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8" r:id="rId2"/>
    <p:sldId id="261" r:id="rId3"/>
    <p:sldId id="420" r:id="rId4"/>
    <p:sldId id="406" r:id="rId5"/>
    <p:sldId id="391" r:id="rId6"/>
    <p:sldId id="395" r:id="rId7"/>
    <p:sldId id="375" r:id="rId8"/>
    <p:sldId id="379" r:id="rId9"/>
    <p:sldId id="376" r:id="rId10"/>
    <p:sldId id="377" r:id="rId11"/>
    <p:sldId id="378" r:id="rId12"/>
    <p:sldId id="396" r:id="rId13"/>
    <p:sldId id="407" r:id="rId14"/>
    <p:sldId id="399" r:id="rId15"/>
    <p:sldId id="381" r:id="rId16"/>
    <p:sldId id="403" r:id="rId17"/>
    <p:sldId id="418" r:id="rId18"/>
    <p:sldId id="419" r:id="rId19"/>
    <p:sldId id="411" r:id="rId20"/>
    <p:sldId id="412" r:id="rId21"/>
    <p:sldId id="414" r:id="rId22"/>
    <p:sldId id="413" r:id="rId23"/>
    <p:sldId id="416" r:id="rId24"/>
    <p:sldId id="384" r:id="rId25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07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28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37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50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654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867" algn="l" defTabSz="9142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6CCFF"/>
    <a:srgbClr val="008040"/>
    <a:srgbClr val="00FF00"/>
    <a:srgbClr val="800080"/>
    <a:srgbClr val="FF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9148" autoAdjust="0"/>
  </p:normalViewPr>
  <p:slideViewPr>
    <p:cSldViewPr snapToGrid="0">
      <p:cViewPr varScale="1">
        <p:scale>
          <a:sx n="112" d="100"/>
          <a:sy n="112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2C1E-382D-473D-978F-8811ADFEC6B3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B55A8-D0DA-42BE-82EE-199D8846B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2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7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7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5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4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7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4EAB-7419-470F-A32F-30DDE860476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6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Serving data to applications via Athena.</a:t>
            </a:r>
            <a:r>
              <a:rPr lang="en-US" baseline="0" dirty="0"/>
              <a:t>  When super low latency is not a constraint Athena could be a great low cost tool to serve customer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2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aseline="0" dirty="0"/>
              <a:t> ML pipeline where Athena could provide visibility at different stages of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Utilizing Glue ETL to automate data enrichment using</a:t>
            </a:r>
            <a:r>
              <a:rPr lang="en-US" baseline="0" dirty="0"/>
              <a:t> ML services such as Comprehend for sentiment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Firehose supports writing</a:t>
            </a:r>
            <a:r>
              <a:rPr lang="en-US" baseline="0" dirty="0"/>
              <a:t> data to S3 in Parquet/ORC it can eliminate the ETL stage reducing cost and time to delivery insight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1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data catalog, more tools are able</a:t>
            </a:r>
            <a:r>
              <a:rPr lang="en-US" baseline="0" dirty="0"/>
              <a:t> to locate and access data in the data lake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3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Decouple</a:t>
            </a:r>
            <a:r>
              <a:rPr lang="en-US" baseline="0" dirty="0"/>
              <a:t> storage from compute: allows customers to scale and manage storage and compute needs independently.  The same data may have different compute needs such as EMR, Athena or Redshift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Serverless</a:t>
            </a:r>
            <a:r>
              <a:rPr lang="en-US" baseline="0" dirty="0"/>
              <a:t>:  Athena is fully managed, </a:t>
            </a:r>
            <a:r>
              <a:rPr lang="en-US" baseline="0" dirty="0" err="1"/>
              <a:t>serverless</a:t>
            </a:r>
            <a:r>
              <a:rPr lang="en-US" baseline="0" dirty="0"/>
              <a:t> service.  No need to understand scaling or compute optimization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Pay only for data scanned: Customers are charged only by how much data was scanned by the query.  There are several levers, compression, file formats, partitioning, to enable customer to reduce cost</a:t>
            </a:r>
          </a:p>
          <a:p>
            <a:pPr marL="228600" indent="-228600">
              <a:buAutoNum type="arabicPeriod"/>
            </a:pPr>
            <a:r>
              <a:rPr lang="en-US" baseline="0" dirty="0"/>
              <a:t>Schema on read: customers can create different tables and run different queries representing many independent views of the data all while the underlying data remains unchanged</a:t>
            </a:r>
          </a:p>
          <a:p>
            <a:pPr marL="228600" indent="-228600">
              <a:buAutoNum type="arabicPeriod"/>
            </a:pPr>
            <a:r>
              <a:rPr lang="en-US" baseline="0" dirty="0"/>
              <a:t>Secure: IAM for </a:t>
            </a:r>
            <a:r>
              <a:rPr lang="en-US" baseline="0" dirty="0" err="1"/>
              <a:t>authN</a:t>
            </a:r>
            <a:r>
              <a:rPr lang="en-US" baseline="0" dirty="0"/>
              <a:t> and </a:t>
            </a:r>
            <a:r>
              <a:rPr lang="en-US" baseline="0" dirty="0" err="1"/>
              <a:t>authZ</a:t>
            </a:r>
            <a:r>
              <a:rPr lang="en-US" baseline="0" dirty="0"/>
              <a:t>.  query encrypted S3 buckets, write output to an encrypted S3 bucket.  Critical for sensitive workloads</a:t>
            </a:r>
          </a:p>
          <a:p>
            <a:pPr marL="228600" indent="-228600">
              <a:buAutoNum type="arabicPeriod"/>
            </a:pPr>
            <a:r>
              <a:rPr lang="en-US" baseline="0" dirty="0"/>
              <a:t>No proprietary file formats. Fully standard and open source file formats give customers freedom to use their data where/how they see fit – ties well with decoupled storage/compute</a:t>
            </a:r>
          </a:p>
          <a:p>
            <a:pPr marL="228600" indent="-228600">
              <a:buAutoNum type="arabicPeriod"/>
            </a:pPr>
            <a:r>
              <a:rPr lang="en-US" baseline="0" dirty="0"/>
              <a:t>Hive/Presto are open source software products backed by large and active communities giving it stability, maturity and quick pace of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6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partition your data in S3 to reduce the amount of data that Athena is scanning, therefor improving your performance and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2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DDL – Hive Data</a:t>
            </a:r>
            <a:r>
              <a:rPr lang="en-US" baseline="0" dirty="0"/>
              <a:t> Definition Language: create/update/delete table definitions --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definition language</a:t>
            </a:r>
            <a:endParaRPr lang="en-US" baseline="0" dirty="0"/>
          </a:p>
          <a:p>
            <a:r>
              <a:rPr lang="en-US" baseline="0" dirty="0"/>
              <a:t>SQL – Structured Query Language: language to query the data</a:t>
            </a:r>
          </a:p>
          <a:p>
            <a:r>
              <a:rPr lang="en-US" baseline="0" dirty="0"/>
              <a:t>Query concurrency – how many queries execute at the same time:  We have a soft limit of 5 today, but we can increase it as needed</a:t>
            </a:r>
          </a:p>
          <a:p>
            <a:r>
              <a:rPr lang="en-US" baseline="0" dirty="0"/>
              <a:t>Data scanned – how much data did Athena need to read and process in order to answer the query.</a:t>
            </a:r>
          </a:p>
          <a:p>
            <a:r>
              <a:rPr lang="en-US" baseline="0" dirty="0"/>
              <a:t>S3 – s3 storage and usage is billed independently of and in addition to Athena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2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Athena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great</a:t>
            </a:r>
            <a:r>
              <a:rPr lang="en-US" baseline="0" dirty="0"/>
              <a:t> customers, and many more not shown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Athena,</a:t>
            </a:r>
            <a:r>
              <a:rPr lang="en-US" baseline="0" dirty="0"/>
              <a:t> </a:t>
            </a:r>
            <a:r>
              <a:rPr lang="en-US" dirty="0"/>
              <a:t>Glue and S3 make </a:t>
            </a:r>
            <a:r>
              <a:rPr lang="en-US" baseline="0" dirty="0"/>
              <a:t>data lakes on AWS a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</a:t>
            </a:r>
            <a:r>
              <a:rPr lang="en-US" baseline="0" dirty="0"/>
              <a:t> level reference architecture of a data lake on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log aggregation</a:t>
            </a:r>
            <a:r>
              <a:rPr lang="en-US" baseline="0" dirty="0"/>
              <a:t> and processing via lambda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simple log aggregation but this time introducing</a:t>
            </a:r>
            <a:r>
              <a:rPr lang="en-US" baseline="0" dirty="0"/>
              <a:t> Glue as a more complex ETL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Streaming data collection using Firehose directly to S3.  Firehose</a:t>
            </a:r>
            <a:r>
              <a:rPr lang="en-US" baseline="0" dirty="0"/>
              <a:t> can store write to S3 in Parquet/ORC which makes it </a:t>
            </a:r>
            <a:r>
              <a:rPr lang="en-US" baseline="0" dirty="0" err="1"/>
              <a:t>queryable</a:t>
            </a:r>
            <a:r>
              <a:rPr lang="en-US" baseline="0" dirty="0"/>
              <a:t> right away.  ETL is then used for compaction and other transformations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Offloading databases using DMS to S3 reduces DB costs and increase accessibility of the data to the broader</a:t>
            </a:r>
            <a:r>
              <a:rPr lang="en-US" baseline="0" dirty="0"/>
              <a:t> organization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B55A8-D0DA-42BE-82EE-199D8846B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3" y="4643705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3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3" y="1667431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3" y="2667902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200" y="6521788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459"/>
            <a:r>
              <a:rPr lang="en-US" sz="900" dirty="0">
                <a:solidFill>
                  <a:srgbClr val="999A98">
                    <a:lumMod val="60000"/>
                    <a:lumOff val="40000"/>
                  </a:srgbClr>
                </a:solidFill>
              </a:rPr>
              <a:t>© 2016,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3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74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738603" y="6186348"/>
            <a:ext cx="1358044" cy="5867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8" rIns="91424" bIns="45718" rtlCol="0" anchor="ctr"/>
          <a:lstStyle/>
          <a:p>
            <a:pPr algn="ctr" defTabSz="609459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4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290" y="2232572"/>
            <a:ext cx="8092721" cy="1667557"/>
          </a:xfrm>
        </p:spPr>
        <p:txBody>
          <a:bodyPr anchor="ctr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8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7"/>
            <a:ext cx="10363200" cy="1362075"/>
          </a:xfrm>
        </p:spPr>
        <p:txBody>
          <a:bodyPr anchor="ctr">
            <a:noAutofit/>
          </a:bodyPr>
          <a:lstStyle>
            <a:lvl1pPr algn="l">
              <a:defRPr sz="53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3" y="4643705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68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3" y="4643705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3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3" y="1667431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3" y="2667902"/>
            <a:ext cx="8055443" cy="650465"/>
          </a:xfrm>
        </p:spPr>
        <p:txBody>
          <a:bodyPr/>
          <a:lstStyle>
            <a:lvl1pPr marL="0" indent="0" algn="l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200" y="6521788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09459"/>
            <a:r>
              <a:rPr lang="en-US" sz="900" dirty="0">
                <a:solidFill>
                  <a:srgbClr val="999A98">
                    <a:lumMod val="60000"/>
                    <a:lumOff val="40000"/>
                  </a:srgbClr>
                </a:solidFill>
                <a:cs typeface="Arial" panose="020B0604020202020204" pitchFamily="34" charset="0"/>
              </a:rPr>
              <a:t>© 2015,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15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499361"/>
            <a:ext cx="10363200" cy="1362075"/>
          </a:xfrm>
        </p:spPr>
        <p:txBody>
          <a:bodyPr anchor="ctr">
            <a:noAutofit/>
          </a:bodyPr>
          <a:lstStyle>
            <a:lvl1pPr algn="ctr">
              <a:defRPr sz="3700" b="1" cap="none">
                <a:solidFill>
                  <a:srgbClr val="353535"/>
                </a:solidFill>
              </a:defRPr>
            </a:lvl1pPr>
          </a:lstStyle>
          <a:p>
            <a:r>
              <a:rPr lang="en-US" dirty="0"/>
              <a:t>Click to add section name</a:t>
            </a:r>
          </a:p>
        </p:txBody>
      </p:sp>
      <p:pic>
        <p:nvPicPr>
          <p:cNvPr id="4" name="Picture 3" descr="Powerpoint-stock-light-04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91" y="1280160"/>
            <a:ext cx="11246244" cy="109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3667" y="6059424"/>
            <a:ext cx="81346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08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214209"/>
            <a:ext cx="5384800" cy="33940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100">
                <a:solidFill>
                  <a:srgbClr val="686465"/>
                </a:solidFill>
              </a:defRPr>
            </a:lvl1pPr>
            <a:lvl2pPr marL="609459" indent="0">
              <a:buFont typeface="Arial"/>
              <a:buNone/>
              <a:defRPr sz="1900">
                <a:solidFill>
                  <a:srgbClr val="686465"/>
                </a:solidFill>
              </a:defRPr>
            </a:lvl2pPr>
            <a:lvl3pPr marL="1218930" indent="0">
              <a:buFont typeface="Arial"/>
              <a:buNone/>
              <a:defRPr sz="1600">
                <a:solidFill>
                  <a:srgbClr val="686465"/>
                </a:solidFill>
              </a:defRPr>
            </a:lvl3pPr>
            <a:lvl4pPr marL="1828392" indent="0">
              <a:buFont typeface="Arial"/>
              <a:buNone/>
              <a:defRPr sz="1500">
                <a:solidFill>
                  <a:srgbClr val="686465"/>
                </a:solidFill>
              </a:defRPr>
            </a:lvl4pPr>
            <a:lvl5pPr marL="2437858" indent="0">
              <a:buFont typeface="Arial"/>
              <a:buNone/>
              <a:defRPr sz="1500">
                <a:solidFill>
                  <a:srgbClr val="686465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0077" y="274640"/>
            <a:ext cx="9776211" cy="626456"/>
          </a:xfrm>
          <a:prstGeom prst="rect">
            <a:avLst/>
          </a:prstGeom>
        </p:spPr>
        <p:txBody>
          <a:bodyPr vert="horz" lIns="91424" tIns="45718" rIns="91424" bIns="45718" rtlCol="0" anchor="ctr">
            <a:normAutofit/>
          </a:bodyPr>
          <a:lstStyle>
            <a:lvl1pPr algn="l">
              <a:defRPr sz="2700" b="1" i="0" baseline="0">
                <a:solidFill>
                  <a:srgbClr val="595A5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Headline: Main Benefit with Metric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675655" y="1343510"/>
            <a:ext cx="4589340" cy="3875217"/>
          </a:xfrm>
          <a:prstGeom prst="roundRect">
            <a:avLst>
              <a:gd name="adj" fmla="val 5853"/>
            </a:avLst>
          </a:prstGeom>
          <a:noFill/>
          <a:ln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8" rIns="91424" bIns="45718" rtlCol="0" anchor="ctr"/>
          <a:lstStyle/>
          <a:p>
            <a:pPr algn="ctr" defTabSz="609459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71144" y="4912677"/>
            <a:ext cx="488309" cy="948816"/>
            <a:chOff x="7547498" y="3514651"/>
            <a:chExt cx="366232" cy="711612"/>
          </a:xfrm>
        </p:grpSpPr>
        <p:sp useBgFill="1">
          <p:nvSpPr>
            <p:cNvPr id="7" name="Rectangle 6"/>
            <p:cNvSpPr>
              <a:spLocks noChangeAspect="1"/>
            </p:cNvSpPr>
            <p:nvPr/>
          </p:nvSpPr>
          <p:spPr>
            <a:xfrm>
              <a:off x="7547498" y="3514651"/>
              <a:ext cx="366232" cy="366232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5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7567481" y="3542742"/>
              <a:ext cx="346249" cy="6835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defTabSz="609459">
                <a:lnSpc>
                  <a:spcPts val="6800"/>
                </a:lnSpc>
              </a:pPr>
              <a:r>
                <a:rPr lang="en-US" sz="7200" b="1" dirty="0">
                  <a:solidFill>
                    <a:srgbClr val="FAA634"/>
                  </a:solidFill>
                  <a:cs typeface="Arial"/>
                </a:rPr>
                <a:t>”</a:t>
              </a:r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485568" y="1132879"/>
            <a:ext cx="488309" cy="948816"/>
            <a:chOff x="7547498" y="3514651"/>
            <a:chExt cx="366232" cy="711612"/>
          </a:xfrm>
        </p:grpSpPr>
        <p:sp useBgFill="1">
          <p:nvSpPr>
            <p:cNvPr id="10" name="Rectangle 9"/>
            <p:cNvSpPr>
              <a:spLocks noChangeAspect="1"/>
            </p:cNvSpPr>
            <p:nvPr/>
          </p:nvSpPr>
          <p:spPr>
            <a:xfrm>
              <a:off x="7547498" y="3514651"/>
              <a:ext cx="366232" cy="366232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59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555667" y="3542742"/>
              <a:ext cx="346249" cy="6835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defTabSz="609459">
                <a:lnSpc>
                  <a:spcPts val="6800"/>
                </a:lnSpc>
              </a:pPr>
              <a:r>
                <a:rPr lang="en-US" sz="7200" b="1" dirty="0">
                  <a:solidFill>
                    <a:srgbClr val="FAA634"/>
                  </a:solidFill>
                  <a:cs typeface="Arial"/>
                </a:rPr>
                <a:t>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02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990382" indent="-380916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523659" indent="-304728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2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5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459" indent="0">
              <a:buNone/>
              <a:defRPr>
                <a:latin typeface="Lucida Console" panose="020B0609040504020204" pitchFamily="49" charset="0"/>
              </a:defRPr>
            </a:lvl2pPr>
            <a:lvl3pPr marL="1218930" indent="0">
              <a:buNone/>
              <a:defRPr>
                <a:latin typeface="Lucida Console" panose="020B0609040504020204" pitchFamily="49" charset="0"/>
              </a:defRPr>
            </a:lvl3pPr>
            <a:lvl4pPr marL="1828392" indent="0">
              <a:buNone/>
              <a:defRPr>
                <a:latin typeface="Lucida Console" panose="020B0609040504020204" pitchFamily="49" charset="0"/>
              </a:defRPr>
            </a:lvl4pPr>
            <a:lvl5pPr marL="2437858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9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2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9"/>
            <a:ext cx="10940405" cy="727655"/>
          </a:xfrm>
        </p:spPr>
        <p:txBody>
          <a:bodyPr>
            <a:normAutofit/>
          </a:bodyPr>
          <a:lstStyle>
            <a:lvl1pPr>
              <a:defRPr sz="37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2"/>
            <a:ext cx="5384800" cy="4629431"/>
          </a:xfrm>
        </p:spPr>
        <p:txBody>
          <a:bodyPr/>
          <a:lstStyle>
            <a:lvl1pPr>
              <a:defRPr sz="29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7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2"/>
            <a:ext cx="5384800" cy="4629431"/>
          </a:xfrm>
        </p:spPr>
        <p:txBody>
          <a:bodyPr/>
          <a:lstStyle>
            <a:lvl1pPr>
              <a:defRPr sz="29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7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3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700" b="1"/>
            </a:lvl1pPr>
            <a:lvl2pPr marL="609459" indent="0">
              <a:buNone/>
              <a:defRPr sz="2700" b="1"/>
            </a:lvl2pPr>
            <a:lvl3pPr marL="1218930" indent="0">
              <a:buNone/>
              <a:defRPr sz="2400" b="1"/>
            </a:lvl3pPr>
            <a:lvl4pPr marL="1828392" indent="0">
              <a:buNone/>
              <a:defRPr sz="2100" b="1"/>
            </a:lvl4pPr>
            <a:lvl5pPr marL="2437858" indent="0">
              <a:buNone/>
              <a:defRPr sz="2100" b="1"/>
            </a:lvl5pPr>
            <a:lvl6pPr marL="3047316" indent="0">
              <a:buNone/>
              <a:defRPr sz="2100" b="1"/>
            </a:lvl6pPr>
            <a:lvl7pPr marL="3656775" indent="0">
              <a:buNone/>
              <a:defRPr sz="2100" b="1"/>
            </a:lvl7pPr>
            <a:lvl8pPr marL="4266240" indent="0">
              <a:buNone/>
              <a:defRPr sz="2100" b="1"/>
            </a:lvl8pPr>
            <a:lvl9pPr marL="48757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59"/>
            <a:ext cx="10940405" cy="727655"/>
          </a:xfrm>
        </p:spPr>
        <p:txBody>
          <a:bodyPr>
            <a:normAutofit/>
          </a:bodyPr>
          <a:lstStyle>
            <a:lvl1pPr>
              <a:defRPr sz="37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104" y="134407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700" b="1"/>
            </a:lvl1pPr>
            <a:lvl2pPr marL="609459" indent="0">
              <a:buNone/>
              <a:defRPr sz="2700" b="1"/>
            </a:lvl2pPr>
            <a:lvl3pPr marL="1218930" indent="0">
              <a:buNone/>
              <a:defRPr sz="2400" b="1"/>
            </a:lvl3pPr>
            <a:lvl4pPr marL="1828392" indent="0">
              <a:buNone/>
              <a:defRPr sz="2100" b="1"/>
            </a:lvl4pPr>
            <a:lvl5pPr marL="2437858" indent="0">
              <a:buNone/>
              <a:defRPr sz="2100" b="1"/>
            </a:lvl5pPr>
            <a:lvl6pPr marL="3047316" indent="0">
              <a:buNone/>
              <a:defRPr sz="2100" b="1"/>
            </a:lvl6pPr>
            <a:lvl7pPr marL="3656775" indent="0">
              <a:buNone/>
              <a:defRPr sz="2100" b="1"/>
            </a:lvl7pPr>
            <a:lvl8pPr marL="4266240" indent="0">
              <a:buNone/>
              <a:defRPr sz="2100" b="1"/>
            </a:lvl8pPr>
            <a:lvl9pPr marL="48757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104" y="1983832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6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5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7" y="1348725"/>
            <a:ext cx="3256844" cy="4525963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 marL="1828392" indent="0">
              <a:buNone/>
              <a:defRPr sz="2100"/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3" y="1348725"/>
            <a:ext cx="3256844" cy="4525963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 marL="1828392" indent="0">
              <a:buNone/>
              <a:defRPr sz="2100"/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3" y="1348725"/>
            <a:ext cx="3256844" cy="4525963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 marL="1828392" indent="0">
              <a:buNone/>
              <a:defRPr sz="2100"/>
            </a:lvl4pPr>
            <a:lvl5pPr>
              <a:defRPr sz="21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0150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5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rgbClr val="4D4D4C"/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rgbClr val="4D4D4C"/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8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rgbClr val="4D4D4C"/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1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rgbClr val="4D4D4C"/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5" y="2139139"/>
            <a:ext cx="2396067" cy="179281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7" y="2139139"/>
            <a:ext cx="2396067" cy="179281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8" y="2139139"/>
            <a:ext cx="2396067" cy="179281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1" y="2139139"/>
            <a:ext cx="2396067" cy="179281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9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7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900">
                <a:solidFill>
                  <a:schemeClr val="accent6">
                    <a:lumMod val="50000"/>
                  </a:schemeClr>
                </a:solidFill>
              </a:defRPr>
            </a:lvl1pPr>
            <a:lvl2pPr marL="609459" indent="0">
              <a:buNone/>
              <a:defRPr sz="1600"/>
            </a:lvl2pPr>
            <a:lvl3pPr marL="1218930" indent="0">
              <a:buNone/>
              <a:defRPr sz="1300"/>
            </a:lvl3pPr>
            <a:lvl4pPr marL="1828392" indent="0">
              <a:buNone/>
              <a:defRPr sz="1200"/>
            </a:lvl4pPr>
            <a:lvl5pPr marL="2437858" indent="0">
              <a:buNone/>
              <a:defRPr sz="1200"/>
            </a:lvl5pPr>
            <a:lvl6pPr marL="3047316" indent="0">
              <a:buNone/>
              <a:defRPr sz="1200"/>
            </a:lvl6pPr>
            <a:lvl7pPr marL="3656775" indent="0">
              <a:buNone/>
              <a:defRPr sz="1200"/>
            </a:lvl7pPr>
            <a:lvl8pPr marL="4266240" indent="0">
              <a:buNone/>
              <a:defRPr sz="1200"/>
            </a:lvl8pPr>
            <a:lvl9pPr marL="4875703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1"/>
            <a:ext cx="2565400" cy="1467556"/>
          </a:xfrm>
        </p:spPr>
        <p:txBody>
          <a:bodyPr>
            <a:normAutofit/>
          </a:bodyPr>
          <a:lstStyle>
            <a:lvl1pPr>
              <a:defRPr sz="19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24" tIns="45718" rIns="91424" bIns="45718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4" y="1345776"/>
            <a:ext cx="10940405" cy="4738568"/>
          </a:xfrm>
          <a:prstGeom prst="rect">
            <a:avLst/>
          </a:prstGeom>
        </p:spPr>
        <p:txBody>
          <a:bodyPr vert="horz" lIns="91424" tIns="45718" rIns="91424" bIns="45718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549" y="6265521"/>
            <a:ext cx="1178200" cy="44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</p:sldLayoutIdLst>
  <p:txStyles>
    <p:titleStyle>
      <a:lvl1pPr algn="l" defTabSz="609459" rtl="0" eaLnBrk="1" latinLnBrk="0" hangingPunct="1">
        <a:spcBef>
          <a:spcPct val="0"/>
        </a:spcBef>
        <a:buNone/>
        <a:defRPr sz="37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609459" rtl="0" eaLnBrk="1" latinLnBrk="0" hangingPunct="1">
        <a:spcBef>
          <a:spcPct val="20000"/>
        </a:spcBef>
        <a:buFontTx/>
        <a:buNone/>
        <a:defRPr sz="32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990382" indent="-380916" algn="l" defTabSz="609459" rtl="0" eaLnBrk="1" latinLnBrk="0" hangingPunct="1">
        <a:spcBef>
          <a:spcPct val="20000"/>
        </a:spcBef>
        <a:buFont typeface="Arial"/>
        <a:buChar char="•"/>
        <a:defRPr sz="27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523659" indent="-304728" algn="l" defTabSz="609459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2133120" indent="-304728" algn="l" defTabSz="609459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742586" indent="-304728" algn="l" defTabSz="609459" rtl="0" eaLnBrk="1" latinLnBrk="0" hangingPunct="1">
        <a:spcBef>
          <a:spcPct val="20000"/>
        </a:spcBef>
        <a:buFont typeface="Arial"/>
        <a:buChar char="»"/>
        <a:defRPr sz="21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3352044" indent="-304728" algn="l" defTabSz="60945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60945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60945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60945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60945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12" Type="http://schemas.openxmlformats.org/officeDocument/2006/relationships/image" Target="../media/image4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microsoft.com/office/2007/relationships/hdphoto" Target="../media/hdphoto1.wdp"/><Relationship Id="rId4" Type="http://schemas.openxmlformats.org/officeDocument/2006/relationships/image" Target="../media/image43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4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emf"/><Relationship Id="rId5" Type="http://schemas.openxmlformats.org/officeDocument/2006/relationships/image" Target="../media/image43.png"/><Relationship Id="rId4" Type="http://schemas.openxmlformats.org/officeDocument/2006/relationships/image" Target="../media/image46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8.png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emf"/><Relationship Id="rId9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fojAdWoMWo" TargetMode="External"/><Relationship Id="rId2" Type="http://schemas.openxmlformats.org/officeDocument/2006/relationships/hyperlink" Target="https://pages.awscloud.com/rs/112-TZM-766/images/EV_athena-cookbook_Aug-20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azonathenahandson.s3-website-us-east-1.amazonaw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tiff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emf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emf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23256" y="1297867"/>
            <a:ext cx="11145488" cy="992716"/>
          </a:xfrm>
        </p:spPr>
        <p:txBody>
          <a:bodyPr/>
          <a:lstStyle/>
          <a:p>
            <a:pPr algn="ctr"/>
            <a:r>
              <a:rPr lang="en-US" sz="4300" dirty="0"/>
              <a:t>Introducing</a:t>
            </a:r>
          </a:p>
          <a:p>
            <a:pPr algn="ctr"/>
            <a:r>
              <a:rPr lang="en-US" sz="4300" dirty="0"/>
              <a:t>Amazon Athena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72978" y="4239434"/>
            <a:ext cx="8646045" cy="511865"/>
          </a:xfrm>
        </p:spPr>
        <p:txBody>
          <a:bodyPr/>
          <a:lstStyle/>
          <a:p>
            <a:pPr algn="ctr"/>
            <a:r>
              <a:rPr lang="en-US" sz="2100" dirty="0" err="1">
                <a:solidFill>
                  <a:srgbClr val="595A5D"/>
                </a:solidFill>
              </a:rPr>
              <a:t>Péter</a:t>
            </a:r>
            <a:r>
              <a:rPr lang="en-US" sz="2100" dirty="0">
                <a:solidFill>
                  <a:srgbClr val="595A5D"/>
                </a:solidFill>
              </a:rPr>
              <a:t> </a:t>
            </a:r>
            <a:r>
              <a:rPr lang="en-US" sz="2100" dirty="0" err="1">
                <a:solidFill>
                  <a:srgbClr val="595A5D"/>
                </a:solidFill>
              </a:rPr>
              <a:t>Molnár</a:t>
            </a:r>
            <a:endParaRPr lang="en-US" sz="2100" dirty="0">
              <a:solidFill>
                <a:srgbClr val="595A5D"/>
              </a:solidFill>
            </a:endParaRPr>
          </a:p>
          <a:p>
            <a:pPr algn="ctr"/>
            <a:r>
              <a:rPr lang="en-US" sz="2100" dirty="0">
                <a:solidFill>
                  <a:srgbClr val="595A5D"/>
                </a:solidFill>
              </a:rPr>
              <a:t>ML </a:t>
            </a:r>
            <a:r>
              <a:rPr lang="en-US" sz="2100" dirty="0" err="1">
                <a:solidFill>
                  <a:srgbClr val="595A5D"/>
                </a:solidFill>
              </a:rPr>
              <a:t>ProServe</a:t>
            </a:r>
            <a:endParaRPr lang="en-US" sz="2100" dirty="0">
              <a:solidFill>
                <a:srgbClr val="595A5D"/>
              </a:solidFill>
            </a:endParaRPr>
          </a:p>
          <a:p>
            <a:pPr algn="ctr"/>
            <a:endParaRPr lang="en-US" sz="2100" dirty="0">
              <a:solidFill>
                <a:srgbClr val="595A5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362303" y="280872"/>
            <a:ext cx="1456175" cy="493184"/>
          </a:xfrm>
        </p:spPr>
        <p:txBody>
          <a:bodyPr>
            <a:normAutofit/>
          </a:bodyPr>
          <a:lstStyle/>
          <a:p>
            <a:r>
              <a:rPr lang="en-US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240564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Data Export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8906" y="3980130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769" y="3937909"/>
            <a:ext cx="980162" cy="95100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5234094" y="4456380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70304" y="4412723"/>
            <a:ext cx="2272193" cy="1131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599544" y="3287529"/>
            <a:ext cx="1202154" cy="68905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7572" y="3604580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94897" y="4911472"/>
            <a:ext cx="969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Athena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25079" y="4493331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39651" y="2591192"/>
            <a:ext cx="1396794" cy="133256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52344" y="2270500"/>
            <a:ext cx="1863231" cy="978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44693" y="4040720"/>
            <a:ext cx="1741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 Migration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3845" y="4052016"/>
            <a:ext cx="189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Exported tables in S3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0588" y="3139718"/>
            <a:ext cx="108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 Job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9474" y="1893901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table partition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7314" y="3984813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data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38" y="3809822"/>
            <a:ext cx="1163020" cy="1163020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096"/>
          <a:stretch/>
        </p:blipFill>
        <p:spPr bwMode="auto">
          <a:xfrm>
            <a:off x="3657097" y="3553268"/>
            <a:ext cx="1743983" cy="13551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537613" y="4922767"/>
            <a:ext cx="22975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 Migration</a:t>
            </a:r>
          </a:p>
          <a:p>
            <a:pPr algn="ctr"/>
            <a:r>
              <a:rPr lang="en-US" dirty="0"/>
              <a:t>Service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130109" y="1382341"/>
            <a:ext cx="1386830" cy="1196023"/>
            <a:chOff x="4244934" y="1792827"/>
            <a:chExt cx="1386830" cy="1196023"/>
          </a:xfrm>
        </p:grpSpPr>
        <p:pic>
          <p:nvPicPr>
            <p:cNvPr id="35" name="Content Placeholder 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15" t="12179" r="15167" b="12138"/>
            <a:stretch/>
          </p:blipFill>
          <p:spPr>
            <a:xfrm>
              <a:off x="4244934" y="2270499"/>
              <a:ext cx="1386830" cy="71835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281708" y="1792827"/>
              <a:ext cx="121058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Glue ETL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35972" y="1770218"/>
            <a:ext cx="1385493" cy="1328253"/>
            <a:chOff x="2049489" y="1365914"/>
            <a:chExt cx="1616854" cy="1745380"/>
          </a:xfrm>
        </p:grpSpPr>
        <p:sp>
          <p:nvSpPr>
            <p:cNvPr id="38" name="TextBox 37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21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err="1"/>
              <a:t>SaaS</a:t>
            </a:r>
            <a:r>
              <a:rPr lang="en-US" dirty="0"/>
              <a:t> Model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235971" y="4412723"/>
            <a:ext cx="2103894" cy="2565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953745" y="2809264"/>
            <a:ext cx="25657" cy="92359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09275" y="3566094"/>
            <a:ext cx="762000" cy="1328050"/>
            <a:chOff x="7368906" y="3604580"/>
            <a:chExt cx="762000" cy="13280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517572" y="360458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56527" y="3771149"/>
            <a:ext cx="982871" cy="1358284"/>
            <a:chOff x="10581769" y="3937909"/>
            <a:chExt cx="982871" cy="1358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1769" y="3937909"/>
              <a:ext cx="980162" cy="9510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594897" y="4911472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Athena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V="1">
            <a:off x="4975977" y="4416365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57314" y="3984813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data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5386" y="1526492"/>
            <a:ext cx="1163020" cy="11630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349" y="3681547"/>
            <a:ext cx="859518" cy="124428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endCxn id="32" idx="2"/>
          </p:cNvCxnSpPr>
          <p:nvPr/>
        </p:nvCxnSpPr>
        <p:spPr>
          <a:xfrm flipH="1" flipV="1">
            <a:off x="4456896" y="2689512"/>
            <a:ext cx="7471" cy="114596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3728" y="3886789"/>
            <a:ext cx="773390" cy="928067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818599" y="4427662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3640" y="3213620"/>
            <a:ext cx="863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Hot 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66380" y="4021764"/>
            <a:ext cx="160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Warn &amp; cold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46398" y="4021764"/>
            <a:ext cx="1711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request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222512" y="1257110"/>
            <a:ext cx="1498282" cy="1495015"/>
            <a:chOff x="2049489" y="1365914"/>
            <a:chExt cx="1616854" cy="1745380"/>
          </a:xfrm>
        </p:grpSpPr>
        <p:sp>
          <p:nvSpPr>
            <p:cNvPr id="24" name="TextBox 23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67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Data Science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940268" y="4156150"/>
            <a:ext cx="872350" cy="1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2"/>
          </p:cNvCxnSpPr>
          <p:nvPr/>
        </p:nvCxnSpPr>
        <p:spPr>
          <a:xfrm flipH="1" flipV="1">
            <a:off x="8268751" y="2459745"/>
            <a:ext cx="5707" cy="86261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907691" y="3271063"/>
            <a:ext cx="762000" cy="1328050"/>
            <a:chOff x="7368906" y="3604580"/>
            <a:chExt cx="762000" cy="13280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517572" y="360458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S3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38847" y="1192787"/>
            <a:ext cx="982871" cy="1358284"/>
            <a:chOff x="10581769" y="3937909"/>
            <a:chExt cx="982871" cy="1358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1769" y="3937909"/>
              <a:ext cx="980162" cy="9510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0594897" y="4911472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Athena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539791" y="4141821"/>
            <a:ext cx="848217" cy="150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650" y="3399331"/>
            <a:ext cx="859518" cy="1244286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H="1" flipV="1">
            <a:off x="4028175" y="2527034"/>
            <a:ext cx="10" cy="79531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420900" y="4145446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48699" y="3739548"/>
            <a:ext cx="1539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mazon Ember"/>
                <a:cs typeface="Amazon Ember"/>
              </a:rPr>
              <a:t>Application 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72694" y="3308001"/>
            <a:ext cx="762000" cy="1328050"/>
            <a:chOff x="7368906" y="3604580"/>
            <a:chExt cx="762000" cy="132805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517572" y="360458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S3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50812" y="3203853"/>
            <a:ext cx="1540773" cy="1324300"/>
            <a:chOff x="4244934" y="1792827"/>
            <a:chExt cx="1386830" cy="1196023"/>
          </a:xfrm>
        </p:grpSpPr>
        <p:pic>
          <p:nvPicPr>
            <p:cNvPr id="31" name="Content Placeholder 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15" t="12179" r="15167" b="12138"/>
            <a:stretch/>
          </p:blipFill>
          <p:spPr>
            <a:xfrm>
              <a:off x="4244934" y="2270499"/>
              <a:ext cx="1386830" cy="71835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281708" y="1792827"/>
              <a:ext cx="1043464" cy="34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Glue ETL</a:t>
              </a:r>
            </a:p>
          </p:txBody>
        </p:sp>
      </p:grpSp>
      <p:cxnSp>
        <p:nvCxnSpPr>
          <p:cNvPr id="36" name="Straight Arrow Connector 35"/>
          <p:cNvCxnSpPr>
            <a:endCxn id="32" idx="0"/>
          </p:cNvCxnSpPr>
          <p:nvPr/>
        </p:nvCxnSpPr>
        <p:spPr>
          <a:xfrm flipH="1">
            <a:off x="6240070" y="4553820"/>
            <a:ext cx="7467" cy="60289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770751" y="1101461"/>
            <a:ext cx="982871" cy="1358284"/>
            <a:chOff x="10581769" y="3937909"/>
            <a:chExt cx="982871" cy="135828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1769" y="3937909"/>
              <a:ext cx="980162" cy="951006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0594897" y="4911472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Athena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241781" y="4370774"/>
            <a:ext cx="2141973" cy="1120673"/>
            <a:chOff x="9767756" y="1984832"/>
            <a:chExt cx="2141973" cy="112067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43346" y="1984832"/>
              <a:ext cx="768867" cy="719256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9767756" y="2780490"/>
              <a:ext cx="2141973" cy="325015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defPPr>
                <a:defRPr lang="en-US"/>
              </a:defPPr>
              <a:lvl1pPr algn="ctr" defTabSz="914400">
                <a:spcBef>
                  <a:spcPct val="0"/>
                </a:spcBef>
                <a:buNone/>
                <a:defRPr>
                  <a:solidFill>
                    <a:srgbClr val="BFBFB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dirty="0" err="1">
                  <a:solidFill>
                    <a:schemeClr val="tx1"/>
                  </a:solidFill>
                  <a:latin typeface="Amazon Ember"/>
                  <a:cs typeface="Amazon Ember"/>
                </a:rPr>
                <a:t>SageMaker</a:t>
              </a:r>
              <a:endParaRPr lang="en-US" dirty="0">
                <a:solidFill>
                  <a:schemeClr val="tx1"/>
                </a:solidFill>
                <a:latin typeface="Amazon Ember"/>
                <a:cs typeface="Amazon Ember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51327" y="2193223"/>
            <a:ext cx="1516274" cy="1473298"/>
            <a:chOff x="10221051" y="2475439"/>
            <a:chExt cx="1516274" cy="1473298"/>
          </a:xfrm>
        </p:grpSpPr>
        <p:grpSp>
          <p:nvGrpSpPr>
            <p:cNvPr id="19" name="Group 18"/>
            <p:cNvGrpSpPr/>
            <p:nvPr/>
          </p:nvGrpSpPr>
          <p:grpSpPr>
            <a:xfrm>
              <a:off x="10370593" y="2578364"/>
              <a:ext cx="1322715" cy="1370373"/>
              <a:chOff x="10370593" y="2578364"/>
              <a:chExt cx="1322715" cy="1370373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35084" y="2578364"/>
                <a:ext cx="813905" cy="973145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0370593" y="3456300"/>
                <a:ext cx="1322715" cy="492437"/>
              </a:xfrm>
              <a:prstGeom prst="rect">
                <a:avLst/>
              </a:prstGeom>
            </p:spPr>
            <p:txBody>
              <a:bodyPr vert="horz" lIns="121920" tIns="60960" rIns="121920" bIns="60960" rtlCol="0" anchor="ctr">
                <a:normAutofit/>
              </a:bodyPr>
              <a:lstStyle>
                <a:defPPr>
                  <a:defRPr lang="en-US"/>
                </a:defPPr>
                <a:lvl1pPr algn="ctr" defTabSz="914400">
                  <a:spcBef>
                    <a:spcPct val="0"/>
                  </a:spcBef>
                  <a:buNone/>
                  <a:defRPr>
                    <a:solidFill>
                      <a:srgbClr val="BFBFBF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dirty="0">
                    <a:solidFill>
                      <a:schemeClr val="tx1"/>
                    </a:solidFill>
                    <a:latin typeface="Amazon Ember"/>
                    <a:cs typeface="Amazon Ember"/>
                  </a:rPr>
                  <a:t>EMR</a:t>
                </a:r>
                <a:endParaRPr lang="en-US" dirty="0">
                  <a:solidFill>
                    <a:schemeClr val="tx1"/>
                  </a:solidFill>
                  <a:latin typeface="Amazon Ember"/>
                  <a:cs typeface="Amazon Ember"/>
                </a:endParaRPr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9916487">
              <a:off x="10221051" y="2475439"/>
              <a:ext cx="1516274" cy="930531"/>
            </a:xfrm>
            <a:prstGeom prst="rect">
              <a:avLst/>
            </a:prstGeom>
          </p:spPr>
        </p:pic>
      </p:grp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8736287" y="3015097"/>
            <a:ext cx="804146" cy="66644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761944" y="4117679"/>
            <a:ext cx="1051947" cy="65421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658560" y="5156715"/>
            <a:ext cx="1228238" cy="1390476"/>
            <a:chOff x="5658560" y="5156715"/>
            <a:chExt cx="1228238" cy="1390476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8560" y="5156715"/>
              <a:ext cx="1163020" cy="116302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765144" y="6239414"/>
              <a:ext cx="11216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mazon Ember"/>
                  <a:cs typeface="Amazon Ember"/>
                </a:rPr>
                <a:t>Enrichment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671110" y="5155187"/>
            <a:ext cx="1410581" cy="1390476"/>
            <a:chOff x="7683938" y="4975596"/>
            <a:chExt cx="1410581" cy="139047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3938" y="4975596"/>
              <a:ext cx="1163020" cy="116302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7774140" y="6058295"/>
              <a:ext cx="13203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mazon Ember"/>
                  <a:cs typeface="Amazon Ember"/>
                </a:rPr>
                <a:t>Feature Store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87535" y="865647"/>
            <a:ext cx="1616854" cy="1745380"/>
            <a:chOff x="2049489" y="1365914"/>
            <a:chExt cx="1616854" cy="1745380"/>
          </a:xfrm>
        </p:grpSpPr>
        <p:sp>
          <p:nvSpPr>
            <p:cNvPr id="53" name="TextBox 52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15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8223122" y="4736585"/>
            <a:ext cx="1051948" cy="1283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445835" y="3774518"/>
            <a:ext cx="762000" cy="1328050"/>
            <a:chOff x="7368906" y="3604580"/>
            <a:chExt cx="762000" cy="1328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517572" y="360458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S3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6235" y="3785800"/>
            <a:ext cx="762000" cy="1328050"/>
            <a:chOff x="7368906" y="3604580"/>
            <a:chExt cx="762000" cy="132805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517572" y="360458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S3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23863" y="4261862"/>
            <a:ext cx="1540773" cy="1507939"/>
            <a:chOff x="4244934" y="2270499"/>
            <a:chExt cx="1386830" cy="1361874"/>
          </a:xfrm>
        </p:grpSpPr>
        <p:pic>
          <p:nvPicPr>
            <p:cNvPr id="18" name="Content Placeholder 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15" t="12179" r="15167" b="12138"/>
            <a:stretch/>
          </p:blipFill>
          <p:spPr>
            <a:xfrm>
              <a:off x="4244934" y="2270499"/>
              <a:ext cx="1386830" cy="718351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443365" y="3020852"/>
              <a:ext cx="1139728" cy="61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AWS 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ETL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74325" y="4055011"/>
            <a:ext cx="982871" cy="1358284"/>
            <a:chOff x="10581769" y="3937909"/>
            <a:chExt cx="982871" cy="135828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81769" y="3937909"/>
              <a:ext cx="980162" cy="95100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0594897" y="4911472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Athena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6753" y="5198386"/>
            <a:ext cx="20256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</a:t>
            </a:r>
          </a:p>
          <a:p>
            <a:pPr algn="ctr"/>
            <a:r>
              <a:rPr lang="en-US" dirty="0"/>
              <a:t>Reviews Dataset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383640" y="1176674"/>
            <a:ext cx="1616854" cy="1745380"/>
            <a:chOff x="2049489" y="1365914"/>
            <a:chExt cx="1616854" cy="1745380"/>
          </a:xfrm>
        </p:grpSpPr>
        <p:sp>
          <p:nvSpPr>
            <p:cNvPr id="13" name="TextBox 12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  <a:br>
                <a:rPr lang="en-US" dirty="0">
                  <a:latin typeface="Amazon Ember"/>
                  <a:cs typeface="Amazon Ember"/>
                </a:rPr>
              </a:br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 flipH="1" flipV="1">
            <a:off x="1574813" y="4695047"/>
            <a:ext cx="1797551" cy="153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254713" y="4169100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41403" y="2132274"/>
            <a:ext cx="1614668" cy="1432283"/>
            <a:chOff x="6567715" y="3232277"/>
            <a:chExt cx="1614668" cy="1432283"/>
          </a:xfrm>
        </p:grpSpPr>
        <p:pic>
          <p:nvPicPr>
            <p:cNvPr id="44" name="Picture 43" descr="comprehend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7454" y="3232277"/>
              <a:ext cx="929287" cy="102133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567715" y="4279839"/>
              <a:ext cx="161466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Comprehend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>
            <a:off x="5024170" y="3556443"/>
            <a:ext cx="1338807" cy="113707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5086768" y="4743291"/>
            <a:ext cx="2276839" cy="612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139609" y="3718599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Oval 51"/>
          <p:cNvSpPr/>
          <p:nvPr/>
        </p:nvSpPr>
        <p:spPr>
          <a:xfrm>
            <a:off x="6076099" y="4193224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870577" y="1271581"/>
            <a:ext cx="1599309" cy="1355019"/>
            <a:chOff x="1201256" y="769660"/>
            <a:chExt cx="1599309" cy="135501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55680" y="769660"/>
              <a:ext cx="1154491" cy="1000559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1201256" y="1739958"/>
              <a:ext cx="159930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Glue Crawler</a:t>
              </a:r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759400" y="1799051"/>
            <a:ext cx="3181497" cy="128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030698" y="2656973"/>
            <a:ext cx="639886" cy="113036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870562" y="2780647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0647921" y="2100844"/>
            <a:ext cx="1364476" cy="1271309"/>
            <a:chOff x="10540492" y="2751878"/>
            <a:chExt cx="1364476" cy="1271309"/>
          </a:xfrm>
        </p:grpSpPr>
        <p:pic>
          <p:nvPicPr>
            <p:cNvPr id="64" name="QuickSight Blue trans back.png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663473" y="2751878"/>
              <a:ext cx="1013788" cy="99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" name="TextBox 64"/>
            <p:cNvSpPr txBox="1"/>
            <p:nvPr/>
          </p:nvSpPr>
          <p:spPr>
            <a:xfrm>
              <a:off x="10540492" y="3638466"/>
              <a:ext cx="13644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QuickSight</a:t>
              </a:r>
              <a:endParaRPr lang="en-US" dirty="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10442494" y="3452293"/>
            <a:ext cx="742498" cy="78402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0267968" y="3458985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Data Enrichment – Amazon Comprehend</a:t>
            </a:r>
          </a:p>
        </p:txBody>
      </p:sp>
    </p:spTree>
    <p:extLst>
      <p:ext uri="{BB962C8B-B14F-4D97-AF65-F5344CB8AC3E}">
        <p14:creationId xmlns:p14="http://schemas.microsoft.com/office/powerpoint/2010/main" val="134427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6770" y="3793203"/>
            <a:ext cx="2066554" cy="1610325"/>
            <a:chOff x="295060" y="2468769"/>
            <a:chExt cx="2066554" cy="1610325"/>
          </a:xfrm>
        </p:grpSpPr>
        <p:grpSp>
          <p:nvGrpSpPr>
            <p:cNvPr id="8" name="Group 7"/>
            <p:cNvGrpSpPr/>
            <p:nvPr/>
          </p:nvGrpSpPr>
          <p:grpSpPr>
            <a:xfrm>
              <a:off x="701113" y="2468769"/>
              <a:ext cx="1351466" cy="1174293"/>
              <a:chOff x="8496237" y="2339976"/>
              <a:chExt cx="2441575" cy="2243138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8496237" y="2339976"/>
                <a:ext cx="2441575" cy="2243138"/>
              </a:xfrm>
              <a:custGeom>
                <a:avLst/>
                <a:gdLst>
                  <a:gd name="T0" fmla="*/ 628 w 750"/>
                  <a:gd name="T1" fmla="*/ 232 h 689"/>
                  <a:gd name="T2" fmla="*/ 628 w 750"/>
                  <a:gd name="T3" fmla="*/ 231 h 689"/>
                  <a:gd name="T4" fmla="*/ 481 w 750"/>
                  <a:gd name="T5" fmla="*/ 165 h 689"/>
                  <a:gd name="T6" fmla="*/ 481 w 750"/>
                  <a:gd name="T7" fmla="*/ 165 h 689"/>
                  <a:gd name="T8" fmla="*/ 428 w 750"/>
                  <a:gd name="T9" fmla="*/ 79 h 689"/>
                  <a:gd name="T10" fmla="*/ 214 w 750"/>
                  <a:gd name="T11" fmla="*/ 36 h 689"/>
                  <a:gd name="T12" fmla="*/ 101 w 750"/>
                  <a:gd name="T13" fmla="*/ 211 h 689"/>
                  <a:gd name="T14" fmla="*/ 103 w 750"/>
                  <a:gd name="T15" fmla="*/ 235 h 689"/>
                  <a:gd name="T16" fmla="*/ 103 w 750"/>
                  <a:gd name="T17" fmla="*/ 235 h 689"/>
                  <a:gd name="T18" fmla="*/ 0 w 750"/>
                  <a:gd name="T19" fmla="*/ 368 h 689"/>
                  <a:gd name="T20" fmla="*/ 0 w 750"/>
                  <a:gd name="T21" fmla="*/ 372 h 689"/>
                  <a:gd name="T22" fmla="*/ 137 w 750"/>
                  <a:gd name="T23" fmla="*/ 505 h 689"/>
                  <a:gd name="T24" fmla="*/ 287 w 750"/>
                  <a:gd name="T25" fmla="*/ 505 h 689"/>
                  <a:gd name="T26" fmla="*/ 287 w 750"/>
                  <a:gd name="T27" fmla="*/ 689 h 689"/>
                  <a:gd name="T28" fmla="*/ 485 w 750"/>
                  <a:gd name="T29" fmla="*/ 505 h 689"/>
                  <a:gd name="T30" fmla="*/ 611 w 750"/>
                  <a:gd name="T31" fmla="*/ 505 h 689"/>
                  <a:gd name="T32" fmla="*/ 658 w 750"/>
                  <a:gd name="T33" fmla="*/ 497 h 689"/>
                  <a:gd name="T34" fmla="*/ 750 w 750"/>
                  <a:gd name="T35" fmla="*/ 369 h 689"/>
                  <a:gd name="T36" fmla="*/ 628 w 750"/>
                  <a:gd name="T37" fmla="*/ 232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50" h="689">
                    <a:moveTo>
                      <a:pt x="628" y="232"/>
                    </a:moveTo>
                    <a:cubicBezTo>
                      <a:pt x="628" y="231"/>
                      <a:pt x="628" y="231"/>
                      <a:pt x="628" y="231"/>
                    </a:cubicBezTo>
                    <a:cubicBezTo>
                      <a:pt x="621" y="124"/>
                      <a:pt x="524" y="106"/>
                      <a:pt x="481" y="165"/>
                    </a:cubicBezTo>
                    <a:cubicBezTo>
                      <a:pt x="481" y="165"/>
                      <a:pt x="481" y="165"/>
                      <a:pt x="481" y="165"/>
                    </a:cubicBezTo>
                    <a:cubicBezTo>
                      <a:pt x="469" y="132"/>
                      <a:pt x="452" y="102"/>
                      <a:pt x="428" y="79"/>
                    </a:cubicBezTo>
                    <a:cubicBezTo>
                      <a:pt x="377" y="27"/>
                      <a:pt x="299" y="0"/>
                      <a:pt x="214" y="36"/>
                    </a:cubicBezTo>
                    <a:cubicBezTo>
                      <a:pt x="148" y="64"/>
                      <a:pt x="101" y="143"/>
                      <a:pt x="101" y="211"/>
                    </a:cubicBezTo>
                    <a:cubicBezTo>
                      <a:pt x="101" y="219"/>
                      <a:pt x="102" y="227"/>
                      <a:pt x="103" y="235"/>
                    </a:cubicBezTo>
                    <a:cubicBezTo>
                      <a:pt x="103" y="235"/>
                      <a:pt x="103" y="235"/>
                      <a:pt x="103" y="235"/>
                    </a:cubicBezTo>
                    <a:cubicBezTo>
                      <a:pt x="54" y="247"/>
                      <a:pt x="0" y="284"/>
                      <a:pt x="0" y="368"/>
                    </a:cubicBezTo>
                    <a:cubicBezTo>
                      <a:pt x="0" y="369"/>
                      <a:pt x="0" y="371"/>
                      <a:pt x="0" y="372"/>
                    </a:cubicBezTo>
                    <a:cubicBezTo>
                      <a:pt x="1" y="445"/>
                      <a:pt x="64" y="505"/>
                      <a:pt x="137" y="505"/>
                    </a:cubicBezTo>
                    <a:cubicBezTo>
                      <a:pt x="287" y="505"/>
                      <a:pt x="287" y="505"/>
                      <a:pt x="287" y="505"/>
                    </a:cubicBezTo>
                    <a:cubicBezTo>
                      <a:pt x="287" y="689"/>
                      <a:pt x="287" y="689"/>
                      <a:pt x="287" y="689"/>
                    </a:cubicBezTo>
                    <a:cubicBezTo>
                      <a:pt x="485" y="505"/>
                      <a:pt x="485" y="505"/>
                      <a:pt x="485" y="505"/>
                    </a:cubicBezTo>
                    <a:cubicBezTo>
                      <a:pt x="611" y="505"/>
                      <a:pt x="611" y="505"/>
                      <a:pt x="611" y="505"/>
                    </a:cubicBezTo>
                    <a:cubicBezTo>
                      <a:pt x="627" y="505"/>
                      <a:pt x="643" y="503"/>
                      <a:pt x="658" y="497"/>
                    </a:cubicBezTo>
                    <a:cubicBezTo>
                      <a:pt x="696" y="485"/>
                      <a:pt x="750" y="452"/>
                      <a:pt x="750" y="369"/>
                    </a:cubicBezTo>
                    <a:cubicBezTo>
                      <a:pt x="750" y="271"/>
                      <a:pt x="672" y="240"/>
                      <a:pt x="628" y="232"/>
                    </a:cubicBezTo>
                    <a:close/>
                  </a:path>
                </a:pathLst>
              </a:custGeom>
              <a:solidFill>
                <a:srgbClr val="00ABB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auto">
              <a:xfrm>
                <a:off x="8899462" y="2984501"/>
                <a:ext cx="1536700" cy="820738"/>
              </a:xfrm>
              <a:custGeom>
                <a:avLst/>
                <a:gdLst>
                  <a:gd name="T0" fmla="*/ 373 w 472"/>
                  <a:gd name="T1" fmla="*/ 92 h 252"/>
                  <a:gd name="T2" fmla="*/ 309 w 472"/>
                  <a:gd name="T3" fmla="*/ 169 h 252"/>
                  <a:gd name="T4" fmla="*/ 264 w 472"/>
                  <a:gd name="T5" fmla="*/ 158 h 252"/>
                  <a:gd name="T6" fmla="*/ 242 w 472"/>
                  <a:gd name="T7" fmla="*/ 61 h 252"/>
                  <a:gd name="T8" fmla="*/ 170 w 472"/>
                  <a:gd name="T9" fmla="*/ 9 h 252"/>
                  <a:gd name="T10" fmla="*/ 152 w 472"/>
                  <a:gd name="T11" fmla="*/ 68 h 252"/>
                  <a:gd name="T12" fmla="*/ 64 w 472"/>
                  <a:gd name="T13" fmla="*/ 104 h 252"/>
                  <a:gd name="T14" fmla="*/ 42 w 472"/>
                  <a:gd name="T15" fmla="*/ 197 h 252"/>
                  <a:gd name="T16" fmla="*/ 78 w 472"/>
                  <a:gd name="T17" fmla="*/ 191 h 252"/>
                  <a:gd name="T18" fmla="*/ 96 w 472"/>
                  <a:gd name="T19" fmla="*/ 132 h 252"/>
                  <a:gd name="T20" fmla="*/ 184 w 472"/>
                  <a:gd name="T21" fmla="*/ 96 h 252"/>
                  <a:gd name="T22" fmla="*/ 208 w 472"/>
                  <a:gd name="T23" fmla="*/ 95 h 252"/>
                  <a:gd name="T24" fmla="*/ 230 w 472"/>
                  <a:gd name="T25" fmla="*/ 193 h 252"/>
                  <a:gd name="T26" fmla="*/ 265 w 472"/>
                  <a:gd name="T27" fmla="*/ 251 h 252"/>
                  <a:gd name="T28" fmla="*/ 323 w 472"/>
                  <a:gd name="T29" fmla="*/ 215 h 252"/>
                  <a:gd name="T30" fmla="*/ 387 w 472"/>
                  <a:gd name="T31" fmla="*/ 138 h 252"/>
                  <a:gd name="T32" fmla="*/ 419 w 472"/>
                  <a:gd name="T33" fmla="*/ 151 h 252"/>
                  <a:gd name="T34" fmla="*/ 430 w 472"/>
                  <a:gd name="T35" fmla="*/ 57 h 252"/>
                  <a:gd name="T36" fmla="*/ 46 w 472"/>
                  <a:gd name="T37" fmla="*/ 177 h 252"/>
                  <a:gd name="T38" fmla="*/ 38 w 472"/>
                  <a:gd name="T39" fmla="*/ 127 h 252"/>
                  <a:gd name="T40" fmla="*/ 59 w 472"/>
                  <a:gd name="T41" fmla="*/ 124 h 252"/>
                  <a:gd name="T42" fmla="*/ 75 w 472"/>
                  <a:gd name="T43" fmla="*/ 134 h 252"/>
                  <a:gd name="T44" fmla="*/ 75 w 472"/>
                  <a:gd name="T45" fmla="*/ 135 h 252"/>
                  <a:gd name="T46" fmla="*/ 189 w 472"/>
                  <a:gd name="T47" fmla="*/ 77 h 252"/>
                  <a:gd name="T48" fmla="*/ 173 w 472"/>
                  <a:gd name="T49" fmla="*/ 66 h 252"/>
                  <a:gd name="T50" fmla="*/ 172 w 472"/>
                  <a:gd name="T51" fmla="*/ 64 h 252"/>
                  <a:gd name="T52" fmla="*/ 181 w 472"/>
                  <a:gd name="T53" fmla="*/ 26 h 252"/>
                  <a:gd name="T54" fmla="*/ 202 w 472"/>
                  <a:gd name="T55" fmla="*/ 23 h 252"/>
                  <a:gd name="T56" fmla="*/ 189 w 472"/>
                  <a:gd name="T57" fmla="*/ 77 h 252"/>
                  <a:gd name="T58" fmla="*/ 270 w 472"/>
                  <a:gd name="T59" fmla="*/ 231 h 252"/>
                  <a:gd name="T60" fmla="*/ 250 w 472"/>
                  <a:gd name="T61" fmla="*/ 198 h 252"/>
                  <a:gd name="T62" fmla="*/ 276 w 472"/>
                  <a:gd name="T63" fmla="*/ 177 h 252"/>
                  <a:gd name="T64" fmla="*/ 299 w 472"/>
                  <a:gd name="T65" fmla="*/ 188 h 252"/>
                  <a:gd name="T66" fmla="*/ 299 w 472"/>
                  <a:gd name="T67" fmla="*/ 189 h 252"/>
                  <a:gd name="T68" fmla="*/ 446 w 472"/>
                  <a:gd name="T69" fmla="*/ 110 h 252"/>
                  <a:gd name="T70" fmla="*/ 397 w 472"/>
                  <a:gd name="T71" fmla="*/ 120 h 252"/>
                  <a:gd name="T72" fmla="*/ 396 w 472"/>
                  <a:gd name="T73" fmla="*/ 119 h 252"/>
                  <a:gd name="T74" fmla="*/ 419 w 472"/>
                  <a:gd name="T75" fmla="*/ 76 h 252"/>
                  <a:gd name="T76" fmla="*/ 446 w 472"/>
                  <a:gd name="T77" fmla="*/ 11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2" h="252">
                    <a:moveTo>
                      <a:pt x="430" y="57"/>
                    </a:moveTo>
                    <a:cubicBezTo>
                      <a:pt x="405" y="51"/>
                      <a:pt x="379" y="67"/>
                      <a:pt x="373" y="92"/>
                    </a:cubicBezTo>
                    <a:cubicBezTo>
                      <a:pt x="370" y="103"/>
                      <a:pt x="371" y="113"/>
                      <a:pt x="375" y="122"/>
                    </a:cubicBezTo>
                    <a:cubicBezTo>
                      <a:pt x="309" y="169"/>
                      <a:pt x="309" y="169"/>
                      <a:pt x="309" y="169"/>
                    </a:cubicBezTo>
                    <a:cubicBezTo>
                      <a:pt x="303" y="164"/>
                      <a:pt x="296" y="160"/>
                      <a:pt x="288" y="158"/>
                    </a:cubicBezTo>
                    <a:cubicBezTo>
                      <a:pt x="280" y="156"/>
                      <a:pt x="271" y="156"/>
                      <a:pt x="264" y="158"/>
                    </a:cubicBezTo>
                    <a:cubicBezTo>
                      <a:pt x="226" y="86"/>
                      <a:pt x="226" y="86"/>
                      <a:pt x="226" y="86"/>
                    </a:cubicBezTo>
                    <a:cubicBezTo>
                      <a:pt x="233" y="80"/>
                      <a:pt x="239" y="71"/>
                      <a:pt x="242" y="61"/>
                    </a:cubicBezTo>
                    <a:cubicBezTo>
                      <a:pt x="248" y="35"/>
                      <a:pt x="232" y="10"/>
                      <a:pt x="206" y="3"/>
                    </a:cubicBezTo>
                    <a:cubicBezTo>
                      <a:pt x="194" y="0"/>
                      <a:pt x="181" y="2"/>
                      <a:pt x="170" y="9"/>
                    </a:cubicBezTo>
                    <a:cubicBezTo>
                      <a:pt x="160" y="16"/>
                      <a:pt x="152" y="26"/>
                      <a:pt x="149" y="39"/>
                    </a:cubicBezTo>
                    <a:cubicBezTo>
                      <a:pt x="146" y="49"/>
                      <a:pt x="148" y="59"/>
                      <a:pt x="152" y="68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79" y="110"/>
                      <a:pt x="72" y="106"/>
                      <a:pt x="64" y="104"/>
                    </a:cubicBezTo>
                    <a:cubicBezTo>
                      <a:pt x="38" y="98"/>
                      <a:pt x="13" y="114"/>
                      <a:pt x="6" y="139"/>
                    </a:cubicBezTo>
                    <a:cubicBezTo>
                      <a:pt x="0" y="165"/>
                      <a:pt x="16" y="191"/>
                      <a:pt x="42" y="197"/>
                    </a:cubicBezTo>
                    <a:cubicBezTo>
                      <a:pt x="45" y="198"/>
                      <a:pt x="49" y="198"/>
                      <a:pt x="53" y="198"/>
                    </a:cubicBezTo>
                    <a:cubicBezTo>
                      <a:pt x="61" y="198"/>
                      <a:pt x="70" y="196"/>
                      <a:pt x="78" y="191"/>
                    </a:cubicBezTo>
                    <a:cubicBezTo>
                      <a:pt x="88" y="184"/>
                      <a:pt x="96" y="174"/>
                      <a:pt x="99" y="162"/>
                    </a:cubicBezTo>
                    <a:cubicBezTo>
                      <a:pt x="101" y="151"/>
                      <a:pt x="100" y="141"/>
                      <a:pt x="96" y="132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9" y="90"/>
                      <a:pt x="176" y="94"/>
                      <a:pt x="184" y="96"/>
                    </a:cubicBezTo>
                    <a:cubicBezTo>
                      <a:pt x="188" y="97"/>
                      <a:pt x="192" y="97"/>
                      <a:pt x="195" y="97"/>
                    </a:cubicBezTo>
                    <a:cubicBezTo>
                      <a:pt x="200" y="97"/>
                      <a:pt x="204" y="97"/>
                      <a:pt x="208" y="95"/>
                    </a:cubicBezTo>
                    <a:cubicBezTo>
                      <a:pt x="246" y="168"/>
                      <a:pt x="246" y="168"/>
                      <a:pt x="246" y="168"/>
                    </a:cubicBezTo>
                    <a:cubicBezTo>
                      <a:pt x="238" y="174"/>
                      <a:pt x="233" y="183"/>
                      <a:pt x="230" y="193"/>
                    </a:cubicBezTo>
                    <a:cubicBezTo>
                      <a:pt x="227" y="206"/>
                      <a:pt x="229" y="218"/>
                      <a:pt x="236" y="229"/>
                    </a:cubicBezTo>
                    <a:cubicBezTo>
                      <a:pt x="243" y="240"/>
                      <a:pt x="253" y="248"/>
                      <a:pt x="265" y="251"/>
                    </a:cubicBezTo>
                    <a:cubicBezTo>
                      <a:pt x="269" y="251"/>
                      <a:pt x="273" y="252"/>
                      <a:pt x="277" y="252"/>
                    </a:cubicBezTo>
                    <a:cubicBezTo>
                      <a:pt x="298" y="252"/>
                      <a:pt x="318" y="237"/>
                      <a:pt x="323" y="215"/>
                    </a:cubicBezTo>
                    <a:cubicBezTo>
                      <a:pt x="325" y="205"/>
                      <a:pt x="324" y="195"/>
                      <a:pt x="320" y="186"/>
                    </a:cubicBezTo>
                    <a:cubicBezTo>
                      <a:pt x="387" y="138"/>
                      <a:pt x="387" y="138"/>
                      <a:pt x="387" y="138"/>
                    </a:cubicBezTo>
                    <a:cubicBezTo>
                      <a:pt x="393" y="144"/>
                      <a:pt x="400" y="148"/>
                      <a:pt x="408" y="150"/>
                    </a:cubicBezTo>
                    <a:cubicBezTo>
                      <a:pt x="412" y="151"/>
                      <a:pt x="415" y="151"/>
                      <a:pt x="419" y="151"/>
                    </a:cubicBezTo>
                    <a:cubicBezTo>
                      <a:pt x="441" y="151"/>
                      <a:pt x="460" y="136"/>
                      <a:pt x="465" y="115"/>
                    </a:cubicBezTo>
                    <a:cubicBezTo>
                      <a:pt x="472" y="89"/>
                      <a:pt x="456" y="63"/>
                      <a:pt x="430" y="57"/>
                    </a:cubicBezTo>
                    <a:close/>
                    <a:moveTo>
                      <a:pt x="80" y="157"/>
                    </a:moveTo>
                    <a:cubicBezTo>
                      <a:pt x="76" y="172"/>
                      <a:pt x="61" y="181"/>
                      <a:pt x="46" y="177"/>
                    </a:cubicBezTo>
                    <a:cubicBezTo>
                      <a:pt x="31" y="174"/>
                      <a:pt x="22" y="159"/>
                      <a:pt x="26" y="144"/>
                    </a:cubicBezTo>
                    <a:cubicBezTo>
                      <a:pt x="28" y="137"/>
                      <a:pt x="32" y="131"/>
                      <a:pt x="38" y="127"/>
                    </a:cubicBezTo>
                    <a:cubicBezTo>
                      <a:pt x="43" y="124"/>
                      <a:pt x="48" y="123"/>
                      <a:pt x="53" y="123"/>
                    </a:cubicBezTo>
                    <a:cubicBezTo>
                      <a:pt x="55" y="123"/>
                      <a:pt x="57" y="123"/>
                      <a:pt x="59" y="124"/>
                    </a:cubicBezTo>
                    <a:cubicBezTo>
                      <a:pt x="59" y="124"/>
                      <a:pt x="59" y="124"/>
                      <a:pt x="59" y="124"/>
                    </a:cubicBezTo>
                    <a:cubicBezTo>
                      <a:pt x="66" y="125"/>
                      <a:pt x="71" y="129"/>
                      <a:pt x="75" y="134"/>
                    </a:cubicBezTo>
                    <a:cubicBezTo>
                      <a:pt x="75" y="134"/>
                      <a:pt x="75" y="135"/>
                      <a:pt x="75" y="135"/>
                    </a:cubicBezTo>
                    <a:cubicBezTo>
                      <a:pt x="75" y="135"/>
                      <a:pt x="75" y="135"/>
                      <a:pt x="75" y="135"/>
                    </a:cubicBezTo>
                    <a:cubicBezTo>
                      <a:pt x="80" y="141"/>
                      <a:pt x="81" y="149"/>
                      <a:pt x="80" y="157"/>
                    </a:cubicBezTo>
                    <a:close/>
                    <a:moveTo>
                      <a:pt x="189" y="77"/>
                    </a:moveTo>
                    <a:cubicBezTo>
                      <a:pt x="182" y="75"/>
                      <a:pt x="177" y="71"/>
                      <a:pt x="173" y="66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3" y="66"/>
                      <a:pt x="173" y="65"/>
                      <a:pt x="173" y="65"/>
                    </a:cubicBezTo>
                    <a:cubicBezTo>
                      <a:pt x="172" y="65"/>
                      <a:pt x="172" y="65"/>
                      <a:pt x="172" y="64"/>
                    </a:cubicBezTo>
                    <a:cubicBezTo>
                      <a:pt x="168" y="58"/>
                      <a:pt x="167" y="50"/>
                      <a:pt x="168" y="43"/>
                    </a:cubicBezTo>
                    <a:cubicBezTo>
                      <a:pt x="170" y="36"/>
                      <a:pt x="175" y="30"/>
                      <a:pt x="181" y="26"/>
                    </a:cubicBezTo>
                    <a:cubicBezTo>
                      <a:pt x="185" y="23"/>
                      <a:pt x="190" y="22"/>
                      <a:pt x="195" y="22"/>
                    </a:cubicBezTo>
                    <a:cubicBezTo>
                      <a:pt x="197" y="22"/>
                      <a:pt x="200" y="22"/>
                      <a:pt x="202" y="23"/>
                    </a:cubicBezTo>
                    <a:cubicBezTo>
                      <a:pt x="217" y="26"/>
                      <a:pt x="226" y="41"/>
                      <a:pt x="222" y="56"/>
                    </a:cubicBezTo>
                    <a:cubicBezTo>
                      <a:pt x="219" y="71"/>
                      <a:pt x="204" y="80"/>
                      <a:pt x="189" y="77"/>
                    </a:cubicBezTo>
                    <a:close/>
                    <a:moveTo>
                      <a:pt x="303" y="211"/>
                    </a:moveTo>
                    <a:cubicBezTo>
                      <a:pt x="300" y="226"/>
                      <a:pt x="285" y="235"/>
                      <a:pt x="270" y="231"/>
                    </a:cubicBezTo>
                    <a:cubicBezTo>
                      <a:pt x="263" y="229"/>
                      <a:pt x="257" y="225"/>
                      <a:pt x="253" y="219"/>
                    </a:cubicBezTo>
                    <a:cubicBezTo>
                      <a:pt x="249" y="212"/>
                      <a:pt x="248" y="205"/>
                      <a:pt x="250" y="198"/>
                    </a:cubicBezTo>
                    <a:cubicBezTo>
                      <a:pt x="251" y="191"/>
                      <a:pt x="256" y="185"/>
                      <a:pt x="262" y="181"/>
                    </a:cubicBezTo>
                    <a:cubicBezTo>
                      <a:pt x="267" y="178"/>
                      <a:pt x="271" y="177"/>
                      <a:pt x="276" y="177"/>
                    </a:cubicBezTo>
                    <a:cubicBezTo>
                      <a:pt x="279" y="177"/>
                      <a:pt x="281" y="177"/>
                      <a:pt x="283" y="177"/>
                    </a:cubicBezTo>
                    <a:cubicBezTo>
                      <a:pt x="290" y="179"/>
                      <a:pt x="295" y="183"/>
                      <a:pt x="299" y="188"/>
                    </a:cubicBezTo>
                    <a:cubicBezTo>
                      <a:pt x="299" y="188"/>
                      <a:pt x="299" y="188"/>
                      <a:pt x="299" y="188"/>
                    </a:cubicBezTo>
                    <a:cubicBezTo>
                      <a:pt x="299" y="188"/>
                      <a:pt x="299" y="188"/>
                      <a:pt x="299" y="189"/>
                    </a:cubicBezTo>
                    <a:cubicBezTo>
                      <a:pt x="303" y="195"/>
                      <a:pt x="305" y="203"/>
                      <a:pt x="303" y="211"/>
                    </a:cubicBezTo>
                    <a:close/>
                    <a:moveTo>
                      <a:pt x="446" y="110"/>
                    </a:moveTo>
                    <a:cubicBezTo>
                      <a:pt x="442" y="125"/>
                      <a:pt x="427" y="134"/>
                      <a:pt x="413" y="130"/>
                    </a:cubicBezTo>
                    <a:cubicBezTo>
                      <a:pt x="406" y="129"/>
                      <a:pt x="401" y="125"/>
                      <a:pt x="397" y="120"/>
                    </a:cubicBezTo>
                    <a:cubicBezTo>
                      <a:pt x="397" y="119"/>
                      <a:pt x="397" y="119"/>
                      <a:pt x="397" y="119"/>
                    </a:cubicBezTo>
                    <a:cubicBezTo>
                      <a:pt x="397" y="119"/>
                      <a:pt x="397" y="119"/>
                      <a:pt x="396" y="119"/>
                    </a:cubicBezTo>
                    <a:cubicBezTo>
                      <a:pt x="392" y="113"/>
                      <a:pt x="390" y="105"/>
                      <a:pt x="392" y="97"/>
                    </a:cubicBezTo>
                    <a:cubicBezTo>
                      <a:pt x="395" y="84"/>
                      <a:pt x="407" y="76"/>
                      <a:pt x="419" y="76"/>
                    </a:cubicBezTo>
                    <a:cubicBezTo>
                      <a:pt x="421" y="76"/>
                      <a:pt x="423" y="76"/>
                      <a:pt x="426" y="77"/>
                    </a:cubicBezTo>
                    <a:cubicBezTo>
                      <a:pt x="440" y="80"/>
                      <a:pt x="450" y="95"/>
                      <a:pt x="446" y="110"/>
                    </a:cubicBezTo>
                    <a:close/>
                  </a:path>
                </a:pathLst>
              </a:custGeom>
              <a:solidFill>
                <a:srgbClr val="2630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95060" y="3694373"/>
              <a:ext cx="206655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Connect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37629" y="2039699"/>
            <a:ext cx="1552497" cy="1536562"/>
            <a:chOff x="3141474" y="4257262"/>
            <a:chExt cx="1552497" cy="153656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9390" y="4257262"/>
              <a:ext cx="1082057" cy="92109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141474" y="5116716"/>
              <a:ext cx="15524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Kinesis Data</a:t>
              </a:r>
            </a:p>
            <a:p>
              <a:pPr algn="ctr"/>
              <a:r>
                <a:rPr lang="en-US" dirty="0"/>
                <a:t>Streams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1847321" y="2620006"/>
            <a:ext cx="1949952" cy="137258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25252" y="3436382"/>
            <a:ext cx="73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Agent</a:t>
            </a:r>
          </a:p>
          <a:p>
            <a:r>
              <a:rPr lang="en-US" sz="1400" dirty="0"/>
              <a:t>Events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268562" y="1952966"/>
            <a:ext cx="1920249" cy="1685899"/>
            <a:chOff x="6833041" y="1590632"/>
            <a:chExt cx="1920249" cy="16858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5123" y="1590632"/>
              <a:ext cx="1548167" cy="107387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833041" y="2599423"/>
              <a:ext cx="15524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Kinesis Data</a:t>
              </a:r>
            </a:p>
            <a:p>
              <a:pPr algn="ctr"/>
              <a:r>
                <a:rPr lang="en-US" dirty="0"/>
                <a:t>Firehose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5104247" y="2618459"/>
            <a:ext cx="1464007" cy="154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280337" y="4201375"/>
            <a:ext cx="762000" cy="1356111"/>
            <a:chOff x="7368906" y="3980130"/>
            <a:chExt cx="762000" cy="135611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906" y="3980130"/>
              <a:ext cx="762000" cy="9525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517572" y="4951520"/>
              <a:ext cx="48269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S3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888108" y="4199202"/>
            <a:ext cx="982871" cy="1358284"/>
            <a:chOff x="10581769" y="3937909"/>
            <a:chExt cx="982871" cy="135828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81769" y="3937909"/>
              <a:ext cx="980162" cy="95100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594897" y="4911472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mazon Ember"/>
                  <a:cs typeface="Amazon Ember"/>
                </a:rPr>
                <a:t>Athena</a:t>
              </a:r>
            </a:p>
          </p:txBody>
        </p:sp>
      </p:grpSp>
      <p:cxnSp>
        <p:nvCxnSpPr>
          <p:cNvPr id="42" name="Straight Arrow Connector 41"/>
          <p:cNvCxnSpPr>
            <a:endCxn id="6" idx="3"/>
          </p:cNvCxnSpPr>
          <p:nvPr/>
        </p:nvCxnSpPr>
        <p:spPr>
          <a:xfrm flipH="1" flipV="1">
            <a:off x="8188811" y="2489903"/>
            <a:ext cx="1201739" cy="166944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10057638" y="4685281"/>
            <a:ext cx="744061" cy="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33275" y="3832009"/>
            <a:ext cx="1616854" cy="1745380"/>
            <a:chOff x="2049489" y="1365914"/>
            <a:chExt cx="1616854" cy="1745380"/>
          </a:xfrm>
        </p:grpSpPr>
        <p:sp>
          <p:nvSpPr>
            <p:cNvPr id="56" name="TextBox 55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AWS 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  <p:cxnSp>
        <p:nvCxnSpPr>
          <p:cNvPr id="63" name="Straight Arrow Connector 62"/>
          <p:cNvCxnSpPr>
            <a:stCxn id="26" idx="2"/>
          </p:cNvCxnSpPr>
          <p:nvPr/>
        </p:nvCxnSpPr>
        <p:spPr>
          <a:xfrm flipH="1">
            <a:off x="6064855" y="3638865"/>
            <a:ext cx="979956" cy="64566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42799" y="4215841"/>
            <a:ext cx="1432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Firehouse</a:t>
            </a:r>
          </a:p>
          <a:p>
            <a:r>
              <a:rPr lang="en-US" sz="1400" dirty="0"/>
              <a:t>Output Schema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22108" y="3239405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Parquet</a:t>
            </a:r>
          </a:p>
        </p:txBody>
      </p:sp>
      <p:sp>
        <p:nvSpPr>
          <p:cNvPr id="71" name="Oval 70"/>
          <p:cNvSpPr/>
          <p:nvPr/>
        </p:nvSpPr>
        <p:spPr>
          <a:xfrm>
            <a:off x="6234672" y="4249142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718719" y="1682073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7642732" y="1680541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4" name="Oval 73"/>
          <p:cNvSpPr/>
          <p:nvPr/>
        </p:nvSpPr>
        <p:spPr>
          <a:xfrm>
            <a:off x="1342338" y="3436403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10205371" y="4101909"/>
            <a:ext cx="474659" cy="461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793740" y="2235182"/>
            <a:ext cx="1227344" cy="1672448"/>
            <a:chOff x="3541029" y="2767817"/>
            <a:chExt cx="1169185" cy="176726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15982" y="2767817"/>
              <a:ext cx="951007" cy="104610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541029" y="3819586"/>
              <a:ext cx="1169185" cy="715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Redshift</a:t>
              </a:r>
            </a:p>
            <a:p>
              <a:pPr algn="ctr"/>
              <a:r>
                <a:rPr lang="en-US" dirty="0"/>
                <a:t>Spectrum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9889323" y="3133121"/>
            <a:ext cx="848232" cy="97338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Data Ingest in Parquet Format</a:t>
            </a:r>
          </a:p>
        </p:txBody>
      </p:sp>
    </p:spTree>
    <p:extLst>
      <p:ext uri="{BB962C8B-B14F-4D97-AF65-F5344CB8AC3E}">
        <p14:creationId xmlns:p14="http://schemas.microsoft.com/office/powerpoint/2010/main" val="70671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Analytics Reporting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35810" y="1691741"/>
            <a:ext cx="4004058" cy="114317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749087" y="4082846"/>
            <a:ext cx="2497819" cy="149719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373347" y="5066745"/>
            <a:ext cx="982871" cy="1358284"/>
            <a:chOff x="5373347" y="5066745"/>
            <a:chExt cx="982871" cy="135828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3347" y="5066745"/>
              <a:ext cx="980162" cy="95100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386475" y="6040308"/>
              <a:ext cx="96974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Athena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92499" y="2883266"/>
            <a:ext cx="1227344" cy="1728877"/>
            <a:chOff x="3511950" y="2767817"/>
            <a:chExt cx="1227344" cy="17288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15982" y="2767817"/>
              <a:ext cx="951007" cy="104610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11950" y="3819586"/>
              <a:ext cx="122734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Redshift</a:t>
              </a:r>
            </a:p>
            <a:p>
              <a:pPr algn="ctr"/>
              <a:r>
                <a:rPr lang="en-US" dirty="0"/>
                <a:t>Spectrum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10767" y="1094214"/>
            <a:ext cx="914401" cy="1365512"/>
            <a:chOff x="5310767" y="1094214"/>
            <a:chExt cx="914401" cy="1365512"/>
          </a:xfrm>
        </p:grpSpPr>
        <p:sp>
          <p:nvSpPr>
            <p:cNvPr id="39" name="TextBox 38"/>
            <p:cNvSpPr txBox="1"/>
            <p:nvPr/>
          </p:nvSpPr>
          <p:spPr>
            <a:xfrm>
              <a:off x="5487547" y="2075005"/>
              <a:ext cx="72611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EMR</a:t>
              </a:r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0767" y="1094214"/>
              <a:ext cx="914401" cy="995362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>
          <a:xfrm flipH="1">
            <a:off x="2901488" y="3566096"/>
            <a:ext cx="2319760" cy="18168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732496" y="1744565"/>
            <a:ext cx="2475925" cy="1539322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65625" y="3283887"/>
            <a:ext cx="3887072" cy="25655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619568" y="3950926"/>
            <a:ext cx="3720300" cy="157780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2704" y="1128836"/>
            <a:ext cx="723268" cy="1350975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10442497" y="2013946"/>
            <a:ext cx="12829" cy="307864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754626" y="4451207"/>
            <a:ext cx="773390" cy="1305251"/>
            <a:chOff x="10754626" y="4451207"/>
            <a:chExt cx="773390" cy="130525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54626" y="4451207"/>
              <a:ext cx="773390" cy="928067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10849929" y="5371737"/>
              <a:ext cx="59021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540492" y="2751878"/>
            <a:ext cx="1364476" cy="1271309"/>
            <a:chOff x="10540492" y="2751878"/>
            <a:chExt cx="1364476" cy="1271309"/>
          </a:xfrm>
        </p:grpSpPr>
        <p:pic>
          <p:nvPicPr>
            <p:cNvPr id="29" name="QuickSight Blue trans back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663473" y="2751878"/>
              <a:ext cx="1013788" cy="9951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0540492" y="3638466"/>
              <a:ext cx="136447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QuickSight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66918" y="2853939"/>
            <a:ext cx="1616854" cy="1745380"/>
            <a:chOff x="2049489" y="1365914"/>
            <a:chExt cx="1616854" cy="1745380"/>
          </a:xfrm>
        </p:grpSpPr>
        <p:sp>
          <p:nvSpPr>
            <p:cNvPr id="32" name="TextBox 31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8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Amazon Athena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744" y="1350012"/>
            <a:ext cx="11635557" cy="462943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Decouple storage from compute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Serverless</a:t>
            </a:r>
            <a:r>
              <a:rPr lang="en-US" dirty="0"/>
              <a:t> – No infrastructure or resources to manage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Pay only for data scanned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Schema on read – Same data, many views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Secure – IAM for authentication; Encryption at rest &amp; in transit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Standard compliant and open storage file formats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Built on powerful community supported OSS solutions</a:t>
            </a:r>
          </a:p>
        </p:txBody>
      </p:sp>
    </p:spTree>
    <p:extLst>
      <p:ext uri="{BB962C8B-B14F-4D97-AF65-F5344CB8AC3E}">
        <p14:creationId xmlns:p14="http://schemas.microsoft.com/office/powerpoint/2010/main" val="19159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 Technologies Under the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4016" y="4280570"/>
            <a:ext cx="6277445" cy="1315769"/>
          </a:xfrm>
        </p:spPr>
        <p:txBody>
          <a:bodyPr/>
          <a:lstStyle/>
          <a:p>
            <a:r>
              <a:rPr lang="en-US" sz="2400" b="1" u="sng" dirty="0"/>
              <a:t>Used for SQL Queries</a:t>
            </a:r>
          </a:p>
          <a:p>
            <a:r>
              <a:rPr lang="en-US" sz="2400" dirty="0"/>
              <a:t>In-memory distributed query engine</a:t>
            </a:r>
          </a:p>
          <a:p>
            <a:r>
              <a:rPr lang="en-US" sz="2400" dirty="0"/>
              <a:t>ANSI-SQL compatible with extensions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Eg</a:t>
            </a:r>
            <a:r>
              <a:rPr lang="en-US" sz="2400" dirty="0"/>
              <a:t>. SELECT * FROM </a:t>
            </a:r>
            <a:r>
              <a:rPr lang="en-US" sz="2400" dirty="0" err="1"/>
              <a:t>tableName</a:t>
            </a:r>
            <a:r>
              <a:rPr lang="en-US" sz="2400" dirty="0"/>
              <a:t>)</a:t>
            </a:r>
          </a:p>
        </p:txBody>
      </p:sp>
      <p:pic>
        <p:nvPicPr>
          <p:cNvPr id="2050" name="Picture 2" descr="Image result for Prest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9" y="4280559"/>
            <a:ext cx="2645128" cy="1221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878360" y="1506452"/>
            <a:ext cx="7712491" cy="2450472"/>
          </a:xfrm>
        </p:spPr>
        <p:txBody>
          <a:bodyPr/>
          <a:lstStyle/>
          <a:p>
            <a:r>
              <a:rPr lang="en-US" sz="2400" b="1" u="sng" dirty="0"/>
              <a:t>Used for DDL functionality</a:t>
            </a:r>
          </a:p>
          <a:p>
            <a:r>
              <a:rPr lang="en-US" sz="2400" dirty="0"/>
              <a:t>Complex data types</a:t>
            </a:r>
          </a:p>
          <a:p>
            <a:r>
              <a:rPr lang="en-US" sz="2400" dirty="0"/>
              <a:t>Multitude of formats </a:t>
            </a:r>
          </a:p>
          <a:p>
            <a:r>
              <a:rPr lang="en-US" sz="2400" dirty="0"/>
              <a:t>Supports data partitioning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Eg</a:t>
            </a:r>
            <a:r>
              <a:rPr lang="en-US" sz="2400" dirty="0"/>
              <a:t>. CREATE TABLE, ALTER TABLE, </a:t>
            </a:r>
          </a:p>
          <a:p>
            <a:r>
              <a:rPr lang="en-US" sz="2400" dirty="0"/>
              <a:t>	 MSCK REPAIR)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73" y="1762700"/>
            <a:ext cx="1567005" cy="15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34" y="1345776"/>
            <a:ext cx="6032647" cy="4738568"/>
          </a:xfrm>
        </p:spPr>
        <p:txBody>
          <a:bodyPr>
            <a:normAutofit fontScale="70000" lnSpcReduction="20000"/>
          </a:bodyPr>
          <a:lstStyle/>
          <a:p>
            <a:pPr marL="457095" indent="-457095">
              <a:buFont typeface="Arial" charset="0"/>
              <a:buChar char="•"/>
            </a:pPr>
            <a:r>
              <a:rPr lang="en-US" dirty="0"/>
              <a:t>ANSI SQL compliant</a:t>
            </a:r>
          </a:p>
          <a:p>
            <a:pPr marL="457095" indent="-457095">
              <a:buFont typeface="Arial" charset="0"/>
              <a:buChar char="•"/>
            </a:pPr>
            <a:endParaRPr lang="en-US" dirty="0"/>
          </a:p>
          <a:p>
            <a:pPr marL="457095" indent="-457095">
              <a:buFont typeface="Arial" charset="0"/>
              <a:buChar char="•"/>
            </a:pPr>
            <a:r>
              <a:rPr lang="en-US" dirty="0"/>
              <a:t>Complex joins, nested queries &amp; window functions </a:t>
            </a:r>
          </a:p>
          <a:p>
            <a:pPr marL="457095" indent="-457095">
              <a:buFont typeface="Arial" charset="0"/>
              <a:buChar char="•"/>
            </a:pPr>
            <a:endParaRPr lang="en-US" dirty="0"/>
          </a:p>
          <a:p>
            <a:pPr marL="457095" indent="-457095">
              <a:buFont typeface="Arial" charset="0"/>
              <a:buChar char="•"/>
            </a:pPr>
            <a:r>
              <a:rPr lang="en-US" dirty="0"/>
              <a:t>Complex data types (arrays, </a:t>
            </a:r>
            <a:r>
              <a:rPr lang="en-US" dirty="0" err="1"/>
              <a:t>structs</a:t>
            </a:r>
            <a:r>
              <a:rPr lang="en-US" dirty="0"/>
              <a:t>, maps)</a:t>
            </a:r>
          </a:p>
          <a:p>
            <a:pPr marL="457094" indent="-457095">
              <a:buFont typeface="Arial" charset="0"/>
              <a:buChar char="•"/>
            </a:pPr>
            <a:endParaRPr lang="en-US" dirty="0"/>
          </a:p>
          <a:p>
            <a:pPr marL="457094" indent="-457095">
              <a:buFont typeface="Arial" charset="0"/>
              <a:buChar char="•"/>
            </a:pPr>
            <a:r>
              <a:rPr lang="en-US" dirty="0"/>
              <a:t>Presto built-in functions</a:t>
            </a:r>
          </a:p>
          <a:p>
            <a:pPr marL="457094" indent="-457095">
              <a:buFont typeface="Arial" charset="0"/>
              <a:buChar char="•"/>
            </a:pPr>
            <a:endParaRPr lang="en-US" dirty="0"/>
          </a:p>
          <a:p>
            <a:pPr marL="457094" lvl="1" indent="-457095">
              <a:buFont typeface="Arial" charset="0"/>
              <a:buChar char="•"/>
            </a:pPr>
            <a:r>
              <a:rPr lang="en-US" dirty="0"/>
              <a:t>File Formats: CSV, JSON, </a:t>
            </a:r>
            <a:r>
              <a:rPr lang="en-US" dirty="0" err="1"/>
              <a:t>RegEx</a:t>
            </a:r>
            <a:r>
              <a:rPr lang="en-US" dirty="0"/>
              <a:t>, Parquet, Avro, ORC, </a:t>
            </a:r>
            <a:r>
              <a:rPr lang="en-US" dirty="0" err="1"/>
              <a:t>CloudTrail</a:t>
            </a:r>
            <a:endParaRPr lang="en-US" dirty="0"/>
          </a:p>
          <a:p>
            <a:pPr marL="457094" lvl="1" indent="-457095">
              <a:buFont typeface="Arial" charset="0"/>
              <a:buChar char="•"/>
            </a:pPr>
            <a:endParaRPr lang="en-US" dirty="0"/>
          </a:p>
          <a:p>
            <a:pPr marL="457094" lvl="1" indent="-457095">
              <a:buFont typeface="Arial" charset="0"/>
              <a:buChar char="•"/>
            </a:pPr>
            <a:r>
              <a:rPr lang="en-US" dirty="0"/>
              <a:t>Compression: GZIP, </a:t>
            </a:r>
            <a:r>
              <a:rPr lang="en-US" dirty="0" err="1"/>
              <a:t>Zlib</a:t>
            </a:r>
            <a:r>
              <a:rPr lang="en-US" dirty="0"/>
              <a:t>, LZO, Snappy</a:t>
            </a:r>
          </a:p>
          <a:p>
            <a:pPr marL="457094" lvl="1" indent="-457095">
              <a:buFont typeface="Arial" charset="0"/>
              <a:buChar char="•"/>
            </a:pPr>
            <a:endParaRPr lang="en-US" dirty="0"/>
          </a:p>
          <a:p>
            <a:pPr marL="457094" lvl="1" indent="-457095">
              <a:buFont typeface="Arial" charset="0"/>
              <a:buChar char="•"/>
            </a:pPr>
            <a:r>
              <a:rPr lang="en-US" dirty="0"/>
              <a:t>Integrated with AWS Glue Data Catalog</a:t>
            </a:r>
          </a:p>
          <a:p>
            <a:pPr marL="457094" lvl="1" indent="-457095">
              <a:buFont typeface="Arial" charset="0"/>
              <a:buChar char="•"/>
            </a:pPr>
            <a:endParaRPr lang="en-US" dirty="0"/>
          </a:p>
          <a:p>
            <a:pPr marL="457094" indent="-457095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45" y="153249"/>
            <a:ext cx="4360023" cy="6056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25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Old Methodology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Analyst asks for a report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Developer writes code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Code executes on shared cluster for several hours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Analyst reviews report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Analyst asks for more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With Amazon Athena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Analyst creates table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Analyst iterates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Generate final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244" y="5451757"/>
            <a:ext cx="94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6600"/>
                </a:solidFill>
              </a:rPr>
              <a:t>Simple, Quick and No Infrastructure or Developer to Manage</a:t>
            </a:r>
          </a:p>
        </p:txBody>
      </p:sp>
    </p:spTree>
    <p:extLst>
      <p:ext uri="{BB962C8B-B14F-4D97-AF65-F5344CB8AC3E}">
        <p14:creationId xmlns:p14="http://schemas.microsoft.com/office/powerpoint/2010/main" val="130275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2541" y="2211977"/>
            <a:ext cx="11989459" cy="3767864"/>
          </a:xfrm>
        </p:spPr>
        <p:txBody>
          <a:bodyPr/>
          <a:lstStyle/>
          <a:p>
            <a:pPr algn="ctr"/>
            <a:r>
              <a:rPr lang="en-US" sz="4300" dirty="0">
                <a:latin typeface="Amazon Ember"/>
                <a:cs typeface="Amazon Ember"/>
              </a:rPr>
              <a:t>Amazon Athena is an </a:t>
            </a:r>
            <a:r>
              <a:rPr lang="en-US" sz="4300" dirty="0">
                <a:solidFill>
                  <a:schemeClr val="accent2"/>
                </a:solidFill>
                <a:latin typeface="Amazon Ember"/>
                <a:cs typeface="Amazon Ember"/>
              </a:rPr>
              <a:t>interactive query service</a:t>
            </a:r>
            <a:r>
              <a:rPr lang="en-US" sz="4300" dirty="0">
                <a:latin typeface="Amazon Ember"/>
                <a:cs typeface="Amazon Ember"/>
              </a:rPr>
              <a:t> that makes it easy to analyze data directly on Amazon S3 using Standard SQL</a:t>
            </a:r>
            <a:endParaRPr lang="en-US" dirty="0">
              <a:latin typeface="Amazon Ember"/>
              <a:cs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20600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6" y="1350012"/>
            <a:ext cx="11293421" cy="493555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DDL operations – FREE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SQL operations – FREE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Query concurrency – FREE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Data scanned - $5 / TB 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Standard S3 rates for storage, requests, and data transfer apply</a:t>
            </a:r>
          </a:p>
        </p:txBody>
      </p:sp>
    </p:spTree>
    <p:extLst>
      <p:ext uri="{BB962C8B-B14F-4D97-AF65-F5344CB8AC3E}">
        <p14:creationId xmlns:p14="http://schemas.microsoft.com/office/powerpoint/2010/main" val="34833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6" y="978000"/>
            <a:ext cx="10382589" cy="462943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500" dirty="0"/>
              <a:t>Encryption – SSE, SSE-KMS, CSE-KMS</a:t>
            </a:r>
          </a:p>
          <a:p>
            <a:pPr marL="1447582" lvl="1" indent="-457200"/>
            <a:r>
              <a:rPr lang="en-US" sz="2500" dirty="0"/>
              <a:t>Auto detect source bucket KMS key</a:t>
            </a:r>
          </a:p>
          <a:p>
            <a:pPr marL="1447582" lvl="1" indent="-457200"/>
            <a:r>
              <a:rPr lang="en-US" sz="2500" dirty="0"/>
              <a:t>Destination bucket may use separate key</a:t>
            </a:r>
          </a:p>
          <a:p>
            <a:pPr marL="457200" indent="-457200">
              <a:buFont typeface="Arial"/>
              <a:buChar char="•"/>
            </a:pPr>
            <a:endParaRPr lang="en-US" sz="2500" dirty="0"/>
          </a:p>
          <a:p>
            <a:pPr marL="457200" indent="-457200">
              <a:buFont typeface="Arial"/>
              <a:buChar char="•"/>
            </a:pPr>
            <a:r>
              <a:rPr lang="en-US" sz="2500" dirty="0"/>
              <a:t>Access Control</a:t>
            </a:r>
          </a:p>
          <a:p>
            <a:pPr marL="1447582" lvl="1" indent="-457200"/>
            <a:r>
              <a:rPr lang="en-US" sz="2500" dirty="0"/>
              <a:t>IAM</a:t>
            </a:r>
          </a:p>
          <a:p>
            <a:pPr marL="1447582" lvl="1" indent="-457200"/>
            <a:r>
              <a:rPr lang="en-US" sz="2500" dirty="0"/>
              <a:t>S3 ACL</a:t>
            </a:r>
          </a:p>
          <a:p>
            <a:pPr marL="1447582" lvl="1" indent="-457200"/>
            <a:r>
              <a:rPr lang="en-US" sz="2500" dirty="0"/>
              <a:t>S3 bucket policies</a:t>
            </a:r>
          </a:p>
          <a:p>
            <a:pPr marL="1447582" lvl="1" indent="-457200"/>
            <a:endParaRPr lang="en-US" sz="2500" dirty="0"/>
          </a:p>
          <a:p>
            <a:pPr marL="457200" indent="-457200">
              <a:buFont typeface="Arial"/>
              <a:buChar char="•"/>
            </a:pPr>
            <a:r>
              <a:rPr lang="en-US" sz="2500" dirty="0"/>
              <a:t>Coming</a:t>
            </a:r>
            <a:r>
              <a:rPr lang="is-IS" sz="2500" dirty="0"/>
              <a:t>… Athorization with Glue Data Catalog</a:t>
            </a:r>
          </a:p>
          <a:p>
            <a:pPr marL="1447582" lvl="1" indent="-457200"/>
            <a:r>
              <a:rPr lang="is-IS" sz="2500" dirty="0"/>
              <a:t>Database level</a:t>
            </a:r>
          </a:p>
          <a:p>
            <a:pPr marL="1447582" lvl="1" indent="-457200"/>
            <a:r>
              <a:rPr lang="is-IS" sz="2500" dirty="0"/>
              <a:t>Table level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789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6" y="1350012"/>
            <a:ext cx="11293421" cy="4935553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Billing console provides spend per account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Athena APIs are logged in </a:t>
            </a:r>
            <a:r>
              <a:rPr lang="en-US" dirty="0" err="1"/>
              <a:t>CloudTrail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Combine </a:t>
            </a:r>
            <a:r>
              <a:rPr lang="en-US" dirty="0" err="1"/>
              <a:t>CloudTrail</a:t>
            </a:r>
            <a:r>
              <a:rPr lang="en-US" dirty="0"/>
              <a:t> and Athena API for per IAM user cost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More cost controls to come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3344" y="2078086"/>
            <a:ext cx="109428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Movable Ink provides real-time personalization of marketing emails based on a wide range of user, device, and contextual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38" y="372002"/>
            <a:ext cx="3828722" cy="11544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4859" y="3206921"/>
            <a:ext cx="1146878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Movable Ink has been collecting data on user actions since 2011, and this database grows by 75 to 100GB per day. To reduce time-to-insight, optimize costs, and increase flexibility for its analytics, the company recently adopted the </a:t>
            </a:r>
            <a:r>
              <a:rPr lang="en-US" dirty="0" err="1"/>
              <a:t>serverless</a:t>
            </a:r>
            <a:r>
              <a:rPr lang="en-US" dirty="0"/>
              <a:t> Amazon Athena query service.</a:t>
            </a:r>
          </a:p>
          <a:p>
            <a:r>
              <a:rPr lang="en-US" dirty="0"/>
              <a:t>Since the company began using Amazon Athena, it has realized both cost savings and improved performance for analytics related to user actions. </a:t>
            </a:r>
          </a:p>
          <a:p>
            <a:endParaRPr lang="en-US" dirty="0"/>
          </a:p>
          <a:p>
            <a:r>
              <a:rPr lang="en-US" dirty="0"/>
              <a:t>“Using Amazon Athena, we’re able to query seven years’ worth of data—adding up to hundreds of terabytes—get results at least </a:t>
            </a:r>
            <a:r>
              <a:rPr lang="en-US" dirty="0">
                <a:solidFill>
                  <a:srgbClr val="FF6600"/>
                </a:solidFill>
              </a:rPr>
              <a:t>50 percent faster</a:t>
            </a:r>
            <a:r>
              <a:rPr lang="en-US" dirty="0"/>
              <a:t>, and </a:t>
            </a:r>
            <a:r>
              <a:rPr lang="en-US" dirty="0">
                <a:solidFill>
                  <a:srgbClr val="FF6600"/>
                </a:solidFill>
              </a:rPr>
              <a:t>save nearly $15,000 per month</a:t>
            </a:r>
            <a:r>
              <a:rPr lang="en-US" dirty="0"/>
              <a:t>, all </a:t>
            </a:r>
            <a:r>
              <a:rPr lang="en-US" dirty="0">
                <a:solidFill>
                  <a:srgbClr val="FF6600"/>
                </a:solidFill>
              </a:rPr>
              <a:t>without keeping a cluster running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i="1" dirty="0"/>
              <a:t>Matt </a:t>
            </a:r>
            <a:r>
              <a:rPr lang="en-US" i="1" dirty="0" err="1"/>
              <a:t>Chesler</a:t>
            </a:r>
            <a:r>
              <a:rPr lang="en-US" i="1" dirty="0"/>
              <a:t>, director of </a:t>
            </a:r>
            <a:r>
              <a:rPr lang="en-US" i="1" dirty="0" err="1"/>
              <a:t>DevOps</a:t>
            </a:r>
            <a:r>
              <a:rPr lang="en-US" i="1" dirty="0"/>
              <a:t> at Movable Ink</a:t>
            </a:r>
          </a:p>
        </p:txBody>
      </p:sp>
    </p:spTree>
    <p:extLst>
      <p:ext uri="{BB962C8B-B14F-4D97-AF65-F5344CB8AC3E}">
        <p14:creationId xmlns:p14="http://schemas.microsoft.com/office/powerpoint/2010/main" val="359582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Athena Getting Started Cookbook</a:t>
            </a:r>
            <a:endParaRPr lang="en-US" dirty="0"/>
          </a:p>
          <a:p>
            <a:r>
              <a:rPr lang="en-US" dirty="0">
                <a:hlinkClick r:id="rId3"/>
              </a:rPr>
              <a:t>Amazon Athena Getting Started with CloudTrail Video</a:t>
            </a:r>
            <a:endParaRPr lang="en-US" dirty="0"/>
          </a:p>
          <a:p>
            <a:r>
              <a:rPr lang="en-US" dirty="0">
                <a:hlinkClick r:id="rId4"/>
              </a:rPr>
              <a:t>Amazon Athena Hands-On Workshop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5" y="452318"/>
            <a:ext cx="1919906" cy="496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2645" y="392900"/>
            <a:ext cx="1328004" cy="572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6099" y="431351"/>
            <a:ext cx="1146331" cy="482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7102" y="457187"/>
            <a:ext cx="1735311" cy="466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349" y="1278744"/>
            <a:ext cx="1686429" cy="401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0810" y="1266989"/>
            <a:ext cx="1596812" cy="439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2150" y="1385273"/>
            <a:ext cx="1676654" cy="513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167" y="4131617"/>
            <a:ext cx="1989496" cy="537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23170" y="2134280"/>
            <a:ext cx="1547930" cy="546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7246" y="3224782"/>
            <a:ext cx="1996015" cy="5722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0411" y="5141683"/>
            <a:ext cx="2492982" cy="4511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69016" y="5012750"/>
            <a:ext cx="1002081" cy="1029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8465" y="5885901"/>
            <a:ext cx="2431485" cy="7331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6159" y="5148282"/>
            <a:ext cx="2550448" cy="431761"/>
          </a:xfrm>
          <a:prstGeom prst="rect">
            <a:avLst/>
          </a:prstGeom>
        </p:spPr>
      </p:pic>
      <p:pic>
        <p:nvPicPr>
          <p:cNvPr id="17" name="Picture 16" descr="TrueCar-Logo-Dark-Blu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510" y="6007265"/>
            <a:ext cx="2187917" cy="4680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313" y="1429001"/>
            <a:ext cx="2293342" cy="5115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43" y="2099518"/>
            <a:ext cx="2458612" cy="768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631" y="2249484"/>
            <a:ext cx="1887000" cy="5266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8523" y="2967238"/>
            <a:ext cx="981358" cy="975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4237" y="3116267"/>
            <a:ext cx="1337854" cy="802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4580" y="2164579"/>
            <a:ext cx="1809878" cy="6710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37618" y="3144630"/>
            <a:ext cx="1499144" cy="79910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959" y="6074557"/>
            <a:ext cx="1542197" cy="3469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2386" y="4115013"/>
            <a:ext cx="1315217" cy="5191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61" y="4943494"/>
            <a:ext cx="1555128" cy="584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396" y="4118943"/>
            <a:ext cx="1045037" cy="5446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96486" y="4112668"/>
            <a:ext cx="1806320" cy="4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356615" y="347472"/>
            <a:ext cx="8449056" cy="469830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What is AWS Glue Data Catalog?</a:t>
            </a:r>
            <a:br>
              <a:rPr lang="en-US" dirty="0">
                <a:latin typeface="Amazon Ember"/>
                <a:cs typeface="Amazon Ember"/>
              </a:rPr>
            </a:br>
            <a:endParaRPr lang="en-US" dirty="0">
              <a:latin typeface="Amazon Ember"/>
              <a:cs typeface="Amazon Emb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472" y="1414336"/>
            <a:ext cx="11073686" cy="4742952"/>
          </a:xfrm>
          <a:prstGeom prst="rect">
            <a:avLst/>
          </a:prstGeom>
        </p:spPr>
        <p:txBody>
          <a:bodyPr vert="horz" lIns="91424" tIns="45718" rIns="91424" bIns="45718" rtlCol="0">
            <a:noAutofit/>
          </a:bodyPr>
          <a:lstStyle>
            <a:lvl1pPr marL="0" indent="0" algn="l" defTabSz="609459" rtl="0" eaLnBrk="1" latinLnBrk="0" hangingPunct="1">
              <a:spcBef>
                <a:spcPct val="20000"/>
              </a:spcBef>
              <a:buFontTx/>
              <a:buNone/>
              <a:defRPr sz="2100" b="0" i="0" kern="1200" baseline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90382" indent="-380916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523659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2133120" indent="-304728" algn="l" defTabSz="609459" rtl="0" eaLnBrk="1" latinLnBrk="0" hangingPunct="1">
              <a:spcBef>
                <a:spcPct val="20000"/>
              </a:spcBef>
              <a:buFont typeface="Arial"/>
              <a:buChar char="–"/>
              <a:defRPr sz="21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742586" indent="-304728" algn="l" defTabSz="609459" rtl="0" eaLnBrk="1" latinLnBrk="0" hangingPunct="1">
              <a:spcBef>
                <a:spcPct val="20000"/>
              </a:spcBef>
              <a:buFont typeface="Arial"/>
              <a:buChar char="»"/>
              <a:defRPr sz="21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3352044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12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974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36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Unified metadata repository </a:t>
            </a:r>
            <a:r>
              <a:rPr lang="en-US" sz="2400" dirty="0">
                <a:latin typeface="Amazon Ember Light"/>
                <a:cs typeface="Amazon Ember Light"/>
              </a:rPr>
              <a:t>across relational databases, Amazon RDS, Amazon Redshift, and Amazon S3…with support for more coming!</a:t>
            </a:r>
          </a:p>
          <a:p>
            <a:endParaRPr lang="en-US" sz="2400" dirty="0">
              <a:latin typeface="Amazon Ember Light"/>
              <a:cs typeface="Amazon Ember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 Light"/>
                <a:cs typeface="Amazon Ember Light"/>
              </a:rPr>
              <a:t>Get a </a:t>
            </a: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single view </a:t>
            </a:r>
            <a:r>
              <a:rPr lang="en-US" sz="2400" dirty="0">
                <a:latin typeface="Amazon Ember Light"/>
                <a:cs typeface="Amazon Ember Light"/>
              </a:rPr>
              <a:t>into your data, no matter where it is stored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 Light"/>
                <a:cs typeface="Amazon Ember Light"/>
              </a:rPr>
              <a:t>Automatically </a:t>
            </a: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classify</a:t>
            </a:r>
            <a:r>
              <a:rPr lang="en-US" sz="2400" dirty="0">
                <a:latin typeface="Amazon Ember Light"/>
                <a:cs typeface="Amazon Ember Light"/>
              </a:rPr>
              <a:t> your data in one central list that is </a:t>
            </a: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searchable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mazon Ember Light"/>
                <a:cs typeface="Amazon Ember Light"/>
              </a:rPr>
              <a:t>Track data evolution using </a:t>
            </a: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schema versioning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Query</a:t>
            </a:r>
            <a:r>
              <a:rPr lang="en-US" sz="2400" dirty="0">
                <a:latin typeface="Amazon Ember Light"/>
                <a:cs typeface="Amazon Ember Light"/>
              </a:rPr>
              <a:t> your data using Amazon Athena or Amazon Redshift Spectrum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Hive </a:t>
            </a:r>
            <a:r>
              <a:rPr lang="en-US" sz="2400" b="1" dirty="0" err="1">
                <a:solidFill>
                  <a:srgbClr val="FF9900"/>
                </a:solidFill>
                <a:latin typeface="Amazon Ember Light"/>
                <a:cs typeface="Amazon Ember Light"/>
              </a:rPr>
              <a:t>metastore</a:t>
            </a:r>
            <a:r>
              <a:rPr lang="en-US" sz="2400" b="1" dirty="0">
                <a:solidFill>
                  <a:srgbClr val="FF9900"/>
                </a:solidFill>
                <a:latin typeface="Amazon Ember Light"/>
                <a:cs typeface="Amazon Ember Light"/>
              </a:rPr>
              <a:t> compatible</a:t>
            </a:r>
            <a:r>
              <a:rPr lang="en-US" sz="2400" dirty="0">
                <a:latin typeface="Amazon Ember Light"/>
                <a:cs typeface="Amazon Ember Light"/>
              </a:rPr>
              <a:t>; can be used as an external Hive </a:t>
            </a:r>
            <a:r>
              <a:rPr lang="en-US" sz="2400" dirty="0" err="1">
                <a:latin typeface="Amazon Ember Light"/>
                <a:cs typeface="Amazon Ember Light"/>
              </a:rPr>
              <a:t>Metastore</a:t>
            </a:r>
            <a:r>
              <a:rPr lang="en-US" sz="2400" dirty="0">
                <a:latin typeface="Amazon Ember Light"/>
                <a:cs typeface="Amazon Ember Light"/>
              </a:rPr>
              <a:t> for applications running on Amazon EMR</a:t>
            </a:r>
          </a:p>
          <a:p>
            <a:endParaRPr lang="en-US" sz="2400" dirty="0">
              <a:latin typeface="Amazon Ember Light"/>
              <a:cs typeface="Amazon Ember Light"/>
            </a:endParaRPr>
          </a:p>
          <a:p>
            <a:endParaRPr lang="en-US" sz="2400" dirty="0"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88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0957" y="227790"/>
            <a:ext cx="10515600" cy="876649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What is a Data Lake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805168" y="1022774"/>
            <a:ext cx="44714" cy="5737415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49" y="1104439"/>
            <a:ext cx="4756126" cy="478575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0957" y="1451276"/>
            <a:ext cx="5518894" cy="4236695"/>
          </a:xfrm>
          <a:prstGeom prst="rect">
            <a:avLst/>
          </a:prstGeom>
        </p:spPr>
        <p:txBody>
          <a:bodyPr vert="horz" lIns="91424" tIns="45718" rIns="91424" bIns="45718" rtlCol="0">
            <a:noAutofit/>
          </a:bodyPr>
          <a:lstStyle>
            <a:lvl1pPr marL="0" indent="0" algn="l" defTabSz="609459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990382" indent="-380916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523659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2133120" indent="-304728" algn="l" defTabSz="609459" rtl="0" eaLnBrk="1" latinLnBrk="0" hangingPunct="1">
              <a:spcBef>
                <a:spcPct val="20000"/>
              </a:spcBef>
              <a:buFont typeface="Arial"/>
              <a:buChar char="–"/>
              <a:defRPr sz="21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742586" indent="-304728" algn="l" defTabSz="609459" rtl="0" eaLnBrk="1" latinLnBrk="0" hangingPunct="1">
              <a:spcBef>
                <a:spcPct val="20000"/>
              </a:spcBef>
              <a:buFont typeface="Arial"/>
              <a:buChar char="»"/>
              <a:defRPr sz="2100" b="0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3352044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12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974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36" indent="-304728" algn="l" defTabSz="609459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i="1" dirty="0"/>
              <a:t>Architectural pattern enabling:</a:t>
            </a:r>
          </a:p>
          <a:p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Ubiquitous storage at any scale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Consolidated data processing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Collaborate and analyze data in different ways leading to better, faster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18971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73" y="2578365"/>
            <a:ext cx="7479432" cy="34306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6615" y="347472"/>
            <a:ext cx="10008910" cy="469830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Amazon Ember"/>
                <a:cs typeface="Amazon Ember"/>
              </a:rPr>
              <a:t>Data Lake on AWS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68" y="3740719"/>
            <a:ext cx="986865" cy="3224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5375" y="1924152"/>
            <a:ext cx="1543316" cy="4019376"/>
            <a:chOff x="60263" y="860933"/>
            <a:chExt cx="1137977" cy="351410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312" y="1228054"/>
              <a:ext cx="575310" cy="4286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9248" y="3639390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On premises data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V="1">
              <a:off x="509867" y="3228204"/>
              <a:ext cx="297755" cy="41118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71974" y="1610051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Web app data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159" y="2330245"/>
              <a:ext cx="1078992" cy="110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Amazon RDS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007" y="1823596"/>
              <a:ext cx="577503" cy="4876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7268" y="2558248"/>
              <a:ext cx="482953" cy="43173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0263" y="2976232"/>
              <a:ext cx="1078992" cy="110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Other databases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801" y="3884967"/>
              <a:ext cx="287821" cy="30381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9248" y="4219587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Streaming data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159" y="860933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Your data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770093" y="2130493"/>
            <a:ext cx="1616936" cy="395826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43218" y="1798846"/>
            <a:ext cx="1078992" cy="1719727"/>
            <a:chOff x="3202104" y="2209332"/>
            <a:chExt cx="1078992" cy="171972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23895" y="2209332"/>
              <a:ext cx="435411" cy="7016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3313436" y="3480105"/>
              <a:ext cx="690902" cy="1654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3462317" y="3500894"/>
              <a:ext cx="690902" cy="16542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202104" y="2900920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200" dirty="0">
                  <a:latin typeface="Helvetica Neue"/>
                  <a:cs typeface="Helvetica Neue"/>
                </a:rPr>
                <a:t>AWS GLUE ETL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313576" y="3822658"/>
            <a:ext cx="1049280" cy="949244"/>
            <a:chOff x="9313576" y="3630238"/>
            <a:chExt cx="1049280" cy="949244"/>
          </a:xfrm>
        </p:grpSpPr>
        <p:sp>
          <p:nvSpPr>
            <p:cNvPr id="27" name="TextBox 26"/>
            <p:cNvSpPr txBox="1"/>
            <p:nvPr/>
          </p:nvSpPr>
          <p:spPr>
            <a:xfrm>
              <a:off x="9313576" y="4235238"/>
              <a:ext cx="1049280" cy="3442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2">
                      <a:lumMod val="75000"/>
                    </a:schemeClr>
                  </a:solidFill>
                </a:rPr>
                <a:t>Amazon</a:t>
              </a:r>
            </a:p>
            <a:p>
              <a:pPr algn="ctr"/>
              <a:r>
                <a:rPr lang="en-US" sz="1000" b="1" dirty="0" err="1">
                  <a:solidFill>
                    <a:schemeClr val="tx2">
                      <a:lumMod val="75000"/>
                    </a:schemeClr>
                  </a:solidFill>
                </a:rPr>
                <a:t>QuickSight</a:t>
              </a:r>
              <a:endParaRPr 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571916" y="3630238"/>
              <a:ext cx="537037" cy="611372"/>
              <a:chOff x="9264029" y="1560489"/>
              <a:chExt cx="679917" cy="81006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264029" y="1560489"/>
                <a:ext cx="679917" cy="679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74113" y="1743287"/>
                <a:ext cx="627264" cy="627267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9286375" y="2963770"/>
            <a:ext cx="1049280" cy="871210"/>
            <a:chOff x="9286375" y="2963770"/>
            <a:chExt cx="1049280" cy="87121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58172" y="3331739"/>
              <a:ext cx="537952" cy="50324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9286375" y="2963770"/>
              <a:ext cx="1049280" cy="34424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tx2">
                      <a:lumMod val="75000"/>
                    </a:schemeClr>
                  </a:solidFill>
                </a:rPr>
                <a:t>Amazon </a:t>
              </a:r>
            </a:p>
            <a:p>
              <a:pPr algn="ctr"/>
              <a:r>
                <a:rPr lang="en-US" sz="1000" b="1" dirty="0" err="1">
                  <a:solidFill>
                    <a:schemeClr val="tx2">
                      <a:lumMod val="75000"/>
                    </a:schemeClr>
                  </a:solidFill>
                </a:rPr>
                <a:t>SageMaker</a:t>
              </a:r>
              <a:endParaRPr 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93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Log Aggregation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76" y="4002258"/>
            <a:ext cx="30660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Service Logs</a:t>
            </a:r>
          </a:p>
          <a:p>
            <a:endParaRPr lang="en-US" dirty="0"/>
          </a:p>
          <a:p>
            <a:r>
              <a:rPr lang="en-US" dirty="0"/>
              <a:t>Web Application Logs</a:t>
            </a:r>
          </a:p>
          <a:p>
            <a:endParaRPr lang="en-US" dirty="0"/>
          </a:p>
          <a:p>
            <a:r>
              <a:rPr lang="en-US" dirty="0"/>
              <a:t>Server Logs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828" y="4300837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896" y="4258616"/>
            <a:ext cx="980162" cy="95100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3143016" y="4777087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939431" y="4733430"/>
            <a:ext cx="2272193" cy="1131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51760" y="3271054"/>
            <a:ext cx="1719065" cy="102623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6494" y="3925287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4024" y="5232179"/>
            <a:ext cx="969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Athena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73" y="1978978"/>
            <a:ext cx="1176636" cy="116228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H="1" flipV="1">
            <a:off x="5157118" y="3040156"/>
            <a:ext cx="230916" cy="118014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31324" y="2604015"/>
            <a:ext cx="1863231" cy="978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55988" y="3498888"/>
            <a:ext cx="88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New File</a:t>
            </a:r>
          </a:p>
          <a:p>
            <a:pPr algn="ctr"/>
            <a:r>
              <a:rPr lang="en-US" sz="1400" dirty="0"/>
              <a:t>Trigger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78454" y="2227416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table partition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282" y="4299305"/>
            <a:ext cx="762000" cy="9525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 flipV="1">
            <a:off x="5631777" y="2886224"/>
            <a:ext cx="1731863" cy="135973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106434" y="4771893"/>
            <a:ext cx="936491" cy="1282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97937" y="3380367"/>
            <a:ext cx="141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partition</a:t>
            </a:r>
          </a:p>
          <a:p>
            <a:pPr algn="ctr"/>
            <a:r>
              <a:rPr lang="en-US" sz="1400" dirty="0"/>
              <a:t>on S3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36112" y="4894042"/>
            <a:ext cx="118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Copy to new</a:t>
            </a:r>
          </a:p>
          <a:p>
            <a:pPr algn="ctr"/>
            <a:r>
              <a:rPr lang="en-US" sz="1400" dirty="0"/>
              <a:t>partition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36611" y="4369639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23585" y="3910929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05056" y="1690206"/>
            <a:ext cx="106518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389275" y="1770214"/>
            <a:ext cx="1436810" cy="1366743"/>
            <a:chOff x="2049489" y="1365914"/>
            <a:chExt cx="1616854" cy="1745380"/>
          </a:xfrm>
        </p:grpSpPr>
        <p:sp>
          <p:nvSpPr>
            <p:cNvPr id="34" name="TextBox 33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4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Log Aggregation with ETL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76" y="4002258"/>
            <a:ext cx="306604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Service Logs</a:t>
            </a:r>
          </a:p>
          <a:p>
            <a:endParaRPr lang="en-US" dirty="0"/>
          </a:p>
          <a:p>
            <a:r>
              <a:rPr lang="en-US" dirty="0"/>
              <a:t>Web Application Logs</a:t>
            </a:r>
          </a:p>
          <a:p>
            <a:endParaRPr lang="en-US" dirty="0"/>
          </a:p>
          <a:p>
            <a:r>
              <a:rPr lang="en-US" dirty="0"/>
              <a:t>Server Logs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828" y="4300837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896" y="4258616"/>
            <a:ext cx="980162" cy="95100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3143016" y="4777087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939431" y="4733430"/>
            <a:ext cx="2272193" cy="1131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51760" y="3271054"/>
            <a:ext cx="1719065" cy="1026236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26494" y="3925287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64024" y="5232179"/>
            <a:ext cx="969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Athena</a:t>
            </a:r>
          </a:p>
        </p:txBody>
      </p:sp>
      <p:cxnSp>
        <p:nvCxnSpPr>
          <p:cNvPr id="30" name="Straight Arrow Connector 29"/>
          <p:cNvCxnSpPr>
            <a:endCxn id="27" idx="2"/>
          </p:cNvCxnSpPr>
          <p:nvPr/>
        </p:nvCxnSpPr>
        <p:spPr>
          <a:xfrm flipH="1" flipV="1">
            <a:off x="4938349" y="2988850"/>
            <a:ext cx="449685" cy="123145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731324" y="2604015"/>
            <a:ext cx="1863231" cy="978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90968" y="349888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Glue</a:t>
            </a:r>
          </a:p>
          <a:p>
            <a:pPr algn="ctr"/>
            <a:r>
              <a:rPr lang="en-US" sz="1400" dirty="0"/>
              <a:t>Crawler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78454" y="2227416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table partition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282" y="4299305"/>
            <a:ext cx="762000" cy="952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54192" y="3239262"/>
            <a:ext cx="141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Create partition</a:t>
            </a:r>
          </a:p>
          <a:p>
            <a:pPr algn="ctr"/>
            <a:r>
              <a:rPr lang="en-US" sz="1400" dirty="0"/>
              <a:t>on S3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36611" y="4369639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data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23585" y="3910929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44934" y="1792827"/>
            <a:ext cx="1386830" cy="1196023"/>
            <a:chOff x="4244934" y="1792827"/>
            <a:chExt cx="1386830" cy="1196023"/>
          </a:xfrm>
        </p:grpSpPr>
        <p:pic>
          <p:nvPicPr>
            <p:cNvPr id="27" name="Content Placeholder 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15" t="12179" r="15167" b="12138"/>
            <a:stretch/>
          </p:blipFill>
          <p:spPr>
            <a:xfrm>
              <a:off x="4244934" y="2270499"/>
              <a:ext cx="1386830" cy="71835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281708" y="1792827"/>
              <a:ext cx="121058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Glue ETL</a:t>
              </a: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 flipV="1">
            <a:off x="5349535" y="2822090"/>
            <a:ext cx="2014106" cy="1423868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440598" y="1718909"/>
            <a:ext cx="1359835" cy="1366735"/>
            <a:chOff x="2049489" y="1365914"/>
            <a:chExt cx="1616854" cy="1745380"/>
          </a:xfrm>
        </p:grpSpPr>
        <p:sp>
          <p:nvSpPr>
            <p:cNvPr id="34" name="TextBox 33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534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9052" y="153259"/>
            <a:ext cx="10940405" cy="727655"/>
          </a:xfrm>
          <a:prstGeom prst="rect">
            <a:avLst/>
          </a:prstGeom>
        </p:spPr>
        <p:txBody>
          <a:bodyPr/>
          <a:lstStyle>
            <a:lvl1pPr algn="l" defTabSz="609459" rtl="0" eaLnBrk="1" latinLnBrk="0" hangingPunct="1">
              <a:spcBef>
                <a:spcPct val="0"/>
              </a:spcBef>
              <a:buNone/>
              <a:defRPr sz="3700" b="1" i="0" kern="1200">
                <a:solidFill>
                  <a:schemeClr val="accent6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Real-Time Data Collection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8906" y="3980130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769" y="3937909"/>
            <a:ext cx="980162" cy="95100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5234094" y="4456380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70304" y="4412723"/>
            <a:ext cx="2272193" cy="11314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599544" y="3287529"/>
            <a:ext cx="1202154" cy="689053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7572" y="3604580"/>
            <a:ext cx="48269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94897" y="4911472"/>
            <a:ext cx="9697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Athena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3528" y="3818880"/>
            <a:ext cx="1573054" cy="13243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1431" y="3771339"/>
            <a:ext cx="859518" cy="12442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1525079" y="4493331"/>
            <a:ext cx="2134812" cy="767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913994" y="2668158"/>
            <a:ext cx="1422452" cy="1255599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52344" y="2270500"/>
            <a:ext cx="1863231" cy="978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898636" y="4040720"/>
            <a:ext cx="153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Real-time events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3845" y="4052016"/>
            <a:ext cx="1961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 partitioned in S3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7564" y="3255167"/>
            <a:ext cx="108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Trigger Job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9474" y="1893901"/>
            <a:ext cx="189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Update table partition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57314" y="4048953"/>
            <a:ext cx="107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7008" y="5076699"/>
            <a:ext cx="97012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Kinesis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091623" y="1472134"/>
            <a:ext cx="1386830" cy="1196023"/>
            <a:chOff x="4244934" y="1792827"/>
            <a:chExt cx="1386830" cy="1196023"/>
          </a:xfrm>
        </p:grpSpPr>
        <p:pic>
          <p:nvPicPr>
            <p:cNvPr id="34" name="Content Placeholder 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15" t="12179" r="15167" b="12138"/>
            <a:stretch/>
          </p:blipFill>
          <p:spPr>
            <a:xfrm>
              <a:off x="4244934" y="2270499"/>
              <a:ext cx="1386830" cy="718351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281708" y="1792827"/>
              <a:ext cx="121058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Glue ETL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184660" y="1718906"/>
            <a:ext cx="1411148" cy="1392389"/>
            <a:chOff x="2049489" y="1365914"/>
            <a:chExt cx="1616854" cy="1745380"/>
          </a:xfrm>
        </p:grpSpPr>
        <p:sp>
          <p:nvSpPr>
            <p:cNvPr id="36" name="TextBox 35"/>
            <p:cNvSpPr txBox="1"/>
            <p:nvPr/>
          </p:nvSpPr>
          <p:spPr>
            <a:xfrm>
              <a:off x="2049489" y="2434186"/>
              <a:ext cx="1616854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mazon Ember"/>
                  <a:cs typeface="Amazon Ember"/>
                </a:rPr>
                <a:t>Glue</a:t>
              </a:r>
            </a:p>
            <a:p>
              <a:pPr algn="ctr"/>
              <a:r>
                <a:rPr lang="en-US" dirty="0">
                  <a:latin typeface="Amazon Ember"/>
                  <a:cs typeface="Amazon Ember"/>
                </a:rPr>
                <a:t>Data Catalog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6315" y="1365914"/>
              <a:ext cx="996298" cy="1168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81066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20304</TotalTime>
  <Words>1423</Words>
  <Application>Microsoft Macintosh PowerPoint</Application>
  <PresentationFormat>Widescreen</PresentationFormat>
  <Paragraphs>295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Amazon Ember</vt:lpstr>
      <vt:lpstr>Amazon Ember Light</vt:lpstr>
      <vt:lpstr>Arial</vt:lpstr>
      <vt:lpstr>Calibri</vt:lpstr>
      <vt:lpstr>Helvetica Neue</vt:lpstr>
      <vt:lpstr>Lucida Console</vt:lpstr>
      <vt:lpstr>Times New Roman</vt:lpstr>
      <vt:lpstr>DeckTemplate-AWS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Amazon Athena ?</vt:lpstr>
      <vt:lpstr>Familiar Technologies Under the Covers</vt:lpstr>
      <vt:lpstr>Presto SQL</vt:lpstr>
      <vt:lpstr>A Better Model</vt:lpstr>
      <vt:lpstr>Simple Pricing</vt:lpstr>
      <vt:lpstr>Security and Access Control</vt:lpstr>
      <vt:lpstr>Cost Monitoring</vt:lpstr>
      <vt:lpstr>PowerPoint Presentation</vt:lpstr>
      <vt:lpstr>Getting Started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Bevis, George</dc:creator>
  <cp:lastModifiedBy>Peter Molnar</cp:lastModifiedBy>
  <cp:revision>151</cp:revision>
  <dcterms:created xsi:type="dcterms:W3CDTF">2017-01-20T00:01:52Z</dcterms:created>
  <dcterms:modified xsi:type="dcterms:W3CDTF">2021-02-12T01:02:12Z</dcterms:modified>
</cp:coreProperties>
</file>