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</p:sldMasterIdLst>
  <p:notesMasterIdLst>
    <p:notesMasterId r:id="rId19"/>
  </p:notesMasterIdLst>
  <p:handoutMasterIdLst>
    <p:handoutMasterId r:id="rId20"/>
  </p:handoutMasterIdLst>
  <p:sldIdLst>
    <p:sldId id="256" r:id="rId3"/>
    <p:sldId id="819" r:id="rId4"/>
    <p:sldId id="680" r:id="rId5"/>
    <p:sldId id="818" r:id="rId6"/>
    <p:sldId id="756" r:id="rId7"/>
    <p:sldId id="822" r:id="rId8"/>
    <p:sldId id="823" r:id="rId9"/>
    <p:sldId id="824" r:id="rId10"/>
    <p:sldId id="681" r:id="rId11"/>
    <p:sldId id="749" r:id="rId12"/>
    <p:sldId id="750" r:id="rId13"/>
    <p:sldId id="751" r:id="rId14"/>
    <p:sldId id="752" r:id="rId15"/>
    <p:sldId id="753" r:id="rId16"/>
    <p:sldId id="754" r:id="rId17"/>
    <p:sldId id="821" r:id="rId18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Zeynep" initials="Z" lastIdx="1" clrIdx="0"/>
  <p:cmAuthor id="1" name="Fatih" initials="F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24"/>
    <p:restoredTop sz="70755" autoAdjust="0"/>
  </p:normalViewPr>
  <p:slideViewPr>
    <p:cSldViewPr>
      <p:cViewPr varScale="1">
        <p:scale>
          <a:sx n="103" d="100"/>
          <a:sy n="103" d="100"/>
        </p:scale>
        <p:origin x="244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4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handoutMaster" Target="handoutMasters/handoutMaster1.xml"/><Relationship Id="rId21" Type="http://schemas.openxmlformats.org/officeDocument/2006/relationships/commentAuthors" Target="commentAuthors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1366769-0C17-442A-895B-E938084F436D}" type="datetimeFigureOut">
              <a:rPr lang="de-DE"/>
              <a:pPr>
                <a:defRPr/>
              </a:pPr>
              <a:t>07.04.16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5F8A2BA-4E50-4B93-8DA2-75B10B09DE6E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17398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98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0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140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40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fld id="{E7A11710-6318-4617-9CDC-41D645B51453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55594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3448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9412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40865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01374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08420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64724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7142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CF8D27-57D9-4ACA-87B9-FF09F7D622B1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1299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A830DC-26CF-4CEE-A68F-B1B386B81B4D}" type="slidenum">
              <a:rPr lang="de-DE" smtClean="0"/>
              <a:pPr/>
              <a:t>3</a:t>
            </a:fld>
            <a:endParaRPr lang="de-DE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532670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1797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8658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53657E-24D4-4601-8292-B2513B603E28}" type="slidenum">
              <a:rPr lang="de-DE" smtClean="0"/>
              <a:pPr/>
              <a:t>6</a:t>
            </a:fld>
            <a:endParaRPr lang="de-DE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de-AT" smtClean="0"/>
              <a:t>Could a RS be a persuasive technology? In fact depending on the application area RS are deployed to:</a:t>
            </a:r>
          </a:p>
          <a:p>
            <a:endParaRPr lang="de-AT" smtClean="0"/>
          </a:p>
        </p:txBody>
      </p:sp>
    </p:spTree>
    <p:extLst>
      <p:ext uri="{BB962C8B-B14F-4D97-AF65-F5344CB8AC3E}">
        <p14:creationId xmlns:p14="http://schemas.microsoft.com/office/powerpoint/2010/main" val="706043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9599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1503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2411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975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9756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89924-F2A9-4BBB-9DBD-AA0F96B054D3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1795E-3ECA-4C95-BCC9-8B66459B9FA3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EE1444-A1E0-45AF-A236-3B3D424DFBE1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60D5B4-BAC5-4E36-8E18-4DE2087EEF85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082407-C7F1-4A86-ABD2-6231783DAF67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623C93-6A03-4BA4-BE34-C1BBD498D457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buFont typeface="Wingdings" pitchFamily="2" charset="2"/>
              <a:buChar char="§"/>
              <a:defRPr b="1"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buFont typeface="Wingdings" pitchFamily="2" charset="2"/>
              <a:buChar char="§"/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EB71DE-601B-4891-9028-39B593DA3668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EEBF1-BAC0-449B-B736-909E61948D1E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61B00E-1FD8-46A3-A44A-C212E3F1B959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64939F-943C-492D-80C1-3D8DA17C9DB8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1FE023-C9DB-4F88-9786-13E80C3477EA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533400" y="12192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7907338" y="6248400"/>
            <a:ext cx="6969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de-DE" sz="1000" b="0" dirty="0"/>
              <a:t>- </a:t>
            </a:r>
            <a:fld id="{2E9B48F2-B8AA-4947-B56E-BF420C312FAC}" type="slidenum">
              <a:rPr lang="de-DE" sz="1000" b="0"/>
              <a:pPr>
                <a:defRPr/>
              </a:pPr>
              <a:t>‹#›</a:t>
            </a:fld>
            <a:r>
              <a:rPr lang="de-DE" sz="1000" b="0" dirty="0"/>
              <a:t> -</a:t>
            </a:r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609600" y="60960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3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 sz="1000" b="0"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Tutorial: Introduction to Recommender Systems, ACM SAC 2010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ts val="1200"/>
        </a:spcBef>
        <a:spcAft>
          <a:spcPct val="0"/>
        </a:spcAft>
        <a:buChar char="•"/>
        <a:defRPr sz="2000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3366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rgbClr val="0033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BBD004AC-48FD-42AD-B4D1-61F927313C22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586607"/>
          </a:xfrm>
        </p:spPr>
        <p:txBody>
          <a:bodyPr/>
          <a:lstStyle/>
          <a:p>
            <a:pPr algn="ctr"/>
            <a:r>
              <a:rPr lang="en-US" sz="2600" dirty="0" smtClean="0"/>
              <a:t>Recommender Systems – An Introduction</a:t>
            </a:r>
            <a:br>
              <a:rPr lang="en-US" sz="26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600" dirty="0" err="1" smtClean="0"/>
              <a:t>Dietmar</a:t>
            </a:r>
            <a:r>
              <a:rPr lang="en-US" sz="1600" dirty="0" smtClean="0"/>
              <a:t> </a:t>
            </a:r>
            <a:r>
              <a:rPr lang="en-US" sz="1600" dirty="0" err="1" smtClean="0"/>
              <a:t>Jannach</a:t>
            </a:r>
            <a:r>
              <a:rPr lang="en-US" sz="1600" dirty="0" smtClean="0"/>
              <a:t>, Markus </a:t>
            </a:r>
            <a:r>
              <a:rPr lang="en-US" sz="1600" dirty="0" err="1" smtClean="0"/>
              <a:t>Zanker</a:t>
            </a:r>
            <a:r>
              <a:rPr lang="en-US" sz="1600" dirty="0" smtClean="0"/>
              <a:t>, Alexander </a:t>
            </a:r>
            <a:r>
              <a:rPr lang="en-US" sz="1600" dirty="0" err="1" smtClean="0"/>
              <a:t>Felfernig</a:t>
            </a:r>
            <a:r>
              <a:rPr lang="en-US" sz="1600" dirty="0" smtClean="0"/>
              <a:t>, Gerhard Friedrich</a:t>
            </a:r>
            <a:br>
              <a:rPr lang="en-US" sz="1600" dirty="0" smtClean="0"/>
            </a:br>
            <a:r>
              <a:rPr lang="en-US" sz="1600" dirty="0" smtClean="0"/>
              <a:t>Cambridge University Press</a:t>
            </a:r>
            <a:endParaRPr lang="en-US" sz="1200" i="1" dirty="0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83568" y="4293096"/>
            <a:ext cx="7772400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66"/>
                </a:solidFill>
                <a:latin typeface="Calibri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66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66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66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66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66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66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66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66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sz="1600" b="0" i="1" smtClean="0"/>
              <a:t>Which digital camera should I buy</a:t>
            </a:r>
            <a:r>
              <a:rPr lang="en-US" sz="1600" i="1" smtClean="0"/>
              <a:t>?</a:t>
            </a:r>
            <a:r>
              <a:rPr lang="en-US" sz="1600" b="0" i="1" smtClean="0"/>
              <a:t> What is the best holiday for me and</a:t>
            </a:r>
            <a:br>
              <a:rPr lang="en-US" sz="1600" b="0" i="1" smtClean="0"/>
            </a:br>
            <a:r>
              <a:rPr lang="en-US" sz="1600" b="0" i="1" smtClean="0"/>
              <a:t>my family</a:t>
            </a:r>
            <a:r>
              <a:rPr lang="en-US" sz="1600" i="1" smtClean="0"/>
              <a:t>?</a:t>
            </a:r>
            <a:r>
              <a:rPr lang="en-US" sz="1600" b="0" i="1" smtClean="0"/>
              <a:t> Which is the best investment for supporting the education of my</a:t>
            </a:r>
            <a:br>
              <a:rPr lang="en-US" sz="1600" b="0" i="1" smtClean="0"/>
            </a:br>
            <a:r>
              <a:rPr lang="en-US" sz="1600" b="0" i="1" smtClean="0"/>
              <a:t>children</a:t>
            </a:r>
            <a:r>
              <a:rPr lang="en-US" sz="1600" i="1" smtClean="0"/>
              <a:t>?</a:t>
            </a:r>
            <a:r>
              <a:rPr lang="en-US" sz="1600" b="0" i="1" smtClean="0"/>
              <a:t> Which movie should I rent</a:t>
            </a:r>
            <a:r>
              <a:rPr lang="en-US" sz="1600" i="1" smtClean="0"/>
              <a:t>?</a:t>
            </a:r>
            <a:r>
              <a:rPr lang="en-US" sz="1600" b="0" i="1" smtClean="0"/>
              <a:t> Which web sites will I find interesting</a:t>
            </a:r>
            <a:r>
              <a:rPr lang="en-US" sz="1600" i="1" smtClean="0"/>
              <a:t>?</a:t>
            </a:r>
            <a:r>
              <a:rPr lang="en-US" sz="1600" b="0" i="1" smtClean="0"/>
              <a:t/>
            </a:r>
            <a:br>
              <a:rPr lang="en-US" sz="1600" b="0" i="1" smtClean="0"/>
            </a:br>
            <a:r>
              <a:rPr lang="en-US" sz="1600" b="0" i="1" smtClean="0"/>
              <a:t>Which book should I buy for my next vacation</a:t>
            </a:r>
            <a:r>
              <a:rPr lang="en-US" sz="1600" i="1" smtClean="0"/>
              <a:t>?</a:t>
            </a:r>
            <a:r>
              <a:rPr lang="en-US" sz="1600" b="0" i="1" smtClean="0"/>
              <a:t> Which degree and university</a:t>
            </a:r>
            <a:br>
              <a:rPr lang="en-US" sz="1600" b="0" i="1" smtClean="0"/>
            </a:br>
            <a:r>
              <a:rPr lang="en-US" sz="1600" b="0" i="1" smtClean="0"/>
              <a:t>are the best for my future</a:t>
            </a:r>
            <a:r>
              <a:rPr lang="en-US" sz="1600" i="1" smtClean="0"/>
              <a:t>?</a:t>
            </a:r>
            <a:endParaRPr lang="en-US" sz="1200" i="1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61111" y="764704"/>
            <a:ext cx="8217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www.recommenderbook.net</a:t>
            </a:r>
            <a:r>
              <a:rPr lang="en-US" dirty="0"/>
              <a:t>/teaching-material/slides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Paradigms of recommender systems</a:t>
            </a:r>
          </a:p>
        </p:txBody>
      </p:sp>
      <p:grpSp>
        <p:nvGrpSpPr>
          <p:cNvPr id="2" name="Gruppieren 12"/>
          <p:cNvGrpSpPr>
            <a:grpSpLocks/>
          </p:cNvGrpSpPr>
          <p:nvPr/>
        </p:nvGrpSpPr>
        <p:grpSpPr bwMode="auto">
          <a:xfrm>
            <a:off x="4071938" y="3000375"/>
            <a:ext cx="4181475" cy="1547813"/>
            <a:chOff x="4786314" y="3071810"/>
            <a:chExt cx="4181496" cy="1547815"/>
          </a:xfrm>
        </p:grpSpPr>
        <p:pic>
          <p:nvPicPr>
            <p:cNvPr id="10246" name="Grafik 5" descr="Box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786314" y="3214686"/>
              <a:ext cx="1643074" cy="1365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47" name="Grafik 6" descr="Outputarrow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215074" y="3500438"/>
              <a:ext cx="1129063" cy="219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48" name="Grafik 7" descr="Output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358082" y="3071810"/>
              <a:ext cx="1609728" cy="1547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244" name="Rechteck 31"/>
          <p:cNvSpPr>
            <a:spLocks noChangeArrowheads="1"/>
          </p:cNvSpPr>
          <p:nvPr/>
        </p:nvSpPr>
        <p:spPr bwMode="auto">
          <a:xfrm>
            <a:off x="4286250" y="1643063"/>
            <a:ext cx="4572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3366"/>
                </a:solidFill>
                <a:latin typeface="Calibri" pitchFamily="34" charset="0"/>
              </a:rPr>
              <a:t>Recommender systems reduce information overload by estimating relevance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Paradigms of recommender systems</a:t>
            </a:r>
          </a:p>
        </p:txBody>
      </p:sp>
      <p:grpSp>
        <p:nvGrpSpPr>
          <p:cNvPr id="2" name="Gruppieren 12"/>
          <p:cNvGrpSpPr>
            <a:grpSpLocks/>
          </p:cNvGrpSpPr>
          <p:nvPr/>
        </p:nvGrpSpPr>
        <p:grpSpPr bwMode="auto">
          <a:xfrm>
            <a:off x="4071938" y="3000375"/>
            <a:ext cx="4181475" cy="1547813"/>
            <a:chOff x="4786314" y="3071810"/>
            <a:chExt cx="4181496" cy="1547815"/>
          </a:xfrm>
        </p:grpSpPr>
        <p:pic>
          <p:nvPicPr>
            <p:cNvPr id="11273" name="Grafik 5" descr="Box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786314" y="3214686"/>
              <a:ext cx="1643074" cy="1365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274" name="Grafik 6" descr="Outputarrow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215074" y="3500438"/>
              <a:ext cx="1129063" cy="219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275" name="Grafik 7" descr="Output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358082" y="3071810"/>
              <a:ext cx="1609728" cy="1547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uppieren 13"/>
          <p:cNvGrpSpPr>
            <a:grpSpLocks/>
          </p:cNvGrpSpPr>
          <p:nvPr/>
        </p:nvGrpSpPr>
        <p:grpSpPr bwMode="auto">
          <a:xfrm>
            <a:off x="698500" y="1643063"/>
            <a:ext cx="3659188" cy="1296987"/>
            <a:chOff x="699167" y="1643050"/>
            <a:chExt cx="3658519" cy="1297164"/>
          </a:xfrm>
        </p:grpSpPr>
        <p:pic>
          <p:nvPicPr>
            <p:cNvPr id="11271" name="Grafik 10" descr="UM.png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99167" y="1643050"/>
              <a:ext cx="1801131" cy="967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272" name="Grafik 11" descr="UMarrow.png"/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2571736" y="2071678"/>
              <a:ext cx="1785950" cy="868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269" name="Rechteck 14"/>
          <p:cNvSpPr>
            <a:spLocks noChangeArrowheads="1"/>
          </p:cNvSpPr>
          <p:nvPr/>
        </p:nvSpPr>
        <p:spPr bwMode="auto">
          <a:xfrm>
            <a:off x="4286250" y="1500188"/>
            <a:ext cx="4572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3366"/>
                </a:solidFill>
                <a:latin typeface="Calibri" pitchFamily="34" charset="0"/>
              </a:rPr>
              <a:t>Personalized recommendations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Paradigms of recommender systems</a:t>
            </a:r>
          </a:p>
        </p:txBody>
      </p:sp>
      <p:grpSp>
        <p:nvGrpSpPr>
          <p:cNvPr id="2" name="Gruppieren 12"/>
          <p:cNvGrpSpPr>
            <a:grpSpLocks/>
          </p:cNvGrpSpPr>
          <p:nvPr/>
        </p:nvGrpSpPr>
        <p:grpSpPr bwMode="auto">
          <a:xfrm>
            <a:off x="4071938" y="3000375"/>
            <a:ext cx="4181475" cy="1547813"/>
            <a:chOff x="4786314" y="3071810"/>
            <a:chExt cx="4181496" cy="1547815"/>
          </a:xfrm>
        </p:grpSpPr>
        <p:pic>
          <p:nvPicPr>
            <p:cNvPr id="12300" name="Grafik 5" descr="Box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786314" y="3214686"/>
              <a:ext cx="1643074" cy="1365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301" name="Grafik 6" descr="Outputarrow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215074" y="3500438"/>
              <a:ext cx="1129063" cy="219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302" name="Grafik 7" descr="Output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358082" y="3071810"/>
              <a:ext cx="1609728" cy="1547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292" name="Rechteck 8"/>
          <p:cNvSpPr>
            <a:spLocks noChangeArrowheads="1"/>
          </p:cNvSpPr>
          <p:nvPr/>
        </p:nvSpPr>
        <p:spPr bwMode="auto">
          <a:xfrm>
            <a:off x="4357688" y="1571625"/>
            <a:ext cx="4572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3366"/>
                </a:solidFill>
                <a:latin typeface="Calibri" pitchFamily="34" charset="0"/>
              </a:rPr>
              <a:t>Collaborative</a:t>
            </a:r>
            <a:r>
              <a:rPr lang="en-US" sz="2000">
                <a:solidFill>
                  <a:srgbClr val="003366"/>
                </a:solidFill>
                <a:latin typeface="Calibri" pitchFamily="34" charset="0"/>
              </a:rPr>
              <a:t>: "Tell </a:t>
            </a:r>
            <a:r>
              <a:rPr lang="en-US" sz="2000" dirty="0">
                <a:solidFill>
                  <a:srgbClr val="003366"/>
                </a:solidFill>
                <a:latin typeface="Calibri" pitchFamily="34" charset="0"/>
              </a:rPr>
              <a:t>me what's popular among </a:t>
            </a:r>
            <a:r>
              <a:rPr lang="en-US" sz="2000">
                <a:solidFill>
                  <a:srgbClr val="003366"/>
                </a:solidFill>
                <a:latin typeface="Calibri" pitchFamily="34" charset="0"/>
              </a:rPr>
              <a:t>my peers"</a:t>
            </a:r>
            <a:endParaRPr lang="en-US" sz="2000" dirty="0">
              <a:solidFill>
                <a:srgbClr val="003366"/>
              </a:solidFill>
              <a:latin typeface="Calibri" pitchFamily="34" charset="0"/>
            </a:endParaRPr>
          </a:p>
        </p:txBody>
      </p:sp>
      <p:grpSp>
        <p:nvGrpSpPr>
          <p:cNvPr id="3" name="Gruppieren 13"/>
          <p:cNvGrpSpPr>
            <a:grpSpLocks/>
          </p:cNvGrpSpPr>
          <p:nvPr/>
        </p:nvGrpSpPr>
        <p:grpSpPr bwMode="auto">
          <a:xfrm>
            <a:off x="698500" y="1643063"/>
            <a:ext cx="3659188" cy="1296987"/>
            <a:chOff x="699167" y="1643050"/>
            <a:chExt cx="3658519" cy="1297164"/>
          </a:xfrm>
        </p:grpSpPr>
        <p:pic>
          <p:nvPicPr>
            <p:cNvPr id="12298" name="Grafik 10" descr="UM.png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99167" y="1643050"/>
              <a:ext cx="1801131" cy="967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299" name="Grafik 11" descr="UMarrow.png"/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2571736" y="2071678"/>
              <a:ext cx="1785950" cy="868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uppieren 18"/>
          <p:cNvGrpSpPr>
            <a:grpSpLocks/>
          </p:cNvGrpSpPr>
          <p:nvPr/>
        </p:nvGrpSpPr>
        <p:grpSpPr bwMode="auto">
          <a:xfrm>
            <a:off x="785813" y="2722563"/>
            <a:ext cx="3252787" cy="920750"/>
            <a:chOff x="857224" y="2722011"/>
            <a:chExt cx="3252812" cy="921303"/>
          </a:xfrm>
        </p:grpSpPr>
        <p:pic>
          <p:nvPicPr>
            <p:cNvPr id="12296" name="Grafik 16" descr="Commarrow.png"/>
            <p:cNvPicPr>
              <a:picLocks noChangeAspect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2143108" y="3143248"/>
              <a:ext cx="1966928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297" name="Grafik 15" descr="Community.png"/>
            <p:cNvPicPr>
              <a:picLocks noChangeAspect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857224" y="2722011"/>
              <a:ext cx="1428760" cy="8498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Paradigms of recommender systems</a:t>
            </a:r>
          </a:p>
        </p:txBody>
      </p:sp>
      <p:grpSp>
        <p:nvGrpSpPr>
          <p:cNvPr id="2" name="Gruppieren 12"/>
          <p:cNvGrpSpPr>
            <a:grpSpLocks/>
          </p:cNvGrpSpPr>
          <p:nvPr/>
        </p:nvGrpSpPr>
        <p:grpSpPr bwMode="auto">
          <a:xfrm>
            <a:off x="4071938" y="3000375"/>
            <a:ext cx="4181475" cy="1547813"/>
            <a:chOff x="4786314" y="3071810"/>
            <a:chExt cx="4181496" cy="1547815"/>
          </a:xfrm>
        </p:grpSpPr>
        <p:pic>
          <p:nvPicPr>
            <p:cNvPr id="13324" name="Grafik 5" descr="Box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786314" y="3214686"/>
              <a:ext cx="1643074" cy="1365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325" name="Grafik 6" descr="Outputarrow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215074" y="3500438"/>
              <a:ext cx="1129063" cy="219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326" name="Grafik 7" descr="Output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358082" y="3071810"/>
              <a:ext cx="1609728" cy="1547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uppieren 13"/>
          <p:cNvGrpSpPr>
            <a:grpSpLocks/>
          </p:cNvGrpSpPr>
          <p:nvPr/>
        </p:nvGrpSpPr>
        <p:grpSpPr bwMode="auto">
          <a:xfrm>
            <a:off x="698500" y="1643063"/>
            <a:ext cx="3659188" cy="1296987"/>
            <a:chOff x="699167" y="1643050"/>
            <a:chExt cx="3658519" cy="1297164"/>
          </a:xfrm>
        </p:grpSpPr>
        <p:pic>
          <p:nvPicPr>
            <p:cNvPr id="13322" name="Grafik 10" descr="UM.png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99167" y="1643050"/>
              <a:ext cx="1801131" cy="967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323" name="Grafik 11" descr="UMarrow.png"/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2571736" y="2071678"/>
              <a:ext cx="1785950" cy="868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317" name="Rechteck 19"/>
          <p:cNvSpPr>
            <a:spLocks noChangeArrowheads="1"/>
          </p:cNvSpPr>
          <p:nvPr/>
        </p:nvSpPr>
        <p:spPr bwMode="auto">
          <a:xfrm>
            <a:off x="4286250" y="1428750"/>
            <a:ext cx="4572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3366"/>
                </a:solidFill>
                <a:latin typeface="Calibri" pitchFamily="34" charset="0"/>
              </a:rPr>
              <a:t>Content-based</a:t>
            </a:r>
            <a:r>
              <a:rPr lang="en-US" sz="2000">
                <a:solidFill>
                  <a:srgbClr val="003366"/>
                </a:solidFill>
                <a:latin typeface="Calibri" pitchFamily="34" charset="0"/>
              </a:rPr>
              <a:t>: "Show </a:t>
            </a:r>
            <a:r>
              <a:rPr lang="en-US" sz="2000" dirty="0">
                <a:solidFill>
                  <a:srgbClr val="003366"/>
                </a:solidFill>
                <a:latin typeface="Calibri" pitchFamily="34" charset="0"/>
              </a:rPr>
              <a:t>me more of the same what </a:t>
            </a:r>
            <a:r>
              <a:rPr lang="en-US" sz="2000">
                <a:solidFill>
                  <a:srgbClr val="003366"/>
                </a:solidFill>
                <a:latin typeface="Calibri" pitchFamily="34" charset="0"/>
              </a:rPr>
              <a:t>I've </a:t>
            </a:r>
            <a:r>
              <a:rPr lang="en-US" sz="2000" smtClean="0">
                <a:solidFill>
                  <a:srgbClr val="003366"/>
                </a:solidFill>
                <a:latin typeface="Calibri" pitchFamily="34" charset="0"/>
              </a:rPr>
              <a:t>liked"</a:t>
            </a:r>
            <a:endParaRPr lang="en-US" sz="2000" b="0" dirty="0"/>
          </a:p>
        </p:txBody>
      </p:sp>
      <p:grpSp>
        <p:nvGrpSpPr>
          <p:cNvPr id="4" name="Gruppieren 23"/>
          <p:cNvGrpSpPr>
            <a:grpSpLocks/>
          </p:cNvGrpSpPr>
          <p:nvPr/>
        </p:nvGrpSpPr>
        <p:grpSpPr bwMode="auto">
          <a:xfrm>
            <a:off x="714375" y="3857625"/>
            <a:ext cx="3143250" cy="739775"/>
            <a:chOff x="714348" y="3857628"/>
            <a:chExt cx="3143272" cy="739014"/>
          </a:xfrm>
        </p:grpSpPr>
        <p:pic>
          <p:nvPicPr>
            <p:cNvPr id="13320" name="Grafik 21" descr="PM.png"/>
            <p:cNvPicPr>
              <a:picLocks noChangeAspect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714348" y="3857628"/>
              <a:ext cx="1785950" cy="7390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321" name="Grafik 22" descr="PMarrow.png"/>
            <p:cNvPicPr>
              <a:picLocks noChangeAspect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2714612" y="3929066"/>
              <a:ext cx="1143008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Paradigms of recommender systems</a:t>
            </a:r>
          </a:p>
        </p:txBody>
      </p:sp>
      <p:grpSp>
        <p:nvGrpSpPr>
          <p:cNvPr id="2" name="Gruppieren 12"/>
          <p:cNvGrpSpPr>
            <a:grpSpLocks/>
          </p:cNvGrpSpPr>
          <p:nvPr/>
        </p:nvGrpSpPr>
        <p:grpSpPr bwMode="auto">
          <a:xfrm>
            <a:off x="4071938" y="3000375"/>
            <a:ext cx="4181475" cy="1547813"/>
            <a:chOff x="4786314" y="3071810"/>
            <a:chExt cx="4181496" cy="1547815"/>
          </a:xfrm>
        </p:grpSpPr>
        <p:pic>
          <p:nvPicPr>
            <p:cNvPr id="14351" name="Grafik 5" descr="Box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786314" y="3214686"/>
              <a:ext cx="1643074" cy="1365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52" name="Grafik 6" descr="Outputarrow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215074" y="3500438"/>
              <a:ext cx="1129063" cy="219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53" name="Grafik 7" descr="Output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358082" y="3071810"/>
              <a:ext cx="1609728" cy="1547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uppieren 13"/>
          <p:cNvGrpSpPr>
            <a:grpSpLocks/>
          </p:cNvGrpSpPr>
          <p:nvPr/>
        </p:nvGrpSpPr>
        <p:grpSpPr bwMode="auto">
          <a:xfrm>
            <a:off x="698500" y="1643063"/>
            <a:ext cx="3659188" cy="1296987"/>
            <a:chOff x="699167" y="1643050"/>
            <a:chExt cx="3658519" cy="1297164"/>
          </a:xfrm>
        </p:grpSpPr>
        <p:pic>
          <p:nvPicPr>
            <p:cNvPr id="14349" name="Grafik 10" descr="UM.png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99167" y="1643050"/>
              <a:ext cx="1801131" cy="967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50" name="Grafik 11" descr="UMarrow.png"/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2571736" y="2071678"/>
              <a:ext cx="1785950" cy="868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uppieren 23"/>
          <p:cNvGrpSpPr>
            <a:grpSpLocks/>
          </p:cNvGrpSpPr>
          <p:nvPr/>
        </p:nvGrpSpPr>
        <p:grpSpPr bwMode="auto">
          <a:xfrm>
            <a:off x="714375" y="3857625"/>
            <a:ext cx="3143250" cy="739775"/>
            <a:chOff x="714348" y="3857628"/>
            <a:chExt cx="3143272" cy="739014"/>
          </a:xfrm>
        </p:grpSpPr>
        <p:pic>
          <p:nvPicPr>
            <p:cNvPr id="14347" name="Grafik 21" descr="PM.png"/>
            <p:cNvPicPr>
              <a:picLocks noChangeAspect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714348" y="3857628"/>
              <a:ext cx="1785950" cy="7390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48" name="Grafik 22" descr="PMarrow.png"/>
            <p:cNvPicPr>
              <a:picLocks noChangeAspect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2714612" y="3929066"/>
              <a:ext cx="1143008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4342" name="Rechteck 24"/>
          <p:cNvSpPr>
            <a:spLocks noChangeArrowheads="1"/>
          </p:cNvSpPr>
          <p:nvPr/>
        </p:nvSpPr>
        <p:spPr bwMode="auto">
          <a:xfrm>
            <a:off x="4429125" y="1643063"/>
            <a:ext cx="4572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3366"/>
                </a:solidFill>
                <a:latin typeface="Calibri" pitchFamily="34" charset="0"/>
              </a:rPr>
              <a:t>Knowledge-based</a:t>
            </a:r>
            <a:r>
              <a:rPr lang="en-US" sz="2000">
                <a:solidFill>
                  <a:srgbClr val="003366"/>
                </a:solidFill>
                <a:latin typeface="Calibri" pitchFamily="34" charset="0"/>
              </a:rPr>
              <a:t>: </a:t>
            </a:r>
            <a:r>
              <a:rPr lang="en-US" sz="2000" smtClean="0">
                <a:solidFill>
                  <a:srgbClr val="003366"/>
                </a:solidFill>
                <a:latin typeface="Calibri" pitchFamily="34" charset="0"/>
              </a:rPr>
              <a:t>"Tell </a:t>
            </a:r>
            <a:r>
              <a:rPr lang="en-US" sz="2000" dirty="0">
                <a:solidFill>
                  <a:srgbClr val="003366"/>
                </a:solidFill>
                <a:latin typeface="Calibri" pitchFamily="34" charset="0"/>
              </a:rPr>
              <a:t>me what fits based on </a:t>
            </a:r>
            <a:r>
              <a:rPr lang="en-US" sz="2000">
                <a:solidFill>
                  <a:srgbClr val="003366"/>
                </a:solidFill>
                <a:latin typeface="Calibri" pitchFamily="34" charset="0"/>
              </a:rPr>
              <a:t>my </a:t>
            </a:r>
            <a:r>
              <a:rPr lang="en-US" sz="2000" smtClean="0">
                <a:solidFill>
                  <a:srgbClr val="003366"/>
                </a:solidFill>
                <a:latin typeface="Calibri" pitchFamily="34" charset="0"/>
              </a:rPr>
              <a:t>needs"</a:t>
            </a:r>
            <a:endParaRPr lang="en-US" sz="2000" dirty="0">
              <a:solidFill>
                <a:srgbClr val="003366"/>
              </a:solidFill>
              <a:latin typeface="Calibri" pitchFamily="34" charset="0"/>
            </a:endParaRPr>
          </a:p>
        </p:txBody>
      </p:sp>
      <p:grpSp>
        <p:nvGrpSpPr>
          <p:cNvPr id="5" name="Gruppieren 27"/>
          <p:cNvGrpSpPr>
            <a:grpSpLocks/>
          </p:cNvGrpSpPr>
          <p:nvPr/>
        </p:nvGrpSpPr>
        <p:grpSpPr bwMode="auto">
          <a:xfrm>
            <a:off x="750888" y="4500563"/>
            <a:ext cx="3349625" cy="1357312"/>
            <a:chOff x="751620" y="4500570"/>
            <a:chExt cx="3348404" cy="1357322"/>
          </a:xfrm>
        </p:grpSpPr>
        <p:pic>
          <p:nvPicPr>
            <p:cNvPr id="14345" name="Grafik 25" descr="KM.png"/>
            <p:cNvPicPr>
              <a:picLocks noChangeAspect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751620" y="5000636"/>
              <a:ext cx="1677240" cy="857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46" name="Grafik 26" descr="KMarrow.png"/>
            <p:cNvPicPr>
              <a:picLocks noChangeAspect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2428860" y="4500570"/>
              <a:ext cx="1671164" cy="1047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Paradigms of recommender systems</a:t>
            </a:r>
          </a:p>
        </p:txBody>
      </p:sp>
      <p:grpSp>
        <p:nvGrpSpPr>
          <p:cNvPr id="2" name="Gruppieren 12"/>
          <p:cNvGrpSpPr>
            <a:grpSpLocks/>
          </p:cNvGrpSpPr>
          <p:nvPr/>
        </p:nvGrpSpPr>
        <p:grpSpPr bwMode="auto">
          <a:xfrm>
            <a:off x="4071938" y="3000375"/>
            <a:ext cx="4181475" cy="1547813"/>
            <a:chOff x="4786314" y="3071810"/>
            <a:chExt cx="4181496" cy="1547815"/>
          </a:xfrm>
        </p:grpSpPr>
        <p:pic>
          <p:nvPicPr>
            <p:cNvPr id="15378" name="Grafik 5" descr="Box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786314" y="3214686"/>
              <a:ext cx="1643074" cy="1365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79" name="Grafik 6" descr="Outputarrow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215074" y="3500438"/>
              <a:ext cx="1129063" cy="219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80" name="Grafik 7" descr="Output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358082" y="3071810"/>
              <a:ext cx="1609728" cy="1547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uppieren 13"/>
          <p:cNvGrpSpPr>
            <a:grpSpLocks/>
          </p:cNvGrpSpPr>
          <p:nvPr/>
        </p:nvGrpSpPr>
        <p:grpSpPr bwMode="auto">
          <a:xfrm>
            <a:off x="698500" y="1643063"/>
            <a:ext cx="3659188" cy="1296987"/>
            <a:chOff x="699167" y="1643050"/>
            <a:chExt cx="3658519" cy="1297164"/>
          </a:xfrm>
        </p:grpSpPr>
        <p:pic>
          <p:nvPicPr>
            <p:cNvPr id="15376" name="Grafik 10" descr="UM.png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99167" y="1643050"/>
              <a:ext cx="1801131" cy="967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77" name="Grafik 11" descr="UMarrow.png"/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2571736" y="2071678"/>
              <a:ext cx="1785950" cy="868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uppieren 18"/>
          <p:cNvGrpSpPr>
            <a:grpSpLocks/>
          </p:cNvGrpSpPr>
          <p:nvPr/>
        </p:nvGrpSpPr>
        <p:grpSpPr bwMode="auto">
          <a:xfrm>
            <a:off x="785813" y="2722563"/>
            <a:ext cx="3252787" cy="920750"/>
            <a:chOff x="857224" y="2722011"/>
            <a:chExt cx="3252812" cy="921303"/>
          </a:xfrm>
        </p:grpSpPr>
        <p:pic>
          <p:nvPicPr>
            <p:cNvPr id="15374" name="Grafik 16" descr="Commarrow.png"/>
            <p:cNvPicPr>
              <a:picLocks noChangeAspect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2143108" y="3143248"/>
              <a:ext cx="1966928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75" name="Grafik 15" descr="Community.png"/>
            <p:cNvPicPr>
              <a:picLocks noChangeAspect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857224" y="2722011"/>
              <a:ext cx="1428760" cy="8498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Gruppieren 23"/>
          <p:cNvGrpSpPr>
            <a:grpSpLocks/>
          </p:cNvGrpSpPr>
          <p:nvPr/>
        </p:nvGrpSpPr>
        <p:grpSpPr bwMode="auto">
          <a:xfrm>
            <a:off x="714375" y="3857625"/>
            <a:ext cx="3143250" cy="739775"/>
            <a:chOff x="714348" y="3857628"/>
            <a:chExt cx="3143272" cy="739014"/>
          </a:xfrm>
        </p:grpSpPr>
        <p:pic>
          <p:nvPicPr>
            <p:cNvPr id="15372" name="Grafik 21" descr="PM.png"/>
            <p:cNvPicPr>
              <a:picLocks noChangeAspect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714348" y="3857628"/>
              <a:ext cx="1785950" cy="7390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73" name="Grafik 22" descr="PMarrow.png"/>
            <p:cNvPicPr>
              <a:picLocks noChangeAspect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2714612" y="3929066"/>
              <a:ext cx="1143008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" name="Gruppieren 27"/>
          <p:cNvGrpSpPr>
            <a:grpSpLocks/>
          </p:cNvGrpSpPr>
          <p:nvPr/>
        </p:nvGrpSpPr>
        <p:grpSpPr bwMode="auto">
          <a:xfrm>
            <a:off x="750888" y="4500563"/>
            <a:ext cx="3349625" cy="1357312"/>
            <a:chOff x="751620" y="4500570"/>
            <a:chExt cx="3348404" cy="1357322"/>
          </a:xfrm>
        </p:grpSpPr>
        <p:pic>
          <p:nvPicPr>
            <p:cNvPr id="15370" name="Grafik 25" descr="KM.png"/>
            <p:cNvPicPr>
              <a:picLocks noChangeAspect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751620" y="5000636"/>
              <a:ext cx="1677240" cy="857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71" name="Grafik 26" descr="KMarrow.png"/>
            <p:cNvPicPr>
              <a:picLocks noChangeAspect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2428860" y="4500570"/>
              <a:ext cx="1671164" cy="1047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5368" name="Rechteck 28"/>
          <p:cNvSpPr>
            <a:spLocks noChangeArrowheads="1"/>
          </p:cNvSpPr>
          <p:nvPr/>
        </p:nvSpPr>
        <p:spPr bwMode="auto">
          <a:xfrm>
            <a:off x="4429125" y="1285875"/>
            <a:ext cx="4572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3366"/>
                </a:solidFill>
                <a:latin typeface="Calibri" pitchFamily="34" charset="0"/>
              </a:rPr>
              <a:t>Hybrid: combinations of various inputs and/or composition of different mechanism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Outlook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79301"/>
            <a:ext cx="8229600" cy="4813995"/>
          </a:xfrm>
        </p:spPr>
        <p:txBody>
          <a:bodyPr/>
          <a:lstStyle/>
          <a:p>
            <a:r>
              <a:rPr lang="en-US" smtClean="0"/>
              <a:t>Part I </a:t>
            </a:r>
            <a:r>
              <a:rPr lang="en-US" b="0" smtClean="0"/>
              <a:t>(Basic Concepts)</a:t>
            </a:r>
          </a:p>
          <a:p>
            <a:pPr lvl="1"/>
            <a:r>
              <a:rPr lang="en-US" b="0" smtClean="0"/>
              <a:t>Basic paradigms of collaborative,</a:t>
            </a:r>
          </a:p>
          <a:p>
            <a:pPr lvl="1"/>
            <a:r>
              <a:rPr lang="en-US" b="0" smtClean="0"/>
              <a:t>content-based, and</a:t>
            </a:r>
          </a:p>
          <a:p>
            <a:pPr lvl="1"/>
            <a:r>
              <a:rPr lang="en-US" b="0" smtClean="0"/>
              <a:t>knowledge-based recommendation,</a:t>
            </a:r>
          </a:p>
          <a:p>
            <a:pPr lvl="1"/>
            <a:r>
              <a:rPr lang="en-US" b="0" smtClean="0"/>
              <a:t>as well as hybridization methods.</a:t>
            </a:r>
          </a:p>
          <a:p>
            <a:pPr lvl="1"/>
            <a:r>
              <a:rPr lang="en-US" smtClean="0"/>
              <a:t>Explaining the reasons for recommending an item</a:t>
            </a:r>
          </a:p>
          <a:p>
            <a:pPr lvl="1"/>
            <a:r>
              <a:rPr lang="en-US" b="0" smtClean="0"/>
              <a:t>Experimental evaluation</a:t>
            </a:r>
          </a:p>
          <a:p>
            <a:r>
              <a:rPr lang="en-US" smtClean="0"/>
              <a:t>Part II </a:t>
            </a:r>
            <a:r>
              <a:rPr lang="en-US" b="0" smtClean="0"/>
              <a:t>(Recent Research Topics)</a:t>
            </a:r>
          </a:p>
          <a:p>
            <a:pPr lvl="1"/>
            <a:r>
              <a:rPr lang="en-US" b="0" smtClean="0"/>
              <a:t>How to cope with efforts to attack and manipulate a recommender system from outside,</a:t>
            </a:r>
          </a:p>
          <a:p>
            <a:pPr lvl="1"/>
            <a:r>
              <a:rPr lang="en-US" b="0" smtClean="0"/>
              <a:t>supporting consumer decision making and</a:t>
            </a:r>
          </a:p>
          <a:p>
            <a:pPr lvl="1"/>
            <a:r>
              <a:rPr lang="en-US" b="0" smtClean="0"/>
              <a:t>potential persuasion strategies,</a:t>
            </a:r>
          </a:p>
          <a:p>
            <a:pPr lvl="1"/>
            <a:r>
              <a:rPr lang="en-US" b="0" smtClean="0"/>
              <a:t>recommendation systems in the context of the social and semantic webs, and</a:t>
            </a:r>
          </a:p>
          <a:p>
            <a:pPr lvl="1"/>
            <a:r>
              <a:rPr lang="en-US" b="0" smtClean="0"/>
              <a:t>the application of recommender systems to ubiquitous domains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5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D:\projects\000-papers\general\habil\vortrag\material\recsys_also_bought.bmp"/>
          <p:cNvPicPr>
            <a:picLocks noChangeAspect="1" noChangeArrowheads="1"/>
          </p:cNvPicPr>
          <p:nvPr/>
        </p:nvPicPr>
        <p:blipFill>
          <a:blip r:embed="rId3"/>
          <a:srcRect r="410" b="593"/>
          <a:stretch>
            <a:fillRect/>
          </a:stretch>
        </p:blipFill>
        <p:spPr bwMode="auto">
          <a:xfrm>
            <a:off x="0" y="332656"/>
            <a:ext cx="9144000" cy="63069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08321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000"/>
    </mc:Choice>
    <mc:Fallback xmlns="">
      <p:transition spd="slow" advTm="84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03367"/>
            <a:ext cx="8229600" cy="4689929"/>
          </a:xfrm>
        </p:spPr>
        <p:txBody>
          <a:bodyPr>
            <a:normAutofit/>
          </a:bodyPr>
          <a:lstStyle/>
          <a:p>
            <a:r>
              <a:rPr lang="en-US" sz="1800" dirty="0" smtClean="0"/>
              <a:t>Introduction</a:t>
            </a:r>
          </a:p>
          <a:p>
            <a:pPr lvl="1"/>
            <a:r>
              <a:rPr lang="en-US" sz="1600" dirty="0" smtClean="0"/>
              <a:t>Problem domain</a:t>
            </a:r>
          </a:p>
          <a:p>
            <a:pPr lvl="1"/>
            <a:r>
              <a:rPr lang="en-US" sz="1600" dirty="0" smtClean="0"/>
              <a:t>Purpose </a:t>
            </a:r>
            <a:r>
              <a:rPr lang="en-US" sz="1600" dirty="0"/>
              <a:t>and success </a:t>
            </a:r>
            <a:r>
              <a:rPr lang="en-US" sz="1600" dirty="0" smtClean="0"/>
              <a:t>criteria</a:t>
            </a:r>
          </a:p>
          <a:p>
            <a:pPr lvl="1"/>
            <a:r>
              <a:rPr lang="en-US" sz="1600" dirty="0"/>
              <a:t>Paradigms of recommender systems</a:t>
            </a:r>
            <a:endParaRPr lang="en-US" sz="1600" dirty="0" smtClean="0"/>
          </a:p>
          <a:p>
            <a:pPr lvl="2"/>
            <a:r>
              <a:rPr lang="en-US" sz="1500" dirty="0" smtClean="0"/>
              <a:t>Collaborative Filtering</a:t>
            </a:r>
          </a:p>
          <a:p>
            <a:pPr lvl="2"/>
            <a:r>
              <a:rPr lang="en-US" sz="1500" dirty="0" smtClean="0"/>
              <a:t>Content-based Filtering</a:t>
            </a:r>
          </a:p>
          <a:p>
            <a:pPr lvl="2"/>
            <a:r>
              <a:rPr lang="en-US" sz="1500" dirty="0" smtClean="0"/>
              <a:t>Knowledge-Based Recommendations</a:t>
            </a:r>
          </a:p>
          <a:p>
            <a:pPr lvl="2"/>
            <a:r>
              <a:rPr lang="en-US" sz="1500" dirty="0" smtClean="0"/>
              <a:t>Hybridization Strategies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285852" y="2643182"/>
            <a:ext cx="664373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3600" dirty="0" smtClean="0">
                <a:ln>
                  <a:prstDash val="solid"/>
                </a:ln>
                <a:solidFill>
                  <a:srgbClr val="00206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Calibri" pitchFamily="34" charset="0"/>
              </a:rPr>
              <a:t>Introduction</a:t>
            </a:r>
            <a:endParaRPr lang="en-US" sz="3600" dirty="0">
              <a:ln>
                <a:prstDash val="solid"/>
              </a:ln>
              <a:solidFill>
                <a:srgbClr val="002060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Calibri" pitchFamily="34" charset="0"/>
            </a:endParaRPr>
          </a:p>
        </p:txBody>
      </p:sp>
      <p:pic>
        <p:nvPicPr>
          <p:cNvPr id="5" name="Picture 2" descr="D:\projects\000-papers\general\acmsac10\slides\Bigstock_3403911.jpg"/>
          <p:cNvPicPr>
            <a:picLocks noChangeArrowheads="1"/>
          </p:cNvPicPr>
          <p:nvPr/>
        </p:nvPicPr>
        <p:blipFill>
          <a:blip r:embed="rId3" cstate="print"/>
          <a:srcRect b="8387"/>
          <a:stretch>
            <a:fillRect/>
          </a:stretch>
        </p:blipFill>
        <p:spPr bwMode="auto">
          <a:xfrm>
            <a:off x="2807719" y="3289513"/>
            <a:ext cx="3600000" cy="252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482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auto">
          <a:xfrm>
            <a:off x="323528" y="2852936"/>
            <a:ext cx="7429157" cy="17498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domain</a:t>
            </a:r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/>
          <a:lstStyle/>
          <a:p>
            <a:r>
              <a:rPr lang="en-US" dirty="0" smtClean="0"/>
              <a:t>Recommendation systems (RS) help to match users with items</a:t>
            </a:r>
          </a:p>
          <a:p>
            <a:pPr lvl="1"/>
            <a:r>
              <a:rPr lang="en-US" dirty="0" smtClean="0"/>
              <a:t>Ease information overload</a:t>
            </a:r>
          </a:p>
          <a:p>
            <a:pPr lvl="1"/>
            <a:r>
              <a:rPr lang="en-US" dirty="0" smtClean="0"/>
              <a:t>Sales assistance (guidance, advisory, persuasion,…)</a:t>
            </a:r>
          </a:p>
          <a:p>
            <a:pPr marL="457200" lvl="1" indent="0">
              <a:buNone/>
            </a:pPr>
            <a:endParaRPr lang="en-US" i="1" dirty="0" smtClean="0">
              <a:cs typeface="Calibri" pitchFamily="34" charset="0"/>
            </a:endParaRPr>
          </a:p>
          <a:p>
            <a:pPr marL="0" lvl="1" indent="0">
              <a:buNone/>
            </a:pPr>
            <a:r>
              <a:rPr lang="en-US" i="1" dirty="0" smtClean="0">
                <a:cs typeface="Calibri" pitchFamily="34" charset="0"/>
              </a:rPr>
              <a:t>RS are software agents that elicit the interests and preferences of individual consumers […] and make recommendations accordingly. </a:t>
            </a:r>
          </a:p>
          <a:p>
            <a:pPr marL="0" lvl="1" indent="0">
              <a:buNone/>
            </a:pPr>
            <a:r>
              <a:rPr lang="en-US" i="1" dirty="0" smtClean="0">
                <a:cs typeface="Calibri" pitchFamily="34" charset="0"/>
              </a:rPr>
              <a:t>They have the potential to support and improve the quality of the </a:t>
            </a:r>
            <a:br>
              <a:rPr lang="en-US" i="1" dirty="0" smtClean="0">
                <a:cs typeface="Calibri" pitchFamily="34" charset="0"/>
              </a:rPr>
            </a:br>
            <a:r>
              <a:rPr lang="en-US" i="1" dirty="0" smtClean="0">
                <a:cs typeface="Calibri" pitchFamily="34" charset="0"/>
              </a:rPr>
              <a:t>decisions consumers make while searching for and selecting products online</a:t>
            </a:r>
            <a:r>
              <a:rPr lang="en-US" dirty="0" smtClean="0">
                <a:cs typeface="Calibri" pitchFamily="34" charset="0"/>
              </a:rPr>
              <a:t>.</a:t>
            </a:r>
          </a:p>
          <a:p>
            <a:pPr lvl="8"/>
            <a:r>
              <a:rPr lang="en-US" sz="14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Xiao &amp; </a:t>
            </a: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Benbasat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 2007</a:t>
            </a:r>
            <a:r>
              <a:rPr lang="en-US" sz="1400" baseline="30000" dirty="0" smtClean="0">
                <a:latin typeface="Calibri" pitchFamily="34" charset="0"/>
                <a:cs typeface="Calibri" pitchFamily="34" charset="0"/>
              </a:rPr>
              <a:t>1</a:t>
            </a:r>
            <a:r>
              <a:rPr lang="en-US" sz="1400" dirty="0">
                <a:latin typeface="Calibri" pitchFamily="34" charset="0"/>
                <a:cs typeface="Calibri" pitchFamily="34" charset="0"/>
              </a:rPr>
              <a:t>)</a:t>
            </a:r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endParaRPr lang="en-US" sz="600" dirty="0" smtClean="0"/>
          </a:p>
          <a:p>
            <a:r>
              <a:rPr lang="en-US" dirty="0" smtClean="0"/>
              <a:t>Different system designs / paradigms</a:t>
            </a:r>
          </a:p>
          <a:p>
            <a:pPr lvl="1"/>
            <a:r>
              <a:rPr lang="en-US" dirty="0" smtClean="0"/>
              <a:t>Based on availability of exploitable data</a:t>
            </a:r>
          </a:p>
          <a:p>
            <a:pPr lvl="1"/>
            <a:r>
              <a:rPr lang="en-US" dirty="0" smtClean="0"/>
              <a:t>Implicit and explicit user feedback</a:t>
            </a:r>
          </a:p>
          <a:p>
            <a:pPr lvl="1"/>
            <a:r>
              <a:rPr lang="en-US" dirty="0" smtClean="0"/>
              <a:t>Domain characteristics</a:t>
            </a:r>
          </a:p>
          <a:p>
            <a:pPr marL="0" indent="0">
              <a:buNone/>
            </a:pPr>
            <a:r>
              <a:rPr lang="en-US" sz="1000" b="0" dirty="0" smtClean="0"/>
              <a:t>(1) Xiao </a:t>
            </a:r>
            <a:r>
              <a:rPr lang="en-US" sz="1000" b="0" dirty="0"/>
              <a:t>and </a:t>
            </a:r>
            <a:r>
              <a:rPr lang="en-US" sz="1000" b="0" dirty="0" err="1" smtClean="0"/>
              <a:t>Benbasat</a:t>
            </a:r>
            <a:r>
              <a:rPr lang="en-US" sz="1000" b="0" dirty="0"/>
              <a:t>, </a:t>
            </a:r>
            <a:r>
              <a:rPr lang="en-US" sz="1000" b="0" i="1" dirty="0"/>
              <a:t>E-commerce product recommendation agents: Use, </a:t>
            </a:r>
            <a:r>
              <a:rPr lang="en-US" sz="1000" b="0" i="1" dirty="0" smtClean="0"/>
              <a:t>characteristics, and </a:t>
            </a:r>
            <a:r>
              <a:rPr lang="en-US" sz="1000" b="0" i="1" dirty="0"/>
              <a:t>impact</a:t>
            </a:r>
            <a:r>
              <a:rPr lang="en-US" sz="1000" b="0" dirty="0"/>
              <a:t>, MIS Quarterly </a:t>
            </a:r>
            <a:r>
              <a:rPr lang="en-US" sz="1000" dirty="0"/>
              <a:t>31 </a:t>
            </a:r>
            <a:r>
              <a:rPr lang="en-US" sz="1000" b="0" dirty="0"/>
              <a:t>(2007), no. 1, 137–209</a:t>
            </a:r>
            <a:endParaRPr lang="en-US" sz="1000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2209800"/>
            <a:ext cx="998240" cy="998240"/>
          </a:xfrm>
          <a:prstGeom prst="rect">
            <a:avLst/>
          </a:prstGeom>
        </p:spPr>
      </p:pic>
      <p:grpSp>
        <p:nvGrpSpPr>
          <p:cNvPr id="4" name="Gruppieren 3"/>
          <p:cNvGrpSpPr/>
          <p:nvPr/>
        </p:nvGrpSpPr>
        <p:grpSpPr>
          <a:xfrm>
            <a:off x="7749152" y="3236499"/>
            <a:ext cx="692608" cy="1366317"/>
            <a:chOff x="7164288" y="3169940"/>
            <a:chExt cx="1225451" cy="2417465"/>
          </a:xfrm>
        </p:grpSpPr>
        <p:pic>
          <p:nvPicPr>
            <p:cNvPr id="3" name="Grafik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7164288" y="3169940"/>
              <a:ext cx="1219200" cy="1219200"/>
            </a:xfrm>
            <a:prstGeom prst="rect">
              <a:avLst/>
            </a:prstGeom>
          </p:spPr>
        </p:pic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>
              <a:off x="7170539" y="4368205"/>
              <a:ext cx="1219200" cy="1219200"/>
            </a:xfrm>
            <a:prstGeom prst="rect">
              <a:avLst/>
            </a:prstGeom>
          </p:spPr>
        </p:pic>
      </p:grpSp>
      <p:pic>
        <p:nvPicPr>
          <p:cNvPr id="5" name="Grafik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4725144"/>
            <a:ext cx="998240" cy="998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Purpose and success criteria (1)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>
              <a:lnSpc>
                <a:spcPct val="90000"/>
              </a:lnSpc>
            </a:pPr>
            <a:r>
              <a:rPr lang="en-US" dirty="0" smtClean="0"/>
              <a:t>Different perspectives/aspects</a:t>
            </a:r>
          </a:p>
          <a:p>
            <a:pPr marL="781050" lvl="1" indent="-381000">
              <a:lnSpc>
                <a:spcPct val="90000"/>
              </a:lnSpc>
            </a:pPr>
            <a:r>
              <a:rPr lang="en-US" dirty="0" smtClean="0"/>
              <a:t>Depends on domain and purpose</a:t>
            </a:r>
          </a:p>
          <a:p>
            <a:pPr marL="781050" lvl="1" indent="-381000">
              <a:lnSpc>
                <a:spcPct val="90000"/>
              </a:lnSpc>
            </a:pPr>
            <a:r>
              <a:rPr lang="en-US" dirty="0" smtClean="0"/>
              <a:t>No holistic evaluation scenario exists</a:t>
            </a:r>
          </a:p>
          <a:p>
            <a:pPr marL="381000" indent="-381000">
              <a:lnSpc>
                <a:spcPct val="90000"/>
              </a:lnSpc>
            </a:pPr>
            <a:endParaRPr lang="en-US" dirty="0" smtClean="0"/>
          </a:p>
          <a:p>
            <a:pPr marL="381000" indent="-381000">
              <a:lnSpc>
                <a:spcPct val="90000"/>
              </a:lnSpc>
            </a:pPr>
            <a:r>
              <a:rPr lang="en-US" dirty="0" smtClean="0"/>
              <a:t>Retrieval perspective</a:t>
            </a:r>
          </a:p>
          <a:p>
            <a:pPr marL="781050" lvl="1" indent="-381000">
              <a:lnSpc>
                <a:spcPct val="90000"/>
              </a:lnSpc>
            </a:pPr>
            <a:r>
              <a:rPr lang="en-US" dirty="0" smtClean="0"/>
              <a:t>Reduce search costs</a:t>
            </a:r>
          </a:p>
          <a:p>
            <a:pPr marL="781050" lvl="1" indent="-381000">
              <a:lnSpc>
                <a:spcPct val="90000"/>
              </a:lnSpc>
            </a:pPr>
            <a:r>
              <a:rPr lang="en-US" dirty="0" smtClean="0"/>
              <a:t>Provide "correct" proposals</a:t>
            </a:r>
          </a:p>
          <a:p>
            <a:pPr marL="781050" lvl="1" indent="-381000">
              <a:lnSpc>
                <a:spcPct val="90000"/>
              </a:lnSpc>
            </a:pPr>
            <a:r>
              <a:rPr lang="en-US" dirty="0" smtClean="0"/>
              <a:t>Users know in advance what they want </a:t>
            </a:r>
          </a:p>
          <a:p>
            <a:pPr marL="781050" lvl="1" indent="-381000">
              <a:lnSpc>
                <a:spcPct val="90000"/>
              </a:lnSpc>
            </a:pPr>
            <a:endParaRPr lang="en-US" dirty="0"/>
          </a:p>
          <a:p>
            <a:pPr marL="381000" indent="-381000">
              <a:lnSpc>
                <a:spcPct val="90000"/>
              </a:lnSpc>
            </a:pPr>
            <a:r>
              <a:rPr lang="en-US" dirty="0"/>
              <a:t>Recommendation perspective</a:t>
            </a:r>
          </a:p>
          <a:p>
            <a:pPr marL="781050" lvl="1" indent="-381000">
              <a:lnSpc>
                <a:spcPct val="90000"/>
              </a:lnSpc>
            </a:pPr>
            <a:r>
              <a:rPr lang="en-US" dirty="0"/>
              <a:t>Serendipity – identify items from the Long Tail</a:t>
            </a:r>
          </a:p>
          <a:p>
            <a:pPr marL="781050" lvl="1" indent="-381000">
              <a:lnSpc>
                <a:spcPct val="90000"/>
              </a:lnSpc>
            </a:pPr>
            <a:r>
              <a:rPr lang="en-US" dirty="0"/>
              <a:t>Users did not know about existence</a:t>
            </a:r>
          </a:p>
          <a:p>
            <a:pPr marL="381000" indent="-381000">
              <a:lnSpc>
                <a:spcPct val="90000"/>
              </a:lnSpc>
            </a:pPr>
            <a:endParaRPr lang="en-US" dirty="0"/>
          </a:p>
          <a:p>
            <a:pPr marL="381000" indent="-381000">
              <a:lnSpc>
                <a:spcPct val="90000"/>
              </a:lnSpc>
            </a:pPr>
            <a:endParaRPr lang="en-US" dirty="0" smtClean="0"/>
          </a:p>
          <a:p>
            <a:pPr marL="781050" lvl="1" indent="-381000">
              <a:lnSpc>
                <a:spcPct val="90000"/>
              </a:lnSpc>
            </a:pPr>
            <a:endParaRPr lang="en-US" dirty="0" smtClean="0"/>
          </a:p>
          <a:p>
            <a:pPr marL="381000" indent="-381000">
              <a:lnSpc>
                <a:spcPct val="90000"/>
              </a:lnSpc>
            </a:pPr>
            <a:endParaRPr lang="en-US" dirty="0" smtClean="0"/>
          </a:p>
          <a:p>
            <a:pPr marL="781050" lvl="1" indent="-381000">
              <a:lnSpc>
                <a:spcPct val="9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0528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When does a RS do its job well?</a:t>
            </a:r>
            <a:endParaRPr lang="en-US" dirty="0"/>
          </a:p>
        </p:txBody>
      </p:sp>
      <p:pic>
        <p:nvPicPr>
          <p:cNvPr id="4" name="Grafik 3" descr="long_tail_graph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965" y="3212976"/>
            <a:ext cx="4959734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Inhaltsplatzhalter 2"/>
          <p:cNvSpPr txBox="1">
            <a:spLocks/>
          </p:cNvSpPr>
          <p:nvPr/>
        </p:nvSpPr>
        <p:spPr bwMode="auto">
          <a:xfrm>
            <a:off x="5940152" y="1628800"/>
            <a:ext cx="2627784" cy="3747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ts val="12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rgbClr val="003366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003366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700">
                <a:solidFill>
                  <a:srgbClr val="003366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00">
                <a:solidFill>
                  <a:srgbClr val="003366"/>
                </a:solidFill>
                <a:latin typeface="Calibri" pitchFamily="34" charset="0"/>
                <a:ea typeface="Times New Roman" pitchFamily="18" charset="0"/>
                <a:cs typeface="Helvetic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Calibri" pitchFamily="34" charset="0"/>
                <a:ea typeface="Times New Roman" pitchFamily="18" charset="0"/>
                <a:cs typeface="Helvetic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+mn-lt"/>
                <a:ea typeface="Times New Roman" pitchFamily="18" charset="0"/>
                <a:cs typeface="Helvetica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+mn-lt"/>
                <a:ea typeface="Times New Roman" pitchFamily="18" charset="0"/>
                <a:cs typeface="Helvetica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+mn-lt"/>
                <a:ea typeface="Times New Roman" pitchFamily="18" charset="0"/>
                <a:cs typeface="Helvetica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+mn-lt"/>
                <a:ea typeface="Times New Roman" pitchFamily="18" charset="0"/>
                <a:cs typeface="Helvetica" pitchFamily="34" charset="0"/>
              </a:defRPr>
            </a:lvl9pPr>
          </a:lstStyle>
          <a:p>
            <a:r>
              <a:rPr lang="en-US" sz="1800" b="0" dirty="0" smtClean="0"/>
              <a:t>"Recommend widely unknown items that users might actually like!"</a:t>
            </a:r>
          </a:p>
          <a:p>
            <a:endParaRPr lang="en-US" sz="1800" b="0" dirty="0" smtClean="0"/>
          </a:p>
          <a:p>
            <a:r>
              <a:rPr lang="en-US" sz="1800" b="0" dirty="0" smtClean="0"/>
              <a:t>20% of items accumulate 74% of all positive ratings</a:t>
            </a:r>
          </a:p>
          <a:p>
            <a:endParaRPr lang="en-US" sz="1800" b="0" dirty="0" smtClean="0"/>
          </a:p>
          <a:p>
            <a:r>
              <a:rPr lang="en-US" sz="1800" b="0" dirty="0" smtClean="0"/>
              <a:t>Items rated &gt; 3 in MovieLens 100K dataset</a:t>
            </a:r>
            <a:endParaRPr lang="en-US" sz="1800" b="0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1705934" y="2924944"/>
            <a:ext cx="3658154" cy="1944216"/>
            <a:chOff x="1709936" y="1642999"/>
            <a:chExt cx="3995936" cy="3730217"/>
          </a:xfrm>
        </p:grpSpPr>
        <p:sp>
          <p:nvSpPr>
            <p:cNvPr id="7" name="Inhaltsplatzhalter 2"/>
            <p:cNvSpPr txBox="1">
              <a:spLocks/>
            </p:cNvSpPr>
            <p:nvPr/>
          </p:nvSpPr>
          <p:spPr bwMode="auto">
            <a:xfrm>
              <a:off x="1709936" y="1642999"/>
              <a:ext cx="3995936" cy="100811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defTabSz="914400" eaLnBrk="0" latinLnBrk="0" hangingPunct="0">
                <a:lnSpc>
                  <a:spcPct val="90000"/>
                </a:lnSpc>
                <a:spcBef>
                  <a:spcPts val="1200"/>
                </a:spcBef>
                <a:buClrTx/>
                <a:buSzTx/>
                <a:tabLst/>
                <a:defRPr/>
              </a:pPr>
              <a:r>
                <a:rPr lang="en-US" sz="2000" dirty="0" smtClean="0">
                  <a:solidFill>
                    <a:srgbClr val="003366"/>
                  </a:solidFill>
                  <a:latin typeface="Calibri" pitchFamily="34" charset="0"/>
                </a:rPr>
                <a:t>	Recommend </a:t>
              </a:r>
              <a:r>
                <a:rPr lang="en-US" sz="2000" dirty="0">
                  <a:solidFill>
                    <a:srgbClr val="003366"/>
                  </a:solidFill>
                  <a:latin typeface="Calibri" pitchFamily="34" charset="0"/>
                </a:rPr>
                <a:t>items </a:t>
              </a:r>
              <a:r>
                <a:rPr lang="en-US" sz="2000" dirty="0" smtClean="0">
                  <a:solidFill>
                    <a:srgbClr val="003366"/>
                  </a:solidFill>
                  <a:latin typeface="Calibri" pitchFamily="34" charset="0"/>
                </a:rPr>
                <a:t/>
              </a:r>
              <a:br>
                <a:rPr lang="en-US" sz="2000" dirty="0" smtClean="0">
                  <a:solidFill>
                    <a:srgbClr val="003366"/>
                  </a:solidFill>
                  <a:latin typeface="Calibri" pitchFamily="34" charset="0"/>
                </a:rPr>
              </a:br>
              <a:r>
                <a:rPr lang="en-US" sz="2000" dirty="0" smtClean="0">
                  <a:solidFill>
                    <a:srgbClr val="003366"/>
                  </a:solidFill>
                  <a:latin typeface="Calibri" pitchFamily="34" charset="0"/>
                </a:rPr>
                <a:t>	from </a:t>
              </a:r>
              <a:r>
                <a:rPr lang="en-US" sz="2000" dirty="0">
                  <a:solidFill>
                    <a:srgbClr val="003366"/>
                  </a:solidFill>
                  <a:latin typeface="Calibri" pitchFamily="34" charset="0"/>
                </a:rPr>
                <a:t>the long tail</a:t>
              </a:r>
            </a:p>
            <a:p>
              <a:pPr marL="381000" marR="0" lvl="0" indent="-381000" defTabSz="914400" eaLnBrk="0" latinLnBrk="0" hangingPunct="0">
                <a:lnSpc>
                  <a:spcPct val="90000"/>
                </a:lnSpc>
                <a:spcBef>
                  <a:spcPts val="1200"/>
                </a:spcBef>
                <a:buClrTx/>
                <a:buSzTx/>
                <a:buFont typeface="Wingdings" pitchFamily="2" charset="2"/>
                <a:buChar char="§"/>
                <a:tabLst/>
                <a:defRPr/>
              </a:pPr>
              <a:endParaRPr lang="en-US" sz="2000" dirty="0">
                <a:solidFill>
                  <a:srgbClr val="003366"/>
                </a:solidFill>
                <a:latin typeface="Calibri" pitchFamily="34" charset="0"/>
              </a:endParaRPr>
            </a:p>
          </p:txBody>
        </p:sp>
        <p:grpSp>
          <p:nvGrpSpPr>
            <p:cNvPr id="8" name="Gruppieren 7"/>
            <p:cNvGrpSpPr/>
            <p:nvPr/>
          </p:nvGrpSpPr>
          <p:grpSpPr>
            <a:xfrm>
              <a:off x="2987824" y="5085184"/>
              <a:ext cx="2160240" cy="288032"/>
              <a:chOff x="2987824" y="5085184"/>
              <a:chExt cx="2160240" cy="288032"/>
            </a:xfrm>
          </p:grpSpPr>
          <p:sp>
            <p:nvSpPr>
              <p:cNvPr id="9" name="Pfeil nach oben 8"/>
              <p:cNvSpPr/>
              <p:nvPr/>
            </p:nvSpPr>
            <p:spPr bwMode="auto">
              <a:xfrm>
                <a:off x="2987824" y="5085184"/>
                <a:ext cx="144016" cy="216024"/>
              </a:xfrm>
              <a:prstGeom prst="upArrow">
                <a:avLst/>
              </a:prstGeom>
              <a:solidFill>
                <a:srgbClr val="C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112" charset="-128"/>
                </a:endParaRPr>
              </a:p>
            </p:txBody>
          </p:sp>
          <p:sp>
            <p:nvSpPr>
              <p:cNvPr id="10" name="Pfeil nach oben 9"/>
              <p:cNvSpPr/>
              <p:nvPr/>
            </p:nvSpPr>
            <p:spPr bwMode="auto">
              <a:xfrm>
                <a:off x="3707904" y="5157192"/>
                <a:ext cx="144016" cy="216024"/>
              </a:xfrm>
              <a:prstGeom prst="upArrow">
                <a:avLst/>
              </a:prstGeom>
              <a:solidFill>
                <a:srgbClr val="C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112" charset="-128"/>
                </a:endParaRPr>
              </a:p>
            </p:txBody>
          </p:sp>
          <p:sp>
            <p:nvSpPr>
              <p:cNvPr id="11" name="Pfeil nach oben 10"/>
              <p:cNvSpPr/>
              <p:nvPr/>
            </p:nvSpPr>
            <p:spPr bwMode="auto">
              <a:xfrm>
                <a:off x="4427984" y="5157192"/>
                <a:ext cx="144016" cy="216024"/>
              </a:xfrm>
              <a:prstGeom prst="upArrow">
                <a:avLst/>
              </a:prstGeom>
              <a:solidFill>
                <a:srgbClr val="C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112" charset="-128"/>
                </a:endParaRPr>
              </a:p>
            </p:txBody>
          </p:sp>
          <p:sp>
            <p:nvSpPr>
              <p:cNvPr id="12" name="Pfeil nach oben 11"/>
              <p:cNvSpPr/>
              <p:nvPr/>
            </p:nvSpPr>
            <p:spPr bwMode="auto">
              <a:xfrm>
                <a:off x="5004048" y="5157192"/>
                <a:ext cx="144016" cy="216024"/>
              </a:xfrm>
              <a:prstGeom prst="upArrow">
                <a:avLst/>
              </a:prstGeom>
              <a:solidFill>
                <a:srgbClr val="C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112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4632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Purpose and success criteria (2)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0" indent="-381000">
              <a:lnSpc>
                <a:spcPct val="90000"/>
              </a:lnSpc>
              <a:defRPr/>
            </a:pPr>
            <a:r>
              <a:rPr lang="en-US" dirty="0" smtClean="0"/>
              <a:t>Prediction perspective</a:t>
            </a:r>
          </a:p>
          <a:p>
            <a:pPr marL="781050" lvl="1" indent="-381000">
              <a:lnSpc>
                <a:spcPct val="90000"/>
              </a:lnSpc>
              <a:defRPr/>
            </a:pPr>
            <a:r>
              <a:rPr lang="en-US" dirty="0" smtClean="0"/>
              <a:t>Predict to what degree users like an item</a:t>
            </a:r>
          </a:p>
          <a:p>
            <a:pPr marL="781050" lvl="1" indent="-381000">
              <a:lnSpc>
                <a:spcPct val="90000"/>
              </a:lnSpc>
              <a:defRPr/>
            </a:pPr>
            <a:r>
              <a:rPr lang="en-US" dirty="0" smtClean="0"/>
              <a:t>Most popular evaluation scenario in research</a:t>
            </a:r>
          </a:p>
          <a:p>
            <a:pPr marL="781050" lvl="1" indent="-381000">
              <a:lnSpc>
                <a:spcPct val="90000"/>
              </a:lnSpc>
              <a:defRPr/>
            </a:pPr>
            <a:endParaRPr lang="en-US" dirty="0" smtClean="0"/>
          </a:p>
          <a:p>
            <a:pPr marL="381000" indent="-381000">
              <a:lnSpc>
                <a:spcPct val="90000"/>
              </a:lnSpc>
              <a:defRPr/>
            </a:pPr>
            <a:r>
              <a:rPr lang="en-US" dirty="0" smtClean="0"/>
              <a:t>Interaction perspective</a:t>
            </a:r>
          </a:p>
          <a:p>
            <a:pPr marL="781050" lvl="1" indent="-381000">
              <a:lnSpc>
                <a:spcPct val="90000"/>
              </a:lnSpc>
              <a:defRPr/>
            </a:pPr>
            <a:r>
              <a:rPr lang="en-US" dirty="0" smtClean="0"/>
              <a:t>Give users a "good feeling"</a:t>
            </a:r>
          </a:p>
          <a:p>
            <a:pPr marL="781050" lvl="1" indent="-381000">
              <a:lnSpc>
                <a:spcPct val="90000"/>
              </a:lnSpc>
              <a:defRPr/>
            </a:pPr>
            <a:r>
              <a:rPr lang="en-US" dirty="0" smtClean="0"/>
              <a:t>Educate users about the product domain</a:t>
            </a:r>
          </a:p>
          <a:p>
            <a:pPr marL="781050" lvl="1" indent="-381000">
              <a:lnSpc>
                <a:spcPct val="90000"/>
              </a:lnSpc>
              <a:defRPr/>
            </a:pPr>
            <a:r>
              <a:rPr lang="en-US" dirty="0" smtClean="0"/>
              <a:t>Convince/persuade users - explain</a:t>
            </a:r>
          </a:p>
          <a:p>
            <a:pPr marL="381000" indent="-381000">
              <a:lnSpc>
                <a:spcPct val="90000"/>
              </a:lnSpc>
              <a:defRPr/>
            </a:pPr>
            <a:endParaRPr lang="en-US" dirty="0" smtClean="0"/>
          </a:p>
          <a:p>
            <a:pPr marL="381000" indent="-381000">
              <a:lnSpc>
                <a:spcPct val="90000"/>
              </a:lnSpc>
              <a:defRPr/>
            </a:pPr>
            <a:r>
              <a:rPr lang="en-US" dirty="0" smtClean="0"/>
              <a:t>Finally, conversion perspective </a:t>
            </a:r>
          </a:p>
          <a:p>
            <a:pPr marL="800100" lvl="1" indent="-342900">
              <a:lnSpc>
                <a:spcPct val="90000"/>
              </a:lnSpc>
              <a:defRPr/>
            </a:pPr>
            <a:r>
              <a:rPr lang="en-US" dirty="0" smtClean="0"/>
              <a:t>Commercial situations</a:t>
            </a:r>
          </a:p>
          <a:p>
            <a:pPr marL="800100" lvl="1" indent="-342900">
              <a:lnSpc>
                <a:spcPct val="90000"/>
              </a:lnSpc>
              <a:defRPr/>
            </a:pPr>
            <a:r>
              <a:rPr lang="en-US" dirty="0" smtClean="0"/>
              <a:t>Increase "hit", "clickthrough", "lookers to bookers" rates</a:t>
            </a:r>
          </a:p>
          <a:p>
            <a:pPr marL="800100" lvl="1" indent="-342900">
              <a:lnSpc>
                <a:spcPct val="90000"/>
              </a:lnSpc>
              <a:defRPr/>
            </a:pPr>
            <a:r>
              <a:rPr lang="en-US" dirty="0" smtClean="0"/>
              <a:t>Optimize sales margins and profit   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53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Recommender systems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RS seen as a function</a:t>
            </a:r>
          </a:p>
          <a:p>
            <a:r>
              <a:rPr lang="en-US" smtClean="0"/>
              <a:t>Given:</a:t>
            </a:r>
          </a:p>
          <a:p>
            <a:pPr lvl="1"/>
            <a:r>
              <a:rPr lang="en-US" smtClean="0"/>
              <a:t>User model (e.g. ratings, preferences, demographics, situational context)</a:t>
            </a:r>
          </a:p>
          <a:p>
            <a:pPr lvl="1"/>
            <a:r>
              <a:rPr lang="en-US" smtClean="0"/>
              <a:t>Items (with or without description of item characteristics)</a:t>
            </a:r>
          </a:p>
          <a:p>
            <a:r>
              <a:rPr lang="en-US" smtClean="0"/>
              <a:t>Find:</a:t>
            </a:r>
          </a:p>
          <a:p>
            <a:pPr lvl="1"/>
            <a:r>
              <a:rPr lang="en-US" smtClean="0"/>
              <a:t>Relevance score. Used for ranking.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r>
              <a:rPr lang="en-US" smtClean="0"/>
              <a:t>Relation to Information Retrieval: </a:t>
            </a:r>
          </a:p>
          <a:p>
            <a:pPr lvl="1"/>
            <a:r>
              <a:rPr lang="en-US" smtClean="0"/>
              <a:t>IR is finding material [..] of an unstructured nature [..] that satisfies an information need from within large collections [..].</a:t>
            </a:r>
          </a:p>
          <a:p>
            <a:pPr lvl="8"/>
            <a:r>
              <a:rPr lang="en-US" sz="1400" smtClean="0"/>
              <a:t>(Manning et al. 2008</a:t>
            </a:r>
            <a:r>
              <a:rPr lang="en-US" sz="1400" baseline="30000" smtClean="0"/>
              <a:t>1</a:t>
            </a:r>
            <a:r>
              <a:rPr lang="en-US" sz="1400" smtClean="0"/>
              <a:t>)</a:t>
            </a:r>
          </a:p>
          <a:p>
            <a:pPr lvl="8"/>
            <a:endParaRPr lang="en-US" sz="1000" b="0" smtClean="0"/>
          </a:p>
          <a:p>
            <a:pPr marL="0" indent="0">
              <a:buNone/>
            </a:pPr>
            <a:r>
              <a:rPr lang="en-US" sz="1000" b="0" smtClean="0"/>
              <a:t>(1) Manning, Raghavan, and Schütze, </a:t>
            </a:r>
            <a:r>
              <a:rPr lang="en-US" sz="1000" b="0" i="1" smtClean="0"/>
              <a:t>Introduction to information retrieval</a:t>
            </a:r>
            <a:r>
              <a:rPr lang="en-US" sz="1000" b="0" smtClean="0"/>
              <a:t>, Cambridge University Press, 2008</a:t>
            </a:r>
            <a:endParaRPr lang="en-US" sz="1000" smtClean="0"/>
          </a:p>
        </p:txBody>
      </p:sp>
      <p:cxnSp>
        <p:nvCxnSpPr>
          <p:cNvPr id="4" name="Gerade Verbindung 3"/>
          <p:cNvCxnSpPr/>
          <p:nvPr/>
        </p:nvCxnSpPr>
        <p:spPr bwMode="auto">
          <a:xfrm>
            <a:off x="395536" y="4293096"/>
            <a:ext cx="82809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7_habv">
  <a:themeElements>
    <a:clrScheme name="17_hab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7_hab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17_hab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enutzerdefiniertes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17_habv</Template>
  <TotalTime>0</TotalTime>
  <Words>552</Words>
  <Application>Microsoft Macintosh PowerPoint</Application>
  <PresentationFormat>On-screen Show (4:3)</PresentationFormat>
  <Paragraphs>120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Calibri</vt:lpstr>
      <vt:lpstr>Helvetica</vt:lpstr>
      <vt:lpstr>ＭＳ Ｐゴシック</vt:lpstr>
      <vt:lpstr>Times New Roman</vt:lpstr>
      <vt:lpstr>Verdana</vt:lpstr>
      <vt:lpstr>Wingdings</vt:lpstr>
      <vt:lpstr>Arial</vt:lpstr>
      <vt:lpstr>17_habv</vt:lpstr>
      <vt:lpstr>Benutzerdefiniertes Design</vt:lpstr>
      <vt:lpstr>Recommender Systems – An Introduction  Dietmar Jannach, Markus Zanker, Alexander Felfernig, Gerhard Friedrich Cambridge University Press</vt:lpstr>
      <vt:lpstr>PowerPoint Presentation</vt:lpstr>
      <vt:lpstr>Agenda</vt:lpstr>
      <vt:lpstr>PowerPoint Presentation</vt:lpstr>
      <vt:lpstr>Problem domain</vt:lpstr>
      <vt:lpstr>Purpose and success criteria (1)</vt:lpstr>
      <vt:lpstr>When does a RS do its job well?</vt:lpstr>
      <vt:lpstr>Purpose and success criteria (2)</vt:lpstr>
      <vt:lpstr>Recommender systems </vt:lpstr>
      <vt:lpstr>Paradigms of recommender systems</vt:lpstr>
      <vt:lpstr>Paradigms of recommender systems</vt:lpstr>
      <vt:lpstr>Paradigms of recommender systems</vt:lpstr>
      <vt:lpstr>Paradigms of recommender systems</vt:lpstr>
      <vt:lpstr>Paradigms of recommender systems</vt:lpstr>
      <vt:lpstr>Paradigms of recommender systems</vt:lpstr>
      <vt:lpstr>Outlook</vt:lpstr>
    </vt:vector>
  </TitlesOfParts>
  <Company>-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Recommender Systems</dc:title>
  <dc:creator>markus</dc:creator>
  <cp:lastModifiedBy>Peter Molnar</cp:lastModifiedBy>
  <cp:revision>1057</cp:revision>
  <dcterms:created xsi:type="dcterms:W3CDTF">2006-04-22T09:23:14Z</dcterms:created>
  <dcterms:modified xsi:type="dcterms:W3CDTF">2016-04-07T20:53:59Z</dcterms:modified>
</cp:coreProperties>
</file>