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6D7DE3-283E-4D04-B417-877C8865BC17}" type="datetimeFigureOut">
              <a:rPr lang="en-GB" smtClean="0"/>
              <a:t>03/07/2017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51013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6D7DE3-283E-4D04-B417-877C8865BC17}" type="datetimeFigureOut">
              <a:rPr lang="en-GB" smtClean="0"/>
              <a:t>03/07/2017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376156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6D7DE3-283E-4D04-B417-877C8865BC17}" type="datetimeFigureOut">
              <a:rPr lang="en-GB" smtClean="0"/>
              <a:t>03/07/2017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224310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6D7DE3-283E-4D04-B417-877C8865BC17}" type="datetimeFigureOut">
              <a:rPr lang="en-GB" smtClean="0"/>
              <a:t>03/07/2017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186610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D7DE3-283E-4D04-B417-877C8865BC17}" type="datetimeFigureOut">
              <a:rPr lang="en-GB" smtClean="0"/>
              <a:t>03/07/2017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224253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6D7DE3-283E-4D04-B417-877C8865BC17}" type="datetimeFigureOut">
              <a:rPr lang="en-GB" smtClean="0"/>
              <a:t>03/07/2017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33859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6D7DE3-283E-4D04-B417-877C8865BC17}" type="datetimeFigureOut">
              <a:rPr lang="en-GB" smtClean="0"/>
              <a:t>03/07/2017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402608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6D7DE3-283E-4D04-B417-877C8865BC17}" type="datetimeFigureOut">
              <a:rPr lang="en-GB" smtClean="0"/>
              <a:t>03/07/2017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297628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D7DE3-283E-4D04-B417-877C8865BC17}" type="datetimeFigureOut">
              <a:rPr lang="en-GB" smtClean="0"/>
              <a:t>03/07/2017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384369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D7DE3-283E-4D04-B417-877C8865BC17}" type="datetimeFigureOut">
              <a:rPr lang="en-GB" smtClean="0"/>
              <a:t>03/07/2017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76472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D7DE3-283E-4D04-B417-877C8865BC17}" type="datetimeFigureOut">
              <a:rPr lang="en-GB" smtClean="0"/>
              <a:t>03/07/2017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DE8D1F-9DF3-47DD-BB01-CEE5B04E7D21}" type="slidenum">
              <a:rPr lang="en-GB" smtClean="0"/>
              <a:t>‹#›</a:t>
            </a:fld>
            <a:endParaRPr lang="en-GB"/>
          </a:p>
        </p:txBody>
      </p:sp>
    </p:spTree>
    <p:extLst>
      <p:ext uri="{BB962C8B-B14F-4D97-AF65-F5344CB8AC3E}">
        <p14:creationId xmlns:p14="http://schemas.microsoft.com/office/powerpoint/2010/main" val="182839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D7DE3-283E-4D04-B417-877C8865BC17}" type="datetimeFigureOut">
              <a:rPr lang="en-GB" smtClean="0"/>
              <a:t>03/07/2017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E8D1F-9DF3-47DD-BB01-CEE5B04E7D21}" type="slidenum">
              <a:rPr lang="en-GB" smtClean="0"/>
              <a:t>‹#›</a:t>
            </a:fld>
            <a:endParaRPr lang="en-GB"/>
          </a:p>
        </p:txBody>
      </p:sp>
    </p:spTree>
    <p:extLst>
      <p:ext uri="{BB962C8B-B14F-4D97-AF65-F5344CB8AC3E}">
        <p14:creationId xmlns:p14="http://schemas.microsoft.com/office/powerpoint/2010/main" val="1398028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sp>
        <p:nvSpPr>
          <p:cNvPr id="3" name="Content Placeholder 2"/>
          <p:cNvSpPr>
            <a:spLocks noGrp="1"/>
          </p:cNvSpPr>
          <p:nvPr>
            <p:ph idx="1"/>
          </p:nvPr>
        </p:nvSpPr>
        <p:spPr/>
        <p:txBody>
          <a:bodyPr/>
          <a:lstStyle/>
          <a:p>
            <a:pPr lvl="0"/>
            <a:r>
              <a:rPr lang="en-GB" dirty="0"/>
              <a:t>Library Rentals – this library contains many different items such as books, audio CDs, DVDs, vinyl records, video tapes, cassettes, magazines, and academic papers. Ensure your database stores different information on each of these types.</a:t>
            </a:r>
          </a:p>
          <a:p>
            <a:endParaRPr lang="en-GB" dirty="0"/>
          </a:p>
        </p:txBody>
      </p:sp>
    </p:spTree>
    <p:extLst>
      <p:ext uri="{BB962C8B-B14F-4D97-AF65-F5344CB8AC3E}">
        <p14:creationId xmlns:p14="http://schemas.microsoft.com/office/powerpoint/2010/main" val="176623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As a customer, I want to know if an item is in stock before heading to the store</a:t>
            </a:r>
            <a:r>
              <a:rPr lang="en-GB" dirty="0" smtClean="0"/>
              <a:t/>
            </a:r>
            <a:br>
              <a:rPr lang="en-GB" dirty="0" smtClean="0"/>
            </a:br>
            <a:endParaRPr lang="en-GB" dirty="0"/>
          </a:p>
        </p:txBody>
      </p:sp>
      <p:sp>
        <p:nvSpPr>
          <p:cNvPr id="4" name="TextBox 3"/>
          <p:cNvSpPr txBox="1"/>
          <p:nvPr/>
        </p:nvSpPr>
        <p:spPr>
          <a:xfrm>
            <a:off x="323528" y="1394192"/>
            <a:ext cx="3886641" cy="1477328"/>
          </a:xfrm>
          <a:prstGeom prst="rect">
            <a:avLst/>
          </a:prstGeom>
          <a:noFill/>
        </p:spPr>
        <p:txBody>
          <a:bodyPr wrap="none" rtlCol="0">
            <a:spAutoFit/>
          </a:bodyPr>
          <a:lstStyle/>
          <a:p>
            <a:endParaRPr lang="en-GB" dirty="0" smtClean="0"/>
          </a:p>
          <a:p>
            <a:r>
              <a:rPr lang="en-GB" dirty="0" err="1" smtClean="0"/>
              <a:t>db.library.find</a:t>
            </a:r>
            <a:r>
              <a:rPr lang="en-GB" dirty="0" smtClean="0"/>
              <a:t>({</a:t>
            </a:r>
            <a:r>
              <a:rPr lang="en-GB" dirty="0" err="1" smtClean="0"/>
              <a:t>Title:"The</a:t>
            </a:r>
            <a:r>
              <a:rPr lang="en-GB" dirty="0" smtClean="0"/>
              <a:t> Great Mike"},</a:t>
            </a:r>
          </a:p>
          <a:p>
            <a:r>
              <a:rPr lang="en-GB" dirty="0" smtClean="0"/>
              <a:t>{  Title:1, Author:1, Rentals: { $slice: -1 }</a:t>
            </a:r>
          </a:p>
          <a:p>
            <a:r>
              <a:rPr lang="en-GB" dirty="0" smtClean="0"/>
              <a:t>}</a:t>
            </a:r>
          </a:p>
          <a:p>
            <a:r>
              <a:rPr lang="en-GB" dirty="0" smtClean="0"/>
              <a:t>).pretty()</a:t>
            </a:r>
            <a:endParaRPr lang="en-GB"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725" r="64585" b="8579"/>
          <a:stretch/>
        </p:blipFill>
        <p:spPr bwMode="auto">
          <a:xfrm>
            <a:off x="4186142" y="2871520"/>
            <a:ext cx="4607859" cy="202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7" y="5157192"/>
            <a:ext cx="8470473" cy="923330"/>
          </a:xfrm>
          <a:prstGeom prst="rect">
            <a:avLst/>
          </a:prstGeom>
          <a:noFill/>
        </p:spPr>
        <p:txBody>
          <a:bodyPr wrap="square" rtlCol="0">
            <a:spAutoFit/>
          </a:bodyPr>
          <a:lstStyle/>
          <a:p>
            <a:r>
              <a:rPr lang="en-GB" dirty="0" smtClean="0"/>
              <a:t>Given the Title of a media item, this returns </a:t>
            </a:r>
            <a:r>
              <a:rPr lang="en-GB" dirty="0" err="1" smtClean="0"/>
              <a:t>Title,Author</a:t>
            </a:r>
            <a:r>
              <a:rPr lang="en-GB" dirty="0" smtClean="0"/>
              <a:t> and the most recent rental.</a:t>
            </a:r>
          </a:p>
          <a:p>
            <a:endParaRPr lang="en-GB" dirty="0"/>
          </a:p>
          <a:p>
            <a:endParaRPr lang="en-GB" dirty="0"/>
          </a:p>
        </p:txBody>
      </p:sp>
    </p:spTree>
    <p:extLst>
      <p:ext uri="{BB962C8B-B14F-4D97-AF65-F5344CB8AC3E}">
        <p14:creationId xmlns:p14="http://schemas.microsoft.com/office/powerpoint/2010/main" val="76839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100" dirty="0" smtClean="0"/>
              <a:t>As a customer, I want to find out a films rating to see if it will be worth watching.</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dirty="0" err="1" smtClean="0"/>
              <a:t>db.library.aggregate</a:t>
            </a:r>
            <a:r>
              <a:rPr lang="en-GB" dirty="0" smtClean="0"/>
              <a:t>(</a:t>
            </a:r>
          </a:p>
          <a:p>
            <a:pPr marL="0" indent="0">
              <a:buNone/>
            </a:pPr>
            <a:r>
              <a:rPr lang="en-GB" dirty="0" smtClean="0"/>
              <a:t>	[</a:t>
            </a:r>
          </a:p>
          <a:p>
            <a:pPr marL="0" indent="0">
              <a:buNone/>
            </a:pPr>
            <a:r>
              <a:rPr lang="en-GB" dirty="0" smtClean="0"/>
              <a:t>{$match: {</a:t>
            </a:r>
            <a:r>
              <a:rPr lang="en-GB" dirty="0" err="1" smtClean="0"/>
              <a:t>Title:"The</a:t>
            </a:r>
            <a:r>
              <a:rPr lang="en-GB" dirty="0" smtClean="0"/>
              <a:t> Mike that saved the world"}},</a:t>
            </a:r>
          </a:p>
          <a:p>
            <a:pPr marL="0" indent="0">
              <a:buNone/>
            </a:pPr>
            <a:r>
              <a:rPr lang="en-GB" dirty="0" smtClean="0"/>
              <a:t>{$unwind: "$Reviews"},</a:t>
            </a:r>
          </a:p>
          <a:p>
            <a:pPr marL="0" indent="0">
              <a:buNone/>
            </a:pPr>
            <a:r>
              <a:rPr lang="en-GB" dirty="0" smtClean="0"/>
              <a:t>	{</a:t>
            </a:r>
          </a:p>
          <a:p>
            <a:pPr marL="0" indent="0">
              <a:buNone/>
            </a:pPr>
            <a:r>
              <a:rPr lang="en-GB" dirty="0" smtClean="0"/>
              <a:t>	$group:</a:t>
            </a:r>
          </a:p>
          <a:p>
            <a:pPr marL="0" indent="0">
              <a:buNone/>
            </a:pPr>
            <a:r>
              <a:rPr lang="en-GB" dirty="0" smtClean="0"/>
              <a:t>	{</a:t>
            </a:r>
          </a:p>
          <a:p>
            <a:pPr marL="0" indent="0">
              <a:buNone/>
            </a:pPr>
            <a:r>
              <a:rPr lang="en-GB" dirty="0" smtClean="0"/>
              <a:t>	_id:"$Title",</a:t>
            </a:r>
          </a:p>
          <a:p>
            <a:pPr marL="0" indent="0">
              <a:buNone/>
            </a:pPr>
            <a:r>
              <a:rPr lang="en-GB" dirty="0" smtClean="0"/>
              <a:t>	</a:t>
            </a:r>
            <a:r>
              <a:rPr lang="en-GB" dirty="0" err="1" smtClean="0"/>
              <a:t>totalScore</a:t>
            </a:r>
            <a:r>
              <a:rPr lang="en-GB" dirty="0" smtClean="0"/>
              <a:t>:{$sum:"$</a:t>
            </a:r>
            <a:r>
              <a:rPr lang="en-GB" dirty="0" err="1" smtClean="0"/>
              <a:t>Reviews.Score</a:t>
            </a:r>
            <a:r>
              <a:rPr lang="en-GB" dirty="0" smtClean="0"/>
              <a:t>"}</a:t>
            </a:r>
          </a:p>
          <a:p>
            <a:pPr marL="0" indent="0">
              <a:buNone/>
            </a:pPr>
            <a:r>
              <a:rPr lang="en-GB" dirty="0" smtClean="0"/>
              <a:t>	}},</a:t>
            </a:r>
          </a:p>
          <a:p>
            <a:pPr marL="0" indent="0">
              <a:buNone/>
            </a:pPr>
            <a:r>
              <a:rPr lang="en-GB" dirty="0" smtClean="0"/>
              <a:t>{</a:t>
            </a:r>
          </a:p>
          <a:p>
            <a:pPr marL="0" indent="0">
              <a:buNone/>
            </a:pPr>
            <a:r>
              <a:rPr lang="en-GB" dirty="0" smtClean="0"/>
              <a:t>$project:</a:t>
            </a:r>
          </a:p>
          <a:p>
            <a:pPr marL="0" indent="0">
              <a:buNone/>
            </a:pPr>
            <a:r>
              <a:rPr lang="en-GB" dirty="0" smtClean="0"/>
              <a:t>	{ Title:1,</a:t>
            </a:r>
          </a:p>
          <a:p>
            <a:pPr marL="0" indent="0">
              <a:buNone/>
            </a:pPr>
            <a:r>
              <a:rPr lang="en-GB" dirty="0" smtClean="0"/>
              <a:t>	</a:t>
            </a:r>
            <a:r>
              <a:rPr lang="en-GB" dirty="0" err="1" smtClean="0"/>
              <a:t>AverageScore</a:t>
            </a:r>
            <a:r>
              <a:rPr lang="en-GB" dirty="0" smtClean="0"/>
              <a:t>:{</a:t>
            </a:r>
          </a:p>
          <a:p>
            <a:pPr marL="0" indent="0">
              <a:buNone/>
            </a:pPr>
            <a:r>
              <a:rPr lang="en-GB" dirty="0" smtClean="0"/>
              <a:t>		$divide:["$</a:t>
            </a:r>
            <a:r>
              <a:rPr lang="en-GB" dirty="0" err="1" smtClean="0"/>
              <a:t>totalScore</a:t>
            </a:r>
            <a:r>
              <a:rPr lang="en-GB" dirty="0" smtClean="0"/>
              <a:t>",</a:t>
            </a:r>
          </a:p>
          <a:p>
            <a:pPr marL="0" indent="0">
              <a:buNone/>
            </a:pPr>
            <a:r>
              <a:rPr lang="en-GB" dirty="0" smtClean="0"/>
              <a:t>		{$size:</a:t>
            </a:r>
          </a:p>
          <a:p>
            <a:pPr marL="0" indent="0">
              <a:buNone/>
            </a:pPr>
            <a:r>
              <a:rPr lang="en-GB" dirty="0" smtClean="0"/>
              <a:t>			{$</a:t>
            </a:r>
            <a:r>
              <a:rPr lang="en-GB" dirty="0" err="1" smtClean="0"/>
              <a:t>ifNull</a:t>
            </a:r>
            <a:r>
              <a:rPr lang="en-GB" dirty="0" smtClean="0"/>
              <a:t>:["$Reviews",[1]]}}</a:t>
            </a:r>
          </a:p>
          <a:p>
            <a:pPr marL="0" indent="0">
              <a:buNone/>
            </a:pPr>
            <a:r>
              <a:rPr lang="en-GB" dirty="0" smtClean="0"/>
              <a:t>			]</a:t>
            </a:r>
          </a:p>
          <a:p>
            <a:pPr marL="0" indent="0">
              <a:buNone/>
            </a:pPr>
            <a:r>
              <a:rPr lang="en-GB" dirty="0" smtClean="0"/>
              <a:t>			}</a:t>
            </a:r>
          </a:p>
          <a:p>
            <a:pPr marL="0" indent="0">
              <a:buNone/>
            </a:pPr>
            <a:r>
              <a:rPr lang="en-GB" dirty="0" smtClean="0"/>
              <a:t>	}</a:t>
            </a:r>
          </a:p>
          <a:p>
            <a:pPr marL="0" indent="0">
              <a:buNone/>
            </a:pPr>
            <a:r>
              <a:rPr lang="en-GB" dirty="0" smtClean="0"/>
              <a:t>}</a:t>
            </a:r>
          </a:p>
          <a:p>
            <a:pPr marL="0" indent="0">
              <a:buNone/>
            </a:pPr>
            <a:r>
              <a:rPr lang="en-GB" dirty="0" smtClean="0"/>
              <a:t>	</a:t>
            </a:r>
          </a:p>
          <a:p>
            <a:pPr marL="0" indent="0">
              <a:buNone/>
            </a:pPr>
            <a:r>
              <a:rPr lang="en-GB" dirty="0" smtClean="0"/>
              <a:t>	]</a:t>
            </a:r>
          </a:p>
          <a:p>
            <a:pPr marL="0" indent="0">
              <a:buNone/>
            </a:pPr>
            <a:r>
              <a:rPr lang="en-GB" dirty="0" smtClean="0"/>
              <a:t>	)</a:t>
            </a:r>
            <a:endParaRPr lang="en-GB"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771" r="59883" b="6250"/>
          <a:stretch/>
        </p:blipFill>
        <p:spPr bwMode="auto">
          <a:xfrm>
            <a:off x="3419872" y="980728"/>
            <a:ext cx="5219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95736" y="4725144"/>
            <a:ext cx="6120680" cy="646331"/>
          </a:xfrm>
          <a:prstGeom prst="rect">
            <a:avLst/>
          </a:prstGeom>
          <a:noFill/>
        </p:spPr>
        <p:txBody>
          <a:bodyPr wrap="square" rtlCol="0">
            <a:spAutoFit/>
          </a:bodyPr>
          <a:lstStyle/>
          <a:p>
            <a:r>
              <a:rPr lang="en-GB" dirty="0" smtClean="0"/>
              <a:t>Given a Title, this returns the </a:t>
            </a:r>
            <a:r>
              <a:rPr lang="en-GB" dirty="0" err="1" smtClean="0"/>
              <a:t>Averagescore</a:t>
            </a:r>
            <a:r>
              <a:rPr lang="en-GB" dirty="0" smtClean="0"/>
              <a:t> by summing all review scores and then dividing by the amount of reviews.</a:t>
            </a:r>
            <a:endParaRPr lang="en-GB" dirty="0"/>
          </a:p>
        </p:txBody>
      </p:sp>
    </p:spTree>
    <p:extLst>
      <p:ext uri="{BB962C8B-B14F-4D97-AF65-F5344CB8AC3E}">
        <p14:creationId xmlns:p14="http://schemas.microsoft.com/office/powerpoint/2010/main" val="127765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Two</a:t>
            </a:r>
            <a:endParaRPr lang="en-GB" dirty="0"/>
          </a:p>
        </p:txBody>
      </p:sp>
      <p:sp>
        <p:nvSpPr>
          <p:cNvPr id="3" name="Content Placeholder 2"/>
          <p:cNvSpPr>
            <a:spLocks noGrp="1"/>
          </p:cNvSpPr>
          <p:nvPr>
            <p:ph idx="1"/>
          </p:nvPr>
        </p:nvSpPr>
        <p:spPr/>
        <p:txBody>
          <a:bodyPr/>
          <a:lstStyle/>
          <a:p>
            <a:r>
              <a:rPr lang="en-GB" dirty="0" smtClean="0"/>
              <a:t>Emergency Services Logs – this should be documentation on calls made to the emergency services line. This should include information on what a customer is calling about, who handled the call, the type of resolution, and any additional comments at a minimum.</a:t>
            </a:r>
            <a:endParaRPr lang="en-GB" dirty="0"/>
          </a:p>
        </p:txBody>
      </p:sp>
    </p:spTree>
    <p:extLst>
      <p:ext uri="{BB962C8B-B14F-4D97-AF65-F5344CB8AC3E}">
        <p14:creationId xmlns:p14="http://schemas.microsoft.com/office/powerpoint/2010/main" val="302387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pPr lvl="1"/>
            <a:r>
              <a:rPr lang="en-GB" dirty="0"/>
              <a:t>As a Managing Director I want to query what the peak times for particular service requests are so I can appropriately assign staff</a:t>
            </a:r>
          </a:p>
          <a:p>
            <a:pPr lvl="1"/>
            <a:r>
              <a:rPr lang="en-GB" dirty="0"/>
              <a:t>As a Calls Manager I want to query which members of staff have taken the most calls so I know who is performing well</a:t>
            </a:r>
          </a:p>
          <a:p>
            <a:pPr lvl="1"/>
            <a:r>
              <a:rPr lang="en-GB" dirty="0"/>
              <a:t>As an Managing Director I want to query what the maximum call duration has been the past month so I can track statistics on </a:t>
            </a:r>
            <a:r>
              <a:rPr lang="en-GB" dirty="0" smtClean="0"/>
              <a:t>this</a:t>
            </a:r>
          </a:p>
          <a:p>
            <a:pPr lvl="1"/>
            <a:r>
              <a:rPr lang="en-GB" dirty="0" smtClean="0"/>
              <a:t>As a MD, I want to know who comments most on calls to know who has too much spare time.</a:t>
            </a:r>
          </a:p>
          <a:p>
            <a:pPr lvl="1"/>
            <a:r>
              <a:rPr lang="en-GB" dirty="0" smtClean="0"/>
              <a:t>As a calls manager I want to see a list of unresolved calls so I can escalate them.</a:t>
            </a:r>
            <a:endParaRPr lang="en-GB" dirty="0"/>
          </a:p>
          <a:p>
            <a:endParaRPr lang="en-GB" dirty="0"/>
          </a:p>
        </p:txBody>
      </p:sp>
    </p:spTree>
    <p:extLst>
      <p:ext uri="{BB962C8B-B14F-4D97-AF65-F5344CB8AC3E}">
        <p14:creationId xmlns:p14="http://schemas.microsoft.com/office/powerpoint/2010/main" val="2052172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860032" y="1600200"/>
            <a:ext cx="3826768" cy="4525963"/>
          </a:xfrm>
        </p:spPr>
        <p:txBody>
          <a:bodyPr>
            <a:normAutofit/>
          </a:bodyPr>
          <a:lstStyle/>
          <a:p>
            <a:pPr marL="0" indent="0">
              <a:buNone/>
            </a:pPr>
            <a:r>
              <a:rPr lang="en-GB" dirty="0" smtClean="0"/>
              <a:t>Design of Collection</a:t>
            </a:r>
          </a:p>
          <a:p>
            <a:pPr marL="0" indent="0">
              <a:buNone/>
            </a:pPr>
            <a:r>
              <a:rPr lang="en-GB" sz="2400" dirty="0" smtClean="0"/>
              <a:t>Date/time and Call duration could have been replaced with start and end time/date of a call. This way however seems easier to query.</a:t>
            </a:r>
            <a:endParaRPr lang="en-GB" sz="2400" dirty="0"/>
          </a:p>
        </p:txBody>
      </p:sp>
      <p:sp>
        <p:nvSpPr>
          <p:cNvPr id="4" name="Rounded Rectangle 3"/>
          <p:cNvSpPr/>
          <p:nvPr/>
        </p:nvSpPr>
        <p:spPr>
          <a:xfrm>
            <a:off x="179512" y="260648"/>
            <a:ext cx="4464496" cy="62646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5" name="TextBox 4"/>
          <p:cNvSpPr txBox="1"/>
          <p:nvPr/>
        </p:nvSpPr>
        <p:spPr>
          <a:xfrm>
            <a:off x="743381" y="807673"/>
            <a:ext cx="5472608" cy="2862322"/>
          </a:xfrm>
          <a:prstGeom prst="rect">
            <a:avLst/>
          </a:prstGeom>
          <a:noFill/>
        </p:spPr>
        <p:txBody>
          <a:bodyPr wrap="square" rtlCol="0">
            <a:spAutoFit/>
          </a:bodyPr>
          <a:lstStyle/>
          <a:p>
            <a:r>
              <a:rPr lang="en-GB" b="1" dirty="0" smtClean="0"/>
              <a:t>Call Collection</a:t>
            </a:r>
          </a:p>
          <a:p>
            <a:pPr marL="285750" indent="-285750">
              <a:buFontTx/>
              <a:buChar char="-"/>
            </a:pPr>
            <a:r>
              <a:rPr lang="en-GB" dirty="0" smtClean="0"/>
              <a:t>Call ID</a:t>
            </a:r>
          </a:p>
          <a:p>
            <a:pPr marL="285750" indent="-285750">
              <a:buFontTx/>
              <a:buChar char="-"/>
            </a:pPr>
            <a:r>
              <a:rPr lang="en-GB" dirty="0" err="1" smtClean="0"/>
              <a:t>Customer_Name</a:t>
            </a:r>
            <a:endParaRPr lang="en-GB" dirty="0" smtClean="0"/>
          </a:p>
          <a:p>
            <a:pPr marL="285750" indent="-285750">
              <a:buFontTx/>
              <a:buChar char="-"/>
            </a:pPr>
            <a:r>
              <a:rPr lang="en-GB" dirty="0" err="1" smtClean="0"/>
              <a:t>Customer_Postcode</a:t>
            </a:r>
            <a:endParaRPr lang="en-GB" dirty="0" smtClean="0"/>
          </a:p>
          <a:p>
            <a:pPr marL="285750" indent="-285750">
              <a:buFontTx/>
              <a:buChar char="-"/>
            </a:pPr>
            <a:r>
              <a:rPr lang="en-GB" dirty="0" err="1" smtClean="0"/>
              <a:t>Call_handler_id</a:t>
            </a:r>
            <a:endParaRPr lang="en-GB" dirty="0" smtClean="0"/>
          </a:p>
          <a:p>
            <a:pPr marL="285750" indent="-285750">
              <a:buFontTx/>
              <a:buChar char="-"/>
            </a:pPr>
            <a:r>
              <a:rPr lang="en-GB" dirty="0" smtClean="0"/>
              <a:t>Resolution Type</a:t>
            </a:r>
          </a:p>
          <a:p>
            <a:pPr marL="285750" indent="-285750">
              <a:buFontTx/>
              <a:buChar char="-"/>
            </a:pPr>
            <a:r>
              <a:rPr lang="en-GB" dirty="0" smtClean="0"/>
              <a:t>Subject</a:t>
            </a:r>
          </a:p>
          <a:p>
            <a:pPr marL="285750" indent="-285750">
              <a:buFontTx/>
              <a:buChar char="-"/>
            </a:pPr>
            <a:r>
              <a:rPr lang="en-GB" dirty="0" smtClean="0"/>
              <a:t>Date/time</a:t>
            </a:r>
          </a:p>
          <a:p>
            <a:pPr marL="285750" indent="-285750">
              <a:buFontTx/>
              <a:buChar char="-"/>
            </a:pPr>
            <a:r>
              <a:rPr lang="en-GB" dirty="0" smtClean="0"/>
              <a:t>Call Duration</a:t>
            </a:r>
          </a:p>
          <a:p>
            <a:endParaRPr lang="en-GB" dirty="0" smtClean="0"/>
          </a:p>
        </p:txBody>
      </p:sp>
      <p:sp>
        <p:nvSpPr>
          <p:cNvPr id="6" name="Rounded Rectangle 5"/>
          <p:cNvSpPr/>
          <p:nvPr/>
        </p:nvSpPr>
        <p:spPr>
          <a:xfrm>
            <a:off x="527357" y="3408152"/>
            <a:ext cx="3900627" cy="18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7" name="TextBox 6"/>
          <p:cNvSpPr txBox="1"/>
          <p:nvPr/>
        </p:nvSpPr>
        <p:spPr>
          <a:xfrm>
            <a:off x="743381" y="3650829"/>
            <a:ext cx="4536504" cy="1754326"/>
          </a:xfrm>
          <a:prstGeom prst="rect">
            <a:avLst/>
          </a:prstGeom>
          <a:noFill/>
        </p:spPr>
        <p:txBody>
          <a:bodyPr wrap="square" rtlCol="0">
            <a:spAutoFit/>
          </a:bodyPr>
          <a:lstStyle/>
          <a:p>
            <a:r>
              <a:rPr lang="en-GB" b="1" dirty="0" smtClean="0"/>
              <a:t>Comments Collection</a:t>
            </a:r>
          </a:p>
          <a:p>
            <a:r>
              <a:rPr lang="en-GB" dirty="0" err="1" smtClean="0"/>
              <a:t>CommentID</a:t>
            </a:r>
            <a:endParaRPr lang="en-GB" dirty="0" smtClean="0"/>
          </a:p>
          <a:p>
            <a:r>
              <a:rPr lang="en-GB" dirty="0" smtClean="0"/>
              <a:t>Name</a:t>
            </a:r>
          </a:p>
          <a:p>
            <a:r>
              <a:rPr lang="en-GB" dirty="0" smtClean="0"/>
              <a:t>Date</a:t>
            </a:r>
          </a:p>
          <a:p>
            <a:r>
              <a:rPr lang="en-GB" dirty="0" smtClean="0"/>
              <a:t>Comment</a:t>
            </a:r>
            <a:endParaRPr lang="en-GB" dirty="0"/>
          </a:p>
          <a:p>
            <a:endParaRPr lang="en-GB" b="1" dirty="0"/>
          </a:p>
        </p:txBody>
      </p:sp>
    </p:spTree>
    <p:extLst>
      <p:ext uri="{BB962C8B-B14F-4D97-AF65-F5344CB8AC3E}">
        <p14:creationId xmlns:p14="http://schemas.microsoft.com/office/powerpoint/2010/main" val="165882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Rounded Rectangle 3"/>
          <p:cNvSpPr/>
          <p:nvPr/>
        </p:nvSpPr>
        <p:spPr>
          <a:xfrm>
            <a:off x="179512" y="260648"/>
            <a:ext cx="4464496" cy="62646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5" name="Rounded Rectangle 4"/>
          <p:cNvSpPr/>
          <p:nvPr/>
        </p:nvSpPr>
        <p:spPr>
          <a:xfrm>
            <a:off x="527357" y="3408152"/>
            <a:ext cx="3900627" cy="18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6" name="TextBox 5"/>
          <p:cNvSpPr txBox="1"/>
          <p:nvPr/>
        </p:nvSpPr>
        <p:spPr>
          <a:xfrm>
            <a:off x="724943" y="804606"/>
            <a:ext cx="5472608" cy="2862322"/>
          </a:xfrm>
          <a:prstGeom prst="rect">
            <a:avLst/>
          </a:prstGeom>
          <a:noFill/>
        </p:spPr>
        <p:txBody>
          <a:bodyPr wrap="square" rtlCol="0">
            <a:spAutoFit/>
          </a:bodyPr>
          <a:lstStyle/>
          <a:p>
            <a:r>
              <a:rPr lang="en-GB" b="1" dirty="0" smtClean="0"/>
              <a:t>Call Collection</a:t>
            </a:r>
          </a:p>
          <a:p>
            <a:pPr marL="285750" indent="-285750">
              <a:buFontTx/>
              <a:buChar char="-"/>
            </a:pPr>
            <a:r>
              <a:rPr lang="en-GB" dirty="0" smtClean="0"/>
              <a:t>Call </a:t>
            </a:r>
            <a:r>
              <a:rPr lang="en-GB" dirty="0" err="1" smtClean="0"/>
              <a:t>ID:int</a:t>
            </a:r>
            <a:r>
              <a:rPr lang="en-GB" dirty="0" smtClean="0"/>
              <a:t>(3)</a:t>
            </a:r>
          </a:p>
          <a:p>
            <a:pPr marL="285750" indent="-285750">
              <a:buFontTx/>
              <a:buChar char="-"/>
            </a:pPr>
            <a:r>
              <a:rPr lang="en-GB" dirty="0" err="1" smtClean="0"/>
              <a:t>Customer_Name:String</a:t>
            </a:r>
            <a:r>
              <a:rPr lang="en-GB" dirty="0" smtClean="0"/>
              <a:t>(30)</a:t>
            </a:r>
          </a:p>
          <a:p>
            <a:pPr marL="285750" indent="-285750">
              <a:buFontTx/>
              <a:buChar char="-"/>
            </a:pPr>
            <a:r>
              <a:rPr lang="en-GB" dirty="0" err="1" smtClean="0"/>
              <a:t>Customer_Postcode</a:t>
            </a:r>
            <a:r>
              <a:rPr lang="en-GB" dirty="0" err="1" smtClean="0">
                <a:sym typeface="Wingdings" pitchFamily="2" charset="2"/>
              </a:rPr>
              <a:t>:String</a:t>
            </a:r>
            <a:r>
              <a:rPr lang="en-GB" dirty="0" smtClean="0">
                <a:sym typeface="Wingdings" pitchFamily="2" charset="2"/>
              </a:rPr>
              <a:t>(15)</a:t>
            </a:r>
            <a:endParaRPr lang="en-GB" dirty="0" smtClean="0"/>
          </a:p>
          <a:p>
            <a:pPr marL="285750" indent="-285750">
              <a:buFontTx/>
              <a:buChar char="-"/>
            </a:pPr>
            <a:r>
              <a:rPr lang="en-GB" dirty="0" err="1" smtClean="0"/>
              <a:t>Call_handler_id:int</a:t>
            </a:r>
            <a:r>
              <a:rPr lang="en-GB" dirty="0" smtClean="0"/>
              <a:t>(3)</a:t>
            </a:r>
          </a:p>
          <a:p>
            <a:pPr marL="285750" indent="-285750">
              <a:buFontTx/>
              <a:buChar char="-"/>
            </a:pPr>
            <a:r>
              <a:rPr lang="en-GB" dirty="0" smtClean="0"/>
              <a:t>Resolution </a:t>
            </a:r>
            <a:r>
              <a:rPr lang="en-GB" dirty="0" err="1" smtClean="0"/>
              <a:t>Type:String</a:t>
            </a:r>
            <a:r>
              <a:rPr lang="en-GB" dirty="0" smtClean="0"/>
              <a:t>(15)</a:t>
            </a:r>
          </a:p>
          <a:p>
            <a:pPr marL="285750" indent="-285750">
              <a:buFontTx/>
              <a:buChar char="-"/>
            </a:pPr>
            <a:r>
              <a:rPr lang="en-GB" dirty="0" err="1" smtClean="0"/>
              <a:t>Subject:String</a:t>
            </a:r>
            <a:r>
              <a:rPr lang="en-GB" dirty="0" smtClean="0"/>
              <a:t>(30)</a:t>
            </a:r>
          </a:p>
          <a:p>
            <a:pPr marL="285750" indent="-285750">
              <a:buFontTx/>
              <a:buChar char="-"/>
            </a:pPr>
            <a:r>
              <a:rPr lang="en-GB" dirty="0" smtClean="0"/>
              <a:t>Date/</a:t>
            </a:r>
            <a:r>
              <a:rPr lang="en-GB" dirty="0" err="1" smtClean="0"/>
              <a:t>time:Date</a:t>
            </a:r>
            <a:endParaRPr lang="en-GB" dirty="0" smtClean="0"/>
          </a:p>
          <a:p>
            <a:pPr marL="285750" indent="-285750">
              <a:buFontTx/>
              <a:buChar char="-"/>
            </a:pPr>
            <a:r>
              <a:rPr lang="en-GB" dirty="0" smtClean="0"/>
              <a:t>Call </a:t>
            </a:r>
            <a:r>
              <a:rPr lang="en-GB" dirty="0" err="1" smtClean="0"/>
              <a:t>Duration:int</a:t>
            </a:r>
            <a:r>
              <a:rPr lang="en-GB" dirty="0" smtClean="0"/>
              <a:t>(3)</a:t>
            </a:r>
          </a:p>
          <a:p>
            <a:endParaRPr lang="en-GB" dirty="0" smtClean="0"/>
          </a:p>
        </p:txBody>
      </p:sp>
      <p:sp>
        <p:nvSpPr>
          <p:cNvPr id="7" name="TextBox 6"/>
          <p:cNvSpPr txBox="1"/>
          <p:nvPr/>
        </p:nvSpPr>
        <p:spPr>
          <a:xfrm>
            <a:off x="743381" y="3650829"/>
            <a:ext cx="4536504" cy="1754326"/>
          </a:xfrm>
          <a:prstGeom prst="rect">
            <a:avLst/>
          </a:prstGeom>
          <a:noFill/>
        </p:spPr>
        <p:txBody>
          <a:bodyPr wrap="square" rtlCol="0">
            <a:spAutoFit/>
          </a:bodyPr>
          <a:lstStyle/>
          <a:p>
            <a:r>
              <a:rPr lang="en-GB" b="1" dirty="0" smtClean="0"/>
              <a:t>Comments Collection</a:t>
            </a:r>
          </a:p>
          <a:p>
            <a:r>
              <a:rPr lang="en-GB" dirty="0" err="1" smtClean="0"/>
              <a:t>CommentID:int</a:t>
            </a:r>
            <a:r>
              <a:rPr lang="en-GB" dirty="0" smtClean="0"/>
              <a:t>(3)</a:t>
            </a:r>
          </a:p>
          <a:p>
            <a:r>
              <a:rPr lang="en-GB" dirty="0" err="1" smtClean="0"/>
              <a:t>Name:String</a:t>
            </a:r>
            <a:r>
              <a:rPr lang="en-GB" dirty="0" smtClean="0"/>
              <a:t>(30)</a:t>
            </a:r>
          </a:p>
          <a:p>
            <a:r>
              <a:rPr lang="en-GB" dirty="0" err="1" smtClean="0"/>
              <a:t>Date:date</a:t>
            </a:r>
            <a:endParaRPr lang="en-GB" dirty="0" smtClean="0"/>
          </a:p>
          <a:p>
            <a:r>
              <a:rPr lang="en-GB" dirty="0" err="1" smtClean="0"/>
              <a:t>Comment:String</a:t>
            </a:r>
            <a:r>
              <a:rPr lang="en-GB" dirty="0" smtClean="0"/>
              <a:t>(500)</a:t>
            </a:r>
            <a:endParaRPr lang="en-GB" dirty="0"/>
          </a:p>
          <a:p>
            <a:endParaRPr lang="en-GB" b="1" dirty="0"/>
          </a:p>
        </p:txBody>
      </p:sp>
      <p:sp>
        <p:nvSpPr>
          <p:cNvPr id="8" name="TextBox 7"/>
          <p:cNvSpPr txBox="1"/>
          <p:nvPr/>
        </p:nvSpPr>
        <p:spPr>
          <a:xfrm>
            <a:off x="6372200" y="548680"/>
            <a:ext cx="2520280" cy="2031325"/>
          </a:xfrm>
          <a:prstGeom prst="rect">
            <a:avLst/>
          </a:prstGeom>
          <a:noFill/>
        </p:spPr>
        <p:txBody>
          <a:bodyPr wrap="square" rtlCol="0">
            <a:spAutoFit/>
          </a:bodyPr>
          <a:lstStyle/>
          <a:p>
            <a:r>
              <a:rPr lang="en-GB" dirty="0" smtClean="0"/>
              <a:t>Note: Data types and field sizes are for illustration, expected values.</a:t>
            </a:r>
          </a:p>
          <a:p>
            <a:r>
              <a:rPr lang="en-GB" dirty="0" smtClean="0"/>
              <a:t>Mongo doesn’t enforce these, any data could be used.</a:t>
            </a:r>
            <a:endParaRPr lang="en-GB" dirty="0"/>
          </a:p>
        </p:txBody>
      </p:sp>
    </p:spTree>
    <p:extLst>
      <p:ext uri="{BB962C8B-B14F-4D97-AF65-F5344CB8AC3E}">
        <p14:creationId xmlns:p14="http://schemas.microsoft.com/office/powerpoint/2010/main" val="157684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Data</a:t>
            </a:r>
            <a:endParaRPr lang="en-GB" dirty="0"/>
          </a:p>
        </p:txBody>
      </p:sp>
      <p:sp>
        <p:nvSpPr>
          <p:cNvPr id="3" name="Content Placeholder 2"/>
          <p:cNvSpPr>
            <a:spLocks noGrp="1"/>
          </p:cNvSpPr>
          <p:nvPr>
            <p:ph idx="1"/>
          </p:nvPr>
        </p:nvSpPr>
        <p:spPr>
          <a:xfrm>
            <a:off x="457200" y="1600200"/>
            <a:ext cx="2818656" cy="4525963"/>
          </a:xfrm>
        </p:spPr>
        <p:txBody>
          <a:bodyPr/>
          <a:lstStyle/>
          <a:p>
            <a:r>
              <a:rPr lang="en-GB" dirty="0" smtClean="0"/>
              <a:t>5 records, with a varying amount of comments.</a:t>
            </a:r>
            <a:endParaRPr lang="en-GB"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13" r="52183" b="6250"/>
          <a:stretch/>
        </p:blipFill>
        <p:spPr bwMode="auto">
          <a:xfrm>
            <a:off x="3526577" y="1122226"/>
            <a:ext cx="5429418" cy="570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0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dirty="0" smtClean="0"/>
              <a:t>As a Managing Director I want to query what the peak times for particular service requests are so I can appropriately assign staff</a:t>
            </a:r>
            <a:br>
              <a:rPr lang="en-GB" dirty="0" smtClean="0"/>
            </a:br>
            <a:endParaRPr lang="en-GB" dirty="0"/>
          </a:p>
        </p:txBody>
      </p:sp>
      <p:sp>
        <p:nvSpPr>
          <p:cNvPr id="3" name="Content Placeholder 2"/>
          <p:cNvSpPr>
            <a:spLocks noGrp="1"/>
          </p:cNvSpPr>
          <p:nvPr>
            <p:ph idx="1"/>
          </p:nvPr>
        </p:nvSpPr>
        <p:spPr>
          <a:xfrm>
            <a:off x="457200" y="1782108"/>
            <a:ext cx="3178696" cy="4344055"/>
          </a:xfrm>
        </p:spPr>
        <p:txBody>
          <a:bodyPr>
            <a:normAutofit fontScale="92500" lnSpcReduction="10000"/>
          </a:bodyPr>
          <a:lstStyle/>
          <a:p>
            <a:r>
              <a:rPr lang="en-GB" dirty="0" smtClean="0"/>
              <a:t>The call will return the </a:t>
            </a:r>
            <a:r>
              <a:rPr lang="en-GB" dirty="0" err="1" smtClean="0"/>
              <a:t>customerName,subject</a:t>
            </a:r>
            <a:r>
              <a:rPr lang="en-GB" dirty="0" smtClean="0"/>
              <a:t> and </a:t>
            </a:r>
            <a:r>
              <a:rPr lang="en-GB" dirty="0" err="1" smtClean="0"/>
              <a:t>datetime</a:t>
            </a:r>
            <a:r>
              <a:rPr lang="en-GB" dirty="0" smtClean="0"/>
              <a:t> for each record.</a:t>
            </a:r>
          </a:p>
          <a:p>
            <a:r>
              <a:rPr lang="en-GB" dirty="0" smtClean="0"/>
              <a:t>Call times for particular requests can be checked here.</a:t>
            </a:r>
          </a:p>
        </p:txBody>
      </p:sp>
      <p:sp>
        <p:nvSpPr>
          <p:cNvPr id="5" name="TextBox 4"/>
          <p:cNvSpPr txBox="1"/>
          <p:nvPr/>
        </p:nvSpPr>
        <p:spPr>
          <a:xfrm>
            <a:off x="1979712" y="1412776"/>
            <a:ext cx="6243119" cy="369332"/>
          </a:xfrm>
          <a:prstGeom prst="rect">
            <a:avLst/>
          </a:prstGeom>
          <a:noFill/>
        </p:spPr>
        <p:txBody>
          <a:bodyPr wrap="none" rtlCol="0">
            <a:spAutoFit/>
          </a:bodyPr>
          <a:lstStyle/>
          <a:p>
            <a:r>
              <a:rPr lang="en-GB" dirty="0" err="1" smtClean="0"/>
              <a:t>Db.calls.find</a:t>
            </a:r>
            <a:r>
              <a:rPr lang="en-GB" dirty="0" smtClean="0"/>
              <a:t>({},{customerName:1,subject:1,dateTime:1}).pretty()</a:t>
            </a:r>
            <a:endParaRPr lang="en-GB" dirty="0"/>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357" t="41360" r="59646" b="6924"/>
          <a:stretch/>
        </p:blipFill>
        <p:spPr bwMode="auto">
          <a:xfrm>
            <a:off x="3635896" y="1782108"/>
            <a:ext cx="5074023" cy="378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72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dirty="0" smtClean="0"/>
              <a:t>As a Calls Manager I want to query which members of staff have taken the most calls so I know who is performing well</a:t>
            </a:r>
            <a:br>
              <a:rPr lang="en-GB" dirty="0" smtClean="0"/>
            </a:br>
            <a:endParaRPr lang="en-GB" dirty="0"/>
          </a:p>
        </p:txBody>
      </p:sp>
      <p:sp>
        <p:nvSpPr>
          <p:cNvPr id="3" name="Content Placeholder 2"/>
          <p:cNvSpPr>
            <a:spLocks noGrp="1"/>
          </p:cNvSpPr>
          <p:nvPr>
            <p:ph idx="1"/>
          </p:nvPr>
        </p:nvSpPr>
        <p:spPr>
          <a:xfrm>
            <a:off x="457200" y="2996952"/>
            <a:ext cx="8229600" cy="3129211"/>
          </a:xfrm>
        </p:spPr>
        <p:txBody>
          <a:bodyPr/>
          <a:lstStyle/>
          <a:p>
            <a:r>
              <a:rPr lang="en-GB" dirty="0" smtClean="0"/>
              <a:t>The call will list each call handler id, and a count of the calls they have handled.</a:t>
            </a:r>
            <a:endParaRPr lang="en-GB" dirty="0"/>
          </a:p>
        </p:txBody>
      </p:sp>
      <p:sp>
        <p:nvSpPr>
          <p:cNvPr id="4" name="TextBox 3"/>
          <p:cNvSpPr txBox="1"/>
          <p:nvPr/>
        </p:nvSpPr>
        <p:spPr>
          <a:xfrm>
            <a:off x="1835696" y="1412776"/>
            <a:ext cx="6879256" cy="369332"/>
          </a:xfrm>
          <a:prstGeom prst="rect">
            <a:avLst/>
          </a:prstGeom>
          <a:noFill/>
        </p:spPr>
        <p:txBody>
          <a:bodyPr wrap="none" rtlCol="0">
            <a:spAutoFit/>
          </a:bodyPr>
          <a:lstStyle/>
          <a:p>
            <a:r>
              <a:rPr lang="en-GB" dirty="0" err="1" smtClean="0"/>
              <a:t>Db.calls.aggregate</a:t>
            </a:r>
            <a:r>
              <a:rPr lang="en-GB" dirty="0" smtClean="0"/>
              <a:t>({$group:{_id:”$</a:t>
            </a:r>
            <a:r>
              <a:rPr lang="en-GB" dirty="0" err="1" smtClean="0"/>
              <a:t>callHandlerID</a:t>
            </a:r>
            <a:r>
              <a:rPr lang="en-GB" dirty="0" smtClean="0"/>
              <a:t>”, </a:t>
            </a:r>
            <a:r>
              <a:rPr lang="en-GB" dirty="0" err="1" smtClean="0"/>
              <a:t>totalCalls</a:t>
            </a:r>
            <a:r>
              <a:rPr lang="en-GB" dirty="0" smtClean="0"/>
              <a:t>: {$sum:1}}})</a:t>
            </a:r>
            <a:endParaRPr lang="en-GB"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804" r="53148" b="6250"/>
          <a:stretch/>
        </p:blipFill>
        <p:spPr bwMode="auto">
          <a:xfrm>
            <a:off x="251519" y="1782108"/>
            <a:ext cx="8633311" cy="92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07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dirty="0" smtClean="0"/>
              <a:t>As an Managing Director I want to query what the maximum call duration has been the past month so I can track statistics on this</a:t>
            </a:r>
            <a:br>
              <a:rPr lang="en-GB" dirty="0" smtClean="0"/>
            </a:br>
            <a:endParaRPr lang="en-GB" dirty="0"/>
          </a:p>
        </p:txBody>
      </p:sp>
      <p:sp>
        <p:nvSpPr>
          <p:cNvPr id="3" name="Content Placeholder 2"/>
          <p:cNvSpPr>
            <a:spLocks noGrp="1"/>
          </p:cNvSpPr>
          <p:nvPr>
            <p:ph idx="1"/>
          </p:nvPr>
        </p:nvSpPr>
        <p:spPr>
          <a:xfrm>
            <a:off x="457200" y="2852936"/>
            <a:ext cx="7949122" cy="3273227"/>
          </a:xfrm>
        </p:spPr>
        <p:txBody>
          <a:bodyPr/>
          <a:lstStyle/>
          <a:p>
            <a:pPr marL="0" indent="0">
              <a:buNone/>
            </a:pPr>
            <a:r>
              <a:rPr lang="en-GB" dirty="0" smtClean="0"/>
              <a:t>This will list subjects and durations for all calls. Sorted so that the longest duration is at the top of the list.</a:t>
            </a:r>
            <a:endParaRPr lang="en-GB" dirty="0"/>
          </a:p>
        </p:txBody>
      </p:sp>
      <p:sp>
        <p:nvSpPr>
          <p:cNvPr id="4" name="TextBox 3"/>
          <p:cNvSpPr txBox="1"/>
          <p:nvPr/>
        </p:nvSpPr>
        <p:spPr>
          <a:xfrm>
            <a:off x="1619672" y="1228110"/>
            <a:ext cx="6141489" cy="369332"/>
          </a:xfrm>
          <a:prstGeom prst="rect">
            <a:avLst/>
          </a:prstGeom>
          <a:noFill/>
        </p:spPr>
        <p:txBody>
          <a:bodyPr wrap="none" rtlCol="0">
            <a:spAutoFit/>
          </a:bodyPr>
          <a:lstStyle/>
          <a:p>
            <a:r>
              <a:rPr lang="en-GB" dirty="0" err="1" smtClean="0"/>
              <a:t>Db.calls.find</a:t>
            </a:r>
            <a:r>
              <a:rPr lang="en-GB" dirty="0" smtClean="0"/>
              <a:t>({},{subject:1,callDuration:1}).sort({</a:t>
            </a:r>
            <a:r>
              <a:rPr lang="en-GB" dirty="0" err="1" smtClean="0"/>
              <a:t>callDuration</a:t>
            </a:r>
            <a:r>
              <a:rPr lang="en-GB" dirty="0" smtClean="0"/>
              <a:t>:-1})</a:t>
            </a:r>
            <a:endParaRPr lang="en-GB"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2" t="81618" r="55766" b="6250"/>
          <a:stretch/>
        </p:blipFill>
        <p:spPr bwMode="auto">
          <a:xfrm>
            <a:off x="467543" y="1597442"/>
            <a:ext cx="7938779" cy="125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98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Stories</a:t>
            </a:r>
            <a:endParaRPr lang="en-GB" dirty="0"/>
          </a:p>
        </p:txBody>
      </p:sp>
      <p:sp>
        <p:nvSpPr>
          <p:cNvPr id="3" name="Content Placeholder 2"/>
          <p:cNvSpPr>
            <a:spLocks noGrp="1"/>
          </p:cNvSpPr>
          <p:nvPr>
            <p:ph idx="1"/>
          </p:nvPr>
        </p:nvSpPr>
        <p:spPr/>
        <p:txBody>
          <a:bodyPr>
            <a:normAutofit fontScale="85000" lnSpcReduction="10000"/>
          </a:bodyPr>
          <a:lstStyle/>
          <a:p>
            <a:r>
              <a:rPr lang="en-GB" dirty="0"/>
              <a:t>As a Librarian I want to query if any rentals are overdue so I can chase this up</a:t>
            </a:r>
          </a:p>
          <a:p>
            <a:r>
              <a:rPr lang="en-GB" dirty="0"/>
              <a:t>As a Customer I want to query by a particular author or artist in order to find items by someone I like</a:t>
            </a:r>
          </a:p>
          <a:p>
            <a:r>
              <a:rPr lang="en-GB" dirty="0"/>
              <a:t>As a Social Media Consultant I want to know which items get rented out the most so I can create effective campaigns for them </a:t>
            </a:r>
          </a:p>
          <a:p>
            <a:r>
              <a:rPr lang="en-GB" dirty="0"/>
              <a:t>As a customer, I want to know </a:t>
            </a:r>
            <a:r>
              <a:rPr lang="en-GB" dirty="0" smtClean="0"/>
              <a:t>when the item was last rented to get a gauge of its popularity.</a:t>
            </a:r>
          </a:p>
          <a:p>
            <a:r>
              <a:rPr lang="en-GB" dirty="0" smtClean="0"/>
              <a:t>As </a:t>
            </a:r>
            <a:r>
              <a:rPr lang="en-GB" dirty="0"/>
              <a:t>a customer, I want to find out a films rating to see if it will be worth watching.</a:t>
            </a:r>
          </a:p>
        </p:txBody>
      </p:sp>
    </p:spTree>
    <p:extLst>
      <p:ext uri="{BB962C8B-B14F-4D97-AF65-F5344CB8AC3E}">
        <p14:creationId xmlns:p14="http://schemas.microsoft.com/office/powerpoint/2010/main" val="154982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dirty="0" smtClean="0"/>
              <a:t>As a MD, I want to know who comments most on calls to know who has too much spare time.</a:t>
            </a:r>
            <a:br>
              <a:rPr lang="en-GB" dirty="0" smtClean="0"/>
            </a:br>
            <a:endParaRPr lang="en-GB" dirty="0"/>
          </a:p>
        </p:txBody>
      </p:sp>
      <p:sp>
        <p:nvSpPr>
          <p:cNvPr id="3" name="Content Placeholder 2"/>
          <p:cNvSpPr>
            <a:spLocks noGrp="1"/>
          </p:cNvSpPr>
          <p:nvPr>
            <p:ph idx="1"/>
          </p:nvPr>
        </p:nvSpPr>
        <p:spPr>
          <a:xfrm>
            <a:off x="457200" y="4437112"/>
            <a:ext cx="7499176" cy="1689051"/>
          </a:xfrm>
        </p:spPr>
        <p:txBody>
          <a:bodyPr/>
          <a:lstStyle/>
          <a:p>
            <a:r>
              <a:rPr lang="en-GB" dirty="0" smtClean="0"/>
              <a:t>Command will return a list of all commenters and their total comments, ordered so that highest is at the top.</a:t>
            </a:r>
            <a:endParaRPr lang="en-GB" dirty="0"/>
          </a:p>
        </p:txBody>
      </p:sp>
      <p:sp>
        <p:nvSpPr>
          <p:cNvPr id="4" name="TextBox 3"/>
          <p:cNvSpPr txBox="1"/>
          <p:nvPr/>
        </p:nvSpPr>
        <p:spPr>
          <a:xfrm>
            <a:off x="1835696" y="836712"/>
            <a:ext cx="5287025" cy="1754326"/>
          </a:xfrm>
          <a:prstGeom prst="rect">
            <a:avLst/>
          </a:prstGeom>
          <a:noFill/>
        </p:spPr>
        <p:txBody>
          <a:bodyPr wrap="none" rtlCol="0">
            <a:spAutoFit/>
          </a:bodyPr>
          <a:lstStyle/>
          <a:p>
            <a:endParaRPr lang="en-GB" dirty="0" smtClean="0"/>
          </a:p>
          <a:p>
            <a:r>
              <a:rPr lang="en-GB" dirty="0" err="1" smtClean="0"/>
              <a:t>db.calls.aggregate</a:t>
            </a:r>
            <a:r>
              <a:rPr lang="en-GB" dirty="0" smtClean="0"/>
              <a:t>({$unwind:"$comments"},</a:t>
            </a:r>
          </a:p>
          <a:p>
            <a:r>
              <a:rPr lang="en-GB" dirty="0" smtClean="0"/>
              <a:t>{$group:</a:t>
            </a:r>
          </a:p>
          <a:p>
            <a:r>
              <a:rPr lang="en-GB" dirty="0" smtClean="0"/>
              <a:t>{_id: "$comments.name", </a:t>
            </a:r>
            <a:r>
              <a:rPr lang="en-GB" dirty="0" err="1" smtClean="0"/>
              <a:t>totalComments</a:t>
            </a:r>
            <a:r>
              <a:rPr lang="en-GB" dirty="0" smtClean="0"/>
              <a:t>: { $sum: 1} }</a:t>
            </a:r>
          </a:p>
          <a:p>
            <a:r>
              <a:rPr lang="en-GB" dirty="0" smtClean="0"/>
              <a:t>},{$sort:{"</a:t>
            </a:r>
            <a:r>
              <a:rPr lang="en-GB" dirty="0" err="1" smtClean="0"/>
              <a:t>totalComments</a:t>
            </a:r>
            <a:r>
              <a:rPr lang="en-GB" dirty="0" smtClean="0"/>
              <a:t>":-1}}</a:t>
            </a:r>
          </a:p>
          <a:p>
            <a:r>
              <a:rPr lang="en-GB" dirty="0" smtClean="0"/>
              <a:t>)</a:t>
            </a:r>
            <a:endParaRPr lang="en-GB"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206" r="62932" b="6250"/>
          <a:stretch/>
        </p:blipFill>
        <p:spPr bwMode="auto">
          <a:xfrm>
            <a:off x="323527" y="2591038"/>
            <a:ext cx="7356949" cy="1846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66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dirty="0" smtClean="0"/>
              <a:t>As a calls manager I want to see a list of unresolved calls so I can escalate them.</a:t>
            </a:r>
            <a:br>
              <a:rPr lang="en-GB" dirty="0" smtClean="0"/>
            </a:br>
            <a:endParaRPr lang="en-GB" dirty="0"/>
          </a:p>
        </p:txBody>
      </p:sp>
      <p:sp>
        <p:nvSpPr>
          <p:cNvPr id="3" name="Content Placeholder 2"/>
          <p:cNvSpPr>
            <a:spLocks noGrp="1"/>
          </p:cNvSpPr>
          <p:nvPr>
            <p:ph idx="1"/>
          </p:nvPr>
        </p:nvSpPr>
        <p:spPr>
          <a:xfrm>
            <a:off x="457200" y="2996952"/>
            <a:ext cx="8229600" cy="3129211"/>
          </a:xfrm>
        </p:spPr>
        <p:txBody>
          <a:bodyPr/>
          <a:lstStyle/>
          <a:p>
            <a:r>
              <a:rPr lang="en-GB" dirty="0" smtClean="0"/>
              <a:t>Function returns a list of the subject and date of call for </a:t>
            </a:r>
            <a:r>
              <a:rPr lang="en-GB" smtClean="0"/>
              <a:t>unresolved calls.</a:t>
            </a:r>
            <a:endParaRPr lang="en-GB"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069" r="52597" b="6250"/>
          <a:stretch/>
        </p:blipFill>
        <p:spPr bwMode="auto">
          <a:xfrm>
            <a:off x="179511" y="1700808"/>
            <a:ext cx="877950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04312" y="1111514"/>
            <a:ext cx="7129901" cy="369332"/>
          </a:xfrm>
          <a:prstGeom prst="rect">
            <a:avLst/>
          </a:prstGeom>
          <a:noFill/>
        </p:spPr>
        <p:txBody>
          <a:bodyPr wrap="none" rtlCol="0">
            <a:spAutoFit/>
          </a:bodyPr>
          <a:lstStyle/>
          <a:p>
            <a:r>
              <a:rPr lang="en-GB" dirty="0" err="1" smtClean="0"/>
              <a:t>Db.calls.find</a:t>
            </a:r>
            <a:r>
              <a:rPr lang="en-GB" dirty="0" smtClean="0"/>
              <a:t>({</a:t>
            </a:r>
            <a:r>
              <a:rPr lang="en-GB" dirty="0" err="1" smtClean="0"/>
              <a:t>resolutionType</a:t>
            </a:r>
            <a:r>
              <a:rPr lang="en-GB" dirty="0" smtClean="0"/>
              <a:t>:”</a:t>
            </a:r>
            <a:r>
              <a:rPr lang="en-GB" dirty="0" err="1" smtClean="0"/>
              <a:t>notResolved</a:t>
            </a:r>
            <a:r>
              <a:rPr lang="en-GB" dirty="0" smtClean="0"/>
              <a:t>”},{_id:0,subject:1,dateTime:1})</a:t>
            </a:r>
            <a:endParaRPr lang="en-GB" dirty="0"/>
          </a:p>
        </p:txBody>
      </p:sp>
    </p:spTree>
    <p:extLst>
      <p:ext uri="{BB962C8B-B14F-4D97-AF65-F5344CB8AC3E}">
        <p14:creationId xmlns:p14="http://schemas.microsoft.com/office/powerpoint/2010/main" val="259583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9512" y="332656"/>
            <a:ext cx="6192688" cy="46085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5" name="TextBox 4"/>
          <p:cNvSpPr txBox="1"/>
          <p:nvPr/>
        </p:nvSpPr>
        <p:spPr>
          <a:xfrm>
            <a:off x="755576" y="476672"/>
            <a:ext cx="5472608" cy="1477328"/>
          </a:xfrm>
          <a:prstGeom prst="rect">
            <a:avLst/>
          </a:prstGeom>
          <a:noFill/>
        </p:spPr>
        <p:txBody>
          <a:bodyPr wrap="square" rtlCol="0">
            <a:spAutoFit/>
          </a:bodyPr>
          <a:lstStyle/>
          <a:p>
            <a:r>
              <a:rPr lang="en-GB" b="1" dirty="0" smtClean="0"/>
              <a:t>Media Collection</a:t>
            </a:r>
          </a:p>
          <a:p>
            <a:pPr marL="285750" indent="-285750">
              <a:buFontTx/>
              <a:buChar char="-"/>
            </a:pPr>
            <a:r>
              <a:rPr lang="en-GB" dirty="0" smtClean="0"/>
              <a:t>ID</a:t>
            </a:r>
          </a:p>
          <a:p>
            <a:pPr marL="285750" indent="-285750">
              <a:buFontTx/>
              <a:buChar char="-"/>
            </a:pPr>
            <a:r>
              <a:rPr lang="en-GB" dirty="0" smtClean="0"/>
              <a:t>Title</a:t>
            </a:r>
          </a:p>
          <a:p>
            <a:pPr marL="285750" indent="-285750">
              <a:buFontTx/>
              <a:buChar char="-"/>
            </a:pPr>
            <a:r>
              <a:rPr lang="en-GB" dirty="0" smtClean="0"/>
              <a:t>Author</a:t>
            </a:r>
          </a:p>
          <a:p>
            <a:pPr marL="285750" indent="-285750">
              <a:buFontTx/>
              <a:buChar char="-"/>
            </a:pPr>
            <a:r>
              <a:rPr lang="en-GB" dirty="0" smtClean="0"/>
              <a:t>Rentals</a:t>
            </a:r>
          </a:p>
        </p:txBody>
      </p:sp>
      <p:sp>
        <p:nvSpPr>
          <p:cNvPr id="6" name="Rounded Rectangle 5"/>
          <p:cNvSpPr/>
          <p:nvPr/>
        </p:nvSpPr>
        <p:spPr>
          <a:xfrm>
            <a:off x="899592" y="2204864"/>
            <a:ext cx="4968552" cy="11341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 name="TextBox 7"/>
          <p:cNvSpPr txBox="1"/>
          <p:nvPr/>
        </p:nvSpPr>
        <p:spPr>
          <a:xfrm>
            <a:off x="1043608" y="2210669"/>
            <a:ext cx="4536504" cy="1200329"/>
          </a:xfrm>
          <a:prstGeom prst="rect">
            <a:avLst/>
          </a:prstGeom>
          <a:noFill/>
        </p:spPr>
        <p:txBody>
          <a:bodyPr wrap="square" rtlCol="0">
            <a:spAutoFit/>
          </a:bodyPr>
          <a:lstStyle/>
          <a:p>
            <a:r>
              <a:rPr lang="en-GB" b="1" dirty="0" smtClean="0"/>
              <a:t>Rentals Collection</a:t>
            </a:r>
          </a:p>
          <a:p>
            <a:r>
              <a:rPr lang="en-GB" dirty="0" smtClean="0"/>
              <a:t>ID</a:t>
            </a:r>
          </a:p>
          <a:p>
            <a:r>
              <a:rPr lang="en-GB" dirty="0" smtClean="0"/>
              <a:t>Date</a:t>
            </a:r>
            <a:endParaRPr lang="en-GB" dirty="0"/>
          </a:p>
          <a:p>
            <a:endParaRPr lang="en-GB" b="1" dirty="0"/>
          </a:p>
        </p:txBody>
      </p:sp>
      <p:sp>
        <p:nvSpPr>
          <p:cNvPr id="9" name="Rounded Rectangle 8"/>
          <p:cNvSpPr/>
          <p:nvPr/>
        </p:nvSpPr>
        <p:spPr>
          <a:xfrm>
            <a:off x="899592" y="3674059"/>
            <a:ext cx="4968552" cy="11341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 name="TextBox 9"/>
          <p:cNvSpPr txBox="1"/>
          <p:nvPr/>
        </p:nvSpPr>
        <p:spPr>
          <a:xfrm>
            <a:off x="1043608" y="3679864"/>
            <a:ext cx="4536504" cy="1477328"/>
          </a:xfrm>
          <a:prstGeom prst="rect">
            <a:avLst/>
          </a:prstGeom>
          <a:noFill/>
        </p:spPr>
        <p:txBody>
          <a:bodyPr wrap="square" rtlCol="0">
            <a:spAutoFit/>
          </a:bodyPr>
          <a:lstStyle/>
          <a:p>
            <a:r>
              <a:rPr lang="en-GB" b="1" dirty="0" smtClean="0"/>
              <a:t>Reviews Collection</a:t>
            </a:r>
          </a:p>
          <a:p>
            <a:r>
              <a:rPr lang="en-GB" dirty="0" smtClean="0"/>
              <a:t>ID</a:t>
            </a:r>
          </a:p>
          <a:p>
            <a:r>
              <a:rPr lang="en-GB" dirty="0" smtClean="0"/>
              <a:t>Score</a:t>
            </a:r>
          </a:p>
          <a:p>
            <a:r>
              <a:rPr lang="en-GB" dirty="0" smtClean="0"/>
              <a:t>Date</a:t>
            </a:r>
            <a:endParaRPr lang="en-GB" dirty="0"/>
          </a:p>
          <a:p>
            <a:endParaRPr lang="en-GB" b="1" dirty="0"/>
          </a:p>
        </p:txBody>
      </p:sp>
    </p:spTree>
    <p:extLst>
      <p:ext uri="{BB962C8B-B14F-4D97-AF65-F5344CB8AC3E}">
        <p14:creationId xmlns:p14="http://schemas.microsoft.com/office/powerpoint/2010/main" val="325137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Rounded Rectangle 3"/>
          <p:cNvSpPr/>
          <p:nvPr/>
        </p:nvSpPr>
        <p:spPr>
          <a:xfrm>
            <a:off x="179512" y="404664"/>
            <a:ext cx="6192688" cy="57606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5" name="TextBox 4"/>
          <p:cNvSpPr txBox="1"/>
          <p:nvPr/>
        </p:nvSpPr>
        <p:spPr>
          <a:xfrm>
            <a:off x="755576" y="548680"/>
            <a:ext cx="5472608" cy="1754326"/>
          </a:xfrm>
          <a:prstGeom prst="rect">
            <a:avLst/>
          </a:prstGeom>
          <a:noFill/>
        </p:spPr>
        <p:txBody>
          <a:bodyPr wrap="square" rtlCol="0">
            <a:spAutoFit/>
          </a:bodyPr>
          <a:lstStyle/>
          <a:p>
            <a:r>
              <a:rPr lang="en-GB" b="1" dirty="0" smtClean="0"/>
              <a:t>Media Collection</a:t>
            </a:r>
          </a:p>
          <a:p>
            <a:pPr marL="285750" indent="-285750">
              <a:buFontTx/>
              <a:buChar char="-"/>
            </a:pPr>
            <a:r>
              <a:rPr lang="en-GB" dirty="0" err="1" smtClean="0"/>
              <a:t>ID:Int</a:t>
            </a:r>
            <a:r>
              <a:rPr lang="en-GB" dirty="0" smtClean="0"/>
              <a:t>(3)</a:t>
            </a:r>
          </a:p>
          <a:p>
            <a:pPr marL="285750" indent="-285750">
              <a:buFontTx/>
              <a:buChar char="-"/>
            </a:pPr>
            <a:r>
              <a:rPr lang="en-GB" dirty="0" err="1" smtClean="0"/>
              <a:t>Title:String</a:t>
            </a:r>
            <a:r>
              <a:rPr lang="en-GB" dirty="0" smtClean="0"/>
              <a:t>(30)</a:t>
            </a:r>
          </a:p>
          <a:p>
            <a:pPr marL="285750" indent="-285750">
              <a:buFontTx/>
              <a:buChar char="-"/>
            </a:pPr>
            <a:r>
              <a:rPr lang="en-GB" dirty="0" smtClean="0"/>
              <a:t>Author: String(30)</a:t>
            </a:r>
          </a:p>
          <a:p>
            <a:pPr marL="285750" indent="-285750">
              <a:buFontTx/>
              <a:buChar char="-"/>
            </a:pPr>
            <a:r>
              <a:rPr lang="en-GB" dirty="0" smtClean="0"/>
              <a:t>Rentals: Collection</a:t>
            </a:r>
          </a:p>
          <a:p>
            <a:pPr marL="285750" indent="-285750">
              <a:buFontTx/>
              <a:buChar char="-"/>
            </a:pPr>
            <a:r>
              <a:rPr lang="en-GB" dirty="0" smtClean="0"/>
              <a:t>Reviews: Collection</a:t>
            </a:r>
          </a:p>
        </p:txBody>
      </p:sp>
      <p:sp>
        <p:nvSpPr>
          <p:cNvPr id="6" name="Rounded Rectangle 5"/>
          <p:cNvSpPr/>
          <p:nvPr/>
        </p:nvSpPr>
        <p:spPr>
          <a:xfrm>
            <a:off x="899592" y="2420888"/>
            <a:ext cx="4968552"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7" name="TextBox 6"/>
          <p:cNvSpPr txBox="1"/>
          <p:nvPr/>
        </p:nvSpPr>
        <p:spPr>
          <a:xfrm>
            <a:off x="1043608" y="2426693"/>
            <a:ext cx="4536504" cy="1477328"/>
          </a:xfrm>
          <a:prstGeom prst="rect">
            <a:avLst/>
          </a:prstGeom>
          <a:noFill/>
        </p:spPr>
        <p:txBody>
          <a:bodyPr wrap="square" rtlCol="0">
            <a:spAutoFit/>
          </a:bodyPr>
          <a:lstStyle/>
          <a:p>
            <a:r>
              <a:rPr lang="en-GB" b="1" dirty="0" smtClean="0"/>
              <a:t>Rentals Collection</a:t>
            </a:r>
          </a:p>
          <a:p>
            <a:r>
              <a:rPr lang="en-GB" dirty="0" smtClean="0"/>
              <a:t>ID: </a:t>
            </a:r>
            <a:r>
              <a:rPr lang="en-GB" dirty="0" err="1" smtClean="0"/>
              <a:t>Int</a:t>
            </a:r>
            <a:r>
              <a:rPr lang="en-GB" dirty="0" smtClean="0"/>
              <a:t>(3)</a:t>
            </a:r>
          </a:p>
          <a:p>
            <a:r>
              <a:rPr lang="en-GB" dirty="0" smtClean="0"/>
              <a:t>Date: Date</a:t>
            </a:r>
            <a:endParaRPr lang="en-GB" dirty="0"/>
          </a:p>
          <a:p>
            <a:r>
              <a:rPr lang="en-GB" dirty="0" smtClean="0"/>
              <a:t>Due Date: Date</a:t>
            </a:r>
          </a:p>
          <a:p>
            <a:r>
              <a:rPr lang="en-GB" dirty="0" smtClean="0"/>
              <a:t>Returned : Boolean</a:t>
            </a:r>
            <a:endParaRPr lang="en-GB" dirty="0"/>
          </a:p>
        </p:txBody>
      </p:sp>
      <p:sp>
        <p:nvSpPr>
          <p:cNvPr id="8" name="Rounded Rectangle 7"/>
          <p:cNvSpPr/>
          <p:nvPr/>
        </p:nvSpPr>
        <p:spPr>
          <a:xfrm>
            <a:off x="899592" y="4538155"/>
            <a:ext cx="4968552" cy="11341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9" name="TextBox 8"/>
          <p:cNvSpPr txBox="1"/>
          <p:nvPr/>
        </p:nvSpPr>
        <p:spPr>
          <a:xfrm>
            <a:off x="1043608" y="4493525"/>
            <a:ext cx="4536504" cy="1477328"/>
          </a:xfrm>
          <a:prstGeom prst="rect">
            <a:avLst/>
          </a:prstGeom>
          <a:noFill/>
        </p:spPr>
        <p:txBody>
          <a:bodyPr wrap="square" rtlCol="0">
            <a:spAutoFit/>
          </a:bodyPr>
          <a:lstStyle/>
          <a:p>
            <a:r>
              <a:rPr lang="en-GB" b="1" dirty="0" smtClean="0"/>
              <a:t>Reviews Collection</a:t>
            </a:r>
          </a:p>
          <a:p>
            <a:r>
              <a:rPr lang="en-GB" dirty="0" smtClean="0"/>
              <a:t>ID: </a:t>
            </a:r>
            <a:r>
              <a:rPr lang="en-GB" dirty="0" err="1" smtClean="0"/>
              <a:t>Int</a:t>
            </a:r>
            <a:r>
              <a:rPr lang="en-GB" dirty="0" smtClean="0"/>
              <a:t>(3)</a:t>
            </a:r>
          </a:p>
          <a:p>
            <a:r>
              <a:rPr lang="en-GB" dirty="0" err="1" smtClean="0"/>
              <a:t>Score:int</a:t>
            </a:r>
            <a:r>
              <a:rPr lang="en-GB" dirty="0" smtClean="0"/>
              <a:t>(3)</a:t>
            </a:r>
          </a:p>
          <a:p>
            <a:r>
              <a:rPr lang="en-GB" dirty="0" err="1" smtClean="0"/>
              <a:t>Date:date</a:t>
            </a:r>
            <a:endParaRPr lang="en-GB" dirty="0"/>
          </a:p>
          <a:p>
            <a:endParaRPr lang="en-GB" b="1" dirty="0"/>
          </a:p>
        </p:txBody>
      </p:sp>
      <p:sp>
        <p:nvSpPr>
          <p:cNvPr id="12" name="TextBox 11"/>
          <p:cNvSpPr txBox="1"/>
          <p:nvPr/>
        </p:nvSpPr>
        <p:spPr>
          <a:xfrm>
            <a:off x="6372200" y="548680"/>
            <a:ext cx="2520280" cy="2031325"/>
          </a:xfrm>
          <a:prstGeom prst="rect">
            <a:avLst/>
          </a:prstGeom>
          <a:noFill/>
        </p:spPr>
        <p:txBody>
          <a:bodyPr wrap="square" rtlCol="0">
            <a:spAutoFit/>
          </a:bodyPr>
          <a:lstStyle/>
          <a:p>
            <a:r>
              <a:rPr lang="en-GB" dirty="0" smtClean="0"/>
              <a:t>Note: Data types and field sizes are for illustration, expected values.</a:t>
            </a:r>
          </a:p>
          <a:p>
            <a:r>
              <a:rPr lang="en-GB" dirty="0" smtClean="0"/>
              <a:t>Mongo doesn’t enforce these, any data could be used.</a:t>
            </a:r>
            <a:endParaRPr lang="en-GB" dirty="0"/>
          </a:p>
        </p:txBody>
      </p:sp>
    </p:spTree>
    <p:extLst>
      <p:ext uri="{BB962C8B-B14F-4D97-AF65-F5344CB8AC3E}">
        <p14:creationId xmlns:p14="http://schemas.microsoft.com/office/powerpoint/2010/main" val="258330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54" y="260648"/>
            <a:ext cx="4876745" cy="5865515"/>
          </a:xfrm>
        </p:spPr>
        <p:txBody>
          <a:bodyPr>
            <a:normAutofit/>
          </a:bodyPr>
          <a:lstStyle/>
          <a:p>
            <a:pPr marL="0" indent="0">
              <a:buNone/>
            </a:pPr>
            <a:r>
              <a:rPr lang="en-GB" sz="2000" dirty="0" smtClean="0"/>
              <a:t>In the database, each media item will have a media collection which holds its info.</a:t>
            </a:r>
          </a:p>
          <a:p>
            <a:pPr marL="0" indent="0">
              <a:buNone/>
            </a:pPr>
            <a:endParaRPr lang="en-GB" sz="2000" dirty="0"/>
          </a:p>
          <a:p>
            <a:pPr marL="0" indent="0">
              <a:buNone/>
            </a:pPr>
            <a:r>
              <a:rPr lang="en-GB" sz="2000" dirty="0" smtClean="0"/>
              <a:t>When an item is rented, a document is created in the rentals collection that holds the rental date, due date, and a </a:t>
            </a:r>
            <a:r>
              <a:rPr lang="en-GB" sz="2000" dirty="0" err="1" smtClean="0"/>
              <a:t>boolean</a:t>
            </a:r>
            <a:r>
              <a:rPr lang="en-GB" sz="2000" dirty="0" smtClean="0"/>
              <a:t> ‘Returned’ set to false. –When returned the returned </a:t>
            </a:r>
            <a:r>
              <a:rPr lang="en-GB" sz="2000" dirty="0" err="1" smtClean="0"/>
              <a:t>boolean</a:t>
            </a:r>
            <a:r>
              <a:rPr lang="en-GB" sz="2000" dirty="0" smtClean="0"/>
              <a:t> is set as true.</a:t>
            </a:r>
          </a:p>
          <a:p>
            <a:pPr marL="0" indent="0">
              <a:buNone/>
            </a:pPr>
            <a:endParaRPr lang="en-GB" sz="2000" dirty="0"/>
          </a:p>
          <a:p>
            <a:pPr marL="0" indent="0">
              <a:buNone/>
            </a:pPr>
            <a:r>
              <a:rPr lang="en-GB" sz="2000" dirty="0" smtClean="0"/>
              <a:t>Customers can optionally submit reviews about a media item. The date and score of the review are stored in a reviews collection.</a:t>
            </a:r>
            <a:endParaRPr lang="en-GB" sz="2000" dirty="0"/>
          </a:p>
        </p:txBody>
      </p:sp>
      <p:sp>
        <p:nvSpPr>
          <p:cNvPr id="12" name="Rounded Rectangle 11"/>
          <p:cNvSpPr/>
          <p:nvPr/>
        </p:nvSpPr>
        <p:spPr>
          <a:xfrm>
            <a:off x="179512" y="417642"/>
            <a:ext cx="2880320" cy="57606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13" name="TextBox 12"/>
          <p:cNvSpPr txBox="1"/>
          <p:nvPr/>
        </p:nvSpPr>
        <p:spPr>
          <a:xfrm>
            <a:off x="395536" y="561658"/>
            <a:ext cx="2545399" cy="1107996"/>
          </a:xfrm>
          <a:prstGeom prst="rect">
            <a:avLst/>
          </a:prstGeom>
          <a:noFill/>
        </p:spPr>
        <p:txBody>
          <a:bodyPr wrap="square" rtlCol="0">
            <a:spAutoFit/>
          </a:bodyPr>
          <a:lstStyle/>
          <a:p>
            <a:r>
              <a:rPr lang="en-GB" sz="1100" b="1" dirty="0" smtClean="0"/>
              <a:t>Media Collection</a:t>
            </a:r>
          </a:p>
          <a:p>
            <a:pPr marL="285750" indent="-285750">
              <a:buFontTx/>
              <a:buChar char="-"/>
            </a:pPr>
            <a:r>
              <a:rPr lang="en-GB" sz="1100" dirty="0" err="1" smtClean="0"/>
              <a:t>ID:Int</a:t>
            </a:r>
            <a:r>
              <a:rPr lang="en-GB" sz="1100" dirty="0" smtClean="0"/>
              <a:t>(3)</a:t>
            </a:r>
          </a:p>
          <a:p>
            <a:pPr marL="285750" indent="-285750">
              <a:buFontTx/>
              <a:buChar char="-"/>
            </a:pPr>
            <a:r>
              <a:rPr lang="en-GB" sz="1100" dirty="0" err="1" smtClean="0"/>
              <a:t>Title:String</a:t>
            </a:r>
            <a:r>
              <a:rPr lang="en-GB" sz="1100" dirty="0" smtClean="0"/>
              <a:t>(30)</a:t>
            </a:r>
          </a:p>
          <a:p>
            <a:pPr marL="285750" indent="-285750">
              <a:buFontTx/>
              <a:buChar char="-"/>
            </a:pPr>
            <a:r>
              <a:rPr lang="en-GB" sz="1100" dirty="0" smtClean="0"/>
              <a:t>Author: String(30)</a:t>
            </a:r>
          </a:p>
          <a:p>
            <a:pPr marL="285750" indent="-285750">
              <a:buFontTx/>
              <a:buChar char="-"/>
            </a:pPr>
            <a:r>
              <a:rPr lang="en-GB" sz="1100" dirty="0" smtClean="0"/>
              <a:t>Rentals: Collection</a:t>
            </a:r>
          </a:p>
          <a:p>
            <a:pPr marL="285750" indent="-285750">
              <a:buFontTx/>
              <a:buChar char="-"/>
            </a:pPr>
            <a:r>
              <a:rPr lang="en-GB" sz="1100" dirty="0" smtClean="0"/>
              <a:t>Reviews: Collection</a:t>
            </a:r>
          </a:p>
        </p:txBody>
      </p:sp>
      <p:sp>
        <p:nvSpPr>
          <p:cNvPr id="14" name="Rounded Rectangle 13"/>
          <p:cNvSpPr/>
          <p:nvPr/>
        </p:nvSpPr>
        <p:spPr>
          <a:xfrm>
            <a:off x="464195" y="2203142"/>
            <a:ext cx="2310954"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15" name="TextBox 14"/>
          <p:cNvSpPr txBox="1"/>
          <p:nvPr/>
        </p:nvSpPr>
        <p:spPr>
          <a:xfrm>
            <a:off x="564671" y="2214010"/>
            <a:ext cx="2110002" cy="938719"/>
          </a:xfrm>
          <a:prstGeom prst="rect">
            <a:avLst/>
          </a:prstGeom>
          <a:noFill/>
        </p:spPr>
        <p:txBody>
          <a:bodyPr wrap="square" rtlCol="0">
            <a:spAutoFit/>
          </a:bodyPr>
          <a:lstStyle/>
          <a:p>
            <a:r>
              <a:rPr lang="en-GB" sz="1100" b="1" dirty="0" smtClean="0"/>
              <a:t>Rentals Collection</a:t>
            </a:r>
          </a:p>
          <a:p>
            <a:r>
              <a:rPr lang="en-GB" sz="1100" dirty="0" smtClean="0"/>
              <a:t>ID: </a:t>
            </a:r>
            <a:r>
              <a:rPr lang="en-GB" sz="1100" dirty="0" err="1" smtClean="0"/>
              <a:t>Int</a:t>
            </a:r>
            <a:r>
              <a:rPr lang="en-GB" sz="1100" dirty="0" smtClean="0"/>
              <a:t>(3)</a:t>
            </a:r>
          </a:p>
          <a:p>
            <a:r>
              <a:rPr lang="en-GB" sz="1100" dirty="0" smtClean="0"/>
              <a:t>Date: Date</a:t>
            </a:r>
            <a:endParaRPr lang="en-GB" sz="1100" dirty="0"/>
          </a:p>
          <a:p>
            <a:r>
              <a:rPr lang="en-GB" sz="1100" dirty="0" smtClean="0"/>
              <a:t>Due Date: Date</a:t>
            </a:r>
          </a:p>
          <a:p>
            <a:r>
              <a:rPr lang="en-GB" sz="1100" dirty="0" smtClean="0"/>
              <a:t>Returned : Boolean</a:t>
            </a:r>
            <a:endParaRPr lang="en-GB" sz="1100" dirty="0"/>
          </a:p>
        </p:txBody>
      </p:sp>
      <p:sp>
        <p:nvSpPr>
          <p:cNvPr id="16" name="Rounded Rectangle 15"/>
          <p:cNvSpPr/>
          <p:nvPr/>
        </p:nvSpPr>
        <p:spPr>
          <a:xfrm>
            <a:off x="521131" y="4081773"/>
            <a:ext cx="2310954" cy="11341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17" name="TextBox 16"/>
          <p:cNvSpPr txBox="1"/>
          <p:nvPr/>
        </p:nvSpPr>
        <p:spPr>
          <a:xfrm>
            <a:off x="665147" y="4037143"/>
            <a:ext cx="2110002" cy="938719"/>
          </a:xfrm>
          <a:prstGeom prst="rect">
            <a:avLst/>
          </a:prstGeom>
          <a:noFill/>
        </p:spPr>
        <p:txBody>
          <a:bodyPr wrap="square" rtlCol="0">
            <a:spAutoFit/>
          </a:bodyPr>
          <a:lstStyle/>
          <a:p>
            <a:r>
              <a:rPr lang="en-GB" sz="1100" b="1" dirty="0" smtClean="0"/>
              <a:t>Reviews Collection</a:t>
            </a:r>
          </a:p>
          <a:p>
            <a:r>
              <a:rPr lang="en-GB" sz="1100" dirty="0" smtClean="0"/>
              <a:t>ID: </a:t>
            </a:r>
            <a:r>
              <a:rPr lang="en-GB" sz="1100" dirty="0" err="1" smtClean="0"/>
              <a:t>Int</a:t>
            </a:r>
            <a:r>
              <a:rPr lang="en-GB" sz="1100" dirty="0" smtClean="0"/>
              <a:t>(3)</a:t>
            </a:r>
          </a:p>
          <a:p>
            <a:r>
              <a:rPr lang="en-GB" sz="1100" dirty="0" err="1" smtClean="0"/>
              <a:t>Score:int</a:t>
            </a:r>
            <a:r>
              <a:rPr lang="en-GB" sz="1100" dirty="0" smtClean="0"/>
              <a:t>(3)</a:t>
            </a:r>
          </a:p>
          <a:p>
            <a:r>
              <a:rPr lang="en-GB" sz="1100" dirty="0" err="1" smtClean="0"/>
              <a:t>Date:date</a:t>
            </a:r>
            <a:endParaRPr lang="en-GB" sz="1100" dirty="0"/>
          </a:p>
          <a:p>
            <a:endParaRPr lang="en-GB" sz="1100" b="1" dirty="0"/>
          </a:p>
        </p:txBody>
      </p:sp>
    </p:spTree>
    <p:extLst>
      <p:ext uri="{BB962C8B-B14F-4D97-AF65-F5344CB8AC3E}">
        <p14:creationId xmlns:p14="http://schemas.microsoft.com/office/powerpoint/2010/main" val="204272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75338" cy="1143000"/>
          </a:xfrm>
        </p:spPr>
        <p:txBody>
          <a:bodyPr/>
          <a:lstStyle/>
          <a:p>
            <a:r>
              <a:rPr lang="en-GB" dirty="0" smtClean="0"/>
              <a:t>View of Data</a:t>
            </a:r>
            <a:endParaRPr lang="en-GB" dirty="0"/>
          </a:p>
        </p:txBody>
      </p:sp>
      <p:sp>
        <p:nvSpPr>
          <p:cNvPr id="3" name="Content Placeholder 2"/>
          <p:cNvSpPr>
            <a:spLocks noGrp="1"/>
          </p:cNvSpPr>
          <p:nvPr>
            <p:ph idx="1"/>
          </p:nvPr>
        </p:nvSpPr>
        <p:spPr>
          <a:xfrm>
            <a:off x="457200" y="1600200"/>
            <a:ext cx="3375338" cy="4525963"/>
          </a:xfrm>
        </p:spPr>
        <p:txBody>
          <a:bodyPr/>
          <a:lstStyle/>
          <a:p>
            <a:pPr marL="0" indent="0">
              <a:buNone/>
            </a:pPr>
            <a:r>
              <a:rPr lang="en-GB" dirty="0" smtClean="0"/>
              <a:t>Example data from my database.</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95" t="3124" r="61254" b="6189"/>
          <a:stretch/>
        </p:blipFill>
        <p:spPr bwMode="auto">
          <a:xfrm>
            <a:off x="4283968" y="35478"/>
            <a:ext cx="4846748" cy="663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70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As a Librarian I want to query if any rentals are overdue so I can chase this up</a:t>
            </a:r>
            <a:r>
              <a:rPr lang="en-GB" dirty="0" smtClean="0"/>
              <a:t/>
            </a:r>
            <a:br>
              <a:rPr lang="en-GB" dirty="0" smtClean="0"/>
            </a:br>
            <a:endParaRPr lang="en-GB" dirty="0"/>
          </a:p>
        </p:txBody>
      </p:sp>
      <p:sp>
        <p:nvSpPr>
          <p:cNvPr id="3" name="Content Placeholder 2"/>
          <p:cNvSpPr>
            <a:spLocks noGrp="1"/>
          </p:cNvSpPr>
          <p:nvPr>
            <p:ph idx="1"/>
          </p:nvPr>
        </p:nvSpPr>
        <p:spPr>
          <a:xfrm>
            <a:off x="457200" y="1600200"/>
            <a:ext cx="4618856" cy="4525963"/>
          </a:xfrm>
        </p:spPr>
        <p:txBody>
          <a:bodyPr/>
          <a:lstStyle/>
          <a:p>
            <a:r>
              <a:rPr lang="en-GB" dirty="0" smtClean="0"/>
              <a:t>Returns any record that has </a:t>
            </a:r>
            <a:r>
              <a:rPr lang="en-GB" dirty="0" err="1" smtClean="0"/>
              <a:t>Returned:false</a:t>
            </a:r>
            <a:r>
              <a:rPr lang="en-GB" dirty="0" smtClean="0"/>
              <a:t> for one of its rentals.</a:t>
            </a:r>
            <a:endParaRPr lang="en-GB" dirty="0"/>
          </a:p>
        </p:txBody>
      </p:sp>
      <p:sp>
        <p:nvSpPr>
          <p:cNvPr id="4" name="TextBox 3"/>
          <p:cNvSpPr txBox="1"/>
          <p:nvPr/>
        </p:nvSpPr>
        <p:spPr>
          <a:xfrm>
            <a:off x="1547664" y="1216696"/>
            <a:ext cx="5059590" cy="369332"/>
          </a:xfrm>
          <a:prstGeom prst="rect">
            <a:avLst/>
          </a:prstGeom>
          <a:noFill/>
        </p:spPr>
        <p:txBody>
          <a:bodyPr wrap="none" rtlCol="0">
            <a:spAutoFit/>
          </a:bodyPr>
          <a:lstStyle/>
          <a:p>
            <a:r>
              <a:rPr lang="en-GB" dirty="0" err="1" smtClean="0"/>
              <a:t>Db.library.find</a:t>
            </a:r>
            <a:r>
              <a:rPr lang="en-GB" dirty="0" smtClean="0"/>
              <a:t>({“</a:t>
            </a:r>
            <a:r>
              <a:rPr lang="en-GB" dirty="0" err="1" smtClean="0"/>
              <a:t>Rentals.Returned”:”false</a:t>
            </a:r>
            <a:r>
              <a:rPr lang="en-GB" dirty="0" smtClean="0"/>
              <a:t>”}).pretty()</a:t>
            </a:r>
            <a:endParaRPr lang="en-GB"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08" t="4903" r="63482" b="6250"/>
          <a:stretch/>
        </p:blipFill>
        <p:spPr bwMode="auto">
          <a:xfrm>
            <a:off x="5292080" y="1586028"/>
            <a:ext cx="3504952" cy="527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70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100" dirty="0" smtClean="0"/>
              <a:t>As a Customer I want to query by a particular author or artist in order to find items by someone I like</a:t>
            </a:r>
            <a:r>
              <a:rPr lang="en-GB" dirty="0" smtClean="0"/>
              <a:t/>
            </a:r>
            <a:br>
              <a:rPr lang="en-GB" dirty="0" smtClean="0"/>
            </a:br>
            <a:endParaRPr lang="en-GB" dirty="0"/>
          </a:p>
        </p:txBody>
      </p:sp>
      <p:sp>
        <p:nvSpPr>
          <p:cNvPr id="3" name="Content Placeholder 2"/>
          <p:cNvSpPr>
            <a:spLocks noGrp="1"/>
          </p:cNvSpPr>
          <p:nvPr>
            <p:ph idx="1"/>
          </p:nvPr>
        </p:nvSpPr>
        <p:spPr>
          <a:xfrm>
            <a:off x="457200" y="2636911"/>
            <a:ext cx="8229600" cy="3489252"/>
          </a:xfrm>
        </p:spPr>
        <p:txBody>
          <a:bodyPr/>
          <a:lstStyle/>
          <a:p>
            <a:r>
              <a:rPr lang="en-GB" dirty="0" smtClean="0"/>
              <a:t>Returns a list of the titles by the author.</a:t>
            </a:r>
          </a:p>
          <a:p>
            <a:r>
              <a:rPr lang="en-GB" dirty="0" smtClean="0"/>
              <a:t>(Mike in this case)</a:t>
            </a:r>
            <a:endParaRPr lang="en-GB" dirty="0"/>
          </a:p>
        </p:txBody>
      </p:sp>
      <p:sp>
        <p:nvSpPr>
          <p:cNvPr id="4" name="TextBox 3"/>
          <p:cNvSpPr txBox="1"/>
          <p:nvPr/>
        </p:nvSpPr>
        <p:spPr>
          <a:xfrm>
            <a:off x="1835696" y="1047637"/>
            <a:ext cx="5240217" cy="369332"/>
          </a:xfrm>
          <a:prstGeom prst="rect">
            <a:avLst/>
          </a:prstGeom>
          <a:noFill/>
        </p:spPr>
        <p:txBody>
          <a:bodyPr wrap="none" rtlCol="0">
            <a:spAutoFit/>
          </a:bodyPr>
          <a:lstStyle/>
          <a:p>
            <a:r>
              <a:rPr lang="en-GB" dirty="0" err="1" smtClean="0"/>
              <a:t>Db.library.find</a:t>
            </a:r>
            <a:r>
              <a:rPr lang="en-GB" dirty="0" smtClean="0"/>
              <a:t>({</a:t>
            </a:r>
            <a:r>
              <a:rPr lang="en-GB" dirty="0" err="1" smtClean="0"/>
              <a:t>Author:”Mike</a:t>
            </a:r>
            <a:r>
              <a:rPr lang="en-GB" dirty="0" smtClean="0"/>
              <a:t>”},{_id:0,Title:1}).pretty()</a:t>
            </a:r>
            <a:endParaRPr lang="en-GB"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804" r="61002" b="6250"/>
          <a:stretch/>
        </p:blipFill>
        <p:spPr bwMode="auto">
          <a:xfrm>
            <a:off x="-6025" y="1493168"/>
            <a:ext cx="8867920" cy="114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2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700" dirty="0" smtClean="0"/>
              <a:t>As a Social Media Consultant I want to know which items get rented out the most so I can create effective campaigns for them </a:t>
            </a:r>
            <a:r>
              <a:rPr lang="en-GB" dirty="0" smtClean="0"/>
              <a:t/>
            </a:r>
            <a:br>
              <a:rPr lang="en-GB" dirty="0" smtClean="0"/>
            </a:br>
            <a:endParaRPr lang="en-GB" dirty="0"/>
          </a:p>
        </p:txBody>
      </p:sp>
      <p:sp>
        <p:nvSpPr>
          <p:cNvPr id="4" name="TextBox 3"/>
          <p:cNvSpPr txBox="1"/>
          <p:nvPr/>
        </p:nvSpPr>
        <p:spPr>
          <a:xfrm>
            <a:off x="323528" y="908720"/>
            <a:ext cx="5191999" cy="2031325"/>
          </a:xfrm>
          <a:prstGeom prst="rect">
            <a:avLst/>
          </a:prstGeom>
          <a:noFill/>
        </p:spPr>
        <p:txBody>
          <a:bodyPr wrap="none" rtlCol="0">
            <a:spAutoFit/>
          </a:bodyPr>
          <a:lstStyle/>
          <a:p>
            <a:r>
              <a:rPr lang="en-GB" dirty="0" err="1" smtClean="0"/>
              <a:t>Db.library.aggregate</a:t>
            </a:r>
            <a:r>
              <a:rPr lang="en-GB" dirty="0" smtClean="0"/>
              <a:t>(</a:t>
            </a:r>
          </a:p>
          <a:p>
            <a:r>
              <a:rPr lang="en-GB" dirty="0" smtClean="0"/>
              <a:t>[{</a:t>
            </a:r>
          </a:p>
          <a:p>
            <a:r>
              <a:rPr lang="en-GB" dirty="0" smtClean="0"/>
              <a:t>$project:{_id:0,Title:1,TimesRented:{$size:”$Rentals”}</a:t>
            </a:r>
          </a:p>
          <a:p>
            <a:r>
              <a:rPr lang="en-GB" dirty="0" smtClean="0"/>
              <a:t>}</a:t>
            </a:r>
          </a:p>
          <a:p>
            <a:r>
              <a:rPr lang="en-GB" dirty="0" smtClean="0"/>
              <a:t>},{</a:t>
            </a:r>
          </a:p>
          <a:p>
            <a:r>
              <a:rPr lang="en-GB" dirty="0" smtClean="0"/>
              <a:t>$sort:{“</a:t>
            </a:r>
            <a:r>
              <a:rPr lang="en-GB" dirty="0" err="1" smtClean="0"/>
              <a:t>TimesRented</a:t>
            </a:r>
            <a:r>
              <a:rPr lang="en-GB" dirty="0" smtClean="0"/>
              <a:t>”:-1}</a:t>
            </a:r>
          </a:p>
          <a:p>
            <a:r>
              <a:rPr lang="en-GB" dirty="0" smtClean="0"/>
              <a:t>}])</a:t>
            </a:r>
            <a:endParaRPr lang="en-GB" dirty="0"/>
          </a:p>
        </p:txBody>
      </p:sp>
      <p:sp>
        <p:nvSpPr>
          <p:cNvPr id="5" name="TextBox 4"/>
          <p:cNvSpPr txBox="1"/>
          <p:nvPr/>
        </p:nvSpPr>
        <p:spPr>
          <a:xfrm>
            <a:off x="325582" y="5085184"/>
            <a:ext cx="7987251" cy="369332"/>
          </a:xfrm>
          <a:prstGeom prst="rect">
            <a:avLst/>
          </a:prstGeom>
          <a:noFill/>
        </p:spPr>
        <p:txBody>
          <a:bodyPr wrap="none" rtlCol="0">
            <a:spAutoFit/>
          </a:bodyPr>
          <a:lstStyle/>
          <a:p>
            <a:r>
              <a:rPr lang="en-GB" dirty="0" smtClean="0"/>
              <a:t>Returns a list of media items, sorted by the amount of times they have been rented.</a:t>
            </a:r>
            <a:endParaRPr lang="en-GB"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9656" r="60176" b="8824"/>
          <a:stretch/>
        </p:blipFill>
        <p:spPr bwMode="auto">
          <a:xfrm>
            <a:off x="-108520" y="3284984"/>
            <a:ext cx="8855456"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37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1186</Words>
  <Application>Microsoft Office PowerPoint</Application>
  <PresentationFormat>On-screen Show (4:3)</PresentationFormat>
  <Paragraphs>170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Scenario</vt:lpstr>
      <vt:lpstr>User Stories</vt:lpstr>
      <vt:lpstr>PowerPoint Presentation</vt:lpstr>
      <vt:lpstr>PowerPoint Presentation</vt:lpstr>
      <vt:lpstr>PowerPoint Presentation</vt:lpstr>
      <vt:lpstr>View of Data</vt:lpstr>
      <vt:lpstr>As a Librarian I want to query if any rentals are overdue so I can chase this up </vt:lpstr>
      <vt:lpstr>As a Customer I want to query by a particular author or artist in order to find items by someone I like </vt:lpstr>
      <vt:lpstr>As a Social Media Consultant I want to know which items get rented out the most so I can create effective campaigns for them  </vt:lpstr>
      <vt:lpstr>As a customer, I want to know if an item is in stock before heading to the store </vt:lpstr>
      <vt:lpstr>As a customer, I want to find out a films rating to see if it will be worth watching. </vt:lpstr>
      <vt:lpstr>Scenario Two</vt:lpstr>
      <vt:lpstr>PowerPoint Presentation</vt:lpstr>
      <vt:lpstr>PowerPoint Presentation</vt:lpstr>
      <vt:lpstr>PowerPoint Presentation</vt:lpstr>
      <vt:lpstr>Inserting Data</vt:lpstr>
      <vt:lpstr>As a Managing Director I want to query what the peak times for particular service requests are so I can appropriately assign staff </vt:lpstr>
      <vt:lpstr>As a Calls Manager I want to query which members of staff have taken the most calls so I know who is performing well </vt:lpstr>
      <vt:lpstr>As an Managing Director I want to query what the maximum call duration has been the past month so I can track statistics on this </vt:lpstr>
      <vt:lpstr>As a MD, I want to know who comments most on calls to know who has too much spare time. </vt:lpstr>
      <vt:lpstr>As a calls manager I want to see a list of unresolved calls so I can escalate them. </vt:lpstr>
    </vt:vector>
  </TitlesOfParts>
  <Company>QA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21</cp:revision>
  <dcterms:created xsi:type="dcterms:W3CDTF">2017-07-03T13:25:07Z</dcterms:created>
  <dcterms:modified xsi:type="dcterms:W3CDTF">2017-07-04T11:33:31Z</dcterms:modified>
</cp:coreProperties>
</file>