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9" r:id="rId3"/>
    <p:sldId id="283" r:id="rId4"/>
    <p:sldId id="258" r:id="rId5"/>
    <p:sldId id="259" r:id="rId6"/>
    <p:sldId id="260" r:id="rId7"/>
    <p:sldId id="263" r:id="rId8"/>
    <p:sldId id="261" r:id="rId9"/>
    <p:sldId id="266" r:id="rId10"/>
    <p:sldId id="280" r:id="rId11"/>
    <p:sldId id="265" r:id="rId12"/>
    <p:sldId id="262" r:id="rId13"/>
    <p:sldId id="277" r:id="rId14"/>
    <p:sldId id="264" r:id="rId15"/>
    <p:sldId id="278" r:id="rId16"/>
    <p:sldId id="267" r:id="rId17"/>
    <p:sldId id="270" r:id="rId18"/>
    <p:sldId id="272" r:id="rId19"/>
    <p:sldId id="274" r:id="rId20"/>
    <p:sldId id="275" r:id="rId21"/>
    <p:sldId id="273" r:id="rId22"/>
    <p:sldId id="279" r:id="rId23"/>
    <p:sldId id="276"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91" autoAdjust="0"/>
    <p:restoredTop sz="94660"/>
  </p:normalViewPr>
  <p:slideViewPr>
    <p:cSldViewPr snapToGrid="0">
      <p:cViewPr>
        <p:scale>
          <a:sx n="75" d="100"/>
          <a:sy n="75" d="100"/>
        </p:scale>
        <p:origin x="87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12/9/2019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4654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9965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2781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94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12/9/2019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81697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641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1501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7165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11274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12/9/2019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89073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12/9/2019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955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12/9/2019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6741667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0" r:id="rId5"/>
    <p:sldLayoutId id="2147483766" r:id="rId6"/>
    <p:sldLayoutId id="2147483767" r:id="rId7"/>
    <p:sldLayoutId id="2147483757" r:id="rId8"/>
    <p:sldLayoutId id="2147483758" r:id="rId9"/>
    <p:sldLayoutId id="2147483759" r:id="rId10"/>
    <p:sldLayoutId id="2147483761" r:id="rId11"/>
  </p:sldLayoutIdLst>
  <p:hf sldNum="0" hdr="0" ftr="0" dt="0"/>
  <p:txStyles>
    <p:titleStyle>
      <a:lvl1pPr algn="l" defTabSz="914400" rtl="0" eaLnBrk="1" latinLnBrk="0" hangingPunct="1">
        <a:lnSpc>
          <a:spcPct val="90000"/>
        </a:lnSpc>
        <a:spcBef>
          <a:spcPct val="0"/>
        </a:spcBef>
        <a:buNone/>
        <a:defRPr lang="en-US" sz="36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4" name="Picture 3">
            <a:extLst>
              <a:ext uri="{FF2B5EF4-FFF2-40B4-BE49-F238E27FC236}">
                <a16:creationId xmlns:a16="http://schemas.microsoft.com/office/drawing/2014/main" id="{CBBEFBF8-60D7-4033-B3A5-96799ADF48DA}"/>
              </a:ext>
            </a:extLst>
          </p:cNvPr>
          <p:cNvPicPr>
            <a:picLocks noChangeAspect="1"/>
          </p:cNvPicPr>
          <p:nvPr/>
        </p:nvPicPr>
        <p:blipFill rotWithShape="1">
          <a:blip r:embed="rId2"/>
          <a:srcRect t="10563" r="6" b="4214"/>
          <a:stretch/>
        </p:blipFill>
        <p:spPr>
          <a:xfrm>
            <a:off x="3048" y="10"/>
            <a:ext cx="12188952" cy="6857990"/>
          </a:xfrm>
          <a:prstGeom prst="rect">
            <a:avLst/>
          </a:prstGeom>
        </p:spPr>
      </p:pic>
      <p:sp>
        <p:nvSpPr>
          <p:cNvPr id="15" name="Rectangle 14">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24" y="941695"/>
            <a:ext cx="5452527" cy="4974610"/>
          </a:xfrm>
          <a:prstGeom prst="rect">
            <a:avLst/>
          </a:prstGeom>
          <a:solidFill>
            <a:schemeClr val="bg1">
              <a:lumMod val="75000"/>
              <a:lumOff val="25000"/>
            </a:schemeClr>
          </a:solidFill>
          <a:ln w="6350" cap="sq" cmpd="sng" algn="ctr">
            <a:noFill/>
            <a:prstDash val="solid"/>
            <a:miter lim="800000"/>
          </a:ln>
          <a:effectLst/>
        </p:spPr>
      </p:sp>
      <p:sp>
        <p:nvSpPr>
          <p:cNvPr id="17" name="Rectangle 16">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6167" y="1106424"/>
            <a:ext cx="5120640" cy="4645152"/>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6210846" y="1352277"/>
            <a:ext cx="4633416" cy="1371600"/>
          </a:xfrm>
        </p:spPr>
        <p:txBody>
          <a:bodyPr vert="horz" lIns="91440" tIns="45720" rIns="91440" bIns="45720" rtlCol="0" anchor="ctr">
            <a:normAutofit/>
          </a:bodyPr>
          <a:lstStyle/>
          <a:p>
            <a:pPr>
              <a:lnSpc>
                <a:spcPct val="90000"/>
              </a:lnSpc>
            </a:pPr>
            <a:r>
              <a:rPr lang="en-US" sz="4000" spc="0">
                <a:solidFill>
                  <a:schemeClr val="tx1"/>
                </a:solidFill>
              </a:rPr>
              <a:t>Ising model</a:t>
            </a:r>
            <a:endParaRPr lang="en-US"/>
          </a:p>
        </p:txBody>
      </p:sp>
      <p:sp>
        <p:nvSpPr>
          <p:cNvPr id="3" name="Subtitle 2"/>
          <p:cNvSpPr>
            <a:spLocks noGrp="1"/>
          </p:cNvSpPr>
          <p:nvPr>
            <p:ph type="subTitle" idx="1"/>
          </p:nvPr>
        </p:nvSpPr>
        <p:spPr>
          <a:xfrm>
            <a:off x="6210845" y="2852792"/>
            <a:ext cx="4633415" cy="2572193"/>
          </a:xfrm>
        </p:spPr>
        <p:txBody>
          <a:bodyPr vert="horz" lIns="91440" tIns="45720" rIns="91440" bIns="45720" rtlCol="0" anchor="t">
            <a:normAutofit/>
          </a:bodyPr>
          <a:lstStyle/>
          <a:p>
            <a:pPr>
              <a:spcAft>
                <a:spcPts val="600"/>
              </a:spcAft>
            </a:pPr>
            <a:r>
              <a:rPr lang="en-US" dirty="0">
                <a:solidFill>
                  <a:schemeClr val="tx1"/>
                </a:solidFill>
              </a:rPr>
              <a:t>By:</a:t>
            </a:r>
          </a:p>
          <a:p>
            <a:pPr>
              <a:spcAft>
                <a:spcPts val="600"/>
              </a:spcAft>
            </a:pPr>
            <a:r>
              <a:rPr lang="en-US" dirty="0">
                <a:solidFill>
                  <a:schemeClr val="tx1"/>
                </a:solidFill>
              </a:rPr>
              <a:t>Isaac </a:t>
            </a:r>
            <a:r>
              <a:rPr lang="en-US" dirty="0" err="1">
                <a:solidFill>
                  <a:schemeClr val="tx1"/>
                </a:solidFill>
              </a:rPr>
              <a:t>Pliskin</a:t>
            </a:r>
            <a:endParaRPr lang="en-US" dirty="0">
              <a:solidFill>
                <a:schemeClr val="tx1"/>
              </a:solidFill>
            </a:endParaRPr>
          </a:p>
          <a:p>
            <a:pPr>
              <a:spcAft>
                <a:spcPts val="600"/>
              </a:spcAft>
            </a:pPr>
            <a:r>
              <a:rPr lang="en-US" dirty="0">
                <a:solidFill>
                  <a:schemeClr val="tx1"/>
                </a:solidFill>
              </a:rPr>
              <a:t>Shahriar </a:t>
            </a:r>
            <a:r>
              <a:rPr lang="en-US" dirty="0" err="1">
                <a:solidFill>
                  <a:schemeClr val="tx1"/>
                </a:solidFill>
              </a:rPr>
              <a:t>Keshvari</a:t>
            </a:r>
          </a:p>
          <a:p>
            <a:pPr>
              <a:spcAft>
                <a:spcPts val="600"/>
              </a:spcAft>
            </a:pPr>
            <a:r>
              <a:rPr lang="en-US" dirty="0">
                <a:solidFill>
                  <a:schemeClr val="tx1"/>
                </a:solidFill>
              </a:rPr>
              <a:t>Luis Argueta</a:t>
            </a:r>
          </a:p>
          <a:p>
            <a:pPr>
              <a:spcAft>
                <a:spcPts val="600"/>
              </a:spcAft>
            </a:pPr>
            <a:r>
              <a:rPr lang="en-US" dirty="0" err="1">
                <a:solidFill>
                  <a:schemeClr val="tx1"/>
                </a:solidFill>
              </a:rPr>
              <a:t>Tianing</a:t>
            </a:r>
            <a:r>
              <a:rPr lang="en-US" dirty="0">
                <a:solidFill>
                  <a:schemeClr val="tx1"/>
                </a:solidFill>
              </a:rPr>
              <a:t> Wang</a:t>
            </a:r>
          </a:p>
          <a:p>
            <a:pPr>
              <a:spcAft>
                <a:spcPts val="600"/>
              </a:spcAft>
            </a:pPr>
            <a:r>
              <a:rPr lang="en-US" dirty="0" err="1">
                <a:solidFill>
                  <a:schemeClr val="tx1"/>
                </a:solidFill>
              </a:rPr>
              <a:t>Yongxiao</a:t>
            </a:r>
            <a:r>
              <a:rPr lang="en-US" dirty="0">
                <a:solidFill>
                  <a:schemeClr val="tx1"/>
                </a:solidFill>
              </a:rPr>
              <a:t> Yan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9F89F03A-FDC1-46B9-919E-FDB104C07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736" y="528320"/>
            <a:ext cx="6526528" cy="5801359"/>
          </a:xfrm>
          <a:prstGeom prst="rect">
            <a:avLst/>
          </a:prstGeom>
        </p:spPr>
      </p:pic>
    </p:spTree>
    <p:extLst>
      <p:ext uri="{BB962C8B-B14F-4D97-AF65-F5344CB8AC3E}">
        <p14:creationId xmlns:p14="http://schemas.microsoft.com/office/powerpoint/2010/main" val="2742952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5" name="Picture 5" descr="A screenshot of a cell phone&#10;&#10;Description generated with high confidence">
            <a:extLst>
              <a:ext uri="{FF2B5EF4-FFF2-40B4-BE49-F238E27FC236}">
                <a16:creationId xmlns:a16="http://schemas.microsoft.com/office/drawing/2014/main" id="{F9B3CE3C-DA46-4781-AB85-A7DBB4BC0793}"/>
              </a:ext>
            </a:extLst>
          </p:cNvPr>
          <p:cNvPicPr>
            <a:picLocks noGrp="1" noChangeAspect="1"/>
          </p:cNvPicPr>
          <p:nvPr>
            <p:ph type="pic" idx="1"/>
          </p:nvPr>
        </p:nvPicPr>
        <p:blipFill rotWithShape="1">
          <a:blip r:embed="rId2"/>
          <a:srcRect t="3357" b="3357"/>
          <a:stretch/>
        </p:blipFill>
        <p:spPr>
          <a:xfrm>
            <a:off x="2740928" y="643467"/>
            <a:ext cx="6710144" cy="5571066"/>
          </a:xfrm>
          <a:prstGeom prst="rect">
            <a:avLst/>
          </a:prstGeom>
        </p:spPr>
      </p:pic>
      <p:sp>
        <p:nvSpPr>
          <p:cNvPr id="2" name="Rectangle 1">
            <a:extLst>
              <a:ext uri="{FF2B5EF4-FFF2-40B4-BE49-F238E27FC236}">
                <a16:creationId xmlns:a16="http://schemas.microsoft.com/office/drawing/2014/main" id="{939184C4-E1E1-4E27-8ECC-44F0FA6AFFF3}"/>
              </a:ext>
            </a:extLst>
          </p:cNvPr>
          <p:cNvSpPr/>
          <p:nvPr/>
        </p:nvSpPr>
        <p:spPr>
          <a:xfrm>
            <a:off x="519953" y="555812"/>
            <a:ext cx="331694" cy="23308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473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F96B1522-47AD-404C-8245-568B980A9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615" y="465102"/>
            <a:ext cx="6668769" cy="5927795"/>
          </a:xfrm>
          <a:prstGeom prst="rect">
            <a:avLst/>
          </a:prstGeom>
        </p:spPr>
      </p:pic>
    </p:spTree>
    <p:extLst>
      <p:ext uri="{BB962C8B-B14F-4D97-AF65-F5344CB8AC3E}">
        <p14:creationId xmlns:p14="http://schemas.microsoft.com/office/powerpoint/2010/main" val="993964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12A8E996-32F0-4463-8477-82544A6D2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056" y="436880"/>
            <a:ext cx="6709408" cy="5963919"/>
          </a:xfrm>
          <a:prstGeom prst="rect">
            <a:avLst/>
          </a:prstGeom>
        </p:spPr>
      </p:pic>
    </p:spTree>
    <p:extLst>
      <p:ext uri="{BB962C8B-B14F-4D97-AF65-F5344CB8AC3E}">
        <p14:creationId xmlns:p14="http://schemas.microsoft.com/office/powerpoint/2010/main" val="1228275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automatically generated">
            <a:extLst>
              <a:ext uri="{FF2B5EF4-FFF2-40B4-BE49-F238E27FC236}">
                <a16:creationId xmlns:a16="http://schemas.microsoft.com/office/drawing/2014/main" id="{E1665AA8-6F9B-4A7A-BA35-01454B501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495" y="594642"/>
            <a:ext cx="6377305" cy="5668716"/>
          </a:xfrm>
          <a:prstGeom prst="rect">
            <a:avLst/>
          </a:prstGeom>
        </p:spPr>
      </p:pic>
    </p:spTree>
    <p:extLst>
      <p:ext uri="{BB962C8B-B14F-4D97-AF65-F5344CB8AC3E}">
        <p14:creationId xmlns:p14="http://schemas.microsoft.com/office/powerpoint/2010/main" val="581829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automatically generated">
            <a:extLst>
              <a:ext uri="{FF2B5EF4-FFF2-40B4-BE49-F238E27FC236}">
                <a16:creationId xmlns:a16="http://schemas.microsoft.com/office/drawing/2014/main" id="{DB3F08E8-28DB-4BB4-A38C-FE06AB45E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387" y="540455"/>
            <a:ext cx="6499225" cy="5777089"/>
          </a:xfrm>
          <a:prstGeom prst="rect">
            <a:avLst/>
          </a:prstGeom>
        </p:spPr>
      </p:pic>
    </p:spTree>
    <p:extLst>
      <p:ext uri="{BB962C8B-B14F-4D97-AF65-F5344CB8AC3E}">
        <p14:creationId xmlns:p14="http://schemas.microsoft.com/office/powerpoint/2010/main" val="1096999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mans face&#10;&#10;Description automatically generated">
            <a:extLst>
              <a:ext uri="{FF2B5EF4-FFF2-40B4-BE49-F238E27FC236}">
                <a16:creationId xmlns:a16="http://schemas.microsoft.com/office/drawing/2014/main" id="{4DC5B815-3E14-4E39-990E-FD20C77C7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580" y="441960"/>
            <a:ext cx="6720839" cy="5974080"/>
          </a:xfrm>
          <a:prstGeom prst="rect">
            <a:avLst/>
          </a:prstGeom>
        </p:spPr>
      </p:pic>
    </p:spTree>
    <p:extLst>
      <p:ext uri="{BB962C8B-B14F-4D97-AF65-F5344CB8AC3E}">
        <p14:creationId xmlns:p14="http://schemas.microsoft.com/office/powerpoint/2010/main" val="384488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07DAC2A2-99B6-4781-A57F-DF66E27B9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015" y="487680"/>
            <a:ext cx="6617969" cy="5882640"/>
          </a:xfrm>
          <a:prstGeom prst="rect">
            <a:avLst/>
          </a:prstGeom>
        </p:spPr>
      </p:pic>
    </p:spTree>
    <p:extLst>
      <p:ext uri="{BB962C8B-B14F-4D97-AF65-F5344CB8AC3E}">
        <p14:creationId xmlns:p14="http://schemas.microsoft.com/office/powerpoint/2010/main" val="2046382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3D064-C22D-43A2-A96C-CA2F136F6336}"/>
              </a:ext>
            </a:extLst>
          </p:cNvPr>
          <p:cNvSpPr/>
          <p:nvPr/>
        </p:nvSpPr>
        <p:spPr>
          <a:xfrm>
            <a:off x="663388" y="556159"/>
            <a:ext cx="412377" cy="26859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text on a black background&#10;&#10;Description automatically generated">
            <a:extLst>
              <a:ext uri="{FF2B5EF4-FFF2-40B4-BE49-F238E27FC236}">
                <a16:creationId xmlns:a16="http://schemas.microsoft.com/office/drawing/2014/main" id="{F256BE81-8CE7-4537-A665-B7BDD03AE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175" y="414019"/>
            <a:ext cx="6783705" cy="6029961"/>
          </a:xfrm>
          <a:prstGeom prst="rect">
            <a:avLst/>
          </a:prstGeom>
        </p:spPr>
      </p:pic>
    </p:spTree>
    <p:extLst>
      <p:ext uri="{BB962C8B-B14F-4D97-AF65-F5344CB8AC3E}">
        <p14:creationId xmlns:p14="http://schemas.microsoft.com/office/powerpoint/2010/main" val="3769164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33AD3624-9C5E-4D2D-96B8-4CC794B15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575" y="538480"/>
            <a:ext cx="6503669" cy="5781040"/>
          </a:xfrm>
          <a:prstGeom prst="rect">
            <a:avLst/>
          </a:prstGeom>
        </p:spPr>
      </p:pic>
    </p:spTree>
    <p:extLst>
      <p:ext uri="{BB962C8B-B14F-4D97-AF65-F5344CB8AC3E}">
        <p14:creationId xmlns:p14="http://schemas.microsoft.com/office/powerpoint/2010/main" val="253221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33F76A-3F78-404E-A767-FA90EF429DF7}"/>
              </a:ext>
            </a:extLst>
          </p:cNvPr>
          <p:cNvSpPr>
            <a:spLocks noGrp="1"/>
          </p:cNvSpPr>
          <p:nvPr>
            <p:ph type="title"/>
          </p:nvPr>
        </p:nvSpPr>
        <p:spPr>
          <a:xfrm>
            <a:off x="1066800" y="642594"/>
            <a:ext cx="10058400" cy="932206"/>
          </a:xfrm>
        </p:spPr>
        <p:txBody>
          <a:bodyPr/>
          <a:lstStyle/>
          <a:p>
            <a:r>
              <a:rPr lang="en-US" dirty="0"/>
              <a:t>Description Of </a:t>
            </a:r>
            <a:r>
              <a:rPr lang="en-US" dirty="0" err="1"/>
              <a:t>Ising</a:t>
            </a:r>
            <a:r>
              <a:rPr lang="en-US" dirty="0"/>
              <a:t> Model Code</a:t>
            </a:r>
          </a:p>
        </p:txBody>
      </p:sp>
      <p:sp>
        <p:nvSpPr>
          <p:cNvPr id="2" name="Picture Placeholder 1">
            <a:extLst>
              <a:ext uri="{FF2B5EF4-FFF2-40B4-BE49-F238E27FC236}">
                <a16:creationId xmlns:a16="http://schemas.microsoft.com/office/drawing/2014/main" id="{D020D458-6D90-4D89-830B-EA20C0B6A5E6}"/>
              </a:ext>
            </a:extLst>
          </p:cNvPr>
          <p:cNvSpPr>
            <a:spLocks noGrp="1"/>
          </p:cNvSpPr>
          <p:nvPr>
            <p:ph idx="1"/>
          </p:nvPr>
        </p:nvSpPr>
        <p:spPr>
          <a:xfrm>
            <a:off x="1066800" y="1574800"/>
            <a:ext cx="10058400" cy="4566024"/>
          </a:xfrm>
        </p:spPr>
        <p:txBody>
          <a:bodyPr vert="horz" lIns="91440" tIns="45720" rIns="91440" bIns="45720" rtlCol="0" anchor="t">
            <a:normAutofit/>
          </a:bodyPr>
          <a:lstStyle/>
          <a:p>
            <a:pPr>
              <a:lnSpc>
                <a:spcPct val="110000"/>
              </a:lnSpc>
              <a:spcBef>
                <a:spcPts val="800"/>
              </a:spcBef>
            </a:pPr>
            <a:r>
              <a:rPr lang="en-US" dirty="0">
                <a:ea typeface="+mn-lt"/>
                <a:cs typeface="+mn-lt"/>
              </a:rPr>
              <a:t>For all simulations, each temperature was found with 10 averages except for 20X20 matrix which we did the averages over 5 cycle.</a:t>
            </a:r>
          </a:p>
          <a:p>
            <a:pPr>
              <a:lnSpc>
                <a:spcPct val="110000"/>
              </a:lnSpc>
              <a:spcBef>
                <a:spcPts val="800"/>
              </a:spcBef>
            </a:pPr>
            <a:r>
              <a:rPr lang="en-US" dirty="0"/>
              <a:t>We ran a filter through the values of the average energy to create a smooth curve. This caused sharp changes in the specific heat graph due to denoising of the data.</a:t>
            </a:r>
          </a:p>
          <a:p>
            <a:pPr>
              <a:lnSpc>
                <a:spcPct val="110000"/>
              </a:lnSpc>
              <a:spcBef>
                <a:spcPts val="800"/>
              </a:spcBef>
            </a:pPr>
            <a:r>
              <a:rPr lang="en-US" dirty="0"/>
              <a:t>To extract a critical exponent, we used the graph for specific heat and the max value was found to be the critical temperature. This value was plugged in to the given equation in Lecture Notes #14 to extract a critical exponent. Using the specific heat graph gave us consistency in the value for critical exponent rather than using the sigma bar vs temp graph.</a:t>
            </a:r>
          </a:p>
          <a:p>
            <a:pPr>
              <a:lnSpc>
                <a:spcPct val="110000"/>
              </a:lnSpc>
              <a:spcBef>
                <a:spcPts val="800"/>
              </a:spcBef>
            </a:pPr>
            <a:r>
              <a:rPr lang="en-US" dirty="0"/>
              <a:t>At last, we skipped the 64X64 matrix calculations since our code was not efficient enough to run. However, there are ideas to implement which we could not include due to the time constrain. </a:t>
            </a:r>
          </a:p>
          <a:p>
            <a:pPr marL="0" indent="0">
              <a:lnSpc>
                <a:spcPct val="110000"/>
              </a:lnSpc>
              <a:spcBef>
                <a:spcPts val="800"/>
              </a:spcBef>
              <a:buNone/>
            </a:pPr>
            <a:endParaRPr lang="en-US" dirty="0"/>
          </a:p>
        </p:txBody>
      </p:sp>
    </p:spTree>
    <p:extLst>
      <p:ext uri="{BB962C8B-B14F-4D97-AF65-F5344CB8AC3E}">
        <p14:creationId xmlns:p14="http://schemas.microsoft.com/office/powerpoint/2010/main" val="3870772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DE192583-B312-40C9-AAD5-B47A1C372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895" y="504330"/>
            <a:ext cx="6580505" cy="5849339"/>
          </a:xfrm>
          <a:prstGeom prst="rect">
            <a:avLst/>
          </a:prstGeom>
        </p:spPr>
      </p:pic>
    </p:spTree>
    <p:extLst>
      <p:ext uri="{BB962C8B-B14F-4D97-AF65-F5344CB8AC3E}">
        <p14:creationId xmlns:p14="http://schemas.microsoft.com/office/powerpoint/2010/main" val="974179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ns face&#10;&#10;Description automatically generated">
            <a:extLst>
              <a:ext uri="{FF2B5EF4-FFF2-40B4-BE49-F238E27FC236}">
                <a16:creationId xmlns:a16="http://schemas.microsoft.com/office/drawing/2014/main" id="{B2DCA7FE-E74A-463E-AC5F-4A4676A1E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415" y="508000"/>
            <a:ext cx="6480809" cy="5760720"/>
          </a:xfrm>
          <a:prstGeom prst="rect">
            <a:avLst/>
          </a:prstGeom>
        </p:spPr>
      </p:pic>
    </p:spTree>
    <p:extLst>
      <p:ext uri="{BB962C8B-B14F-4D97-AF65-F5344CB8AC3E}">
        <p14:creationId xmlns:p14="http://schemas.microsoft.com/office/powerpoint/2010/main" val="1635758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map&#10;&#10;Description automatically generated">
            <a:extLst>
              <a:ext uri="{FF2B5EF4-FFF2-40B4-BE49-F238E27FC236}">
                <a16:creationId xmlns:a16="http://schemas.microsoft.com/office/drawing/2014/main" id="{1260C6BA-02C4-4237-B696-B862B2450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170" y="574040"/>
            <a:ext cx="6513830" cy="5790072"/>
          </a:xfrm>
          <a:prstGeom prst="rect">
            <a:avLst/>
          </a:prstGeom>
        </p:spPr>
      </p:pic>
    </p:spTree>
    <p:extLst>
      <p:ext uri="{BB962C8B-B14F-4D97-AF65-F5344CB8AC3E}">
        <p14:creationId xmlns:p14="http://schemas.microsoft.com/office/powerpoint/2010/main" val="324330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map, man, table&#10;&#10;Description automatically generated">
            <a:extLst>
              <a:ext uri="{FF2B5EF4-FFF2-40B4-BE49-F238E27FC236}">
                <a16:creationId xmlns:a16="http://schemas.microsoft.com/office/drawing/2014/main" id="{E2D3BC17-8FD0-4636-88D3-3B5B472A8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737" y="510820"/>
            <a:ext cx="6569076" cy="5839180"/>
          </a:xfrm>
          <a:prstGeom prst="rect">
            <a:avLst/>
          </a:prstGeom>
        </p:spPr>
      </p:pic>
    </p:spTree>
    <p:extLst>
      <p:ext uri="{BB962C8B-B14F-4D97-AF65-F5344CB8AC3E}">
        <p14:creationId xmlns:p14="http://schemas.microsoft.com/office/powerpoint/2010/main" val="110926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man&#10;&#10;Description automatically generated">
            <a:extLst>
              <a:ext uri="{FF2B5EF4-FFF2-40B4-BE49-F238E27FC236}">
                <a16:creationId xmlns:a16="http://schemas.microsoft.com/office/drawing/2014/main" id="{23D2C38D-5640-49E1-B99D-32A4911D3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00" y="482600"/>
            <a:ext cx="6629399" cy="5892800"/>
          </a:xfrm>
          <a:prstGeom prst="rect">
            <a:avLst/>
          </a:prstGeom>
        </p:spPr>
      </p:pic>
    </p:spTree>
    <p:extLst>
      <p:ext uri="{BB962C8B-B14F-4D97-AF65-F5344CB8AC3E}">
        <p14:creationId xmlns:p14="http://schemas.microsoft.com/office/powerpoint/2010/main" val="2013164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CAAE2-8E57-4294-93D3-16AAD16F3096}"/>
              </a:ext>
            </a:extLst>
          </p:cNvPr>
          <p:cNvSpPr txBox="1"/>
          <p:nvPr/>
        </p:nvSpPr>
        <p:spPr>
          <a:xfrm>
            <a:off x="599440" y="548640"/>
            <a:ext cx="9560560" cy="3785652"/>
          </a:xfrm>
          <a:prstGeom prst="rect">
            <a:avLst/>
          </a:prstGeom>
          <a:noFill/>
        </p:spPr>
        <p:txBody>
          <a:bodyPr wrap="square" rtlCol="0">
            <a:spAutoFit/>
          </a:bodyPr>
          <a:lstStyle/>
          <a:p>
            <a:r>
              <a:rPr lang="en-US" sz="2400" dirty="0"/>
              <a:t>Improvements:</a:t>
            </a:r>
          </a:p>
          <a:p>
            <a:endParaRPr lang="en-US" dirty="0"/>
          </a:p>
          <a:p>
            <a:pPr marL="285750" indent="-285750">
              <a:buFont typeface="Arial" panose="020B0604020202020204" pitchFamily="34" charset="0"/>
              <a:buChar char="•"/>
            </a:pPr>
            <a:r>
              <a:rPr lang="en-US" dirty="0"/>
              <a:t>To impalement a new function to calculate the change in energy rather than going through the entire matrix to find energy. Currently For a 40X40 matrix a total of 2 minutes is required to calculate each points.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save the final matrix of data for every run and write a code to read that file.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Adding external magnetic field to observe the how the system will evolve.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Finding a better filtering algorithm to create a much more smother curve to calculate critical exponent and temperature.</a:t>
            </a:r>
          </a:p>
        </p:txBody>
      </p:sp>
      <p:sp>
        <p:nvSpPr>
          <p:cNvPr id="3" name="TextBox 2">
            <a:extLst>
              <a:ext uri="{FF2B5EF4-FFF2-40B4-BE49-F238E27FC236}">
                <a16:creationId xmlns:a16="http://schemas.microsoft.com/office/drawing/2014/main" id="{41B86619-70ED-4DEC-B6C4-FA288888C942}"/>
              </a:ext>
            </a:extLst>
          </p:cNvPr>
          <p:cNvSpPr txBox="1"/>
          <p:nvPr/>
        </p:nvSpPr>
        <p:spPr>
          <a:xfrm>
            <a:off x="711200" y="4429760"/>
            <a:ext cx="9560560" cy="1754326"/>
          </a:xfrm>
          <a:prstGeom prst="rect">
            <a:avLst/>
          </a:prstGeom>
          <a:noFill/>
        </p:spPr>
        <p:txBody>
          <a:bodyPr wrap="square" rtlCol="0">
            <a:spAutoFit/>
          </a:bodyPr>
          <a:lstStyle/>
          <a:p>
            <a:r>
              <a:rPr lang="en-US" sz="2000" dirty="0"/>
              <a:t>Remarks :</a:t>
            </a:r>
          </a:p>
          <a:p>
            <a:pPr marL="342900" indent="-342900">
              <a:buFont typeface="Arial" panose="020B0604020202020204" pitchFamily="34" charset="0"/>
              <a:buChar char="•"/>
            </a:pPr>
            <a:r>
              <a:rPr lang="en-US" sz="2000" dirty="0"/>
              <a:t>Odd Value for filtering </a:t>
            </a:r>
          </a:p>
          <a:p>
            <a:pPr marL="342900" indent="-342900">
              <a:buFont typeface="Arial" panose="020B0604020202020204" pitchFamily="34" charset="0"/>
              <a:buChar char="•"/>
            </a:pPr>
            <a:r>
              <a:rPr lang="en-US" sz="2000" dirty="0"/>
              <a:t>Fitting might not converge (Not enough points or sharp changes in data</a:t>
            </a:r>
          </a:p>
          <a:p>
            <a:endParaRPr lang="en-US" sz="2400" dirty="0"/>
          </a:p>
          <a:p>
            <a:endParaRPr lang="en-US" sz="2400" dirty="0"/>
          </a:p>
        </p:txBody>
      </p:sp>
    </p:spTree>
    <p:extLst>
      <p:ext uri="{BB962C8B-B14F-4D97-AF65-F5344CB8AC3E}">
        <p14:creationId xmlns:p14="http://schemas.microsoft.com/office/powerpoint/2010/main" val="35914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46761B0C-DE4B-44E8-818D-F503B9FBB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590" y="924560"/>
            <a:ext cx="9811799" cy="4954049"/>
          </a:xfrm>
          <a:prstGeom prst="rect">
            <a:avLst/>
          </a:prstGeom>
        </p:spPr>
      </p:pic>
      <p:sp>
        <p:nvSpPr>
          <p:cNvPr id="4" name="TextBox 3">
            <a:extLst>
              <a:ext uri="{FF2B5EF4-FFF2-40B4-BE49-F238E27FC236}">
                <a16:creationId xmlns:a16="http://schemas.microsoft.com/office/drawing/2014/main" id="{D3E2DCB8-3A2D-4968-BA0F-32178E1D2167}"/>
              </a:ext>
            </a:extLst>
          </p:cNvPr>
          <p:cNvSpPr txBox="1"/>
          <p:nvPr/>
        </p:nvSpPr>
        <p:spPr>
          <a:xfrm rot="3119542">
            <a:off x="9429136" y="2671580"/>
            <a:ext cx="1680334" cy="400110"/>
          </a:xfrm>
          <a:prstGeom prst="rect">
            <a:avLst/>
          </a:prstGeom>
          <a:solidFill>
            <a:schemeClr val="bg1"/>
          </a:solidFill>
          <a:ln>
            <a:solidFill>
              <a:schemeClr val="bg1"/>
            </a:solidFill>
          </a:ln>
        </p:spPr>
        <p:txBody>
          <a:bodyPr wrap="square" rtlCol="0">
            <a:spAutoFit/>
          </a:bodyPr>
          <a:lstStyle/>
          <a:p>
            <a:r>
              <a:rPr lang="en-US" sz="2000" dirty="0"/>
              <a:t>Temperature</a:t>
            </a:r>
            <a:endParaRPr lang="en-US" dirty="0"/>
          </a:p>
        </p:txBody>
      </p:sp>
      <p:sp>
        <p:nvSpPr>
          <p:cNvPr id="5" name="TextBox 4">
            <a:extLst>
              <a:ext uri="{FF2B5EF4-FFF2-40B4-BE49-F238E27FC236}">
                <a16:creationId xmlns:a16="http://schemas.microsoft.com/office/drawing/2014/main" id="{B706E5B9-2B12-4353-8B03-78C56F038412}"/>
              </a:ext>
            </a:extLst>
          </p:cNvPr>
          <p:cNvSpPr txBox="1"/>
          <p:nvPr/>
        </p:nvSpPr>
        <p:spPr>
          <a:xfrm>
            <a:off x="3740838" y="1119784"/>
            <a:ext cx="3046042" cy="400110"/>
          </a:xfrm>
          <a:prstGeom prst="rect">
            <a:avLst/>
          </a:prstGeom>
          <a:solidFill>
            <a:schemeClr val="bg1"/>
          </a:solidFill>
          <a:ln>
            <a:solidFill>
              <a:schemeClr val="bg1"/>
            </a:solidFill>
          </a:ln>
        </p:spPr>
        <p:txBody>
          <a:bodyPr wrap="square" rtlCol="0">
            <a:spAutoFit/>
          </a:bodyPr>
          <a:lstStyle/>
          <a:p>
            <a:r>
              <a:rPr lang="en-US" sz="2000" dirty="0"/>
              <a:t>Number of Ensemble</a:t>
            </a:r>
            <a:endParaRPr lang="en-US" dirty="0"/>
          </a:p>
        </p:txBody>
      </p:sp>
      <p:sp>
        <p:nvSpPr>
          <p:cNvPr id="6" name="TextBox 5">
            <a:extLst>
              <a:ext uri="{FF2B5EF4-FFF2-40B4-BE49-F238E27FC236}">
                <a16:creationId xmlns:a16="http://schemas.microsoft.com/office/drawing/2014/main" id="{680904A7-35A3-4BBD-88C1-2457D98B9C53}"/>
              </a:ext>
            </a:extLst>
          </p:cNvPr>
          <p:cNvSpPr txBox="1"/>
          <p:nvPr/>
        </p:nvSpPr>
        <p:spPr>
          <a:xfrm rot="16200000">
            <a:off x="-65080" y="3228945"/>
            <a:ext cx="3214680" cy="400110"/>
          </a:xfrm>
          <a:prstGeom prst="rect">
            <a:avLst/>
          </a:prstGeom>
          <a:solidFill>
            <a:schemeClr val="bg1"/>
          </a:solidFill>
          <a:ln>
            <a:solidFill>
              <a:schemeClr val="bg1"/>
            </a:solidFill>
          </a:ln>
        </p:spPr>
        <p:txBody>
          <a:bodyPr wrap="square" rtlCol="0">
            <a:spAutoFit/>
          </a:bodyPr>
          <a:lstStyle/>
          <a:p>
            <a:r>
              <a:rPr lang="en-US" sz="2000" dirty="0"/>
              <a:t>Evolution of every ensemble </a:t>
            </a:r>
            <a:endParaRPr lang="en-US" dirty="0"/>
          </a:p>
        </p:txBody>
      </p:sp>
    </p:spTree>
    <p:extLst>
      <p:ext uri="{BB962C8B-B14F-4D97-AF65-F5344CB8AC3E}">
        <p14:creationId xmlns:p14="http://schemas.microsoft.com/office/powerpoint/2010/main" val="367424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screenshot of a cell phone&#10;&#10;Description generated with high confidence">
            <a:extLst>
              <a:ext uri="{FF2B5EF4-FFF2-40B4-BE49-F238E27FC236}">
                <a16:creationId xmlns:a16="http://schemas.microsoft.com/office/drawing/2014/main" id="{BEE31470-03B1-42A0-9CF1-B00A33BC1C9F}"/>
              </a:ext>
            </a:extLst>
          </p:cNvPr>
          <p:cNvPicPr>
            <a:picLocks noGrp="1" noChangeAspect="1"/>
          </p:cNvPicPr>
          <p:nvPr>
            <p:ph type="pic" idx="4294967295"/>
          </p:nvPr>
        </p:nvPicPr>
        <p:blipFill rotWithShape="1">
          <a:blip r:embed="rId2"/>
          <a:srcRect t="3357" b="3357"/>
          <a:stretch/>
        </p:blipFill>
        <p:spPr>
          <a:xfrm>
            <a:off x="2740928" y="643467"/>
            <a:ext cx="6710144" cy="5571066"/>
          </a:xfrm>
          <a:prstGeom prst="rect">
            <a:avLst/>
          </a:prstGeom>
        </p:spPr>
      </p:pic>
    </p:spTree>
    <p:extLst>
      <p:ext uri="{BB962C8B-B14F-4D97-AF65-F5344CB8AC3E}">
        <p14:creationId xmlns:p14="http://schemas.microsoft.com/office/powerpoint/2010/main" val="47209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omputer&#10;&#10;Description generated with high confidence">
            <a:extLst>
              <a:ext uri="{FF2B5EF4-FFF2-40B4-BE49-F238E27FC236}">
                <a16:creationId xmlns:a16="http://schemas.microsoft.com/office/drawing/2014/main" id="{F66B4915-1101-4FF0-BEDE-FDC22DC97522}"/>
              </a:ext>
            </a:extLst>
          </p:cNvPr>
          <p:cNvPicPr>
            <a:picLocks noGrp="1" noChangeAspect="1"/>
          </p:cNvPicPr>
          <p:nvPr>
            <p:ph type="pic" idx="1"/>
          </p:nvPr>
        </p:nvPicPr>
        <p:blipFill rotWithShape="1">
          <a:blip r:embed="rId2"/>
          <a:srcRect t="3357" b="3357"/>
          <a:stretch/>
        </p:blipFill>
        <p:spPr/>
      </p:pic>
      <p:sp>
        <p:nvSpPr>
          <p:cNvPr id="7" name="Text Placeholder 6">
            <a:extLst>
              <a:ext uri="{FF2B5EF4-FFF2-40B4-BE49-F238E27FC236}">
                <a16:creationId xmlns:a16="http://schemas.microsoft.com/office/drawing/2014/main" id="{2B981676-B78B-4662-8953-40328798BFA7}"/>
              </a:ext>
            </a:extLst>
          </p:cNvPr>
          <p:cNvSpPr>
            <a:spLocks noGrp="1"/>
          </p:cNvSpPr>
          <p:nvPr>
            <p:ph type="body" sz="half" idx="2"/>
          </p:nvPr>
        </p:nvSpPr>
        <p:spPr>
          <a:xfrm>
            <a:off x="8477250" y="598217"/>
            <a:ext cx="3144774" cy="5672887"/>
          </a:xfrm>
        </p:spPr>
        <p:txBody>
          <a:bodyPr vert="horz" lIns="91440" tIns="45720" rIns="91440" bIns="45720" rtlCol="0" anchor="t">
            <a:normAutofit/>
          </a:bodyPr>
          <a:lstStyle/>
          <a:p>
            <a:pPr marL="285750" indent="-285750">
              <a:buFont typeface="Arial,Sans-Serif"/>
              <a:buChar char="•"/>
            </a:pPr>
            <a:r>
              <a:rPr lang="en-US" dirty="0">
                <a:ea typeface="+mn-lt"/>
                <a:cs typeface="+mn-lt"/>
              </a:rPr>
              <a:t>Black represents the Running Average of Magnetization for T&gt;Tc</a:t>
            </a:r>
          </a:p>
          <a:p>
            <a:pPr marL="742950" lvl="1">
              <a:buFont typeface="Arial,Sans-Serif"/>
              <a:buChar char="•"/>
            </a:pPr>
            <a:r>
              <a:rPr lang="en-US" dirty="0">
                <a:ea typeface="+mn-lt"/>
                <a:cs typeface="+mn-lt"/>
              </a:rPr>
              <a:t>Paramagnetic</a:t>
            </a:r>
          </a:p>
          <a:p>
            <a:pPr marL="285750" indent="-285750">
              <a:buFont typeface="Arial,Sans-Serif"/>
              <a:buChar char="•"/>
            </a:pPr>
            <a:r>
              <a:rPr lang="en-US" dirty="0">
                <a:ea typeface="+mn-lt"/>
                <a:cs typeface="+mn-lt"/>
              </a:rPr>
              <a:t>Blue represents the Running Average Magnetization for T&lt;Tc</a:t>
            </a:r>
          </a:p>
          <a:p>
            <a:pPr marL="742950" lvl="1">
              <a:buFont typeface="Arial,Sans-Serif"/>
              <a:buChar char="•"/>
            </a:pPr>
            <a:r>
              <a:rPr lang="en-US" dirty="0"/>
              <a:t>Ferromagnetic</a:t>
            </a:r>
          </a:p>
          <a:p>
            <a:pPr marL="285750" indent="-285750">
              <a:buFont typeface="Arial" pitchFamily="18" charset="0"/>
              <a:buChar char="•"/>
            </a:pPr>
            <a:r>
              <a:rPr lang="en-US" dirty="0"/>
              <a:t>Compared to the previous plot which contains only negative values, this graph contains both negative and positive values.</a:t>
            </a:r>
          </a:p>
          <a:p>
            <a:endParaRPr lang="en-US" dirty="0"/>
          </a:p>
        </p:txBody>
      </p:sp>
    </p:spTree>
    <p:extLst>
      <p:ext uri="{BB962C8B-B14F-4D97-AF65-F5344CB8AC3E}">
        <p14:creationId xmlns:p14="http://schemas.microsoft.com/office/powerpoint/2010/main" val="315126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5EFC0C0-2A9A-4D4B-93E3-DF83E30CEA6A}"/>
              </a:ext>
            </a:extLst>
          </p:cNvPr>
          <p:cNvPicPr>
            <a:picLocks noGrp="1" noChangeAspect="1"/>
          </p:cNvPicPr>
          <p:nvPr>
            <p:ph type="pic" idx="1"/>
          </p:nvPr>
        </p:nvPicPr>
        <p:blipFill rotWithShape="1">
          <a:blip r:embed="rId2"/>
          <a:srcRect t="3357" b="3357"/>
          <a:stretch/>
        </p:blipFill>
        <p:spPr/>
      </p:pic>
      <p:sp>
        <p:nvSpPr>
          <p:cNvPr id="6" name="Text Placeholder 5">
            <a:extLst>
              <a:ext uri="{FF2B5EF4-FFF2-40B4-BE49-F238E27FC236}">
                <a16:creationId xmlns:a16="http://schemas.microsoft.com/office/drawing/2014/main" id="{F615B075-16D3-4001-988B-A77C51F6C1CD}"/>
              </a:ext>
            </a:extLst>
          </p:cNvPr>
          <p:cNvSpPr>
            <a:spLocks noGrp="1"/>
          </p:cNvSpPr>
          <p:nvPr>
            <p:ph type="body" sz="half" idx="2"/>
          </p:nvPr>
        </p:nvSpPr>
        <p:spPr>
          <a:xfrm>
            <a:off x="8487410" y="781304"/>
            <a:ext cx="3144774" cy="4501896"/>
          </a:xfrm>
        </p:spPr>
        <p:txBody>
          <a:bodyPr vert="horz" lIns="91440" tIns="45720" rIns="91440" bIns="45720" rtlCol="0" anchor="t">
            <a:normAutofit/>
          </a:bodyPr>
          <a:lstStyle/>
          <a:p>
            <a:pPr marL="285750" indent="-285750">
              <a:buFont typeface="Arial" pitchFamily="18" charset="0"/>
              <a:buChar char="•"/>
            </a:pPr>
            <a:r>
              <a:rPr lang="en-US" dirty="0"/>
              <a:t>Black represents the Running Average of Energy for T&gt;Tc</a:t>
            </a:r>
          </a:p>
          <a:p>
            <a:pPr marL="285750" indent="-285750">
              <a:buFont typeface="Arial" pitchFamily="18" charset="0"/>
              <a:buChar char="•"/>
            </a:pPr>
            <a:r>
              <a:rPr lang="en-US" dirty="0"/>
              <a:t>Blue represents the Running Average Energy for T&lt;Tc</a:t>
            </a:r>
          </a:p>
          <a:p>
            <a:pPr marL="285750" indent="-285750">
              <a:buFont typeface="Arial" pitchFamily="18" charset="0"/>
              <a:buChar char="•"/>
            </a:pPr>
            <a:r>
              <a:rPr lang="en-US" dirty="0"/>
              <a:t>Notice that there is always overlap.</a:t>
            </a:r>
          </a:p>
          <a:p>
            <a:pPr marL="285750" indent="-285750">
              <a:buFont typeface="Arial" pitchFamily="18" charset="0"/>
              <a:buChar char="•"/>
            </a:pPr>
            <a:r>
              <a:rPr lang="en-US" dirty="0"/>
              <a:t>Notice that at very low temperature some of the blue curves are plunging down Immediately to zero.</a:t>
            </a:r>
          </a:p>
        </p:txBody>
      </p:sp>
    </p:spTree>
    <p:extLst>
      <p:ext uri="{BB962C8B-B14F-4D97-AF65-F5344CB8AC3E}">
        <p14:creationId xmlns:p14="http://schemas.microsoft.com/office/powerpoint/2010/main" val="2864074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5" name="Picture 5" descr="A close up of text on a white background&#10;&#10;Description generated with very high confidence">
            <a:extLst>
              <a:ext uri="{FF2B5EF4-FFF2-40B4-BE49-F238E27FC236}">
                <a16:creationId xmlns:a16="http://schemas.microsoft.com/office/drawing/2014/main" id="{E95FB701-8D93-4F8A-9586-039115FBB0DE}"/>
              </a:ext>
            </a:extLst>
          </p:cNvPr>
          <p:cNvPicPr>
            <a:picLocks noGrp="1" noChangeAspect="1"/>
          </p:cNvPicPr>
          <p:nvPr>
            <p:ph type="pic" idx="1"/>
          </p:nvPr>
        </p:nvPicPr>
        <p:blipFill rotWithShape="1">
          <a:blip r:embed="rId2"/>
          <a:srcRect t="3357" b="3357"/>
          <a:stretch/>
        </p:blipFill>
        <p:spPr>
          <a:xfrm>
            <a:off x="2832368" y="643467"/>
            <a:ext cx="6710144" cy="5571066"/>
          </a:xfrm>
          <a:prstGeom prst="rect">
            <a:avLst/>
          </a:prstGeom>
        </p:spPr>
      </p:pic>
    </p:spTree>
    <p:extLst>
      <p:ext uri="{BB962C8B-B14F-4D97-AF65-F5344CB8AC3E}">
        <p14:creationId xmlns:p14="http://schemas.microsoft.com/office/powerpoint/2010/main" val="1737042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5" name="Rectangle 1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extBox 1">
            <a:extLst>
              <a:ext uri="{FF2B5EF4-FFF2-40B4-BE49-F238E27FC236}">
                <a16:creationId xmlns:a16="http://schemas.microsoft.com/office/drawing/2014/main" id="{E7F88FDE-A55C-49BC-8E77-11B6DBB72DFB}"/>
              </a:ext>
            </a:extLst>
          </p:cNvPr>
          <p:cNvSpPr txBox="1"/>
          <p:nvPr/>
        </p:nvSpPr>
        <p:spPr>
          <a:xfrm>
            <a:off x="8808720" y="1097280"/>
            <a:ext cx="2407920" cy="1477328"/>
          </a:xfrm>
          <a:prstGeom prst="rect">
            <a:avLst/>
          </a:prstGeom>
          <a:noFill/>
        </p:spPr>
        <p:txBody>
          <a:bodyPr wrap="square" rtlCol="0">
            <a:spAutoFit/>
          </a:bodyPr>
          <a:lstStyle/>
          <a:p>
            <a:r>
              <a:rPr lang="en-US" dirty="0"/>
              <a:t>Each point is the Vertical average of the points from the average energy graph versus temperature. </a:t>
            </a:r>
          </a:p>
        </p:txBody>
      </p:sp>
      <p:pic>
        <p:nvPicPr>
          <p:cNvPr id="17" name="Picture 16" descr="A close up of a map&#10;&#10;Description automatically generated">
            <a:extLst>
              <a:ext uri="{FF2B5EF4-FFF2-40B4-BE49-F238E27FC236}">
                <a16:creationId xmlns:a16="http://schemas.microsoft.com/office/drawing/2014/main" id="{2E264D20-3986-436D-8EF0-3160375A0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175" y="573024"/>
            <a:ext cx="6425945" cy="5711952"/>
          </a:xfrm>
          <a:prstGeom prst="rect">
            <a:avLst/>
          </a:prstGeom>
        </p:spPr>
      </p:pic>
    </p:spTree>
    <p:extLst>
      <p:ext uri="{BB962C8B-B14F-4D97-AF65-F5344CB8AC3E}">
        <p14:creationId xmlns:p14="http://schemas.microsoft.com/office/powerpoint/2010/main" val="3044389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2907F2-D52E-4898-BF4B-BAA725469108}"/>
              </a:ext>
            </a:extLst>
          </p:cNvPr>
          <p:cNvSpPr txBox="1"/>
          <p:nvPr/>
        </p:nvSpPr>
        <p:spPr>
          <a:xfrm>
            <a:off x="8940800" y="1056640"/>
            <a:ext cx="2661920" cy="1200329"/>
          </a:xfrm>
          <a:prstGeom prst="rect">
            <a:avLst/>
          </a:prstGeom>
          <a:noFill/>
        </p:spPr>
        <p:txBody>
          <a:bodyPr wrap="square" rtlCol="0">
            <a:spAutoFit/>
          </a:bodyPr>
          <a:lstStyle/>
          <a:p>
            <a:r>
              <a:rPr lang="en-US" dirty="0"/>
              <a:t>The point were achieved by taking the derivative of the fitted line from after denoising. </a:t>
            </a:r>
          </a:p>
        </p:txBody>
      </p:sp>
      <p:pic>
        <p:nvPicPr>
          <p:cNvPr id="9" name="Picture 8" descr="A close up of a mans face&#10;&#10;Description automatically generated">
            <a:extLst>
              <a:ext uri="{FF2B5EF4-FFF2-40B4-BE49-F238E27FC236}">
                <a16:creationId xmlns:a16="http://schemas.microsoft.com/office/drawing/2014/main" id="{8B10BE50-7D0E-442D-A1C8-00BAA69FB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35" y="526908"/>
            <a:ext cx="6529705" cy="5804183"/>
          </a:xfrm>
          <a:prstGeom prst="rect">
            <a:avLst/>
          </a:prstGeom>
        </p:spPr>
      </p:pic>
    </p:spTree>
    <p:extLst>
      <p:ext uri="{BB962C8B-B14F-4D97-AF65-F5344CB8AC3E}">
        <p14:creationId xmlns:p14="http://schemas.microsoft.com/office/powerpoint/2010/main" val="4011564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243341"/>
      </a:dk2>
      <a:lt2>
        <a:srgbClr val="E8E2E7"/>
      </a:lt2>
      <a:accent1>
        <a:srgbClr val="82AB8B"/>
      </a:accent1>
      <a:accent2>
        <a:srgbClr val="74AB97"/>
      </a:accent2>
      <a:accent3>
        <a:srgbClr val="81A8AB"/>
      </a:accent3>
      <a:accent4>
        <a:srgbClr val="7F9EBA"/>
      </a:accent4>
      <a:accent5>
        <a:srgbClr val="969BC6"/>
      </a:accent5>
      <a:accent6>
        <a:srgbClr val="917FBA"/>
      </a:accent6>
      <a:hlink>
        <a:srgbClr val="AE699F"/>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1124</TotalTime>
  <Words>423</Words>
  <Application>Microsoft Office PowerPoint</Application>
  <PresentationFormat>Widescreen</PresentationFormat>
  <Paragraphs>39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Arial,Sans-Serif</vt:lpstr>
      <vt:lpstr>Century Gothic</vt:lpstr>
      <vt:lpstr>Garamond</vt:lpstr>
      <vt:lpstr>Gill Sans MT</vt:lpstr>
      <vt:lpstr>SavonVTI</vt:lpstr>
      <vt:lpstr>Ising model</vt:lpstr>
      <vt:lpstr>Description Of Ising Model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Ising model</dc:title>
  <dc:creator>Keshvari, Shahriar</dc:creator>
  <cp:lastModifiedBy>Keshvari, Shahriar</cp:lastModifiedBy>
  <cp:revision>20</cp:revision>
  <dcterms:created xsi:type="dcterms:W3CDTF">2019-12-09T23:04:46Z</dcterms:created>
  <dcterms:modified xsi:type="dcterms:W3CDTF">2019-12-10T17:49:30Z</dcterms:modified>
</cp:coreProperties>
</file>