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95" r:id="rId4"/>
    <p:sldId id="259" r:id="rId5"/>
    <p:sldId id="268" r:id="rId6"/>
    <p:sldId id="275" r:id="rId7"/>
    <p:sldId id="263" r:id="rId8"/>
    <p:sldId id="260" r:id="rId9"/>
    <p:sldId id="296" r:id="rId10"/>
    <p:sldId id="257" r:id="rId11"/>
    <p:sldId id="274" r:id="rId12"/>
    <p:sldId id="258" r:id="rId13"/>
    <p:sldId id="27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0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34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36023-5D60-41FD-922E-2476211F9506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0EDD0-BB9C-413B-B26C-E8DEAD080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8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0E8B-8F38-4466-9781-7E30DABD28D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500343"/>
            <a:ext cx="1219200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9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E0E8B-8F38-4466-9781-7E30DABD28DD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코더스랩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93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1717" y="1420391"/>
            <a:ext cx="37047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Low Code Development</a:t>
            </a:r>
          </a:p>
          <a:p>
            <a:pPr algn="ctr"/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latin typeface="+mj-ea"/>
                <a:ea typeface="+mj-ea"/>
              </a:rPr>
              <a:t>우리가 </a:t>
            </a:r>
            <a:r>
              <a:rPr lang="ko-KR" altLang="en-US" sz="1400" b="1" dirty="0">
                <a:latin typeface="+mj-ea"/>
                <a:ea typeface="+mj-ea"/>
              </a:rPr>
              <a:t>일</a:t>
            </a:r>
            <a:r>
              <a:rPr lang="ko-KR" altLang="en-US" sz="1400" b="1" dirty="0" smtClean="0">
                <a:latin typeface="+mj-ea"/>
                <a:ea typeface="+mj-ea"/>
              </a:rPr>
              <a:t>하는 방식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1173" y="3653211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2022-09-08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1173" y="50582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스페이스뱅크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911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" y="11006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일단 </a:t>
            </a:r>
            <a:r>
              <a:rPr lang="ko-KR" altLang="en-US" smtClean="0"/>
              <a:t>만들어 보자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9255"/>
          <a:stretch/>
        </p:blipFill>
        <p:spPr>
          <a:xfrm>
            <a:off x="1159726" y="999761"/>
            <a:ext cx="9355756" cy="49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9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" y="11006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노코드</a:t>
            </a:r>
            <a:r>
              <a:rPr lang="ko-KR" altLang="en-US" dirty="0" smtClean="0"/>
              <a:t> 툴의 성장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42" y="787930"/>
            <a:ext cx="8253604" cy="53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2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11006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노코드</a:t>
            </a:r>
            <a:r>
              <a:rPr lang="ko-KR" altLang="en-US" dirty="0" smtClean="0"/>
              <a:t> 관심도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78503"/>
            <a:ext cx="7638442" cy="499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4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712"/>
          <a:stretch/>
        </p:blipFill>
        <p:spPr>
          <a:xfrm>
            <a:off x="376082" y="943724"/>
            <a:ext cx="11456190" cy="49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0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" y="11006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정의 및 특징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48346"/>
          <a:stretch/>
        </p:blipFill>
        <p:spPr>
          <a:xfrm>
            <a:off x="323168" y="1190785"/>
            <a:ext cx="6797740" cy="1867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4079" y="110067"/>
            <a:ext cx="270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Low Code Development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27975"/>
          <a:stretch/>
        </p:blipFill>
        <p:spPr>
          <a:xfrm>
            <a:off x="7906948" y="1269905"/>
            <a:ext cx="3436672" cy="22186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090171" y="3877631"/>
            <a:ext cx="274786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212529"/>
                </a:solidFill>
                <a:latin typeface="Effra"/>
              </a:rPr>
              <a:t>■ 드래그 </a:t>
            </a:r>
            <a:r>
              <a:rPr lang="ko-KR" altLang="en-US" sz="1200" dirty="0">
                <a:solidFill>
                  <a:srgbClr val="212529"/>
                </a:solidFill>
                <a:latin typeface="Effra"/>
              </a:rPr>
              <a:t>앤 드롭 </a:t>
            </a:r>
            <a:r>
              <a:rPr lang="ko-KR" altLang="en-US" sz="1200" dirty="0" smtClean="0">
                <a:solidFill>
                  <a:srgbClr val="212529"/>
                </a:solidFill>
                <a:latin typeface="Effra"/>
              </a:rPr>
              <a:t>인터페이스</a:t>
            </a:r>
            <a:endParaRPr lang="en-US" altLang="ko-KR" sz="1200" dirty="0" smtClean="0">
              <a:solidFill>
                <a:srgbClr val="212529"/>
              </a:solidFill>
              <a:latin typeface="Effra"/>
            </a:endParaRPr>
          </a:p>
          <a:p>
            <a:r>
              <a:rPr lang="en-US" altLang="ko-KR" sz="1200" dirty="0">
                <a:solidFill>
                  <a:srgbClr val="212529"/>
                </a:solidFill>
                <a:latin typeface="Effra"/>
              </a:rPr>
              <a:t> </a:t>
            </a:r>
            <a:r>
              <a:rPr lang="en-US" altLang="ko-KR" sz="1200" dirty="0" smtClean="0">
                <a:solidFill>
                  <a:srgbClr val="212529"/>
                </a:solidFill>
                <a:latin typeface="Effra"/>
              </a:rPr>
              <a:t>    - Layout </a:t>
            </a:r>
            <a:r>
              <a:rPr lang="ko-KR" altLang="en-US" sz="1200" dirty="0" smtClean="0">
                <a:solidFill>
                  <a:srgbClr val="212529"/>
                </a:solidFill>
                <a:latin typeface="Effra"/>
              </a:rPr>
              <a:t>배치</a:t>
            </a:r>
            <a:r>
              <a:rPr lang="en-US" altLang="ko-KR" sz="1200" dirty="0" smtClean="0">
                <a:solidFill>
                  <a:srgbClr val="212529"/>
                </a:solidFill>
                <a:latin typeface="Effra"/>
              </a:rPr>
              <a:t>, Flow (Easy Use)</a:t>
            </a:r>
          </a:p>
          <a:p>
            <a:r>
              <a:rPr lang="ko-KR" altLang="en-US" sz="1200" dirty="0">
                <a:solidFill>
                  <a:srgbClr val="212529"/>
                </a:solidFill>
                <a:latin typeface="Effra"/>
              </a:rPr>
              <a:t>■ 템플릿 </a:t>
            </a:r>
            <a:r>
              <a:rPr lang="ko-KR" altLang="en-US" sz="1200" dirty="0" smtClean="0">
                <a:solidFill>
                  <a:srgbClr val="212529"/>
                </a:solidFill>
                <a:latin typeface="Effra"/>
              </a:rPr>
              <a:t>구조</a:t>
            </a:r>
            <a:endParaRPr lang="en-US" altLang="ko-KR" sz="1200" dirty="0" smtClean="0">
              <a:solidFill>
                <a:srgbClr val="212529"/>
              </a:solidFill>
              <a:latin typeface="Effra"/>
            </a:endParaRPr>
          </a:p>
          <a:p>
            <a:r>
              <a:rPr lang="en-US" altLang="ko-KR" sz="1200" dirty="0">
                <a:solidFill>
                  <a:srgbClr val="212529"/>
                </a:solidFill>
                <a:latin typeface="Effra"/>
              </a:rPr>
              <a:t> </a:t>
            </a:r>
            <a:r>
              <a:rPr lang="en-US" altLang="ko-KR" sz="1200" dirty="0" smtClean="0">
                <a:solidFill>
                  <a:srgbClr val="212529"/>
                </a:solidFill>
                <a:latin typeface="Effra"/>
              </a:rPr>
              <a:t>    - Template, </a:t>
            </a:r>
            <a:r>
              <a:rPr lang="ko-KR" altLang="en-US" sz="1200" dirty="0" err="1" smtClean="0">
                <a:solidFill>
                  <a:srgbClr val="212529"/>
                </a:solidFill>
                <a:latin typeface="Effra"/>
              </a:rPr>
              <a:t>콤포넌트</a:t>
            </a:r>
            <a:r>
              <a:rPr lang="ko-KR" altLang="en-US" sz="1200" dirty="0" smtClean="0">
                <a:solidFill>
                  <a:srgbClr val="212529"/>
                </a:solidFill>
                <a:latin typeface="Effra"/>
              </a:rPr>
              <a:t> </a:t>
            </a:r>
            <a:r>
              <a:rPr lang="en-US" altLang="ko-KR" sz="1200" dirty="0" smtClean="0">
                <a:solidFill>
                  <a:srgbClr val="212529"/>
                </a:solidFill>
                <a:latin typeface="Effra"/>
              </a:rPr>
              <a:t>(</a:t>
            </a:r>
            <a:r>
              <a:rPr lang="ko-KR" altLang="en-US" sz="1200" dirty="0" err="1" smtClean="0">
                <a:solidFill>
                  <a:srgbClr val="212529"/>
                </a:solidFill>
                <a:latin typeface="Effra"/>
              </a:rPr>
              <a:t>재사용성</a:t>
            </a:r>
            <a:r>
              <a:rPr lang="en-US" altLang="ko-KR" sz="1200" dirty="0" smtClean="0">
                <a:solidFill>
                  <a:srgbClr val="212529"/>
                </a:solidFill>
                <a:latin typeface="Effra"/>
              </a:rPr>
              <a:t>)</a:t>
            </a:r>
          </a:p>
          <a:p>
            <a:r>
              <a:rPr lang="ko-KR" altLang="en-US" sz="1200" b="0" i="0" dirty="0" smtClean="0">
                <a:solidFill>
                  <a:srgbClr val="212529"/>
                </a:solidFill>
                <a:effectLst/>
                <a:latin typeface="Effra"/>
              </a:rPr>
              <a:t>■ 즉각적인 배포</a:t>
            </a:r>
            <a:endParaRPr lang="en-US" altLang="ko-KR" sz="1200" b="0" i="0" dirty="0" smtClean="0">
              <a:solidFill>
                <a:srgbClr val="212529"/>
              </a:solidFill>
              <a:effectLst/>
              <a:latin typeface="Effra"/>
            </a:endParaRPr>
          </a:p>
          <a:p>
            <a:r>
              <a:rPr lang="en-US" altLang="ko-KR" sz="1200" dirty="0">
                <a:solidFill>
                  <a:srgbClr val="212529"/>
                </a:solidFill>
                <a:latin typeface="Effra"/>
              </a:rPr>
              <a:t> </a:t>
            </a:r>
            <a:r>
              <a:rPr lang="en-US" altLang="ko-KR" sz="1200" dirty="0" smtClean="0">
                <a:solidFill>
                  <a:srgbClr val="212529"/>
                </a:solidFill>
                <a:latin typeface="Effra"/>
              </a:rPr>
              <a:t>   - Click </a:t>
            </a:r>
            <a:r>
              <a:rPr lang="ko-KR" altLang="en-US" sz="1200" dirty="0" smtClean="0">
                <a:solidFill>
                  <a:srgbClr val="212529"/>
                </a:solidFill>
                <a:latin typeface="Effra"/>
              </a:rPr>
              <a:t>만으로 </a:t>
            </a:r>
            <a:endParaRPr lang="en-US" altLang="ko-KR" sz="1200" dirty="0" smtClean="0">
              <a:solidFill>
                <a:srgbClr val="212529"/>
              </a:solidFill>
              <a:latin typeface="Effra"/>
            </a:endParaRPr>
          </a:p>
          <a:p>
            <a:r>
              <a:rPr lang="ko-KR" altLang="en-US" sz="1200" dirty="0">
                <a:solidFill>
                  <a:srgbClr val="212529"/>
                </a:solidFill>
                <a:latin typeface="Effra"/>
              </a:rPr>
              <a:t>■</a:t>
            </a:r>
            <a:r>
              <a:rPr lang="ko-KR" altLang="en-US" sz="1200" b="0" i="0" dirty="0" smtClean="0">
                <a:solidFill>
                  <a:srgbClr val="212529"/>
                </a:solidFill>
                <a:effectLst/>
                <a:latin typeface="Effra"/>
              </a:rPr>
              <a:t> 보안 </a:t>
            </a:r>
            <a:r>
              <a:rPr lang="en-US" altLang="ko-KR" sz="1200" b="0" i="0" dirty="0" smtClean="0">
                <a:solidFill>
                  <a:srgbClr val="212529"/>
                </a:solidFill>
                <a:effectLst/>
                <a:latin typeface="Effra"/>
              </a:rPr>
              <a:t>/ </a:t>
            </a:r>
            <a:r>
              <a:rPr lang="ko-KR" altLang="en-US" sz="1200" b="0" i="0" dirty="0" smtClean="0">
                <a:solidFill>
                  <a:srgbClr val="212529"/>
                </a:solidFill>
                <a:effectLst/>
                <a:latin typeface="Effra"/>
              </a:rPr>
              <a:t>확장성 </a:t>
            </a:r>
            <a:endParaRPr lang="en-US" altLang="ko-KR" sz="1200" b="0" i="0" dirty="0" smtClean="0">
              <a:solidFill>
                <a:srgbClr val="212529"/>
              </a:solidFill>
              <a:effectLst/>
              <a:latin typeface="Effra"/>
            </a:endParaRPr>
          </a:p>
          <a:p>
            <a:r>
              <a:rPr lang="en-US" altLang="ko-KR" sz="1200" dirty="0">
                <a:solidFill>
                  <a:srgbClr val="212529"/>
                </a:solidFill>
                <a:latin typeface="Effra"/>
              </a:rPr>
              <a:t> </a:t>
            </a:r>
            <a:r>
              <a:rPr lang="en-US" altLang="ko-KR" sz="1200" dirty="0" smtClean="0">
                <a:solidFill>
                  <a:srgbClr val="212529"/>
                </a:solidFill>
                <a:latin typeface="Effra"/>
              </a:rPr>
              <a:t>  - </a:t>
            </a:r>
            <a:r>
              <a:rPr lang="ko-KR" altLang="en-US" sz="1200" b="0" i="0" dirty="0" smtClean="0">
                <a:solidFill>
                  <a:srgbClr val="212529"/>
                </a:solidFill>
                <a:effectLst/>
                <a:latin typeface="Effra"/>
              </a:rPr>
              <a:t>인증</a:t>
            </a:r>
            <a:r>
              <a:rPr lang="en-US" altLang="ko-KR" sz="1200" b="0" i="0" dirty="0" smtClean="0">
                <a:solidFill>
                  <a:srgbClr val="212529"/>
                </a:solidFill>
                <a:effectLst/>
                <a:latin typeface="Effra"/>
              </a:rPr>
              <a:t>, </a:t>
            </a:r>
            <a:r>
              <a:rPr lang="ko-KR" altLang="en-US" sz="1200" b="0" i="0" dirty="0" err="1" smtClean="0">
                <a:solidFill>
                  <a:srgbClr val="212529"/>
                </a:solidFill>
                <a:effectLst/>
                <a:latin typeface="Effra"/>
              </a:rPr>
              <a:t>세션관리</a:t>
            </a:r>
            <a:endParaRPr lang="en-US" altLang="ko-KR" sz="1200" b="0" i="0" dirty="0" smtClean="0">
              <a:solidFill>
                <a:srgbClr val="212529"/>
              </a:solidFill>
              <a:effectLst/>
              <a:latin typeface="Effr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893" y="3769547"/>
            <a:ext cx="73661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로우코드</a:t>
            </a:r>
            <a:r>
              <a:rPr lang="ko-KR" altLang="en-US" sz="1000" dirty="0"/>
              <a:t> 플랫폼은 기존 방식</a:t>
            </a:r>
            <a:r>
              <a:rPr lang="en-US" altLang="ko-KR" sz="1000" dirty="0"/>
              <a:t>, </a:t>
            </a:r>
            <a:r>
              <a:rPr lang="ko-KR" altLang="en-US" sz="1000" dirty="0"/>
              <a:t>프레임워크</a:t>
            </a:r>
            <a:r>
              <a:rPr lang="en-US" altLang="ko-KR" sz="1000" dirty="0"/>
              <a:t>, </a:t>
            </a:r>
            <a:r>
              <a:rPr lang="ko-KR" altLang="en-US" sz="1000" dirty="0"/>
              <a:t>코딩 언어보다 적은 노력으로 소프트웨어를 만들 수 있는 기술이다</a:t>
            </a:r>
            <a:r>
              <a:rPr lang="en-US" altLang="ko-KR" sz="1000" dirty="0"/>
              <a:t>. </a:t>
            </a:r>
          </a:p>
          <a:p>
            <a:endParaRPr lang="en-US" altLang="ko-KR" sz="1000" dirty="0"/>
          </a:p>
          <a:p>
            <a:r>
              <a:rPr lang="ko-KR" altLang="en-US" sz="1000" dirty="0"/>
              <a:t>특히 필요한 실제 코딩의 양을 최소화합니다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로우 코드 개발자의 작업은 예를 들어 </a:t>
            </a:r>
            <a:r>
              <a:rPr lang="en-US" altLang="ko-KR" sz="1000" dirty="0"/>
              <a:t>Java </a:t>
            </a:r>
            <a:r>
              <a:rPr lang="ko-KR" altLang="en-US" sz="1000" dirty="0"/>
              <a:t>개발자 의 경우와 약간 다릅니다 </a:t>
            </a:r>
          </a:p>
          <a:p>
            <a:r>
              <a:rPr lang="en-US" altLang="ko-KR" sz="1000" dirty="0"/>
              <a:t>. </a:t>
            </a:r>
          </a:p>
          <a:p>
            <a:r>
              <a:rPr lang="ko-KR" altLang="en-US" sz="1000" dirty="0"/>
              <a:t>또한 약간의 지침이 있으면 </a:t>
            </a:r>
            <a:r>
              <a:rPr lang="ko-KR" altLang="en-US" sz="1000" dirty="0" err="1"/>
              <a:t>비기술적인</a:t>
            </a:r>
            <a:r>
              <a:rPr lang="ko-KR" altLang="en-US" sz="1000" dirty="0"/>
              <a:t> 사람들</a:t>
            </a:r>
            <a:r>
              <a:rPr lang="en-US" altLang="ko-KR" sz="1000" dirty="0"/>
              <a:t>(</a:t>
            </a:r>
            <a:r>
              <a:rPr lang="ko-KR" altLang="en-US" sz="1000" dirty="0"/>
              <a:t>예</a:t>
            </a:r>
            <a:r>
              <a:rPr lang="en-US" altLang="ko-KR" sz="1000" dirty="0"/>
              <a:t>: </a:t>
            </a:r>
            <a:r>
              <a:rPr lang="ko-KR" altLang="en-US" sz="1000" dirty="0"/>
              <a:t>비즈니스 관리자</a:t>
            </a:r>
            <a:r>
              <a:rPr lang="en-US" altLang="ko-KR" sz="1000" dirty="0"/>
              <a:t>)</a:t>
            </a:r>
            <a:r>
              <a:rPr lang="ko-KR" altLang="en-US" sz="1000" dirty="0"/>
              <a:t>이 응용 프로그램 개발 프로세스에서 보다 </a:t>
            </a:r>
          </a:p>
          <a:p>
            <a:endParaRPr lang="ko-KR" altLang="en-US" sz="1000" dirty="0"/>
          </a:p>
          <a:p>
            <a:r>
              <a:rPr lang="ko-KR" altLang="en-US" sz="1000" dirty="0"/>
              <a:t>능동적인 역할을 할 수 있음을 의미합니다</a:t>
            </a:r>
          </a:p>
        </p:txBody>
      </p:sp>
    </p:spTree>
    <p:extLst>
      <p:ext uri="{BB962C8B-B14F-4D97-AF65-F5344CB8AC3E}">
        <p14:creationId xmlns:p14="http://schemas.microsoft.com/office/powerpoint/2010/main" val="90373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873"/>
          <a:stretch/>
        </p:blipFill>
        <p:spPr>
          <a:xfrm>
            <a:off x="116427" y="959005"/>
            <a:ext cx="9278274" cy="509238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627221" y="1471961"/>
            <a:ext cx="2237678" cy="45794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“Low Code” </a:t>
            </a:r>
            <a:r>
              <a:rPr lang="ko-KR" altLang="en-US" dirty="0" smtClean="0"/>
              <a:t>스러운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개발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포기의 미학</a:t>
            </a:r>
            <a:r>
              <a:rPr lang="en-US" altLang="ko-KR" dirty="0" smtClean="0"/>
              <a:t>＂</a:t>
            </a:r>
          </a:p>
        </p:txBody>
      </p:sp>
    </p:spTree>
    <p:extLst>
      <p:ext uri="{BB962C8B-B14F-4D97-AF65-F5344CB8AC3E}">
        <p14:creationId xmlns:p14="http://schemas.microsoft.com/office/powerpoint/2010/main" val="101309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" y="110067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Low-Code vs No-Code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95" y="812801"/>
            <a:ext cx="8733805" cy="5604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4079" y="110067"/>
            <a:ext cx="270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Low Code Development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60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" y="11006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Apex </a:t>
            </a:r>
            <a:r>
              <a:rPr lang="ko-KR" altLang="en-US" dirty="0" smtClean="0"/>
              <a:t>관점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84079" y="110067"/>
            <a:ext cx="270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Low Code Development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027" b="220"/>
          <a:stretch/>
        </p:blipFill>
        <p:spPr>
          <a:xfrm>
            <a:off x="3" y="599534"/>
            <a:ext cx="11453931" cy="588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2186" b="2363"/>
          <a:stretch/>
        </p:blipFill>
        <p:spPr>
          <a:xfrm>
            <a:off x="440125" y="1063375"/>
            <a:ext cx="11543720" cy="47203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" y="11006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Apex </a:t>
            </a:r>
            <a:r>
              <a:rPr lang="ko-KR" altLang="en-US" dirty="0" smtClean="0"/>
              <a:t>관점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5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" y="11006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생산성</a:t>
            </a:r>
            <a:endParaRPr lang="ko-KR" altLang="en-US" dirty="0"/>
          </a:p>
        </p:txBody>
      </p:sp>
      <p:pic>
        <p:nvPicPr>
          <p:cNvPr id="1026" name="Picture 2" descr="APE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28" y="1558285"/>
            <a:ext cx="74295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2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" y="11006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로우코드</a:t>
            </a:r>
            <a:r>
              <a:rPr lang="ko-KR" altLang="en-US" dirty="0" smtClean="0"/>
              <a:t> 이점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1708" y="1630578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로우 코드 개발로 </a:t>
            </a:r>
            <a:r>
              <a:rPr lang="en-US" altLang="ko-KR" b="1" dirty="0"/>
              <a:t>IT </a:t>
            </a:r>
            <a:r>
              <a:rPr lang="ko-KR" altLang="en-US" b="1" dirty="0"/>
              <a:t>비용 </a:t>
            </a:r>
            <a:r>
              <a:rPr lang="ko-KR" altLang="en-US" b="1" dirty="0" smtClean="0"/>
              <a:t>절감됩니다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42011" y="9334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err="1">
                <a:solidFill>
                  <a:srgbClr val="222222"/>
                </a:solidFill>
                <a:latin typeface="Titillium Web"/>
              </a:rPr>
              <a:t>로우코드의</a:t>
            </a:r>
            <a:r>
              <a:rPr lang="ko-KR" altLang="en-US" b="1" dirty="0">
                <a:solidFill>
                  <a:srgbClr val="222222"/>
                </a:solidFill>
                <a:latin typeface="Titillium Web"/>
              </a:rPr>
              <a:t> </a:t>
            </a:r>
            <a:r>
              <a:rPr lang="en-US" altLang="ko-KR" b="1" dirty="0">
                <a:solidFill>
                  <a:srgbClr val="222222"/>
                </a:solidFill>
                <a:latin typeface="Titillium Web"/>
              </a:rPr>
              <a:t>5</a:t>
            </a:r>
            <a:r>
              <a:rPr lang="ko-KR" altLang="en-US" b="1" dirty="0">
                <a:solidFill>
                  <a:srgbClr val="222222"/>
                </a:solidFill>
                <a:latin typeface="Titillium Web"/>
              </a:rPr>
              <a:t>가지 주요 </a:t>
            </a:r>
            <a:r>
              <a:rPr lang="ko-KR" altLang="en-US" b="1" dirty="0" smtClean="0">
                <a:solidFill>
                  <a:srgbClr val="222222"/>
                </a:solidFill>
                <a:latin typeface="Titillium Web"/>
              </a:rPr>
              <a:t>이점</a:t>
            </a:r>
            <a:endParaRPr lang="ko-KR" altLang="en-US" b="1" dirty="0">
              <a:solidFill>
                <a:srgbClr val="222222"/>
              </a:solidFill>
              <a:latin typeface="Titillium We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708" y="2275738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로우 코드는 </a:t>
            </a:r>
            <a:r>
              <a:rPr lang="en-US" altLang="ko-KR" b="1" dirty="0"/>
              <a:t>"</a:t>
            </a:r>
            <a:r>
              <a:rPr lang="ko-KR" altLang="en-US" b="1" dirty="0"/>
              <a:t>시민 개발자</a:t>
            </a:r>
            <a:r>
              <a:rPr lang="en-US" altLang="ko-KR" b="1" dirty="0"/>
              <a:t>"</a:t>
            </a:r>
            <a:r>
              <a:rPr lang="ko-KR" altLang="en-US" b="1" dirty="0"/>
              <a:t>를 </a:t>
            </a:r>
            <a:r>
              <a:rPr lang="ko-KR" altLang="en-US" b="1" dirty="0" smtClean="0"/>
              <a:t>양성합니다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708" y="3058055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로우 코드는 </a:t>
            </a:r>
            <a:r>
              <a:rPr lang="en-US" altLang="ko-KR" b="1" dirty="0"/>
              <a:t>IT</a:t>
            </a:r>
            <a:r>
              <a:rPr lang="ko-KR" altLang="en-US" b="1" dirty="0"/>
              <a:t>를 근본으로 되돌립니다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1708" y="4521098"/>
            <a:ext cx="449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로우 코드는 매우 </a:t>
            </a:r>
            <a:r>
              <a:rPr lang="ko-KR" altLang="en-US" b="1" dirty="0" err="1"/>
              <a:t>클라우드</a:t>
            </a:r>
            <a:r>
              <a:rPr lang="ko-KR" altLang="en-US" b="1" dirty="0"/>
              <a:t> </a:t>
            </a:r>
            <a:r>
              <a:rPr lang="ko-KR" altLang="en-US" b="1" dirty="0" err="1"/>
              <a:t>친화적입니다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1708" y="3716478"/>
            <a:ext cx="541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로우 </a:t>
            </a:r>
            <a:r>
              <a:rPr lang="ko-KR" altLang="en-US" b="1" dirty="0"/>
              <a:t>코드는 인재 전쟁에서 당신을 독립시킵니다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7803" y="5269915"/>
            <a:ext cx="94034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 smtClean="0"/>
              <a:t>* </a:t>
            </a:r>
            <a:r>
              <a:rPr lang="ko-KR" altLang="en-US" sz="900" i="1" dirty="0" smtClean="0"/>
              <a:t>시민 </a:t>
            </a:r>
            <a:r>
              <a:rPr lang="ko-KR" altLang="en-US" sz="900" i="1" dirty="0"/>
              <a:t>개발자</a:t>
            </a:r>
            <a:r>
              <a:rPr lang="en-US" altLang="ko-KR" sz="900" i="1" dirty="0"/>
              <a:t>(Citizen Developer): </a:t>
            </a:r>
            <a:r>
              <a:rPr lang="ko-KR" altLang="en-US" sz="900" i="1" dirty="0"/>
              <a:t>전문 개발자는 아니지만 기업</a:t>
            </a:r>
            <a:r>
              <a:rPr lang="en-US" altLang="ko-KR" sz="900" i="1" dirty="0"/>
              <a:t>/</a:t>
            </a:r>
            <a:r>
              <a:rPr lang="ko-KR" altLang="en-US" sz="900" i="1" dirty="0"/>
              <a:t>통합 시스템 혹은 구조를 </a:t>
            </a:r>
            <a:r>
              <a:rPr lang="ko-KR" altLang="en-US" sz="900" i="1" dirty="0" smtClean="0"/>
              <a:t> 통해 </a:t>
            </a:r>
            <a:r>
              <a:rPr lang="ko-KR" altLang="en-US" sz="900" i="1" dirty="0"/>
              <a:t>새로운 응용프로그램을 만드는 일반 개발자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656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848"/>
          <a:stretch/>
        </p:blipFill>
        <p:spPr>
          <a:xfrm>
            <a:off x="728133" y="999065"/>
            <a:ext cx="10991480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9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6680</TotalTime>
  <Words>224</Words>
  <Application>Microsoft Office PowerPoint</Application>
  <PresentationFormat>와이드스크린</PresentationFormat>
  <Paragraphs>43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Effra</vt:lpstr>
      <vt:lpstr>Titillium Web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Min Lim</dc:creator>
  <cp:lastModifiedBy>Young Min Lim</cp:lastModifiedBy>
  <cp:revision>165</cp:revision>
  <dcterms:created xsi:type="dcterms:W3CDTF">2022-09-06T01:17:14Z</dcterms:created>
  <dcterms:modified xsi:type="dcterms:W3CDTF">2022-12-01T05:45:06Z</dcterms:modified>
</cp:coreProperties>
</file>