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3"/>
  </p:notesMasterIdLst>
  <p:sldIdLst>
    <p:sldId id="256" r:id="rId3"/>
    <p:sldId id="257" r:id="rId4"/>
    <p:sldId id="259" r:id="rId5"/>
    <p:sldId id="260" r:id="rId6"/>
    <p:sldId id="264" r:id="rId7"/>
    <p:sldId id="265" r:id="rId8"/>
    <p:sldId id="258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I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CD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00"/>
  </p:normalViewPr>
  <p:slideViewPr>
    <p:cSldViewPr>
      <p:cViewPr varScale="1">
        <p:scale>
          <a:sx n="108" d="100"/>
          <a:sy n="108" d="100"/>
        </p:scale>
        <p:origin x="1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IN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IN" alt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 smtClean="0"/>
              <a:t>Click to edit Master text styles</a:t>
            </a:r>
          </a:p>
          <a:p>
            <a:pPr lvl="1"/>
            <a:r>
              <a:rPr lang="en-IN" altLang="en-US" smtClean="0"/>
              <a:t>Second level</a:t>
            </a:r>
          </a:p>
          <a:p>
            <a:pPr lvl="2"/>
            <a:r>
              <a:rPr lang="en-IN" altLang="en-US" smtClean="0"/>
              <a:t>Third level</a:t>
            </a:r>
          </a:p>
          <a:p>
            <a:pPr lvl="3"/>
            <a:r>
              <a:rPr lang="en-IN" altLang="en-US" smtClean="0"/>
              <a:t>Fourth level</a:t>
            </a:r>
          </a:p>
          <a:p>
            <a:pPr lvl="4"/>
            <a:r>
              <a:rPr lang="en-IN" altLang="en-US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IN" alt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C81C39-2F26-46EF-B1C3-321105102D2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117745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2.jpeg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2.jpeg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buClr>
                <a:srgbClr val="FFFFFF"/>
              </a:buCl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IN" altLang="en-US" noProof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IN" altLang="en-US" noProof="0" smtClean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55208FF-7F6E-483B-AB34-093E93ACF3AB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11A222-9A7B-4644-B777-4607BFA5602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02253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88804-9EF6-4AAA-BBE8-B27AF805CB5E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350127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5613" y="2130425"/>
            <a:ext cx="7313612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IN" altLang="en-US" noProof="0" smtClean="0"/>
              <a:t>Click to edit Master title style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5613" y="3886200"/>
            <a:ext cx="7313612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en-IN" altLang="en-US" noProof="0" smtClean="0"/>
              <a:t>Click to edit Master subtitle style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BA466DD-2232-4D36-8EE6-021C1A8A4114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9162E2-1EE1-4CB4-8E08-33DFE3B4B797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02311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C03551-07DC-450D-AC7C-54E0DD94EFA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189174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600200"/>
            <a:ext cx="4037012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705330-9730-4F73-9F31-6A4DFBE41D4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04410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70E70B-633D-4ABF-B592-88D55D79C98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702870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CEC3B-EC33-44D0-B445-31807EF6F43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898715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331C24-939F-4405-AE77-6AC2103F1E0B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6351836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C94FB1-D206-4D85-BBF7-642FC662B09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52935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2E45B-1154-4175-9430-83FD0BCBA80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704350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F7B808-F563-4096-9D39-0D25FFDBEEE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0795826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CA541E-8D5B-4815-87B4-FE0205BBCAB5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147148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74638"/>
            <a:ext cx="6018212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17AD9-2440-4719-9260-F1271AB4694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60780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281507-DDD8-4251-8D0C-1FDDF4E02A08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63101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19F680-16D2-484E-BCF4-3250C146025C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28017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C3659-3E5B-4283-8D62-D48492B2D73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17566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C6102-BE18-4507-8670-2428D9BA5E20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21832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A874C8-A33F-4796-9F71-6D1F2C38827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07687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6D8D2C-9AD4-45D5-970F-479B639EA0E4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275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9EF5F6-693D-4920-B466-8F7CBB412DFE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23379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tags" Target="../tags/tag1.xml"/><Relationship Id="rId14" Type="http://schemas.openxmlformats.org/officeDocument/2006/relationships/tags" Target="../tags/tag2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tags" Target="../tags/tag5.xml"/><Relationship Id="rId14" Type="http://schemas.openxmlformats.org/officeDocument/2006/relationships/tags" Target="../tags/tag6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I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I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BFA1AA0-52F7-489E-8D6C-2B12F9DE8770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5613" y="274638"/>
            <a:ext cx="82264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 smtClean="0"/>
              <a:t>Click to edit Master title style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5613" y="1600200"/>
            <a:ext cx="82264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 smtClean="0"/>
              <a:t>Click to edit Master text styles</a:t>
            </a:r>
          </a:p>
          <a:p>
            <a:pPr lvl="1"/>
            <a:r>
              <a:rPr lang="en-IN" altLang="en-US" smtClean="0"/>
              <a:t>Second level</a:t>
            </a:r>
          </a:p>
          <a:p>
            <a:pPr lvl="2"/>
            <a:r>
              <a:rPr lang="en-IN" altLang="en-US" smtClean="0"/>
              <a:t>Third level</a:t>
            </a:r>
          </a:p>
          <a:p>
            <a:pPr lvl="3"/>
            <a:r>
              <a:rPr lang="en-IN" altLang="en-US" smtClean="0"/>
              <a:t>Fourth level</a:t>
            </a:r>
          </a:p>
          <a:p>
            <a:pPr lvl="4"/>
            <a:r>
              <a:rPr lang="en-IN" altLang="en-US" smtClean="0"/>
              <a:t>Fifth level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IN" altLang="en-US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IN" alt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3C12374-153C-4A55-BABE-1AAB17DAB6D0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buClr>
          <a:schemeClr val="tx1"/>
        </a:buClr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NULL" TargetMode="External"/><Relationship Id="rId3" Type="http://schemas.openxmlformats.org/officeDocument/2006/relationships/hyperlink" Target="NUL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304800"/>
            <a:ext cx="6553200" cy="1828800"/>
          </a:xfrm>
        </p:spPr>
        <p:txBody>
          <a:bodyPr/>
          <a:lstStyle/>
          <a:p>
            <a:r>
              <a:rPr lang="en-US" altLang="en-US" sz="4400" dirty="0" smtClean="0"/>
              <a:t>Data Mining Lab Course</a:t>
            </a:r>
            <a:br>
              <a:rPr lang="en-US" altLang="en-US" sz="4400" dirty="0" smtClean="0"/>
            </a:br>
            <a:r>
              <a:rPr lang="en-US" altLang="en-US" sz="4400" dirty="0" smtClean="0"/>
              <a:t>	  Cricket Dataset</a:t>
            </a:r>
            <a:endParaRPr lang="en-US" altLang="en-US" sz="4400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4495800"/>
            <a:ext cx="4114800" cy="1752600"/>
          </a:xfrm>
        </p:spPr>
        <p:txBody>
          <a:bodyPr/>
          <a:lstStyle/>
          <a:p>
            <a:r>
              <a:rPr lang="en-US" altLang="en-US" dirty="0" smtClean="0"/>
              <a:t>Week </a:t>
            </a:r>
            <a:r>
              <a:rPr lang="en-US" altLang="en-US" dirty="0"/>
              <a:t>4</a:t>
            </a:r>
            <a:r>
              <a:rPr lang="en-US" altLang="en-US" dirty="0" smtClean="0"/>
              <a:t> Presentation: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Avinash Mishra</a:t>
            </a:r>
          </a:p>
          <a:p>
            <a:r>
              <a:rPr lang="en-US" dirty="0" smtClean="0"/>
              <a:t>Matti Lorenzen </a:t>
            </a:r>
          </a:p>
          <a:p>
            <a:r>
              <a:rPr lang="en-US" dirty="0" smtClean="0"/>
              <a:t>Raveekiat Singhaphandu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86800" cy="1676400"/>
          </a:xfrm>
        </p:spPr>
        <p:txBody>
          <a:bodyPr/>
          <a:lstStyle/>
          <a:p>
            <a:r>
              <a:rPr lang="en-US" dirty="0" smtClean="0"/>
              <a:t>	    </a:t>
            </a:r>
            <a:r>
              <a:rPr lang="en-US" dirty="0" smtClean="0">
                <a:latin typeface="Algerian" panose="04020705040A02060702" pitchFamily="82" charset="0"/>
              </a:rPr>
              <a:t>Feedback </a:t>
            </a:r>
            <a:r>
              <a:rPr lang="en-US" dirty="0">
                <a:latin typeface="Algerian" panose="04020705040A02060702" pitchFamily="82" charset="0"/>
              </a:rPr>
              <a:t>for Team </a:t>
            </a:r>
            <a:r>
              <a:rPr lang="en-US" dirty="0" smtClean="0">
                <a:latin typeface="Algerian" panose="04020705040A02060702" pitchFamily="82" charset="0"/>
              </a:rPr>
              <a:t>4 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IN" dirty="0" smtClean="0"/>
              <a:t>Mashable Online Popularity Data Set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altLang="en-US" dirty="0">
              <a:latin typeface="Algerian" panose="04020705040A02060702" pitchFamily="82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535987" cy="4525963"/>
          </a:xfrm>
        </p:spPr>
        <p:txBody>
          <a:bodyPr/>
          <a:lstStyle/>
          <a:p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longer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original </a:t>
            </a:r>
            <a:r>
              <a:rPr lang="de-DE" sz="2000" dirty="0" err="1"/>
              <a:t>dataset</a:t>
            </a:r>
            <a:r>
              <a:rPr lang="de-DE" sz="2000" dirty="0"/>
              <a:t> </a:t>
            </a:r>
            <a:r>
              <a:rPr lang="de-DE" sz="2000" dirty="0">
                <a:sym typeface="Wingdings" panose="05000000000000000000" pitchFamily="2" charset="2"/>
              </a:rPr>
              <a:t>due </a:t>
            </a:r>
            <a:r>
              <a:rPr lang="de-DE" sz="2000" dirty="0" err="1">
                <a:sym typeface="Wingdings" panose="05000000000000000000" pitchFamily="2" charset="2"/>
              </a:rPr>
              <a:t>to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errors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discussed</a:t>
            </a:r>
            <a:r>
              <a:rPr lang="de-DE" sz="2000" dirty="0">
                <a:sym typeface="Wingdings" panose="05000000000000000000" pitchFamily="2" charset="2"/>
              </a:rPr>
              <a:t> last </a:t>
            </a:r>
            <a:r>
              <a:rPr lang="de-DE" sz="2000" dirty="0" err="1">
                <a:sym typeface="Wingdings" panose="05000000000000000000" pitchFamily="2" charset="2"/>
              </a:rPr>
              <a:t>week</a:t>
            </a:r>
            <a:endParaRPr lang="de-DE" sz="2000" dirty="0">
              <a:sym typeface="Wingdings" panose="05000000000000000000" pitchFamily="2" charset="2"/>
            </a:endParaRPr>
          </a:p>
          <a:p>
            <a:r>
              <a:rPr lang="de-DE" sz="2000" dirty="0" err="1">
                <a:sym typeface="Wingdings" panose="05000000000000000000" pitchFamily="2" charset="2"/>
              </a:rPr>
              <a:t>Extraction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of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statistical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features</a:t>
            </a:r>
            <a:r>
              <a:rPr lang="de-DE" sz="2000" dirty="0">
                <a:sym typeface="Wingdings" panose="05000000000000000000" pitchFamily="2" charset="2"/>
              </a:rPr>
              <a:t>, </a:t>
            </a:r>
            <a:r>
              <a:rPr lang="de-DE" sz="2000" dirty="0" err="1">
                <a:sym typeface="Wingdings" panose="05000000000000000000" pitchFamily="2" charset="2"/>
              </a:rPr>
              <a:t>categorized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number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of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shares</a:t>
            </a:r>
            <a:r>
              <a:rPr lang="de-DE" sz="2000" dirty="0">
                <a:sym typeface="Wingdings" panose="05000000000000000000" pitchFamily="2" charset="2"/>
              </a:rPr>
              <a:t>  3 </a:t>
            </a:r>
            <a:r>
              <a:rPr lang="de-DE" sz="2000" dirty="0" err="1">
                <a:sym typeface="Wingdings" panose="05000000000000000000" pitchFamily="2" charset="2"/>
              </a:rPr>
              <a:t>groups</a:t>
            </a:r>
            <a:endParaRPr lang="de-DE" sz="2000" dirty="0">
              <a:sym typeface="Wingdings" panose="05000000000000000000" pitchFamily="2" charset="2"/>
            </a:endParaRPr>
          </a:p>
          <a:p>
            <a:r>
              <a:rPr lang="de-DE" sz="2000" dirty="0">
                <a:sym typeface="Wingdings" panose="05000000000000000000" pitchFamily="2" charset="2"/>
              </a:rPr>
              <a:t>Analysis </a:t>
            </a:r>
            <a:r>
              <a:rPr lang="de-DE" sz="2000" dirty="0" err="1">
                <a:sym typeface="Wingdings" panose="05000000000000000000" pitchFamily="2" charset="2"/>
              </a:rPr>
              <a:t>of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frequent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words</a:t>
            </a:r>
            <a:r>
              <a:rPr lang="de-DE" sz="2000" dirty="0">
                <a:sym typeface="Wingdings" panose="05000000000000000000" pitchFamily="2" charset="2"/>
              </a:rPr>
              <a:t>, </a:t>
            </a:r>
            <a:r>
              <a:rPr lang="de-DE" sz="2000" dirty="0" err="1">
                <a:sym typeface="Wingdings" panose="05000000000000000000" pitchFamily="2" charset="2"/>
              </a:rPr>
              <a:t>channels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usually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published</a:t>
            </a:r>
            <a:r>
              <a:rPr lang="de-DE" sz="2000" dirty="0">
                <a:sym typeface="Wingdings" panose="05000000000000000000" pitchFamily="2" charset="2"/>
              </a:rPr>
              <a:t> in</a:t>
            </a:r>
          </a:p>
          <a:p>
            <a:r>
              <a:rPr lang="de-DE" sz="2000" dirty="0">
                <a:solidFill>
                  <a:srgbClr val="FF0000"/>
                </a:solidFill>
              </a:rPr>
              <a:t>In </a:t>
            </a:r>
            <a:r>
              <a:rPr lang="de-DE" sz="2000" dirty="0" err="1">
                <a:solidFill>
                  <a:srgbClr val="FF0000"/>
                </a:solidFill>
              </a:rPr>
              <a:t>the</a:t>
            </a:r>
            <a:r>
              <a:rPr lang="de-DE" sz="2000" dirty="0">
                <a:solidFill>
                  <a:srgbClr val="FF0000"/>
                </a:solidFill>
              </a:rPr>
              <a:t> </a:t>
            </a:r>
            <a:r>
              <a:rPr lang="de-DE" sz="2000" dirty="0" err="1">
                <a:solidFill>
                  <a:srgbClr val="FF0000"/>
                </a:solidFill>
              </a:rPr>
              <a:t>presentation</a:t>
            </a:r>
            <a:r>
              <a:rPr lang="de-DE" sz="2000" dirty="0">
                <a:solidFill>
                  <a:srgbClr val="FF0000"/>
                </a:solidFill>
              </a:rPr>
              <a:t>: „</a:t>
            </a:r>
            <a:r>
              <a:rPr lang="en-US" sz="2000" dirty="0">
                <a:solidFill>
                  <a:srgbClr val="FF0000"/>
                </a:solidFill>
              </a:rPr>
              <a:t>Most Valuable Authors are Publishing Their Most Articles In The Same Channels”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In the wiki: “Against our intuition, each author is publishing in all channels and does not have a single channel of expertise.”</a:t>
            </a:r>
          </a:p>
          <a:p>
            <a:r>
              <a:rPr lang="en-US" sz="2000" dirty="0">
                <a:solidFill>
                  <a:srgbClr val="00B050"/>
                </a:solidFill>
              </a:rPr>
              <a:t>Very well structured, a clear plan, the wiki is looking very nice.</a:t>
            </a:r>
          </a:p>
          <a:p>
            <a:r>
              <a:rPr lang="en-US" sz="2000" dirty="0"/>
              <a:t>Out of interest – did you notify the author of the paper regarding the faults in the dataset?</a:t>
            </a:r>
            <a:endParaRPr lang="de-DE" sz="2000" dirty="0"/>
          </a:p>
          <a:p>
            <a:pPr marL="0" indent="0" algn="just">
              <a:buNone/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1493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-76200"/>
            <a:ext cx="4953000" cy="1143000"/>
          </a:xfrm>
        </p:spPr>
        <p:txBody>
          <a:bodyPr/>
          <a:lstStyle/>
          <a:p>
            <a:r>
              <a:rPr lang="en-US" altLang="en-US" dirty="0">
                <a:latin typeface="Algerian" panose="04020705040A02060702" pitchFamily="82" charset="0"/>
              </a:rPr>
              <a:t>M</a:t>
            </a:r>
            <a:r>
              <a:rPr lang="en-US" altLang="en-US" dirty="0" smtClean="0">
                <a:latin typeface="Algerian" panose="04020705040A02060702" pitchFamily="82" charset="0"/>
              </a:rPr>
              <a:t>ain Achievements</a:t>
            </a:r>
            <a:endParaRPr lang="en-US" altLang="en-US" dirty="0">
              <a:latin typeface="Algerian" panose="04020705040A02060702" pitchFamily="82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535987" cy="4525963"/>
          </a:xfrm>
        </p:spPr>
        <p:txBody>
          <a:bodyPr/>
          <a:lstStyle/>
          <a:p>
            <a:pPr algn="just"/>
            <a:r>
              <a:rPr lang="en-US" altLang="en-US" sz="2000" dirty="0" smtClean="0"/>
              <a:t>Performance of a Batsman against a particular bowler.</a:t>
            </a:r>
          </a:p>
          <a:p>
            <a:pPr algn="just"/>
            <a:r>
              <a:rPr lang="en-US" altLang="en-US" sz="2000" dirty="0" smtClean="0"/>
              <a:t>Parsing of Players profile from cricinfo website.</a:t>
            </a:r>
          </a:p>
          <a:p>
            <a:pPr algn="just"/>
            <a:r>
              <a:rPr lang="en-US" altLang="en-US" sz="2000" dirty="0" smtClean="0"/>
              <a:t>Setting up the Performance parameter for players.</a:t>
            </a:r>
          </a:p>
          <a:p>
            <a:pPr algn="just"/>
            <a:r>
              <a:rPr lang="en-US" altLang="en-US" sz="2000" dirty="0" smtClean="0"/>
              <a:t>Players performance with a particular </a:t>
            </a:r>
            <a:r>
              <a:rPr lang="en-US" altLang="en-US" sz="2000" dirty="0" err="1" smtClean="0"/>
              <a:t>nonstriker</a:t>
            </a:r>
            <a:r>
              <a:rPr lang="en-US" altLang="en-US" sz="2000" dirty="0" smtClean="0"/>
              <a:t> batsman.</a:t>
            </a:r>
          </a:p>
          <a:p>
            <a:pPr algn="just"/>
            <a:r>
              <a:rPr lang="en-US" altLang="en-US" sz="2000" dirty="0" smtClean="0"/>
              <a:t>Detailed and easy description</a:t>
            </a:r>
            <a:r>
              <a:rPr lang="en-US" altLang="en-US" sz="2000" dirty="0" smtClean="0"/>
              <a:t>.</a:t>
            </a:r>
            <a:endParaRPr lang="en-US" altLang="en-US" sz="2000" dirty="0"/>
          </a:p>
          <a:p>
            <a:pPr algn="just"/>
            <a:r>
              <a:rPr lang="en-US" altLang="en-US" sz="2000" dirty="0" smtClean="0"/>
              <a:t>Updated last week Wiki to be more descriptive.</a:t>
            </a:r>
          </a:p>
          <a:p>
            <a:pPr algn="just"/>
            <a:endParaRPr lang="en-US" altLang="en-US" sz="2000" dirty="0"/>
          </a:p>
          <a:p>
            <a:r>
              <a:rPr lang="en-US" altLang="en-US" sz="2000" dirty="0" smtClean="0"/>
              <a:t>Feedback for the </a:t>
            </a:r>
            <a:r>
              <a:rPr lang="en-IN" sz="2000" dirty="0"/>
              <a:t>Mashable Online Popularity Data Set</a:t>
            </a:r>
            <a:r>
              <a:rPr lang="en-US" sz="2000" dirty="0"/>
              <a:t/>
            </a:r>
            <a:br>
              <a:rPr lang="en-US" sz="2000" dirty="0"/>
            </a:br>
            <a:endParaRPr lang="en-US" altLang="en-US" sz="2000" dirty="0" smtClean="0"/>
          </a:p>
          <a:p>
            <a:pPr algn="just"/>
            <a:endParaRPr lang="en-US" altLang="en-US" sz="2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2" y="228600"/>
            <a:ext cx="8226425" cy="884238"/>
          </a:xfrm>
        </p:spPr>
        <p:txBody>
          <a:bodyPr/>
          <a:lstStyle/>
          <a:p>
            <a:r>
              <a:rPr lang="en-US" altLang="en-US" dirty="0" smtClean="0">
                <a:latin typeface="Algerian" panose="04020705040A02060702" pitchFamily="82" charset="0"/>
              </a:rPr>
              <a:t>Strike Rate of a Batsman </a:t>
            </a:r>
            <a:r>
              <a:rPr lang="en-US" altLang="en-US" dirty="0">
                <a:latin typeface="Algerian" panose="04020705040A02060702" pitchFamily="82" charset="0"/>
              </a:rPr>
              <a:t>against a particular </a:t>
            </a:r>
            <a:r>
              <a:rPr lang="en-US" altLang="en-US" dirty="0" smtClean="0">
                <a:latin typeface="Algerian" panose="04020705040A02060702" pitchFamily="82" charset="0"/>
              </a:rPr>
              <a:t>bowler</a:t>
            </a:r>
            <a:endParaRPr lang="en-US" altLang="en-US" dirty="0"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14" y="1112838"/>
            <a:ext cx="8751019" cy="5654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4953000" cy="533400"/>
          </a:xfrm>
        </p:spPr>
        <p:txBody>
          <a:bodyPr/>
          <a:lstStyle/>
          <a:p>
            <a:r>
              <a:rPr lang="en-US" altLang="en-US" dirty="0" smtClean="0">
                <a:latin typeface="Algerian" panose="04020705040A02060702" pitchFamily="82" charset="0"/>
              </a:rPr>
              <a:t>Players profile </a:t>
            </a:r>
            <a:endParaRPr lang="en-US" altLang="en-US" dirty="0">
              <a:latin typeface="Algerian" panose="04020705040A02060702" pitchFamily="82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535987" cy="5715000"/>
          </a:xfrm>
        </p:spPr>
        <p:txBody>
          <a:bodyPr/>
          <a:lstStyle/>
          <a:p>
            <a:pPr algn="just"/>
            <a:r>
              <a:rPr lang="en-US" altLang="en-US" sz="2000" dirty="0" smtClean="0"/>
              <a:t>We parsed the profile of each player from espncricinfo.com.</a:t>
            </a:r>
          </a:p>
          <a:p>
            <a:pPr algn="just"/>
            <a:r>
              <a:rPr lang="en-US" altLang="en-US" sz="2000" dirty="0" smtClean="0"/>
              <a:t>Some attributes: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 smtClean="0"/>
              <a:t>Playing_role, Batting_style, Bowling_style, </a:t>
            </a:r>
            <a:r>
              <a:rPr lang="en-IN" altLang="en-US" sz="2000" dirty="0" smtClean="0"/>
              <a:t>Batting/Bowling Average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altLang="en-US" sz="2000" dirty="0" smtClean="0"/>
              <a:t>SR: Strike rate</a:t>
            </a:r>
            <a:r>
              <a:rPr lang="en-US" altLang="en-US" sz="2000" dirty="0" smtClean="0"/>
              <a:t> </a:t>
            </a:r>
          </a:p>
          <a:p>
            <a:pPr marL="0" lvl="1" indent="0" algn="just">
              <a:buNone/>
            </a:pPr>
            <a:endParaRPr lang="en-US" altLang="en-US" sz="2000" dirty="0" smtClean="0"/>
          </a:p>
          <a:p>
            <a:pPr marL="0" lvl="1" indent="0" algn="just">
              <a:buNone/>
            </a:pPr>
            <a:r>
              <a:rPr lang="en-US" altLang="en-US" sz="2000" dirty="0" smtClean="0"/>
              <a:t>BUT WHY??</a:t>
            </a:r>
          </a:p>
          <a:p>
            <a:pPr marL="342900" lvl="1" indent="-342900" algn="just"/>
            <a:r>
              <a:rPr lang="en-US" altLang="en-US" sz="2000" dirty="0" smtClean="0"/>
              <a:t>More detailed analysis of player performance.</a:t>
            </a:r>
          </a:p>
          <a:p>
            <a:pPr marL="342900" lvl="1" indent="-342900" algn="just"/>
            <a:r>
              <a:rPr lang="en-US" altLang="en-US" sz="2000" dirty="0" smtClean="0"/>
              <a:t>Players performance comparison during 10 year time frame.</a:t>
            </a:r>
          </a:p>
          <a:p>
            <a:pPr marL="0" lvl="1" indent="0" algn="just">
              <a:buNone/>
            </a:pPr>
            <a:r>
              <a:rPr lang="en-US" altLang="en-US" sz="2000" dirty="0" smtClean="0"/>
              <a:t>Problem :</a:t>
            </a:r>
          </a:p>
          <a:p>
            <a:pPr marL="342900" lvl="1" indent="-342900" algn="just"/>
            <a:r>
              <a:rPr lang="en-US" altLang="en-US" sz="2000" dirty="0" smtClean="0"/>
              <a:t>Different name of a player in different dataset.</a:t>
            </a:r>
          </a:p>
          <a:p>
            <a:pPr marL="342900" lvl="1" indent="-342900" algn="just"/>
            <a:r>
              <a:rPr lang="en-US" altLang="en-US" sz="2000" dirty="0" smtClean="0"/>
              <a:t>IN PlayerInfoAll table</a:t>
            </a:r>
          </a:p>
          <a:p>
            <a:pPr marL="742950" lvl="2" indent="-342900" algn="just"/>
            <a:r>
              <a:rPr lang="en-US" altLang="en-US" sz="2000" dirty="0" smtClean="0"/>
              <a:t>Name: Mahela Jayawardene</a:t>
            </a:r>
          </a:p>
          <a:p>
            <a:pPr marL="742950" lvl="2" indent="-342900" algn="just"/>
            <a:r>
              <a:rPr lang="en-US" altLang="en-US" sz="2000" dirty="0" smtClean="0"/>
              <a:t>Full Name: Denagamage Proboth Mahela de Silva Jayawardene</a:t>
            </a:r>
          </a:p>
          <a:p>
            <a:pPr marL="342900" lvl="1" indent="-342900" algn="just"/>
            <a:r>
              <a:rPr lang="en-US" altLang="en-US" sz="2000" dirty="0" smtClean="0"/>
              <a:t>In Innings table</a:t>
            </a:r>
          </a:p>
          <a:p>
            <a:pPr marL="742950" lvl="2" indent="-342900" algn="just"/>
            <a:r>
              <a:rPr lang="en-US" altLang="en-US" sz="2000" dirty="0" smtClean="0"/>
              <a:t>Batsman: DPMD Jayawardene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1484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5410200" cy="533400"/>
          </a:xfrm>
        </p:spPr>
        <p:txBody>
          <a:bodyPr/>
          <a:lstStyle/>
          <a:p>
            <a:r>
              <a:rPr lang="en-US" altLang="en-US" dirty="0" smtClean="0">
                <a:latin typeface="Algerian" panose="04020705040A02060702" pitchFamily="82" charset="0"/>
              </a:rPr>
              <a:t>How do we solve it?(1)</a:t>
            </a:r>
            <a:endParaRPr lang="en-US" altLang="en-US" dirty="0">
              <a:latin typeface="Algerian" panose="04020705040A02060702" pitchFamily="82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535987" cy="5715000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altLang="en-US" sz="2000" dirty="0" smtClean="0"/>
              <a:t>First method:</a:t>
            </a:r>
          </a:p>
          <a:p>
            <a:pPr marL="342900" lvl="1" indent="-342900" algn="just"/>
            <a:r>
              <a:rPr lang="en-US" altLang="en-US" sz="2000" dirty="0" smtClean="0"/>
              <a:t>We found that </a:t>
            </a:r>
            <a:r>
              <a:rPr lang="en-US" altLang="en-US" sz="2000" dirty="0" err="1" smtClean="0"/>
              <a:t>ESPNcricinfo</a:t>
            </a:r>
            <a:r>
              <a:rPr lang="en-US" altLang="en-US" sz="2000" dirty="0" smtClean="0"/>
              <a:t> have the search bar which we can simply build URL request</a:t>
            </a:r>
          </a:p>
          <a:p>
            <a:pPr marL="742950" lvl="2" indent="-342900" algn="just"/>
            <a:r>
              <a:rPr lang="en-US" altLang="en-US" sz="2000" dirty="0" smtClean="0"/>
              <a:t>For DPMD </a:t>
            </a:r>
            <a:r>
              <a:rPr lang="en-US" altLang="en-US" sz="2000" dirty="0" err="1" smtClean="0"/>
              <a:t>Jayawardene</a:t>
            </a:r>
            <a:endParaRPr lang="en-US" altLang="en-US" sz="2000" dirty="0" smtClean="0"/>
          </a:p>
          <a:p>
            <a:pPr marL="1200150" lvl="3" indent="-342900" algn="just"/>
            <a:r>
              <a:rPr lang="en-US" altLang="en-US" sz="2000" dirty="0">
                <a:hlinkClick r:id="rId2" invalidUrl="http://search.espncricinfo.com/ci/content/site/search.html?search=+DPMD +Jayawardene;type=player"/>
              </a:rPr>
              <a:t>http://search.espncricinfo.com/ci/content/site/search.html?search=+</a:t>
            </a:r>
            <a:r>
              <a:rPr lang="en-US" altLang="en-US" sz="2000" dirty="0" smtClean="0">
                <a:hlinkClick r:id="rId3" invalidUrl="http://search.espncricinfo.com/ci/content/site/search.html?search=+DPMD +Jayawardene;type=player"/>
              </a:rPr>
              <a:t>DPMD%20+Jayawardene;type=player</a:t>
            </a:r>
            <a:endParaRPr lang="en-US" altLang="en-US" sz="2000" dirty="0" smtClean="0"/>
          </a:p>
          <a:p>
            <a:pPr marL="1200150" lvl="3" indent="-342900" algn="just"/>
            <a:r>
              <a:rPr lang="en-US" altLang="en-US" sz="2000" dirty="0" smtClean="0"/>
              <a:t>Retrieve all the link result to player profile</a:t>
            </a:r>
            <a:endParaRPr lang="en-US" altLang="en-US" sz="2000" dirty="0"/>
          </a:p>
          <a:p>
            <a:pPr marL="742950" lvl="2" indent="-342900" algn="just"/>
            <a:r>
              <a:rPr lang="en-US" altLang="en-US" sz="2000" dirty="0" smtClean="0"/>
              <a:t>Problems</a:t>
            </a:r>
          </a:p>
          <a:p>
            <a:pPr marL="1200150" lvl="3" indent="-342900" algn="just"/>
            <a:r>
              <a:rPr lang="en-US" altLang="en-US" sz="2000" dirty="0" smtClean="0"/>
              <a:t>Player name are more common than we think</a:t>
            </a:r>
          </a:p>
          <a:p>
            <a:pPr marL="1657350" lvl="4" indent="-342900" algn="just"/>
            <a:r>
              <a:rPr lang="en-US" altLang="en-US" sz="2000" dirty="0" smtClean="0"/>
              <a:t>There are </a:t>
            </a:r>
            <a:r>
              <a:rPr lang="en-US" altLang="en-US" sz="2000" b="1" dirty="0" smtClean="0"/>
              <a:t>five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Amjad</a:t>
            </a:r>
            <a:r>
              <a:rPr lang="en-US" altLang="en-US" sz="2000" dirty="0" smtClean="0"/>
              <a:t> Ali from Pakistan</a:t>
            </a:r>
          </a:p>
          <a:p>
            <a:pPr marL="1657350" lvl="4" indent="-342900"/>
            <a:r>
              <a:rPr lang="en-US" altLang="en-US" sz="2000" dirty="0" smtClean="0"/>
              <a:t>No possible way to easily distinguished them without actually look through the data</a:t>
            </a:r>
          </a:p>
          <a:p>
            <a:pPr marL="1200150" lvl="3" indent="-342900"/>
            <a:r>
              <a:rPr lang="en-US" altLang="en-US" sz="2000" dirty="0" smtClean="0"/>
              <a:t>The HTML page for each player </a:t>
            </a:r>
            <a:r>
              <a:rPr lang="en-US" altLang="en-US" sz="2000" b="1" dirty="0" smtClean="0"/>
              <a:t>does not contain any information about </a:t>
            </a:r>
            <a:r>
              <a:rPr lang="en-US" altLang="en-US" sz="2000" b="1" dirty="0"/>
              <a:t>the </a:t>
            </a:r>
            <a:r>
              <a:rPr lang="en-US" altLang="en-US" sz="2000" b="1" dirty="0" smtClean="0"/>
              <a:t>abbreviation</a:t>
            </a:r>
          </a:p>
        </p:txBody>
      </p:sp>
    </p:spTree>
    <p:extLst>
      <p:ext uri="{BB962C8B-B14F-4D97-AF65-F5344CB8AC3E}">
        <p14:creationId xmlns:p14="http://schemas.microsoft.com/office/powerpoint/2010/main" val="205877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5410200" cy="533400"/>
          </a:xfrm>
        </p:spPr>
        <p:txBody>
          <a:bodyPr/>
          <a:lstStyle/>
          <a:p>
            <a:r>
              <a:rPr lang="en-US" altLang="en-US" dirty="0" smtClean="0">
                <a:latin typeface="Algerian" panose="04020705040A02060702" pitchFamily="82" charset="0"/>
              </a:rPr>
              <a:t>How do we solve it?(2)</a:t>
            </a:r>
            <a:endParaRPr lang="en-US" altLang="en-US" dirty="0">
              <a:latin typeface="Algerian" panose="04020705040A02060702" pitchFamily="82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535987" cy="5715000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altLang="en-US" sz="2000" dirty="0" smtClean="0"/>
              <a:t>Second method:</a:t>
            </a:r>
          </a:p>
          <a:p>
            <a:pPr marL="342900" lvl="1" indent="-342900" algn="just"/>
            <a:r>
              <a:rPr lang="en-US" altLang="en-US" sz="2000" dirty="0" smtClean="0"/>
              <a:t>Again, we found that </a:t>
            </a:r>
            <a:r>
              <a:rPr lang="en-US" altLang="en-US" sz="2000" dirty="0" err="1" smtClean="0"/>
              <a:t>ESPNcricinfo</a:t>
            </a:r>
            <a:r>
              <a:rPr lang="en-US" altLang="en-US" sz="2000" dirty="0" smtClean="0"/>
              <a:t> have the list currently active team member and also using </a:t>
            </a:r>
            <a:r>
              <a:rPr lang="en-US" altLang="en-US" sz="2000" b="1" u="sng" dirty="0"/>
              <a:t>abbreviation </a:t>
            </a:r>
            <a:r>
              <a:rPr lang="en-US" altLang="en-US" sz="2000" b="1" u="sng" dirty="0" smtClean="0"/>
              <a:t>name </a:t>
            </a:r>
            <a:r>
              <a:rPr lang="en-US" altLang="en-US" sz="2000" b="1" u="sng" dirty="0" smtClean="0">
                <a:sym typeface="Wingdings"/>
              </a:rPr>
              <a:t></a:t>
            </a:r>
            <a:r>
              <a:rPr lang="en-US" altLang="en-US" sz="2000" u="sng" dirty="0" smtClean="0"/>
              <a:t> </a:t>
            </a:r>
            <a:r>
              <a:rPr lang="en-US" altLang="en-US" sz="2000" dirty="0" smtClean="0"/>
              <a:t>for each player</a:t>
            </a:r>
          </a:p>
          <a:p>
            <a:pPr marL="342900" lvl="1" indent="-342900" algn="just"/>
            <a:r>
              <a:rPr lang="en-US" altLang="en-US" sz="2000" dirty="0" smtClean="0"/>
              <a:t>Now we list all the player abbreviation name and their link </a:t>
            </a:r>
          </a:p>
          <a:p>
            <a:pPr marL="342900" lvl="1" indent="-342900" algn="just"/>
            <a:r>
              <a:rPr lang="en-US" altLang="en-US" sz="2000" dirty="0" smtClean="0"/>
              <a:t>Download those link and save in HTML format</a:t>
            </a:r>
          </a:p>
          <a:p>
            <a:pPr marL="342900" lvl="1" indent="-342900" algn="just"/>
            <a:r>
              <a:rPr lang="en-US" altLang="en-US" sz="2000" dirty="0" smtClean="0"/>
              <a:t>Parsed interested data in to CSV</a:t>
            </a:r>
          </a:p>
          <a:p>
            <a:pPr marL="342900" lvl="1" indent="-342900" algn="just"/>
            <a:r>
              <a:rPr lang="en-US" altLang="en-US" sz="2000" dirty="0" smtClean="0"/>
              <a:t>Finally we can link this recently acquired data with the innings table</a:t>
            </a:r>
          </a:p>
        </p:txBody>
      </p:sp>
    </p:spTree>
    <p:extLst>
      <p:ext uri="{BB962C8B-B14F-4D97-AF65-F5344CB8AC3E}">
        <p14:creationId xmlns:p14="http://schemas.microsoft.com/office/powerpoint/2010/main" val="112841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381000"/>
            <a:ext cx="7313612" cy="838200"/>
          </a:xfrm>
        </p:spPr>
        <p:txBody>
          <a:bodyPr/>
          <a:lstStyle/>
          <a:p>
            <a:r>
              <a:rPr lang="en-US" altLang="en-US" dirty="0">
                <a:latin typeface="Algerian" panose="04020705040A02060702" pitchFamily="82" charset="0"/>
              </a:rPr>
              <a:t>Performance Parameters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815310"/>
              </p:ext>
            </p:extLst>
          </p:nvPr>
        </p:nvGraphicFramePr>
        <p:xfrm>
          <a:off x="457200" y="1524000"/>
          <a:ext cx="7962105" cy="2194560"/>
        </p:xfrm>
        <a:graphic>
          <a:graphicData uri="http://schemas.openxmlformats.org/drawingml/2006/table">
            <a:tbl>
              <a:tblPr>
                <a:solidFill>
                  <a:srgbClr val="D1CD72"/>
                </a:solidFill>
              </a:tblPr>
              <a:tblGrid>
                <a:gridCol w="2654035">
                  <a:extLst>
                    <a:ext uri="{9D8B030D-6E8A-4147-A177-3AD203B41FA5}">
                      <a16:colId xmlns:a16="http://schemas.microsoft.com/office/drawing/2014/main" xmlns="" val="1460056246"/>
                    </a:ext>
                  </a:extLst>
                </a:gridCol>
                <a:gridCol w="2654035">
                  <a:extLst>
                    <a:ext uri="{9D8B030D-6E8A-4147-A177-3AD203B41FA5}">
                      <a16:colId xmlns:a16="http://schemas.microsoft.com/office/drawing/2014/main" xmlns="" val="1473618500"/>
                    </a:ext>
                  </a:extLst>
                </a:gridCol>
                <a:gridCol w="2654035">
                  <a:extLst>
                    <a:ext uri="{9D8B030D-6E8A-4147-A177-3AD203B41FA5}">
                      <a16:colId xmlns:a16="http://schemas.microsoft.com/office/drawing/2014/main" xmlns="" val="173878698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effectLst/>
                        </a:rPr>
                        <a:t>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0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effectLst/>
                        </a:rPr>
                        <a:t>ODI</a:t>
                      </a:r>
                      <a:endParaRPr lang="en-IN" sz="18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0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effectLst/>
                        </a:rPr>
                        <a:t>T20</a:t>
                      </a:r>
                      <a:endParaRPr lang="en-IN" sz="18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0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42100858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 dirty="0"/>
                        <a:t>Batting Average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0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37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0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28.02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0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264359873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Batting Strike 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0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77.84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0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119.27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0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5072665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 dirty="0"/>
                        <a:t>Bowling Average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0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27.4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0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0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218193558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Bowling Strike 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0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31.5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0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23.5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0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21585512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Bowling Economy 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0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0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6.5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50">
                      <a:fgClr>
                        <a:srgbClr val="FFFFFF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218419031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24200" y="46482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52400"/>
            <a:ext cx="8077200" cy="533400"/>
          </a:xfrm>
        </p:spPr>
        <p:txBody>
          <a:bodyPr/>
          <a:lstStyle/>
          <a:p>
            <a:r>
              <a:rPr lang="en-US" altLang="en-US" dirty="0" smtClean="0">
                <a:latin typeface="Algerian" panose="04020705040A02060702" pitchFamily="82" charset="0"/>
              </a:rPr>
              <a:t>Batsman and </a:t>
            </a:r>
            <a:r>
              <a:rPr lang="en-US" altLang="en-US" dirty="0" err="1" smtClean="0">
                <a:latin typeface="Algerian" panose="04020705040A02060702" pitchFamily="82" charset="0"/>
              </a:rPr>
              <a:t>nonstriker</a:t>
            </a:r>
            <a:r>
              <a:rPr lang="en-US" altLang="en-US" dirty="0" smtClean="0">
                <a:latin typeface="Algerian" panose="04020705040A02060702" pitchFamily="82" charset="0"/>
              </a:rPr>
              <a:t> batsman</a:t>
            </a:r>
            <a:endParaRPr lang="en-US" altLang="en-US" dirty="0">
              <a:latin typeface="Algerian" panose="04020705040A02060702" pitchFamily="8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85800"/>
            <a:ext cx="87630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0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381000"/>
            <a:ext cx="4953000" cy="533400"/>
          </a:xfrm>
        </p:spPr>
        <p:txBody>
          <a:bodyPr/>
          <a:lstStyle/>
          <a:p>
            <a:r>
              <a:rPr lang="en-US" altLang="en-US" dirty="0" smtClean="0">
                <a:latin typeface="Algerian" panose="04020705040A02060702" pitchFamily="82" charset="0"/>
              </a:rPr>
              <a:t>Next Task…..</a:t>
            </a:r>
            <a:endParaRPr lang="en-US" altLang="en-US" dirty="0">
              <a:latin typeface="Algerian" panose="04020705040A02060702" pitchFamily="82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1"/>
            <a:ext cx="8535987" cy="2362200"/>
          </a:xfrm>
        </p:spPr>
        <p:txBody>
          <a:bodyPr/>
          <a:lstStyle/>
          <a:p>
            <a:pPr algn="just"/>
            <a:r>
              <a:rPr lang="en-US" altLang="en-US" sz="2000" dirty="0" smtClean="0"/>
              <a:t>Player performance against a type of bowler/batsman.</a:t>
            </a:r>
          </a:p>
          <a:p>
            <a:pPr algn="just"/>
            <a:r>
              <a:rPr lang="en-US" altLang="en-US" sz="2000" dirty="0" smtClean="0"/>
              <a:t>Batsman performance with type of batsman at non striker end.</a:t>
            </a:r>
          </a:p>
          <a:p>
            <a:pPr algn="just"/>
            <a:r>
              <a:rPr lang="en-US" altLang="en-US" sz="2000" dirty="0" smtClean="0"/>
              <a:t>Players performance in this time duration as compare to whole career</a:t>
            </a:r>
            <a:r>
              <a:rPr lang="en-US" altLang="en-US" sz="2000" dirty="0" smtClean="0"/>
              <a:t>.</a:t>
            </a:r>
          </a:p>
          <a:p>
            <a:pPr algn="just"/>
            <a:r>
              <a:rPr lang="en-US" altLang="en-US" sz="2000" dirty="0" smtClean="0"/>
              <a:t>Player performance grouping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644127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ext"/>
</p:tagLst>
</file>

<file path=ppt/theme/theme1.xml><?xml version="1.0" encoding="utf-8"?>
<a:theme xmlns:a="http://schemas.openxmlformats.org/drawingml/2006/main" name="Office Theme">
  <a:themeElements>
    <a:clrScheme name="Office Theme 2">
      <a:dk1>
        <a:srgbClr val="000000"/>
      </a:dk1>
      <a:lt1>
        <a:srgbClr val="CCCC66"/>
      </a:lt1>
      <a:dk2>
        <a:srgbClr val="000000"/>
      </a:dk2>
      <a:lt2>
        <a:srgbClr val="CCCCCC"/>
      </a:lt2>
      <a:accent1>
        <a:srgbClr val="806A00"/>
      </a:accent1>
      <a:accent2>
        <a:srgbClr val="517300"/>
      </a:accent2>
      <a:accent3>
        <a:srgbClr val="E2E2B8"/>
      </a:accent3>
      <a:accent4>
        <a:srgbClr val="000000"/>
      </a:accent4>
      <a:accent5>
        <a:srgbClr val="C0B9AA"/>
      </a:accent5>
      <a:accent6>
        <a:srgbClr val="496800"/>
      </a:accent6>
      <a:hlink>
        <a:srgbClr val="595900"/>
      </a:hlink>
      <a:folHlink>
        <a:srgbClr val="135E2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6A7800"/>
        </a:accent1>
        <a:accent2>
          <a:srgbClr val="6B6B00"/>
        </a:accent2>
        <a:accent3>
          <a:srgbClr val="E2E2B8"/>
        </a:accent3>
        <a:accent4>
          <a:srgbClr val="000000"/>
        </a:accent4>
        <a:accent5>
          <a:srgbClr val="B9BEAA"/>
        </a:accent5>
        <a:accent6>
          <a:srgbClr val="606000"/>
        </a:accent6>
        <a:hlink>
          <a:srgbClr val="566100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806A00"/>
        </a:accent1>
        <a:accent2>
          <a:srgbClr val="517300"/>
        </a:accent2>
        <a:accent3>
          <a:srgbClr val="E2E2B8"/>
        </a:accent3>
        <a:accent4>
          <a:srgbClr val="000000"/>
        </a:accent4>
        <a:accent5>
          <a:srgbClr val="C0B9AA"/>
        </a:accent5>
        <a:accent6>
          <a:srgbClr val="496800"/>
        </a:accent6>
        <a:hlink>
          <a:srgbClr val="595900"/>
        </a:hlink>
        <a:folHlink>
          <a:srgbClr val="135E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8C4242"/>
        </a:accent1>
        <a:accent2>
          <a:srgbClr val="616100"/>
        </a:accent2>
        <a:accent3>
          <a:srgbClr val="E2E2B8"/>
        </a:accent3>
        <a:accent4>
          <a:srgbClr val="000000"/>
        </a:accent4>
        <a:accent5>
          <a:srgbClr val="C5B0B0"/>
        </a:accent5>
        <a:accent6>
          <a:srgbClr val="575700"/>
        </a:accent6>
        <a:hlink>
          <a:srgbClr val="731E5C"/>
        </a:hlink>
        <a:folHlink>
          <a:srgbClr val="473F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31677A"/>
        </a:accent1>
        <a:accent2>
          <a:srgbClr val="8C512A"/>
        </a:accent2>
        <a:accent3>
          <a:srgbClr val="E2E2B8"/>
        </a:accent3>
        <a:accent4>
          <a:srgbClr val="000000"/>
        </a:accent4>
        <a:accent5>
          <a:srgbClr val="ADB8BE"/>
        </a:accent5>
        <a:accent6>
          <a:srgbClr val="7E4925"/>
        </a:accent6>
        <a:hlink>
          <a:srgbClr val="5F426E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6A7800"/>
        </a:accent1>
        <a:accent2>
          <a:srgbClr val="6B6B00"/>
        </a:accent2>
        <a:accent3>
          <a:srgbClr val="FFFFFF"/>
        </a:accent3>
        <a:accent4>
          <a:srgbClr val="000000"/>
        </a:accent4>
        <a:accent5>
          <a:srgbClr val="B9BEAA"/>
        </a:accent5>
        <a:accent6>
          <a:srgbClr val="606000"/>
        </a:accent6>
        <a:hlink>
          <a:srgbClr val="566100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06A00"/>
        </a:accent1>
        <a:accent2>
          <a:srgbClr val="517300"/>
        </a:accent2>
        <a:accent3>
          <a:srgbClr val="FFFFFF"/>
        </a:accent3>
        <a:accent4>
          <a:srgbClr val="000000"/>
        </a:accent4>
        <a:accent5>
          <a:srgbClr val="C0B9AA"/>
        </a:accent5>
        <a:accent6>
          <a:srgbClr val="496800"/>
        </a:accent6>
        <a:hlink>
          <a:srgbClr val="595900"/>
        </a:hlink>
        <a:folHlink>
          <a:srgbClr val="135E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C4242"/>
        </a:accent1>
        <a:accent2>
          <a:srgbClr val="616100"/>
        </a:accent2>
        <a:accent3>
          <a:srgbClr val="FFFFFF"/>
        </a:accent3>
        <a:accent4>
          <a:srgbClr val="000000"/>
        </a:accent4>
        <a:accent5>
          <a:srgbClr val="C5B0B0"/>
        </a:accent5>
        <a:accent6>
          <a:srgbClr val="575700"/>
        </a:accent6>
        <a:hlink>
          <a:srgbClr val="731E5C"/>
        </a:hlink>
        <a:folHlink>
          <a:srgbClr val="473F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31677A"/>
        </a:accent1>
        <a:accent2>
          <a:srgbClr val="8C512A"/>
        </a:accent2>
        <a:accent3>
          <a:srgbClr val="FFFFFF"/>
        </a:accent3>
        <a:accent4>
          <a:srgbClr val="000000"/>
        </a:accent4>
        <a:accent5>
          <a:srgbClr val="ADB8BE"/>
        </a:accent5>
        <a:accent6>
          <a:srgbClr val="7E4925"/>
        </a:accent6>
        <a:hlink>
          <a:srgbClr val="5F426E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CCCC66"/>
      </a:lt1>
      <a:dk2>
        <a:srgbClr val="000000"/>
      </a:dk2>
      <a:lt2>
        <a:srgbClr val="CCCCCC"/>
      </a:lt2>
      <a:accent1>
        <a:srgbClr val="806A00"/>
      </a:accent1>
      <a:accent2>
        <a:srgbClr val="517300"/>
      </a:accent2>
      <a:accent3>
        <a:srgbClr val="E2E2B8"/>
      </a:accent3>
      <a:accent4>
        <a:srgbClr val="000000"/>
      </a:accent4>
      <a:accent5>
        <a:srgbClr val="C0B9AA"/>
      </a:accent5>
      <a:accent6>
        <a:srgbClr val="496800"/>
      </a:accent6>
      <a:hlink>
        <a:srgbClr val="595900"/>
      </a:hlink>
      <a:folHlink>
        <a:srgbClr val="135E2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6A7800"/>
        </a:accent1>
        <a:accent2>
          <a:srgbClr val="6B6B00"/>
        </a:accent2>
        <a:accent3>
          <a:srgbClr val="E2E2B8"/>
        </a:accent3>
        <a:accent4>
          <a:srgbClr val="000000"/>
        </a:accent4>
        <a:accent5>
          <a:srgbClr val="B9BEAA"/>
        </a:accent5>
        <a:accent6>
          <a:srgbClr val="606000"/>
        </a:accent6>
        <a:hlink>
          <a:srgbClr val="566100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806A00"/>
        </a:accent1>
        <a:accent2>
          <a:srgbClr val="517300"/>
        </a:accent2>
        <a:accent3>
          <a:srgbClr val="E2E2B8"/>
        </a:accent3>
        <a:accent4>
          <a:srgbClr val="000000"/>
        </a:accent4>
        <a:accent5>
          <a:srgbClr val="C0B9AA"/>
        </a:accent5>
        <a:accent6>
          <a:srgbClr val="496800"/>
        </a:accent6>
        <a:hlink>
          <a:srgbClr val="595900"/>
        </a:hlink>
        <a:folHlink>
          <a:srgbClr val="135E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8C4242"/>
        </a:accent1>
        <a:accent2>
          <a:srgbClr val="616100"/>
        </a:accent2>
        <a:accent3>
          <a:srgbClr val="E2E2B8"/>
        </a:accent3>
        <a:accent4>
          <a:srgbClr val="000000"/>
        </a:accent4>
        <a:accent5>
          <a:srgbClr val="C5B0B0"/>
        </a:accent5>
        <a:accent6>
          <a:srgbClr val="575700"/>
        </a:accent6>
        <a:hlink>
          <a:srgbClr val="731E5C"/>
        </a:hlink>
        <a:folHlink>
          <a:srgbClr val="473F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31677A"/>
        </a:accent1>
        <a:accent2>
          <a:srgbClr val="8C512A"/>
        </a:accent2>
        <a:accent3>
          <a:srgbClr val="E2E2B8"/>
        </a:accent3>
        <a:accent4>
          <a:srgbClr val="000000"/>
        </a:accent4>
        <a:accent5>
          <a:srgbClr val="ADB8BE"/>
        </a:accent5>
        <a:accent6>
          <a:srgbClr val="7E4925"/>
        </a:accent6>
        <a:hlink>
          <a:srgbClr val="5F426E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6A7800"/>
        </a:accent1>
        <a:accent2>
          <a:srgbClr val="6B6B00"/>
        </a:accent2>
        <a:accent3>
          <a:srgbClr val="FFFFFF"/>
        </a:accent3>
        <a:accent4>
          <a:srgbClr val="000000"/>
        </a:accent4>
        <a:accent5>
          <a:srgbClr val="B9BEAA"/>
        </a:accent5>
        <a:accent6>
          <a:srgbClr val="606000"/>
        </a:accent6>
        <a:hlink>
          <a:srgbClr val="566100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06A00"/>
        </a:accent1>
        <a:accent2>
          <a:srgbClr val="517300"/>
        </a:accent2>
        <a:accent3>
          <a:srgbClr val="FFFFFF"/>
        </a:accent3>
        <a:accent4>
          <a:srgbClr val="000000"/>
        </a:accent4>
        <a:accent5>
          <a:srgbClr val="C0B9AA"/>
        </a:accent5>
        <a:accent6>
          <a:srgbClr val="496800"/>
        </a:accent6>
        <a:hlink>
          <a:srgbClr val="595900"/>
        </a:hlink>
        <a:folHlink>
          <a:srgbClr val="135E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C4242"/>
        </a:accent1>
        <a:accent2>
          <a:srgbClr val="616100"/>
        </a:accent2>
        <a:accent3>
          <a:srgbClr val="FFFFFF"/>
        </a:accent3>
        <a:accent4>
          <a:srgbClr val="000000"/>
        </a:accent4>
        <a:accent5>
          <a:srgbClr val="C5B0B0"/>
        </a:accent5>
        <a:accent6>
          <a:srgbClr val="575700"/>
        </a:accent6>
        <a:hlink>
          <a:srgbClr val="731E5C"/>
        </a:hlink>
        <a:folHlink>
          <a:srgbClr val="473F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31677A"/>
        </a:accent1>
        <a:accent2>
          <a:srgbClr val="8C512A"/>
        </a:accent2>
        <a:accent3>
          <a:srgbClr val="FFFFFF"/>
        </a:accent3>
        <a:accent4>
          <a:srgbClr val="000000"/>
        </a:accent4>
        <a:accent5>
          <a:srgbClr val="ADB8BE"/>
        </a:accent5>
        <a:accent6>
          <a:srgbClr val="7E4925"/>
        </a:accent6>
        <a:hlink>
          <a:srgbClr val="5F426E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ind_3929_slide</Template>
  <TotalTime>6</TotalTime>
  <Words>435</Words>
  <Application>Microsoft Macintosh PowerPoint</Application>
  <PresentationFormat>On-screen Show (4:3)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Algerian</vt:lpstr>
      <vt:lpstr>Wingdings</vt:lpstr>
      <vt:lpstr>Arial</vt:lpstr>
      <vt:lpstr>Office Theme</vt:lpstr>
      <vt:lpstr>1_Default Design</vt:lpstr>
      <vt:lpstr>Data Mining Lab Course    Cricket Dataset</vt:lpstr>
      <vt:lpstr>Main Achievements</vt:lpstr>
      <vt:lpstr>Strike Rate of a Batsman against a particular bowler</vt:lpstr>
      <vt:lpstr>Players profile </vt:lpstr>
      <vt:lpstr>How do we solve it?(1)</vt:lpstr>
      <vt:lpstr>How do we solve it?(2)</vt:lpstr>
      <vt:lpstr>Performance Parameters</vt:lpstr>
      <vt:lpstr>Batsman and nonstriker batsman</vt:lpstr>
      <vt:lpstr>Next Task…..</vt:lpstr>
      <vt:lpstr>     Feedback for Team 4 :     Mashable Online Popularity Data Set </vt:lpstr>
    </vt:vector>
  </TitlesOfParts>
  <Company>Indezine.com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Lab Course    Cricket Dataset</dc:title>
  <dc:creator>avinash chandra mishra</dc:creator>
  <cp:lastModifiedBy>รวีเกียรติ สิงหพันธุ์</cp:lastModifiedBy>
  <cp:revision>16</cp:revision>
  <dcterms:created xsi:type="dcterms:W3CDTF">2016-05-24T22:27:07Z</dcterms:created>
  <dcterms:modified xsi:type="dcterms:W3CDTF">2016-05-25T11:05:13Z</dcterms:modified>
</cp:coreProperties>
</file>