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74" r:id="rId10"/>
    <p:sldId id="270" r:id="rId11"/>
    <p:sldId id="273" r:id="rId12"/>
    <p:sldId id="271" r:id="rId13"/>
    <p:sldId id="272" r:id="rId14"/>
    <p:sldId id="267" r:id="rId15"/>
    <p:sldId id="268" r:id="rId16"/>
    <p:sldId id="269" r:id="rId17"/>
    <p:sldId id="263" r:id="rId18"/>
    <p:sldId id="264" r:id="rId19"/>
    <p:sldId id="265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8AF12-5454-4D34-8B4A-6784987B1D3C}" type="doc">
      <dgm:prSet loTypeId="urn:microsoft.com/office/officeart/2005/8/layout/hChevron3" loCatId="process" qsTypeId="urn:microsoft.com/office/officeart/2005/8/quickstyle/3d1" qsCatId="3D" csTypeId="urn:microsoft.com/office/officeart/2005/8/colors/colorful1" csCatId="colorful" phldr="1"/>
      <dgm:spPr/>
    </dgm:pt>
    <dgm:pt modelId="{3AE742DE-12C5-4746-BEBE-08FD2595944E}">
      <dgm:prSet phldrT="[Texto]"/>
      <dgm:spPr/>
      <dgm:t>
        <a:bodyPr/>
        <a:lstStyle/>
        <a:p>
          <a:r>
            <a:rPr lang="es-MX" dirty="0" smtClean="0"/>
            <a:t>El planificador accede al procesador para iniciar su código</a:t>
          </a:r>
          <a:endParaRPr lang="es-MX" dirty="0"/>
        </a:p>
      </dgm:t>
    </dgm:pt>
    <dgm:pt modelId="{6FE988D0-CE45-4077-A8B0-79C97BE4E5DB}" type="parTrans" cxnId="{6152FF95-00B8-4A53-A596-3A3AAF1D9B35}">
      <dgm:prSet/>
      <dgm:spPr/>
      <dgm:t>
        <a:bodyPr/>
        <a:lstStyle/>
        <a:p>
          <a:endParaRPr lang="es-MX"/>
        </a:p>
      </dgm:t>
    </dgm:pt>
    <dgm:pt modelId="{ADCF71CD-797B-4F3F-BDBB-61359909523F}" type="sibTrans" cxnId="{6152FF95-00B8-4A53-A596-3A3AAF1D9B35}">
      <dgm:prSet/>
      <dgm:spPr/>
      <dgm:t>
        <a:bodyPr/>
        <a:lstStyle/>
        <a:p>
          <a:endParaRPr lang="es-MX"/>
        </a:p>
      </dgm:t>
    </dgm:pt>
    <dgm:pt modelId="{B190B27B-0082-4B0C-B268-F8861B766634}">
      <dgm:prSet phldrT="[Texto]"/>
      <dgm:spPr/>
      <dgm:t>
        <a:bodyPr/>
        <a:lstStyle/>
        <a:p>
          <a:r>
            <a:rPr lang="es-MX" dirty="0" smtClean="0"/>
            <a:t>El proceso 1 pide acceso</a:t>
          </a:r>
          <a:endParaRPr lang="es-MX" dirty="0"/>
        </a:p>
      </dgm:t>
    </dgm:pt>
    <dgm:pt modelId="{8DEBFBB8-7790-405C-9E03-21BBB35B572E}" type="parTrans" cxnId="{93230074-0099-4209-9662-2B650E121FBC}">
      <dgm:prSet/>
      <dgm:spPr/>
      <dgm:t>
        <a:bodyPr/>
        <a:lstStyle/>
        <a:p>
          <a:endParaRPr lang="es-MX"/>
        </a:p>
      </dgm:t>
    </dgm:pt>
    <dgm:pt modelId="{B6189CD0-A57D-45F6-8388-2C95547FD36E}" type="sibTrans" cxnId="{93230074-0099-4209-9662-2B650E121FBC}">
      <dgm:prSet/>
      <dgm:spPr/>
      <dgm:t>
        <a:bodyPr/>
        <a:lstStyle/>
        <a:p>
          <a:endParaRPr lang="es-MX"/>
        </a:p>
      </dgm:t>
    </dgm:pt>
    <dgm:pt modelId="{09B77065-6E56-44A0-9129-9D7BD1BD9C3B}">
      <dgm:prSet phldrT="[Texto]"/>
      <dgm:spPr/>
      <dgm:t>
        <a:bodyPr/>
        <a:lstStyle/>
        <a:p>
          <a:r>
            <a:rPr lang="es-MX" dirty="0" smtClean="0"/>
            <a:t>El planificador  asigna el procesador al proceso 1</a:t>
          </a:r>
          <a:endParaRPr lang="es-MX" dirty="0"/>
        </a:p>
      </dgm:t>
    </dgm:pt>
    <dgm:pt modelId="{77A3784C-B028-41FA-898C-DECDD35F74B5}" type="parTrans" cxnId="{11459192-E458-49BD-AD6A-788421F2E3D3}">
      <dgm:prSet/>
      <dgm:spPr/>
      <dgm:t>
        <a:bodyPr/>
        <a:lstStyle/>
        <a:p>
          <a:endParaRPr lang="es-MX"/>
        </a:p>
      </dgm:t>
    </dgm:pt>
    <dgm:pt modelId="{D13E5672-E21D-48F8-8066-488CD7AD25DE}" type="sibTrans" cxnId="{11459192-E458-49BD-AD6A-788421F2E3D3}">
      <dgm:prSet/>
      <dgm:spPr/>
      <dgm:t>
        <a:bodyPr/>
        <a:lstStyle/>
        <a:p>
          <a:endParaRPr lang="es-MX"/>
        </a:p>
      </dgm:t>
    </dgm:pt>
    <dgm:pt modelId="{11ED935E-7B4B-4C91-B639-F125740378C2}">
      <dgm:prSet/>
      <dgm:spPr/>
      <dgm:t>
        <a:bodyPr/>
        <a:lstStyle/>
        <a:p>
          <a:r>
            <a:rPr lang="es-MX" dirty="0" smtClean="0"/>
            <a:t>El proceso 1 inicia, realiza tareas y termina</a:t>
          </a:r>
          <a:endParaRPr lang="es-MX" dirty="0"/>
        </a:p>
      </dgm:t>
    </dgm:pt>
    <dgm:pt modelId="{B89D85FD-7308-47F2-A6F7-77D7BB2F2AAF}" type="parTrans" cxnId="{5C38D524-78EA-4FDB-A805-207E88EA428D}">
      <dgm:prSet/>
      <dgm:spPr/>
      <dgm:t>
        <a:bodyPr/>
        <a:lstStyle/>
        <a:p>
          <a:endParaRPr lang="es-MX"/>
        </a:p>
      </dgm:t>
    </dgm:pt>
    <dgm:pt modelId="{05979379-0A17-4B45-BD2B-657ABAF26446}" type="sibTrans" cxnId="{5C38D524-78EA-4FDB-A805-207E88EA428D}">
      <dgm:prSet/>
      <dgm:spPr/>
      <dgm:t>
        <a:bodyPr/>
        <a:lstStyle/>
        <a:p>
          <a:endParaRPr lang="es-MX"/>
        </a:p>
      </dgm:t>
    </dgm:pt>
    <dgm:pt modelId="{942887F2-FA49-4B50-99C2-0A0F0068D38D}">
      <dgm:prSet/>
      <dgm:spPr/>
      <dgm:t>
        <a:bodyPr/>
        <a:lstStyle/>
        <a:p>
          <a:r>
            <a:rPr lang="es-MX" dirty="0" smtClean="0"/>
            <a:t>A partir del segundo bloque se repite el mismo proceso para el proceso n</a:t>
          </a:r>
          <a:endParaRPr lang="es-MX" dirty="0"/>
        </a:p>
      </dgm:t>
    </dgm:pt>
    <dgm:pt modelId="{A8847C7E-0836-468A-89EC-61203440948D}" type="parTrans" cxnId="{5F41430C-E460-4EEC-A846-EDB9AD52EC25}">
      <dgm:prSet/>
      <dgm:spPr/>
      <dgm:t>
        <a:bodyPr/>
        <a:lstStyle/>
        <a:p>
          <a:endParaRPr lang="es-MX"/>
        </a:p>
      </dgm:t>
    </dgm:pt>
    <dgm:pt modelId="{E4CA3943-0CC5-4D68-9E6C-5CEBB9114BF7}" type="sibTrans" cxnId="{5F41430C-E460-4EEC-A846-EDB9AD52EC25}">
      <dgm:prSet/>
      <dgm:spPr/>
      <dgm:t>
        <a:bodyPr/>
        <a:lstStyle/>
        <a:p>
          <a:endParaRPr lang="es-MX"/>
        </a:p>
      </dgm:t>
    </dgm:pt>
    <dgm:pt modelId="{B4CFD138-5B22-4766-86F5-724F9EDC4C50}">
      <dgm:prSet/>
      <dgm:spPr/>
      <dgm:t>
        <a:bodyPr/>
        <a:lstStyle/>
        <a:p>
          <a:r>
            <a:rPr lang="es-MX" dirty="0" smtClean="0"/>
            <a:t>El planificador retira el proceso </a:t>
          </a:r>
          <a:r>
            <a:rPr lang="es-MX" smtClean="0"/>
            <a:t>del procesador</a:t>
          </a:r>
          <a:endParaRPr lang="es-MX" dirty="0"/>
        </a:p>
      </dgm:t>
    </dgm:pt>
    <dgm:pt modelId="{113FD06A-7BF4-47A1-840B-AC8513DD9506}" type="parTrans" cxnId="{8C6A55AA-06F7-4950-B98D-6B32CD324160}">
      <dgm:prSet/>
      <dgm:spPr/>
      <dgm:t>
        <a:bodyPr/>
        <a:lstStyle/>
        <a:p>
          <a:endParaRPr lang="es-MX"/>
        </a:p>
      </dgm:t>
    </dgm:pt>
    <dgm:pt modelId="{F87D9C72-42DC-47A8-B184-AB2C47E801EC}" type="sibTrans" cxnId="{8C6A55AA-06F7-4950-B98D-6B32CD324160}">
      <dgm:prSet/>
      <dgm:spPr/>
      <dgm:t>
        <a:bodyPr/>
        <a:lstStyle/>
        <a:p>
          <a:endParaRPr lang="es-MX"/>
        </a:p>
      </dgm:t>
    </dgm:pt>
    <dgm:pt modelId="{48485BD6-FB28-4CEB-BFA4-040F7CBF61CB}" type="pres">
      <dgm:prSet presAssocID="{7D98AF12-5454-4D34-8B4A-6784987B1D3C}" presName="Name0" presStyleCnt="0">
        <dgm:presLayoutVars>
          <dgm:dir/>
          <dgm:resizeHandles val="exact"/>
        </dgm:presLayoutVars>
      </dgm:prSet>
      <dgm:spPr/>
    </dgm:pt>
    <dgm:pt modelId="{44F9D216-B7D1-49CE-8506-03AE6C294B7E}" type="pres">
      <dgm:prSet presAssocID="{3AE742DE-12C5-4746-BEBE-08FD2595944E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013A10B-4C5F-4F65-840F-0702DE8A4216}" type="pres">
      <dgm:prSet presAssocID="{ADCF71CD-797B-4F3F-BDBB-61359909523F}" presName="parSpace" presStyleCnt="0"/>
      <dgm:spPr/>
    </dgm:pt>
    <dgm:pt modelId="{E1A12490-F2E3-44DC-8305-2CB98E33ECD0}" type="pres">
      <dgm:prSet presAssocID="{B190B27B-0082-4B0C-B268-F8861B766634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125982E-9EEE-495D-BCB3-26BAB31F6A4E}" type="pres">
      <dgm:prSet presAssocID="{B6189CD0-A57D-45F6-8388-2C95547FD36E}" presName="parSpace" presStyleCnt="0"/>
      <dgm:spPr/>
    </dgm:pt>
    <dgm:pt modelId="{5ECF88A4-92A2-466E-B1DB-9DA309DBE1CF}" type="pres">
      <dgm:prSet presAssocID="{09B77065-6E56-44A0-9129-9D7BD1BD9C3B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A3BA31E-C523-4528-8111-9B946C8C4427}" type="pres">
      <dgm:prSet presAssocID="{D13E5672-E21D-48F8-8066-488CD7AD25DE}" presName="parSpace" presStyleCnt="0"/>
      <dgm:spPr/>
    </dgm:pt>
    <dgm:pt modelId="{685F4886-C27C-460D-8908-62E84A75F20A}" type="pres">
      <dgm:prSet presAssocID="{11ED935E-7B4B-4C91-B639-F125740378C2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48487B5-0006-4A48-B5CD-259AD5C9C8AB}" type="pres">
      <dgm:prSet presAssocID="{05979379-0A17-4B45-BD2B-657ABAF26446}" presName="parSpace" presStyleCnt="0"/>
      <dgm:spPr/>
    </dgm:pt>
    <dgm:pt modelId="{1C8AF246-4DAD-4DE0-8695-6AB5AE599587}" type="pres">
      <dgm:prSet presAssocID="{B4CFD138-5B22-4766-86F5-724F9EDC4C50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B94D32A-9D05-4C63-B988-F77D06A9C990}" type="pres">
      <dgm:prSet presAssocID="{F87D9C72-42DC-47A8-B184-AB2C47E801EC}" presName="parSpace" presStyleCnt="0"/>
      <dgm:spPr/>
    </dgm:pt>
    <dgm:pt modelId="{3947405A-33E1-4327-A0A5-3707D7EEAD91}" type="pres">
      <dgm:prSet presAssocID="{942887F2-FA49-4B50-99C2-0A0F0068D38D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5C38D524-78EA-4FDB-A805-207E88EA428D}" srcId="{7D98AF12-5454-4D34-8B4A-6784987B1D3C}" destId="{11ED935E-7B4B-4C91-B639-F125740378C2}" srcOrd="3" destOrd="0" parTransId="{B89D85FD-7308-47F2-A6F7-77D7BB2F2AAF}" sibTransId="{05979379-0A17-4B45-BD2B-657ABAF26446}"/>
    <dgm:cxn modelId="{DC26301E-977C-4346-8E73-8D6BBD464D5F}" type="presOf" srcId="{11ED935E-7B4B-4C91-B639-F125740378C2}" destId="{685F4886-C27C-460D-8908-62E84A75F20A}" srcOrd="0" destOrd="0" presId="urn:microsoft.com/office/officeart/2005/8/layout/hChevron3"/>
    <dgm:cxn modelId="{6152FF95-00B8-4A53-A596-3A3AAF1D9B35}" srcId="{7D98AF12-5454-4D34-8B4A-6784987B1D3C}" destId="{3AE742DE-12C5-4746-BEBE-08FD2595944E}" srcOrd="0" destOrd="0" parTransId="{6FE988D0-CE45-4077-A8B0-79C97BE4E5DB}" sibTransId="{ADCF71CD-797B-4F3F-BDBB-61359909523F}"/>
    <dgm:cxn modelId="{BDC450FF-3B9F-49BB-ABE0-56FCB03B277F}" type="presOf" srcId="{3AE742DE-12C5-4746-BEBE-08FD2595944E}" destId="{44F9D216-B7D1-49CE-8506-03AE6C294B7E}" srcOrd="0" destOrd="0" presId="urn:microsoft.com/office/officeart/2005/8/layout/hChevron3"/>
    <dgm:cxn modelId="{77845862-12CC-421A-AEF8-E8313BBE054F}" type="presOf" srcId="{09B77065-6E56-44A0-9129-9D7BD1BD9C3B}" destId="{5ECF88A4-92A2-466E-B1DB-9DA309DBE1CF}" srcOrd="0" destOrd="0" presId="urn:microsoft.com/office/officeart/2005/8/layout/hChevron3"/>
    <dgm:cxn modelId="{5F41430C-E460-4EEC-A846-EDB9AD52EC25}" srcId="{7D98AF12-5454-4D34-8B4A-6784987B1D3C}" destId="{942887F2-FA49-4B50-99C2-0A0F0068D38D}" srcOrd="5" destOrd="0" parTransId="{A8847C7E-0836-468A-89EC-61203440948D}" sibTransId="{E4CA3943-0CC5-4D68-9E6C-5CEBB9114BF7}"/>
    <dgm:cxn modelId="{DE5EABB0-637D-4AF0-88EB-709E02650E4C}" type="presOf" srcId="{B190B27B-0082-4B0C-B268-F8861B766634}" destId="{E1A12490-F2E3-44DC-8305-2CB98E33ECD0}" srcOrd="0" destOrd="0" presId="urn:microsoft.com/office/officeart/2005/8/layout/hChevron3"/>
    <dgm:cxn modelId="{93230074-0099-4209-9662-2B650E121FBC}" srcId="{7D98AF12-5454-4D34-8B4A-6784987B1D3C}" destId="{B190B27B-0082-4B0C-B268-F8861B766634}" srcOrd="1" destOrd="0" parTransId="{8DEBFBB8-7790-405C-9E03-21BBB35B572E}" sibTransId="{B6189CD0-A57D-45F6-8388-2C95547FD36E}"/>
    <dgm:cxn modelId="{C63AE5FA-857E-45E2-B90D-AC5F1306105B}" type="presOf" srcId="{942887F2-FA49-4B50-99C2-0A0F0068D38D}" destId="{3947405A-33E1-4327-A0A5-3707D7EEAD91}" srcOrd="0" destOrd="0" presId="urn:microsoft.com/office/officeart/2005/8/layout/hChevron3"/>
    <dgm:cxn modelId="{8C6A55AA-06F7-4950-B98D-6B32CD324160}" srcId="{7D98AF12-5454-4D34-8B4A-6784987B1D3C}" destId="{B4CFD138-5B22-4766-86F5-724F9EDC4C50}" srcOrd="4" destOrd="0" parTransId="{113FD06A-7BF4-47A1-840B-AC8513DD9506}" sibTransId="{F87D9C72-42DC-47A8-B184-AB2C47E801EC}"/>
    <dgm:cxn modelId="{11459192-E458-49BD-AD6A-788421F2E3D3}" srcId="{7D98AF12-5454-4D34-8B4A-6784987B1D3C}" destId="{09B77065-6E56-44A0-9129-9D7BD1BD9C3B}" srcOrd="2" destOrd="0" parTransId="{77A3784C-B028-41FA-898C-DECDD35F74B5}" sibTransId="{D13E5672-E21D-48F8-8066-488CD7AD25DE}"/>
    <dgm:cxn modelId="{C23C70F2-D202-4443-88BC-7E1063B3D843}" type="presOf" srcId="{7D98AF12-5454-4D34-8B4A-6784987B1D3C}" destId="{48485BD6-FB28-4CEB-BFA4-040F7CBF61CB}" srcOrd="0" destOrd="0" presId="urn:microsoft.com/office/officeart/2005/8/layout/hChevron3"/>
    <dgm:cxn modelId="{4CBBDDAC-D8EA-4E5E-979E-CCF3570A39AE}" type="presOf" srcId="{B4CFD138-5B22-4766-86F5-724F9EDC4C50}" destId="{1C8AF246-4DAD-4DE0-8695-6AB5AE599587}" srcOrd="0" destOrd="0" presId="urn:microsoft.com/office/officeart/2005/8/layout/hChevron3"/>
    <dgm:cxn modelId="{54054F98-E154-4DCB-BCF8-C971403C39C7}" type="presParOf" srcId="{48485BD6-FB28-4CEB-BFA4-040F7CBF61CB}" destId="{44F9D216-B7D1-49CE-8506-03AE6C294B7E}" srcOrd="0" destOrd="0" presId="urn:microsoft.com/office/officeart/2005/8/layout/hChevron3"/>
    <dgm:cxn modelId="{1F20076C-575C-4DD8-8DC6-0421FB47F383}" type="presParOf" srcId="{48485BD6-FB28-4CEB-BFA4-040F7CBF61CB}" destId="{2013A10B-4C5F-4F65-840F-0702DE8A4216}" srcOrd="1" destOrd="0" presId="urn:microsoft.com/office/officeart/2005/8/layout/hChevron3"/>
    <dgm:cxn modelId="{F167ED3E-F2F0-4CB0-B910-B1DC94EE84E2}" type="presParOf" srcId="{48485BD6-FB28-4CEB-BFA4-040F7CBF61CB}" destId="{E1A12490-F2E3-44DC-8305-2CB98E33ECD0}" srcOrd="2" destOrd="0" presId="urn:microsoft.com/office/officeart/2005/8/layout/hChevron3"/>
    <dgm:cxn modelId="{8B602088-60E8-4B0B-949E-07497CEECA3B}" type="presParOf" srcId="{48485BD6-FB28-4CEB-BFA4-040F7CBF61CB}" destId="{4125982E-9EEE-495D-BCB3-26BAB31F6A4E}" srcOrd="3" destOrd="0" presId="urn:microsoft.com/office/officeart/2005/8/layout/hChevron3"/>
    <dgm:cxn modelId="{231312D0-81D6-4135-8898-CE62B24A7435}" type="presParOf" srcId="{48485BD6-FB28-4CEB-BFA4-040F7CBF61CB}" destId="{5ECF88A4-92A2-466E-B1DB-9DA309DBE1CF}" srcOrd="4" destOrd="0" presId="urn:microsoft.com/office/officeart/2005/8/layout/hChevron3"/>
    <dgm:cxn modelId="{C64221A8-EB6D-4F62-A599-EE410E91D7C4}" type="presParOf" srcId="{48485BD6-FB28-4CEB-BFA4-040F7CBF61CB}" destId="{0A3BA31E-C523-4528-8111-9B946C8C4427}" srcOrd="5" destOrd="0" presId="urn:microsoft.com/office/officeart/2005/8/layout/hChevron3"/>
    <dgm:cxn modelId="{3C3F1872-76D3-4608-8317-8FDF4C1F98B1}" type="presParOf" srcId="{48485BD6-FB28-4CEB-BFA4-040F7CBF61CB}" destId="{685F4886-C27C-460D-8908-62E84A75F20A}" srcOrd="6" destOrd="0" presId="urn:microsoft.com/office/officeart/2005/8/layout/hChevron3"/>
    <dgm:cxn modelId="{C091F945-3DCF-44C5-B856-CE9FDAB95C24}" type="presParOf" srcId="{48485BD6-FB28-4CEB-BFA4-040F7CBF61CB}" destId="{F48487B5-0006-4A48-B5CD-259AD5C9C8AB}" srcOrd="7" destOrd="0" presId="urn:microsoft.com/office/officeart/2005/8/layout/hChevron3"/>
    <dgm:cxn modelId="{DB9EDC16-381E-4A65-9D2C-993942DB152B}" type="presParOf" srcId="{48485BD6-FB28-4CEB-BFA4-040F7CBF61CB}" destId="{1C8AF246-4DAD-4DE0-8695-6AB5AE599587}" srcOrd="8" destOrd="0" presId="urn:microsoft.com/office/officeart/2005/8/layout/hChevron3"/>
    <dgm:cxn modelId="{32C25C7B-68AB-48EE-877B-BDF1365C42B3}" type="presParOf" srcId="{48485BD6-FB28-4CEB-BFA4-040F7CBF61CB}" destId="{AB94D32A-9D05-4C63-B988-F77D06A9C990}" srcOrd="9" destOrd="0" presId="urn:microsoft.com/office/officeart/2005/8/layout/hChevron3"/>
    <dgm:cxn modelId="{B4CC0A0F-1EEB-42B3-9175-165A79D99D66}" type="presParOf" srcId="{48485BD6-FB28-4CEB-BFA4-040F7CBF61CB}" destId="{3947405A-33E1-4327-A0A5-3707D7EEAD91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9D216-B7D1-49CE-8506-03AE6C294B7E}">
      <dsp:nvSpPr>
        <dsp:cNvPr id="0" name=""/>
        <dsp:cNvSpPr/>
      </dsp:nvSpPr>
      <dsp:spPr>
        <a:xfrm>
          <a:off x="1283" y="1755147"/>
          <a:ext cx="2102606" cy="841042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El planificador accede al procesador para iniciar su código</a:t>
          </a:r>
          <a:endParaRPr lang="es-MX" sz="1100" kern="1200" dirty="0"/>
        </a:p>
      </dsp:txBody>
      <dsp:txXfrm>
        <a:off x="1283" y="1755147"/>
        <a:ext cx="1892346" cy="841042"/>
      </dsp:txXfrm>
    </dsp:sp>
    <dsp:sp modelId="{E1A12490-F2E3-44DC-8305-2CB98E33ECD0}">
      <dsp:nvSpPr>
        <dsp:cNvPr id="0" name=""/>
        <dsp:cNvSpPr/>
      </dsp:nvSpPr>
      <dsp:spPr>
        <a:xfrm>
          <a:off x="1683368" y="1755147"/>
          <a:ext cx="2102606" cy="841042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El proceso 1 pide acceso</a:t>
          </a:r>
          <a:endParaRPr lang="es-MX" sz="1100" kern="1200" dirty="0"/>
        </a:p>
      </dsp:txBody>
      <dsp:txXfrm>
        <a:off x="2103889" y="1755147"/>
        <a:ext cx="1261564" cy="841042"/>
      </dsp:txXfrm>
    </dsp:sp>
    <dsp:sp modelId="{5ECF88A4-92A2-466E-B1DB-9DA309DBE1CF}">
      <dsp:nvSpPr>
        <dsp:cNvPr id="0" name=""/>
        <dsp:cNvSpPr/>
      </dsp:nvSpPr>
      <dsp:spPr>
        <a:xfrm>
          <a:off x="3365454" y="1755147"/>
          <a:ext cx="2102606" cy="841042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El planificador  asigna el procesador al proceso 1</a:t>
          </a:r>
          <a:endParaRPr lang="es-MX" sz="1100" kern="1200" dirty="0"/>
        </a:p>
      </dsp:txBody>
      <dsp:txXfrm>
        <a:off x="3785975" y="1755147"/>
        <a:ext cx="1261564" cy="841042"/>
      </dsp:txXfrm>
    </dsp:sp>
    <dsp:sp modelId="{685F4886-C27C-460D-8908-62E84A75F20A}">
      <dsp:nvSpPr>
        <dsp:cNvPr id="0" name=""/>
        <dsp:cNvSpPr/>
      </dsp:nvSpPr>
      <dsp:spPr>
        <a:xfrm>
          <a:off x="5047539" y="1755147"/>
          <a:ext cx="2102606" cy="841042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El proceso 1 inicia, realiza tareas y termina</a:t>
          </a:r>
          <a:endParaRPr lang="es-MX" sz="1100" kern="1200" dirty="0"/>
        </a:p>
      </dsp:txBody>
      <dsp:txXfrm>
        <a:off x="5468060" y="1755147"/>
        <a:ext cx="1261564" cy="841042"/>
      </dsp:txXfrm>
    </dsp:sp>
    <dsp:sp modelId="{1C8AF246-4DAD-4DE0-8695-6AB5AE599587}">
      <dsp:nvSpPr>
        <dsp:cNvPr id="0" name=""/>
        <dsp:cNvSpPr/>
      </dsp:nvSpPr>
      <dsp:spPr>
        <a:xfrm>
          <a:off x="6729624" y="1755147"/>
          <a:ext cx="2102606" cy="841042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El planificador retira el proceso </a:t>
          </a:r>
          <a:r>
            <a:rPr lang="es-MX" sz="1100" kern="1200" smtClean="0"/>
            <a:t>del procesador</a:t>
          </a:r>
          <a:endParaRPr lang="es-MX" sz="1100" kern="1200" dirty="0"/>
        </a:p>
      </dsp:txBody>
      <dsp:txXfrm>
        <a:off x="7150145" y="1755147"/>
        <a:ext cx="1261564" cy="841042"/>
      </dsp:txXfrm>
    </dsp:sp>
    <dsp:sp modelId="{3947405A-33E1-4327-A0A5-3707D7EEAD91}">
      <dsp:nvSpPr>
        <dsp:cNvPr id="0" name=""/>
        <dsp:cNvSpPr/>
      </dsp:nvSpPr>
      <dsp:spPr>
        <a:xfrm>
          <a:off x="8411709" y="1755147"/>
          <a:ext cx="2102606" cy="84104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A partir del segundo bloque se repite el mismo proceso para el proceso n</a:t>
          </a:r>
          <a:endParaRPr lang="es-MX" sz="1100" kern="1200" dirty="0"/>
        </a:p>
      </dsp:txBody>
      <dsp:txXfrm>
        <a:off x="8832230" y="1755147"/>
        <a:ext cx="1261564" cy="841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E090-B8F1-457D-80CB-B7D0EF833B63}" type="datetimeFigureOut">
              <a:rPr lang="es-MX" smtClean="0"/>
              <a:t>05/12/2017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D0E6-C05F-4818-8658-E3AFF801CE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195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E090-B8F1-457D-80CB-B7D0EF833B63}" type="datetimeFigureOut">
              <a:rPr lang="es-MX" smtClean="0"/>
              <a:t>05/12/2017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D0E6-C05F-4818-8658-E3AFF801CE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450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E090-B8F1-457D-80CB-B7D0EF833B63}" type="datetimeFigureOut">
              <a:rPr lang="es-MX" smtClean="0"/>
              <a:t>05/12/2017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D0E6-C05F-4818-8658-E3AFF801CE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150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E090-B8F1-457D-80CB-B7D0EF833B63}" type="datetimeFigureOut">
              <a:rPr lang="es-MX" smtClean="0"/>
              <a:t>05/12/2017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D0E6-C05F-4818-8658-E3AFF801CE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192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E090-B8F1-457D-80CB-B7D0EF833B63}" type="datetimeFigureOut">
              <a:rPr lang="es-MX" smtClean="0"/>
              <a:t>05/12/2017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D0E6-C05F-4818-8658-E3AFF801CE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332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E090-B8F1-457D-80CB-B7D0EF833B63}" type="datetimeFigureOut">
              <a:rPr lang="es-MX" smtClean="0"/>
              <a:t>05/12/2017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D0E6-C05F-4818-8658-E3AFF801CE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485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E090-B8F1-457D-80CB-B7D0EF833B63}" type="datetimeFigureOut">
              <a:rPr lang="es-MX" smtClean="0"/>
              <a:t>05/12/2017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D0E6-C05F-4818-8658-E3AFF801CE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228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E090-B8F1-457D-80CB-B7D0EF833B63}" type="datetimeFigureOut">
              <a:rPr lang="es-MX" smtClean="0"/>
              <a:t>05/12/2017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D0E6-C05F-4818-8658-E3AFF801CE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111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E090-B8F1-457D-80CB-B7D0EF833B63}" type="datetimeFigureOut">
              <a:rPr lang="es-MX" smtClean="0"/>
              <a:t>05/12/2017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D0E6-C05F-4818-8658-E3AFF801CE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10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E090-B8F1-457D-80CB-B7D0EF833B63}" type="datetimeFigureOut">
              <a:rPr lang="es-MX" smtClean="0"/>
              <a:t>05/12/2017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D0E6-C05F-4818-8658-E3AFF801CE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714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E090-B8F1-457D-80CB-B7D0EF833B63}" type="datetimeFigureOut">
              <a:rPr lang="es-MX" smtClean="0"/>
              <a:t>05/12/2017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D0E6-C05F-4818-8658-E3AFF801CE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25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AE090-B8F1-457D-80CB-B7D0EF833B63}" type="datetimeFigureOut">
              <a:rPr lang="es-MX" smtClean="0"/>
              <a:t>05/12/2017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BD0E6-C05F-4818-8658-E3AFF801CE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849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PLANIFICADOR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DEL SISTEMA OPERATIVO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36438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Criterios de Planificación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Utilización </a:t>
            </a:r>
            <a:r>
              <a:rPr lang="es-MX" dirty="0"/>
              <a:t>de la </a:t>
            </a:r>
            <a:r>
              <a:rPr lang="es-MX" dirty="0" smtClean="0"/>
              <a:t>CPU= mantener </a:t>
            </a:r>
            <a:r>
              <a:rPr lang="es-MX" dirty="0"/>
              <a:t>la CPU tan ocupada como sea posible (maximizar) </a:t>
            </a:r>
            <a:endParaRPr lang="es-MX" dirty="0" smtClean="0"/>
          </a:p>
          <a:p>
            <a:r>
              <a:rPr lang="es-MX" dirty="0" smtClean="0"/>
              <a:t>Rendimiento= numero de </a:t>
            </a:r>
            <a:r>
              <a:rPr lang="es-MX" dirty="0"/>
              <a:t>procesos que se completan por unidad de tiempo (maximizar) </a:t>
            </a:r>
            <a:endParaRPr lang="es-MX" dirty="0" smtClean="0"/>
          </a:p>
          <a:p>
            <a:r>
              <a:rPr lang="es-MX" dirty="0" smtClean="0"/>
              <a:t>Tiempo </a:t>
            </a:r>
            <a:r>
              <a:rPr lang="es-MX" dirty="0"/>
              <a:t>de </a:t>
            </a:r>
            <a:r>
              <a:rPr lang="es-MX" dirty="0" smtClean="0"/>
              <a:t>retorno= tiempo transcurrido </a:t>
            </a:r>
            <a:r>
              <a:rPr lang="es-MX" dirty="0"/>
              <a:t>desde que se presenta el proceso hasta que se completa (minimizar) </a:t>
            </a:r>
            <a:endParaRPr lang="es-MX" dirty="0" smtClean="0"/>
          </a:p>
          <a:p>
            <a:r>
              <a:rPr lang="es-MX" dirty="0" smtClean="0"/>
              <a:t>Tiempo </a:t>
            </a:r>
            <a:r>
              <a:rPr lang="es-MX" dirty="0"/>
              <a:t>de </a:t>
            </a:r>
            <a:r>
              <a:rPr lang="es-MX" dirty="0" smtClean="0"/>
              <a:t>espera= tiempo que </a:t>
            </a:r>
            <a:r>
              <a:rPr lang="es-MX" dirty="0"/>
              <a:t>un proceso pasa en la cola de procesos listos esperando la </a:t>
            </a:r>
            <a:r>
              <a:rPr lang="es-MX" dirty="0" smtClean="0"/>
              <a:t>CPU </a:t>
            </a:r>
            <a:r>
              <a:rPr lang="es-MX" dirty="0"/>
              <a:t>(minimizar) </a:t>
            </a:r>
            <a:endParaRPr lang="es-MX" dirty="0" smtClean="0"/>
          </a:p>
          <a:p>
            <a:r>
              <a:rPr lang="es-MX" dirty="0" smtClean="0"/>
              <a:t>Tiempo </a:t>
            </a:r>
            <a:r>
              <a:rPr lang="es-MX" dirty="0"/>
              <a:t>de </a:t>
            </a:r>
            <a:r>
              <a:rPr lang="es-MX" dirty="0" smtClean="0"/>
              <a:t>respuesta=tiempo que </a:t>
            </a:r>
            <a:r>
              <a:rPr lang="es-MX" dirty="0"/>
              <a:t>tarda un proceso desde que se le presenta una solicitud hasta que produce la primera respuesta (minimizar) 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421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Planificación en Linux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 Se usan dos algoritmos: tiempo compartido y tiempo real </a:t>
            </a:r>
            <a:endParaRPr lang="es-MX" dirty="0" smtClean="0"/>
          </a:p>
          <a:p>
            <a:r>
              <a:rPr lang="es-MX" dirty="0" smtClean="0"/>
              <a:t>Tiempo </a:t>
            </a:r>
            <a:r>
              <a:rPr lang="es-MX" dirty="0"/>
              <a:t>compartido </a:t>
            </a:r>
            <a:endParaRPr lang="es-MX" dirty="0" smtClean="0"/>
          </a:p>
          <a:p>
            <a:pPr lvl="1"/>
            <a:r>
              <a:rPr lang="es-MX" dirty="0" smtClean="0"/>
              <a:t>Prioridad </a:t>
            </a:r>
            <a:r>
              <a:rPr lang="es-MX" dirty="0"/>
              <a:t>basada en </a:t>
            </a:r>
            <a:r>
              <a:rPr lang="es-MX" dirty="0" smtClean="0"/>
              <a:t>créditos: el proceso </a:t>
            </a:r>
            <a:r>
              <a:rPr lang="es-MX" dirty="0"/>
              <a:t>con más créditos es el siguiente en tomar la CPU </a:t>
            </a:r>
            <a:endParaRPr lang="es-MX" dirty="0" smtClean="0"/>
          </a:p>
          <a:p>
            <a:pPr lvl="1"/>
            <a:r>
              <a:rPr lang="es-MX" dirty="0" smtClean="0"/>
              <a:t>Los </a:t>
            </a:r>
            <a:r>
              <a:rPr lang="es-MX" dirty="0"/>
              <a:t>créditos se reducen cuando ocurre una interrupción de reloj </a:t>
            </a:r>
            <a:endParaRPr lang="es-MX" dirty="0" smtClean="0"/>
          </a:p>
          <a:p>
            <a:pPr lvl="1"/>
            <a:r>
              <a:rPr lang="es-MX" dirty="0" smtClean="0"/>
              <a:t>Cuando </a:t>
            </a:r>
            <a:r>
              <a:rPr lang="es-MX" dirty="0"/>
              <a:t>el crédito es 0, se escoge otro proceso </a:t>
            </a:r>
            <a:endParaRPr lang="es-MX" dirty="0" smtClean="0"/>
          </a:p>
          <a:p>
            <a:pPr lvl="1"/>
            <a:r>
              <a:rPr lang="es-MX" dirty="0" smtClean="0"/>
              <a:t>Cuando </a:t>
            </a:r>
            <a:r>
              <a:rPr lang="es-MX" dirty="0"/>
              <a:t>todos los procesos tienen crédito 0 se asigna de nuevo crédito para todos los procesos </a:t>
            </a:r>
            <a:endParaRPr lang="es-MX" dirty="0" smtClean="0"/>
          </a:p>
          <a:p>
            <a:pPr lvl="2"/>
            <a:r>
              <a:rPr lang="es-MX" dirty="0" smtClean="0"/>
              <a:t>Basado </a:t>
            </a:r>
            <a:r>
              <a:rPr lang="es-MX" dirty="0"/>
              <a:t>en factores como prioridad e historia </a:t>
            </a:r>
            <a:endParaRPr lang="es-MX" dirty="0" smtClean="0"/>
          </a:p>
          <a:p>
            <a:r>
              <a:rPr lang="es-MX" dirty="0" smtClean="0"/>
              <a:t>Tiempo </a:t>
            </a:r>
            <a:r>
              <a:rPr lang="es-MX" dirty="0"/>
              <a:t>real </a:t>
            </a:r>
            <a:endParaRPr lang="es-MX" dirty="0" smtClean="0"/>
          </a:p>
          <a:p>
            <a:pPr lvl="1"/>
            <a:r>
              <a:rPr lang="es-MX" dirty="0" smtClean="0"/>
              <a:t>Tiempo </a:t>
            </a:r>
            <a:r>
              <a:rPr lang="es-MX" dirty="0"/>
              <a:t>real blando </a:t>
            </a:r>
            <a:endParaRPr lang="es-MX" dirty="0" smtClean="0"/>
          </a:p>
          <a:p>
            <a:pPr lvl="2"/>
            <a:r>
              <a:rPr lang="es-MX" dirty="0" smtClean="0"/>
              <a:t>Cumple </a:t>
            </a:r>
            <a:r>
              <a:rPr lang="es-MX" dirty="0"/>
              <a:t>el estándar Posix.1b  dos clases </a:t>
            </a:r>
            <a:endParaRPr lang="es-MX" dirty="0" smtClean="0"/>
          </a:p>
          <a:p>
            <a:pPr lvl="2"/>
            <a:r>
              <a:rPr lang="es-MX" dirty="0" smtClean="0"/>
              <a:t>FCFS </a:t>
            </a:r>
            <a:r>
              <a:rPr lang="es-MX" dirty="0"/>
              <a:t>y RR </a:t>
            </a:r>
            <a:endParaRPr lang="es-MX" dirty="0" smtClean="0"/>
          </a:p>
          <a:p>
            <a:pPr lvl="2"/>
            <a:r>
              <a:rPr lang="es-MX" dirty="0" smtClean="0"/>
              <a:t>El </a:t>
            </a:r>
            <a:r>
              <a:rPr lang="es-MX" dirty="0"/>
              <a:t>proceso de mayor prioridad siempre se ejecuta primero 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8337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 </a:t>
            </a:r>
            <a:r>
              <a:rPr lang="es-MX" dirty="0" err="1"/>
              <a:t>First</a:t>
            </a:r>
            <a:r>
              <a:rPr lang="es-MX" dirty="0"/>
              <a:t>-Come, </a:t>
            </a:r>
            <a:r>
              <a:rPr lang="es-MX" dirty="0" err="1"/>
              <a:t>First-Served</a:t>
            </a:r>
            <a:r>
              <a:rPr lang="es-MX" dirty="0"/>
              <a:t> (FCFS)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Procesos </a:t>
            </a:r>
            <a:r>
              <a:rPr lang="es-MX" dirty="0"/>
              <a:t>Ráfaga de CPU (ms) </a:t>
            </a:r>
            <a:endParaRPr lang="es-MX" dirty="0" smtClean="0"/>
          </a:p>
          <a:p>
            <a:r>
              <a:rPr lang="es-MX" dirty="0" smtClean="0"/>
              <a:t>P1                            24 </a:t>
            </a:r>
          </a:p>
          <a:p>
            <a:r>
              <a:rPr lang="es-MX" dirty="0" smtClean="0"/>
              <a:t>P2                             3 </a:t>
            </a:r>
          </a:p>
          <a:p>
            <a:r>
              <a:rPr lang="es-MX" dirty="0" smtClean="0"/>
              <a:t>P3                             3 </a:t>
            </a:r>
          </a:p>
          <a:p>
            <a:r>
              <a:rPr lang="es-MX" dirty="0" smtClean="0"/>
              <a:t>Los </a:t>
            </a:r>
            <a:r>
              <a:rPr lang="es-MX" dirty="0"/>
              <a:t>procesos llegan en el orden: P1 , P2 , P3 . La planificación es</a:t>
            </a:r>
            <a:r>
              <a:rPr lang="es-MX" dirty="0" smtClean="0"/>
              <a:t>: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 </a:t>
            </a:r>
            <a:r>
              <a:rPr lang="es-MX" dirty="0"/>
              <a:t>Tiempo de espera para P1 = 0; P2 = 24; P3 = 27 </a:t>
            </a:r>
            <a:endParaRPr lang="es-MX" dirty="0" smtClean="0"/>
          </a:p>
          <a:p>
            <a:r>
              <a:rPr lang="es-MX" dirty="0" smtClean="0"/>
              <a:t>Tiempo </a:t>
            </a:r>
            <a:r>
              <a:rPr lang="es-MX" dirty="0"/>
              <a:t>de espera medio: (0 + 24 + 27)/3 = 17 </a:t>
            </a:r>
            <a:br>
              <a:rPr lang="es-MX" dirty="0"/>
            </a:b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568" y="4097508"/>
            <a:ext cx="36480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22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 FCFS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 smtClean="0"/>
              <a:t>Ahora </a:t>
            </a:r>
            <a:r>
              <a:rPr lang="es-MX" dirty="0"/>
              <a:t>cambiamos el orden de llegada de los </a:t>
            </a:r>
            <a:r>
              <a:rPr lang="es-MX" dirty="0" smtClean="0"/>
              <a:t>procesos</a:t>
            </a:r>
          </a:p>
          <a:p>
            <a:r>
              <a:rPr lang="es-MX" dirty="0" smtClean="0"/>
              <a:t> </a:t>
            </a:r>
            <a:r>
              <a:rPr lang="es-MX" dirty="0"/>
              <a:t>P2 , P3 , P1 </a:t>
            </a:r>
            <a:endParaRPr lang="es-MX" dirty="0" smtClean="0"/>
          </a:p>
          <a:p>
            <a:r>
              <a:rPr lang="es-MX" dirty="0" smtClean="0"/>
              <a:t>La </a:t>
            </a:r>
            <a:r>
              <a:rPr lang="es-MX" dirty="0"/>
              <a:t>nueva planificación es: 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/>
              <a:t>Tiempo </a:t>
            </a:r>
            <a:r>
              <a:rPr lang="es-MX" dirty="0"/>
              <a:t>de espera para P1 = 6; P2 = 0; P3 = 3 </a:t>
            </a:r>
            <a:endParaRPr lang="es-MX" dirty="0" smtClean="0"/>
          </a:p>
          <a:p>
            <a:r>
              <a:rPr lang="es-MX" dirty="0" smtClean="0"/>
              <a:t>Tiempo </a:t>
            </a:r>
            <a:r>
              <a:rPr lang="es-MX" dirty="0"/>
              <a:t>medio de espera: (6 + 0 + 3)/3 = 3 </a:t>
            </a:r>
            <a:endParaRPr lang="es-MX" dirty="0" smtClean="0"/>
          </a:p>
          <a:p>
            <a:r>
              <a:rPr lang="es-MX" dirty="0" smtClean="0"/>
              <a:t>Mejoramos </a:t>
            </a:r>
            <a:r>
              <a:rPr lang="es-MX" dirty="0"/>
              <a:t>la planificación anterior </a:t>
            </a:r>
            <a:endParaRPr lang="es-MX" dirty="0" smtClean="0"/>
          </a:p>
          <a:p>
            <a:r>
              <a:rPr lang="es-MX" dirty="0" smtClean="0"/>
              <a:t>Con </a:t>
            </a:r>
            <a:r>
              <a:rPr lang="es-MX" dirty="0"/>
              <a:t>este algoritmo se puede producir un efecto convoy: varios procesos de ráfaga de CPU corta tienen que esperar a un proceso de ráfaga </a:t>
            </a:r>
            <a:r>
              <a:rPr lang="es-MX" dirty="0" smtClean="0"/>
              <a:t>larga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295" y="2928937"/>
            <a:ext cx="36004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6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 Round </a:t>
            </a:r>
            <a:r>
              <a:rPr lang="es-MX" dirty="0" err="1"/>
              <a:t>Robin</a:t>
            </a:r>
            <a:r>
              <a:rPr lang="es-MX" dirty="0"/>
              <a:t> (RR)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 smtClean="0"/>
              <a:t>Cada </a:t>
            </a:r>
            <a:r>
              <a:rPr lang="es-MX" dirty="0"/>
              <a:t>proceso obtiene la CPU durante un breve espacio de tiempo (cuanto o quantum de tiempo), normalmente de 10 a 100 milisegundos. Cuando el tiempo pasa, el proceso es expropiado e insertado al final de la cola de listos. </a:t>
            </a:r>
            <a:endParaRPr lang="es-MX" dirty="0" smtClean="0"/>
          </a:p>
          <a:p>
            <a:r>
              <a:rPr lang="es-MX" dirty="0" smtClean="0"/>
              <a:t>Si </a:t>
            </a:r>
            <a:r>
              <a:rPr lang="es-MX" dirty="0"/>
              <a:t>hay n procesos en la cola de listos y el quantum es q, cada proceso recibe 1/n del tiempo de CPU en intervalos de q unidades de tiempo como mucho. Ningún proceso espera más de (n-1)q unidades de tiempo. </a:t>
            </a:r>
            <a:endParaRPr lang="es-MX" dirty="0" smtClean="0"/>
          </a:p>
          <a:p>
            <a:r>
              <a:rPr lang="es-MX" dirty="0" smtClean="0"/>
              <a:t>Desempeño </a:t>
            </a:r>
          </a:p>
          <a:p>
            <a:pPr lvl="1"/>
            <a:r>
              <a:rPr lang="es-MX" dirty="0" smtClean="0"/>
              <a:t>q </a:t>
            </a:r>
            <a:r>
              <a:rPr lang="es-MX" dirty="0"/>
              <a:t>grande </a:t>
            </a:r>
            <a:r>
              <a:rPr lang="es-MX" dirty="0" smtClean="0"/>
              <a:t>= </a:t>
            </a:r>
            <a:r>
              <a:rPr lang="es-MX" dirty="0"/>
              <a:t>FCFS </a:t>
            </a:r>
            <a:endParaRPr lang="es-MX" dirty="0" smtClean="0"/>
          </a:p>
          <a:p>
            <a:pPr lvl="1"/>
            <a:r>
              <a:rPr lang="es-MX" dirty="0" smtClean="0"/>
              <a:t>q </a:t>
            </a:r>
            <a:r>
              <a:rPr lang="es-MX" dirty="0"/>
              <a:t>pequeño </a:t>
            </a:r>
            <a:r>
              <a:rPr lang="es-MX" dirty="0"/>
              <a:t>=</a:t>
            </a:r>
            <a:r>
              <a:rPr lang="es-MX" dirty="0" smtClean="0"/>
              <a:t> </a:t>
            </a:r>
            <a:r>
              <a:rPr lang="es-MX" dirty="0"/>
              <a:t>q debe ser grande con respecto a la conmutación de contexto, en otro caso la sobrecarga es muy alta 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31700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de RR con Quantum = 20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Procesos  </a:t>
            </a:r>
            <a:r>
              <a:rPr lang="es-MX" dirty="0"/>
              <a:t>Ráfaga </a:t>
            </a:r>
            <a:r>
              <a:rPr lang="es-MX" dirty="0" smtClean="0"/>
              <a:t>CPU</a:t>
            </a:r>
          </a:p>
          <a:p>
            <a:r>
              <a:rPr lang="es-MX" dirty="0" smtClean="0"/>
              <a:t> </a:t>
            </a:r>
            <a:r>
              <a:rPr lang="es-MX" dirty="0"/>
              <a:t>P1 </a:t>
            </a:r>
            <a:r>
              <a:rPr lang="es-MX" dirty="0" smtClean="0"/>
              <a:t>                 53 </a:t>
            </a:r>
          </a:p>
          <a:p>
            <a:r>
              <a:rPr lang="es-MX" dirty="0" smtClean="0"/>
              <a:t>P2                   </a:t>
            </a:r>
            <a:r>
              <a:rPr lang="es-MX" dirty="0"/>
              <a:t>17 </a:t>
            </a:r>
            <a:endParaRPr lang="es-MX" dirty="0" smtClean="0"/>
          </a:p>
          <a:p>
            <a:r>
              <a:rPr lang="es-MX" dirty="0" smtClean="0"/>
              <a:t>P3                   68 </a:t>
            </a:r>
          </a:p>
          <a:p>
            <a:r>
              <a:rPr lang="es-MX" dirty="0" smtClean="0"/>
              <a:t>P4                   24 </a:t>
            </a:r>
          </a:p>
          <a:p>
            <a:r>
              <a:rPr lang="es-MX" dirty="0" smtClean="0"/>
              <a:t>Planificación</a:t>
            </a:r>
            <a:r>
              <a:rPr lang="es-MX" dirty="0"/>
              <a:t>: 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Normalmente </a:t>
            </a:r>
            <a:r>
              <a:rPr lang="es-MX" dirty="0"/>
              <a:t>el tiempo de retorno medio es mayor que en SJF, pero el tiempo de respuesta es mejor </a:t>
            </a:r>
            <a:endParaRPr lang="es-MX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637" y="3794760"/>
            <a:ext cx="6224163" cy="117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90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Quantum y Cambios de Contexto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389" y="1690688"/>
            <a:ext cx="11065222" cy="477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32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DESPACHADOR </a:t>
            </a:r>
            <a:r>
              <a:rPr lang="es-MX" dirty="0"/>
              <a:t>DEL SISTEMA OPERATIVO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1817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E</a:t>
            </a:r>
            <a:r>
              <a:rPr lang="es-MX" dirty="0" smtClean="0"/>
              <a:t>s </a:t>
            </a:r>
            <a:r>
              <a:rPr lang="es-MX" dirty="0"/>
              <a:t>el </a:t>
            </a:r>
            <a:r>
              <a:rPr lang="es-MX" dirty="0" smtClean="0"/>
              <a:t>módulo </a:t>
            </a:r>
            <a:r>
              <a:rPr lang="es-MX" dirty="0"/>
              <a:t>que da el control de </a:t>
            </a:r>
            <a:r>
              <a:rPr lang="es-MX" dirty="0" smtClean="0"/>
              <a:t>la </a:t>
            </a:r>
            <a:r>
              <a:rPr lang="es-MX" dirty="0"/>
              <a:t>CPU al proceso seleccionado por el Planificador</a:t>
            </a:r>
            <a:r>
              <a:rPr lang="es-MX" dirty="0" smtClean="0"/>
              <a:t>.</a:t>
            </a:r>
          </a:p>
          <a:p>
            <a:pPr marL="0" indent="0" algn="just">
              <a:buNone/>
            </a:pPr>
            <a:endParaRPr lang="es-MX" dirty="0" smtClean="0"/>
          </a:p>
        </p:txBody>
      </p:sp>
      <p:pic>
        <p:nvPicPr>
          <p:cNvPr id="1028" name="Picture 4" descr="Resultado de imagen para despachador del sistema operativ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045" y="2852379"/>
            <a:ext cx="5691434" cy="383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404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FUNCIONES DEL DESPACHADOR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sz="4500" dirty="0" smtClean="0"/>
              <a:t>Examina </a:t>
            </a:r>
            <a:r>
              <a:rPr lang="es-MX" sz="4500" dirty="0"/>
              <a:t>la prioridad de los procesos.</a:t>
            </a:r>
          </a:p>
          <a:p>
            <a:r>
              <a:rPr lang="es-MX" sz="4500" dirty="0" smtClean="0"/>
              <a:t>Controla </a:t>
            </a:r>
            <a:r>
              <a:rPr lang="es-MX" sz="4500" dirty="0"/>
              <a:t>los recursos de una computadora y los asigna entre los usuarios.</a:t>
            </a:r>
          </a:p>
          <a:p>
            <a:r>
              <a:rPr lang="es-MX" sz="4500" dirty="0" smtClean="0"/>
              <a:t>Permite </a:t>
            </a:r>
            <a:r>
              <a:rPr lang="es-MX" sz="4500" dirty="0"/>
              <a:t>a los usuarios correr sus programas.</a:t>
            </a:r>
          </a:p>
          <a:p>
            <a:r>
              <a:rPr lang="es-MX" sz="4500" dirty="0" smtClean="0"/>
              <a:t>Controla </a:t>
            </a:r>
            <a:r>
              <a:rPr lang="es-MX" sz="4500" dirty="0"/>
              <a:t>los dispositivos de periféricos conectados a la máquina.</a:t>
            </a:r>
          </a:p>
          <a:p>
            <a:r>
              <a:rPr lang="es-MX" sz="4500" dirty="0" smtClean="0"/>
              <a:t>Cambio </a:t>
            </a:r>
            <a:r>
              <a:rPr lang="es-MX" sz="4500" dirty="0"/>
              <a:t>de </a:t>
            </a:r>
            <a:r>
              <a:rPr lang="es-MX" sz="4500" dirty="0" smtClean="0"/>
              <a:t>contexto:</a:t>
            </a:r>
            <a:r>
              <a:rPr lang="es-MX" sz="4500" dirty="0"/>
              <a:t> Salvar registros del procesador en PCB del proceso saliente. Cargar los registros con los datos del PCB del proceso entrante</a:t>
            </a:r>
            <a:r>
              <a:rPr lang="es-MX" sz="4500" dirty="0" smtClean="0"/>
              <a:t> .</a:t>
            </a:r>
            <a:endParaRPr lang="es-MX" sz="4500" dirty="0"/>
          </a:p>
          <a:p>
            <a:r>
              <a:rPr lang="es-MX" sz="4500" dirty="0" smtClean="0"/>
              <a:t>Cambio </a:t>
            </a:r>
            <a:r>
              <a:rPr lang="es-MX" sz="4500" dirty="0"/>
              <a:t>a modo usuario.</a:t>
            </a:r>
          </a:p>
          <a:p>
            <a:pPr marL="0" indent="0" algn="just">
              <a:buNone/>
            </a:pPr>
            <a:r>
              <a:rPr lang="es-MX" sz="4500" dirty="0" smtClean="0"/>
              <a:t>• </a:t>
            </a:r>
            <a:r>
              <a:rPr lang="es-MX" sz="4500" dirty="0"/>
              <a:t>Saltar a la instrucción adecuada que había quedado el proceso que se asigno a la CPU (registro </a:t>
            </a:r>
            <a:r>
              <a:rPr lang="es-MX" sz="4500" dirty="0" err="1"/>
              <a:t>program</a:t>
            </a:r>
            <a:r>
              <a:rPr lang="es-MX" sz="4500" dirty="0"/>
              <a:t> </a:t>
            </a:r>
            <a:r>
              <a:rPr lang="es-MX" sz="4500" dirty="0" err="1"/>
              <a:t>counter</a:t>
            </a:r>
            <a:r>
              <a:rPr lang="es-MX" sz="4500" dirty="0"/>
              <a:t>). 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03922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RECORDATORIO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dirty="0"/>
              <a:t>Su prioridad va de 0 (máxima) a 99 (mínima) </a:t>
            </a:r>
            <a:endParaRPr lang="es-MX" dirty="0" smtClean="0"/>
          </a:p>
          <a:p>
            <a:r>
              <a:rPr lang="es-MX" dirty="0" smtClean="0"/>
              <a:t>Un </a:t>
            </a:r>
            <a:r>
              <a:rPr lang="es-MX" dirty="0"/>
              <a:t>proceso activo de mayor prioridad no permite la ejecución de ningún proceso de menor prioridad (RT o no) </a:t>
            </a:r>
            <a:endParaRPr lang="es-MX" dirty="0" smtClean="0"/>
          </a:p>
          <a:p>
            <a:r>
              <a:rPr lang="es-MX" dirty="0" smtClean="0"/>
              <a:t>Si </a:t>
            </a:r>
            <a:r>
              <a:rPr lang="es-MX" dirty="0"/>
              <a:t>es SCHED_RR se hace un round </a:t>
            </a:r>
            <a:r>
              <a:rPr lang="es-MX" dirty="0" err="1"/>
              <a:t>robin</a:t>
            </a:r>
            <a:r>
              <a:rPr lang="es-MX" dirty="0"/>
              <a:t> entre los procesos de tiempo real de máxima prioridad </a:t>
            </a:r>
            <a:endParaRPr lang="es-MX" dirty="0" smtClean="0"/>
          </a:p>
          <a:p>
            <a:r>
              <a:rPr lang="es-MX" dirty="0" smtClean="0"/>
              <a:t>Si </a:t>
            </a:r>
            <a:r>
              <a:rPr lang="es-MX" dirty="0"/>
              <a:t>es SCHED_FIFO se ejecuta el primero de la cola hasta que se bloquee o deje el procesador voluntariamente </a:t>
            </a:r>
          </a:p>
          <a:p>
            <a:r>
              <a:rPr lang="es-MX" dirty="0" smtClean="0"/>
              <a:t>No </a:t>
            </a:r>
            <a:r>
              <a:rPr lang="es-MX" dirty="0"/>
              <a:t>hay prioridades dinámicas para procesos de tiempo real</a:t>
            </a:r>
          </a:p>
        </p:txBody>
      </p:sp>
    </p:spTree>
    <p:extLst>
      <p:ext uri="{BB962C8B-B14F-4D97-AF65-F5344CB8AC3E}">
        <p14:creationId xmlns:p14="http://schemas.microsoft.com/office/powerpoint/2010/main" val="349125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PLANIFICADOR DEL SISTEMA OPERATIVO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 smtClean="0"/>
              <a:t>Es la parte del sistema operativo encargado de seleccionar a que proceso se le asignaran los recursos del procesador y durante cuanto tiempo.</a:t>
            </a:r>
          </a:p>
          <a:p>
            <a:pPr marL="0" indent="0" algn="just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617" y="3425779"/>
            <a:ext cx="4288766" cy="256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0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PLANIFICADOR DEL SISTEMA OPERATIVO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El planificador del sistema también es un software por lo tanto también requiere de usar los recursos del sistema para ejecutarse (Ejecutar su código).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559" y="3054350"/>
            <a:ext cx="57150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4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FUNCIONES DEL PLANIFICADOR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Llevar el control de cada proceso.</a:t>
            </a:r>
          </a:p>
          <a:p>
            <a:r>
              <a:rPr lang="es-MX" dirty="0" smtClean="0"/>
              <a:t>Decidir que proceso va a utilizar los recursos del procesador</a:t>
            </a:r>
          </a:p>
          <a:p>
            <a:r>
              <a:rPr lang="es-MX" dirty="0" smtClean="0"/>
              <a:t>Decidir durante cuanto tiempo va a utilizar los recursos del procesador.</a:t>
            </a:r>
          </a:p>
          <a:p>
            <a:r>
              <a:rPr lang="es-MX" dirty="0" smtClean="0"/>
              <a:t>Realizar la asignación del procesador al proceso, lo que significa realizar las conexiones entre el procesador y el proceso.</a:t>
            </a:r>
          </a:p>
          <a:p>
            <a:r>
              <a:rPr lang="es-MX" dirty="0" smtClean="0"/>
              <a:t>Retirar el proceso del procesador.</a:t>
            </a:r>
          </a:p>
          <a:p>
            <a:r>
              <a:rPr lang="es-MX" dirty="0" smtClean="0"/>
              <a:t>Dar prioridad a los procesos mas importantes.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555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DE PLANIFICADOR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Si un proceso 1 y un proceso 2 se ejecutan, y el proceso 1 tiene prioridad sobre le proceso 2, entonces el planificador realiza las siguientes tareas y de la siguiente manera:</a:t>
            </a:r>
          </a:p>
          <a:p>
            <a:r>
              <a:rPr lang="es-MX" dirty="0" smtClean="0"/>
              <a:t>Si el proceso 1 pide acceso, el planificador asigna al proceso 1 el procesador, y requiere n numero de unidades de procesamiento (tiempo) para conectar, m numero de unidades para realizar operaciones y a numero de unidades para desconectar.</a:t>
            </a:r>
          </a:p>
          <a:p>
            <a:r>
              <a:rPr lang="es-MX" dirty="0" smtClean="0"/>
              <a:t>Si el proceso 1 termina y el proceso 2 pide acceso, realiza exactamente lo mismo que el proceso 2 en su tiempo definido para el.</a:t>
            </a:r>
          </a:p>
        </p:txBody>
      </p:sp>
    </p:spTree>
    <p:extLst>
      <p:ext uri="{BB962C8B-B14F-4D97-AF65-F5344CB8AC3E}">
        <p14:creationId xmlns:p14="http://schemas.microsoft.com/office/powerpoint/2010/main" val="405368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DE PLANIFICADOR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Si el proceso 2 esta realizando actividades el proceso 1 requiere entrar, deberá terminar el proceso 2 primero antes que entre el proceso 1.</a:t>
            </a:r>
          </a:p>
          <a:p>
            <a:r>
              <a:rPr lang="es-MX" dirty="0" smtClean="0"/>
              <a:t>Si el proceso 1 y 2 requieren realizar actividades al mismo tiempo, entonces el proceso 1 entra primero que el 2 puesto que tiene prioridad. Esto  implica que el proceso 1 siempre debe entrar al procesador, siempre y cuando pida acceso a el, y el procesador este en estado preparado.</a:t>
            </a:r>
          </a:p>
        </p:txBody>
      </p:sp>
    </p:spTree>
    <p:extLst>
      <p:ext uri="{BB962C8B-B14F-4D97-AF65-F5344CB8AC3E}">
        <p14:creationId xmlns:p14="http://schemas.microsoft.com/office/powerpoint/2010/main" val="266012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DE PLANIFICADOR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3102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2703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</a:t>
            </a:r>
            <a:r>
              <a:rPr lang="es-MX" dirty="0" smtClean="0"/>
              <a:t>Planificadores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Planificador a </a:t>
            </a:r>
            <a:r>
              <a:rPr lang="es-MX" dirty="0"/>
              <a:t>largo plazo (planificador de trabajos) - escoge los procesos que ingresarán </a:t>
            </a:r>
            <a:r>
              <a:rPr lang="es-MX" dirty="0" smtClean="0"/>
              <a:t>al sistema (la </a:t>
            </a:r>
            <a:r>
              <a:rPr lang="es-MX" dirty="0"/>
              <a:t>cola de </a:t>
            </a:r>
            <a:r>
              <a:rPr lang="es-MX" dirty="0" smtClean="0"/>
              <a:t>listos) </a:t>
            </a:r>
          </a:p>
          <a:p>
            <a:r>
              <a:rPr lang="es-MX" dirty="0" smtClean="0"/>
              <a:t>Planificador </a:t>
            </a:r>
            <a:r>
              <a:rPr lang="es-MX" dirty="0"/>
              <a:t>a medio plazo - escoge los procesos que se sacarán/introducirán temporalmente de/en la memoria principal (intercambio, </a:t>
            </a:r>
            <a:r>
              <a:rPr lang="es-MX" dirty="0" err="1"/>
              <a:t>swapping</a:t>
            </a:r>
            <a:r>
              <a:rPr lang="es-MX" dirty="0"/>
              <a:t>) </a:t>
            </a:r>
            <a:endParaRPr lang="es-MX" dirty="0" smtClean="0"/>
          </a:p>
          <a:p>
            <a:r>
              <a:rPr lang="es-MX" dirty="0" smtClean="0"/>
              <a:t>Planificador </a:t>
            </a:r>
            <a:r>
              <a:rPr lang="es-MX" dirty="0"/>
              <a:t>a corto plazo (planificador de CPU) - escoge el proceso que se ejecutará a continuación y le asigna la CPU</a:t>
            </a:r>
            <a:br>
              <a:rPr lang="es-MX" dirty="0"/>
            </a:b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31609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961" y="622613"/>
            <a:ext cx="85725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15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1022</Words>
  <Application>Microsoft Office PowerPoint</Application>
  <PresentationFormat>Panorámica</PresentationFormat>
  <Paragraphs>102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PLANIFICADOR</vt:lpstr>
      <vt:lpstr>PLANIFICADOR DEL SISTEMA OPERATIVO</vt:lpstr>
      <vt:lpstr>PLANIFICADOR DEL SISTEMA OPERATIVO</vt:lpstr>
      <vt:lpstr>FUNCIONES DEL PLANIFICADOR</vt:lpstr>
      <vt:lpstr>EJEMPLO DE PLANIFICADOR</vt:lpstr>
      <vt:lpstr>EJEMPLO DE PLANIFICADOR</vt:lpstr>
      <vt:lpstr>EJEMPLO DE PLANIFICADOR</vt:lpstr>
      <vt:lpstr>Tipos de Planificadores</vt:lpstr>
      <vt:lpstr>Presentación de PowerPoint</vt:lpstr>
      <vt:lpstr>Criterios de Planificación</vt:lpstr>
      <vt:lpstr>Planificación en Linux</vt:lpstr>
      <vt:lpstr>Algoritmo First-Come, First-Served (FCFS)</vt:lpstr>
      <vt:lpstr>Algoritmo FCFS</vt:lpstr>
      <vt:lpstr>Algoritmo Round Robin (RR)</vt:lpstr>
      <vt:lpstr>Ejemplo de RR con Quantum = 20</vt:lpstr>
      <vt:lpstr>Quantum y Cambios de Contexto</vt:lpstr>
      <vt:lpstr>DESPACHADOR DEL SISTEMA OPERATIVO</vt:lpstr>
      <vt:lpstr>FUNCIONES DEL DESPACHADOR</vt:lpstr>
      <vt:lpstr>RECORDATORIO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PLANIFICADOR</dc:title>
  <dc:creator>RockStorm Natanael</dc:creator>
  <cp:lastModifiedBy>Alejandro Ledesma Neri</cp:lastModifiedBy>
  <cp:revision>14</cp:revision>
  <dcterms:created xsi:type="dcterms:W3CDTF">2017-12-03T20:00:49Z</dcterms:created>
  <dcterms:modified xsi:type="dcterms:W3CDTF">2017-12-06T18:52:19Z</dcterms:modified>
</cp:coreProperties>
</file>