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3"/>
  </p:notesMasterIdLst>
  <p:handoutMasterIdLst>
    <p:handoutMasterId r:id="rId24"/>
  </p:handoutMasterIdLst>
  <p:sldIdLst>
    <p:sldId id="257" r:id="rId3"/>
    <p:sldId id="277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2" r:id="rId17"/>
    <p:sldId id="270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9/24/2015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9/24/2015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9/24/2015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9/24/2015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9/24/2015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9/24/2015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9/24/2015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Duje </a:t>
            </a:r>
            <a:r>
              <a:rPr lang="hr-HR" dirty="0" err="1" smtClean="0"/>
              <a:t>Milatić</a:t>
            </a:r>
            <a:endParaRPr lang="hr-HR" dirty="0" smtClean="0"/>
          </a:p>
          <a:p>
            <a:r>
              <a:rPr lang="hr-HR" dirty="0" smtClean="0"/>
              <a:t>Mentor: prof. Ljiljana </a:t>
            </a:r>
            <a:r>
              <a:rPr lang="hr-HR" dirty="0" err="1" smtClean="0"/>
              <a:t>Despalatović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Izrada Android aplikacije pomoću </a:t>
            </a:r>
            <a:r>
              <a:rPr lang="hr-HR" dirty="0" err="1" smtClean="0"/>
              <a:t>Phonegapa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Planiranje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/>
              <a:t>Dijagram toka brisanja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zabilješki</a:t>
            </a:r>
            <a:endParaRPr lang="hr-HR" dirty="0"/>
          </a:p>
        </p:txBody>
      </p:sp>
      <p:pic>
        <p:nvPicPr>
          <p:cNvPr id="7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596890" y="1251414"/>
            <a:ext cx="5756910" cy="45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30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izrade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Izrada i rad s bazom podataka</a:t>
            </a:r>
          </a:p>
          <a:p>
            <a:pPr marL="0" indent="0">
              <a:buNone/>
            </a:pPr>
            <a:r>
              <a:rPr lang="hr-HR" sz="1400" dirty="0" err="1">
                <a:latin typeface="Calibri" panose="020F0502020204030204" pitchFamily="34" charset="0"/>
              </a:rPr>
              <a:t>function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opendbs</a:t>
            </a:r>
            <a:r>
              <a:rPr lang="hr-HR" sz="1400" dirty="0"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{  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 var </a:t>
            </a:r>
            <a:r>
              <a:rPr lang="hr-HR" sz="1400" dirty="0" err="1">
                <a:latin typeface="Calibri" panose="020F0502020204030204" pitchFamily="34" charset="0"/>
              </a:rPr>
              <a:t>db</a:t>
            </a:r>
            <a:r>
              <a:rPr lang="hr-HR" sz="1400" dirty="0">
                <a:latin typeface="Calibri" panose="020F0502020204030204" pitchFamily="34" charset="0"/>
              </a:rPr>
              <a:t> = </a:t>
            </a:r>
            <a:r>
              <a:rPr lang="hr-HR" sz="1400" dirty="0" err="1">
                <a:latin typeface="Calibri" panose="020F0502020204030204" pitchFamily="34" charset="0"/>
              </a:rPr>
              <a:t>window.sqlitePlugin.openDatabase</a:t>
            </a:r>
            <a:r>
              <a:rPr lang="hr-HR" sz="1400" dirty="0">
                <a:latin typeface="Calibri" panose="020F0502020204030204" pitchFamily="34" charset="0"/>
              </a:rPr>
              <a:t>("</a:t>
            </a:r>
            <a:r>
              <a:rPr lang="hr-HR" sz="1400" dirty="0" err="1">
                <a:latin typeface="Calibri" panose="020F0502020204030204" pitchFamily="34" charset="0"/>
              </a:rPr>
              <a:t>dbnotes</a:t>
            </a:r>
            <a:r>
              <a:rPr lang="hr-HR" sz="1400" dirty="0">
                <a:latin typeface="Calibri" panose="020F0502020204030204" pitchFamily="34" charset="0"/>
              </a:rPr>
              <a:t>", "1.0", "</a:t>
            </a:r>
            <a:r>
              <a:rPr lang="hr-HR" sz="1400" dirty="0" err="1">
                <a:latin typeface="Calibri" panose="020F0502020204030204" pitchFamily="34" charset="0"/>
              </a:rPr>
              <a:t>Noter</a:t>
            </a:r>
            <a:r>
              <a:rPr lang="hr-HR" sz="1400" dirty="0">
                <a:latin typeface="Calibri" panose="020F0502020204030204" pitchFamily="34" charset="0"/>
              </a:rPr>
              <a:t>", -1);</a:t>
            </a:r>
          </a:p>
          <a:p>
            <a:pPr marL="0" indent="0">
              <a:buNone/>
            </a:pPr>
            <a:r>
              <a:rPr lang="hr-HR" sz="1400" dirty="0" err="1">
                <a:latin typeface="Calibri" panose="020F0502020204030204" pitchFamily="34" charset="0"/>
              </a:rPr>
              <a:t>db.transaction</a:t>
            </a:r>
            <a:r>
              <a:rPr lang="hr-HR" sz="1400" dirty="0">
                <a:latin typeface="Calibri" panose="020F0502020204030204" pitchFamily="34" charset="0"/>
              </a:rPr>
              <a:t>(</a:t>
            </a:r>
            <a:r>
              <a:rPr lang="hr-HR" sz="1400" dirty="0" err="1">
                <a:latin typeface="Calibri" panose="020F0502020204030204" pitchFamily="34" charset="0"/>
              </a:rPr>
              <a:t>populateDB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errorCB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successCB</a:t>
            </a:r>
            <a:r>
              <a:rPr lang="hr-HR" sz="14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hr-HR" sz="1400" dirty="0" smtClean="0"/>
          </a:p>
          <a:p>
            <a:pPr marL="0" indent="0">
              <a:buNone/>
            </a:pPr>
            <a:r>
              <a:rPr lang="hr-HR" sz="1400" dirty="0" err="1" smtClean="0">
                <a:latin typeface="Calibri" panose="020F0502020204030204" pitchFamily="34" charset="0"/>
              </a:rPr>
              <a:t>function</a:t>
            </a:r>
            <a:r>
              <a:rPr lang="hr-HR" sz="1400" dirty="0" smtClean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populateDB</a:t>
            </a:r>
            <a:r>
              <a:rPr lang="hr-HR" sz="1400" dirty="0">
                <a:latin typeface="Calibri" panose="020F0502020204030204" pitchFamily="34" charset="0"/>
              </a:rPr>
              <a:t>(</a:t>
            </a:r>
            <a:r>
              <a:rPr lang="hr-HR" sz="1400" dirty="0" err="1">
                <a:latin typeface="Calibri" panose="020F0502020204030204" pitchFamily="34" charset="0"/>
              </a:rPr>
              <a:t>tx</a:t>
            </a:r>
            <a:r>
              <a:rPr lang="hr-HR" sz="1400" dirty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</a:t>
            </a:r>
            <a:r>
              <a:rPr lang="hr-HR" sz="1400" dirty="0" err="1" smtClean="0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('CREATE TABLE IF NOT EXISTS Notes (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integer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primary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key</a:t>
            </a:r>
            <a:r>
              <a:rPr lang="hr-HR" sz="1400" dirty="0">
                <a:latin typeface="Calibri" panose="020F0502020204030204" pitchFamily="34" charset="0"/>
              </a:rPr>
              <a:t>, Note </a:t>
            </a:r>
            <a:r>
              <a:rPr lang="hr-HR" sz="1400" dirty="0" err="1">
                <a:latin typeface="Calibri" panose="020F0502020204030204" pitchFamily="34" charset="0"/>
              </a:rPr>
              <a:t>text</a:t>
            </a:r>
            <a:r>
              <a:rPr lang="hr-HR" sz="1400" dirty="0">
                <a:latin typeface="Calibri" panose="020F0502020204030204" pitchFamily="34" charset="0"/>
              </a:rPr>
              <a:t>, Date </a:t>
            </a:r>
            <a:r>
              <a:rPr lang="hr-HR" sz="1400" dirty="0" err="1">
                <a:latin typeface="Calibri" panose="020F0502020204030204" pitchFamily="34" charset="0"/>
              </a:rPr>
              <a:t>integer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Colour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 smtClean="0">
                <a:latin typeface="Calibri" panose="020F0502020204030204" pitchFamily="34" charset="0"/>
              </a:rPr>
              <a:t>text</a:t>
            </a:r>
            <a:r>
              <a:rPr lang="hr-HR" sz="1400" dirty="0" smtClean="0">
                <a:latin typeface="Calibri" panose="020F0502020204030204" pitchFamily="34" charset="0"/>
              </a:rPr>
              <a:t>)');</a:t>
            </a:r>
            <a:endParaRPr lang="hr-HR" sz="1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(</a:t>
            </a:r>
            <a:r>
              <a:rPr lang="hr-HR" sz="1400" dirty="0">
                <a:latin typeface="Calibri" panose="020F0502020204030204" pitchFamily="34" charset="0"/>
              </a:rPr>
              <a:t>'CREATE TABLE IF NOT EXISTS </a:t>
            </a:r>
            <a:r>
              <a:rPr lang="hr-HR" sz="1400" dirty="0" err="1">
                <a:latin typeface="Calibri" panose="020F0502020204030204" pitchFamily="34" charset="0"/>
              </a:rPr>
              <a:t>Notes_Category</a:t>
            </a:r>
            <a:r>
              <a:rPr lang="hr-HR" sz="1400" dirty="0">
                <a:latin typeface="Calibri" panose="020F0502020204030204" pitchFamily="34" charset="0"/>
              </a:rPr>
              <a:t> (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integer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primary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key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id_note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id_category</a:t>
            </a:r>
            <a:r>
              <a:rPr lang="hr-HR" sz="1400" dirty="0" smtClean="0">
                <a:latin typeface="Calibri" panose="020F0502020204030204" pitchFamily="34" charset="0"/>
              </a:rPr>
              <a:t>)');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var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= </a:t>
            </a:r>
            <a:r>
              <a:rPr lang="hr-HR" sz="1400" dirty="0" err="1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('SELECT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from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WHERE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like</a:t>
            </a:r>
            <a:r>
              <a:rPr lang="hr-HR" sz="1400" dirty="0">
                <a:latin typeface="Calibri" panose="020F0502020204030204" pitchFamily="34" charset="0"/>
              </a:rPr>
              <a:t> ?', [</a:t>
            </a:r>
            <a:r>
              <a:rPr lang="hr-HR" sz="1400" dirty="0" err="1">
                <a:latin typeface="Calibri" panose="020F0502020204030204" pitchFamily="34" charset="0"/>
              </a:rPr>
              <a:t>select</a:t>
            </a:r>
            <a:r>
              <a:rPr lang="hr-HR" sz="1400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var </a:t>
            </a:r>
            <a:r>
              <a:rPr lang="hr-HR" sz="1400" dirty="0" err="1">
                <a:latin typeface="Calibri" panose="020F0502020204030204" pitchFamily="34" charset="0"/>
              </a:rPr>
              <a:t>category_id</a:t>
            </a:r>
            <a:r>
              <a:rPr lang="hr-HR" sz="1400" dirty="0">
                <a:latin typeface="Calibri" panose="020F0502020204030204" pitchFamily="34" charset="0"/>
              </a:rPr>
              <a:t>= </a:t>
            </a:r>
            <a:r>
              <a:rPr lang="hr-HR" sz="1400" dirty="0" err="1" smtClean="0">
                <a:latin typeface="Calibri" panose="020F0502020204030204" pitchFamily="34" charset="0"/>
              </a:rPr>
              <a:t>tx.exec</a:t>
            </a:r>
            <a:r>
              <a:rPr lang="hr-HR" sz="1400" dirty="0" err="1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('CREATE TABLE IF NOT EXISTS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(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integer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primary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key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text</a:t>
            </a:r>
            <a:r>
              <a:rPr lang="hr-HR" sz="1400" dirty="0">
                <a:latin typeface="Calibri" panose="020F0502020204030204" pitchFamily="34" charset="0"/>
              </a:rPr>
              <a:t>)');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      </a:t>
            </a:r>
            <a:r>
              <a:rPr lang="hr-HR" sz="1400" dirty="0" err="1">
                <a:latin typeface="Calibri" panose="020F0502020204030204" pitchFamily="34" charset="0"/>
              </a:rPr>
              <a:t>tx.executeSql</a:t>
            </a:r>
            <a:r>
              <a:rPr lang="hr-HR" sz="1400" dirty="0" err="1" smtClean="0">
                <a:latin typeface="Calibri" panose="020F0502020204030204" pitchFamily="34" charset="0"/>
              </a:rPr>
              <a:t>uteSql</a:t>
            </a:r>
            <a:r>
              <a:rPr lang="hr-HR" sz="1400" dirty="0">
                <a:latin typeface="Calibri" panose="020F0502020204030204" pitchFamily="34" charset="0"/>
              </a:rPr>
              <a:t>('SELECT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from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WHERE 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like</a:t>
            </a:r>
            <a:r>
              <a:rPr lang="hr-HR" sz="1400" dirty="0">
                <a:latin typeface="Calibri" panose="020F0502020204030204" pitchFamily="34" charset="0"/>
              </a:rPr>
              <a:t> ?', [</a:t>
            </a:r>
            <a:r>
              <a:rPr lang="hr-HR" sz="1400" dirty="0" err="1">
                <a:latin typeface="Calibri" panose="020F0502020204030204" pitchFamily="34" charset="0"/>
              </a:rPr>
              <a:t>category</a:t>
            </a:r>
            <a:r>
              <a:rPr lang="hr-HR" sz="1400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var </a:t>
            </a:r>
            <a:r>
              <a:rPr lang="hr-HR" sz="1400" dirty="0" err="1">
                <a:latin typeface="Calibri" panose="020F0502020204030204" pitchFamily="34" charset="0"/>
              </a:rPr>
              <a:t>note_id</a:t>
            </a:r>
            <a:r>
              <a:rPr lang="hr-HR" sz="1400" dirty="0">
                <a:latin typeface="Calibri" panose="020F0502020204030204" pitchFamily="34" charset="0"/>
              </a:rPr>
              <a:t>= </a:t>
            </a:r>
            <a:r>
              <a:rPr lang="hr-HR" sz="1400" dirty="0" err="1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('SELECT </a:t>
            </a:r>
            <a:r>
              <a:rPr lang="hr-HR" sz="1400" dirty="0" err="1">
                <a:latin typeface="Calibri" panose="020F0502020204030204" pitchFamily="34" charset="0"/>
              </a:rPr>
              <a:t>id</a:t>
            </a: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from</a:t>
            </a:r>
            <a:r>
              <a:rPr lang="hr-HR" sz="1400" dirty="0">
                <a:latin typeface="Calibri" panose="020F0502020204030204" pitchFamily="34" charset="0"/>
              </a:rPr>
              <a:t> Note WHERE Note </a:t>
            </a:r>
            <a:r>
              <a:rPr lang="hr-HR" sz="1400" dirty="0" err="1">
                <a:latin typeface="Calibri" panose="020F0502020204030204" pitchFamily="34" charset="0"/>
              </a:rPr>
              <a:t>like</a:t>
            </a:r>
            <a:r>
              <a:rPr lang="hr-HR" sz="1400" dirty="0">
                <a:latin typeface="Calibri" panose="020F0502020204030204" pitchFamily="34" charset="0"/>
              </a:rPr>
              <a:t> ?', [note]);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</a:t>
            </a:r>
            <a:r>
              <a:rPr lang="hr-HR" sz="1400" dirty="0" err="1" smtClean="0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('INSERT INTO Notes (Note, Date, </a:t>
            </a:r>
            <a:r>
              <a:rPr lang="hr-HR" sz="1400" dirty="0" err="1">
                <a:latin typeface="Calibri" panose="020F0502020204030204" pitchFamily="34" charset="0"/>
              </a:rPr>
              <a:t>Colour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Checked</a:t>
            </a:r>
            <a:r>
              <a:rPr lang="hr-HR" sz="1400" dirty="0">
                <a:latin typeface="Calibri" panose="020F0502020204030204" pitchFamily="34" charset="0"/>
              </a:rPr>
              <a:t>) VALUES  (?,?,?,?)', [note, date, </a:t>
            </a:r>
            <a:r>
              <a:rPr lang="hr-HR" sz="1400" dirty="0" err="1">
                <a:latin typeface="Calibri" panose="020F0502020204030204" pitchFamily="34" charset="0"/>
              </a:rPr>
              <a:t>colors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checkbox</a:t>
            </a:r>
            <a:r>
              <a:rPr lang="hr-HR" sz="1400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</a:t>
            </a:r>
            <a:r>
              <a:rPr lang="hr-HR" sz="1400" dirty="0" err="1" smtClean="0">
                <a:latin typeface="Calibri" panose="020F0502020204030204" pitchFamily="34" charset="0"/>
              </a:rPr>
              <a:t>tx.executeSql</a:t>
            </a:r>
            <a:r>
              <a:rPr lang="hr-HR" sz="1400" dirty="0">
                <a:latin typeface="Calibri" panose="020F0502020204030204" pitchFamily="34" charset="0"/>
              </a:rPr>
              <a:t>('INSERT INTO </a:t>
            </a:r>
            <a:r>
              <a:rPr lang="hr-HR" sz="1400" dirty="0" err="1">
                <a:latin typeface="Calibri" panose="020F0502020204030204" pitchFamily="34" charset="0"/>
              </a:rPr>
              <a:t>Notes_Category</a:t>
            </a:r>
            <a:r>
              <a:rPr lang="hr-HR" sz="1400" dirty="0">
                <a:latin typeface="Calibri" panose="020F0502020204030204" pitchFamily="34" charset="0"/>
              </a:rPr>
              <a:t> (</a:t>
            </a:r>
            <a:r>
              <a:rPr lang="hr-HR" sz="1400" dirty="0" err="1">
                <a:latin typeface="Calibri" panose="020F0502020204030204" pitchFamily="34" charset="0"/>
              </a:rPr>
              <a:t>id_note</a:t>
            </a:r>
            <a:r>
              <a:rPr lang="hr-HR" sz="1400" dirty="0">
                <a:latin typeface="Calibri" panose="020F0502020204030204" pitchFamily="34" charset="0"/>
              </a:rPr>
              <a:t>, </a:t>
            </a:r>
            <a:r>
              <a:rPr lang="hr-HR" sz="1400" dirty="0" err="1">
                <a:latin typeface="Calibri" panose="020F0502020204030204" pitchFamily="34" charset="0"/>
              </a:rPr>
              <a:t>id_category</a:t>
            </a:r>
            <a:r>
              <a:rPr lang="hr-HR" sz="1400" dirty="0">
                <a:latin typeface="Calibri" panose="020F0502020204030204" pitchFamily="34" charset="0"/>
              </a:rPr>
              <a:t>)  VALUES (?,?)', [</a:t>
            </a:r>
            <a:r>
              <a:rPr lang="hr-HR" sz="1400" dirty="0" err="1">
                <a:latin typeface="Calibri" panose="020F0502020204030204" pitchFamily="34" charset="0"/>
              </a:rPr>
              <a:t>note_id,category_id</a:t>
            </a:r>
            <a:r>
              <a:rPr lang="hr-HR" sz="1400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hr-HR" sz="1400" dirty="0" smtClean="0">
                <a:latin typeface="Calibri" panose="020F0502020204030204" pitchFamily="34" charset="0"/>
              </a:rPr>
              <a:t>      </a:t>
            </a:r>
            <a:r>
              <a:rPr lang="hr-HR" sz="1400" dirty="0" err="1" smtClean="0">
                <a:latin typeface="Calibri" panose="020F0502020204030204" pitchFamily="34" charset="0"/>
              </a:rPr>
              <a:t>queryDB</a:t>
            </a:r>
            <a:r>
              <a:rPr lang="hr-HR" sz="1400" dirty="0" smtClean="0">
                <a:latin typeface="Calibri" panose="020F0502020204030204" pitchFamily="34" charset="0"/>
              </a:rPr>
              <a:t>(</a:t>
            </a:r>
            <a:r>
              <a:rPr lang="hr-HR" sz="1400" dirty="0" err="1" smtClean="0">
                <a:latin typeface="Calibri" panose="020F0502020204030204" pitchFamily="34" charset="0"/>
              </a:rPr>
              <a:t>tx</a:t>
            </a:r>
            <a:r>
              <a:rPr lang="hr-HR" sz="14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}</a:t>
            </a:r>
            <a:endParaRPr lang="hr-HR" sz="1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r-HR" sz="14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634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izrade aplikacije</a:t>
            </a:r>
            <a:endParaRPr lang="hr-H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Baza podataka</a:t>
            </a:r>
          </a:p>
          <a:p>
            <a:endParaRPr lang="hr-HR" dirty="0"/>
          </a:p>
        </p:txBody>
      </p:sp>
      <p:pic>
        <p:nvPicPr>
          <p:cNvPr id="9" name="Content Placeholder 4" descr="F:\Završni\Untitled Diagram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74" y="3201132"/>
            <a:ext cx="7288889" cy="1765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66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 dirty="0" smtClean="0"/>
              <a:t>Ispis zabilješki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for (var i = 0; i &lt; </a:t>
            </a:r>
            <a:r>
              <a:rPr lang="hr-HR" sz="1300" dirty="0" err="1">
                <a:latin typeface="Calibri" panose="020F0502020204030204" pitchFamily="34" charset="0"/>
              </a:rPr>
              <a:t>len</a:t>
            </a:r>
            <a:r>
              <a:rPr lang="hr-HR" sz="1300" dirty="0">
                <a:latin typeface="Calibri" panose="020F0502020204030204" pitchFamily="34" charset="0"/>
              </a:rPr>
              <a:t>; i++) 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 {	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var x = </a:t>
            </a:r>
            <a:r>
              <a:rPr lang="hr-HR" sz="1300" dirty="0" err="1">
                <a:latin typeface="Calibri" panose="020F0502020204030204" pitchFamily="34" charset="0"/>
              </a:rPr>
              <a:t>results.rows.item</a:t>
            </a:r>
            <a:r>
              <a:rPr lang="hr-HR" sz="1300" dirty="0">
                <a:latin typeface="Calibri" panose="020F0502020204030204" pitchFamily="34" charset="0"/>
              </a:rPr>
              <a:t>(i).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;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 smtClean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document.getElementById</a:t>
            </a:r>
            <a:r>
              <a:rPr lang="hr-HR" sz="1300" dirty="0">
                <a:latin typeface="Calibri" panose="020F0502020204030204" pitchFamily="34" charset="0"/>
              </a:rPr>
              <a:t>("output").</a:t>
            </a:r>
            <a:r>
              <a:rPr lang="hr-HR" sz="1300" dirty="0" err="1">
                <a:latin typeface="Calibri" panose="020F0502020204030204" pitchFamily="34" charset="0"/>
              </a:rPr>
              <a:t>innerHTML</a:t>
            </a:r>
            <a:r>
              <a:rPr lang="hr-HR" sz="1300" dirty="0">
                <a:latin typeface="Calibri" panose="020F0502020204030204" pitchFamily="34" charset="0"/>
              </a:rPr>
              <a:t> += "&lt;table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newTasks</a:t>
            </a:r>
            <a:r>
              <a:rPr lang="hr-HR" sz="1300" dirty="0">
                <a:latin typeface="Calibri" panose="020F0502020204030204" pitchFamily="34" charset="0"/>
              </a:rPr>
              <a:t>' </a:t>
            </a:r>
            <a:r>
              <a:rPr lang="hr-HR" sz="1300" dirty="0" err="1">
                <a:latin typeface="Calibri" panose="020F0502020204030204" pitchFamily="34" charset="0"/>
              </a:rPr>
              <a:t>class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newTasks</a:t>
            </a:r>
            <a:r>
              <a:rPr lang="hr-HR" sz="1300" dirty="0">
                <a:latin typeface="Calibri" panose="020F0502020204030204" pitchFamily="34" charset="0"/>
              </a:rPr>
              <a:t>' </a:t>
            </a:r>
            <a:r>
              <a:rPr lang="hr-HR" sz="1300" dirty="0" err="1">
                <a:latin typeface="Calibri" panose="020F0502020204030204" pitchFamily="34" charset="0"/>
              </a:rPr>
              <a:t>onmousedown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deleterow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this</a:t>
            </a:r>
            <a:r>
              <a:rPr lang="hr-HR" sz="1300" dirty="0">
                <a:latin typeface="Calibri" panose="020F0502020204030204" pitchFamily="34" charset="0"/>
              </a:rPr>
              <a:t>)'; &gt;&lt;</a:t>
            </a:r>
            <a:r>
              <a:rPr lang="hr-HR" sz="1300" dirty="0" err="1">
                <a:latin typeface="Calibri" panose="020F0502020204030204" pitchFamily="34" charset="0"/>
              </a:rPr>
              <a:t>tr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editable</a:t>
            </a:r>
            <a:r>
              <a:rPr lang="hr-HR" sz="1300" dirty="0">
                <a:latin typeface="Calibri" panose="020F0502020204030204" pitchFamily="34" charset="0"/>
              </a:rPr>
              <a:t>'&gt;&lt;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&gt;&lt;li&gt;" +</a:t>
            </a:r>
            <a:r>
              <a:rPr lang="hr-HR" sz="1300" dirty="0" err="1">
                <a:latin typeface="Calibri" panose="020F0502020204030204" pitchFamily="34" charset="0"/>
              </a:rPr>
              <a:t>results.rows.item</a:t>
            </a:r>
            <a:r>
              <a:rPr lang="hr-HR" sz="1300" dirty="0">
                <a:latin typeface="Calibri" panose="020F0502020204030204" pitchFamily="34" charset="0"/>
              </a:rPr>
              <a:t>(i).Note +  "&lt;/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&gt;&lt;/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&gt;" + </a:t>
            </a:r>
            <a:r>
              <a:rPr lang="hr-HR" sz="1300" dirty="0" err="1">
                <a:latin typeface="Calibri" panose="020F0502020204030204" pitchFamily="34" charset="0"/>
              </a:rPr>
              <a:t>results.rows.item</a:t>
            </a:r>
            <a:r>
              <a:rPr lang="hr-HR" sz="1300" dirty="0">
                <a:latin typeface="Calibri" panose="020F0502020204030204" pitchFamily="34" charset="0"/>
              </a:rPr>
              <a:t>(i).Date +"&lt;/li&gt;&lt;/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='</a:t>
            </a:r>
            <a:r>
              <a:rPr lang="hr-HR" sz="1300" dirty="0" err="1">
                <a:latin typeface="Calibri" panose="020F0502020204030204" pitchFamily="34" charset="0"/>
              </a:rPr>
              <a:t>newTasks</a:t>
            </a:r>
            <a:r>
              <a:rPr lang="hr-HR" sz="1300" dirty="0">
                <a:latin typeface="Calibri" panose="020F0502020204030204" pitchFamily="34" charset="0"/>
              </a:rPr>
              <a:t>' &gt;" + slika + "&lt;/</a:t>
            </a:r>
            <a:r>
              <a:rPr lang="hr-HR" sz="1300" dirty="0" err="1">
                <a:latin typeface="Calibri" panose="020F0502020204030204" pitchFamily="34" charset="0"/>
              </a:rPr>
              <a:t>td</a:t>
            </a:r>
            <a:r>
              <a:rPr lang="hr-HR" sz="1300" dirty="0">
                <a:latin typeface="Calibri" panose="020F0502020204030204" pitchFamily="34" charset="0"/>
              </a:rPr>
              <a:t>&gt;&lt;/</a:t>
            </a:r>
            <a:r>
              <a:rPr lang="hr-HR" sz="1300" dirty="0" err="1">
                <a:latin typeface="Calibri" panose="020F0502020204030204" pitchFamily="34" charset="0"/>
              </a:rPr>
              <a:t>tr</a:t>
            </a:r>
            <a:r>
              <a:rPr lang="hr-HR" sz="1300" dirty="0">
                <a:latin typeface="Calibri" panose="020F0502020204030204" pitchFamily="34" charset="0"/>
              </a:rPr>
              <a:t>&gt;&lt;/table</a:t>
            </a:r>
            <a:r>
              <a:rPr lang="hr-HR" sz="1300" dirty="0" smtClean="0">
                <a:latin typeface="Calibri" panose="020F0502020204030204" pitchFamily="34" charset="0"/>
              </a:rPr>
              <a:t>&gt;";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hr-HR" sz="1300" i="1" dirty="0">
              <a:latin typeface="Calibri" panose="020F0502020204030204" pitchFamily="34" charset="0"/>
            </a:endParaRPr>
          </a:p>
          <a:p>
            <a:r>
              <a:rPr lang="hr-HR" dirty="0"/>
              <a:t>Brisanje zabilješki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function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deletenote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('DELETE FROM Notes WHERE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 = ?', [id1]);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window.location.reload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true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queryDB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hr-HR" sz="1300" i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r-HR" sz="1300" i="1" dirty="0">
              <a:latin typeface="Calibri" panose="020F0502020204030204" pitchFamily="34" charset="0"/>
            </a:endParaRP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izrade aplikacije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80300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hr-HR" dirty="0" smtClean="0"/>
              <a:t>Pretraživanje zabilješki po tekstu</a:t>
            </a:r>
          </a:p>
          <a:p>
            <a:pPr marL="0" indent="0">
              <a:buNone/>
            </a:pPr>
            <a:r>
              <a:rPr lang="hr-HR" sz="1300" dirty="0" err="1" smtClean="0">
                <a:latin typeface="Calibri" panose="020F0502020204030204" pitchFamily="34" charset="0"/>
              </a:rPr>
              <a:t>function</a:t>
            </a:r>
            <a:r>
              <a:rPr lang="hr-HR" sz="1300" dirty="0" smtClean="0">
                <a:latin typeface="Calibri" panose="020F0502020204030204" pitchFamily="34" charset="0"/>
              </a:rPr>
              <a:t> </a:t>
            </a:r>
            <a:r>
              <a:rPr lang="hr-HR" sz="1300" dirty="0" err="1" smtClean="0">
                <a:latin typeface="Calibri" panose="020F0502020204030204" pitchFamily="34" charset="0"/>
              </a:rPr>
              <a:t>search</a:t>
            </a:r>
            <a:r>
              <a:rPr lang="hr-HR" sz="1300" dirty="0" smtClean="0">
                <a:latin typeface="Calibri" panose="020F0502020204030204" pitchFamily="34" charset="0"/>
              </a:rPr>
              <a:t>(</a:t>
            </a:r>
            <a:r>
              <a:rPr lang="hr-HR" sz="1300" dirty="0" err="1" smtClean="0">
                <a:latin typeface="Calibri" panose="020F0502020204030204" pitchFamily="34" charset="0"/>
              </a:rPr>
              <a:t>tx</a:t>
            </a:r>
            <a:r>
              <a:rPr lang="hr-HR" sz="1300" dirty="0" smtClean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 </a:t>
            </a:r>
            <a:r>
              <a:rPr lang="hr-HR" sz="1300" dirty="0" err="1" smtClean="0">
                <a:latin typeface="Calibri" panose="020F0502020204030204" pitchFamily="34" charset="0"/>
              </a:rPr>
              <a:t>search_text</a:t>
            </a:r>
            <a:r>
              <a:rPr lang="hr-HR" sz="1300" dirty="0" smtClean="0">
                <a:latin typeface="Calibri" panose="020F0502020204030204" pitchFamily="34" charset="0"/>
              </a:rPr>
              <a:t> = </a:t>
            </a:r>
            <a:r>
              <a:rPr lang="hr-HR" sz="1300" dirty="0" err="1" smtClean="0">
                <a:latin typeface="Calibri" panose="020F0502020204030204" pitchFamily="34" charset="0"/>
              </a:rPr>
              <a:t>document.getElementById</a:t>
            </a:r>
            <a:r>
              <a:rPr lang="hr-HR" sz="1300" dirty="0" smtClean="0">
                <a:latin typeface="Calibri" panose="020F0502020204030204" pitchFamily="34" charset="0"/>
              </a:rPr>
              <a:t>('</a:t>
            </a:r>
            <a:r>
              <a:rPr lang="hr-HR" sz="1300" dirty="0" err="1" smtClean="0">
                <a:latin typeface="Calibri" panose="020F0502020204030204" pitchFamily="34" charset="0"/>
              </a:rPr>
              <a:t>search</a:t>
            </a:r>
            <a:r>
              <a:rPr lang="hr-HR" sz="1300" dirty="0" smtClean="0">
                <a:latin typeface="Calibri" panose="020F0502020204030204" pitchFamily="34" charset="0"/>
              </a:rPr>
              <a:t>').</a:t>
            </a:r>
            <a:r>
              <a:rPr lang="hr-HR" sz="1300" dirty="0" err="1" smtClean="0">
                <a:latin typeface="Calibri" panose="020F0502020204030204" pitchFamily="34" charset="0"/>
              </a:rPr>
              <a:t>value</a:t>
            </a:r>
            <a:r>
              <a:rPr lang="hr-HR" sz="1300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 </a:t>
            </a:r>
            <a:r>
              <a:rPr lang="hr-HR" sz="1300" dirty="0" err="1" smtClean="0">
                <a:latin typeface="Calibri" panose="020F0502020204030204" pitchFamily="34" charset="0"/>
              </a:rPr>
              <a:t>tx.executeSql</a:t>
            </a:r>
            <a:r>
              <a:rPr lang="hr-HR" sz="1300" dirty="0" smtClean="0">
                <a:latin typeface="Calibri" panose="020F0502020204030204" pitchFamily="34" charset="0"/>
              </a:rPr>
              <a:t>("SELECT </a:t>
            </a:r>
            <a:r>
              <a:rPr lang="hr-HR" sz="1300" dirty="0" err="1" smtClean="0">
                <a:latin typeface="Calibri" panose="020F0502020204030204" pitchFamily="34" charset="0"/>
              </a:rPr>
              <a:t>id</a:t>
            </a:r>
            <a:r>
              <a:rPr lang="hr-HR" sz="1300" dirty="0" smtClean="0">
                <a:latin typeface="Calibri" panose="020F0502020204030204" pitchFamily="34" charset="0"/>
              </a:rPr>
              <a:t>, Note, Date, </a:t>
            </a:r>
            <a:r>
              <a:rPr lang="hr-HR" sz="1300" dirty="0" err="1" smtClean="0">
                <a:latin typeface="Calibri" panose="020F0502020204030204" pitchFamily="34" charset="0"/>
              </a:rPr>
              <a:t>Colour</a:t>
            </a:r>
            <a:r>
              <a:rPr lang="hr-HR" sz="1300" dirty="0" smtClean="0">
                <a:latin typeface="Calibri" panose="020F0502020204030204" pitchFamily="34" charset="0"/>
              </a:rPr>
              <a:t> </a:t>
            </a:r>
            <a:r>
              <a:rPr lang="hr-HR" sz="1300" dirty="0" err="1" smtClean="0">
                <a:latin typeface="Calibri" panose="020F0502020204030204" pitchFamily="34" charset="0"/>
              </a:rPr>
              <a:t>from</a:t>
            </a:r>
            <a:r>
              <a:rPr lang="hr-HR" sz="1300" dirty="0" smtClean="0">
                <a:latin typeface="Calibri" panose="020F0502020204030204" pitchFamily="34" charset="0"/>
              </a:rPr>
              <a:t> Notes WHERE Note </a:t>
            </a:r>
            <a:r>
              <a:rPr lang="hr-HR" sz="1300" dirty="0" err="1" smtClean="0">
                <a:latin typeface="Calibri" panose="020F0502020204030204" pitchFamily="34" charset="0"/>
              </a:rPr>
              <a:t>like</a:t>
            </a:r>
            <a:r>
              <a:rPr lang="hr-HR" sz="1300" dirty="0" smtClean="0">
                <a:latin typeface="Calibri" panose="020F0502020204030204" pitchFamily="34" charset="0"/>
              </a:rPr>
              <a:t> ?;", [</a:t>
            </a:r>
            <a:r>
              <a:rPr lang="hr-HR" sz="1300" dirty="0" err="1" smtClean="0">
                <a:latin typeface="Calibri" panose="020F0502020204030204" pitchFamily="34" charset="0"/>
              </a:rPr>
              <a:t>search_text</a:t>
            </a:r>
            <a:r>
              <a:rPr lang="hr-HR" sz="1300" dirty="0" smtClean="0">
                <a:latin typeface="Calibri" panose="020F0502020204030204" pitchFamily="34" charset="0"/>
              </a:rPr>
              <a:t>], </a:t>
            </a:r>
            <a:r>
              <a:rPr lang="hr-HR" sz="1300" dirty="0" err="1" smtClean="0">
                <a:latin typeface="Calibri" panose="020F0502020204030204" pitchFamily="34" charset="0"/>
              </a:rPr>
              <a:t>querySuccess</a:t>
            </a:r>
            <a:r>
              <a:rPr lang="hr-HR" sz="1300" dirty="0" smtClean="0">
                <a:latin typeface="Calibri" panose="020F0502020204030204" pitchFamily="34" charset="0"/>
              </a:rPr>
              <a:t>, </a:t>
            </a:r>
            <a:r>
              <a:rPr lang="hr-HR" sz="1300" dirty="0" err="1" smtClean="0">
                <a:latin typeface="Calibri" panose="020F0502020204030204" pitchFamily="34" charset="0"/>
              </a:rPr>
              <a:t>errorCB</a:t>
            </a:r>
            <a:r>
              <a:rPr lang="hr-HR" sz="13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 </a:t>
            </a:r>
            <a:r>
              <a:rPr lang="hr-HR" sz="1300" dirty="0" err="1" smtClean="0">
                <a:latin typeface="Calibri" panose="020F0502020204030204" pitchFamily="34" charset="0"/>
              </a:rPr>
              <a:t>if</a:t>
            </a:r>
            <a:r>
              <a:rPr lang="hr-HR" sz="1300" dirty="0" smtClean="0">
                <a:latin typeface="Calibri" panose="020F0502020204030204" pitchFamily="34" charset="0"/>
              </a:rPr>
              <a:t>(!</a:t>
            </a:r>
            <a:r>
              <a:rPr lang="hr-HR" sz="1300" dirty="0" err="1" smtClean="0">
                <a:latin typeface="Calibri" panose="020F0502020204030204" pitchFamily="34" charset="0"/>
              </a:rPr>
              <a:t>search_text</a:t>
            </a:r>
            <a:r>
              <a:rPr lang="hr-HR" sz="1300" dirty="0" smtClean="0">
                <a:latin typeface="Calibri" panose="020F0502020204030204" pitchFamily="34" charset="0"/>
              </a:rPr>
              <a:t>){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    </a:t>
            </a:r>
            <a:r>
              <a:rPr lang="hr-HR" sz="1300" dirty="0" err="1" smtClean="0">
                <a:latin typeface="Calibri" panose="020F0502020204030204" pitchFamily="34" charset="0"/>
              </a:rPr>
              <a:t>tx.executeSql</a:t>
            </a:r>
            <a:r>
              <a:rPr lang="hr-HR" sz="1300" dirty="0" smtClean="0">
                <a:latin typeface="Calibri" panose="020F0502020204030204" pitchFamily="34" charset="0"/>
              </a:rPr>
              <a:t>("SELECT </a:t>
            </a:r>
            <a:r>
              <a:rPr lang="hr-HR" sz="1300" dirty="0" err="1" smtClean="0">
                <a:latin typeface="Calibri" panose="020F0502020204030204" pitchFamily="34" charset="0"/>
              </a:rPr>
              <a:t>id</a:t>
            </a:r>
            <a:r>
              <a:rPr lang="hr-HR" sz="1300" dirty="0" smtClean="0">
                <a:latin typeface="Calibri" panose="020F0502020204030204" pitchFamily="34" charset="0"/>
              </a:rPr>
              <a:t>, Note, Date, </a:t>
            </a:r>
            <a:r>
              <a:rPr lang="hr-HR" sz="1300" dirty="0" err="1" smtClean="0">
                <a:latin typeface="Calibri" panose="020F0502020204030204" pitchFamily="34" charset="0"/>
              </a:rPr>
              <a:t>Colour</a:t>
            </a:r>
            <a:r>
              <a:rPr lang="hr-HR" sz="1300" dirty="0" smtClean="0">
                <a:latin typeface="Calibri" panose="020F0502020204030204" pitchFamily="34" charset="0"/>
              </a:rPr>
              <a:t> </a:t>
            </a:r>
            <a:r>
              <a:rPr lang="hr-HR" sz="1300" dirty="0" err="1" smtClean="0">
                <a:latin typeface="Calibri" panose="020F0502020204030204" pitchFamily="34" charset="0"/>
              </a:rPr>
              <a:t>from</a:t>
            </a:r>
            <a:r>
              <a:rPr lang="hr-HR" sz="1300" dirty="0" smtClean="0">
                <a:latin typeface="Calibri" panose="020F0502020204030204" pitchFamily="34" charset="0"/>
              </a:rPr>
              <a:t> Notes;", [], </a:t>
            </a:r>
            <a:r>
              <a:rPr lang="hr-HR" sz="1300" dirty="0" err="1" smtClean="0">
                <a:latin typeface="Calibri" panose="020F0502020204030204" pitchFamily="34" charset="0"/>
              </a:rPr>
              <a:t>querySuccess</a:t>
            </a:r>
            <a:r>
              <a:rPr lang="hr-HR" sz="1300" dirty="0" smtClean="0">
                <a:latin typeface="Calibri" panose="020F0502020204030204" pitchFamily="34" charset="0"/>
              </a:rPr>
              <a:t>, </a:t>
            </a:r>
            <a:r>
              <a:rPr lang="hr-HR" sz="1300" dirty="0" err="1" smtClean="0">
                <a:latin typeface="Calibri" panose="020F0502020204030204" pitchFamily="34" charset="0"/>
              </a:rPr>
              <a:t>errorCB</a:t>
            </a:r>
            <a:r>
              <a:rPr lang="hr-HR" sz="13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}}</a:t>
            </a:r>
          </a:p>
          <a:p>
            <a:r>
              <a:rPr lang="hr-HR" dirty="0"/>
              <a:t>Pretraživanje zabilješki po kategoriji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function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select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selections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document.getElementById</a:t>
            </a:r>
            <a:r>
              <a:rPr lang="hr-HR" sz="1300" dirty="0">
                <a:latin typeface="Calibri" panose="020F0502020204030204" pitchFamily="34" charset="0"/>
              </a:rPr>
              <a:t>('</a:t>
            </a:r>
            <a:r>
              <a:rPr lang="hr-HR" sz="1300" dirty="0" err="1">
                <a:latin typeface="Calibri" panose="020F0502020204030204" pitchFamily="34" charset="0"/>
              </a:rPr>
              <a:t>selects</a:t>
            </a:r>
            <a:r>
              <a:rPr lang="hr-HR" sz="1300" dirty="0">
                <a:latin typeface="Calibri" panose="020F0502020204030204" pitchFamily="34" charset="0"/>
              </a:rPr>
              <a:t>').</a:t>
            </a:r>
            <a:r>
              <a:rPr lang="hr-HR" sz="1300" dirty="0" err="1">
                <a:latin typeface="Calibri" panose="020F0502020204030204" pitchFamily="34" charset="0"/>
              </a:rPr>
              <a:t>value</a:t>
            </a:r>
            <a:r>
              <a:rPr lang="hr-HR" sz="13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if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selections</a:t>
            </a:r>
            <a:r>
              <a:rPr lang="hr-HR" sz="1300" dirty="0">
                <a:latin typeface="Calibri" panose="020F0502020204030204" pitchFamily="34" charset="0"/>
              </a:rPr>
              <a:t>=='All')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</a:t>
            </a:r>
            <a:r>
              <a:rPr lang="hr-HR" sz="1300" dirty="0" err="1">
                <a:latin typeface="Calibri" panose="020F0502020204030204" pitchFamily="34" charset="0"/>
              </a:rPr>
              <a:t>queryDB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else</a:t>
            </a:r>
            <a:r>
              <a:rPr lang="hr-HR" sz="13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var </a:t>
            </a:r>
            <a:r>
              <a:rPr lang="hr-HR" sz="1300" dirty="0" err="1">
                <a:latin typeface="Calibri" panose="020F0502020204030204" pitchFamily="34" charset="0"/>
              </a:rPr>
              <a:t>select_id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("SELECT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from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 WHERE 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like</a:t>
            </a:r>
            <a:r>
              <a:rPr lang="hr-HR" sz="1300" dirty="0">
                <a:latin typeface="Calibri" panose="020F0502020204030204" pitchFamily="34" charset="0"/>
              </a:rPr>
              <a:t> ?;", [</a:t>
            </a:r>
            <a:r>
              <a:rPr lang="hr-HR" sz="1300" dirty="0" err="1">
                <a:latin typeface="Calibri" panose="020F0502020204030204" pitchFamily="34" charset="0"/>
              </a:rPr>
              <a:t>selections</a:t>
            </a:r>
            <a:r>
              <a:rPr lang="hr-HR" sz="1300" dirty="0">
                <a:latin typeface="Calibri" panose="020F0502020204030204" pitchFamily="34" charset="0"/>
              </a:rPr>
              <a:t>], </a:t>
            </a:r>
            <a:r>
              <a:rPr lang="hr-HR" sz="1300" dirty="0" err="1">
                <a:latin typeface="Calibri" panose="020F0502020204030204" pitchFamily="34" charset="0"/>
              </a:rPr>
              <a:t>querySuccess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errorCB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var  </a:t>
            </a:r>
            <a:r>
              <a:rPr lang="hr-HR" sz="1300" dirty="0" err="1">
                <a:latin typeface="Calibri" panose="020F0502020204030204" pitchFamily="34" charset="0"/>
              </a:rPr>
              <a:t>category_id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("SELECT </a:t>
            </a:r>
            <a:r>
              <a:rPr lang="hr-HR" sz="1300" dirty="0" err="1">
                <a:latin typeface="Calibri" panose="020F0502020204030204" pitchFamily="34" charset="0"/>
              </a:rPr>
              <a:t>id_note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id_category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from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Notes_Category</a:t>
            </a:r>
            <a:r>
              <a:rPr lang="hr-HR" sz="1300" dirty="0">
                <a:latin typeface="Calibri" panose="020F0502020204030204" pitchFamily="34" charset="0"/>
              </a:rPr>
              <a:t> WHERE </a:t>
            </a:r>
            <a:r>
              <a:rPr lang="hr-HR" sz="1300" dirty="0" err="1">
                <a:latin typeface="Calibri" panose="020F0502020204030204" pitchFamily="34" charset="0"/>
              </a:rPr>
              <a:t>id_category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like</a:t>
            </a:r>
            <a:r>
              <a:rPr lang="hr-HR" sz="1300" dirty="0">
                <a:latin typeface="Calibri" panose="020F0502020204030204" pitchFamily="34" charset="0"/>
              </a:rPr>
              <a:t>?;"[</a:t>
            </a:r>
            <a:r>
              <a:rPr lang="hr-HR" sz="1300" dirty="0" err="1">
                <a:latin typeface="Calibri" panose="020F0502020204030204" pitchFamily="34" charset="0"/>
              </a:rPr>
              <a:t>select_id</a:t>
            </a:r>
            <a:r>
              <a:rPr lang="hr-HR" sz="1300" dirty="0">
                <a:latin typeface="Calibri" panose="020F0502020204030204" pitchFamily="34" charset="0"/>
              </a:rPr>
              <a:t>], </a:t>
            </a:r>
            <a:r>
              <a:rPr lang="hr-HR" sz="1300" dirty="0" err="1">
                <a:latin typeface="Calibri" panose="020F0502020204030204" pitchFamily="34" charset="0"/>
              </a:rPr>
              <a:t>querySuccess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errorCB</a:t>
            </a:r>
            <a:r>
              <a:rPr lang="hr-HR" sz="130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("SELECT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, Note, Date, </a:t>
            </a:r>
            <a:r>
              <a:rPr lang="hr-HR" sz="1300" dirty="0" err="1">
                <a:latin typeface="Calibri" panose="020F0502020204030204" pitchFamily="34" charset="0"/>
              </a:rPr>
              <a:t>Colour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from</a:t>
            </a:r>
            <a:r>
              <a:rPr lang="hr-HR" sz="1300" dirty="0">
                <a:latin typeface="Calibri" panose="020F0502020204030204" pitchFamily="34" charset="0"/>
              </a:rPr>
              <a:t> Notes WHERE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like</a:t>
            </a:r>
            <a:r>
              <a:rPr lang="hr-HR" sz="1300" dirty="0">
                <a:latin typeface="Calibri" panose="020F0502020204030204" pitchFamily="34" charset="0"/>
              </a:rPr>
              <a:t> ?;", [</a:t>
            </a:r>
            <a:r>
              <a:rPr lang="hr-HR" sz="1300" dirty="0" err="1">
                <a:latin typeface="Calibri" panose="020F0502020204030204" pitchFamily="34" charset="0"/>
              </a:rPr>
              <a:t>category_id</a:t>
            </a:r>
            <a:r>
              <a:rPr lang="hr-HR" sz="1300" dirty="0">
                <a:latin typeface="Calibri" panose="020F0502020204030204" pitchFamily="34" charset="0"/>
              </a:rPr>
              <a:t>], </a:t>
            </a:r>
            <a:r>
              <a:rPr lang="hr-HR" sz="1300" dirty="0" err="1">
                <a:latin typeface="Calibri" panose="020F0502020204030204" pitchFamily="34" charset="0"/>
              </a:rPr>
              <a:t>querySuccess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errorCB</a:t>
            </a:r>
            <a:r>
              <a:rPr lang="hr-HR" sz="1300" dirty="0">
                <a:latin typeface="Calibri" panose="020F0502020204030204" pitchFamily="34" charset="0"/>
              </a:rPr>
              <a:t>);	}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null</a:t>
            </a:r>
            <a:r>
              <a:rPr lang="hr-HR" sz="1300" dirty="0">
                <a:latin typeface="Calibri" panose="020F0502020204030204" pitchFamily="34" charset="0"/>
              </a:rPr>
              <a:t>;	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}</a:t>
            </a:r>
          </a:p>
          <a:p>
            <a:endParaRPr lang="hr-HR" sz="13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r-HR" sz="1300" i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r-HR" sz="1300" i="1" dirty="0">
              <a:latin typeface="Calibri" panose="020F0502020204030204" pitchFamily="34" charset="0"/>
            </a:endParaRP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izrade aplikacije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369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Alarm zabilješke</a:t>
            </a:r>
          </a:p>
          <a:p>
            <a:pPr marL="0" indent="0">
              <a:buNone/>
            </a:pPr>
            <a:r>
              <a:rPr lang="hr-HR" sz="1400" dirty="0" err="1">
                <a:latin typeface="Calibri" panose="020F0502020204030204" pitchFamily="34" charset="0"/>
              </a:rPr>
              <a:t>if</a:t>
            </a:r>
            <a:r>
              <a:rPr lang="hr-HR" sz="1400" dirty="0">
                <a:latin typeface="Calibri" panose="020F0502020204030204" pitchFamily="34" charset="0"/>
              </a:rPr>
              <a:t> (time == </a:t>
            </a:r>
            <a:r>
              <a:rPr lang="hr-HR" sz="1400" dirty="0" err="1">
                <a:latin typeface="Calibri" panose="020F0502020204030204" pitchFamily="34" charset="0"/>
              </a:rPr>
              <a:t>null</a:t>
            </a:r>
            <a:r>
              <a:rPr lang="hr-HR" sz="1400" dirty="0">
                <a:latin typeface="Calibri" panose="020F0502020204030204" pitchFamily="34" charset="0"/>
              </a:rPr>
              <a:t> || time == </a:t>
            </a:r>
            <a:r>
              <a:rPr lang="hr-HR" sz="1400" dirty="0" err="1">
                <a:latin typeface="Calibri" panose="020F0502020204030204" pitchFamily="34" charset="0"/>
              </a:rPr>
              <a:t>undefined</a:t>
            </a:r>
            <a:r>
              <a:rPr lang="hr-HR" sz="1400" dirty="0">
                <a:latin typeface="Calibri" panose="020F0502020204030204" pitchFamily="34" charset="0"/>
              </a:rPr>
              <a:t> || time == "")  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 {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	 </a:t>
            </a:r>
            <a:r>
              <a:rPr lang="hr-HR" sz="1400" dirty="0" err="1">
                <a:latin typeface="Calibri" panose="020F0502020204030204" pitchFamily="34" charset="0"/>
              </a:rPr>
              <a:t>continue</a:t>
            </a:r>
            <a:r>
              <a:rPr lang="hr-HR" sz="1400" dirty="0">
                <a:latin typeface="Calibri" panose="020F0502020204030204" pitchFamily="34" charset="0"/>
              </a:rPr>
              <a:t>;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}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</a:rPr>
              <a:t>else</a:t>
            </a:r>
            <a:r>
              <a:rPr lang="hr-HR" sz="1400" dirty="0">
                <a:latin typeface="Calibri" panose="020F0502020204030204" pitchFamily="34" charset="0"/>
              </a:rPr>
              <a:t>{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   var da = </a:t>
            </a:r>
            <a:r>
              <a:rPr lang="hr-HR" sz="1400" dirty="0" err="1">
                <a:latin typeface="Calibri" panose="020F0502020204030204" pitchFamily="34" charset="0"/>
              </a:rPr>
              <a:t>new</a:t>
            </a:r>
            <a:r>
              <a:rPr lang="hr-HR" sz="1400" dirty="0">
                <a:latin typeface="Calibri" panose="020F0502020204030204" pitchFamily="34" charset="0"/>
              </a:rPr>
              <a:t> Date(time);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   var na = </a:t>
            </a:r>
            <a:r>
              <a:rPr lang="hr-HR" sz="1400" dirty="0" err="1">
                <a:latin typeface="Calibri" panose="020F0502020204030204" pitchFamily="34" charset="0"/>
              </a:rPr>
              <a:t>da.valueOf</a:t>
            </a:r>
            <a:r>
              <a:rPr lang="hr-HR" sz="1400" dirty="0">
                <a:latin typeface="Calibri" panose="020F0502020204030204" pitchFamily="34" charset="0"/>
              </a:rPr>
              <a:t>();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	 </a:t>
            </a:r>
            <a:r>
              <a:rPr lang="hr-HR" sz="1400" dirty="0" err="1">
                <a:latin typeface="Calibri" panose="020F0502020204030204" pitchFamily="34" charset="0"/>
              </a:rPr>
              <a:t>if</a:t>
            </a:r>
            <a:r>
              <a:rPr lang="hr-HR" sz="1400" dirty="0">
                <a:latin typeface="Calibri" panose="020F0502020204030204" pitchFamily="34" charset="0"/>
              </a:rPr>
              <a:t> (n &lt; na)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	 {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        </a:t>
            </a:r>
            <a:r>
              <a:rPr lang="hr-HR" sz="1400" dirty="0" err="1">
                <a:latin typeface="Calibri" panose="020F0502020204030204" pitchFamily="34" charset="0"/>
              </a:rPr>
              <a:t>scheduleDelayed</a:t>
            </a:r>
            <a:r>
              <a:rPr lang="hr-HR" sz="1400" dirty="0">
                <a:latin typeface="Calibri" panose="020F0502020204030204" pitchFamily="34" charset="0"/>
              </a:rPr>
              <a:t>(</a:t>
            </a:r>
            <a:r>
              <a:rPr lang="hr-HR" sz="1400" dirty="0" err="1">
                <a:latin typeface="Calibri" panose="020F0502020204030204" pitchFamily="34" charset="0"/>
              </a:rPr>
              <a:t>x,time,category,notetxt</a:t>
            </a:r>
            <a:r>
              <a:rPr lang="hr-HR" sz="1400" dirty="0">
                <a:latin typeface="Calibri" panose="020F0502020204030204" pitchFamily="34" charset="0"/>
              </a:rPr>
              <a:t>);</a:t>
            </a:r>
            <a:br>
              <a:rPr lang="hr-HR" sz="1400" dirty="0">
                <a:latin typeface="Calibri" panose="020F0502020204030204" pitchFamily="34" charset="0"/>
              </a:rPr>
            </a:br>
            <a:r>
              <a:rPr lang="hr-HR" sz="1400" dirty="0">
                <a:latin typeface="Calibri" panose="020F0502020204030204" pitchFamily="34" charset="0"/>
              </a:rPr>
              <a:t>	 }</a:t>
            </a:r>
          </a:p>
          <a:p>
            <a:pPr marL="0" indent="0">
              <a:buNone/>
            </a:pPr>
            <a:r>
              <a:rPr lang="hr-HR" sz="14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hr-HR" sz="1300" i="1" dirty="0">
              <a:latin typeface="Calibri" panose="020F0502020204030204" pitchFamily="34" charset="0"/>
            </a:endParaRP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izrade aplikacije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3248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62500" lnSpcReduction="20000"/>
          </a:bodyPr>
          <a:lstStyle/>
          <a:p>
            <a:r>
              <a:rPr lang="hr-HR" dirty="0" smtClean="0"/>
              <a:t>Alarm zabilješke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</a:t>
            </a:r>
            <a:r>
              <a:rPr lang="hr-HR" sz="2400" dirty="0" err="1">
                <a:latin typeface="Calibri" panose="020F0502020204030204" pitchFamily="34" charset="0"/>
              </a:rPr>
              <a:t>scheduleDelayed</a:t>
            </a:r>
            <a:r>
              <a:rPr lang="hr-HR" sz="2400" dirty="0">
                <a:latin typeface="Calibri" panose="020F0502020204030204" pitchFamily="34" charset="0"/>
              </a:rPr>
              <a:t> = </a:t>
            </a:r>
            <a:r>
              <a:rPr lang="hr-HR" sz="2400" dirty="0" err="1">
                <a:latin typeface="Calibri" panose="020F0502020204030204" pitchFamily="34" charset="0"/>
              </a:rPr>
              <a:t>function</a:t>
            </a:r>
            <a:r>
              <a:rPr lang="hr-HR" sz="2400" dirty="0">
                <a:latin typeface="Calibri" panose="020F0502020204030204" pitchFamily="34" charset="0"/>
              </a:rPr>
              <a:t> (</a:t>
            </a:r>
            <a:r>
              <a:rPr lang="hr-HR" sz="2400" dirty="0" err="1">
                <a:latin typeface="Calibri" panose="020F0502020204030204" pitchFamily="34" charset="0"/>
              </a:rPr>
              <a:t>x,time,category,notetxt</a:t>
            </a:r>
            <a:r>
              <a:rPr lang="hr-HR" sz="2400" dirty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var d = </a:t>
            </a:r>
            <a:r>
              <a:rPr lang="hr-HR" sz="2400" dirty="0" err="1">
                <a:latin typeface="Calibri" panose="020F0502020204030204" pitchFamily="34" charset="0"/>
              </a:rPr>
              <a:t>new</a:t>
            </a:r>
            <a:r>
              <a:rPr lang="hr-HR" sz="2400" dirty="0">
                <a:latin typeface="Calibri" panose="020F0502020204030204" pitchFamily="34" charset="0"/>
              </a:rPr>
              <a:t> Date(time);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var n = </a:t>
            </a:r>
            <a:r>
              <a:rPr lang="hr-HR" sz="2400" dirty="0" err="1">
                <a:latin typeface="Calibri" panose="020F0502020204030204" pitchFamily="34" charset="0"/>
              </a:rPr>
              <a:t>d.valueOf</a:t>
            </a:r>
            <a:r>
              <a:rPr lang="hr-HR" sz="24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document.getElementById</a:t>
            </a:r>
            <a:r>
              <a:rPr lang="hr-HR" sz="2400" dirty="0">
                <a:latin typeface="Calibri" panose="020F0502020204030204" pitchFamily="34" charset="0"/>
              </a:rPr>
              <a:t>("</a:t>
            </a:r>
            <a:r>
              <a:rPr lang="hr-HR" sz="2400" dirty="0" err="1">
                <a:latin typeface="Calibri" panose="020F0502020204030204" pitchFamily="34" charset="0"/>
              </a:rPr>
              <a:t>sched</a:t>
            </a:r>
            <a:r>
              <a:rPr lang="hr-HR" sz="2400" dirty="0">
                <a:latin typeface="Calibri" panose="020F0502020204030204" pitchFamily="34" charset="0"/>
              </a:rPr>
              <a:t>").</a:t>
            </a:r>
            <a:r>
              <a:rPr lang="hr-HR" sz="2400" dirty="0" err="1">
                <a:latin typeface="Calibri" panose="020F0502020204030204" pitchFamily="34" charset="0"/>
              </a:rPr>
              <a:t>innerHTML</a:t>
            </a:r>
            <a:r>
              <a:rPr lang="hr-HR" sz="2400" dirty="0">
                <a:latin typeface="Calibri" panose="020F0502020204030204" pitchFamily="34" charset="0"/>
              </a:rPr>
              <a:t> = n;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var </a:t>
            </a:r>
            <a:r>
              <a:rPr lang="hr-HR" sz="2400" dirty="0" err="1">
                <a:latin typeface="Calibri" panose="020F0502020204030204" pitchFamily="34" charset="0"/>
              </a:rPr>
              <a:t>sound</a:t>
            </a:r>
            <a:r>
              <a:rPr lang="hr-HR" sz="2400" dirty="0">
                <a:latin typeface="Calibri" panose="020F0502020204030204" pitchFamily="34" charset="0"/>
              </a:rPr>
              <a:t> = </a:t>
            </a:r>
            <a:r>
              <a:rPr lang="hr-HR" sz="2400" dirty="0" err="1">
                <a:latin typeface="Calibri" panose="020F0502020204030204" pitchFamily="34" charset="0"/>
              </a:rPr>
              <a:t>device.platform</a:t>
            </a:r>
            <a:r>
              <a:rPr lang="hr-HR" sz="2400" dirty="0">
                <a:latin typeface="Calibri" panose="020F0502020204030204" pitchFamily="34" charset="0"/>
              </a:rPr>
              <a:t> == 'Android' ?   'file://sound.mp3' : 'file://beep.caf';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</a:t>
            </a:r>
            <a:r>
              <a:rPr lang="hr-HR" sz="2400" dirty="0" err="1">
                <a:latin typeface="Calibri" panose="020F0502020204030204" pitchFamily="34" charset="0"/>
              </a:rPr>
              <a:t>cordova.plugins.notification.local.schedule</a:t>
            </a:r>
            <a:r>
              <a:rPr lang="hr-HR" sz="2400" dirty="0">
                <a:latin typeface="Calibri" panose="020F0502020204030204" pitchFamily="34" charset="0"/>
              </a:rPr>
              <a:t>({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    </a:t>
            </a:r>
            <a:r>
              <a:rPr lang="hr-HR" sz="2400" dirty="0" err="1">
                <a:latin typeface="Calibri" panose="020F0502020204030204" pitchFamily="34" charset="0"/>
              </a:rPr>
              <a:t>id</a:t>
            </a:r>
            <a:r>
              <a:rPr lang="hr-HR" sz="2400" dirty="0">
                <a:latin typeface="Calibri" panose="020F0502020204030204" pitchFamily="34" charset="0"/>
              </a:rPr>
              <a:t>: x,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    title: </a:t>
            </a:r>
            <a:r>
              <a:rPr lang="hr-HR" sz="2400" dirty="0" err="1">
                <a:latin typeface="Calibri" panose="020F0502020204030204" pitchFamily="34" charset="0"/>
              </a:rPr>
              <a:t>category</a:t>
            </a:r>
            <a:r>
              <a:rPr lang="hr-HR" sz="2400" dirty="0">
                <a:latin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			 </a:t>
            </a:r>
            <a:r>
              <a:rPr lang="hr-HR" sz="2400" dirty="0" err="1">
                <a:latin typeface="Calibri" panose="020F0502020204030204" pitchFamily="34" charset="0"/>
              </a:rPr>
              <a:t>text</a:t>
            </a:r>
            <a:r>
              <a:rPr lang="hr-HR" sz="2400" dirty="0">
                <a:latin typeface="Calibri" panose="020F0502020204030204" pitchFamily="34" charset="0"/>
              </a:rPr>
              <a:t>: </a:t>
            </a:r>
            <a:r>
              <a:rPr lang="hr-HR" sz="2400" dirty="0" err="1">
                <a:latin typeface="Calibri" panose="020F0502020204030204" pitchFamily="34" charset="0"/>
              </a:rPr>
              <a:t>notetxt</a:t>
            </a:r>
            <a:r>
              <a:rPr lang="hr-HR" sz="2400" dirty="0">
                <a:latin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    at: n,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    </a:t>
            </a:r>
            <a:r>
              <a:rPr lang="hr-HR" sz="2400" dirty="0" err="1">
                <a:latin typeface="Calibri" panose="020F0502020204030204" pitchFamily="34" charset="0"/>
              </a:rPr>
              <a:t>sound</a:t>
            </a:r>
            <a:r>
              <a:rPr lang="hr-HR" sz="2400" dirty="0">
                <a:latin typeface="Calibri" panose="020F0502020204030204" pitchFamily="34" charset="0"/>
              </a:rPr>
              <a:t>: </a:t>
            </a:r>
            <a:r>
              <a:rPr lang="hr-HR" sz="2400" dirty="0" err="1">
                <a:latin typeface="Calibri" panose="020F0502020204030204" pitchFamily="34" charset="0"/>
              </a:rPr>
              <a:t>sound</a:t>
            </a:r>
            <a:r>
              <a:rPr lang="hr-HR" sz="2400" dirty="0">
                <a:latin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    });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        };</a:t>
            </a: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izrade aplikacije</a:t>
            </a:r>
          </a:p>
        </p:txBody>
      </p:sp>
    </p:spTree>
    <p:extLst>
      <p:ext uri="{BB962C8B-B14F-4D97-AF65-F5344CB8AC3E}">
        <p14:creationId xmlns:p14="http://schemas.microsoft.com/office/powerpoint/2010/main" val="99548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hr-HR" sz="1800" dirty="0" smtClean="0"/>
              <a:t>Kategorije</a:t>
            </a:r>
            <a:endParaRPr lang="hr-HR" sz="1800" dirty="0"/>
          </a:p>
          <a:p>
            <a:pPr marL="0" indent="0">
              <a:buNone/>
            </a:pPr>
            <a:r>
              <a:rPr lang="hr-HR" sz="1300" dirty="0" err="1">
                <a:latin typeface="Calibri" panose="020F0502020204030204" pitchFamily="34" charset="0"/>
              </a:rPr>
              <a:t>function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queryCat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tx</a:t>
            </a:r>
            <a:r>
              <a:rPr lang="hr-HR" sz="1300" dirty="0">
                <a:latin typeface="Calibri" panose="020F0502020204030204" pitchFamily="34" charset="0"/>
              </a:rPr>
              <a:t>) </a:t>
            </a:r>
            <a:r>
              <a:rPr lang="hr-HR" sz="1300" dirty="0" smtClean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('INSERT  INTO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) VALUES (?)', ["</a:t>
            </a:r>
            <a:r>
              <a:rPr lang="hr-HR" sz="1300" dirty="0" err="1">
                <a:latin typeface="Calibri" panose="020F0502020204030204" pitchFamily="34" charset="0"/>
              </a:rPr>
              <a:t>Private</a:t>
            </a:r>
            <a:r>
              <a:rPr lang="hr-HR" sz="1300" dirty="0">
                <a:latin typeface="Calibri" panose="020F0502020204030204" pitchFamily="34" charset="0"/>
              </a:rPr>
              <a:t>"]);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</a:t>
            </a:r>
            <a:r>
              <a:rPr lang="hr-HR" sz="1300" dirty="0" err="1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('INSERT  INTO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) VALUES (?)', ["Home"]);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smtClean="0">
                <a:latin typeface="Calibri" panose="020F0502020204030204" pitchFamily="34" charset="0"/>
              </a:rPr>
              <a:t>  </a:t>
            </a:r>
            <a:r>
              <a:rPr lang="hr-HR" sz="1300" dirty="0" err="1" smtClean="0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('INSERT  INTO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) VALUES (?)', ["</a:t>
            </a:r>
            <a:r>
              <a:rPr lang="hr-HR" sz="1300" dirty="0" err="1">
                <a:latin typeface="Calibri" panose="020F0502020204030204" pitchFamily="34" charset="0"/>
              </a:rPr>
              <a:t>Work</a:t>
            </a:r>
            <a:r>
              <a:rPr lang="hr-HR" sz="1300" dirty="0">
                <a:latin typeface="Calibri" panose="020F0502020204030204" pitchFamily="34" charset="0"/>
              </a:rPr>
              <a:t>"]);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   </a:t>
            </a:r>
            <a:r>
              <a:rPr lang="hr-HR" sz="1300" dirty="0" err="1" smtClean="0">
                <a:latin typeface="Calibri" panose="020F0502020204030204" pitchFamily="34" charset="0"/>
              </a:rPr>
              <a:t>tx.executeSql</a:t>
            </a:r>
            <a:r>
              <a:rPr lang="hr-HR" sz="1300" dirty="0">
                <a:latin typeface="Calibri" panose="020F0502020204030204" pitchFamily="34" charset="0"/>
              </a:rPr>
              <a:t>("SELECT </a:t>
            </a:r>
            <a:r>
              <a:rPr lang="hr-HR" sz="1300" dirty="0" err="1">
                <a:latin typeface="Calibri" panose="020F0502020204030204" pitchFamily="34" charset="0"/>
              </a:rPr>
              <a:t>id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from</a:t>
            </a:r>
            <a:r>
              <a:rPr lang="hr-HR" sz="1300" dirty="0">
                <a:latin typeface="Calibri" panose="020F0502020204030204" pitchFamily="34" charset="0"/>
              </a:rPr>
              <a:t> </a:t>
            </a:r>
            <a:r>
              <a:rPr lang="hr-HR" sz="1300" dirty="0" err="1">
                <a:latin typeface="Calibri" panose="020F0502020204030204" pitchFamily="34" charset="0"/>
              </a:rPr>
              <a:t>Category</a:t>
            </a:r>
            <a:r>
              <a:rPr lang="hr-HR" sz="1300" dirty="0">
                <a:latin typeface="Calibri" panose="020F0502020204030204" pitchFamily="34" charset="0"/>
              </a:rPr>
              <a:t>;", [], </a:t>
            </a:r>
            <a:r>
              <a:rPr lang="hr-HR" sz="1300" dirty="0" err="1">
                <a:latin typeface="Calibri" panose="020F0502020204030204" pitchFamily="34" charset="0"/>
              </a:rPr>
              <a:t>catSuccess</a:t>
            </a:r>
            <a:r>
              <a:rPr lang="hr-HR" sz="1300" dirty="0">
                <a:latin typeface="Calibri" panose="020F0502020204030204" pitchFamily="34" charset="0"/>
              </a:rPr>
              <a:t>, </a:t>
            </a:r>
            <a:r>
              <a:rPr lang="hr-HR" sz="1300" dirty="0" err="1">
                <a:latin typeface="Calibri" panose="020F0502020204030204" pitchFamily="34" charset="0"/>
              </a:rPr>
              <a:t>errorCB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hr-HR" sz="1300" dirty="0" smtClean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hr-HR" sz="1400" dirty="0" err="1" smtClean="0"/>
              <a:t>function</a:t>
            </a:r>
            <a:r>
              <a:rPr lang="hr-HR" sz="1400" dirty="0" smtClean="0"/>
              <a:t> </a:t>
            </a:r>
            <a:r>
              <a:rPr lang="hr-HR" sz="1400" dirty="0" err="1"/>
              <a:t>catSuccess</a:t>
            </a:r>
            <a:r>
              <a:rPr lang="hr-HR" sz="1400" dirty="0"/>
              <a:t>(</a:t>
            </a:r>
            <a:r>
              <a:rPr lang="hr-HR" sz="1400" dirty="0" err="1"/>
              <a:t>tx</a:t>
            </a:r>
            <a:r>
              <a:rPr lang="hr-HR" sz="1400" dirty="0"/>
              <a:t>, </a:t>
            </a:r>
            <a:r>
              <a:rPr lang="hr-HR" sz="1400" dirty="0" err="1" smtClean="0"/>
              <a:t>results</a:t>
            </a:r>
            <a:r>
              <a:rPr lang="hr-HR" sz="1400" dirty="0" smtClean="0"/>
              <a:t>){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for (var i = 0; i &lt; </a:t>
            </a:r>
            <a:r>
              <a:rPr lang="hr-HR" sz="1300" dirty="0" err="1">
                <a:latin typeface="Calibri" panose="020F0502020204030204" pitchFamily="34" charset="0"/>
              </a:rPr>
              <a:t>len</a:t>
            </a:r>
            <a:r>
              <a:rPr lang="hr-HR" sz="1300" dirty="0">
                <a:latin typeface="Calibri" panose="020F0502020204030204" pitchFamily="34" charset="0"/>
              </a:rPr>
              <a:t>; i++) 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  {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		var y=  </a:t>
            </a:r>
            <a:r>
              <a:rPr lang="hr-HR" sz="1300" dirty="0" err="1">
                <a:latin typeface="Calibri" panose="020F0502020204030204" pitchFamily="34" charset="0"/>
              </a:rPr>
              <a:t>document.getElementById</a:t>
            </a:r>
            <a:r>
              <a:rPr lang="hr-HR" sz="1300" dirty="0">
                <a:latin typeface="Calibri" panose="020F0502020204030204" pitchFamily="34" charset="0"/>
              </a:rPr>
              <a:t>("</a:t>
            </a:r>
            <a:r>
              <a:rPr lang="hr-HR" sz="1300" dirty="0" err="1">
                <a:latin typeface="Calibri" panose="020F0502020204030204" pitchFamily="34" charset="0"/>
              </a:rPr>
              <a:t>select</a:t>
            </a:r>
            <a:r>
              <a:rPr lang="hr-HR" sz="1300" dirty="0">
                <a:latin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	var z=  </a:t>
            </a:r>
            <a:r>
              <a:rPr lang="hr-HR" sz="1300" dirty="0" err="1">
                <a:latin typeface="Calibri" panose="020F0502020204030204" pitchFamily="34" charset="0"/>
              </a:rPr>
              <a:t>document.getElementById</a:t>
            </a:r>
            <a:r>
              <a:rPr lang="hr-HR" sz="1300" dirty="0">
                <a:latin typeface="Calibri" panose="020F0502020204030204" pitchFamily="34" charset="0"/>
              </a:rPr>
              <a:t>("</a:t>
            </a:r>
            <a:r>
              <a:rPr lang="hr-HR" sz="1300" dirty="0" err="1">
                <a:latin typeface="Calibri" panose="020F0502020204030204" pitchFamily="34" charset="0"/>
              </a:rPr>
              <a:t>selects</a:t>
            </a:r>
            <a:r>
              <a:rPr lang="hr-HR" sz="1300" dirty="0">
                <a:latin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	var </a:t>
            </a:r>
            <a:r>
              <a:rPr lang="hr-HR" sz="1300" dirty="0" err="1">
                <a:latin typeface="Calibri" panose="020F0502020204030204" pitchFamily="34" charset="0"/>
              </a:rPr>
              <a:t>option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document.createElement</a:t>
            </a:r>
            <a:r>
              <a:rPr lang="hr-HR" sz="1300" dirty="0">
                <a:latin typeface="Calibri" panose="020F0502020204030204" pitchFamily="34" charset="0"/>
              </a:rPr>
              <a:t>("</a:t>
            </a:r>
            <a:r>
              <a:rPr lang="hr-HR" sz="1300" dirty="0" err="1">
                <a:latin typeface="Calibri" panose="020F0502020204030204" pitchFamily="34" charset="0"/>
              </a:rPr>
              <a:t>option</a:t>
            </a:r>
            <a:r>
              <a:rPr lang="hr-HR" sz="1300" dirty="0">
                <a:latin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	</a:t>
            </a:r>
            <a:r>
              <a:rPr lang="hr-HR" sz="1300" dirty="0" err="1">
                <a:latin typeface="Calibri" panose="020F0502020204030204" pitchFamily="34" charset="0"/>
              </a:rPr>
              <a:t>option.text</a:t>
            </a:r>
            <a:r>
              <a:rPr lang="hr-HR" sz="1300" dirty="0">
                <a:latin typeface="Calibri" panose="020F0502020204030204" pitchFamily="34" charset="0"/>
              </a:rPr>
              <a:t> = </a:t>
            </a:r>
            <a:r>
              <a:rPr lang="hr-HR" sz="1300" dirty="0" err="1">
                <a:latin typeface="Calibri" panose="020F0502020204030204" pitchFamily="34" charset="0"/>
              </a:rPr>
              <a:t>results.rows.item</a:t>
            </a:r>
            <a:r>
              <a:rPr lang="hr-HR" sz="1300" dirty="0">
                <a:latin typeface="Calibri" panose="020F0502020204030204" pitchFamily="34" charset="0"/>
              </a:rPr>
              <a:t>(i).</a:t>
            </a:r>
            <a:r>
              <a:rPr lang="hr-HR" sz="1300" dirty="0" err="1">
                <a:latin typeface="Calibri" panose="020F0502020204030204" pitchFamily="34" charset="0"/>
              </a:rPr>
              <a:t>category_name</a:t>
            </a:r>
            <a:r>
              <a:rPr lang="hr-HR" sz="13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1300" dirty="0">
                <a:latin typeface="Calibri" panose="020F0502020204030204" pitchFamily="34" charset="0"/>
              </a:rPr>
              <a:t>		</a:t>
            </a:r>
            <a:r>
              <a:rPr lang="hr-HR" sz="1300" dirty="0" err="1">
                <a:latin typeface="Calibri" panose="020F0502020204030204" pitchFamily="34" charset="0"/>
              </a:rPr>
              <a:t>y.add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option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		</a:t>
            </a:r>
            <a:r>
              <a:rPr lang="hr-HR" sz="1300" dirty="0" err="1">
                <a:latin typeface="Calibri" panose="020F0502020204030204" pitchFamily="34" charset="0"/>
              </a:rPr>
              <a:t>z.add</a:t>
            </a:r>
            <a:r>
              <a:rPr lang="hr-HR" sz="1300" dirty="0">
                <a:latin typeface="Calibri" panose="020F0502020204030204" pitchFamily="34" charset="0"/>
              </a:rPr>
              <a:t>(</a:t>
            </a:r>
            <a:r>
              <a:rPr lang="hr-HR" sz="1300" dirty="0" err="1">
                <a:latin typeface="Calibri" panose="020F0502020204030204" pitchFamily="34" charset="0"/>
              </a:rPr>
              <a:t>option</a:t>
            </a:r>
            <a:r>
              <a:rPr lang="hr-HR" sz="1300" dirty="0">
                <a:latin typeface="Calibri" panose="020F0502020204030204" pitchFamily="34" charset="0"/>
              </a:rPr>
              <a:t>);</a:t>
            </a:r>
            <a:br>
              <a:rPr lang="hr-HR" sz="1300" dirty="0">
                <a:latin typeface="Calibri" panose="020F0502020204030204" pitchFamily="34" charset="0"/>
              </a:rPr>
            </a:br>
            <a:r>
              <a:rPr lang="hr-HR" sz="1300" dirty="0">
                <a:latin typeface="Calibri" panose="020F0502020204030204" pitchFamily="34" charset="0"/>
              </a:rPr>
              <a:t>	 } </a:t>
            </a:r>
          </a:p>
          <a:p>
            <a:pPr marL="0" indent="0">
              <a:buNone/>
            </a:pPr>
            <a:endParaRPr lang="hr-HR" sz="13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izrade aplikacije</a:t>
            </a:r>
          </a:p>
        </p:txBody>
      </p:sp>
    </p:spTree>
    <p:extLst>
      <p:ext uri="{BB962C8B-B14F-4D97-AF65-F5344CB8AC3E}">
        <p14:creationId xmlns:p14="http://schemas.microsoft.com/office/powerpoint/2010/main" val="175169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hr-HR" dirty="0" smtClean="0"/>
              <a:t>Izgled zabilješki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.</a:t>
            </a:r>
            <a:r>
              <a:rPr lang="hr-HR" sz="2400" dirty="0" err="1">
                <a:latin typeface="Calibri" panose="020F0502020204030204" pitchFamily="34" charset="0"/>
              </a:rPr>
              <a:t>newTasks</a:t>
            </a:r>
            <a:r>
              <a:rPr lang="hr-HR" sz="24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display: </a:t>
            </a:r>
            <a:r>
              <a:rPr lang="hr-HR" sz="2400" dirty="0" err="1">
                <a:latin typeface="Calibri" panose="020F0502020204030204" pitchFamily="34" charset="0"/>
              </a:rPr>
              <a:t>inline-block</a:t>
            </a:r>
            <a:r>
              <a:rPr lang="hr-HR" sz="24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padding:30px 30px 40px;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margin</a:t>
            </a:r>
            <a:r>
              <a:rPr lang="hr-HR" sz="2400" dirty="0">
                <a:latin typeface="Calibri" panose="020F0502020204030204" pitchFamily="34" charset="0"/>
              </a:rPr>
              <a:t>: 20px;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width:10em;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height:10em;   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font:20px '</a:t>
            </a:r>
            <a:r>
              <a:rPr lang="hr-HR" sz="2400" dirty="0" err="1">
                <a:latin typeface="Calibri" panose="020F0502020204030204" pitchFamily="34" charset="0"/>
              </a:rPr>
              <a:t>Gloria</a:t>
            </a:r>
            <a:r>
              <a:rPr lang="hr-HR" sz="2400" dirty="0">
                <a:latin typeface="Calibri" panose="020F0502020204030204" pitchFamily="34" charset="0"/>
              </a:rPr>
              <a:t> </a:t>
            </a:r>
            <a:r>
              <a:rPr lang="hr-HR" sz="2400" dirty="0" err="1">
                <a:latin typeface="Calibri" panose="020F0502020204030204" pitchFamily="34" charset="0"/>
              </a:rPr>
              <a:t>Hallelujah</a:t>
            </a:r>
            <a:r>
              <a:rPr lang="hr-HR" sz="2400" dirty="0">
                <a:latin typeface="Calibri" panose="020F0502020204030204" pitchFamily="34" charset="0"/>
              </a:rPr>
              <a:t>', </a:t>
            </a:r>
            <a:r>
              <a:rPr lang="hr-HR" sz="2400" dirty="0" err="1">
                <a:latin typeface="Calibri" panose="020F0502020204030204" pitchFamily="34" charset="0"/>
              </a:rPr>
              <a:t>cursive</a:t>
            </a:r>
            <a:r>
              <a:rPr lang="hr-HR" sz="2400" dirty="0">
                <a:latin typeface="Calibri" panose="020F0502020204030204" pitchFamily="34" charset="0"/>
              </a:rPr>
              <a:t>; 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background</a:t>
            </a:r>
            <a:r>
              <a:rPr lang="hr-HR" sz="2400" dirty="0">
                <a:latin typeface="Calibri" panose="020F0502020204030204" pitchFamily="34" charset="0"/>
              </a:rPr>
              <a:t>: #F9EFAF;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box-shadow</a:t>
            </a:r>
            <a:r>
              <a:rPr lang="hr-HR" sz="2400" dirty="0">
                <a:latin typeface="Calibri" panose="020F0502020204030204" pitchFamily="34" charset="0"/>
              </a:rPr>
              <a:t>: 10px </a:t>
            </a:r>
            <a:r>
              <a:rPr lang="hr-HR" sz="2400" dirty="0" err="1">
                <a:latin typeface="Calibri" panose="020F0502020204030204" pitchFamily="34" charset="0"/>
              </a:rPr>
              <a:t>10px</a:t>
            </a:r>
            <a:r>
              <a:rPr lang="hr-HR" sz="2400" dirty="0">
                <a:latin typeface="Calibri" panose="020F0502020204030204" pitchFamily="34" charset="0"/>
              </a:rPr>
              <a:t> 15px #888888;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transition:box-shadow</a:t>
            </a:r>
            <a:r>
              <a:rPr lang="hr-HR" sz="2400" dirty="0">
                <a:latin typeface="Calibri" panose="020F0502020204030204" pitchFamily="34" charset="0"/>
              </a:rPr>
              <a:t> 0.5s </a:t>
            </a:r>
            <a:r>
              <a:rPr lang="hr-HR" sz="2400" dirty="0" err="1">
                <a:latin typeface="Calibri" panose="020F0502020204030204" pitchFamily="34" charset="0"/>
              </a:rPr>
              <a:t>ease</a:t>
            </a:r>
            <a:r>
              <a:rPr lang="hr-HR" sz="24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-</a:t>
            </a:r>
            <a:r>
              <a:rPr lang="hr-HR" sz="2400" dirty="0" err="1">
                <a:latin typeface="Calibri" panose="020F0502020204030204" pitchFamily="34" charset="0"/>
              </a:rPr>
              <a:t>webkit-border-radius</a:t>
            </a:r>
            <a:r>
              <a:rPr lang="hr-HR" sz="2400" dirty="0">
                <a:latin typeface="Calibri" panose="020F0502020204030204" pitchFamily="34" charset="0"/>
              </a:rPr>
              <a:t>: 50px;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-</a:t>
            </a:r>
            <a:r>
              <a:rPr lang="hr-HR" sz="2400" dirty="0" err="1">
                <a:latin typeface="Calibri" panose="020F0502020204030204" pitchFamily="34" charset="0"/>
              </a:rPr>
              <a:t>moz-border-radius</a:t>
            </a:r>
            <a:r>
              <a:rPr lang="hr-HR" sz="2400" dirty="0">
                <a:latin typeface="Calibri" panose="020F0502020204030204" pitchFamily="34" charset="0"/>
              </a:rPr>
              <a:t>: 50px;border-radius: 50px;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max-width:520px;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max-height:250px;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    </a:t>
            </a:r>
            <a:r>
              <a:rPr lang="hr-HR" sz="2400" dirty="0" err="1">
                <a:latin typeface="Calibri" panose="020F0502020204030204" pitchFamily="34" charset="0"/>
              </a:rPr>
              <a:t>color</a:t>
            </a:r>
            <a:r>
              <a:rPr lang="hr-HR" sz="2400" dirty="0">
                <a:latin typeface="Calibri" panose="020F0502020204030204" pitchFamily="34" charset="0"/>
              </a:rPr>
              <a:t>: #000000;</a:t>
            </a:r>
          </a:p>
          <a:p>
            <a:pPr marL="0" indent="0">
              <a:buNone/>
            </a:pPr>
            <a:r>
              <a:rPr lang="hr-HR" sz="2400" dirty="0">
                <a:latin typeface="Calibri" panose="020F0502020204030204" pitchFamily="34" charset="0"/>
              </a:rPr>
              <a:t>}</a:t>
            </a: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Dizajniranje aplikacije</a:t>
            </a:r>
            <a:endParaRPr lang="hr-HR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91751" y="2092299"/>
            <a:ext cx="5779135" cy="361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58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3863"/>
            <a:ext cx="10515600" cy="4351338"/>
          </a:xfrm>
        </p:spPr>
        <p:txBody>
          <a:bodyPr/>
          <a:lstStyle/>
          <a:p>
            <a:r>
              <a:rPr lang="hr-HR" dirty="0" smtClean="0"/>
              <a:t>Android aplikacije</a:t>
            </a:r>
          </a:p>
          <a:p>
            <a:r>
              <a:rPr lang="hr-HR" dirty="0" smtClean="0"/>
              <a:t>Prednosti HTML5 i </a:t>
            </a:r>
            <a:r>
              <a:rPr lang="hr-HR" dirty="0" err="1" smtClean="0"/>
              <a:t>Javascripte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0410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Uvod</a:t>
            </a:r>
          </a:p>
          <a:p>
            <a:r>
              <a:rPr lang="hr-HR" dirty="0" smtClean="0"/>
              <a:t>Korištene tehnologije</a:t>
            </a:r>
          </a:p>
          <a:p>
            <a:r>
              <a:rPr lang="hr-HR" dirty="0" smtClean="0"/>
              <a:t>SQLite</a:t>
            </a:r>
          </a:p>
          <a:p>
            <a:r>
              <a:rPr lang="hr-HR" dirty="0" smtClean="0"/>
              <a:t>Phonegap</a:t>
            </a:r>
          </a:p>
          <a:p>
            <a:r>
              <a:rPr lang="hr-HR" dirty="0" smtClean="0"/>
              <a:t>Mogućnosti aplikacije</a:t>
            </a:r>
          </a:p>
          <a:p>
            <a:r>
              <a:rPr lang="hr-HR" dirty="0" smtClean="0"/>
              <a:t>Planiranje aplikacije</a:t>
            </a:r>
          </a:p>
          <a:p>
            <a:r>
              <a:rPr lang="hr-HR" dirty="0" smtClean="0"/>
              <a:t>Opis izrade aplikacije</a:t>
            </a:r>
          </a:p>
          <a:p>
            <a:r>
              <a:rPr lang="hr-HR" dirty="0" smtClean="0"/>
              <a:t>Dizajniranje aplikacije</a:t>
            </a:r>
          </a:p>
          <a:p>
            <a:r>
              <a:rPr lang="hr-HR" dirty="0" smtClean="0"/>
              <a:t>Zaključak</a:t>
            </a:r>
          </a:p>
          <a:p>
            <a:r>
              <a:rPr lang="hr-HR" dirty="0" smtClean="0"/>
              <a:t>Literatura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Sadržaj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5508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hr-HR" dirty="0" err="1"/>
              <a:t>Tittel</a:t>
            </a:r>
            <a:r>
              <a:rPr lang="hr-HR" dirty="0"/>
              <a:t> E., </a:t>
            </a:r>
            <a:r>
              <a:rPr lang="hr-HR" dirty="0" err="1"/>
              <a:t>Noble</a:t>
            </a:r>
            <a:r>
              <a:rPr lang="hr-HR" dirty="0"/>
              <a:t> J., </a:t>
            </a:r>
            <a:r>
              <a:rPr lang="hr-HR" i="1" dirty="0"/>
              <a:t>HTML, XHTML &amp; CSS for </a:t>
            </a:r>
            <a:r>
              <a:rPr lang="hr-HR" i="1" dirty="0" err="1"/>
              <a:t>Dummies</a:t>
            </a:r>
            <a:r>
              <a:rPr lang="hr-HR" dirty="0"/>
              <a:t>, </a:t>
            </a:r>
            <a:r>
              <a:rPr lang="hr-HR" dirty="0" err="1"/>
              <a:t>Wiley</a:t>
            </a:r>
            <a:r>
              <a:rPr lang="hr-HR" dirty="0"/>
              <a:t>, 2010.</a:t>
            </a:r>
          </a:p>
          <a:p>
            <a:pPr lvl="0"/>
            <a:r>
              <a:rPr lang="hr-HR" dirty="0"/>
              <a:t>West M., </a:t>
            </a:r>
            <a:r>
              <a:rPr lang="hr-HR" i="1" dirty="0"/>
              <a:t>HTML5 </a:t>
            </a:r>
            <a:r>
              <a:rPr lang="hr-HR" i="1" dirty="0" err="1"/>
              <a:t>Foundations</a:t>
            </a:r>
            <a:r>
              <a:rPr lang="hr-HR" dirty="0"/>
              <a:t>, </a:t>
            </a:r>
            <a:r>
              <a:rPr lang="hr-HR" dirty="0" err="1"/>
              <a:t>Wiley</a:t>
            </a:r>
            <a:r>
              <a:rPr lang="hr-HR" dirty="0"/>
              <a:t>, 2012.</a:t>
            </a:r>
          </a:p>
          <a:p>
            <a:pPr lvl="0"/>
            <a:r>
              <a:rPr lang="hr-HR" dirty="0" err="1"/>
              <a:t>Harris</a:t>
            </a:r>
            <a:r>
              <a:rPr lang="hr-HR" dirty="0"/>
              <a:t> A., </a:t>
            </a:r>
            <a:r>
              <a:rPr lang="hr-HR" i="1" dirty="0"/>
              <a:t>JavaScript </a:t>
            </a:r>
            <a:r>
              <a:rPr lang="hr-HR" i="1" dirty="0" err="1"/>
              <a:t>and</a:t>
            </a:r>
            <a:r>
              <a:rPr lang="hr-HR" i="1" dirty="0"/>
              <a:t> AJAX for </a:t>
            </a:r>
            <a:r>
              <a:rPr lang="hr-HR" i="1" dirty="0" err="1"/>
              <a:t>Dummies</a:t>
            </a:r>
            <a:r>
              <a:rPr lang="hr-HR" dirty="0"/>
              <a:t>, </a:t>
            </a:r>
            <a:r>
              <a:rPr lang="hr-HR" dirty="0" err="1"/>
              <a:t>Wiley</a:t>
            </a:r>
            <a:r>
              <a:rPr lang="hr-HR" dirty="0"/>
              <a:t>, 2010.</a:t>
            </a:r>
          </a:p>
          <a:p>
            <a:pPr lvl="0"/>
            <a:r>
              <a:rPr lang="hr-HR" dirty="0" err="1"/>
              <a:t>Srinivas</a:t>
            </a:r>
            <a:r>
              <a:rPr lang="hr-HR" dirty="0"/>
              <a:t> </a:t>
            </a:r>
            <a:r>
              <a:rPr lang="hr-HR" dirty="0" err="1"/>
              <a:t>Sriparasa</a:t>
            </a:r>
            <a:r>
              <a:rPr lang="hr-HR" dirty="0"/>
              <a:t> S., </a:t>
            </a:r>
            <a:r>
              <a:rPr lang="hr-HR" i="1" dirty="0"/>
              <a:t>JavaScript </a:t>
            </a:r>
            <a:r>
              <a:rPr lang="hr-HR" i="1" dirty="0" err="1"/>
              <a:t>and</a:t>
            </a:r>
            <a:r>
              <a:rPr lang="hr-HR" i="1" dirty="0"/>
              <a:t> JSON Essentials</a:t>
            </a:r>
            <a:r>
              <a:rPr lang="hr-HR" dirty="0"/>
              <a:t>, </a:t>
            </a:r>
            <a:r>
              <a:rPr lang="hr-HR" dirty="0" err="1"/>
              <a:t>Packt</a:t>
            </a:r>
            <a:r>
              <a:rPr lang="hr-HR" dirty="0"/>
              <a:t> </a:t>
            </a:r>
            <a:r>
              <a:rPr lang="hr-HR" dirty="0" err="1"/>
              <a:t>Publishing</a:t>
            </a:r>
            <a:r>
              <a:rPr lang="hr-HR" dirty="0"/>
              <a:t>, 2013.</a:t>
            </a:r>
          </a:p>
          <a:p>
            <a:pPr lvl="0"/>
            <a:r>
              <a:rPr lang="hr-HR" dirty="0" err="1"/>
              <a:t>Lunny</a:t>
            </a:r>
            <a:r>
              <a:rPr lang="hr-HR" dirty="0"/>
              <a:t> A.</a:t>
            </a:r>
            <a:r>
              <a:rPr lang="hr-HR" i="1" dirty="0"/>
              <a:t>, </a:t>
            </a:r>
            <a:r>
              <a:rPr lang="hr-HR" i="1" dirty="0" err="1"/>
              <a:t>PhoneGap</a:t>
            </a:r>
            <a:r>
              <a:rPr lang="hr-HR" i="1" dirty="0"/>
              <a:t> </a:t>
            </a:r>
            <a:r>
              <a:rPr lang="hr-HR" i="1" dirty="0" err="1"/>
              <a:t>Beginner's</a:t>
            </a:r>
            <a:r>
              <a:rPr lang="hr-HR" i="1" dirty="0"/>
              <a:t> </a:t>
            </a:r>
            <a:r>
              <a:rPr lang="hr-HR" i="1" dirty="0" err="1"/>
              <a:t>Guid</a:t>
            </a:r>
            <a:r>
              <a:rPr lang="hr-HR" dirty="0"/>
              <a:t>, </a:t>
            </a:r>
            <a:r>
              <a:rPr lang="hr-HR" dirty="0" err="1"/>
              <a:t>Packt</a:t>
            </a:r>
            <a:r>
              <a:rPr lang="hr-HR" dirty="0"/>
              <a:t> </a:t>
            </a:r>
            <a:r>
              <a:rPr lang="hr-HR" dirty="0" err="1"/>
              <a:t>Publishing</a:t>
            </a:r>
            <a:r>
              <a:rPr lang="hr-HR" dirty="0"/>
              <a:t>, 2011.</a:t>
            </a:r>
          </a:p>
          <a:p>
            <a:pPr lvl="0"/>
            <a:r>
              <a:rPr lang="hr-HR" dirty="0"/>
              <a:t>Williams G.,</a:t>
            </a:r>
            <a:r>
              <a:rPr lang="hr-HR" i="1" dirty="0"/>
              <a:t> </a:t>
            </a:r>
            <a:r>
              <a:rPr lang="hr-HR" i="1" dirty="0" err="1"/>
              <a:t>Learn</a:t>
            </a:r>
            <a:r>
              <a:rPr lang="hr-HR" i="1" dirty="0"/>
              <a:t> HTML5 </a:t>
            </a:r>
            <a:r>
              <a:rPr lang="hr-HR" i="1" dirty="0" err="1"/>
              <a:t>and</a:t>
            </a:r>
            <a:r>
              <a:rPr lang="hr-HR" i="1" dirty="0"/>
              <a:t> JavaScript for Android</a:t>
            </a:r>
            <a:r>
              <a:rPr lang="hr-HR" dirty="0"/>
              <a:t>, </a:t>
            </a:r>
            <a:r>
              <a:rPr lang="hr-HR" dirty="0" err="1"/>
              <a:t>Apress</a:t>
            </a:r>
            <a:r>
              <a:rPr lang="hr-HR" dirty="0"/>
              <a:t>, 2012.</a:t>
            </a:r>
          </a:p>
          <a:p>
            <a:pPr lvl="0"/>
            <a:r>
              <a:rPr lang="hr-HR" dirty="0"/>
              <a:t>Android </a:t>
            </a:r>
            <a:r>
              <a:rPr lang="hr-HR" dirty="0" err="1"/>
              <a:t>platform</a:t>
            </a:r>
            <a:r>
              <a:rPr lang="hr-HR" dirty="0"/>
              <a:t> </a:t>
            </a:r>
            <a:r>
              <a:rPr lang="hr-HR" dirty="0" err="1"/>
              <a:t>guide</a:t>
            </a:r>
            <a:r>
              <a:rPr lang="hr-HR" dirty="0"/>
              <a:t>, 15. travnja 2015., </a:t>
            </a:r>
            <a:br>
              <a:rPr lang="hr-HR" dirty="0"/>
            </a:br>
            <a:r>
              <a:rPr lang="hr-HR" dirty="0"/>
              <a:t>http://docs.phonegap.com/en/edge/guide_platforms_index.md.html</a:t>
            </a: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61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Tema završnog </a:t>
            </a:r>
            <a:r>
              <a:rPr lang="hr-HR" dirty="0" smtClean="0"/>
              <a:t>rada</a:t>
            </a:r>
          </a:p>
          <a:p>
            <a:r>
              <a:rPr lang="hr-HR" dirty="0" smtClean="0"/>
              <a:t>Korištene tehnologije</a:t>
            </a:r>
          </a:p>
          <a:p>
            <a:pPr lvl="0"/>
            <a:r>
              <a:rPr lang="hr-HR" dirty="0" smtClean="0"/>
              <a:t>Mogućnosti aplikacije</a:t>
            </a:r>
          </a:p>
          <a:p>
            <a:pPr marL="0" lvl="0" indent="0">
              <a:buNone/>
            </a:pPr>
            <a:endParaRPr lang="hr-HR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Korištene </a:t>
            </a:r>
            <a:r>
              <a:rPr lang="hr-HR" dirty="0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HTML</a:t>
            </a:r>
          </a:p>
          <a:p>
            <a:r>
              <a:rPr lang="hr-HR" dirty="0" smtClean="0"/>
              <a:t>CSS</a:t>
            </a:r>
          </a:p>
          <a:p>
            <a:r>
              <a:rPr lang="hr-HR" dirty="0" smtClean="0"/>
              <a:t>JavaScript</a:t>
            </a:r>
          </a:p>
          <a:p>
            <a:r>
              <a:rPr lang="hr-HR" dirty="0" smtClean="0"/>
              <a:t>SQLite</a:t>
            </a:r>
          </a:p>
          <a:p>
            <a:r>
              <a:rPr lang="hr-HR" dirty="0" smtClean="0"/>
              <a:t>Phonegap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30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Relacijska baza</a:t>
            </a:r>
          </a:p>
          <a:p>
            <a:r>
              <a:rPr lang="hr-HR" dirty="0" smtClean="0"/>
              <a:t>Zahtijeva malu memoriju</a:t>
            </a:r>
          </a:p>
          <a:p>
            <a:r>
              <a:rPr lang="hr-HR" dirty="0" smtClean="0"/>
              <a:t>Nema klijent/server </a:t>
            </a:r>
            <a:r>
              <a:rPr lang="hr-HR" dirty="0" err="1" smtClean="0"/>
              <a:t>arhtiketuru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SQLite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64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Framework za oblikovanje aplikacija</a:t>
            </a:r>
          </a:p>
          <a:p>
            <a:r>
              <a:rPr lang="hr-HR" dirty="0" smtClean="0"/>
              <a:t>Temelji se na Apache </a:t>
            </a:r>
            <a:r>
              <a:rPr lang="hr-HR" dirty="0" err="1" smtClean="0"/>
              <a:t>Cordova</a:t>
            </a:r>
            <a:endParaRPr lang="hr-HR" dirty="0" smtClean="0"/>
          </a:p>
          <a:p>
            <a:r>
              <a:rPr lang="hr-HR" dirty="0" smtClean="0"/>
              <a:t>Prednosti</a:t>
            </a:r>
          </a:p>
          <a:p>
            <a:r>
              <a:rPr lang="hr-HR" dirty="0" smtClean="0"/>
              <a:t>Kompajliranje pomoću komandne linije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Phonegap	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28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Mogućnosti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 smtClean="0"/>
              <a:t>Dodavanje, brisanje zabilješki</a:t>
            </a:r>
          </a:p>
          <a:p>
            <a:r>
              <a:rPr lang="hr-HR" dirty="0" smtClean="0"/>
              <a:t>Dodavanje, brisanje kategorija zabilješki</a:t>
            </a:r>
          </a:p>
          <a:p>
            <a:r>
              <a:rPr lang="hr-HR" dirty="0" smtClean="0"/>
              <a:t>Dodavanje alarma zabilješki</a:t>
            </a:r>
          </a:p>
          <a:p>
            <a:r>
              <a:rPr lang="hr-HR" dirty="0" smtClean="0"/>
              <a:t>Pretraživanje </a:t>
            </a:r>
            <a:r>
              <a:rPr lang="hr-HR" dirty="0" smtClean="0"/>
              <a:t>zabilješki po tekstu</a:t>
            </a:r>
          </a:p>
          <a:p>
            <a:r>
              <a:rPr lang="hr-HR" dirty="0" smtClean="0"/>
              <a:t>Pretraživanje zabilješki po kategoriji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0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Planiranje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 smtClean="0"/>
              <a:t>Dijagram toka čitanja zabilješki</a:t>
            </a:r>
            <a:endParaRPr lang="hr-HR" dirty="0"/>
          </a:p>
        </p:txBody>
      </p:sp>
      <p:pic>
        <p:nvPicPr>
          <p:cNvPr id="4" name="Picture"/>
          <p:cNvPicPr/>
          <p:nvPr/>
        </p:nvPicPr>
        <p:blipFill>
          <a:blip r:embed="rId2"/>
          <a:srcRect l="10358"/>
          <a:stretch>
            <a:fillRect/>
          </a:stretch>
        </p:blipFill>
        <p:spPr bwMode="auto">
          <a:xfrm>
            <a:off x="6844081" y="778363"/>
            <a:ext cx="5160010" cy="513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7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Planiranje aplikacije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/>
              <a:t>Dijagram toka upisivanja novih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zabilješki</a:t>
            </a:r>
            <a:endParaRPr lang="hr-HR" dirty="0"/>
          </a:p>
        </p:txBody>
      </p:sp>
      <p:pic>
        <p:nvPicPr>
          <p:cNvPr id="6" name="Picture"/>
          <p:cNvPicPr/>
          <p:nvPr/>
        </p:nvPicPr>
        <p:blipFill>
          <a:blip r:embed="rId2"/>
          <a:srcRect l="43921"/>
          <a:stretch>
            <a:fillRect/>
          </a:stretch>
        </p:blipFill>
        <p:spPr bwMode="auto">
          <a:xfrm>
            <a:off x="7496878" y="365125"/>
            <a:ext cx="3228340" cy="588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523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716</Words>
  <Application>Microsoft Office PowerPoint</Application>
  <PresentationFormat>Widescreen</PresentationFormat>
  <Paragraphs>177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Times New Roman</vt:lpstr>
      <vt:lpstr>Wingdings</vt:lpstr>
      <vt:lpstr>Presentation level design</vt:lpstr>
      <vt:lpstr>Izrada Android aplikacije pomoću Phonegapa</vt:lpstr>
      <vt:lpstr>Sadržaj</vt:lpstr>
      <vt:lpstr>Uvod</vt:lpstr>
      <vt:lpstr>Korištene tehnologije</vt:lpstr>
      <vt:lpstr>SQLite</vt:lpstr>
      <vt:lpstr>Phonegap </vt:lpstr>
      <vt:lpstr>Mogućnosti aplikacije</vt:lpstr>
      <vt:lpstr>Planiranje aplikacije</vt:lpstr>
      <vt:lpstr>Planiranje aplikacije</vt:lpstr>
      <vt:lpstr>Planiranje aplikacije</vt:lpstr>
      <vt:lpstr>Opis izrade aplikacije</vt:lpstr>
      <vt:lpstr>Opis izrade aplikacije</vt:lpstr>
      <vt:lpstr>Opis izrade aplikacije</vt:lpstr>
      <vt:lpstr>Opis izrade aplikacije</vt:lpstr>
      <vt:lpstr>Opis izrade aplikacije</vt:lpstr>
      <vt:lpstr>Opis izrade aplikacije</vt:lpstr>
      <vt:lpstr>Opis izrade aplikacije</vt:lpstr>
      <vt:lpstr>Dizajniranje aplikacije</vt:lpstr>
      <vt:lpstr>Zaključak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2015-09-23T20:55:29Z</dcterms:created>
  <dcterms:modified xsi:type="dcterms:W3CDTF">2015-09-24T09:41:33Z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