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7" r:id="rId4"/>
  </p:sldMasterIdLst>
  <p:notesMasterIdLst>
    <p:notesMasterId r:id="rId17"/>
  </p:notesMasterIdLst>
  <p:sldIdLst>
    <p:sldId id="266" r:id="rId5"/>
    <p:sldId id="267" r:id="rId6"/>
    <p:sldId id="268" r:id="rId7"/>
    <p:sldId id="257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079-6997-47B8-B262-4ED5D2EA2D74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74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01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79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856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142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8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9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5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4F13-1676-4B68-A383-661B657F6E63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2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4338" y="3053592"/>
            <a:ext cx="6641849" cy="2897519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2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Fundamentals of </a:t>
            </a:r>
            <a:r>
              <a:rPr lang="fr-FR" sz="3600" b="1" dirty="0" err="1">
                <a:solidFill>
                  <a:schemeClr val="bg2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Accounting</a:t>
            </a:r>
            <a:r>
              <a:rPr lang="fr-FR" sz="3600" b="1" dirty="0">
                <a:solidFill>
                  <a:schemeClr val="bg2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(FOA)</a:t>
            </a:r>
            <a:endParaRPr lang="fr-FR" sz="3600" b="1" dirty="0">
              <a:solidFill>
                <a:schemeClr val="bg2">
                  <a:lumMod val="60000"/>
                  <a:lumOff val="40000"/>
                </a:schemeClr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4" y="5545122"/>
            <a:ext cx="5190554" cy="100667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800" b="1" dirty="0">
                <a:ea typeface="Roboto Condensed" panose="02000000000000000000" pitchFamily="2" charset="0"/>
                <a:cs typeface="Roboto Condensed" panose="02000000000000000000" pitchFamily="2" charset="0"/>
              </a:rPr>
              <a:t>DU #2305MN101</a:t>
            </a:r>
          </a:p>
          <a:p>
            <a:pPr algn="l">
              <a:spcAft>
                <a:spcPts val="60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734112"/>
            <a:ext cx="8825657" cy="1741497"/>
          </a:xfrm>
        </p:spPr>
        <p:txBody>
          <a:bodyPr/>
          <a:lstStyle/>
          <a:p>
            <a:r>
              <a:rPr lang="en-IN" b="1" dirty="0"/>
              <a:t>Capital Account Related </a:t>
            </a:r>
            <a:r>
              <a:rPr lang="en-IN" dirty="0"/>
              <a:t>T</a:t>
            </a:r>
            <a:r>
              <a:rPr lang="en-IN" b="1" dirty="0"/>
              <a:t>ransactions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512351"/>
            <a:ext cx="8825658" cy="860400"/>
          </a:xfrm>
        </p:spPr>
        <p:txBody>
          <a:bodyPr/>
          <a:lstStyle/>
          <a:p>
            <a:r>
              <a:rPr lang="en-US" dirty="0" smtClean="0"/>
              <a:t>Mr. Harsh </a:t>
            </a:r>
            <a:r>
              <a:rPr lang="en-US" dirty="0" err="1" smtClean="0"/>
              <a:t>Ghorecha</a:t>
            </a:r>
            <a:r>
              <a:rPr lang="en-US" dirty="0" smtClean="0"/>
              <a:t> </a:t>
            </a:r>
            <a:r>
              <a:rPr lang="en-IN" dirty="0"/>
              <a:t>commenced</a:t>
            </a:r>
            <a:r>
              <a:rPr lang="en-US" dirty="0" smtClean="0"/>
              <a:t> business with </a:t>
            </a:r>
          </a:p>
          <a:p>
            <a:r>
              <a:rPr lang="en-US" dirty="0" smtClean="0"/>
              <a:t>cash Rs.20,00,000\- , furniture rs.2,00,000\-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3787112"/>
            <a:ext cx="9683789" cy="19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-55812"/>
            <a:ext cx="8825657" cy="1915647"/>
          </a:xfrm>
        </p:spPr>
        <p:txBody>
          <a:bodyPr/>
          <a:lstStyle/>
          <a:p>
            <a:r>
              <a:rPr lang="en-IN" b="1" dirty="0"/>
              <a:t>Drawings Account Related </a:t>
            </a:r>
            <a:r>
              <a:rPr lang="en-IN" dirty="0"/>
              <a:t>T</a:t>
            </a:r>
            <a:r>
              <a:rPr lang="en-IN" b="1" dirty="0"/>
              <a:t>ransactions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345" y="2083976"/>
            <a:ext cx="8825658" cy="860400"/>
          </a:xfrm>
        </p:spPr>
        <p:txBody>
          <a:bodyPr>
            <a:noAutofit/>
          </a:bodyPr>
          <a:lstStyle/>
          <a:p>
            <a:r>
              <a:rPr lang="en-US" dirty="0" smtClean="0"/>
              <a:t>Mr. harsh withdrawn </a:t>
            </a:r>
          </a:p>
          <a:p>
            <a:r>
              <a:rPr lang="en-US" dirty="0" smtClean="0"/>
              <a:t>cash rs.2,00,000\- and goods worth </a:t>
            </a:r>
            <a:r>
              <a:rPr lang="en-US" dirty="0" err="1" smtClean="0"/>
              <a:t>rs</a:t>
            </a:r>
            <a:r>
              <a:rPr lang="en-US" dirty="0" smtClean="0"/>
              <a:t>. 50,000\-</a:t>
            </a:r>
          </a:p>
          <a:p>
            <a:r>
              <a:rPr lang="en-US" dirty="0" smtClean="0"/>
              <a:t>For personal use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3697620"/>
            <a:ext cx="9469071" cy="22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E.g., Salary paid ₹ 50,000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24" y="3120094"/>
            <a:ext cx="9841865" cy="2059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8591" y="17195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Mr. harsh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paid salary rs.2,00,000\-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Journal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 </a:t>
            </a:r>
            <a:r>
              <a:rPr lang="en-US" b="1" dirty="0">
                <a:solidFill>
                  <a:srgbClr val="C00000"/>
                </a:solidFill>
              </a:rPr>
              <a:t>journal entry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is the act of keeping or making records of any transaction.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It is the book in which the transactions are recorded first, under the double entry system.</a:t>
            </a:r>
          </a:p>
          <a:p>
            <a:pPr>
              <a:lnSpc>
                <a:spcPct val="100000"/>
              </a:lnSpc>
            </a:pPr>
            <a:r>
              <a:rPr lang="en-IN" dirty="0"/>
              <a:t>The process of recording transaction in a journal, is termed as </a:t>
            </a:r>
            <a:r>
              <a:rPr lang="en-IN" b="1" dirty="0">
                <a:solidFill>
                  <a:srgbClr val="C00000"/>
                </a:solidFill>
              </a:rPr>
              <a:t>journalising</a:t>
            </a:r>
            <a:r>
              <a:rPr lang="en-IN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Every transaction affects two accounts, one is debited and the other one is credited. </a:t>
            </a:r>
          </a:p>
          <a:p>
            <a:pPr>
              <a:lnSpc>
                <a:spcPct val="100000"/>
              </a:lnSpc>
            </a:pPr>
            <a:r>
              <a:rPr lang="en-US" dirty="0"/>
              <a:t>‘Debit’ </a:t>
            </a:r>
            <a:r>
              <a:rPr lang="en-US" b="1" dirty="0">
                <a:solidFill>
                  <a:srgbClr val="C00000"/>
                </a:solidFill>
              </a:rPr>
              <a:t>(Dr.)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‘Credit’ </a:t>
            </a:r>
            <a:r>
              <a:rPr lang="en-US" b="1" dirty="0">
                <a:solidFill>
                  <a:srgbClr val="C00000"/>
                </a:solidFill>
              </a:rPr>
              <a:t>(Cr.)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the two terms or signs used to denote the financial effect of any transaction.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8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</a:t>
            </a:r>
            <a:r>
              <a:rPr lang="en-IN" dirty="0"/>
              <a:t>Format of Journal</a:t>
            </a:r>
            <a:r>
              <a:rPr lang="en-IN" b="1" dirty="0" smtClean="0"/>
              <a:t> </a:t>
            </a:r>
            <a:br>
              <a:rPr lang="en-IN" b="1" dirty="0" smtClean="0"/>
            </a:br>
            <a:r>
              <a:rPr lang="en-IN" b="1" dirty="0"/>
              <a:t>	</a:t>
            </a:r>
            <a:r>
              <a:rPr lang="en-IN" b="1" dirty="0" smtClean="0"/>
              <a:t>			</a:t>
            </a:r>
            <a:br>
              <a:rPr lang="en-IN" b="1" dirty="0" smtClean="0"/>
            </a:br>
            <a:r>
              <a:rPr lang="en-IN" b="1" dirty="0"/>
              <a:t>	</a:t>
            </a:r>
            <a:r>
              <a:rPr lang="en-IN" b="1" dirty="0" smtClean="0"/>
              <a:t>		Journal </a:t>
            </a:r>
            <a:r>
              <a:rPr lang="en-IN" b="1" dirty="0"/>
              <a:t>of …………………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36" y="2822317"/>
            <a:ext cx="9841865" cy="23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Content of a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1800" b="1" dirty="0"/>
              <a:t>Date </a:t>
            </a:r>
            <a:endParaRPr lang="en-IN" sz="1800" dirty="0"/>
          </a:p>
          <a:p>
            <a:pPr lvl="1">
              <a:lnSpc>
                <a:spcPct val="100000"/>
              </a:lnSpc>
            </a:pPr>
            <a:r>
              <a:rPr lang="en-IN" sz="1600" dirty="0"/>
              <a:t>In this column, the date on which the transaction/event was recorded is mentioned. The year is written at the top, following the month and then the day</a:t>
            </a:r>
            <a:r>
              <a:rPr lang="en-IN" sz="16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1600" dirty="0"/>
          </a:p>
          <a:p>
            <a:pPr>
              <a:lnSpc>
                <a:spcPct val="100000"/>
              </a:lnSpc>
            </a:pPr>
            <a:r>
              <a:rPr lang="en-IN" sz="1800" b="1" dirty="0"/>
              <a:t>Particulars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In this column we show every transaction, which has affected at least two accounts. </a:t>
            </a:r>
          </a:p>
          <a:p>
            <a:pPr lvl="1">
              <a:lnSpc>
                <a:spcPct val="100000"/>
              </a:lnSpc>
            </a:pPr>
            <a:r>
              <a:rPr lang="en-IN" sz="1600" b="1" dirty="0">
                <a:solidFill>
                  <a:srgbClr val="C00000"/>
                </a:solidFill>
              </a:rPr>
              <a:t>One account is debited and the other one account is credited</a:t>
            </a:r>
            <a:r>
              <a:rPr lang="en-IN" sz="1600" dirty="0">
                <a:solidFill>
                  <a:srgbClr val="C00000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The item that is debited is mentioned first and the word </a:t>
            </a:r>
            <a:r>
              <a:rPr lang="en-IN" sz="1600" b="1" dirty="0">
                <a:solidFill>
                  <a:srgbClr val="C00000"/>
                </a:solidFill>
              </a:rPr>
              <a:t>‘</a:t>
            </a:r>
            <a:r>
              <a:rPr lang="en-IN" sz="1600" b="1" dirty="0" err="1">
                <a:solidFill>
                  <a:srgbClr val="C00000"/>
                </a:solidFill>
              </a:rPr>
              <a:t>Dr.</a:t>
            </a:r>
            <a:r>
              <a:rPr lang="en-IN" sz="1600" b="1" dirty="0">
                <a:solidFill>
                  <a:srgbClr val="C00000"/>
                </a:solidFill>
              </a:rPr>
              <a:t>’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dirty="0"/>
              <a:t>is also written after that. 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In the next line, the item which is credited is written, a few spaces away from the margin, starting with </a:t>
            </a:r>
            <a:r>
              <a:rPr lang="en-IN" sz="1600" b="1" dirty="0"/>
              <a:t>‘To’</a:t>
            </a:r>
            <a:r>
              <a:rPr lang="en-IN" sz="1600" dirty="0"/>
              <a:t> </a:t>
            </a:r>
            <a:r>
              <a:rPr lang="en-IN" sz="1600" b="1" dirty="0">
                <a:solidFill>
                  <a:srgbClr val="C00000"/>
                </a:solidFill>
              </a:rPr>
              <a:t>At least one account must be debited and credited in every transaction</a:t>
            </a:r>
            <a:r>
              <a:rPr lang="en-IN" sz="1600" b="1" dirty="0" smtClean="0">
                <a:solidFill>
                  <a:srgbClr val="C00000"/>
                </a:solidFill>
              </a:rPr>
              <a:t>.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of a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b="1" dirty="0"/>
              <a:t>Narration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After every journal entry, </a:t>
            </a:r>
            <a:r>
              <a:rPr lang="en-IN" sz="1600" b="1" dirty="0">
                <a:solidFill>
                  <a:srgbClr val="C00000"/>
                </a:solidFill>
              </a:rPr>
              <a:t>a brief explanation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dirty="0"/>
              <a:t>of the transaction with necessary details is given. </a:t>
            </a:r>
            <a:r>
              <a:rPr lang="en-IN" sz="1600" b="1" dirty="0">
                <a:solidFill>
                  <a:srgbClr val="C00000"/>
                </a:solidFill>
              </a:rPr>
              <a:t>Example, (Being : Goods sold and cash received)</a:t>
            </a:r>
            <a:endParaRPr lang="en-I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800" b="1" dirty="0"/>
              <a:t>Ledger Folio or LF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Ledger Folio </a:t>
            </a:r>
            <a:r>
              <a:rPr lang="en-IN" sz="1600" b="1" dirty="0">
                <a:solidFill>
                  <a:srgbClr val="C00000"/>
                </a:solidFill>
              </a:rPr>
              <a:t>shows the number of the page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dirty="0"/>
              <a:t>on which the ledger account of that particular item is made.</a:t>
            </a:r>
            <a:endParaRPr lang="en-IN" sz="3200" b="1" dirty="0"/>
          </a:p>
          <a:p>
            <a:pPr>
              <a:lnSpc>
                <a:spcPct val="100000"/>
              </a:lnSpc>
            </a:pPr>
            <a:r>
              <a:rPr lang="en-IN" sz="1800" b="1" dirty="0"/>
              <a:t>Debit (₹) / Amount </a:t>
            </a:r>
            <a:r>
              <a:rPr lang="en-IN" sz="1800" b="1" dirty="0">
                <a:solidFill>
                  <a:srgbClr val="C00000"/>
                </a:solidFill>
              </a:rPr>
              <a:t>(</a:t>
            </a:r>
            <a:r>
              <a:rPr lang="en-IN" sz="1800" b="1" dirty="0" err="1">
                <a:solidFill>
                  <a:srgbClr val="C00000"/>
                </a:solidFill>
              </a:rPr>
              <a:t>Dr.</a:t>
            </a:r>
            <a:r>
              <a:rPr lang="en-IN" sz="1800" b="1" dirty="0">
                <a:solidFill>
                  <a:srgbClr val="C00000"/>
                </a:solidFill>
              </a:rPr>
              <a:t>)</a:t>
            </a:r>
            <a:r>
              <a:rPr lang="en-IN" sz="3200" b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The amount that is debited is mentioned here.</a:t>
            </a:r>
            <a:endParaRPr lang="en-IN" sz="2800" b="1" dirty="0"/>
          </a:p>
          <a:p>
            <a:pPr>
              <a:lnSpc>
                <a:spcPct val="100000"/>
              </a:lnSpc>
            </a:pPr>
            <a:r>
              <a:rPr lang="en-IN" sz="1800" b="1" dirty="0"/>
              <a:t>Credit (₹) / Amount </a:t>
            </a:r>
            <a:r>
              <a:rPr lang="en-IN" sz="1800" b="1" dirty="0">
                <a:solidFill>
                  <a:srgbClr val="C00000"/>
                </a:solidFill>
              </a:rPr>
              <a:t>(Cr.)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The amount that is credited is mentioned here.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264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journal entries are types of accounting entries that </a:t>
            </a:r>
            <a:r>
              <a:rPr lang="en-IN" b="1" dirty="0">
                <a:solidFill>
                  <a:srgbClr val="C00000"/>
                </a:solidFill>
              </a:rPr>
              <a:t>debit one account and credit the corresponding account. </a:t>
            </a:r>
          </a:p>
          <a:p>
            <a:r>
              <a:rPr lang="en-IN" dirty="0"/>
              <a:t>A simple entry does not deal with more than two accounts.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>
                <a:solidFill>
                  <a:srgbClr val="C00000"/>
                </a:solidFill>
              </a:rPr>
              <a:t>Journal Entries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95" y="4150658"/>
            <a:ext cx="10526200" cy="232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Compound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compound journal entry, there are </a:t>
            </a:r>
            <a:r>
              <a:rPr lang="en-IN" b="1" dirty="0">
                <a:solidFill>
                  <a:srgbClr val="C00000"/>
                </a:solidFill>
              </a:rPr>
              <a:t>two or more entries on debits, credits, or both.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  <a:p>
            <a:r>
              <a:rPr lang="en-IN" dirty="0"/>
              <a:t>Rather than making separate journal entries for the same transaction, accountants can combine the debits and credits under one entry.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C00000"/>
                </a:solidFill>
              </a:rPr>
              <a:t>Journal Entries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07" y="4294381"/>
            <a:ext cx="9102749" cy="21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IN" dirty="0"/>
              <a:t> </a:t>
            </a:r>
            <a:r>
              <a:rPr lang="en-IN" b="1" u="sng" dirty="0"/>
              <a:t>OR</a:t>
            </a:r>
            <a:br>
              <a:rPr lang="en-IN" b="1" u="sng" dirty="0"/>
            </a:br>
            <a:r>
              <a:rPr lang="en-IN" b="1" dirty="0">
                <a:solidFill>
                  <a:srgbClr val="C00000"/>
                </a:solidFill>
              </a:rPr>
              <a:t>Journal Entries</a:t>
            </a: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05" y="2168038"/>
            <a:ext cx="10826052" cy="27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IN" dirty="0"/>
              <a:t> </a:t>
            </a:r>
            <a:r>
              <a:rPr lang="en-IN" b="1" u="sng" dirty="0"/>
              <a:t>OR</a:t>
            </a:r>
            <a:br>
              <a:rPr lang="en-IN" b="1" u="sng" dirty="0"/>
            </a:br>
            <a:r>
              <a:rPr lang="en-IN" b="1" dirty="0">
                <a:solidFill>
                  <a:srgbClr val="C00000"/>
                </a:solidFill>
              </a:rPr>
              <a:t>Journal Entries</a:t>
            </a: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34" y="2637073"/>
            <a:ext cx="10826052" cy="30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Roboto Condensed</vt:lpstr>
      <vt:lpstr>Wingdings 3</vt:lpstr>
      <vt:lpstr>Ion</vt:lpstr>
      <vt:lpstr>Fundamentals of Accounting (FOA)</vt:lpstr>
      <vt:lpstr>What is a Journal ?</vt:lpstr>
      <vt:lpstr>           Format of Journal          Journal of ………………… </vt:lpstr>
      <vt:lpstr>Content of a Journal</vt:lpstr>
      <vt:lpstr>Content of a Journal</vt:lpstr>
      <vt:lpstr>Simple Journal Entry</vt:lpstr>
      <vt:lpstr>Compound Journal Entry</vt:lpstr>
      <vt:lpstr> OR Journal Entries  </vt:lpstr>
      <vt:lpstr> OR Journal Entries  </vt:lpstr>
      <vt:lpstr>Capital Account Related Transactions</vt:lpstr>
      <vt:lpstr>Drawings Account Related Transactions</vt:lpstr>
      <vt:lpstr>E.g., Salary paid ₹ 50,000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2024-11-22T07:52:49Z</dcterms:created>
  <dcterms:modified xsi:type="dcterms:W3CDTF">2024-11-23T06:51:14Z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