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18288000"/>
  <p:notesSz cx="18288000" cy="14630400"/>
  <p:embeddedFontLst>
    <p:embeddedFont>
      <p:font typeface="Poppins" panose="00000500000000000000" pitchFamily="2" charset="0"/>
      <p:regular r:id="rId4"/>
      <p:bold r:id="rId5"/>
      <p:italic r:id="rId6"/>
      <p:boldItalic r:id="rId7"/>
    </p:embeddedFont>
    <p:embeddedFont>
      <p:font typeface="Poppins Bold" panose="00000800000000000000" charset="0"/>
      <p:bold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400" d="100"/>
          <a:sy n="400" d="100"/>
        </p:scale>
        <p:origin x="-15845" y="-123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9655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18288000"/>
          </a:xfrm>
          <a:prstGeom prst="rect">
            <a:avLst/>
          </a:prstGeom>
          <a:solidFill>
            <a:srgbClr val="FAFAFA"/>
          </a:solidFill>
          <a:ln/>
        </p:spPr>
      </p:sp>
      <p:pic>
        <p:nvPicPr>
          <p:cNvPr id="3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178079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h checkbox"/>
          <p:cNvSpPr/>
          <p:nvPr/>
        </p:nvSpPr>
        <p:spPr>
          <a:xfrm>
            <a:off x="255256" y="115193"/>
            <a:ext cx="14142720" cy="17875210"/>
          </a:xfrm>
          <a:prstGeom prst="roundRect">
            <a:avLst>
              <a:gd name="adj" fmla="val 803"/>
            </a:avLst>
          </a:prstGeom>
          <a:solidFill>
            <a:srgbClr val="FFFFFF">
              <a:alpha val="95000"/>
            </a:srgbClr>
          </a:solidFill>
          <a:ln w="7620">
            <a:solidFill>
              <a:srgbClr val="DFB679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9" name="Shape 37"/>
          <p:cNvSpPr/>
          <p:nvPr/>
        </p:nvSpPr>
        <p:spPr>
          <a:xfrm>
            <a:off x="806873" y="6887663"/>
            <a:ext cx="13039487" cy="3234690"/>
          </a:xfrm>
          <a:prstGeom prst="roundRect">
            <a:avLst>
              <a:gd name="adj" fmla="val 2047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4" name="Text 2"/>
          <p:cNvSpPr/>
          <p:nvPr/>
        </p:nvSpPr>
        <p:spPr>
          <a:xfrm>
            <a:off x="960596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जय भिक्षु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5359598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श्री महावीराय नमः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9758601" y="842367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D4A33A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जय महाश्रमण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266075" y="1374245"/>
            <a:ext cx="3940850" cy="4925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TAX INVOICE</a:t>
            </a:r>
            <a:endParaRPr lang="en-US" sz="3100" dirty="0"/>
          </a:p>
        </p:txBody>
      </p:sp>
      <p:sp>
        <p:nvSpPr>
          <p:cNvPr id="10" name="Shape 8"/>
          <p:cNvSpPr/>
          <p:nvPr/>
        </p:nvSpPr>
        <p:spPr>
          <a:xfrm>
            <a:off x="795457" y="2224921"/>
            <a:ext cx="6441043" cy="2310051"/>
          </a:xfrm>
          <a:prstGeom prst="roundRect">
            <a:avLst>
              <a:gd name="adj" fmla="val 2866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/>
          <p:cNvSpPr/>
          <p:nvPr/>
        </p:nvSpPr>
        <p:spPr>
          <a:xfrm>
            <a:off x="960596" y="2390061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RISHAB GEMS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960596" y="273081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Exquisite Diamond Jewellery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960596" y="3077528"/>
            <a:ext cx="6110764" cy="289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Address: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r>
              <a:rPr lang="en-GB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Holding-221, 123A, SANGAM COMPLEX, C18, SOUTH DUMDUM, N - 24 PGS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960596" y="3424237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+91 9231877565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945356" y="377094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50"/>
              </a:lnSpc>
            </a:pPr>
            <a:r>
              <a:rPr lang="en-US" sz="1200" b="1" dirty="0">
                <a:latin typeface="Poppins" panose="00000500000000000000" pitchFamily="2" charset="0"/>
                <a:ea typeface="Poppins" pitchFamily="34" charset="-122"/>
                <a:cs typeface="Poppins" panose="00000500000000000000" pitchFamily="2" charset="0"/>
              </a:rPr>
              <a:t>Email ID:</a:t>
            </a:r>
            <a:r>
              <a:rPr lang="en-US" sz="1200" dirty="0">
                <a:latin typeface="Poppins" panose="00000500000000000000" pitchFamily="2" charset="0"/>
                <a:ea typeface="Poppins" pitchFamily="34" charset="-122"/>
                <a:cs typeface="Poppins" panose="00000500000000000000" pitchFamily="2" charset="0"/>
              </a:rPr>
              <a:t> manishdugar48@gmail.com / </a:t>
            </a:r>
            <a:r>
              <a:rPr lang="en-IN" sz="1200" dirty="0">
                <a:latin typeface="Poppins" panose="00000500000000000000" pitchFamily="2" charset="0"/>
                <a:cs typeface="Poppins" panose="00000500000000000000" pitchFamily="2" charset="0"/>
              </a:rPr>
              <a:t>rishabgemsandjewellery@gmail.com</a:t>
            </a:r>
          </a:p>
          <a:p>
            <a:pPr>
              <a:lnSpc>
                <a:spcPts val="1950"/>
              </a:lnSpc>
            </a:pPr>
            <a:endParaRPr lang="en-IN" sz="12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960596" y="4117658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 License No.:   </a:t>
            </a:r>
            <a:r>
              <a:rPr lang="en-IN" sz="12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0917P1236622411294</a:t>
            </a:r>
            <a:endParaRPr lang="en-US" sz="1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Shape 15"/>
          <p:cNvSpPr/>
          <p:nvPr/>
        </p:nvSpPr>
        <p:spPr>
          <a:xfrm>
            <a:off x="7394019" y="2224921"/>
            <a:ext cx="6441043" cy="2310051"/>
          </a:xfrm>
          <a:prstGeom prst="roundRect">
            <a:avLst>
              <a:gd name="adj" fmla="val 2866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8" name="Text 16"/>
          <p:cNvSpPr/>
          <p:nvPr/>
        </p:nvSpPr>
        <p:spPr>
          <a:xfrm>
            <a:off x="7559159" y="2390061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Invoice Details</a:t>
            </a:r>
            <a:endParaRPr lang="en-US" sz="1550" dirty="0"/>
          </a:p>
        </p:txBody>
      </p:sp>
      <p:sp>
        <p:nvSpPr>
          <p:cNvPr id="23" name="Shape 21"/>
          <p:cNvSpPr/>
          <p:nvPr/>
        </p:nvSpPr>
        <p:spPr>
          <a:xfrm>
            <a:off x="795457" y="4712256"/>
            <a:ext cx="6441043" cy="1963341"/>
          </a:xfrm>
          <a:prstGeom prst="roundRect">
            <a:avLst>
              <a:gd name="adj" fmla="val 3372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24" name="Text 22"/>
          <p:cNvSpPr/>
          <p:nvPr/>
        </p:nvSpPr>
        <p:spPr>
          <a:xfrm>
            <a:off x="960596" y="4877395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Client Information</a:t>
            </a:r>
            <a:endParaRPr lang="en-US" sz="1550" dirty="0"/>
          </a:p>
        </p:txBody>
      </p:sp>
      <p:sp>
        <p:nvSpPr>
          <p:cNvPr id="25" name="Client Bill To"/>
          <p:cNvSpPr/>
          <p:nvPr/>
        </p:nvSpPr>
        <p:spPr>
          <a:xfrm>
            <a:off x="960596" y="521547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 Dugar</a:t>
            </a:r>
            <a:endParaRPr lang="en-US" sz="1200" dirty="0"/>
          </a:p>
        </p:txBody>
      </p:sp>
      <p:sp>
        <p:nvSpPr>
          <p:cNvPr id="26" name="Client Email"/>
          <p:cNvSpPr/>
          <p:nvPr/>
        </p:nvSpPr>
        <p:spPr>
          <a:xfrm>
            <a:off x="960596" y="556486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rishabdugar@dugargemsanddiamonds.com</a:t>
            </a:r>
            <a:endParaRPr lang="en-US" sz="1200" dirty="0"/>
          </a:p>
        </p:txBody>
      </p:sp>
      <p:sp>
        <p:nvSpPr>
          <p:cNvPr id="27" name="Client Phone Number"/>
          <p:cNvSpPr/>
          <p:nvPr/>
        </p:nvSpPr>
        <p:spPr>
          <a:xfrm>
            <a:off x="960596" y="5915327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9330549405</a:t>
            </a:r>
            <a:endParaRPr lang="en-US" sz="1200" dirty="0"/>
          </a:p>
        </p:txBody>
      </p:sp>
      <p:sp>
        <p:nvSpPr>
          <p:cNvPr id="28" name="Client Address"/>
          <p:cNvSpPr/>
          <p:nvPr/>
        </p:nvSpPr>
        <p:spPr>
          <a:xfrm>
            <a:off x="960596" y="6258282"/>
            <a:ext cx="620220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123 A Sarat Chatterjee Road Sangam Complex Lake Town Block C Flat 18</a:t>
            </a:r>
            <a:endParaRPr lang="en-US" sz="1200" dirty="0"/>
          </a:p>
        </p:txBody>
      </p:sp>
      <p:sp>
        <p:nvSpPr>
          <p:cNvPr id="29" name="Shape 27"/>
          <p:cNvSpPr/>
          <p:nvPr/>
        </p:nvSpPr>
        <p:spPr>
          <a:xfrm>
            <a:off x="7394019" y="4712256"/>
            <a:ext cx="6441043" cy="1963341"/>
          </a:xfrm>
          <a:prstGeom prst="roundRect">
            <a:avLst>
              <a:gd name="adj" fmla="val 3372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31" name="Text 29"/>
          <p:cNvSpPr/>
          <p:nvPr/>
        </p:nvSpPr>
        <p:spPr>
          <a:xfrm>
            <a:off x="7559159" y="5218152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CASH</a:t>
            </a:r>
            <a:endParaRPr lang="en-US" sz="1200" dirty="0"/>
          </a:p>
        </p:txBody>
      </p:sp>
      <p:sp>
        <p:nvSpPr>
          <p:cNvPr id="30" name="Text 28"/>
          <p:cNvSpPr/>
          <p:nvPr/>
        </p:nvSpPr>
        <p:spPr>
          <a:xfrm>
            <a:off x="7559159" y="4877395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Payment Method</a:t>
            </a:r>
            <a:endParaRPr lang="en-US" sz="1550" dirty="0"/>
          </a:p>
        </p:txBody>
      </p:sp>
      <p:sp>
        <p:nvSpPr>
          <p:cNvPr id="32" name="Shape 30"/>
          <p:cNvSpPr/>
          <p:nvPr/>
        </p:nvSpPr>
        <p:spPr>
          <a:xfrm>
            <a:off x="7559159" y="5265479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3" name="Text 31"/>
          <p:cNvSpPr/>
          <p:nvPr/>
        </p:nvSpPr>
        <p:spPr>
          <a:xfrm>
            <a:off x="7559159" y="55254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NEFT / IMPS</a:t>
            </a:r>
            <a:endParaRPr lang="en-US" sz="1200" dirty="0"/>
          </a:p>
        </p:txBody>
      </p:sp>
      <p:sp>
        <p:nvSpPr>
          <p:cNvPr id="34" name="NEFT Checkbox"/>
          <p:cNvSpPr/>
          <p:nvPr/>
        </p:nvSpPr>
        <p:spPr>
          <a:xfrm>
            <a:off x="7559159" y="55727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7559159" y="58327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UPI</a:t>
            </a:r>
            <a:endParaRPr lang="en-US" sz="1200" dirty="0"/>
          </a:p>
        </p:txBody>
      </p:sp>
      <p:sp>
        <p:nvSpPr>
          <p:cNvPr id="36" name="UPI Checkbox"/>
          <p:cNvSpPr/>
          <p:nvPr/>
        </p:nvSpPr>
        <p:spPr>
          <a:xfrm>
            <a:off x="7559159" y="58800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37" name="Text 35"/>
          <p:cNvSpPr/>
          <p:nvPr/>
        </p:nvSpPr>
        <p:spPr>
          <a:xfrm>
            <a:off x="7559159" y="6140053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    CHEQUE</a:t>
            </a:r>
            <a:endParaRPr lang="en-US" sz="1200" dirty="0"/>
          </a:p>
        </p:txBody>
      </p:sp>
      <p:sp>
        <p:nvSpPr>
          <p:cNvPr id="38" name="Cheque Checkbox"/>
          <p:cNvSpPr/>
          <p:nvPr/>
        </p:nvSpPr>
        <p:spPr>
          <a:xfrm>
            <a:off x="7559159" y="6187380"/>
            <a:ext cx="157520" cy="157520"/>
          </a:xfrm>
          <a:prstGeom prst="roundRect">
            <a:avLst>
              <a:gd name="adj" fmla="val 42031"/>
            </a:avLst>
          </a:prstGeom>
          <a:noFill/>
          <a:ln w="15240">
            <a:solidFill>
              <a:srgbClr val="D4A33A"/>
            </a:solidFill>
            <a:prstDash val="solid"/>
          </a:ln>
        </p:spPr>
      </p:sp>
      <p:sp>
        <p:nvSpPr>
          <p:cNvPr id="51" name="Text 49"/>
          <p:cNvSpPr/>
          <p:nvPr/>
        </p:nvSpPr>
        <p:spPr>
          <a:xfrm>
            <a:off x="1362908" y="8013740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2" name="Text 50"/>
          <p:cNvSpPr/>
          <p:nvPr/>
        </p:nvSpPr>
        <p:spPr>
          <a:xfrm>
            <a:off x="2923818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3" name="Text 51"/>
          <p:cNvSpPr/>
          <p:nvPr/>
        </p:nvSpPr>
        <p:spPr>
          <a:xfrm>
            <a:off x="4480917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4" name="Text 52"/>
          <p:cNvSpPr/>
          <p:nvPr/>
        </p:nvSpPr>
        <p:spPr>
          <a:xfrm>
            <a:off x="6038017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5" name="Text 53"/>
          <p:cNvSpPr/>
          <p:nvPr/>
        </p:nvSpPr>
        <p:spPr>
          <a:xfrm>
            <a:off x="7595116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6" name="Text 54"/>
          <p:cNvSpPr/>
          <p:nvPr/>
        </p:nvSpPr>
        <p:spPr>
          <a:xfrm>
            <a:off x="9152215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7" name="Text 55"/>
          <p:cNvSpPr/>
          <p:nvPr/>
        </p:nvSpPr>
        <p:spPr>
          <a:xfrm>
            <a:off x="10709315" y="8013740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58" name="Text 56"/>
          <p:cNvSpPr/>
          <p:nvPr/>
        </p:nvSpPr>
        <p:spPr>
          <a:xfrm>
            <a:off x="12266414" y="8013740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0" name="Text 58"/>
          <p:cNvSpPr/>
          <p:nvPr/>
        </p:nvSpPr>
        <p:spPr>
          <a:xfrm>
            <a:off x="1362908" y="8470225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1" name="Text 59"/>
          <p:cNvSpPr/>
          <p:nvPr/>
        </p:nvSpPr>
        <p:spPr>
          <a:xfrm>
            <a:off x="2923818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2" name="Text 60"/>
          <p:cNvSpPr/>
          <p:nvPr/>
        </p:nvSpPr>
        <p:spPr>
          <a:xfrm>
            <a:off x="4480917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3" name="Text 61"/>
          <p:cNvSpPr/>
          <p:nvPr/>
        </p:nvSpPr>
        <p:spPr>
          <a:xfrm>
            <a:off x="6038017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4" name="Text 62"/>
          <p:cNvSpPr/>
          <p:nvPr/>
        </p:nvSpPr>
        <p:spPr>
          <a:xfrm>
            <a:off x="7595116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5" name="Text 63"/>
          <p:cNvSpPr/>
          <p:nvPr/>
        </p:nvSpPr>
        <p:spPr>
          <a:xfrm>
            <a:off x="9152215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6" name="Text 64"/>
          <p:cNvSpPr/>
          <p:nvPr/>
        </p:nvSpPr>
        <p:spPr>
          <a:xfrm>
            <a:off x="10709315" y="8470225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7" name="Text 65"/>
          <p:cNvSpPr/>
          <p:nvPr/>
        </p:nvSpPr>
        <p:spPr>
          <a:xfrm>
            <a:off x="12266414" y="8470225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69" name="Text 67"/>
          <p:cNvSpPr/>
          <p:nvPr/>
        </p:nvSpPr>
        <p:spPr>
          <a:xfrm>
            <a:off x="1362908" y="8926711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0" name="Text 68"/>
          <p:cNvSpPr/>
          <p:nvPr/>
        </p:nvSpPr>
        <p:spPr>
          <a:xfrm>
            <a:off x="2923818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1" name="Text 69"/>
          <p:cNvSpPr/>
          <p:nvPr/>
        </p:nvSpPr>
        <p:spPr>
          <a:xfrm>
            <a:off x="4480917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2" name="Text 70"/>
          <p:cNvSpPr/>
          <p:nvPr/>
        </p:nvSpPr>
        <p:spPr>
          <a:xfrm>
            <a:off x="6038017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3" name="Text 71"/>
          <p:cNvSpPr/>
          <p:nvPr/>
        </p:nvSpPr>
        <p:spPr>
          <a:xfrm>
            <a:off x="7595116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4" name="Text 72"/>
          <p:cNvSpPr/>
          <p:nvPr/>
        </p:nvSpPr>
        <p:spPr>
          <a:xfrm>
            <a:off x="9152215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5" name="Text 73"/>
          <p:cNvSpPr/>
          <p:nvPr/>
        </p:nvSpPr>
        <p:spPr>
          <a:xfrm>
            <a:off x="10709315" y="8926711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6" name="Text 74"/>
          <p:cNvSpPr/>
          <p:nvPr/>
        </p:nvSpPr>
        <p:spPr>
          <a:xfrm>
            <a:off x="12266414" y="8926711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8" name="Text 76"/>
          <p:cNvSpPr/>
          <p:nvPr/>
        </p:nvSpPr>
        <p:spPr>
          <a:xfrm>
            <a:off x="1362908" y="9383197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79" name="Text 77"/>
          <p:cNvSpPr/>
          <p:nvPr/>
        </p:nvSpPr>
        <p:spPr>
          <a:xfrm>
            <a:off x="2923818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0" name="Text 78"/>
          <p:cNvSpPr/>
          <p:nvPr/>
        </p:nvSpPr>
        <p:spPr>
          <a:xfrm>
            <a:off x="4480917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1" name="Text 79"/>
          <p:cNvSpPr/>
          <p:nvPr/>
        </p:nvSpPr>
        <p:spPr>
          <a:xfrm>
            <a:off x="6038017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2" name="Text 80"/>
          <p:cNvSpPr/>
          <p:nvPr/>
        </p:nvSpPr>
        <p:spPr>
          <a:xfrm>
            <a:off x="7595116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3" name="Text 81"/>
          <p:cNvSpPr/>
          <p:nvPr/>
        </p:nvSpPr>
        <p:spPr>
          <a:xfrm>
            <a:off x="9152215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4" name="Text 82"/>
          <p:cNvSpPr/>
          <p:nvPr/>
        </p:nvSpPr>
        <p:spPr>
          <a:xfrm>
            <a:off x="10709315" y="9383197"/>
            <a:ext cx="123444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5" name="Text 83"/>
          <p:cNvSpPr/>
          <p:nvPr/>
        </p:nvSpPr>
        <p:spPr>
          <a:xfrm>
            <a:off x="12266414" y="9383197"/>
            <a:ext cx="1238250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87" name="Shape 85"/>
          <p:cNvSpPr/>
          <p:nvPr/>
        </p:nvSpPr>
        <p:spPr>
          <a:xfrm>
            <a:off x="795457" y="10264854"/>
            <a:ext cx="6441043" cy="2772251"/>
          </a:xfrm>
          <a:prstGeom prst="roundRect">
            <a:avLst>
              <a:gd name="adj" fmla="val 2388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88" name="Text 86"/>
          <p:cNvSpPr/>
          <p:nvPr/>
        </p:nvSpPr>
        <p:spPr>
          <a:xfrm>
            <a:off x="960596" y="10429994"/>
            <a:ext cx="1970365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Billing Summary</a:t>
            </a:r>
            <a:endParaRPr lang="en-US" sz="1550" dirty="0"/>
          </a:p>
        </p:txBody>
      </p:sp>
      <p:sp>
        <p:nvSpPr>
          <p:cNvPr id="91" name="Text 89"/>
          <p:cNvSpPr/>
          <p:nvPr/>
        </p:nvSpPr>
        <p:spPr>
          <a:xfrm>
            <a:off x="1362194" y="10963275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2" name="Text 90"/>
          <p:cNvSpPr/>
          <p:nvPr/>
        </p:nvSpPr>
        <p:spPr>
          <a:xfrm>
            <a:off x="4295537" y="10963275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4" name="Text 92"/>
          <p:cNvSpPr/>
          <p:nvPr/>
        </p:nvSpPr>
        <p:spPr>
          <a:xfrm>
            <a:off x="1362194" y="11419761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5" name="Text 93"/>
          <p:cNvSpPr/>
          <p:nvPr/>
        </p:nvSpPr>
        <p:spPr>
          <a:xfrm>
            <a:off x="4295537" y="11419761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7" name="Text 95"/>
          <p:cNvSpPr/>
          <p:nvPr/>
        </p:nvSpPr>
        <p:spPr>
          <a:xfrm>
            <a:off x="1362194" y="11876246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98" name="Text 96"/>
          <p:cNvSpPr/>
          <p:nvPr/>
        </p:nvSpPr>
        <p:spPr>
          <a:xfrm>
            <a:off x="4295537" y="11876246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00" name="Text 98"/>
          <p:cNvSpPr/>
          <p:nvPr/>
        </p:nvSpPr>
        <p:spPr>
          <a:xfrm>
            <a:off x="1362194" y="12332732"/>
            <a:ext cx="261068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03" name="Shape 101"/>
          <p:cNvSpPr/>
          <p:nvPr/>
        </p:nvSpPr>
        <p:spPr>
          <a:xfrm>
            <a:off x="7394019" y="10264854"/>
            <a:ext cx="6441043" cy="2772251"/>
          </a:xfrm>
          <a:prstGeom prst="roundRect">
            <a:avLst>
              <a:gd name="adj" fmla="val 2388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04" name="Text 102"/>
          <p:cNvSpPr/>
          <p:nvPr/>
        </p:nvSpPr>
        <p:spPr>
          <a:xfrm>
            <a:off x="7559159" y="10429994"/>
            <a:ext cx="243566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Banking &amp; Payment Info</a:t>
            </a:r>
            <a:endParaRPr lang="en-US" sz="1550" dirty="0"/>
          </a:p>
        </p:txBody>
      </p:sp>
      <p:sp>
        <p:nvSpPr>
          <p:cNvPr id="105" name="Text 103"/>
          <p:cNvSpPr/>
          <p:nvPr/>
        </p:nvSpPr>
        <p:spPr>
          <a:xfrm>
            <a:off x="7559159" y="1077075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RISHAB GEMS</a:t>
            </a:r>
            <a:endParaRPr lang="en-US" sz="1200" dirty="0"/>
          </a:p>
        </p:txBody>
      </p:sp>
      <p:sp>
        <p:nvSpPr>
          <p:cNvPr id="106" name="Text 104"/>
          <p:cNvSpPr/>
          <p:nvPr/>
        </p:nvSpPr>
        <p:spPr>
          <a:xfrm>
            <a:off x="7559159" y="1111746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Bank Account: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6450811814</a:t>
            </a:r>
            <a:endParaRPr lang="en-US" sz="1200" dirty="0"/>
          </a:p>
        </p:txBody>
      </p:sp>
      <p:sp>
        <p:nvSpPr>
          <p:cNvPr id="107" name="Text 105"/>
          <p:cNvSpPr/>
          <p:nvPr/>
        </p:nvSpPr>
        <p:spPr>
          <a:xfrm>
            <a:off x="7559159" y="1146417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IFSC Code: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KKBK0006605</a:t>
            </a:r>
            <a:endParaRPr lang="en-US" sz="1200" dirty="0"/>
          </a:p>
        </p:txBody>
      </p:sp>
      <p:sp>
        <p:nvSpPr>
          <p:cNvPr id="108" name="Text 106"/>
          <p:cNvSpPr/>
          <p:nvPr/>
        </p:nvSpPr>
        <p:spPr>
          <a:xfrm>
            <a:off x="7559159" y="1181088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Phone Number: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+91 9231877565</a:t>
            </a:r>
            <a:endParaRPr lang="en-US" sz="1200" dirty="0"/>
          </a:p>
        </p:txBody>
      </p:sp>
      <p:sp>
        <p:nvSpPr>
          <p:cNvPr id="109" name="Text 107"/>
          <p:cNvSpPr/>
          <p:nvPr/>
        </p:nvSpPr>
        <p:spPr>
          <a:xfrm>
            <a:off x="7559159" y="12157591"/>
            <a:ext cx="6110764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UPI ID:</a:t>
            </a: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rishabgems@kotak</a:t>
            </a:r>
            <a:endParaRPr lang="en-US" sz="1200" dirty="0"/>
          </a:p>
        </p:txBody>
      </p:sp>
      <p:sp>
        <p:nvSpPr>
          <p:cNvPr id="110" name="Shape 108"/>
          <p:cNvSpPr/>
          <p:nvPr/>
        </p:nvSpPr>
        <p:spPr>
          <a:xfrm>
            <a:off x="795457" y="13214390"/>
            <a:ext cx="118110" cy="1207532"/>
          </a:xfrm>
          <a:prstGeom prst="roundRect">
            <a:avLst>
              <a:gd name="adj" fmla="val 56055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</p:sp>
      <p:sp>
        <p:nvSpPr>
          <p:cNvPr id="111" name="Text 109"/>
          <p:cNvSpPr/>
          <p:nvPr/>
        </p:nvSpPr>
        <p:spPr>
          <a:xfrm>
            <a:off x="1149906" y="13214390"/>
            <a:ext cx="1987272" cy="2462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Terms &amp; Conditions</a:t>
            </a:r>
            <a:endParaRPr lang="en-US" sz="1550" dirty="0"/>
          </a:p>
        </p:txBody>
      </p:sp>
      <p:sp>
        <p:nvSpPr>
          <p:cNvPr id="112" name="Text 110"/>
          <p:cNvSpPr/>
          <p:nvPr/>
        </p:nvSpPr>
        <p:spPr>
          <a:xfrm>
            <a:off x="1149906" y="135551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All transactions are governed under Kolkata jurisdiction.</a:t>
            </a:r>
            <a:endParaRPr lang="en-US" sz="1200" dirty="0"/>
          </a:p>
        </p:txBody>
      </p:sp>
      <p:sp>
        <p:nvSpPr>
          <p:cNvPr id="113" name="Text 111"/>
          <p:cNvSpPr/>
          <p:nvPr/>
        </p:nvSpPr>
        <p:spPr>
          <a:xfrm>
            <a:off x="1149906" y="138624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Interest @ 18% per annum will be charged if payment is delayed beyond 30 days.</a:t>
            </a:r>
            <a:endParaRPr lang="en-US" sz="1200" dirty="0"/>
          </a:p>
        </p:txBody>
      </p:sp>
      <p:sp>
        <p:nvSpPr>
          <p:cNvPr id="114" name="Text 112"/>
          <p:cNvSpPr/>
          <p:nvPr/>
        </p:nvSpPr>
        <p:spPr>
          <a:xfrm>
            <a:off x="1149906" y="14169747"/>
            <a:ext cx="12685038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950"/>
              </a:lnSpc>
              <a:buSzPct val="100000"/>
              <a:buChar char="•"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Goods once sold will not be returned or exchanged.</a:t>
            </a:r>
            <a:endParaRPr lang="en-US" sz="1200" dirty="0"/>
          </a:p>
        </p:txBody>
      </p:sp>
      <p:sp>
        <p:nvSpPr>
          <p:cNvPr id="115" name="Shape 113"/>
          <p:cNvSpPr/>
          <p:nvPr/>
        </p:nvSpPr>
        <p:spPr>
          <a:xfrm>
            <a:off x="795457" y="14756725"/>
            <a:ext cx="4241483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</p:sp>
      <p:sp>
        <p:nvSpPr>
          <p:cNvPr id="116" name="Text 114"/>
          <p:cNvSpPr/>
          <p:nvPr/>
        </p:nvSpPr>
        <p:spPr>
          <a:xfrm>
            <a:off x="787835" y="15037117"/>
            <a:ext cx="4241483" cy="3736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Client Signature</a:t>
            </a:r>
            <a:endParaRPr lang="en-US" sz="1550" dirty="0"/>
          </a:p>
        </p:txBody>
      </p:sp>
      <p:sp>
        <p:nvSpPr>
          <p:cNvPr id="117" name="Text 115"/>
          <p:cNvSpPr/>
          <p:nvPr/>
        </p:nvSpPr>
        <p:spPr>
          <a:xfrm>
            <a:off x="960596" y="1526262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18" name="Text 116"/>
          <p:cNvSpPr/>
          <p:nvPr/>
        </p:nvSpPr>
        <p:spPr>
          <a:xfrm>
            <a:off x="960596" y="1560933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19" name="Text 117"/>
          <p:cNvSpPr/>
          <p:nvPr/>
        </p:nvSpPr>
        <p:spPr>
          <a:xfrm>
            <a:off x="920761" y="16141065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___________________</a:t>
            </a:r>
            <a:endParaRPr lang="en-US" sz="1200" dirty="0"/>
          </a:p>
        </p:txBody>
      </p:sp>
      <p:sp>
        <p:nvSpPr>
          <p:cNvPr id="120" name="Shape 118"/>
          <p:cNvSpPr/>
          <p:nvPr/>
        </p:nvSpPr>
        <p:spPr>
          <a:xfrm>
            <a:off x="5194459" y="14756725"/>
            <a:ext cx="4635221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121" name="Text 119"/>
          <p:cNvSpPr/>
          <p:nvPr/>
        </p:nvSpPr>
        <p:spPr>
          <a:xfrm>
            <a:off x="5202079" y="14921865"/>
            <a:ext cx="4627601" cy="3407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550" b="1" dirty="0">
                <a:solidFill>
                  <a:srgbClr val="2C2926"/>
                </a:solidFill>
                <a:latin typeface="Poppins Bold" pitchFamily="34" charset="0"/>
                <a:ea typeface="Poppins Bold" pitchFamily="34" charset="-122"/>
                <a:cs typeface="Poppins Bold" pitchFamily="34" charset="-120"/>
              </a:rPr>
              <a:t>For RISHAB GEMS</a:t>
            </a:r>
            <a:endParaRPr lang="en-US" sz="1550" dirty="0"/>
          </a:p>
        </p:txBody>
      </p:sp>
      <p:sp>
        <p:nvSpPr>
          <p:cNvPr id="122" name="Text 120"/>
          <p:cNvSpPr/>
          <p:nvPr/>
        </p:nvSpPr>
        <p:spPr>
          <a:xfrm>
            <a:off x="5202079" y="15262621"/>
            <a:ext cx="4627601" cy="34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(Authorized Signatory)</a:t>
            </a:r>
            <a:endParaRPr lang="en-US" sz="1200" dirty="0"/>
          </a:p>
        </p:txBody>
      </p:sp>
      <p:sp>
        <p:nvSpPr>
          <p:cNvPr id="123" name="Text 121"/>
          <p:cNvSpPr/>
          <p:nvPr/>
        </p:nvSpPr>
        <p:spPr>
          <a:xfrm>
            <a:off x="5359598" y="15609332"/>
            <a:ext cx="3911203" cy="252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endParaRPr lang="en-US" sz="1200" dirty="0"/>
          </a:p>
        </p:txBody>
      </p:sp>
      <p:sp>
        <p:nvSpPr>
          <p:cNvPr id="124" name="Text 122"/>
          <p:cNvSpPr/>
          <p:nvPr/>
        </p:nvSpPr>
        <p:spPr>
          <a:xfrm>
            <a:off x="5245358" y="16221194"/>
            <a:ext cx="4627601" cy="2402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___________________</a:t>
            </a:r>
            <a:endParaRPr lang="en-US" sz="1200" dirty="0"/>
          </a:p>
        </p:txBody>
      </p:sp>
      <p:sp>
        <p:nvSpPr>
          <p:cNvPr id="125" name="Shape 123"/>
          <p:cNvSpPr/>
          <p:nvPr/>
        </p:nvSpPr>
        <p:spPr>
          <a:xfrm>
            <a:off x="9994821" y="14756725"/>
            <a:ext cx="3840123" cy="2928938"/>
          </a:xfrm>
          <a:prstGeom prst="roundRect">
            <a:avLst>
              <a:gd name="adj" fmla="val 2260"/>
            </a:avLst>
          </a:prstGeom>
          <a:solidFill>
            <a:srgbClr val="FFFFFF"/>
          </a:solidFill>
          <a:ln w="7620">
            <a:solidFill>
              <a:srgbClr val="F8ECD3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6" name="Text 124"/>
          <p:cNvSpPr/>
          <p:nvPr/>
        </p:nvSpPr>
        <p:spPr>
          <a:xfrm>
            <a:off x="10006240" y="14921865"/>
            <a:ext cx="3840120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00"/>
              </a:lnSpc>
            </a:pPr>
            <a:r>
              <a:rPr lang="en-US" sz="16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Trade License - </a:t>
            </a:r>
            <a:r>
              <a:rPr lang="en-IN" sz="1600" i="0" dirty="0"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0917P123662241129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49664A9F-5136-70F2-35C1-9C91110A115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40" t="8180" r="8452" b="7473"/>
          <a:stretch/>
        </p:blipFill>
        <p:spPr>
          <a:xfrm>
            <a:off x="10993198" y="15383794"/>
            <a:ext cx="1866899" cy="1894744"/>
          </a:xfrm>
          <a:prstGeom prst="rect">
            <a:avLst/>
          </a:prstGeom>
        </p:spPr>
      </p:pic>
      <p:sp>
        <p:nvSpPr>
          <p:cNvPr id="132" name="Text 124">
            <a:extLst>
              <a:ext uri="{FF2B5EF4-FFF2-40B4-BE49-F238E27FC236}">
                <a16:creationId xmlns:a16="http://schemas.microsoft.com/office/drawing/2014/main" id="{B37E9102-50AB-81C6-794A-14A5A928E269}"/>
              </a:ext>
            </a:extLst>
          </p:cNvPr>
          <p:cNvSpPr/>
          <p:nvPr/>
        </p:nvSpPr>
        <p:spPr>
          <a:xfrm>
            <a:off x="10006240" y="17302071"/>
            <a:ext cx="3840120" cy="3162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900"/>
              </a:lnSpc>
            </a:pPr>
            <a:r>
              <a:rPr lang="en-US" sz="1550" b="1" kern="1200" dirty="0">
                <a:solidFill>
                  <a:srgbClr val="2C2926"/>
                </a:solidFill>
                <a:effectLst/>
                <a:latin typeface="Poppins Bold" panose="00000800000000000000" pitchFamily="2" charset="0"/>
                <a:ea typeface="Poppins Bold" panose="00000800000000000000" pitchFamily="2" charset="0"/>
                <a:cs typeface="Poppins Bold" panose="00000800000000000000" pitchFamily="2" charset="0"/>
              </a:rPr>
              <a:t>Scan to Verify</a:t>
            </a:r>
            <a:endParaRPr lang="en-IN" sz="1550" dirty="0">
              <a:effectLst/>
            </a:endParaRPr>
          </a:p>
          <a:p>
            <a:pPr algn="ctr">
              <a:lnSpc>
                <a:spcPts val="1900"/>
              </a:lnSpc>
            </a:pPr>
            <a:endParaRPr lang="en-US" sz="155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5" name="BillingSummary" title="BillingSummary">
            <a:extLst>
              <a:ext uri="{FF2B5EF4-FFF2-40B4-BE49-F238E27FC236}">
                <a16:creationId xmlns:a16="http://schemas.microsoft.com/office/drawing/2014/main" id="{8F55A35B-C6A3-146F-357B-4F2CC3DC1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328200"/>
              </p:ext>
            </p:extLst>
          </p:nvPr>
        </p:nvGraphicFramePr>
        <p:xfrm>
          <a:off x="1041596" y="10909962"/>
          <a:ext cx="5945624" cy="171113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972812">
                  <a:extLst>
                    <a:ext uri="{9D8B030D-6E8A-4147-A177-3AD203B41FA5}">
                      <a16:colId xmlns:a16="http://schemas.microsoft.com/office/drawing/2014/main" val="402795093"/>
                    </a:ext>
                  </a:extLst>
                </a:gridCol>
                <a:gridCol w="2972812">
                  <a:extLst>
                    <a:ext uri="{9D8B030D-6E8A-4147-A177-3AD203B41FA5}">
                      <a16:colId xmlns:a16="http://schemas.microsoft.com/office/drawing/2014/main" val="3260620968"/>
                    </a:ext>
                  </a:extLst>
                </a:gridCol>
              </a:tblGrid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Particulars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Amount (₹)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44221014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Subtotal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5569815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Rounding (±)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0563906"/>
                  </a:ext>
                </a:extLst>
              </a:tr>
              <a:tr h="4277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NET PAYABLE                                                                          </a:t>
                      </a:r>
                      <a:endParaRPr lang="en-IN" sz="12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 dirty="0">
                          <a:solidFill>
                            <a:schemeClr val="tx1"/>
                          </a:solidFill>
                          <a:effectLst/>
                          <a:latin typeface="Poppins" panose="00000500000000000000" pitchFamily="2" charset="0"/>
                          <a:ea typeface="+mn-ea"/>
                          <a:cs typeface="Poppins" panose="00000500000000000000" pitchFamily="2" charset="0"/>
                        </a:rPr>
                        <a:t>₹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77208099"/>
                  </a:ext>
                </a:extLst>
              </a:tr>
            </a:tbl>
          </a:graphicData>
        </a:graphic>
      </p:graphicFrame>
      <p:graphicFrame>
        <p:nvGraphicFramePr>
          <p:cNvPr id="131" name="LineItems" title="LineItems">
            <a:extLst>
              <a:ext uri="{FF2B5EF4-FFF2-40B4-BE49-F238E27FC236}">
                <a16:creationId xmlns:a16="http://schemas.microsoft.com/office/drawing/2014/main" id="{6D1EADA3-D46E-C085-A292-08D5188DD6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48471"/>
              </p:ext>
            </p:extLst>
          </p:nvPr>
        </p:nvGraphicFramePr>
        <p:xfrm>
          <a:off x="1095081" y="7113359"/>
          <a:ext cx="12463070" cy="2723022"/>
        </p:xfrm>
        <a:graphic>
          <a:graphicData uri="http://schemas.openxmlformats.org/drawingml/2006/table">
            <a:tbl>
              <a:tblPr firstRow="1" bandRow="1">
                <a:effectLst/>
                <a:tableStyleId>{C083E6E3-FA7D-4D7B-A595-EF9225AFEA82}</a:tableStyleId>
              </a:tblPr>
              <a:tblGrid>
                <a:gridCol w="2492614">
                  <a:extLst>
                    <a:ext uri="{9D8B030D-6E8A-4147-A177-3AD203B41FA5}">
                      <a16:colId xmlns:a16="http://schemas.microsoft.com/office/drawing/2014/main" val="1973999395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1003277103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1381813125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3422410713"/>
                    </a:ext>
                  </a:extLst>
                </a:gridCol>
                <a:gridCol w="2492614">
                  <a:extLst>
                    <a:ext uri="{9D8B030D-6E8A-4147-A177-3AD203B41FA5}">
                      <a16:colId xmlns:a16="http://schemas.microsoft.com/office/drawing/2014/main" val="85294133"/>
                    </a:ext>
                  </a:extLst>
                </a:gridCol>
              </a:tblGrid>
              <a:tr h="453837"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No.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Item Description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Weight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Rate </a:t>
                      </a: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(₹)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Amount </a:t>
                      </a:r>
                      <a:r>
                        <a:rPr lang="en-IN" sz="1200" b="1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(₹)</a:t>
                      </a: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9976204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3038922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821879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879838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3397822"/>
                  </a:ext>
                </a:extLst>
              </a:tr>
              <a:tr h="453837"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7974156"/>
                  </a:ext>
                </a:extLst>
              </a:tr>
            </a:tbl>
          </a:graphicData>
        </a:graphic>
      </p:graphicFrame>
      <p:sp>
        <p:nvSpPr>
          <p:cNvPr id="19" name="Bill No"/>
          <p:cNvSpPr/>
          <p:nvPr/>
        </p:nvSpPr>
        <p:spPr>
          <a:xfrm>
            <a:off x="7559159" y="2714193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RG-2025</a:t>
            </a:r>
            <a:endParaRPr lang="en-US" sz="1200" dirty="0"/>
          </a:p>
        </p:txBody>
      </p:sp>
      <p:sp>
        <p:nvSpPr>
          <p:cNvPr id="20" name="Bill Date"/>
          <p:cNvSpPr/>
          <p:nvPr/>
        </p:nvSpPr>
        <p:spPr>
          <a:xfrm>
            <a:off x="7559159" y="306386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 /_ _ /_ _ _ _</a:t>
            </a:r>
            <a:endParaRPr lang="en-US" sz="1200" dirty="0"/>
          </a:p>
        </p:txBody>
      </p:sp>
      <p:sp>
        <p:nvSpPr>
          <p:cNvPr id="21" name="Due Date"/>
          <p:cNvSpPr/>
          <p:nvPr/>
        </p:nvSpPr>
        <p:spPr>
          <a:xfrm>
            <a:off x="7563463" y="341215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_ _ /_ _ /_ _ _ _</a:t>
            </a:r>
            <a:endParaRPr lang="en-US" sz="1200" dirty="0"/>
          </a:p>
        </p:txBody>
      </p:sp>
      <p:sp>
        <p:nvSpPr>
          <p:cNvPr id="22" name="Biller Name"/>
          <p:cNvSpPr/>
          <p:nvPr/>
        </p:nvSpPr>
        <p:spPr>
          <a:xfrm>
            <a:off x="7559159" y="3760442"/>
            <a:ext cx="4738731" cy="2664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b="1" dirty="0">
                <a:solidFill>
                  <a:srgbClr val="2C2926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Manish Dugar</a:t>
            </a:r>
            <a:endParaRPr lang="en-US" sz="1200" dirty="0"/>
          </a:p>
        </p:txBody>
      </p:sp>
      <p:sp>
        <p:nvSpPr>
          <p:cNvPr id="3" name="Cash check">
            <a:extLst>
              <a:ext uri="{FF2B5EF4-FFF2-40B4-BE49-F238E27FC236}">
                <a16:creationId xmlns:a16="http://schemas.microsoft.com/office/drawing/2014/main" id="{5054A41B-86BF-621E-8289-C61F5A7024E1}"/>
              </a:ext>
            </a:extLst>
          </p:cNvPr>
          <p:cNvSpPr txBox="1"/>
          <p:nvPr/>
        </p:nvSpPr>
        <p:spPr>
          <a:xfrm>
            <a:off x="7594750" y="5259601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7" name="NEFT Check">
            <a:extLst>
              <a:ext uri="{FF2B5EF4-FFF2-40B4-BE49-F238E27FC236}">
                <a16:creationId xmlns:a16="http://schemas.microsoft.com/office/drawing/2014/main" id="{8DB1A0FF-96E7-6976-E686-E4F97CDE707B}"/>
              </a:ext>
            </a:extLst>
          </p:cNvPr>
          <p:cNvSpPr txBox="1"/>
          <p:nvPr/>
        </p:nvSpPr>
        <p:spPr>
          <a:xfrm>
            <a:off x="7594750" y="55669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0" name="UPI Check">
            <a:extLst>
              <a:ext uri="{FF2B5EF4-FFF2-40B4-BE49-F238E27FC236}">
                <a16:creationId xmlns:a16="http://schemas.microsoft.com/office/drawing/2014/main" id="{579B8C83-515C-8778-5D52-2CA632BAF5CD}"/>
              </a:ext>
            </a:extLst>
          </p:cNvPr>
          <p:cNvSpPr txBox="1"/>
          <p:nvPr/>
        </p:nvSpPr>
        <p:spPr>
          <a:xfrm>
            <a:off x="7594750" y="58742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  <p:sp>
        <p:nvSpPr>
          <p:cNvPr id="41" name="Cheque Check">
            <a:extLst>
              <a:ext uri="{FF2B5EF4-FFF2-40B4-BE49-F238E27FC236}">
                <a16:creationId xmlns:a16="http://schemas.microsoft.com/office/drawing/2014/main" id="{330173D0-4A4E-D336-3882-A25D14683978}"/>
              </a:ext>
            </a:extLst>
          </p:cNvPr>
          <p:cNvSpPr txBox="1"/>
          <p:nvPr/>
        </p:nvSpPr>
        <p:spPr>
          <a:xfrm>
            <a:off x="7594750" y="6181502"/>
            <a:ext cx="86338" cy="1692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00" b="1" kern="1200" dirty="0">
                <a:solidFill>
                  <a:schemeClr val="bg1"/>
                </a:solidFill>
                <a:effectLst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₹</a:t>
            </a:r>
            <a:endParaRPr lang="en-IN" sz="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225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Poppins</vt:lpstr>
      <vt:lpstr>Arial</vt:lpstr>
      <vt:lpstr>Poppins Bold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RISHAB DUGAR JAIN</dc:creator>
  <cp:keywords>INVOICE;BILLBOOK;BILL</cp:keywords>
  <cp:lastModifiedBy>Rishab Dugar</cp:lastModifiedBy>
  <cp:revision>29</cp:revision>
  <dcterms:created xsi:type="dcterms:W3CDTF">2025-06-01T01:41:21Z</dcterms:created>
  <dcterms:modified xsi:type="dcterms:W3CDTF">2025-06-02T01:16:36Z</dcterms:modified>
</cp:coreProperties>
</file>