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62" r:id="rId3"/>
    <p:sldId id="261" r:id="rId5"/>
    <p:sldId id="296" r:id="rId6"/>
    <p:sldId id="314" r:id="rId7"/>
    <p:sldId id="313" r:id="rId8"/>
    <p:sldId id="315" r:id="rId9"/>
    <p:sldId id="316" r:id="rId10"/>
    <p:sldId id="317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32C880-4D74-4CC7-AD8F-2810C263605D}">
          <p14:sldIdLst>
            <p14:sldId id="261"/>
            <p14:sldId id="314"/>
            <p14:sldId id="315"/>
            <p14:sldId id="330"/>
            <p14:sldId id="320"/>
            <p14:sldId id="296"/>
            <p14:sldId id="313"/>
            <p14:sldId id="321"/>
            <p14:sldId id="322"/>
            <p14:sldId id="323"/>
            <p14:sldId id="331"/>
            <p14:sldId id="324"/>
            <p14:sldId id="325"/>
            <p14:sldId id="317"/>
            <p14:sldId id="316"/>
            <p14:sldId id="262"/>
            <p14:sldId id="326"/>
            <p14:sldId id="327"/>
            <p14:sldId id="328"/>
            <p14:sldId id="329"/>
            <p14:sldId id="332"/>
            <p14:sldId id="333"/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333FF"/>
    <a:srgbClr val="8BB923"/>
    <a:srgbClr val="FF6801"/>
    <a:srgbClr val="E71C1A"/>
    <a:srgbClr val="FF7213"/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85171" autoAdjust="0"/>
  </p:normalViewPr>
  <p:slideViewPr>
    <p:cSldViewPr>
      <p:cViewPr>
        <p:scale>
          <a:sx n="100" d="100"/>
          <a:sy n="100" d="100"/>
        </p:scale>
        <p:origin x="-72" y="-588"/>
      </p:cViewPr>
      <p:guideLst>
        <p:guide orient="horz" pos="2078"/>
        <p:guide orient="horz" pos="16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9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B53F-DCF1-4834-A915-594975D3B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EF1D-5FC8-4F74-AA84-8BF0129BF2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F66B-F29A-442D-9953-9CB2C3830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https://www.jianshu.com/p/db334404d909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https://www.cnblogs.com/stevenczp/p/8018986.html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SELECT操作返回结果的可见性是由以下规则决定的：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tid0</a:t>
            </a:r>
            <a:r>
              <a:rPr lang="zh-CN" altLang="en-US"/>
              <a:t>&lt; </a:t>
            </a:r>
            <a:r>
              <a:rPr lang="en-US" altLang="zh-CN"/>
              <a:t>tmin</a:t>
            </a:r>
            <a:r>
              <a:rPr lang="zh-CN" altLang="en-US"/>
              <a:t> </a:t>
            </a:r>
            <a:r>
              <a:rPr lang="en-US" altLang="zh-CN"/>
              <a:t>--&gt;</a:t>
            </a:r>
            <a:r>
              <a:rPr lang="zh-CN" altLang="en-US"/>
              <a:t> 此记录的最后一次修改在read_view创建之前，可见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tid0</a:t>
            </a:r>
            <a:r>
              <a:rPr lang="zh-CN" altLang="en-US"/>
              <a:t> &gt; </a:t>
            </a:r>
            <a:r>
              <a:rPr lang="en-US" altLang="zh-CN"/>
              <a:t>tmax</a:t>
            </a:r>
            <a:r>
              <a:rPr lang="zh-CN" altLang="en-US"/>
              <a:t> </a:t>
            </a:r>
            <a:r>
              <a:rPr lang="en-US" altLang="zh-CN"/>
              <a:t>: </a:t>
            </a:r>
            <a:r>
              <a:rPr lang="zh-CN" altLang="en-US"/>
              <a:t> 此记录的最后一次修改在read_view创建之后，不可见  </a:t>
            </a:r>
            <a:r>
              <a:rPr lang="en-US" altLang="zh-CN"/>
              <a:t>-</a:t>
            </a:r>
            <a:r>
              <a:rPr lang="zh-CN" altLang="en-US"/>
              <a:t>-&gt;  需要用DB_ROLL_PTR查找undo log(此记录的上一次修改)，然后根据undo log的   </a:t>
            </a:r>
            <a:r>
              <a:rPr lang="en-US" altLang="zh-CN"/>
              <a:t>	</a:t>
            </a:r>
            <a:r>
              <a:rPr lang="zh-CN" altLang="en-US"/>
              <a:t>DB_TRX_ID再计算一次可见性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tmin</a:t>
            </a:r>
            <a:r>
              <a:rPr lang="zh-CN" altLang="en-US"/>
              <a:t>&lt;= </a:t>
            </a:r>
            <a:r>
              <a:rPr lang="en-US" altLang="zh-CN"/>
              <a:t>tid0</a:t>
            </a:r>
            <a:r>
              <a:rPr lang="zh-CN" altLang="en-US"/>
              <a:t> &lt;= </a:t>
            </a:r>
            <a:r>
              <a:rPr lang="en-US" altLang="zh-CN"/>
              <a:t>tmax</a:t>
            </a:r>
            <a:r>
              <a:rPr lang="zh-CN" altLang="en-US"/>
              <a:t>  </a:t>
            </a:r>
            <a:r>
              <a:rPr lang="en-US" altLang="zh-CN"/>
              <a:t>-</a:t>
            </a:r>
            <a:r>
              <a:rPr lang="zh-CN" altLang="en-US"/>
              <a:t>-&gt; 需要进一步检查read_view中是否含有DB_TRX_ID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tid0</a:t>
            </a:r>
            <a:r>
              <a:rPr lang="zh-CN" altLang="en-US"/>
              <a:t> ∉ read_view  </a:t>
            </a:r>
            <a:r>
              <a:rPr lang="en-US" altLang="zh-CN"/>
              <a:t>-</a:t>
            </a:r>
            <a:r>
              <a:rPr lang="zh-CN" altLang="en-US"/>
              <a:t>-&gt; 此记录的最后一次修改在read_view创建之前，可见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tid0</a:t>
            </a:r>
            <a:r>
              <a:rPr lang="zh-CN" altLang="en-US"/>
              <a:t> ∈ read_view -&gt; 此记录的最后一次修改在read_view创建时尚未保存，不可见  -&gt;  需要用DB_ROLL_PTR查找undo log(此记录的上一次修改)，然后根据undo log的DB_TRX_ID再从头计算一次可见性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经过上述规则的决议，我们得到了这条记录相对read_view来说，可见的结果。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smtClean="0"/>
              <a:t>Postgres中国用户大会 2016（PG大象会）</a:t>
            </a:r>
            <a:endParaRPr dirty="0" smtClean="0"/>
          </a:p>
          <a:p>
            <a:r>
              <a:rPr dirty="0" smtClean="0"/>
              <a:t>https://myslide.cn/slides/3542#</a:t>
            </a:r>
            <a:endParaRPr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95487"/>
            <a:ext cx="8229600" cy="432048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EBBA-AECD-4157-82A1-09A6CA708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1045-ACB9-45DF-9902-4026C51BB3B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D:\MyConfiguration\zxp09284\Desktop\同程艺龙PPT内页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0"/>
          <p:cNvSpPr txBox="1"/>
          <p:nvPr/>
        </p:nvSpPr>
        <p:spPr>
          <a:xfrm>
            <a:off x="1291857" y="2912326"/>
            <a:ext cx="3039745" cy="43751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&amp;MVCC</a:t>
            </a:r>
            <a:endParaRPr lang="en-US" altLang="zh-CN" sz="24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8900000">
            <a:off x="-253104" y="-348987"/>
            <a:ext cx="8682172" cy="4005137"/>
          </a:xfrm>
          <a:custGeom>
            <a:avLst/>
            <a:gdLst>
              <a:gd name="connsiteX0" fmla="*/ 6236047 w 11576229"/>
              <a:gd name="connsiteY0" fmla="*/ 0 h 5340182"/>
              <a:gd name="connsiteX1" fmla="*/ 6985881 w 11576229"/>
              <a:gd name="connsiteY1" fmla="*/ 749834 h 5340182"/>
              <a:gd name="connsiteX2" fmla="*/ 6985881 w 11576229"/>
              <a:gd name="connsiteY2" fmla="*/ 749834 h 5340182"/>
              <a:gd name="connsiteX3" fmla="*/ 6987933 w 11576229"/>
              <a:gd name="connsiteY3" fmla="*/ 751886 h 5340182"/>
              <a:gd name="connsiteX4" fmla="*/ 6987933 w 11576229"/>
              <a:gd name="connsiteY4" fmla="*/ 4588793 h 5340182"/>
              <a:gd name="connsiteX5" fmla="*/ 10824841 w 11576229"/>
              <a:gd name="connsiteY5" fmla="*/ 4588795 h 5340182"/>
              <a:gd name="connsiteX6" fmla="*/ 11576229 w 11576229"/>
              <a:gd name="connsiteY6" fmla="*/ 5340182 h 5340182"/>
              <a:gd name="connsiteX7" fmla="*/ 6236545 w 11576229"/>
              <a:gd name="connsiteY7" fmla="*/ 5340181 h 5340182"/>
              <a:gd name="connsiteX8" fmla="*/ 6236545 w 11576229"/>
              <a:gd name="connsiteY8" fmla="*/ 749834 h 5340182"/>
              <a:gd name="connsiteX9" fmla="*/ 0 w 11576229"/>
              <a:gd name="connsiteY9" fmla="*/ 749834 h 5340182"/>
              <a:gd name="connsiteX10" fmla="*/ 749833 w 11576229"/>
              <a:gd name="connsiteY10" fmla="*/ 0 h 534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229" h="5340182">
                <a:moveTo>
                  <a:pt x="6236047" y="0"/>
                </a:moveTo>
                <a:lnTo>
                  <a:pt x="6985881" y="749834"/>
                </a:lnTo>
                <a:lnTo>
                  <a:pt x="6985881" y="749834"/>
                </a:lnTo>
                <a:lnTo>
                  <a:pt x="6987933" y="751886"/>
                </a:lnTo>
                <a:lnTo>
                  <a:pt x="6987933" y="4588793"/>
                </a:lnTo>
                <a:lnTo>
                  <a:pt x="10824841" y="4588795"/>
                </a:lnTo>
                <a:lnTo>
                  <a:pt x="11576229" y="5340182"/>
                </a:lnTo>
                <a:lnTo>
                  <a:pt x="6236545" y="5340181"/>
                </a:lnTo>
                <a:lnTo>
                  <a:pt x="6236545" y="749834"/>
                </a:lnTo>
                <a:lnTo>
                  <a:pt x="0" y="749834"/>
                </a:lnTo>
                <a:lnTo>
                  <a:pt x="749833" y="0"/>
                </a:lnTo>
                <a:close/>
              </a:path>
            </a:pathLst>
          </a:custGeom>
          <a:solidFill>
            <a:srgbClr val="ED7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546376" y="-629572"/>
            <a:ext cx="562376" cy="2941291"/>
          </a:xfrm>
          <a:custGeom>
            <a:avLst/>
            <a:gdLst>
              <a:gd name="connsiteX0" fmla="*/ 0 w 749834"/>
              <a:gd name="connsiteY0" fmla="*/ 749834 h 3921721"/>
              <a:gd name="connsiteX1" fmla="*/ 749834 w 749834"/>
              <a:gd name="connsiteY1" fmla="*/ 0 h 3921721"/>
              <a:gd name="connsiteX2" fmla="*/ 749834 w 749834"/>
              <a:gd name="connsiteY2" fmla="*/ 3921721 h 3921721"/>
              <a:gd name="connsiteX3" fmla="*/ 0 w 749834"/>
              <a:gd name="connsiteY3" fmla="*/ 3171887 h 392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34" h="3921721">
                <a:moveTo>
                  <a:pt x="0" y="749834"/>
                </a:moveTo>
                <a:lnTo>
                  <a:pt x="749834" y="0"/>
                </a:lnTo>
                <a:lnTo>
                  <a:pt x="749834" y="3921721"/>
                </a:lnTo>
                <a:lnTo>
                  <a:pt x="0" y="3171887"/>
                </a:lnTo>
                <a:close/>
              </a:path>
            </a:pathLst>
          </a:custGeom>
          <a:solidFill>
            <a:srgbClr val="8CB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rot="18900000">
            <a:off x="4908705" y="-833123"/>
            <a:ext cx="1666246" cy="1666246"/>
          </a:xfrm>
          <a:custGeom>
            <a:avLst/>
            <a:gdLst>
              <a:gd name="connsiteX0" fmla="*/ 0 w 2221661"/>
              <a:gd name="connsiteY0" fmla="*/ 0 h 2221661"/>
              <a:gd name="connsiteX1" fmla="*/ 751388 w 2221661"/>
              <a:gd name="connsiteY1" fmla="*/ 751388 h 2221661"/>
              <a:gd name="connsiteX2" fmla="*/ 751388 w 2221661"/>
              <a:gd name="connsiteY2" fmla="*/ 1470273 h 2221661"/>
              <a:gd name="connsiteX3" fmla="*/ 1470274 w 2221661"/>
              <a:gd name="connsiteY3" fmla="*/ 1470274 h 2221661"/>
              <a:gd name="connsiteX4" fmla="*/ 2221661 w 2221661"/>
              <a:gd name="connsiteY4" fmla="*/ 2221661 h 2221661"/>
              <a:gd name="connsiteX5" fmla="*/ 0 w 2221661"/>
              <a:gd name="connsiteY5" fmla="*/ 2221661 h 222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1661" h="2221661">
                <a:moveTo>
                  <a:pt x="0" y="0"/>
                </a:moveTo>
                <a:lnTo>
                  <a:pt x="751388" y="751388"/>
                </a:lnTo>
                <a:lnTo>
                  <a:pt x="751388" y="1470273"/>
                </a:lnTo>
                <a:lnTo>
                  <a:pt x="1470274" y="1470274"/>
                </a:lnTo>
                <a:lnTo>
                  <a:pt x="2221661" y="2221661"/>
                </a:lnTo>
                <a:lnTo>
                  <a:pt x="0" y="2221661"/>
                </a:lnTo>
                <a:close/>
              </a:path>
            </a:pathLst>
          </a:custGeom>
          <a:solidFill>
            <a:srgbClr val="8CB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0" y="206828"/>
            <a:ext cx="2579915" cy="2579915"/>
          </a:xfrm>
          <a:custGeom>
            <a:avLst/>
            <a:gdLst>
              <a:gd name="connsiteX0" fmla="*/ 0 w 3439886"/>
              <a:gd name="connsiteY0" fmla="*/ 3439886 h 3439886"/>
              <a:gd name="connsiteX1" fmla="*/ 3439886 w 3439886"/>
              <a:gd name="connsiteY1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9886" h="3439886">
                <a:moveTo>
                  <a:pt x="0" y="3439886"/>
                </a:moveTo>
                <a:lnTo>
                  <a:pt x="3439886" y="0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071258" y="1295400"/>
            <a:ext cx="1589314" cy="1589314"/>
          </a:xfrm>
          <a:custGeom>
            <a:avLst/>
            <a:gdLst>
              <a:gd name="connsiteX0" fmla="*/ 0 w 2119085"/>
              <a:gd name="connsiteY0" fmla="*/ 0 h 2119085"/>
              <a:gd name="connsiteX1" fmla="*/ 2119085 w 2119085"/>
              <a:gd name="connsiteY1" fmla="*/ 2119085 h 211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9085" h="2119085">
                <a:moveTo>
                  <a:pt x="0" y="0"/>
                </a:moveTo>
                <a:lnTo>
                  <a:pt x="2119085" y="2119085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932715" y="1088572"/>
            <a:ext cx="1665514" cy="1665514"/>
          </a:xfrm>
          <a:custGeom>
            <a:avLst/>
            <a:gdLst>
              <a:gd name="connsiteX0" fmla="*/ 2220685 w 2220685"/>
              <a:gd name="connsiteY0" fmla="*/ 0 h 2220685"/>
              <a:gd name="connsiteX1" fmla="*/ 0 w 2220685"/>
              <a:gd name="connsiteY1" fmla="*/ 2220685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0685" h="2220685">
                <a:moveTo>
                  <a:pt x="2220685" y="0"/>
                </a:moveTo>
                <a:lnTo>
                  <a:pt x="0" y="2220685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553200" y="1034143"/>
            <a:ext cx="1219200" cy="1219200"/>
          </a:xfrm>
          <a:custGeom>
            <a:avLst/>
            <a:gdLst>
              <a:gd name="connsiteX0" fmla="*/ 1625600 w 1625600"/>
              <a:gd name="connsiteY0" fmla="*/ 0 h 1625600"/>
              <a:gd name="connsiteX1" fmla="*/ 0 w 1625600"/>
              <a:gd name="connsiteY1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0" h="1625600">
                <a:moveTo>
                  <a:pt x="1625600" y="0"/>
                </a:moveTo>
                <a:lnTo>
                  <a:pt x="0" y="16256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87521" y="3722802"/>
            <a:ext cx="4654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4632" y="3879330"/>
            <a:ext cx="2657082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402590"/>
            <a:ext cx="606552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371475"/>
            <a:ext cx="6739890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290195"/>
            <a:ext cx="64846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486410"/>
            <a:ext cx="582930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63550"/>
            <a:ext cx="617220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440690"/>
            <a:ext cx="58445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62585"/>
            <a:ext cx="6134100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455" y="301625"/>
            <a:ext cx="6210300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666750"/>
            <a:ext cx="6172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426085"/>
            <a:ext cx="618744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26749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1"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474" y="1347614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事务并发问题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995686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</a:t>
            </a:r>
            <a:endParaRPr 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1841" y="2643758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innodb MVCC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4448" y="1347614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4448" y="1995686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4448" y="2643758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530" y="410210"/>
            <a:ext cx="5951220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013460"/>
            <a:ext cx="598170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01625"/>
            <a:ext cx="6263640" cy="4046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36830"/>
            <a:ext cx="685927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6920" y="319405"/>
            <a:ext cx="314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RR与RC隔离级别 的区别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6920" y="864235"/>
            <a:ext cx="73171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它们的不同之处在于：</a:t>
            </a:r>
            <a:endParaRPr lang="zh-CN" altLang="en-US"/>
          </a:p>
          <a:p>
            <a:r>
              <a:rPr lang="zh-CN" altLang="en-US" b="1"/>
              <a:t>RR：</a:t>
            </a:r>
            <a:r>
              <a:rPr lang="zh-CN" altLang="en-US"/>
              <a:t>read view是在first touch read时创建的，也就是执行事务中的第一条SELECT语句的瞬间，后续所有的SELECT都是复用这个read view，所以能保证每次读取的一致性（可重复读的语义）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RC：</a:t>
            </a:r>
            <a:r>
              <a:rPr lang="zh-CN" altLang="en-US"/>
              <a:t>每次读取，都会创建一个新的read view。这样就能读取到其他事务已经COMMIT的内容。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所以对于InnoDB来说，RR虽然比RC隔离级别高，但是开销反而相对少。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补充：RU的实现就简单多了，不使用read view，也不需要管什么DB_TRX_ID和DB_ROLL_PTR，直接读取最新的record即可。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ACID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13" name="表格 12"/>
          <p:cNvGraphicFramePr/>
          <p:nvPr/>
        </p:nvGraphicFramePr>
        <p:xfrm>
          <a:off x="948690" y="627380"/>
          <a:ext cx="7622540" cy="392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15"/>
                <a:gridCol w="604202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特性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原子性（Atomicity）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开始后所有操作，要么全部做完，要么全部不做，不可能停滞在中间环节。事务执行过程中出错，会回滚到事务开始前的状态，所有的操作就像没有发生一样。也就是说事务是一个不可分割的整体，就像化学中学过的原子，是物质构成的基本单位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一致性（Consistency）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事务开始前和结束后，数据库的完整性约束没有被破坏 。比如A向B转账，不可能A扣了钱，B却没收到。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隔离性（Isolation）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同一时间，只允许一个事务请求同一数据，不同的事务之间彼此没有任何干扰。比如A正在从一张银行卡中取钱，在A取钱结束前，B不能向这张卡转账。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持久性（Durability）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事务完成后，事务对数据库的所有更新将被保存到数据库，不能回滚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并发问题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751205" y="803910"/>
          <a:ext cx="7641590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35"/>
                <a:gridCol w="644715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事务A读取了事务B更新的数据，然后B回滚操作，那么A读取到的数据是脏数据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事务 A 多次读取同一数据，事务 B 在事务A多次读取的过程中，对数据作了更新并提交，导致事务A多次读取同一数据时，结果不一致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用户A将数据库中所有学生的成绩从具体分数改为ABCDE等级，但是用户B就在这个时候插入了一条具体分数的记录，当修改A改结束后发现还有一条记录没有改过来，就好像发生了幻觉一样，这就叫幻读。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 dirty="0" smtClean="0"/>
              <a:t>隔离级别</a:t>
            </a:r>
            <a:r>
              <a:rPr lang="en-US" altLang="zh-CN" dirty="0" smtClean="0"/>
              <a:t> </a:t>
            </a:r>
            <a:r>
              <a:rPr lang="zh-CN" altLang="en-US">
                <a:sym typeface="+mn-ea"/>
              </a:rPr>
              <a:t>Isolation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/>
          <p:nvPr/>
        </p:nvGraphicFramePr>
        <p:xfrm>
          <a:off x="541020" y="975995"/>
          <a:ext cx="800735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/>
                <a:gridCol w="1210945"/>
                <a:gridCol w="1733550"/>
                <a:gridCol w="17799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事务隔离级别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读未提交（read-uncommitted）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不可重复读（read-committed）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可重复读（repeatable-read）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串行化（serializable）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幻读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3415" y="887095"/>
            <a:ext cx="73355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谓幻读，指的是当某个事务在读取某个范围内的记录时，另外一个事务又在该范围内插入了新的记录，当之前的事务再次读取该范围的记录时，会产生幻行。InnoDB存储引擎通过多版本并发控制（MVCC）解决了幻读的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相关概念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05435" y="804545"/>
            <a:ext cx="824865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读锁</a:t>
            </a:r>
            <a:r>
              <a:rPr lang="zh-CN" altLang="en-US"/>
              <a:t>：</a:t>
            </a:r>
            <a:r>
              <a:rPr lang="en-US" altLang="zh-CN"/>
              <a:t>	</a:t>
            </a:r>
            <a:endParaRPr lang="en-US" altLang="zh-CN"/>
          </a:p>
          <a:p>
            <a:pPr marL="360045" fontAlgn="auto"/>
            <a:r>
              <a:rPr lang="zh-CN" altLang="en-US" sz="1600"/>
              <a:t>也叫共享锁、S锁，若事务T对数据对象A加上S锁，则事务T可以读A但不能修改A，其他事务只能再对A加S锁，而不能加X锁，直到T释放A上的S 锁。这保证了其他</a:t>
            </a:r>
            <a:r>
              <a:rPr lang="en-US" altLang="zh-CN" sz="1600"/>
              <a:t>	</a:t>
            </a:r>
            <a:r>
              <a:rPr lang="zh-CN" altLang="en-US" sz="1600"/>
              <a:t>事务可以读A，但在T释放A上的S锁之前不能对A做任何修改。</a:t>
            </a:r>
            <a:endParaRPr lang="zh-CN" altLang="en-US" sz="1600"/>
          </a:p>
          <a:p>
            <a:r>
              <a:rPr lang="zh-CN" altLang="en-US" b="1"/>
              <a:t>写锁</a:t>
            </a:r>
            <a:r>
              <a:rPr lang="zh-CN" altLang="en-US"/>
              <a:t>：</a:t>
            </a:r>
            <a:endParaRPr lang="zh-CN" altLang="en-US"/>
          </a:p>
          <a:p>
            <a:pPr marL="360045" fontAlgn="auto"/>
            <a:r>
              <a:rPr lang="zh-CN" altLang="en-US" sz="1600"/>
              <a:t>又称排他锁、X锁。若事务T对数据对象A加上X锁，事务T可以读A也可以修改A，其他事务不能再对A加任何锁，直到T释放A上的锁。这保证了其他事务在T释放A上的锁之前不能再读取和修改A。</a:t>
            </a:r>
            <a:endParaRPr lang="zh-CN" altLang="en-US"/>
          </a:p>
          <a:p>
            <a:r>
              <a:rPr lang="zh-CN" altLang="en-US" b="1"/>
              <a:t>表锁</a:t>
            </a:r>
            <a:r>
              <a:rPr lang="zh-CN" altLang="en-US"/>
              <a:t>：</a:t>
            </a:r>
            <a:endParaRPr lang="zh-CN" altLang="en-US"/>
          </a:p>
          <a:p>
            <a:pPr marL="360045" fontAlgn="auto"/>
            <a:r>
              <a:rPr lang="zh-CN" altLang="en-US" sz="1600"/>
              <a:t>操作对象是数据表。Mysql大多数锁策略都支持，是系统开销最低但并发性最低的一个锁策略。事务t对整个表加读锁，则其他事务可读不可写，若加写锁，则其他事务增删改都不行。</a:t>
            </a:r>
            <a:endParaRPr lang="zh-CN" altLang="en-US" sz="1600"/>
          </a:p>
          <a:p>
            <a:r>
              <a:rPr lang="zh-CN" altLang="en-US" b="1"/>
              <a:t>行级锁</a:t>
            </a:r>
            <a:r>
              <a:rPr lang="zh-CN" altLang="en-US"/>
              <a:t>：</a:t>
            </a:r>
            <a:endParaRPr lang="zh-CN" altLang="en-US"/>
          </a:p>
          <a:p>
            <a:pPr marL="360045" fontAlgn="auto"/>
            <a:r>
              <a:rPr lang="zh-CN" altLang="en-US" sz="1600"/>
              <a:t>操作对象是数据表中的一行。是MVCC技术用的比较多的。行级锁对系统开销较大，但处理高并发较好。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唐成－云徙科技－数据库多版本实现内幕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627380"/>
            <a:ext cx="6159500" cy="390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511810"/>
            <a:ext cx="606552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anchor="ctr">
        <a:scene3d>
          <a:camera prst="orthographicFront"/>
          <a:lightRig rig="threePt" dir="t"/>
        </a:scene3d>
        <a:sp3d>
          <a:contourClr>
            <a:srgbClr val="FFFFFF"/>
          </a:contourClr>
        </a:sp3d>
      </a:bodyPr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全屏显示(16:9)</PresentationFormat>
  <Paragraphs>128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华文细黑</vt:lpstr>
      <vt:lpstr>Arial Unicode MS</vt:lpstr>
      <vt:lpstr>Calibri</vt:lpstr>
      <vt:lpstr>等线</vt:lpstr>
      <vt:lpstr>自定义设计方案</vt:lpstr>
      <vt:lpstr>PowerPoint 演示文稿</vt:lpstr>
      <vt:lpstr>PowerPoint 演示文稿</vt:lpstr>
      <vt:lpstr>SQL事务--ACID </vt:lpstr>
      <vt:lpstr>事务--并发问题 </vt:lpstr>
      <vt:lpstr>事务--隔离级别 Isolation</vt:lpstr>
      <vt:lpstr>幻读</vt:lpstr>
      <vt:lpstr>SQL事务--ACID </vt:lpstr>
      <vt:lpstr>SQL事务--ACID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苗苗新生活</cp:lastModifiedBy>
  <cp:revision>1146</cp:revision>
  <dcterms:created xsi:type="dcterms:W3CDTF">2014-10-22T10:42:00Z</dcterms:created>
  <dcterms:modified xsi:type="dcterms:W3CDTF">2019-09-25T16:08:03Z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