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62" r:id="rId3"/>
    <p:sldId id="261" r:id="rId5"/>
    <p:sldId id="296" r:id="rId6"/>
    <p:sldId id="314" r:id="rId7"/>
    <p:sldId id="313" r:id="rId8"/>
    <p:sldId id="315" r:id="rId9"/>
    <p:sldId id="316" r:id="rId10"/>
    <p:sldId id="317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F32C880-4D74-4CC7-AD8F-2810C263605D}">
          <p14:sldIdLst>
            <p14:sldId id="262"/>
            <p14:sldId id="316"/>
            <p14:sldId id="317"/>
            <p14:sldId id="261"/>
            <p14:sldId id="296"/>
            <p14:sldId id="313"/>
            <p14:sldId id="314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333FF"/>
    <a:srgbClr val="8BB923"/>
    <a:srgbClr val="FF6801"/>
    <a:srgbClr val="E71C1A"/>
    <a:srgbClr val="FF7213"/>
    <a:srgbClr val="DC5E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9" autoAdjust="0"/>
    <p:restoredTop sz="85171" autoAdjust="0"/>
  </p:normalViewPr>
  <p:slideViewPr>
    <p:cSldViewPr>
      <p:cViewPr>
        <p:scale>
          <a:sx n="100" d="100"/>
          <a:sy n="100" d="100"/>
        </p:scale>
        <p:origin x="-72" y="-588"/>
      </p:cViewPr>
      <p:guideLst>
        <p:guide orient="horz" pos="2100"/>
        <p:guide orient="horz" pos="1620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6B53F-DCF1-4834-A915-594975D3B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8EF1D-5FC8-4F74-AA84-8BF0129BF2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2F66B-F29A-442D-9953-9CB2C38300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JDBC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与数据库交互的统一 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r>
              <a:rPr lang="zh-CN" altLang="en-US" dirty="0" smtClean="0"/>
              <a:t>看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原生代码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JDBC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与数据库交互的统一 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r>
              <a:rPr lang="zh-CN" altLang="en-US" dirty="0" smtClean="0"/>
              <a:t>看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原生代码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JDBC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与数据库交互的统一 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r>
              <a:rPr lang="zh-CN" altLang="en-US" dirty="0" smtClean="0"/>
              <a:t>看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原生代码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JDBC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与数据库交互的统一 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r>
              <a:rPr lang="zh-CN" altLang="en-US" dirty="0" smtClean="0"/>
              <a:t>看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原生代码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JDBC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与数据库交互的统一 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r>
              <a:rPr lang="zh-CN" altLang="en-US" dirty="0" smtClean="0"/>
              <a:t>看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原生代码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JDBC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与数据库交互的统一 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r>
              <a:rPr lang="zh-CN" altLang="en-US" dirty="0" smtClean="0"/>
              <a:t>看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原生代码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46992-9E13-4690-94BD-1B5CA6F77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95487"/>
            <a:ext cx="8229600" cy="432048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EBBA-AECD-4157-82A1-09A6CA7084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1045-ACB9-45DF-9902-4026C51BB3B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 descr="D:\MyConfiguration\zxp09284\Desktop\同程艺龙PPT内页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9"/>
            <a:ext cx="9144000" cy="51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0"/>
          <p:cNvSpPr txBox="1"/>
          <p:nvPr/>
        </p:nvSpPr>
        <p:spPr>
          <a:xfrm>
            <a:off x="1291857" y="2912326"/>
            <a:ext cx="2075180" cy="437515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Spring-JDBC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18900000">
            <a:off x="-253104" y="-348987"/>
            <a:ext cx="8682172" cy="4005137"/>
          </a:xfrm>
          <a:custGeom>
            <a:avLst/>
            <a:gdLst>
              <a:gd name="connsiteX0" fmla="*/ 6236047 w 11576229"/>
              <a:gd name="connsiteY0" fmla="*/ 0 h 5340182"/>
              <a:gd name="connsiteX1" fmla="*/ 6985881 w 11576229"/>
              <a:gd name="connsiteY1" fmla="*/ 749834 h 5340182"/>
              <a:gd name="connsiteX2" fmla="*/ 6985881 w 11576229"/>
              <a:gd name="connsiteY2" fmla="*/ 749834 h 5340182"/>
              <a:gd name="connsiteX3" fmla="*/ 6987933 w 11576229"/>
              <a:gd name="connsiteY3" fmla="*/ 751886 h 5340182"/>
              <a:gd name="connsiteX4" fmla="*/ 6987933 w 11576229"/>
              <a:gd name="connsiteY4" fmla="*/ 4588793 h 5340182"/>
              <a:gd name="connsiteX5" fmla="*/ 10824841 w 11576229"/>
              <a:gd name="connsiteY5" fmla="*/ 4588795 h 5340182"/>
              <a:gd name="connsiteX6" fmla="*/ 11576229 w 11576229"/>
              <a:gd name="connsiteY6" fmla="*/ 5340182 h 5340182"/>
              <a:gd name="connsiteX7" fmla="*/ 6236545 w 11576229"/>
              <a:gd name="connsiteY7" fmla="*/ 5340181 h 5340182"/>
              <a:gd name="connsiteX8" fmla="*/ 6236545 w 11576229"/>
              <a:gd name="connsiteY8" fmla="*/ 749834 h 5340182"/>
              <a:gd name="connsiteX9" fmla="*/ 0 w 11576229"/>
              <a:gd name="connsiteY9" fmla="*/ 749834 h 5340182"/>
              <a:gd name="connsiteX10" fmla="*/ 749833 w 11576229"/>
              <a:gd name="connsiteY10" fmla="*/ 0 h 534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76229" h="5340182">
                <a:moveTo>
                  <a:pt x="6236047" y="0"/>
                </a:moveTo>
                <a:lnTo>
                  <a:pt x="6985881" y="749834"/>
                </a:lnTo>
                <a:lnTo>
                  <a:pt x="6985881" y="749834"/>
                </a:lnTo>
                <a:lnTo>
                  <a:pt x="6987933" y="751886"/>
                </a:lnTo>
                <a:lnTo>
                  <a:pt x="6987933" y="4588793"/>
                </a:lnTo>
                <a:lnTo>
                  <a:pt x="10824841" y="4588795"/>
                </a:lnTo>
                <a:lnTo>
                  <a:pt x="11576229" y="5340182"/>
                </a:lnTo>
                <a:lnTo>
                  <a:pt x="6236545" y="5340181"/>
                </a:lnTo>
                <a:lnTo>
                  <a:pt x="6236545" y="749834"/>
                </a:lnTo>
                <a:lnTo>
                  <a:pt x="0" y="749834"/>
                </a:lnTo>
                <a:lnTo>
                  <a:pt x="749833" y="0"/>
                </a:lnTo>
                <a:close/>
              </a:path>
            </a:pathLst>
          </a:custGeom>
          <a:solidFill>
            <a:srgbClr val="ED7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 kern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rot="2700000">
            <a:off x="546376" y="-629572"/>
            <a:ext cx="562376" cy="2941291"/>
          </a:xfrm>
          <a:custGeom>
            <a:avLst/>
            <a:gdLst>
              <a:gd name="connsiteX0" fmla="*/ 0 w 749834"/>
              <a:gd name="connsiteY0" fmla="*/ 749834 h 3921721"/>
              <a:gd name="connsiteX1" fmla="*/ 749834 w 749834"/>
              <a:gd name="connsiteY1" fmla="*/ 0 h 3921721"/>
              <a:gd name="connsiteX2" fmla="*/ 749834 w 749834"/>
              <a:gd name="connsiteY2" fmla="*/ 3921721 h 3921721"/>
              <a:gd name="connsiteX3" fmla="*/ 0 w 749834"/>
              <a:gd name="connsiteY3" fmla="*/ 3171887 h 392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34" h="3921721">
                <a:moveTo>
                  <a:pt x="0" y="749834"/>
                </a:moveTo>
                <a:lnTo>
                  <a:pt x="749834" y="0"/>
                </a:lnTo>
                <a:lnTo>
                  <a:pt x="749834" y="3921721"/>
                </a:lnTo>
                <a:lnTo>
                  <a:pt x="0" y="3171887"/>
                </a:lnTo>
                <a:close/>
              </a:path>
            </a:pathLst>
          </a:custGeom>
          <a:solidFill>
            <a:srgbClr val="8CB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 kern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 rot="18900000">
            <a:off x="4908705" y="-833123"/>
            <a:ext cx="1666246" cy="1666246"/>
          </a:xfrm>
          <a:custGeom>
            <a:avLst/>
            <a:gdLst>
              <a:gd name="connsiteX0" fmla="*/ 0 w 2221661"/>
              <a:gd name="connsiteY0" fmla="*/ 0 h 2221661"/>
              <a:gd name="connsiteX1" fmla="*/ 751388 w 2221661"/>
              <a:gd name="connsiteY1" fmla="*/ 751388 h 2221661"/>
              <a:gd name="connsiteX2" fmla="*/ 751388 w 2221661"/>
              <a:gd name="connsiteY2" fmla="*/ 1470273 h 2221661"/>
              <a:gd name="connsiteX3" fmla="*/ 1470274 w 2221661"/>
              <a:gd name="connsiteY3" fmla="*/ 1470274 h 2221661"/>
              <a:gd name="connsiteX4" fmla="*/ 2221661 w 2221661"/>
              <a:gd name="connsiteY4" fmla="*/ 2221661 h 2221661"/>
              <a:gd name="connsiteX5" fmla="*/ 0 w 2221661"/>
              <a:gd name="connsiteY5" fmla="*/ 2221661 h 222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1661" h="2221661">
                <a:moveTo>
                  <a:pt x="0" y="0"/>
                </a:moveTo>
                <a:lnTo>
                  <a:pt x="751388" y="751388"/>
                </a:lnTo>
                <a:lnTo>
                  <a:pt x="751388" y="1470273"/>
                </a:lnTo>
                <a:lnTo>
                  <a:pt x="1470274" y="1470274"/>
                </a:lnTo>
                <a:lnTo>
                  <a:pt x="2221661" y="2221661"/>
                </a:lnTo>
                <a:lnTo>
                  <a:pt x="0" y="2221661"/>
                </a:lnTo>
                <a:close/>
              </a:path>
            </a:pathLst>
          </a:custGeom>
          <a:solidFill>
            <a:srgbClr val="8CB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 kern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0" y="206828"/>
            <a:ext cx="2579915" cy="2579915"/>
          </a:xfrm>
          <a:custGeom>
            <a:avLst/>
            <a:gdLst>
              <a:gd name="connsiteX0" fmla="*/ 0 w 3439886"/>
              <a:gd name="connsiteY0" fmla="*/ 3439886 h 3439886"/>
              <a:gd name="connsiteX1" fmla="*/ 3439886 w 3439886"/>
              <a:gd name="connsiteY1" fmla="*/ 0 h 34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39886" h="3439886">
                <a:moveTo>
                  <a:pt x="0" y="3439886"/>
                </a:moveTo>
                <a:lnTo>
                  <a:pt x="3439886" y="0"/>
                </a:lnTo>
              </a:path>
            </a:pathLst>
          </a:custGeom>
          <a:noFill/>
          <a:ln>
            <a:solidFill>
              <a:srgbClr val="8CB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 kern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4071258" y="1295400"/>
            <a:ext cx="1589314" cy="1589314"/>
          </a:xfrm>
          <a:custGeom>
            <a:avLst/>
            <a:gdLst>
              <a:gd name="connsiteX0" fmla="*/ 0 w 2119085"/>
              <a:gd name="connsiteY0" fmla="*/ 0 h 2119085"/>
              <a:gd name="connsiteX1" fmla="*/ 2119085 w 2119085"/>
              <a:gd name="connsiteY1" fmla="*/ 2119085 h 211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9085" h="2119085">
                <a:moveTo>
                  <a:pt x="0" y="0"/>
                </a:moveTo>
                <a:lnTo>
                  <a:pt x="2119085" y="2119085"/>
                </a:lnTo>
              </a:path>
            </a:pathLst>
          </a:custGeom>
          <a:noFill/>
          <a:ln>
            <a:solidFill>
              <a:srgbClr val="8CB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 kern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5932715" y="1088572"/>
            <a:ext cx="1665514" cy="1665514"/>
          </a:xfrm>
          <a:custGeom>
            <a:avLst/>
            <a:gdLst>
              <a:gd name="connsiteX0" fmla="*/ 2220685 w 2220685"/>
              <a:gd name="connsiteY0" fmla="*/ 0 h 2220685"/>
              <a:gd name="connsiteX1" fmla="*/ 0 w 2220685"/>
              <a:gd name="connsiteY1" fmla="*/ 2220685 h 22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0685" h="2220685">
                <a:moveTo>
                  <a:pt x="2220685" y="0"/>
                </a:moveTo>
                <a:lnTo>
                  <a:pt x="0" y="2220685"/>
                </a:lnTo>
              </a:path>
            </a:pathLst>
          </a:custGeom>
          <a:noFill/>
          <a:ln>
            <a:solidFill>
              <a:srgbClr val="8CB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 kern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6553200" y="1034143"/>
            <a:ext cx="1219200" cy="1219200"/>
          </a:xfrm>
          <a:custGeom>
            <a:avLst/>
            <a:gdLst>
              <a:gd name="connsiteX0" fmla="*/ 1625600 w 1625600"/>
              <a:gd name="connsiteY0" fmla="*/ 0 h 1625600"/>
              <a:gd name="connsiteX1" fmla="*/ 0 w 1625600"/>
              <a:gd name="connsiteY1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600" h="1625600">
                <a:moveTo>
                  <a:pt x="1625600" y="0"/>
                </a:moveTo>
                <a:lnTo>
                  <a:pt x="0" y="162560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 kern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787521" y="3722802"/>
            <a:ext cx="46541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84632" y="3879330"/>
            <a:ext cx="2657082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0" y="267494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kumimoji="1" lang="en-US" altLang="zh-CN" sz="3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1474" y="1347614"/>
            <a:ext cx="4104456" cy="5040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1995686"/>
            <a:ext cx="4104456" cy="5040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事务抽象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1841" y="2643758"/>
            <a:ext cx="4104456" cy="5040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54448" y="1347614"/>
            <a:ext cx="432048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54448" y="1995686"/>
            <a:ext cx="432048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54448" y="2643758"/>
            <a:ext cx="432048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1841" y="3299713"/>
            <a:ext cx="4104456" cy="5040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448" y="3299713"/>
            <a:ext cx="432048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--</a:t>
            </a:r>
            <a:r>
              <a:rPr lang="zh-CN" altLang="en-US">
                <a:sym typeface="+mn-ea"/>
              </a:rPr>
              <a:t>ACID</a:t>
            </a:r>
            <a:r>
              <a:rPr lang="en-US" dirty="0" smtClean="0"/>
              <a:t> </a:t>
            </a:r>
            <a:endParaRPr lang="zh-CN" altLang="en-US" dirty="0" smtClean="0"/>
          </a:p>
        </p:txBody>
      </p:sp>
      <p:graphicFrame>
        <p:nvGraphicFramePr>
          <p:cNvPr id="13" name="表格 12"/>
          <p:cNvGraphicFramePr/>
          <p:nvPr/>
        </p:nvGraphicFramePr>
        <p:xfrm>
          <a:off x="948690" y="627380"/>
          <a:ext cx="7622540" cy="3926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515"/>
                <a:gridCol w="6042025"/>
              </a:tblGrid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特性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</a:tr>
              <a:tr h="822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原子性（Atomicity）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事务开始后所有操作，要么全部做完，要么全部不做，不可能停滞在中间环节。事务执行过程中出错，会回滚到事务开始前的状态，所有的操作就像没有发生一样。也就是说事务是一个不可分割的整体，就像化学中学过的原子，是物质构成的基本单位。</a:t>
                      </a:r>
                      <a:endParaRPr lang="zh-CN" altLang="en-US" sz="1600"/>
                    </a:p>
                  </a:txBody>
                  <a:tcPr/>
                </a:tc>
              </a:tr>
              <a:tr h="822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一致性（Consistency）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事务开始前和结束后，数据库的完整性约束没有被破坏 。比如A向B转账，不可能A扣了钱，B却没收到。</a:t>
                      </a:r>
                      <a:endParaRPr lang="zh-CN" altLang="en-US" sz="1600"/>
                    </a:p>
                  </a:txBody>
                  <a:tcPr/>
                </a:tc>
              </a:tr>
              <a:tr h="822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隔离性（Isolation）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同一时间，只允许一个事务请求同一数据，不同的事务之间彼此没有任何干扰。比如A正在从一张银行卡中取钱，在A取钱结束前，B不能向这张卡转账。</a:t>
                      </a:r>
                      <a:endParaRPr lang="zh-CN" altLang="en-US" sz="1600"/>
                    </a:p>
                  </a:txBody>
                  <a:tcPr/>
                </a:tc>
              </a:tr>
              <a:tr h="822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持久性（Durability）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事务完成后，事务对数据库的所有更新将被保存到数据库，不能回滚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事务</a:t>
            </a:r>
            <a:r>
              <a:rPr lang="en-US" altLang="zh-CN" dirty="0" smtClean="0"/>
              <a:t>--</a:t>
            </a:r>
            <a:r>
              <a:rPr lang="zh-CN" altLang="en-US">
                <a:sym typeface="+mn-ea"/>
              </a:rPr>
              <a:t>并发问题</a:t>
            </a:r>
            <a:r>
              <a:rPr lang="en-US" dirty="0" smtClean="0"/>
              <a:t> </a:t>
            </a:r>
            <a:endParaRPr lang="zh-CN" altLang="en-US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751205" y="803910"/>
          <a:ext cx="7641590" cy="382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35"/>
                <a:gridCol w="6447155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脏读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事务A读取了事务B更新的数据，然后B回滚操作，那么A读取到的数据是脏数据</a:t>
                      </a:r>
                      <a:endParaRPr lang="zh-CN" alt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不可重复读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事务 A 多次读取同一数据，事务 B 在事务A多次读取的过程中，对数据作了更新并提交，导致事务A多次读取同一数据时，结果不一致</a:t>
                      </a:r>
                      <a:endParaRPr lang="zh-CN" alt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幻读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用户A将数据库中所有学生的成绩从具体分数改为ABCDE等级，但是用户B就在这个时候插入了一条具体分数的记录，当修改A改结束后发现还有一条记录没有改过来，就好像发生了幻觉一样，这就叫幻读。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事务</a:t>
            </a:r>
            <a:r>
              <a:rPr lang="en-US" altLang="zh-CN" dirty="0" smtClean="0"/>
              <a:t>--</a:t>
            </a:r>
            <a:r>
              <a:rPr lang="zh-CN" altLang="en-US" dirty="0" smtClean="0"/>
              <a:t>隔离级别</a:t>
            </a:r>
            <a:r>
              <a:rPr lang="en-US" altLang="zh-CN" dirty="0" smtClean="0"/>
              <a:t> </a:t>
            </a:r>
            <a:r>
              <a:rPr lang="zh-CN" altLang="en-US">
                <a:sym typeface="+mn-ea"/>
              </a:rPr>
              <a:t>Isolation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/>
          <p:nvPr/>
        </p:nvGraphicFramePr>
        <p:xfrm>
          <a:off x="541020" y="975995"/>
          <a:ext cx="800735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950"/>
                <a:gridCol w="1210945"/>
                <a:gridCol w="1733550"/>
                <a:gridCol w="17799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事务隔离级别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脏读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不可重复读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幻读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读未提交（read-uncommitted）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不可重复读（read-committed）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可重复读（repeatable-read）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串行化（serializable）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 smtClean="0"/>
              <a:t>幻读</a:t>
            </a:r>
            <a:endParaRPr 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53415" y="887095"/>
            <a:ext cx="73355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所谓幻读，指的是当某个事务在读取某个范围内的记录时，另外一个事务又在该范围内插入了新的记录，当之前的事务再次读取该范围的记录时，会产生幻行。InnoDB存储引擎通过多版本并发控制（MVCC）解决了幻读的问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--</a:t>
            </a:r>
            <a:r>
              <a:rPr lang="zh-CN" altLang="en-US">
                <a:sym typeface="+mn-ea"/>
              </a:rPr>
              <a:t>ACID</a:t>
            </a:r>
            <a:r>
              <a:rPr lang="en-US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--</a:t>
            </a:r>
            <a:r>
              <a:rPr lang="zh-CN" altLang="en-US">
                <a:sym typeface="+mn-ea"/>
              </a:rPr>
              <a:t>ACID</a:t>
            </a:r>
            <a:r>
              <a:rPr lang="en-US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anchor="ctr">
        <a:scene3d>
          <a:camera prst="orthographicFront"/>
          <a:lightRig rig="threePt" dir="t"/>
        </a:scene3d>
        <a:sp3d>
          <a:contourClr>
            <a:srgbClr val="FFFFFF"/>
          </a:contourClr>
        </a:sp3d>
      </a:bodyPr>
      <a:lstStyle>
        <a:defPPr algn="ctr" eaLnBrk="1" fontAlgn="auto" hangingPunct="1">
          <a:spcBef>
            <a:spcPts val="0"/>
          </a:spcBef>
          <a:spcAft>
            <a:spcPts val="0"/>
          </a:spcAft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演示</Application>
  <PresentationFormat>全屏显示(16:9)</PresentationFormat>
  <Paragraphs>113</Paragraphs>
  <Slides>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华文细黑</vt:lpstr>
      <vt:lpstr>Arial Unicode MS</vt:lpstr>
      <vt:lpstr>Calibri</vt:lpstr>
      <vt:lpstr>等线</vt:lpstr>
      <vt:lpstr>自定义设计方案</vt:lpstr>
      <vt:lpstr>PowerPoint 演示文稿</vt:lpstr>
      <vt:lpstr>PowerPoint 演示文稿</vt:lpstr>
      <vt:lpstr>直接利用JDBC操作数据</vt:lpstr>
      <vt:lpstr>SQL事务--ACID </vt:lpstr>
      <vt:lpstr>SQL事务--ACID </vt:lpstr>
      <vt:lpstr>SQL事务--ACID </vt:lpstr>
      <vt:lpstr>SQL事务--ACID </vt:lpstr>
      <vt:lpstr>SQL事务--ACID 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通用型报告模板</dc:title>
  <dc:creator>研发序列网站设计部—宋从磊</dc:creator>
  <cp:lastModifiedBy>苗苗新生活</cp:lastModifiedBy>
  <cp:revision>1143</cp:revision>
  <dcterms:created xsi:type="dcterms:W3CDTF">2014-10-22T10:42:00Z</dcterms:created>
  <dcterms:modified xsi:type="dcterms:W3CDTF">2019-09-22T15:24:00Z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