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37a0dca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37a0dca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37a0dcaa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37a0dcaa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37a0dcaa7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37a0dcaa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37ed589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7ed589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37ed589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37ed589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37ed589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7ed589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37ed589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37ed589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37ed589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37ed589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37ed589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37ed589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37ed5894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37ed5894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37ed5894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37ed5894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37ed5894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37ed5894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37ed589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37ed589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cb9a3abeb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b9a3ab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37a0dcaa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7a0dcaa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d4400e736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4400e7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37a0dcaa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37a0dca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rgbClr val="CFE2F3"/>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7813" l="0" r="0" t="7813"/>
          <a:stretch/>
        </p:blipFill>
        <p:spPr>
          <a:xfrm>
            <a:off x="0" y="0"/>
            <a:ext cx="9144003" cy="5143501"/>
          </a:xfrm>
          <a:prstGeom prst="rect">
            <a:avLst/>
          </a:prstGeom>
          <a:noFill/>
          <a:ln>
            <a:noFill/>
          </a:ln>
        </p:spPr>
      </p:pic>
      <p:sp>
        <p:nvSpPr>
          <p:cNvPr id="105" name="Google Shape;105;p25"/>
          <p:cNvSpPr txBox="1"/>
          <p:nvPr>
            <p:ph type="ctrTitle"/>
          </p:nvPr>
        </p:nvSpPr>
        <p:spPr>
          <a:xfrm>
            <a:off x="510450" y="559225"/>
            <a:ext cx="6515100" cy="2286600"/>
          </a:xfrm>
          <a:prstGeom prst="rect">
            <a:avLst/>
          </a:prstGeom>
          <a:solidFill>
            <a:srgbClr val="000000">
              <a:alpha val="33710"/>
            </a:srgbClr>
          </a:solidFill>
          <a:ln>
            <a:noFill/>
          </a:ln>
          <a:effectLst>
            <a:outerShdw blurRad="57150" rotWithShape="0" algn="bl" dir="1740000" dist="9525">
              <a:srgbClr val="000000"/>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a:t>New York City Taxi Fare Analysis Using ML Optimizations</a:t>
            </a:r>
            <a:endParaRPr/>
          </a:p>
        </p:txBody>
      </p:sp>
      <p:sp>
        <p:nvSpPr>
          <p:cNvPr id="106" name="Google Shape;106;p25"/>
          <p:cNvSpPr txBox="1"/>
          <p:nvPr>
            <p:ph idx="1" type="subTitle"/>
          </p:nvPr>
        </p:nvSpPr>
        <p:spPr>
          <a:xfrm>
            <a:off x="510450" y="3182325"/>
            <a:ext cx="1845000" cy="630000"/>
          </a:xfrm>
          <a:prstGeom prst="rect">
            <a:avLst/>
          </a:prstGeom>
          <a:solidFill>
            <a:srgbClr val="000000">
              <a:alpha val="3820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sz="2400"/>
              <a:t>y</a:t>
            </a:r>
            <a:r>
              <a:rPr lang="en"/>
              <a:t> Group 13</a:t>
            </a:r>
            <a:endParaRPr/>
          </a:p>
        </p:txBody>
      </p:sp>
      <p:sp>
        <p:nvSpPr>
          <p:cNvPr id="107" name="Google Shape;107;p25"/>
          <p:cNvSpPr txBox="1"/>
          <p:nvPr>
            <p:ph idx="1" type="subTitle"/>
          </p:nvPr>
        </p:nvSpPr>
        <p:spPr>
          <a:xfrm>
            <a:off x="510450" y="4370775"/>
            <a:ext cx="4852500" cy="503100"/>
          </a:xfrm>
          <a:prstGeom prst="rect">
            <a:avLst/>
          </a:prstGeom>
          <a:solidFill>
            <a:srgbClr val="000000">
              <a:alpha val="3876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t>Chaitanya Kadian, Rohitashwa Ray Chowdhury</a:t>
            </a:r>
            <a:endParaRPr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265500" y="259900"/>
            <a:ext cx="4045200" cy="192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Distance and Passenger Count</a:t>
            </a:r>
            <a:endParaRPr/>
          </a:p>
        </p:txBody>
      </p:sp>
      <p:sp>
        <p:nvSpPr>
          <p:cNvPr id="165" name="Google Shape;165;p34"/>
          <p:cNvSpPr txBox="1"/>
          <p:nvPr>
            <p:ph idx="1" type="subTitle"/>
          </p:nvPr>
        </p:nvSpPr>
        <p:spPr>
          <a:xfrm>
            <a:off x="113100" y="2320350"/>
            <a:ext cx="2797800" cy="13455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SzPts val="2100"/>
              <a:buChar char="●"/>
            </a:pPr>
            <a:r>
              <a:rPr lang="en"/>
              <a:t>We use haversine formula to calculate distance.</a:t>
            </a:r>
            <a:endParaRPr/>
          </a:p>
          <a:p>
            <a:pPr indent="0" lvl="0" marL="0" rtl="0" algn="ctr">
              <a:spcBef>
                <a:spcPts val="0"/>
              </a:spcBef>
              <a:spcAft>
                <a:spcPts val="0"/>
              </a:spcAft>
              <a:buNone/>
            </a:pPr>
            <a:r>
              <a:t/>
            </a:r>
            <a:endParaRPr/>
          </a:p>
        </p:txBody>
      </p:sp>
      <p:pic>
        <p:nvPicPr>
          <p:cNvPr id="166" name="Google Shape;166;p34"/>
          <p:cNvPicPr preferRelativeResize="0"/>
          <p:nvPr/>
        </p:nvPicPr>
        <p:blipFill>
          <a:blip r:embed="rId3">
            <a:alphaModFix/>
          </a:blip>
          <a:stretch>
            <a:fillRect/>
          </a:stretch>
        </p:blipFill>
        <p:spPr>
          <a:xfrm>
            <a:off x="2986200" y="2153550"/>
            <a:ext cx="1509600" cy="1509600"/>
          </a:xfrm>
          <a:prstGeom prst="rect">
            <a:avLst/>
          </a:prstGeom>
          <a:noFill/>
          <a:ln>
            <a:noFill/>
          </a:ln>
        </p:spPr>
      </p:pic>
      <p:sp>
        <p:nvSpPr>
          <p:cNvPr id="167" name="Google Shape;167;p34"/>
          <p:cNvSpPr txBox="1"/>
          <p:nvPr>
            <p:ph idx="1" type="subTitle"/>
          </p:nvPr>
        </p:nvSpPr>
        <p:spPr>
          <a:xfrm>
            <a:off x="113100" y="3827775"/>
            <a:ext cx="4136100" cy="13455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SzPts val="2100"/>
              <a:buChar char="●"/>
            </a:pPr>
            <a:r>
              <a:rPr lang="en"/>
              <a:t>Plot of passenger vs fare tells that there is some correlation</a:t>
            </a:r>
            <a:endParaRPr/>
          </a:p>
          <a:p>
            <a:pPr indent="0" lvl="0" marL="0" rtl="0" algn="ctr">
              <a:spcBef>
                <a:spcPts val="0"/>
              </a:spcBef>
              <a:spcAft>
                <a:spcPts val="0"/>
              </a:spcAft>
              <a:buNone/>
            </a:pPr>
            <a:r>
              <a:t/>
            </a:r>
            <a:endParaRPr/>
          </a:p>
        </p:txBody>
      </p:sp>
      <p:pic>
        <p:nvPicPr>
          <p:cNvPr id="168" name="Google Shape;168;p34"/>
          <p:cNvPicPr preferRelativeResize="0"/>
          <p:nvPr/>
        </p:nvPicPr>
        <p:blipFill>
          <a:blip r:embed="rId4">
            <a:alphaModFix/>
          </a:blip>
          <a:stretch>
            <a:fillRect/>
          </a:stretch>
        </p:blipFill>
        <p:spPr>
          <a:xfrm>
            <a:off x="4800250" y="111425"/>
            <a:ext cx="4247925" cy="2460325"/>
          </a:xfrm>
          <a:prstGeom prst="rect">
            <a:avLst/>
          </a:prstGeom>
          <a:noFill/>
          <a:ln>
            <a:noFill/>
          </a:ln>
        </p:spPr>
      </p:pic>
      <p:sp>
        <p:nvSpPr>
          <p:cNvPr id="169" name="Google Shape;169;p34"/>
          <p:cNvSpPr/>
          <p:nvPr/>
        </p:nvSpPr>
        <p:spPr>
          <a:xfrm>
            <a:off x="4970825" y="4408725"/>
            <a:ext cx="590400" cy="183600"/>
          </a:xfrm>
          <a:prstGeom prst="rect">
            <a:avLst/>
          </a:prstGeom>
          <a:solidFill>
            <a:srgbClr val="1616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34"/>
          <p:cNvPicPr preferRelativeResize="0"/>
          <p:nvPr/>
        </p:nvPicPr>
        <p:blipFill>
          <a:blip r:embed="rId5">
            <a:alphaModFix/>
          </a:blip>
          <a:stretch>
            <a:fillRect/>
          </a:stretch>
        </p:blipFill>
        <p:spPr>
          <a:xfrm>
            <a:off x="5257450" y="2647950"/>
            <a:ext cx="3359025" cy="226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311700" y="523925"/>
            <a:ext cx="8520600" cy="19428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n" sz="2400"/>
              <a:t>The fare increase after 2012 is apparent here.</a:t>
            </a:r>
            <a:endParaRPr sz="2400"/>
          </a:p>
          <a:p>
            <a:pPr indent="-381000" lvl="0" marL="457200" rtl="0" algn="just">
              <a:spcBef>
                <a:spcPts val="0"/>
              </a:spcBef>
              <a:spcAft>
                <a:spcPts val="0"/>
              </a:spcAft>
              <a:buSzPts val="2400"/>
              <a:buChar char="●"/>
            </a:pPr>
            <a:r>
              <a:rPr lang="en" sz="2400"/>
              <a:t>The fare is somewhat dependent on hour of the day </a:t>
            </a:r>
            <a:r>
              <a:rPr lang="en" sz="2400"/>
              <a:t>as well</a:t>
            </a:r>
            <a:r>
              <a:rPr lang="en" sz="2400"/>
              <a:t>. Peak hours have higher “per mile fare”.</a:t>
            </a:r>
            <a:endParaRPr sz="2400"/>
          </a:p>
          <a:p>
            <a:pPr indent="-381000" lvl="0" marL="457200" rtl="0" algn="just">
              <a:spcBef>
                <a:spcPts val="0"/>
              </a:spcBef>
              <a:spcAft>
                <a:spcPts val="0"/>
              </a:spcAft>
              <a:buSzPts val="2400"/>
              <a:buChar char="●"/>
            </a:pPr>
            <a:r>
              <a:rPr lang="en" sz="2400"/>
              <a:t>Could be due to traffic.</a:t>
            </a:r>
            <a:endParaRPr sz="2400"/>
          </a:p>
        </p:txBody>
      </p:sp>
      <p:pic>
        <p:nvPicPr>
          <p:cNvPr id="176" name="Google Shape;176;p35"/>
          <p:cNvPicPr preferRelativeResize="0"/>
          <p:nvPr/>
        </p:nvPicPr>
        <p:blipFill>
          <a:blip r:embed="rId3">
            <a:alphaModFix/>
          </a:blip>
          <a:stretch>
            <a:fillRect/>
          </a:stretch>
        </p:blipFill>
        <p:spPr>
          <a:xfrm>
            <a:off x="183700" y="2466775"/>
            <a:ext cx="8775949" cy="244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6"/>
          <p:cNvSpPr txBox="1"/>
          <p:nvPr>
            <p:ph idx="1" type="body"/>
          </p:nvPr>
        </p:nvSpPr>
        <p:spPr>
          <a:xfrm>
            <a:off x="311700" y="27850"/>
            <a:ext cx="8520600" cy="19428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n" sz="2400"/>
              <a:t>Some distance 0 rides have high fares. These are dropped</a:t>
            </a:r>
            <a:endParaRPr sz="2400"/>
          </a:p>
          <a:p>
            <a:pPr indent="-381000" lvl="0" marL="457200" rtl="0" algn="just">
              <a:spcBef>
                <a:spcPts val="0"/>
              </a:spcBef>
              <a:spcAft>
                <a:spcPts val="0"/>
              </a:spcAft>
              <a:buSzPts val="2400"/>
              <a:buChar char="●"/>
            </a:pPr>
            <a:r>
              <a:rPr lang="en" sz="2400"/>
              <a:t>40-60 fare bracket has multiple rides. These are from airports. Airport rides have fixed rate irrespective of distance.</a:t>
            </a:r>
            <a:endParaRPr sz="2400"/>
          </a:p>
          <a:p>
            <a:pPr indent="-381000" lvl="0" marL="457200" rtl="0" algn="just">
              <a:spcBef>
                <a:spcPts val="0"/>
              </a:spcBef>
              <a:spcAft>
                <a:spcPts val="0"/>
              </a:spcAft>
              <a:buSzPts val="2400"/>
              <a:buChar char="●"/>
            </a:pPr>
            <a:r>
              <a:rPr lang="en" sz="2400"/>
              <a:t>Otherwise a linear trend is observed, distance vs fare. </a:t>
            </a:r>
            <a:endParaRPr sz="2400"/>
          </a:p>
        </p:txBody>
      </p:sp>
      <p:pic>
        <p:nvPicPr>
          <p:cNvPr id="182" name="Google Shape;182;p36"/>
          <p:cNvPicPr preferRelativeResize="0"/>
          <p:nvPr/>
        </p:nvPicPr>
        <p:blipFill>
          <a:blip r:embed="rId3">
            <a:alphaModFix/>
          </a:blip>
          <a:stretch>
            <a:fillRect/>
          </a:stretch>
        </p:blipFill>
        <p:spPr>
          <a:xfrm>
            <a:off x="153900" y="2175600"/>
            <a:ext cx="8805750" cy="276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587650" y="341550"/>
            <a:ext cx="7991400" cy="129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Models used in this project </a:t>
            </a:r>
            <a:endParaRPr b="1"/>
          </a:p>
        </p:txBody>
      </p:sp>
      <p:sp>
        <p:nvSpPr>
          <p:cNvPr id="188" name="Google Shape;188;p37"/>
          <p:cNvSpPr txBox="1"/>
          <p:nvPr/>
        </p:nvSpPr>
        <p:spPr>
          <a:xfrm>
            <a:off x="527375" y="1637550"/>
            <a:ext cx="7569600" cy="30540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Multi layer perceptron Regressor</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Linear Regression</a:t>
            </a:r>
            <a:endParaRPr sz="3000">
              <a:latin typeface="Proxima Nova"/>
              <a:ea typeface="Proxima Nova"/>
              <a:cs typeface="Proxima Nova"/>
              <a:sym typeface="Proxima Nova"/>
            </a:endParaRPr>
          </a:p>
          <a:p>
            <a:pPr indent="-419100" lvl="0" marL="457200" rtl="0" algn="l">
              <a:spcBef>
                <a:spcPts val="0"/>
              </a:spcBef>
              <a:spcAft>
                <a:spcPts val="0"/>
              </a:spcAft>
              <a:buSzPts val="3000"/>
              <a:buFont typeface="Proxima Nova"/>
              <a:buChar char="●"/>
            </a:pPr>
            <a:r>
              <a:rPr lang="en" sz="3000">
                <a:latin typeface="Proxima Nova"/>
                <a:ea typeface="Proxima Nova"/>
                <a:cs typeface="Proxima Nova"/>
                <a:sym typeface="Proxima Nova"/>
              </a:rPr>
              <a:t>Random Forest Regressor</a:t>
            </a:r>
            <a:endParaRPr sz="30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Multi layer Perceptron?</a:t>
            </a:r>
            <a:endParaRPr/>
          </a:p>
        </p:txBody>
      </p:sp>
      <p:sp>
        <p:nvSpPr>
          <p:cNvPr id="194" name="Google Shape;19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MLP is a part of feedforward artificial neural network. It can act as both a classifier and a regressor. A MLP comprises of multiple layers of perceptrons. Generally a MLP will have a minimum of three layers which are: input layer, hidden layer, output layer. </a:t>
            </a:r>
            <a:endParaRPr>
              <a:solidFill>
                <a:srgbClr val="000000"/>
              </a:solidFill>
            </a:endParaRPr>
          </a:p>
          <a:p>
            <a:pPr indent="0" lvl="0" marL="0" rtl="0" algn="l">
              <a:spcBef>
                <a:spcPts val="1600"/>
              </a:spcBef>
              <a:spcAft>
                <a:spcPts val="0"/>
              </a:spcAft>
              <a:buNone/>
            </a:pPr>
            <a:r>
              <a:rPr lang="en">
                <a:solidFill>
                  <a:srgbClr val="000000"/>
                </a:solidFill>
              </a:rPr>
              <a:t>MLP uses a supervised learning </a:t>
            </a:r>
            <a:r>
              <a:rPr lang="en">
                <a:solidFill>
                  <a:srgbClr val="000000"/>
                </a:solidFill>
              </a:rPr>
              <a:t>algorithm</a:t>
            </a:r>
            <a:r>
              <a:rPr lang="en">
                <a:solidFill>
                  <a:srgbClr val="000000"/>
                </a:solidFill>
              </a:rPr>
              <a:t> called backpropagation to train its model. Backpropagation starts from the output and goes back to make changes in every layer while reducing the error.</a:t>
            </a:r>
            <a:endParaRPr>
              <a:solidFill>
                <a:srgbClr val="000000"/>
              </a:solidFill>
            </a:endParaRPr>
          </a:p>
          <a:p>
            <a:pPr indent="0" lvl="0" marL="0" rtl="0" algn="l">
              <a:spcBef>
                <a:spcPts val="1600"/>
              </a:spcBef>
              <a:spcAft>
                <a:spcPts val="1600"/>
              </a:spcAft>
              <a:buNone/>
            </a:pPr>
            <a:r>
              <a:rPr lang="en">
                <a:solidFill>
                  <a:srgbClr val="000000"/>
                </a:solidFill>
              </a:rPr>
              <a:t>MLP differs from a linear perceptron due to its nonlinear activation </a:t>
            </a:r>
            <a:r>
              <a:rPr lang="en">
                <a:solidFill>
                  <a:srgbClr val="000000"/>
                </a:solidFill>
              </a:rPr>
              <a:t>function</a:t>
            </a:r>
            <a:r>
              <a:rPr lang="en">
                <a:solidFill>
                  <a:srgbClr val="000000"/>
                </a:solidFill>
              </a:rPr>
              <a:t> and thus handles non linear data quite efficiently.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Linear Regression?</a:t>
            </a:r>
            <a:endParaRPr/>
          </a:p>
        </p:txBody>
      </p:sp>
      <p:sp>
        <p:nvSpPr>
          <p:cNvPr id="200" name="Google Shape;20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Linear regression simply put is the </a:t>
            </a:r>
            <a:r>
              <a:rPr lang="en">
                <a:solidFill>
                  <a:schemeClr val="dk1"/>
                </a:solidFill>
              </a:rPr>
              <a:t>relationship</a:t>
            </a:r>
            <a:r>
              <a:rPr lang="en">
                <a:solidFill>
                  <a:schemeClr val="dk1"/>
                </a:solidFill>
              </a:rPr>
              <a:t> between a dependent variable with a set of independent variables. Dependent variables are generally dependent on a set of independent attributes for its value which may form a linear relationship between them. </a:t>
            </a:r>
            <a:endParaRPr>
              <a:solidFill>
                <a:schemeClr val="dk1"/>
              </a:solidFill>
            </a:endParaRPr>
          </a:p>
          <a:p>
            <a:pPr indent="0" lvl="0" marL="0" rtl="0" algn="l">
              <a:spcBef>
                <a:spcPts val="1600"/>
              </a:spcBef>
              <a:spcAft>
                <a:spcPts val="0"/>
              </a:spcAft>
              <a:buNone/>
            </a:pPr>
            <a:r>
              <a:rPr lang="en">
                <a:solidFill>
                  <a:schemeClr val="dk1"/>
                </a:solidFill>
              </a:rPr>
              <a:t>A relationship that can be handled by a linear regression can be demonstrated </a:t>
            </a:r>
            <a:r>
              <a:rPr lang="en">
                <a:solidFill>
                  <a:schemeClr val="dk1"/>
                </a:solidFill>
              </a:rPr>
              <a:t>graphically</a:t>
            </a:r>
            <a:r>
              <a:rPr lang="en">
                <a:solidFill>
                  <a:schemeClr val="dk1"/>
                </a:solidFill>
              </a:rPr>
              <a:t> using a single straight line. </a:t>
            </a:r>
            <a:endParaRPr>
              <a:solidFill>
                <a:schemeClr val="dk1"/>
              </a:solidFill>
            </a:endParaRPr>
          </a:p>
          <a:p>
            <a:pPr indent="0" lvl="0" marL="0" rtl="0" algn="l">
              <a:spcBef>
                <a:spcPts val="1600"/>
              </a:spcBef>
              <a:spcAft>
                <a:spcPts val="1600"/>
              </a:spcAft>
              <a:buNone/>
            </a:pPr>
            <a:r>
              <a:rPr lang="en">
                <a:solidFill>
                  <a:schemeClr val="dk1"/>
                </a:solidFill>
              </a:rPr>
              <a:t>Linear regression handling multiple output or dependent values are known as multivariate linear regression.</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Random Forest Regressor?</a:t>
            </a:r>
            <a:endParaRPr/>
          </a:p>
        </p:txBody>
      </p:sp>
      <p:sp>
        <p:nvSpPr>
          <p:cNvPr id="206" name="Google Shape;20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Random Forest is a type of ensemble learning algorithm that constructs a multiple number of decision trees to predict the outcome which is </a:t>
            </a:r>
            <a:r>
              <a:rPr lang="en">
                <a:solidFill>
                  <a:srgbClr val="000000"/>
                </a:solidFill>
              </a:rPr>
              <a:t>generally</a:t>
            </a:r>
            <a:r>
              <a:rPr lang="en">
                <a:solidFill>
                  <a:srgbClr val="000000"/>
                </a:solidFill>
              </a:rPr>
              <a:t> the mean prediction of the outputting classes. It can be used in classification or regression.</a:t>
            </a:r>
            <a:endParaRPr>
              <a:solidFill>
                <a:srgbClr val="000000"/>
              </a:solidFill>
            </a:endParaRPr>
          </a:p>
          <a:p>
            <a:pPr indent="0" lvl="0" marL="0" rtl="0" algn="l">
              <a:spcBef>
                <a:spcPts val="1600"/>
              </a:spcBef>
              <a:spcAft>
                <a:spcPts val="0"/>
              </a:spcAft>
              <a:buNone/>
            </a:pPr>
            <a:r>
              <a:rPr lang="en">
                <a:solidFill>
                  <a:srgbClr val="000000"/>
                </a:solidFill>
              </a:rPr>
              <a:t>Random Forest is an ensemble method which means that it uses multiple algorithms together to generate the output.</a:t>
            </a:r>
            <a:endParaRPr>
              <a:solidFill>
                <a:srgbClr val="000000"/>
              </a:solidFill>
            </a:endParaRPr>
          </a:p>
          <a:p>
            <a:pPr indent="0" lvl="0" marL="0" rtl="0" algn="l">
              <a:spcBef>
                <a:spcPts val="1600"/>
              </a:spcBef>
              <a:spcAft>
                <a:spcPts val="1600"/>
              </a:spcAft>
              <a:buNone/>
            </a:pPr>
            <a:r>
              <a:rPr lang="en">
                <a:solidFill>
                  <a:srgbClr val="000000"/>
                </a:solidFill>
              </a:rPr>
              <a:t>Random Forest acts as a corrective measure for the decision trees habit of </a:t>
            </a:r>
            <a:r>
              <a:rPr lang="en">
                <a:solidFill>
                  <a:srgbClr val="000000"/>
                </a:solidFill>
              </a:rPr>
              <a:t>overfitting</a:t>
            </a:r>
            <a:r>
              <a:rPr lang="en">
                <a:solidFill>
                  <a:srgbClr val="000000"/>
                </a:solidFill>
              </a:rPr>
              <a:t> the training dataset.  In this project we have used the </a:t>
            </a:r>
            <a:r>
              <a:rPr lang="en">
                <a:solidFill>
                  <a:srgbClr val="000000"/>
                </a:solidFill>
              </a:rPr>
              <a:t>algorithm</a:t>
            </a:r>
            <a:r>
              <a:rPr lang="en">
                <a:solidFill>
                  <a:srgbClr val="000000"/>
                </a:solidFill>
              </a:rPr>
              <a:t> for performing regression.</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of the models</a:t>
            </a:r>
            <a:endParaRPr/>
          </a:p>
        </p:txBody>
      </p:sp>
      <p:sp>
        <p:nvSpPr>
          <p:cNvPr id="212" name="Google Shape;212;p41"/>
          <p:cNvSpPr txBox="1"/>
          <p:nvPr>
            <p:ph idx="1" type="body"/>
          </p:nvPr>
        </p:nvSpPr>
        <p:spPr>
          <a:xfrm>
            <a:off x="311700" y="1152475"/>
            <a:ext cx="8520600" cy="133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three models mentioned have been trained using the default configuration </a:t>
            </a:r>
            <a:r>
              <a:rPr lang="en">
                <a:solidFill>
                  <a:srgbClr val="000000"/>
                </a:solidFill>
              </a:rPr>
              <a:t>without</a:t>
            </a:r>
            <a:r>
              <a:rPr lang="en">
                <a:solidFill>
                  <a:srgbClr val="000000"/>
                </a:solidFill>
              </a:rPr>
              <a:t> any further optimization. The dataset has been divided into 80:20 ratio where training set is 80% and testing set is 20%. The dataset used to train these models consists of 2 million rows. </a:t>
            </a:r>
            <a:endParaRPr>
              <a:solidFill>
                <a:srgbClr val="000000"/>
              </a:solidFill>
            </a:endParaRPr>
          </a:p>
        </p:txBody>
      </p:sp>
      <p:pic>
        <p:nvPicPr>
          <p:cNvPr id="213" name="Google Shape;213;p41"/>
          <p:cNvPicPr preferRelativeResize="0"/>
          <p:nvPr/>
        </p:nvPicPr>
        <p:blipFill>
          <a:blip r:embed="rId3">
            <a:alphaModFix/>
          </a:blip>
          <a:stretch>
            <a:fillRect/>
          </a:stretch>
        </p:blipFill>
        <p:spPr>
          <a:xfrm>
            <a:off x="392075" y="2626125"/>
            <a:ext cx="4098451" cy="881675"/>
          </a:xfrm>
          <a:prstGeom prst="rect">
            <a:avLst/>
          </a:prstGeom>
          <a:noFill/>
          <a:ln cap="flat" cmpd="sng" w="9525">
            <a:solidFill>
              <a:srgbClr val="000000"/>
            </a:solidFill>
            <a:prstDash val="solid"/>
            <a:round/>
            <a:headEnd len="sm" w="sm" type="none"/>
            <a:tailEnd len="sm" w="sm" type="none"/>
          </a:ln>
        </p:spPr>
      </p:pic>
      <p:pic>
        <p:nvPicPr>
          <p:cNvPr id="214" name="Google Shape;214;p41"/>
          <p:cNvPicPr preferRelativeResize="0"/>
          <p:nvPr/>
        </p:nvPicPr>
        <p:blipFill>
          <a:blip r:embed="rId4">
            <a:alphaModFix/>
          </a:blip>
          <a:stretch>
            <a:fillRect/>
          </a:stretch>
        </p:blipFill>
        <p:spPr>
          <a:xfrm>
            <a:off x="392075" y="3660200"/>
            <a:ext cx="8440226" cy="997100"/>
          </a:xfrm>
          <a:prstGeom prst="rect">
            <a:avLst/>
          </a:prstGeom>
          <a:noFill/>
          <a:ln cap="flat" cmpd="sng" w="9525">
            <a:solidFill>
              <a:srgbClr val="000000"/>
            </a:solidFill>
            <a:prstDash val="solid"/>
            <a:round/>
            <a:headEnd len="sm" w="sm" type="none"/>
            <a:tailEnd len="sm" w="sm" type="none"/>
          </a:ln>
        </p:spPr>
      </p:pic>
      <p:pic>
        <p:nvPicPr>
          <p:cNvPr id="215" name="Google Shape;215;p41"/>
          <p:cNvPicPr preferRelativeResize="0"/>
          <p:nvPr/>
        </p:nvPicPr>
        <p:blipFill>
          <a:blip r:embed="rId5">
            <a:alphaModFix/>
          </a:blip>
          <a:stretch>
            <a:fillRect/>
          </a:stretch>
        </p:blipFill>
        <p:spPr>
          <a:xfrm>
            <a:off x="4733850" y="2626125"/>
            <a:ext cx="4098450" cy="8816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Predictions and Hyperparameter Tuning </a:t>
            </a:r>
            <a:endParaRPr/>
          </a:p>
        </p:txBody>
      </p:sp>
      <p:sp>
        <p:nvSpPr>
          <p:cNvPr id="221" name="Google Shape;221;p42"/>
          <p:cNvSpPr txBox="1"/>
          <p:nvPr>
            <p:ph idx="1" type="body"/>
          </p:nvPr>
        </p:nvSpPr>
        <p:spPr>
          <a:xfrm>
            <a:off x="311700" y="1152475"/>
            <a:ext cx="8520600" cy="3170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 </a:t>
            </a:r>
            <a:r>
              <a:rPr lang="en" sz="1400">
                <a:solidFill>
                  <a:srgbClr val="000000"/>
                </a:solidFill>
              </a:rPr>
              <a:t>The fitted models were run on the X_test dataset and the root mean squared error was calculated for each prediction as a mean to measure the accuracy of the models. The sample solution provided by kaggle had a mean fare of $11.35 and the RMSE value of $5.74. So our objective is to get a lower value. We tuned the parameters of the given algorithms based on a number of important factors and ran the algorithms multiple number of times in order to reduce the RMSE value to its lowest possible value. </a:t>
            </a:r>
            <a:endParaRPr sz="1400">
              <a:solidFill>
                <a:srgbClr val="000000"/>
              </a:solidFill>
            </a:endParaRPr>
          </a:p>
          <a:p>
            <a:pPr indent="0" lvl="0" marL="0" rtl="0" algn="just">
              <a:spcBef>
                <a:spcPts val="1600"/>
              </a:spcBef>
              <a:spcAft>
                <a:spcPts val="1600"/>
              </a:spcAft>
              <a:buNone/>
            </a:pPr>
            <a:r>
              <a:rPr lang="en" sz="1400">
                <a:solidFill>
                  <a:srgbClr val="000000"/>
                </a:solidFill>
              </a:rPr>
              <a:t>Out of the three models, hyperparameter tuning was performed on the random forest regressor and the Multilayer perceptron regressor models. The linear regression model was too simple to perform hyperparameter tuning. The process was very time consuming due to the massive size of the dataset. The whole process took almost two days to finish after running almost continuously. </a:t>
            </a: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and Results obtained</a:t>
            </a:r>
            <a:endParaRPr/>
          </a:p>
        </p:txBody>
      </p:sp>
      <p:sp>
        <p:nvSpPr>
          <p:cNvPr id="227" name="Google Shape;22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MLP Regressor </a:t>
            </a:r>
            <a:endParaRPr/>
          </a:p>
          <a:p>
            <a:pPr indent="0" lvl="0" marL="457200" rtl="0" algn="l">
              <a:spcBef>
                <a:spcPts val="1600"/>
              </a:spcBef>
              <a:spcAft>
                <a:spcPts val="1600"/>
              </a:spcAft>
              <a:buNone/>
            </a:pPr>
            <a:r>
              <a:t/>
            </a:r>
            <a:endParaRPr/>
          </a:p>
        </p:txBody>
      </p:sp>
      <p:pic>
        <p:nvPicPr>
          <p:cNvPr id="228" name="Google Shape;228;p43"/>
          <p:cNvPicPr preferRelativeResize="0"/>
          <p:nvPr/>
        </p:nvPicPr>
        <p:blipFill>
          <a:blip r:embed="rId3">
            <a:alphaModFix/>
          </a:blip>
          <a:stretch>
            <a:fillRect/>
          </a:stretch>
        </p:blipFill>
        <p:spPr>
          <a:xfrm>
            <a:off x="738200" y="1771650"/>
            <a:ext cx="7689300" cy="235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Motivation</a:t>
            </a:r>
            <a:endParaRPr sz="3600"/>
          </a:p>
        </p:txBody>
      </p:sp>
      <p:sp>
        <p:nvSpPr>
          <p:cNvPr id="114" name="Google Shape;114;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Help daily commuters and travelers so that they do not get ripped off by dishonest taxi drivers. Travelers are charged more.</a:t>
            </a:r>
            <a:endParaRPr sz="2400"/>
          </a:p>
          <a:p>
            <a:pPr indent="-381000" lvl="0" marL="457200" rtl="0" algn="l">
              <a:spcBef>
                <a:spcPts val="0"/>
              </a:spcBef>
              <a:spcAft>
                <a:spcPts val="0"/>
              </a:spcAft>
              <a:buSzPts val="2400"/>
              <a:buChar char="●"/>
            </a:pPr>
            <a:r>
              <a:rPr lang="en" sz="2400"/>
              <a:t>Develop a model that will predict very accurate fares between two places.</a:t>
            </a:r>
            <a:endParaRPr sz="2400"/>
          </a:p>
          <a:p>
            <a:pPr indent="-381000" lvl="0" marL="457200" rtl="0" algn="l">
              <a:spcBef>
                <a:spcPts val="0"/>
              </a:spcBef>
              <a:spcAft>
                <a:spcPts val="0"/>
              </a:spcAft>
              <a:buSzPts val="2400"/>
              <a:buChar char="●"/>
            </a:pPr>
            <a:r>
              <a:rPr lang="en" sz="2400"/>
              <a:t>Can be used in combination with Uber and Lyft.</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and Results obtained (contd.)</a:t>
            </a:r>
            <a:endParaRPr/>
          </a:p>
        </p:txBody>
      </p:sp>
      <p:sp>
        <p:nvSpPr>
          <p:cNvPr id="234" name="Google Shape;23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Results obtained after running on test dataset (4 lakh rows)</a:t>
            </a:r>
            <a:endParaRPr/>
          </a:p>
        </p:txBody>
      </p:sp>
      <p:pic>
        <p:nvPicPr>
          <p:cNvPr id="235" name="Google Shape;235;p44"/>
          <p:cNvPicPr preferRelativeResize="0"/>
          <p:nvPr/>
        </p:nvPicPr>
        <p:blipFill>
          <a:blip r:embed="rId3">
            <a:alphaModFix/>
          </a:blip>
          <a:stretch>
            <a:fillRect/>
          </a:stretch>
        </p:blipFill>
        <p:spPr>
          <a:xfrm>
            <a:off x="742950" y="1766907"/>
            <a:ext cx="7658100" cy="2465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and Results obtained (contd.)</a:t>
            </a:r>
            <a:endParaRPr/>
          </a:p>
        </p:txBody>
      </p:sp>
      <p:sp>
        <p:nvSpPr>
          <p:cNvPr id="241" name="Google Shape;24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Random Forest Regressor</a:t>
            </a:r>
            <a:endParaRPr/>
          </a:p>
          <a:p>
            <a:pPr indent="0" lvl="0" marL="0" rtl="0" algn="l">
              <a:spcBef>
                <a:spcPts val="1600"/>
              </a:spcBef>
              <a:spcAft>
                <a:spcPts val="1600"/>
              </a:spcAft>
              <a:buNone/>
            </a:pPr>
            <a:r>
              <a:t/>
            </a:r>
            <a:endParaRPr/>
          </a:p>
        </p:txBody>
      </p:sp>
      <p:pic>
        <p:nvPicPr>
          <p:cNvPr id="242" name="Google Shape;242;p45"/>
          <p:cNvPicPr preferRelativeResize="0"/>
          <p:nvPr/>
        </p:nvPicPr>
        <p:blipFill>
          <a:blip r:embed="rId3">
            <a:alphaModFix/>
          </a:blip>
          <a:stretch>
            <a:fillRect/>
          </a:stretch>
        </p:blipFill>
        <p:spPr>
          <a:xfrm>
            <a:off x="752475" y="1795483"/>
            <a:ext cx="7639050" cy="2496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and Results obtained (contd.)</a:t>
            </a:r>
            <a:endParaRPr/>
          </a:p>
        </p:txBody>
      </p:sp>
      <p:sp>
        <p:nvSpPr>
          <p:cNvPr id="248" name="Google Shape;2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obtained after running on test dataset (4 lakh rows)</a:t>
            </a:r>
            <a:endParaRPr/>
          </a:p>
          <a:p>
            <a:pPr indent="0" lvl="0" marL="0" rtl="0" algn="l">
              <a:spcBef>
                <a:spcPts val="1600"/>
              </a:spcBef>
              <a:spcAft>
                <a:spcPts val="1600"/>
              </a:spcAft>
              <a:buNone/>
            </a:pPr>
            <a:r>
              <a:t/>
            </a:r>
            <a:endParaRPr/>
          </a:p>
        </p:txBody>
      </p:sp>
      <p:pic>
        <p:nvPicPr>
          <p:cNvPr id="249" name="Google Shape;249;p46"/>
          <p:cNvPicPr preferRelativeResize="0"/>
          <p:nvPr/>
        </p:nvPicPr>
        <p:blipFill>
          <a:blip r:embed="rId3">
            <a:alphaModFix/>
          </a:blip>
          <a:stretch>
            <a:fillRect/>
          </a:stretch>
        </p:blipFill>
        <p:spPr>
          <a:xfrm>
            <a:off x="747725" y="1785958"/>
            <a:ext cx="7648575" cy="2552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Results (based on the top 3 tuned models)</a:t>
            </a:r>
            <a:endParaRPr/>
          </a:p>
        </p:txBody>
      </p:sp>
      <p:sp>
        <p:nvSpPr>
          <p:cNvPr id="255" name="Google Shape;25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The Random Forest Regressor with RMSE of 3.96 is the best performing model.</a:t>
            </a:r>
            <a:endParaRPr b="1">
              <a:solidFill>
                <a:srgbClr val="000000"/>
              </a:solidFill>
            </a:endParaRPr>
          </a:p>
        </p:txBody>
      </p:sp>
      <p:pic>
        <p:nvPicPr>
          <p:cNvPr id="256" name="Google Shape;256;p47"/>
          <p:cNvPicPr preferRelativeResize="0"/>
          <p:nvPr/>
        </p:nvPicPr>
        <p:blipFill>
          <a:blip r:embed="rId3">
            <a:alphaModFix/>
          </a:blip>
          <a:stretch>
            <a:fillRect/>
          </a:stretch>
        </p:blipFill>
        <p:spPr>
          <a:xfrm>
            <a:off x="757250" y="1781600"/>
            <a:ext cx="7629525" cy="244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262" name="Google Shape;262;p48"/>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solidFill>
                  <a:srgbClr val="000000"/>
                </a:solidFill>
              </a:rPr>
              <a:t>In conclusion, it can be said that the project was </a:t>
            </a:r>
            <a:r>
              <a:rPr lang="en" sz="1600">
                <a:solidFill>
                  <a:srgbClr val="000000"/>
                </a:solidFill>
              </a:rPr>
              <a:t>successful</a:t>
            </a:r>
            <a:r>
              <a:rPr lang="en" sz="1600">
                <a:solidFill>
                  <a:srgbClr val="000000"/>
                </a:solidFill>
              </a:rPr>
              <a:t> as we managed to lower the given sample root mean square error value further down from $5.74 to $3.96. This was only possible with a Random Forest Regressor model with tuned parameters which had a max depth of 5, random state of 3 and estimator(trees) equal to 200. The mean price for this model was obtained to be  $11.311. The simple linear regressor came a close second with a RMSE value of $4.77 and mean fare of $11.324. The worst performing algorithm was determined to be the MLP regressor. The best score obtained by the MLP models was with a RMSE value of $9.51 and a mean fare of $11.27. This was obtained with the help of a tuned MLP model with parameters such as number of neurons=20, number of hidden layers=2, learning rate=0.01 and batch size=100.</a:t>
            </a:r>
            <a:endParaRPr sz="16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9"/>
          <p:cNvSpPr txBox="1"/>
          <p:nvPr>
            <p:ph idx="4294967295" type="title"/>
          </p:nvPr>
        </p:nvSpPr>
        <p:spPr>
          <a:xfrm>
            <a:off x="311700" y="709050"/>
            <a:ext cx="3890100" cy="372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Future Scope</a:t>
            </a:r>
            <a:endParaRPr sz="3200"/>
          </a:p>
          <a:p>
            <a:pPr indent="0" lvl="0" marL="0" rtl="0" algn="just">
              <a:lnSpc>
                <a:spcPct val="115000"/>
              </a:lnSpc>
              <a:spcBef>
                <a:spcPts val="1600"/>
              </a:spcBef>
              <a:spcAft>
                <a:spcPts val="1600"/>
              </a:spcAft>
              <a:buNone/>
            </a:pPr>
            <a:r>
              <a:rPr lang="en" sz="1800">
                <a:solidFill>
                  <a:srgbClr val="000000"/>
                </a:solidFill>
              </a:rPr>
              <a:t>To further work on this project, more algorithms can be tried out and tuned further to lower the RMSE score even more. More </a:t>
            </a:r>
            <a:r>
              <a:rPr lang="en" sz="1800">
                <a:solidFill>
                  <a:srgbClr val="000000"/>
                </a:solidFill>
              </a:rPr>
              <a:t>nonlinear</a:t>
            </a:r>
            <a:r>
              <a:rPr lang="en" sz="1800">
                <a:solidFill>
                  <a:srgbClr val="000000"/>
                </a:solidFill>
              </a:rPr>
              <a:t> algorithms can be tried out to capture more intricacies within the data </a:t>
            </a:r>
            <a:endParaRPr sz="3600">
              <a:solidFill>
                <a:srgbClr val="000000"/>
              </a:solidFill>
            </a:endParaRPr>
          </a:p>
        </p:txBody>
      </p:sp>
      <p:pic>
        <p:nvPicPr>
          <p:cNvPr id="268" name="Google Shape;268;p49"/>
          <p:cNvPicPr preferRelativeResize="0"/>
          <p:nvPr/>
        </p:nvPicPr>
        <p:blipFill rotWithShape="1">
          <a:blip r:embed="rId3">
            <a:alphaModFix/>
          </a:blip>
          <a:srcRect b="0" l="0" r="37826" t="0"/>
          <a:stretch/>
        </p:blipFill>
        <p:spPr>
          <a:xfrm>
            <a:off x="4548455" y="0"/>
            <a:ext cx="459555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278600" y="1659500"/>
            <a:ext cx="4045200" cy="15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20" name="Google Shape;120;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Dataset by Google and Kaggle</a:t>
            </a:r>
            <a:endParaRPr sz="2400"/>
          </a:p>
          <a:p>
            <a:pPr indent="-381000" lvl="0" marL="457200" rtl="0" algn="l">
              <a:spcBef>
                <a:spcPts val="0"/>
              </a:spcBef>
              <a:spcAft>
                <a:spcPts val="0"/>
              </a:spcAft>
              <a:buSzPts val="2400"/>
              <a:buChar char="●"/>
            </a:pPr>
            <a:r>
              <a:rPr lang="en" sz="2400"/>
              <a:t>Optimize and compare existing techniques</a:t>
            </a:r>
            <a:endParaRPr sz="2400"/>
          </a:p>
          <a:p>
            <a:pPr indent="-381000" lvl="0" marL="457200" rtl="0" algn="l">
              <a:spcBef>
                <a:spcPts val="0"/>
              </a:spcBef>
              <a:spcAft>
                <a:spcPts val="0"/>
              </a:spcAft>
              <a:buSzPts val="2400"/>
              <a:buChar char="●"/>
            </a:pPr>
            <a:r>
              <a:rPr lang="en" sz="2400"/>
              <a:t>Dataset description</a:t>
            </a:r>
            <a:endParaRPr sz="2400"/>
          </a:p>
          <a:p>
            <a:pPr indent="-381000" lvl="0" marL="457200" rtl="0" algn="l">
              <a:spcBef>
                <a:spcPts val="0"/>
              </a:spcBef>
              <a:spcAft>
                <a:spcPts val="0"/>
              </a:spcAft>
              <a:buSzPts val="2400"/>
              <a:buChar char="●"/>
            </a:pPr>
            <a:r>
              <a:rPr b="1" lang="en" sz="2400"/>
              <a:t>Predict</a:t>
            </a:r>
            <a:r>
              <a:rPr lang="en" sz="2400"/>
              <a:t>: Fare</a:t>
            </a:r>
            <a:br>
              <a:rPr lang="en" sz="2400"/>
            </a:br>
            <a:r>
              <a:rPr b="1" lang="en" sz="2400"/>
              <a:t>Given</a:t>
            </a:r>
            <a:r>
              <a:rPr lang="en" sz="2400"/>
              <a:t>: coordinates, start time, passenger count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490250" y="526350"/>
            <a:ext cx="7642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400"/>
              <a:t>The main objective is:</a:t>
            </a:r>
            <a:endParaRPr b="1" sz="4400"/>
          </a:p>
          <a:p>
            <a:pPr indent="-508000" lvl="0" marL="457200" rtl="0" algn="l">
              <a:spcBef>
                <a:spcPts val="0"/>
              </a:spcBef>
              <a:spcAft>
                <a:spcPts val="0"/>
              </a:spcAft>
              <a:buSzPts val="4400"/>
              <a:buChar char="●"/>
            </a:pPr>
            <a:r>
              <a:rPr lang="en" sz="4400"/>
              <a:t>Predict fare</a:t>
            </a:r>
            <a:endParaRPr sz="4400"/>
          </a:p>
          <a:p>
            <a:pPr indent="-508000" lvl="0" marL="457200" rtl="0" algn="l">
              <a:spcBef>
                <a:spcPts val="0"/>
              </a:spcBef>
              <a:spcAft>
                <a:spcPts val="0"/>
              </a:spcAft>
              <a:buSzPts val="4400"/>
              <a:buChar char="●"/>
            </a:pPr>
            <a:r>
              <a:rPr lang="en" sz="4400"/>
              <a:t>Consider all given data</a:t>
            </a:r>
            <a:endParaRPr sz="4400"/>
          </a:p>
          <a:p>
            <a:pPr indent="-508000" lvl="0" marL="457200" rtl="0" algn="l">
              <a:spcBef>
                <a:spcPts val="0"/>
              </a:spcBef>
              <a:spcAft>
                <a:spcPts val="0"/>
              </a:spcAft>
              <a:buSzPts val="4400"/>
              <a:buChar char="●"/>
            </a:pPr>
            <a:r>
              <a:rPr lang="en" sz="4400"/>
              <a:t>Make sense of underlying causes and consider them</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Exploratory Analysis</a:t>
            </a:r>
            <a:endParaRPr sz="3600"/>
          </a:p>
        </p:txBody>
      </p:sp>
      <p:sp>
        <p:nvSpPr>
          <p:cNvPr id="131" name="Google Shape;131;p29"/>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Pricing is dependent on distance travelled and time spent during ride.</a:t>
            </a:r>
            <a:endParaRPr sz="2400"/>
          </a:p>
          <a:p>
            <a:pPr indent="-381000" lvl="0" marL="457200" rtl="0" algn="l">
              <a:spcBef>
                <a:spcPts val="0"/>
              </a:spcBef>
              <a:spcAft>
                <a:spcPts val="0"/>
              </a:spcAft>
              <a:buSzPts val="2400"/>
              <a:buChar char="●"/>
            </a:pPr>
            <a:r>
              <a:rPr lang="en" sz="2400"/>
              <a:t>Fare is increased for rides outside city limits.</a:t>
            </a:r>
            <a:endParaRPr sz="2400"/>
          </a:p>
          <a:p>
            <a:pPr indent="-381000" lvl="0" marL="457200" rtl="0" algn="l">
              <a:spcBef>
                <a:spcPts val="0"/>
              </a:spcBef>
              <a:spcAft>
                <a:spcPts val="0"/>
              </a:spcAft>
              <a:buSzPts val="2400"/>
              <a:buChar char="●"/>
            </a:pPr>
            <a:r>
              <a:rPr lang="en" sz="2400"/>
              <a:t>There are 3 airports in the city. Fixed prices.</a:t>
            </a:r>
            <a:endParaRPr sz="2400"/>
          </a:p>
          <a:p>
            <a:pPr indent="-381000" lvl="0" marL="457200" rtl="0" algn="l">
              <a:spcBef>
                <a:spcPts val="0"/>
              </a:spcBef>
              <a:spcAft>
                <a:spcPts val="0"/>
              </a:spcAft>
              <a:buSzPts val="2400"/>
              <a:buChar char="●"/>
            </a:pPr>
            <a:r>
              <a:rPr lang="en" sz="2400"/>
              <a:t>Tolls paid by customer.</a:t>
            </a:r>
            <a:endParaRPr sz="2400"/>
          </a:p>
          <a:p>
            <a:pPr indent="-381000" lvl="0" marL="457200" rtl="0" algn="l">
              <a:spcBef>
                <a:spcPts val="0"/>
              </a:spcBef>
              <a:spcAft>
                <a:spcPts val="0"/>
              </a:spcAft>
              <a:buSzPts val="2400"/>
              <a:buChar char="●"/>
            </a:pPr>
            <a:r>
              <a:rPr lang="en" sz="2400"/>
              <a:t>There was a fee hike in late 2012.</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Data Preprocessing and Exploration</a:t>
            </a:r>
            <a:endParaRPr b="1"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734775"/>
            <a:ext cx="8520600" cy="383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Features:</a:t>
            </a:r>
            <a:r>
              <a:rPr lang="en" sz="2400"/>
              <a:t> starting and ending coordinates, start time and passenger count</a:t>
            </a:r>
            <a:r>
              <a:rPr b="1" lang="en" sz="2400"/>
              <a:t> </a:t>
            </a:r>
            <a:endParaRPr b="1" sz="2400"/>
          </a:p>
          <a:p>
            <a:pPr indent="-381000" lvl="0" marL="457200" rtl="0" algn="l">
              <a:spcBef>
                <a:spcPts val="0"/>
              </a:spcBef>
              <a:spcAft>
                <a:spcPts val="0"/>
              </a:spcAft>
              <a:buSzPts val="2400"/>
              <a:buChar char="●"/>
            </a:pPr>
            <a:r>
              <a:rPr lang="en" sz="2400"/>
              <a:t>All negative fare value tuples are removed.</a:t>
            </a:r>
            <a:endParaRPr sz="2400"/>
          </a:p>
          <a:p>
            <a:pPr indent="-381000" lvl="0" marL="457200" rtl="0" algn="l">
              <a:spcBef>
                <a:spcPts val="0"/>
              </a:spcBef>
              <a:spcAft>
                <a:spcPts val="0"/>
              </a:spcAft>
              <a:buSzPts val="2400"/>
              <a:buChar char="●"/>
            </a:pPr>
            <a:r>
              <a:rPr lang="en" sz="2400"/>
              <a:t>Some null value tuples are removed.</a:t>
            </a:r>
            <a:endParaRPr sz="2400"/>
          </a:p>
          <a:p>
            <a:pPr indent="-381000" lvl="0" marL="457200" rtl="0" algn="l">
              <a:spcBef>
                <a:spcPts val="0"/>
              </a:spcBef>
              <a:spcAft>
                <a:spcPts val="0"/>
              </a:spcAft>
              <a:buSzPts val="2400"/>
              <a:buChar char="●"/>
            </a:pPr>
            <a:r>
              <a:rPr lang="en" sz="2400"/>
              <a:t>The coordinate values have some outliers. So we drop all tuples with coordinates outside a bounding box.</a:t>
            </a:r>
            <a:endParaRPr sz="2400"/>
          </a:p>
          <a:p>
            <a:pPr indent="0" lvl="0" marL="0" rtl="0" algn="ctr">
              <a:spcBef>
                <a:spcPts val="1600"/>
              </a:spcBef>
              <a:spcAft>
                <a:spcPts val="1600"/>
              </a:spcAft>
              <a:buNone/>
            </a:pPr>
            <a:r>
              <a:rPr lang="en" sz="2400">
                <a:latin typeface="Consolas"/>
                <a:ea typeface="Consolas"/>
                <a:cs typeface="Consolas"/>
                <a:sym typeface="Consolas"/>
              </a:rPr>
              <a:t>BB = (-74.5, -72.8, 40.5, 41.8)</a:t>
            </a:r>
            <a:endParaRPr sz="24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Plotted</a:t>
            </a:r>
            <a:br>
              <a:rPr lang="en"/>
            </a:br>
            <a:r>
              <a:rPr lang="en"/>
              <a:t>Points</a:t>
            </a:r>
            <a:endParaRPr/>
          </a:p>
        </p:txBody>
      </p:sp>
      <p:sp>
        <p:nvSpPr>
          <p:cNvPr id="147" name="Google Shape;147;p3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coordinates are in water.</a:t>
            </a:r>
            <a:br>
              <a:rPr lang="en"/>
            </a:br>
            <a:r>
              <a:rPr lang="en"/>
              <a:t>These need to be dropped.</a:t>
            </a:r>
            <a:endParaRPr/>
          </a:p>
        </p:txBody>
      </p:sp>
      <p:sp>
        <p:nvSpPr>
          <p:cNvPr id="148" name="Google Shape;148;p32"/>
          <p:cNvSpPr txBox="1"/>
          <p:nvPr/>
        </p:nvSpPr>
        <p:spPr>
          <a:xfrm>
            <a:off x="265500" y="4495425"/>
            <a:ext cx="4045200" cy="4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a:solidFill>
                <a:schemeClr val="accent3"/>
              </a:solidFill>
            </a:endParaRPr>
          </a:p>
        </p:txBody>
      </p:sp>
      <p:pic>
        <p:nvPicPr>
          <p:cNvPr id="149" name="Google Shape;149;p32"/>
          <p:cNvPicPr preferRelativeResize="0"/>
          <p:nvPr/>
        </p:nvPicPr>
        <p:blipFill>
          <a:blip r:embed="rId3">
            <a:alphaModFix/>
          </a:blip>
          <a:stretch>
            <a:fillRect/>
          </a:stretch>
        </p:blipFill>
        <p:spPr>
          <a:xfrm>
            <a:off x="4854525" y="152400"/>
            <a:ext cx="3921425" cy="2374275"/>
          </a:xfrm>
          <a:prstGeom prst="rect">
            <a:avLst/>
          </a:prstGeom>
          <a:noFill/>
          <a:ln>
            <a:noFill/>
          </a:ln>
        </p:spPr>
      </p:pic>
      <p:pic>
        <p:nvPicPr>
          <p:cNvPr id="150" name="Google Shape;150;p32"/>
          <p:cNvPicPr preferRelativeResize="0"/>
          <p:nvPr/>
        </p:nvPicPr>
        <p:blipFill>
          <a:blip r:embed="rId4">
            <a:alphaModFix/>
          </a:blip>
          <a:stretch>
            <a:fillRect/>
          </a:stretch>
        </p:blipFill>
        <p:spPr>
          <a:xfrm>
            <a:off x="4854525" y="2526675"/>
            <a:ext cx="3921425"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265500" y="418954"/>
            <a:ext cx="4045200" cy="197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Plotted</a:t>
            </a:r>
            <a:br>
              <a:rPr lang="en"/>
            </a:br>
            <a:r>
              <a:rPr lang="en"/>
              <a:t>Points After Masking</a:t>
            </a:r>
            <a:endParaRPr/>
          </a:p>
        </p:txBody>
      </p:sp>
      <p:sp>
        <p:nvSpPr>
          <p:cNvPr id="156" name="Google Shape;156;p33"/>
          <p:cNvSpPr txBox="1"/>
          <p:nvPr>
            <p:ph idx="1" type="subTitle"/>
          </p:nvPr>
        </p:nvSpPr>
        <p:spPr>
          <a:xfrm>
            <a:off x="105450" y="2571750"/>
            <a:ext cx="4288200" cy="23742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Char char="●"/>
            </a:pPr>
            <a:r>
              <a:rPr lang="en"/>
              <a:t>We create a mask in photoshop of the image (top right), highlighting land mass and water.</a:t>
            </a:r>
            <a:endParaRPr/>
          </a:p>
          <a:p>
            <a:pPr indent="-361950" lvl="0" marL="457200" rtl="0" algn="just">
              <a:spcBef>
                <a:spcPts val="0"/>
              </a:spcBef>
              <a:spcAft>
                <a:spcPts val="0"/>
              </a:spcAft>
              <a:buSzPts val="2100"/>
              <a:buChar char="●"/>
            </a:pPr>
            <a:r>
              <a:rPr lang="en"/>
              <a:t>All tuples with point in water are dropped.</a:t>
            </a:r>
            <a:endParaRPr/>
          </a:p>
        </p:txBody>
      </p:sp>
      <p:sp>
        <p:nvSpPr>
          <p:cNvPr id="157" name="Google Shape;157;p33"/>
          <p:cNvSpPr txBox="1"/>
          <p:nvPr/>
        </p:nvSpPr>
        <p:spPr>
          <a:xfrm>
            <a:off x="265500" y="4495425"/>
            <a:ext cx="4045200" cy="4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a:solidFill>
                <a:schemeClr val="accent3"/>
              </a:solidFill>
            </a:endParaRPr>
          </a:p>
        </p:txBody>
      </p:sp>
      <p:pic>
        <p:nvPicPr>
          <p:cNvPr id="158" name="Google Shape;158;p33"/>
          <p:cNvPicPr preferRelativeResize="0"/>
          <p:nvPr/>
        </p:nvPicPr>
        <p:blipFill>
          <a:blip r:embed="rId3">
            <a:alphaModFix/>
          </a:blip>
          <a:stretch>
            <a:fillRect/>
          </a:stretch>
        </p:blipFill>
        <p:spPr>
          <a:xfrm>
            <a:off x="4854525" y="152400"/>
            <a:ext cx="3921425" cy="2374276"/>
          </a:xfrm>
          <a:prstGeom prst="rect">
            <a:avLst/>
          </a:prstGeom>
          <a:noFill/>
          <a:ln>
            <a:noFill/>
          </a:ln>
        </p:spPr>
      </p:pic>
      <p:pic>
        <p:nvPicPr>
          <p:cNvPr id="159" name="Google Shape;159;p33"/>
          <p:cNvPicPr preferRelativeResize="0"/>
          <p:nvPr/>
        </p:nvPicPr>
        <p:blipFill>
          <a:blip r:embed="rId4">
            <a:alphaModFix/>
          </a:blip>
          <a:stretch>
            <a:fillRect/>
          </a:stretch>
        </p:blipFill>
        <p:spPr>
          <a:xfrm>
            <a:off x="4854525" y="2526675"/>
            <a:ext cx="3921425" cy="251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