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3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6576000" cy="32918400"/>
  <p:notesSz cx="9296400" cy="14782800"/>
  <p:defaultTextStyle>
    <a:defPPr>
      <a:defRPr lang="en-US"/>
    </a:defPPr>
    <a:lvl1pPr marL="0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1pPr>
    <a:lvl2pPr marL="1985528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2pPr>
    <a:lvl3pPr marL="3971056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3pPr>
    <a:lvl4pPr marL="5956584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4pPr>
    <a:lvl5pPr marL="7942113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5pPr>
    <a:lvl6pPr marL="9927641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6pPr>
    <a:lvl7pPr marL="11913169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7pPr>
    <a:lvl8pPr marL="13898697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8pPr>
    <a:lvl9pPr marL="15884225" algn="l" defTabSz="3971056" rtl="0" eaLnBrk="1" latinLnBrk="0" hangingPunct="1">
      <a:defRPr sz="7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45"/>
    <a:srgbClr val="F1EACE"/>
    <a:srgbClr val="F7F3E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4542" y="7050"/>
      </p:cViewPr>
      <p:guideLst>
        <p:guide orient="horz" pos="372"/>
        <p:guide pos="116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pking\Desktop\_POSTER\Poster%20Data%20Rework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pking\Desktop\Poster%20Data%20Rewor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king\Desktop\Poster%20Data%20Rewor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5.9757292062906989E-2"/>
          <c:y val="7.1445045870932866E-2"/>
          <c:w val="0.92474364668154763"/>
          <c:h val="0.90226320242348712"/>
        </c:manualLayout>
      </c:layout>
      <c:scatterChart>
        <c:scatterStyle val="lineMarker"/>
        <c:ser>
          <c:idx val="0"/>
          <c:order val="0"/>
          <c:tx>
            <c:strRef>
              <c:f>Sheet1!$O$30</c:f>
              <c:strCache>
                <c:ptCount val="1"/>
                <c:pt idx="0">
                  <c:v>Measured-4x22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1544368265584892E-3"/>
                  <c:y val="2.165145676736960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4x22</a:t>
                    </a:r>
                  </a:p>
                </c:rich>
              </c:tx>
              <c:showVal val="1"/>
            </c:dLbl>
            <c:dLbl>
              <c:idx val="1"/>
              <c:layout>
                <c:manualLayout>
                  <c:x val="-2.996302535441676E-4"/>
                  <c:y val="0.14457655428150437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23x23</a:t>
                    </a:r>
                  </a:p>
                </c:rich>
              </c:tx>
              <c:showVal val="1"/>
            </c:dLbl>
            <c:dLbl>
              <c:idx val="2"/>
              <c:delete val="1"/>
            </c:dLbl>
            <c:dLbl>
              <c:idx val="3"/>
              <c:delete val="1"/>
            </c:dLbl>
            <c:showVal val="1"/>
          </c:dLbls>
          <c:xVal>
            <c:numRef>
              <c:f>Sheet1!$N$31:$N$34</c:f>
              <c:numCache>
                <c:formatCode>0.0</c:formatCode>
                <c:ptCount val="4"/>
                <c:pt idx="0">
                  <c:v>9.3808315196468754</c:v>
                </c:pt>
                <c:pt idx="1">
                  <c:v>9.3808315196468754</c:v>
                </c:pt>
                <c:pt idx="2">
                  <c:v>9.3808315196468754</c:v>
                </c:pt>
                <c:pt idx="3">
                  <c:v>9.3808315196468754</c:v>
                </c:pt>
              </c:numCache>
            </c:numRef>
          </c:xVal>
          <c:yVal>
            <c:numRef>
              <c:f>Sheet1!$O$31:$O$34</c:f>
              <c:numCache>
                <c:formatCode>General</c:formatCode>
                <c:ptCount val="4"/>
                <c:pt idx="0">
                  <c:v>0.72500000000000064</c:v>
                </c:pt>
                <c:pt idx="1">
                  <c:v>0.64500000000000079</c:v>
                </c:pt>
                <c:pt idx="2" formatCode="0.000">
                  <c:v>0.51168171925346495</c:v>
                </c:pt>
                <c:pt idx="3" formatCode="0.000">
                  <c:v>0.50635170134457475</c:v>
                </c:pt>
              </c:numCache>
            </c:numRef>
          </c:yVal>
        </c:ser>
        <c:ser>
          <c:idx val="1"/>
          <c:order val="1"/>
          <c:tx>
            <c:strRef>
              <c:f>Sheet1!$P$30</c:f>
              <c:strCache>
                <c:ptCount val="1"/>
                <c:pt idx="0">
                  <c:v>Algorithm-4x22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8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>
                <c:manualLayout>
                  <c:x val="-6.381632173230492E-2"/>
                  <c:y val="-5.393428399008039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4x22 Rectangle</a:t>
                    </a:r>
                  </a:p>
                </c:rich>
              </c:tx>
              <c:dLblPos val="r"/>
              <c:showVal val="1"/>
            </c:dLbl>
            <c:delete val="1"/>
            <c:dLblPos val="b"/>
          </c:dLbls>
          <c:xVal>
            <c:numRef>
              <c:f>Sheet1!$N$33:$N$34</c:f>
              <c:numCache>
                <c:formatCode>0.0</c:formatCode>
                <c:ptCount val="2"/>
                <c:pt idx="0">
                  <c:v>9.3808315196468754</c:v>
                </c:pt>
                <c:pt idx="1">
                  <c:v>9.3808315196468754</c:v>
                </c:pt>
              </c:numCache>
            </c:numRef>
          </c:xVal>
          <c:yVal>
            <c:numRef>
              <c:f>Sheet1!$P$33:$P$34</c:f>
              <c:numCache>
                <c:formatCode>0.000</c:formatCode>
                <c:ptCount val="2"/>
                <c:pt idx="0">
                  <c:v>0.72488243560907628</c:v>
                </c:pt>
                <c:pt idx="1">
                  <c:v>0.72488243560907628</c:v>
                </c:pt>
              </c:numCache>
            </c:numRef>
          </c:yVal>
        </c:ser>
        <c:ser>
          <c:idx val="2"/>
          <c:order val="2"/>
          <c:tx>
            <c:strRef>
              <c:f>Sheet1!$Q$30</c:f>
              <c:strCache>
                <c:ptCount val="1"/>
                <c:pt idx="0">
                  <c:v>Sterling-4x22</c:v>
                </c:pt>
              </c:strCache>
            </c:strRef>
          </c:tx>
          <c:spPr>
            <a:ln w="76200"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>
                    <a:alpha val="50000"/>
                  </a:schemeClr>
                </a:solidFill>
              </a:ln>
            </c:spPr>
          </c:marker>
          <c:xVal>
            <c:numRef>
              <c:f>Sheet1!$N$33:$N$34</c:f>
              <c:numCache>
                <c:formatCode>0.0</c:formatCode>
                <c:ptCount val="2"/>
                <c:pt idx="0">
                  <c:v>9.3808315196468754</c:v>
                </c:pt>
                <c:pt idx="1">
                  <c:v>9.3808315196468754</c:v>
                </c:pt>
              </c:numCache>
            </c:numRef>
          </c:xVal>
          <c:yVal>
            <c:numRef>
              <c:f>Sheet1!$Q$33:$Q$34</c:f>
              <c:numCache>
                <c:formatCode>0.000</c:formatCode>
                <c:ptCount val="2"/>
                <c:pt idx="0">
                  <c:v>0.74620250724463644</c:v>
                </c:pt>
                <c:pt idx="1">
                  <c:v>0.74620250724463644</c:v>
                </c:pt>
              </c:numCache>
            </c:numRef>
          </c:yVal>
        </c:ser>
        <c:ser>
          <c:idx val="3"/>
          <c:order val="3"/>
          <c:tx>
            <c:strRef>
              <c:f>Sheet1!$O$37</c:f>
              <c:strCache>
                <c:ptCount val="1"/>
                <c:pt idx="0">
                  <c:v>Measured-20 cm Circle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7.310917117216531E-2"/>
                  <c:y val="1.3272254487850879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20x20</a:t>
                    </a:r>
                  </a:p>
                </c:rich>
              </c:tx>
              <c:dLblPos val="r"/>
              <c:showVal val="1"/>
            </c:dLbl>
            <c:dLbl>
              <c:idx val="3"/>
              <c:layout>
                <c:manualLayout>
                  <c:x val="-7.0698448886866438E-2"/>
                  <c:y val="5.3089017951403542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24x24</a:t>
                    </a:r>
                  </a:p>
                </c:rich>
              </c:tx>
              <c:dLblPos val="r"/>
              <c:showVal val="1"/>
            </c:dLbl>
            <c:delete val="1"/>
            <c:dLblPos val="l"/>
          </c:dLbls>
          <c:xVal>
            <c:numRef>
              <c:f>Sheet1!$N$38:$N$41</c:f>
              <c:numCache>
                <c:formatCode>0.0</c:formatCode>
                <c:ptCount val="4"/>
                <c:pt idx="0">
                  <c:v>17.72453850905514</c:v>
                </c:pt>
                <c:pt idx="1">
                  <c:v>17.72453850905514</c:v>
                </c:pt>
                <c:pt idx="2">
                  <c:v>17.72453850905514</c:v>
                </c:pt>
                <c:pt idx="3">
                  <c:v>17.72453850905514</c:v>
                </c:pt>
              </c:numCache>
            </c:numRef>
          </c:xVal>
          <c:yVal>
            <c:numRef>
              <c:f>Sheet1!$O$38:$O$41</c:f>
              <c:numCache>
                <c:formatCode>0.000</c:formatCode>
                <c:ptCount val="4"/>
                <c:pt idx="0">
                  <c:v>0.98733177120857363</c:v>
                </c:pt>
                <c:pt idx="1">
                  <c:v>0.9845108232908345</c:v>
                </c:pt>
                <c:pt idx="2">
                  <c:v>0.9704060837021391</c:v>
                </c:pt>
                <c:pt idx="3">
                  <c:v>0.95630134411344681</c:v>
                </c:pt>
              </c:numCache>
            </c:numRef>
          </c:yVal>
        </c:ser>
        <c:ser>
          <c:idx val="4"/>
          <c:order val="4"/>
          <c:tx>
            <c:strRef>
              <c:f>Sheet1!$P$37</c:f>
              <c:strCache>
                <c:ptCount val="1"/>
                <c:pt idx="0">
                  <c:v>Algorithm-20 cm Circle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5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xVal>
            <c:numRef>
              <c:f>Sheet1!$N$38:$N$41</c:f>
              <c:numCache>
                <c:formatCode>0.0</c:formatCode>
                <c:ptCount val="4"/>
                <c:pt idx="0">
                  <c:v>17.72453850905514</c:v>
                </c:pt>
                <c:pt idx="1">
                  <c:v>17.72453850905514</c:v>
                </c:pt>
                <c:pt idx="2">
                  <c:v>17.72453850905514</c:v>
                </c:pt>
                <c:pt idx="3">
                  <c:v>17.72453850905514</c:v>
                </c:pt>
              </c:numCache>
            </c:numRef>
          </c:xVal>
          <c:yVal>
            <c:numRef>
              <c:f>Sheet1!$P$38:$P$41</c:f>
              <c:numCache>
                <c:formatCode>0.000</c:formatCode>
                <c:ptCount val="4"/>
                <c:pt idx="0">
                  <c:v>0.9929736670440511</c:v>
                </c:pt>
                <c:pt idx="1">
                  <c:v>0.9929736670440511</c:v>
                </c:pt>
                <c:pt idx="2">
                  <c:v>0.9929736670440511</c:v>
                </c:pt>
                <c:pt idx="3">
                  <c:v>0.9929736670440511</c:v>
                </c:pt>
              </c:numCache>
            </c:numRef>
          </c:yVal>
        </c:ser>
        <c:ser>
          <c:idx val="5"/>
          <c:order val="5"/>
          <c:tx>
            <c:strRef>
              <c:f>Sheet1!$Q$37</c:f>
              <c:strCache>
                <c:ptCount val="1"/>
                <c:pt idx="0">
                  <c:v>Sterling-20 cm Circle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/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20 cm Circle</a:t>
                    </a:r>
                  </a:p>
                </c:rich>
              </c:tx>
              <c:dLblPos val="l"/>
              <c:showVal val="1"/>
            </c:dLbl>
            <c:delete val="1"/>
            <c:dLblPos val="l"/>
          </c:dLbls>
          <c:xVal>
            <c:numRef>
              <c:f>Sheet1!$N$38:$N$41</c:f>
              <c:numCache>
                <c:formatCode>0.0</c:formatCode>
                <c:ptCount val="4"/>
                <c:pt idx="0">
                  <c:v>17.72453850905514</c:v>
                </c:pt>
                <c:pt idx="1">
                  <c:v>17.72453850905514</c:v>
                </c:pt>
                <c:pt idx="2">
                  <c:v>17.72453850905514</c:v>
                </c:pt>
                <c:pt idx="3">
                  <c:v>17.72453850905514</c:v>
                </c:pt>
              </c:numCache>
            </c:numRef>
          </c:xVal>
          <c:yVal>
            <c:numRef>
              <c:f>Sheet1!$Q$38:$Q$41</c:f>
              <c:numCache>
                <c:formatCode>0.000</c:formatCode>
                <c:ptCount val="4"/>
                <c:pt idx="0">
                  <c:v>1.0155412503859587</c:v>
                </c:pt>
                <c:pt idx="1">
                  <c:v>1.0155412503859587</c:v>
                </c:pt>
                <c:pt idx="2">
                  <c:v>1.0155412503859587</c:v>
                </c:pt>
                <c:pt idx="3">
                  <c:v>1.0155412503859587</c:v>
                </c:pt>
              </c:numCache>
            </c:numRef>
          </c:yVal>
        </c:ser>
        <c:ser>
          <c:idx val="6"/>
          <c:order val="6"/>
          <c:tx>
            <c:strRef>
              <c:f>Sheet1!$O$44</c:f>
              <c:strCache>
                <c:ptCount val="1"/>
                <c:pt idx="0">
                  <c:v>Measured-14x4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14x4</a:t>
                    </a:r>
                  </a:p>
                </c:rich>
              </c:tx>
              <c:dLblPos val="l"/>
              <c:showVal val="1"/>
            </c:dLbl>
            <c:dLbl>
              <c:idx val="3"/>
              <c:layout>
                <c:manualLayout>
                  <c:x val="-5.2887548827785194E-2"/>
                  <c:y val="5.118448531873843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20x20</a:t>
                    </a:r>
                  </a:p>
                </c:rich>
              </c:tx>
              <c:dLblPos val="r"/>
              <c:showVal val="1"/>
            </c:dLbl>
            <c:delete val="1"/>
            <c:dLblPos val="l"/>
          </c:dLbls>
          <c:xVal>
            <c:numRef>
              <c:f>Sheet1!$N$45:$N$50</c:f>
              <c:numCache>
                <c:formatCode>0.0</c:formatCode>
                <c:ptCount val="6"/>
                <c:pt idx="0">
                  <c:v>7.4833147735478827</c:v>
                </c:pt>
                <c:pt idx="1">
                  <c:v>7.4833147735478827</c:v>
                </c:pt>
                <c:pt idx="2">
                  <c:v>7.4833147735478827</c:v>
                </c:pt>
                <c:pt idx="3">
                  <c:v>7.4833147735478827</c:v>
                </c:pt>
                <c:pt idx="4">
                  <c:v>7.4833147735478827</c:v>
                </c:pt>
                <c:pt idx="5">
                  <c:v>7.4833147735478827</c:v>
                </c:pt>
              </c:numCache>
            </c:numRef>
          </c:xVal>
          <c:yVal>
            <c:numRef>
              <c:f>Sheet1!$O$45:$O$50</c:f>
              <c:numCache>
                <c:formatCode>0.000</c:formatCode>
                <c:ptCount val="6"/>
                <c:pt idx="0">
                  <c:v>0.77500000000000002</c:v>
                </c:pt>
                <c:pt idx="1">
                  <c:v>0.64500000000000079</c:v>
                </c:pt>
                <c:pt idx="2">
                  <c:v>0.64142698058981862</c:v>
                </c:pt>
                <c:pt idx="3">
                  <c:v>0.6280639184941984</c:v>
                </c:pt>
                <c:pt idx="4">
                  <c:v>0.60801932535076542</c:v>
                </c:pt>
                <c:pt idx="5">
                  <c:v>0.58129320115952365</c:v>
                </c:pt>
              </c:numCache>
            </c:numRef>
          </c:yVal>
        </c:ser>
        <c:ser>
          <c:idx val="7"/>
          <c:order val="7"/>
          <c:tx>
            <c:strRef>
              <c:f>Sheet1!$P$44</c:f>
              <c:strCache>
                <c:ptCount val="1"/>
                <c:pt idx="0">
                  <c:v>Algorithm-14x4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5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14x4 Rectangle</a:t>
                    </a:r>
                  </a:p>
                </c:rich>
              </c:tx>
              <c:dLblPos val="l"/>
              <c:showVal val="1"/>
            </c:dLbl>
            <c:delete val="1"/>
            <c:dLblPos val="l"/>
          </c:dLbls>
          <c:xVal>
            <c:numRef>
              <c:f>Sheet1!$N$45:$N$50</c:f>
              <c:numCache>
                <c:formatCode>0.0</c:formatCode>
                <c:ptCount val="6"/>
                <c:pt idx="0">
                  <c:v>7.4833147735478827</c:v>
                </c:pt>
                <c:pt idx="1">
                  <c:v>7.4833147735478827</c:v>
                </c:pt>
                <c:pt idx="2">
                  <c:v>7.4833147735478827</c:v>
                </c:pt>
                <c:pt idx="3">
                  <c:v>7.4833147735478827</c:v>
                </c:pt>
                <c:pt idx="4">
                  <c:v>7.4833147735478827</c:v>
                </c:pt>
                <c:pt idx="5">
                  <c:v>7.4833147735478827</c:v>
                </c:pt>
              </c:numCache>
            </c:numRef>
          </c:xVal>
          <c:yVal>
            <c:numRef>
              <c:f>Sheet1!$P$45:$P$50</c:f>
              <c:numCache>
                <c:formatCode>0.000</c:formatCode>
                <c:ptCount val="6"/>
                <c:pt idx="0">
                  <c:v>0.82850984992851562</c:v>
                </c:pt>
                <c:pt idx="1">
                  <c:v>0.82850984992851562</c:v>
                </c:pt>
                <c:pt idx="2">
                  <c:v>0.82850984992851562</c:v>
                </c:pt>
                <c:pt idx="3">
                  <c:v>0.82850984992851562</c:v>
                </c:pt>
                <c:pt idx="4">
                  <c:v>0.82850984992851562</c:v>
                </c:pt>
                <c:pt idx="5">
                  <c:v>0.82850984992851562</c:v>
                </c:pt>
              </c:numCache>
            </c:numRef>
          </c:yVal>
        </c:ser>
        <c:ser>
          <c:idx val="8"/>
          <c:order val="8"/>
          <c:tx>
            <c:strRef>
              <c:f>Sheet1!$Q$44</c:f>
              <c:strCache>
                <c:ptCount val="1"/>
                <c:pt idx="0">
                  <c:v>Sterling-14x4</c:v>
                </c:pt>
              </c:strCache>
            </c:strRef>
          </c:tx>
          <c:spPr>
            <a:ln w="76200"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/>
                </a:solidFill>
              </a:ln>
            </c:spPr>
          </c:marker>
          <c:xVal>
            <c:numRef>
              <c:f>Sheet1!$N$45:$N$50</c:f>
              <c:numCache>
                <c:formatCode>0.0</c:formatCode>
                <c:ptCount val="6"/>
                <c:pt idx="0">
                  <c:v>7.4833147735478827</c:v>
                </c:pt>
                <c:pt idx="1">
                  <c:v>7.4833147735478827</c:v>
                </c:pt>
                <c:pt idx="2">
                  <c:v>7.4833147735478827</c:v>
                </c:pt>
                <c:pt idx="3">
                  <c:v>7.4833147735478827</c:v>
                </c:pt>
                <c:pt idx="4">
                  <c:v>7.4833147735478827</c:v>
                </c:pt>
                <c:pt idx="5">
                  <c:v>7.4833147735478827</c:v>
                </c:pt>
              </c:numCache>
            </c:numRef>
          </c:xVal>
          <c:yVal>
            <c:numRef>
              <c:f>Sheet1!$Q$45:$Q$50</c:f>
              <c:numCache>
                <c:formatCode>0.000</c:formatCode>
                <c:ptCount val="6"/>
                <c:pt idx="0">
                  <c:v>0.80178372573727241</c:v>
                </c:pt>
                <c:pt idx="1">
                  <c:v>0.80178372573727241</c:v>
                </c:pt>
                <c:pt idx="2">
                  <c:v>0.80178372573727241</c:v>
                </c:pt>
                <c:pt idx="3">
                  <c:v>0.80178372573727241</c:v>
                </c:pt>
                <c:pt idx="4">
                  <c:v>0.80178372573727241</c:v>
                </c:pt>
                <c:pt idx="5">
                  <c:v>0.80178372573727241</c:v>
                </c:pt>
              </c:numCache>
            </c:numRef>
          </c:yVal>
        </c:ser>
        <c:ser>
          <c:idx val="9"/>
          <c:order val="9"/>
          <c:tx>
            <c:strRef>
              <c:f>Sheet1!$O$53</c:f>
              <c:strCache>
                <c:ptCount val="1"/>
                <c:pt idx="0">
                  <c:v>Measured-I Shape</c:v>
                </c:pt>
              </c:strCache>
            </c:strRef>
          </c:tx>
          <c:spPr>
            <a:ln w="38100">
              <a:solidFill>
                <a:schemeClr val="accent6"/>
              </a:solidFill>
              <a:tailEnd type="none"/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8x8</a:t>
                    </a:r>
                  </a:p>
                </c:rich>
              </c:tx>
              <c:dLblPos val="r"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14x14</a:t>
                    </a:r>
                  </a:p>
                </c:rich>
              </c:tx>
              <c:dLblPos val="r"/>
              <c:showVal val="1"/>
            </c:dLbl>
            <c:delete val="1"/>
            <c:dLblPos val="r"/>
          </c:dLbls>
          <c:xVal>
            <c:numRef>
              <c:f>Sheet1!$N$54:$N$57</c:f>
              <c:numCache>
                <c:formatCode>0.0</c:formatCode>
                <c:ptCount val="4"/>
                <c:pt idx="0">
                  <c:v>5.196152422706632</c:v>
                </c:pt>
                <c:pt idx="1">
                  <c:v>5.196152422706632</c:v>
                </c:pt>
                <c:pt idx="2">
                  <c:v>5.196152422706632</c:v>
                </c:pt>
                <c:pt idx="3">
                  <c:v>5.196152422706632</c:v>
                </c:pt>
              </c:numCache>
            </c:numRef>
          </c:xVal>
          <c:yVal>
            <c:numRef>
              <c:f>Sheet1!$O$54:$O$57</c:f>
              <c:numCache>
                <c:formatCode>0.000</c:formatCode>
                <c:ptCount val="4"/>
                <c:pt idx="0">
                  <c:v>0.33678765702728214</c:v>
                </c:pt>
                <c:pt idx="1">
                  <c:v>0.33678765702728214</c:v>
                </c:pt>
                <c:pt idx="2">
                  <c:v>0.3175426480542945</c:v>
                </c:pt>
                <c:pt idx="3">
                  <c:v>0.30792014356780112</c:v>
                </c:pt>
              </c:numCache>
            </c:numRef>
          </c:yVal>
        </c:ser>
        <c:ser>
          <c:idx val="10"/>
          <c:order val="10"/>
          <c:tx>
            <c:strRef>
              <c:f>Sheet1!$P$53</c:f>
              <c:strCache>
                <c:ptCount val="1"/>
                <c:pt idx="0">
                  <c:v>Algorithm-I Shape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5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sz="2600" baseline="0"/>
                      <a:t> </a:t>
                    </a:r>
                    <a:r>
                      <a:rPr lang="en-US" sz="2600" baseline="0">
                        <a:latin typeface="Times New Roman" pitchFamily="18" charset="0"/>
                        <a:cs typeface="Times New Roman" pitchFamily="18" charset="0"/>
                      </a:rPr>
                      <a:t>I</a:t>
                    </a:r>
                    <a:r>
                      <a:rPr lang="en-US" sz="2600" baseline="0"/>
                      <a:t> - </a:t>
                    </a:r>
                    <a:r>
                      <a:rPr lang="en-US" sz="2600"/>
                      <a:t>Shape</a:t>
                    </a:r>
                    <a:endParaRPr lang="en-US"/>
                  </a:p>
                </c:rich>
              </c:tx>
              <c:dLblPos val="r"/>
              <c:showVal val="1"/>
            </c:dLbl>
            <c:delete val="1"/>
            <c:txPr>
              <a:bodyPr/>
              <a:lstStyle/>
              <a:p>
                <a:pPr>
                  <a:defRPr sz="2600"/>
                </a:pPr>
                <a:endParaRPr lang="en-US"/>
              </a:p>
            </c:txPr>
            <c:dLblPos val="r"/>
          </c:dLbls>
          <c:xVal>
            <c:numRef>
              <c:f>Sheet1!$N$54:$N$57</c:f>
              <c:numCache>
                <c:formatCode>0.0</c:formatCode>
                <c:ptCount val="4"/>
                <c:pt idx="0">
                  <c:v>5.196152422706632</c:v>
                </c:pt>
                <c:pt idx="1">
                  <c:v>5.196152422706632</c:v>
                </c:pt>
                <c:pt idx="2">
                  <c:v>5.196152422706632</c:v>
                </c:pt>
                <c:pt idx="3">
                  <c:v>5.196152422706632</c:v>
                </c:pt>
              </c:numCache>
            </c:numRef>
          </c:xVal>
          <c:yVal>
            <c:numRef>
              <c:f>Sheet1!$P$54:$P$57</c:f>
              <c:numCache>
                <c:formatCode>0.000</c:formatCode>
                <c:ptCount val="4"/>
                <c:pt idx="0">
                  <c:v>0.44263520637871306</c:v>
                </c:pt>
                <c:pt idx="1">
                  <c:v>0.44263520637871306</c:v>
                </c:pt>
                <c:pt idx="2">
                  <c:v>0.44263520637871306</c:v>
                </c:pt>
                <c:pt idx="3">
                  <c:v>0.44263520637871306</c:v>
                </c:pt>
              </c:numCache>
            </c:numRef>
          </c:yVal>
        </c:ser>
        <c:ser>
          <c:idx val="11"/>
          <c:order val="11"/>
          <c:tx>
            <c:strRef>
              <c:f>Sheet1!$Q$53</c:f>
              <c:strCache>
                <c:ptCount val="1"/>
                <c:pt idx="0">
                  <c:v>Sterling-I Shape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ysClr val="windowText" lastClr="000000"/>
                </a:solidFill>
              </a:ln>
            </c:spPr>
          </c:marker>
          <c:xVal>
            <c:numRef>
              <c:f>Sheet1!$N$54:$N$57</c:f>
              <c:numCache>
                <c:formatCode>0.0</c:formatCode>
                <c:ptCount val="4"/>
                <c:pt idx="0">
                  <c:v>5.196152422706632</c:v>
                </c:pt>
                <c:pt idx="1">
                  <c:v>5.196152422706632</c:v>
                </c:pt>
                <c:pt idx="2">
                  <c:v>5.196152422706632</c:v>
                </c:pt>
                <c:pt idx="3">
                  <c:v>5.196152422706632</c:v>
                </c:pt>
              </c:numCache>
            </c:numRef>
          </c:xVal>
          <c:yVal>
            <c:numRef>
              <c:f>Sheet1!$Q$54:$Q$57</c:f>
              <c:numCache>
                <c:formatCode>General</c:formatCode>
                <c:ptCount val="4"/>
              </c:numCache>
            </c:numRef>
          </c:yVal>
        </c:ser>
        <c:ser>
          <c:idx val="12"/>
          <c:order val="12"/>
          <c:tx>
            <c:strRef>
              <c:f>Sheet1!$O$61</c:f>
              <c:strCache>
                <c:ptCount val="1"/>
                <c:pt idx="0">
                  <c:v>Measured-8x18</c:v>
                </c:pt>
              </c:strCache>
            </c:strRef>
          </c:tx>
          <c:spPr>
            <a:ln w="38100">
              <a:solidFill>
                <a:srgbClr val="F79646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8x18</a:t>
                    </a:r>
                  </a:p>
                </c:rich>
              </c:tx>
              <c:showSerName val="1"/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22X22</a:t>
                    </a:r>
                  </a:p>
                </c:rich>
              </c:tx>
              <c:showVal val="1"/>
            </c:dLbl>
            <c:delete val="1"/>
          </c:dLbls>
          <c:xVal>
            <c:numRef>
              <c:f>Sheet1!$N$62:$N$65</c:f>
              <c:numCache>
                <c:formatCode>0.0</c:formatCode>
                <c:ptCount val="4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</c:numCache>
            </c:numRef>
          </c:xVal>
          <c:yVal>
            <c:numRef>
              <c:f>Sheet1!$O$62:$O$65</c:f>
              <c:numCache>
                <c:formatCode>0.000</c:formatCode>
                <c:ptCount val="4"/>
                <c:pt idx="0">
                  <c:v>0.8960000000000008</c:v>
                </c:pt>
                <c:pt idx="1">
                  <c:v>0.87100000000000066</c:v>
                </c:pt>
                <c:pt idx="2">
                  <c:v>0.86300000000000066</c:v>
                </c:pt>
                <c:pt idx="3">
                  <c:v>0.87100000000000066</c:v>
                </c:pt>
              </c:numCache>
            </c:numRef>
          </c:yVal>
        </c:ser>
        <c:ser>
          <c:idx val="13"/>
          <c:order val="13"/>
          <c:tx>
            <c:strRef>
              <c:f>Sheet1!$P$61</c:f>
              <c:strCache>
                <c:ptCount val="1"/>
                <c:pt idx="0">
                  <c:v>Algorithm-8x18</c:v>
                </c:pt>
              </c:strCache>
            </c:strRef>
          </c:tx>
          <c:marker>
            <c:symbol val="circle"/>
            <c:size val="12"/>
            <c:spPr>
              <a:noFill/>
              <a:ln w="76200">
                <a:solidFill>
                  <a:schemeClr val="tx1"/>
                </a:solidFill>
              </a:ln>
            </c:spPr>
          </c:marker>
          <c:xVal>
            <c:numRef>
              <c:f>Sheet1!$N$62:$N$65</c:f>
              <c:numCache>
                <c:formatCode>0.0</c:formatCode>
                <c:ptCount val="4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</c:numCache>
            </c:numRef>
          </c:xVal>
          <c:yVal>
            <c:numRef>
              <c:f>Sheet1!$P$62:$P$65</c:f>
              <c:numCache>
                <c:formatCode>0.000</c:formatCode>
                <c:ptCount val="4"/>
                <c:pt idx="0">
                  <c:v>0.92499999999999993</c:v>
                </c:pt>
                <c:pt idx="1">
                  <c:v>0.92499999999999993</c:v>
                </c:pt>
                <c:pt idx="2">
                  <c:v>0.92499999999999993</c:v>
                </c:pt>
                <c:pt idx="3">
                  <c:v>0.92499999999999993</c:v>
                </c:pt>
              </c:numCache>
            </c:numRef>
          </c:yVal>
        </c:ser>
        <c:ser>
          <c:idx val="14"/>
          <c:order val="14"/>
          <c:tx>
            <c:strRef>
              <c:f>Sheet1!$Q$61</c:f>
              <c:strCache>
                <c:ptCount val="1"/>
                <c:pt idx="0">
                  <c:v>Sterling-8x18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5"/>
            <c:spPr>
              <a:noFill/>
              <a:ln w="101600">
                <a:solidFill>
                  <a:srgbClr val="EE2E24"/>
                </a:solidFill>
              </a:ln>
            </c:spPr>
          </c:marker>
          <c:dPt>
            <c:idx val="0"/>
            <c:marker>
              <c:symbol val="circle"/>
              <c:size val="25"/>
            </c:marker>
          </c:dPt>
          <c:dPt>
            <c:idx val="1"/>
            <c:marker>
              <c:symbol val="circle"/>
              <c:size val="25"/>
            </c:marker>
          </c:dPt>
          <c:dPt>
            <c:idx val="2"/>
            <c:marker>
              <c:symbol val="circle"/>
              <c:size val="25"/>
            </c:marker>
          </c:dPt>
          <c:dPt>
            <c:idx val="3"/>
            <c:marker>
              <c:symbol val="circle"/>
              <c:size val="25"/>
            </c:marke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6.2945424029017621E-2"/>
                  <c:y val="-3.551576532320621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8x18 Rectangle</a:t>
                    </a:r>
                  </a:p>
                </c:rich>
              </c:tx>
              <c:showSerName val="1"/>
            </c:dLbl>
            <c:showSerName val="1"/>
          </c:dLbls>
          <c:xVal>
            <c:numRef>
              <c:f>Sheet1!$N$62:$N$65</c:f>
              <c:numCache>
                <c:formatCode>0.0</c:formatCode>
                <c:ptCount val="4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</c:numCache>
            </c:numRef>
          </c:xVal>
          <c:yVal>
            <c:numRef>
              <c:f>Sheet1!$Q$62:$Q$65</c:f>
              <c:numCache>
                <c:formatCode>0.000</c:formatCode>
                <c:ptCount val="4"/>
                <c:pt idx="0">
                  <c:v>0.92307692307692257</c:v>
                </c:pt>
                <c:pt idx="1">
                  <c:v>0.92307692307692257</c:v>
                </c:pt>
                <c:pt idx="2">
                  <c:v>0.92307692307692257</c:v>
                </c:pt>
                <c:pt idx="3">
                  <c:v>0.92307692307692257</c:v>
                </c:pt>
              </c:numCache>
            </c:numRef>
          </c:yVal>
        </c:ser>
        <c:ser>
          <c:idx val="15"/>
          <c:order val="15"/>
          <c:tx>
            <c:strRef>
              <c:f>Sheet1!$P$61</c:f>
              <c:strCache>
                <c:ptCount val="1"/>
                <c:pt idx="0">
                  <c:v>Algorithm-8x18</c:v>
                </c:pt>
              </c:strCache>
            </c:strRef>
          </c:tx>
          <c:marker>
            <c:symbol val="none"/>
          </c:marker>
          <c:xVal>
            <c:strRef>
              <c:f>Sheet1!$M$62:$M$65</c:f>
              <c:strCache>
                <c:ptCount val="4"/>
                <c:pt idx="0">
                  <c:v>8x18</c:v>
                </c:pt>
                <c:pt idx="1">
                  <c:v>18x18</c:v>
                </c:pt>
                <c:pt idx="2">
                  <c:v>20x20</c:v>
                </c:pt>
                <c:pt idx="3">
                  <c:v>22x22</c:v>
                </c:pt>
              </c:strCache>
            </c:strRef>
          </c:xVal>
          <c:yVal>
            <c:numRef>
              <c:f>Sheet1!$P$62:$P$65</c:f>
              <c:numCache>
                <c:formatCode>0.000</c:formatCode>
                <c:ptCount val="4"/>
                <c:pt idx="0">
                  <c:v>0.92499999999999993</c:v>
                </c:pt>
                <c:pt idx="1">
                  <c:v>0.92499999999999993</c:v>
                </c:pt>
                <c:pt idx="2">
                  <c:v>0.92499999999999993</c:v>
                </c:pt>
                <c:pt idx="3">
                  <c:v>0.92499999999999993</c:v>
                </c:pt>
              </c:numCache>
            </c:numRef>
          </c:yVal>
        </c:ser>
        <c:axId val="59201024"/>
        <c:axId val="59202560"/>
      </c:scatterChart>
      <c:valAx>
        <c:axId val="59201024"/>
        <c:scaling>
          <c:orientation val="minMax"/>
          <c:max val="20"/>
          <c:min val="4"/>
        </c:scaling>
        <c:axPos val="t"/>
        <c:numFmt formatCode="0" sourceLinked="0"/>
        <c:tickLblPos val="nextTo"/>
        <c:spPr>
          <a:ln w="76200">
            <a:solidFill>
              <a:sysClr val="windowText" lastClr="000000"/>
            </a:solidFill>
            <a:headEnd type="none"/>
            <a:tailEnd type="arrow"/>
          </a:ln>
        </c:spPr>
        <c:txPr>
          <a:bodyPr/>
          <a:lstStyle/>
          <a:p>
            <a:pPr>
              <a:defRPr sz="3600" baseline="0"/>
            </a:pPr>
            <a:endParaRPr lang="en-US"/>
          </a:p>
        </c:txPr>
        <c:crossAx val="59202560"/>
        <c:crosses val="max"/>
        <c:crossBetween val="midCat"/>
        <c:majorUnit val="4"/>
      </c:valAx>
      <c:valAx>
        <c:axId val="59202560"/>
        <c:scaling>
          <c:orientation val="minMax"/>
          <c:max val="1.05"/>
          <c:min val="0.25"/>
        </c:scaling>
        <c:axPos val="l"/>
        <c:title>
          <c:tx>
            <c:rich>
              <a:bodyPr rot="-5400000" vert="horz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b="0" i="1" baseline="0"/>
                  <a:t>f (E</a:t>
                </a:r>
                <a:r>
                  <a:rPr lang="en-US" sz="3600" b="0" i="1" baseline="-25000"/>
                  <a:t>shape </a:t>
                </a:r>
                <a:r>
                  <a:rPr lang="en-US" sz="3600" b="0" i="1" baseline="0"/>
                  <a:t>)</a:t>
                </a:r>
              </a:p>
            </c:rich>
          </c:tx>
          <c:layout>
            <c:manualLayout>
              <c:xMode val="edge"/>
              <c:yMode val="edge"/>
              <c:x val="1.0867579674233423E-2"/>
              <c:y val="0.33728193279539337"/>
            </c:manualLayout>
          </c:layout>
        </c:title>
        <c:numFmt formatCode="0.0" sourceLinked="0"/>
        <c:tickLblPos val="nextTo"/>
        <c:spPr>
          <a:ln w="76200">
            <a:solidFill>
              <a:schemeClr val="tx1"/>
            </a:solidFill>
            <a:headEnd type="arrow"/>
            <a:tailEnd type="none"/>
          </a:ln>
        </c:spPr>
        <c:txPr>
          <a:bodyPr/>
          <a:lstStyle/>
          <a:p>
            <a:pPr>
              <a:defRPr sz="3600" baseline="0"/>
            </a:pPr>
            <a:endParaRPr lang="en-US"/>
          </a:p>
        </c:txPr>
        <c:crossAx val="59201024"/>
        <c:crosses val="autoZero"/>
        <c:crossBetween val="midCat"/>
        <c:majorUnit val="0.2"/>
        <c:minorUnit val="1.0000000000000019E-2"/>
      </c:valAx>
      <c:spPr>
        <a:solidFill>
          <a:schemeClr val="bg1"/>
        </a:solidFill>
      </c:spPr>
    </c:plotArea>
    <c:plotVisOnly val="1"/>
  </c:chart>
  <c:spPr>
    <a:solidFill>
      <a:srgbClr val="EE2E24">
        <a:alpha val="5098"/>
      </a:srgbClr>
    </a:solidFill>
    <a:ln>
      <a:noFill/>
    </a:ln>
  </c:spPr>
  <c:txPr>
    <a:bodyPr/>
    <a:lstStyle/>
    <a:p>
      <a:pPr>
        <a:defRPr sz="26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5.5209451812919114E-2"/>
          <c:y val="0.12656545284684156"/>
          <c:w val="0.92610793802305602"/>
          <c:h val="0.82685850510309311"/>
        </c:manualLayout>
      </c:layout>
      <c:scatterChart>
        <c:scatterStyle val="lineMarker"/>
        <c:ser>
          <c:idx val="0"/>
          <c:order val="0"/>
          <c:tx>
            <c:strRef>
              <c:f>Sheet1!$O$2</c:f>
              <c:strCache>
                <c:ptCount val="1"/>
                <c:pt idx="0">
                  <c:v>Measured-24 cm Square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6.8272960470833838E-2"/>
                  <c:y val="-1.381429243671477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24x24</a:t>
                    </a:r>
                  </a:p>
                </c:rich>
              </c:tx>
              <c:dLblPos val="r"/>
              <c:showVal val="1"/>
            </c:dLbl>
            <c:dLbl>
              <c:idx val="3"/>
              <c:layout>
                <c:manualLayout>
                  <c:x val="-7.2322504957662875E-2"/>
                  <c:y val="1.586094977792961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27x27</a:t>
                    </a:r>
                  </a:p>
                </c:rich>
              </c:tx>
              <c:dLblPos val="r"/>
              <c:showVal val="1"/>
            </c:dLbl>
            <c:delete val="1"/>
            <c:dLblPos val="l"/>
          </c:dLbls>
          <c:xVal>
            <c:numRef>
              <c:f>Sheet1!$N$3:$N$6</c:f>
              <c:numCache>
                <c:formatCode>0.0</c:formatCode>
                <c:ptCount val="4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</c:numCache>
            </c:numRef>
          </c:xVal>
          <c:yVal>
            <c:numRef>
              <c:f>Sheet1!$O$3:$O$6</c:f>
              <c:numCache>
                <c:formatCode>0.000</c:formatCode>
                <c:ptCount val="4"/>
                <c:pt idx="0">
                  <c:v>0.9541666666666655</c:v>
                </c:pt>
                <c:pt idx="1">
                  <c:v>1.0416666666666659</c:v>
                </c:pt>
                <c:pt idx="2">
                  <c:v>1.0395833333333331</c:v>
                </c:pt>
                <c:pt idx="3">
                  <c:v>1.0583333333333331</c:v>
                </c:pt>
              </c:numCache>
            </c:numRef>
          </c:yVal>
        </c:ser>
        <c:ser>
          <c:idx val="1"/>
          <c:order val="1"/>
          <c:tx>
            <c:strRef>
              <c:f>Sheet1!$P$2</c:f>
              <c:strCache>
                <c:ptCount val="1"/>
                <c:pt idx="0">
                  <c:v>Algorithm-24 cm Square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8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>
                <c:manualLayout>
                  <c:x val="6.9113926504658927E-3"/>
                  <c:y val="-4.235404271228832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24 cm </a:t>
                    </a:r>
                    <a:endParaRPr lang="en-US" dirty="0" smtClean="0"/>
                  </a:p>
                  <a:p>
                    <a:r>
                      <a:rPr lang="en-US" dirty="0" smtClean="0"/>
                      <a:t>Square</a:t>
                    </a:r>
                    <a:endParaRPr lang="en-US" dirty="0"/>
                  </a:p>
                </c:rich>
              </c:tx>
              <c:showVal val="1"/>
            </c:dLbl>
            <c:delete val="1"/>
          </c:dLbls>
          <c:xVal>
            <c:numRef>
              <c:f>Sheet1!$N$3:$N$6</c:f>
              <c:numCache>
                <c:formatCode>0.0</c:formatCode>
                <c:ptCount val="4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</c:numCache>
            </c:numRef>
          </c:xVal>
          <c:yVal>
            <c:numRef>
              <c:f>Sheet1!$P$3:$P$6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2"/>
          <c:order val="2"/>
          <c:tx>
            <c:strRef>
              <c:f>Sheet1!$Q$2</c:f>
              <c:strCache>
                <c:ptCount val="1"/>
                <c:pt idx="0">
                  <c:v>Sterling-24 cm Square</c:v>
                </c:pt>
              </c:strCache>
            </c:strRef>
          </c:tx>
          <c:spPr>
            <a:ln w="76200"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>
                    <a:alpha val="50000"/>
                  </a:schemeClr>
                </a:solidFill>
              </a:ln>
            </c:spPr>
          </c:marker>
          <c:xVal>
            <c:numRef>
              <c:f>Sheet1!$N$3:$N$6</c:f>
              <c:numCache>
                <c:formatCode>0.0</c:formatCode>
                <c:ptCount val="4"/>
                <c:pt idx="0">
                  <c:v>24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</c:numCache>
            </c:numRef>
          </c:xVal>
          <c:yVal>
            <c:numRef>
              <c:f>Sheet1!$Q$3:$Q$6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3"/>
          <c:order val="3"/>
          <c:tx>
            <c:strRef>
              <c:f>Sheet1!$O$9</c:f>
              <c:strCache>
                <c:ptCount val="1"/>
                <c:pt idx="0">
                  <c:v>Measured-16 cm Square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6.9555486284607337E-2"/>
                  <c:y val="1.9238740161540892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16x16</a:t>
                    </a:r>
                  </a:p>
                </c:rich>
              </c:tx>
              <c:dLblPos val="r"/>
              <c:showVal val="1"/>
            </c:dLbl>
            <c:dLbl>
              <c:idx val="3"/>
              <c:layout>
                <c:manualLayout>
                  <c:x val="-6.8016149200779349E-2"/>
                  <c:y val="6.1399720236445408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20x20</a:t>
                    </a:r>
                  </a:p>
                </c:rich>
              </c:tx>
              <c:dLblPos val="r"/>
              <c:showVal val="1"/>
            </c:dLbl>
            <c:delete val="1"/>
            <c:dLblPos val="l"/>
          </c:dLbls>
          <c:xVal>
            <c:numRef>
              <c:f>Sheet1!$N$10:$N$13</c:f>
              <c:numCache>
                <c:formatCode>0.0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xVal>
          <c:yVal>
            <c:numRef>
              <c:f>Sheet1!$O$10:$O$13</c:f>
              <c:numCache>
                <c:formatCode>0.000</c:formatCode>
                <c:ptCount val="4"/>
                <c:pt idx="0">
                  <c:v>1</c:v>
                </c:pt>
                <c:pt idx="1">
                  <c:v>0.97812500000000269</c:v>
                </c:pt>
                <c:pt idx="2">
                  <c:v>0.98749999999999849</c:v>
                </c:pt>
                <c:pt idx="3">
                  <c:v>0.95000000000000062</c:v>
                </c:pt>
              </c:numCache>
            </c:numRef>
          </c:yVal>
        </c:ser>
        <c:ser>
          <c:idx val="4"/>
          <c:order val="4"/>
          <c:tx>
            <c:strRef>
              <c:f>Sheet1!$P$9</c:f>
              <c:strCache>
                <c:ptCount val="1"/>
                <c:pt idx="0">
                  <c:v>Algorithm-16cm Square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5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>
                <c:manualLayout>
                  <c:x val="-6.1534137912613918E-2"/>
                  <c:y val="-5.820241068894952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16 cm Square</a:t>
                    </a:r>
                  </a:p>
                </c:rich>
              </c:tx>
              <c:showVal val="1"/>
            </c:dLbl>
            <c:delete val="1"/>
          </c:dLbls>
          <c:xVal>
            <c:numRef>
              <c:f>Sheet1!$N$10:$N$13</c:f>
              <c:numCache>
                <c:formatCode>0.0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xVal>
          <c:yVal>
            <c:numRef>
              <c:f>Sheet1!$P$10:$P$13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5"/>
          <c:order val="5"/>
          <c:tx>
            <c:strRef>
              <c:f>Sheet1!$Q$9</c:f>
              <c:strCache>
                <c:ptCount val="1"/>
                <c:pt idx="0">
                  <c:v>Sterling-16 cm Square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/>
                </a:solidFill>
              </a:ln>
            </c:spPr>
          </c:marker>
          <c:xVal>
            <c:numRef>
              <c:f>Sheet1!$N$10:$N$13</c:f>
              <c:numCache>
                <c:formatCode>0.0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16</c:v>
                </c:pt>
                <c:pt idx="3">
                  <c:v>16</c:v>
                </c:pt>
              </c:numCache>
            </c:numRef>
          </c:xVal>
          <c:yVal>
            <c:numRef>
              <c:f>Sheet1!$Q$10:$Q$13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6"/>
          <c:order val="6"/>
          <c:tx>
            <c:strRef>
              <c:f>Sheet1!$O$16</c:f>
              <c:strCache>
                <c:ptCount val="1"/>
                <c:pt idx="0">
                  <c:v>Measured-10 cm Square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7.2820822132782223E-2"/>
                  <c:y val="6.588947405740953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10x10</a:t>
                    </a:r>
                  </a:p>
                </c:rich>
              </c:tx>
              <c:dLblPos val="r"/>
              <c:showVal val="1"/>
            </c:dLbl>
            <c:dLbl>
              <c:idx val="3"/>
              <c:layout>
                <c:manualLayout>
                  <c:x val="-7.5305329277071495E-2"/>
                  <c:y val="-2.04665734121484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20x20</a:t>
                    </a:r>
                  </a:p>
                </c:rich>
              </c:tx>
              <c:dLblPos val="r"/>
              <c:showVal val="1"/>
            </c:dLbl>
            <c:delete val="1"/>
            <c:dLblPos val="l"/>
          </c:dLbls>
          <c:xVal>
            <c:numRef>
              <c:f>Sheet1!$N$17:$N$20</c:f>
              <c:numCache>
                <c:formatCode>0.0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xVal>
          <c:yVal>
            <c:numRef>
              <c:f>Sheet1!$O$17:$O$20</c:f>
              <c:numCache>
                <c:formatCode>0.000</c:formatCode>
                <c:ptCount val="4"/>
                <c:pt idx="0">
                  <c:v>1</c:v>
                </c:pt>
                <c:pt idx="1">
                  <c:v>0.92</c:v>
                </c:pt>
                <c:pt idx="2">
                  <c:v>0.88500000000000045</c:v>
                </c:pt>
                <c:pt idx="3">
                  <c:v>0.80500000000000005</c:v>
                </c:pt>
              </c:numCache>
            </c:numRef>
          </c:yVal>
        </c:ser>
        <c:ser>
          <c:idx val="7"/>
          <c:order val="7"/>
          <c:tx>
            <c:strRef>
              <c:f>Sheet1!$P$16</c:f>
              <c:strCache>
                <c:ptCount val="1"/>
                <c:pt idx="0">
                  <c:v>Algorithm-10cm Square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5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>
                <c:manualLayout>
                  <c:x val="-6.7140554778666567E-2"/>
                  <c:y val="-7.343648271460893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10 cm Square</a:t>
                    </a:r>
                  </a:p>
                </c:rich>
              </c:tx>
              <c:showVal val="1"/>
            </c:dLbl>
            <c:delete val="1"/>
          </c:dLbls>
          <c:xVal>
            <c:numRef>
              <c:f>Sheet1!$N$17:$N$20</c:f>
              <c:numCache>
                <c:formatCode>0.0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xVal>
          <c:yVal>
            <c:numRef>
              <c:f>Sheet1!$P$17:$P$20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8"/>
          <c:order val="8"/>
          <c:tx>
            <c:strRef>
              <c:f>Sheet1!$Q$16</c:f>
              <c:strCache>
                <c:ptCount val="1"/>
                <c:pt idx="0">
                  <c:v>Sterling-10 cm Square</c:v>
                </c:pt>
              </c:strCache>
            </c:strRef>
          </c:tx>
          <c:spPr>
            <a:ln w="76200"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/>
                </a:solidFill>
              </a:ln>
            </c:spPr>
          </c:marker>
          <c:xVal>
            <c:numRef>
              <c:f>Sheet1!$N$17:$N$20</c:f>
              <c:numCache>
                <c:formatCode>0.0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xVal>
          <c:yVal>
            <c:numRef>
              <c:f>Sheet1!$Q$17:$Q$20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9"/>
          <c:order val="9"/>
          <c:tx>
            <c:strRef>
              <c:f>Sheet1!$O$23</c:f>
              <c:strCache>
                <c:ptCount val="1"/>
                <c:pt idx="0">
                  <c:v>Measured-4 cm Square</c:v>
                </c:pt>
              </c:strCache>
            </c:strRef>
          </c:tx>
          <c:spPr>
            <a:ln w="38100">
              <a:solidFill>
                <a:schemeClr val="accent6"/>
              </a:solidFill>
              <a:tailEnd type="none"/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4x4</a:t>
                    </a:r>
                  </a:p>
                </c:rich>
              </c:tx>
              <c:dLblPos val="l"/>
              <c:showVal val="1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15x15</a:t>
                    </a:r>
                  </a:p>
                </c:rich>
              </c:tx>
              <c:dLblPos val="l"/>
              <c:showVal val="1"/>
            </c:dLbl>
            <c:delete val="1"/>
            <c:dLblPos val="l"/>
          </c:dLbls>
          <c:xVal>
            <c:numRef>
              <c:f>Sheet1!$N$24:$N$27</c:f>
              <c:numCache>
                <c:formatCode>0.0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xVal>
          <c:yVal>
            <c:numRef>
              <c:f>Sheet1!$O$24:$O$27</c:f>
              <c:numCache>
                <c:formatCode>0.000</c:formatCode>
                <c:ptCount val="4"/>
                <c:pt idx="0">
                  <c:v>0.97500000000000064</c:v>
                </c:pt>
                <c:pt idx="1">
                  <c:v>0.97500000000000064</c:v>
                </c:pt>
                <c:pt idx="2">
                  <c:v>0.8875000000000004</c:v>
                </c:pt>
                <c:pt idx="3">
                  <c:v>0.70000000000000062</c:v>
                </c:pt>
              </c:numCache>
            </c:numRef>
          </c:yVal>
        </c:ser>
        <c:ser>
          <c:idx val="10"/>
          <c:order val="10"/>
          <c:tx>
            <c:strRef>
              <c:f>Sheet1!$P$23</c:f>
              <c:strCache>
                <c:ptCount val="1"/>
                <c:pt idx="0">
                  <c:v>Algorithm-4cm Square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25"/>
            <c:spPr>
              <a:noFill/>
              <a:ln w="101600">
                <a:solidFill>
                  <a:srgbClr val="FF0000">
                    <a:alpha val="50000"/>
                  </a:srgbClr>
                </a:solidFill>
              </a:ln>
            </c:spPr>
          </c:marker>
          <c:dLbls>
            <c:dLbl>
              <c:idx val="0"/>
              <c:layout>
                <c:manualLayout>
                  <c:x val="-5.2059809946037434E-2"/>
                  <c:y val="-5.6013866580662208E-2"/>
                </c:manualLayout>
              </c:layout>
              <c:tx>
                <c:rich>
                  <a:bodyPr/>
                  <a:lstStyle/>
                  <a:p>
                    <a:r>
                      <a:rPr lang="en-US" sz="2600"/>
                      <a:t>4</a:t>
                    </a:r>
                    <a:r>
                      <a:rPr lang="en-US"/>
                      <a:t> cm Square</a:t>
                    </a:r>
                  </a:p>
                </c:rich>
              </c:tx>
              <c:showVal val="1"/>
            </c:dLbl>
            <c:delete val="1"/>
            <c:txPr>
              <a:bodyPr/>
              <a:lstStyle/>
              <a:p>
                <a:pPr>
                  <a:defRPr sz="2600"/>
                </a:pPr>
                <a:endParaRPr lang="en-US"/>
              </a:p>
            </c:txPr>
          </c:dLbls>
          <c:xVal>
            <c:numRef>
              <c:f>Sheet1!$N$24:$N$27</c:f>
              <c:numCache>
                <c:formatCode>0.0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xVal>
          <c:yVal>
            <c:numRef>
              <c:f>Sheet1!$P$24:$P$27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ser>
          <c:idx val="11"/>
          <c:order val="11"/>
          <c:tx>
            <c:strRef>
              <c:f>Sheet1!$Q$23</c:f>
              <c:strCache>
                <c:ptCount val="1"/>
                <c:pt idx="0">
                  <c:v>Sterling - 4 cm Square</c:v>
                </c:pt>
              </c:strCache>
            </c:strRef>
          </c:tx>
          <c:spPr>
            <a:ln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ysClr val="windowText" lastClr="000000"/>
                </a:solidFill>
              </a:ln>
            </c:spPr>
          </c:marker>
          <c:xVal>
            <c:numRef>
              <c:f>Sheet1!$N$24:$N$27</c:f>
              <c:numCache>
                <c:formatCode>0.0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xVal>
          <c:yVal>
            <c:numRef>
              <c:f>Sheet1!$Q$24:$Q$27</c:f>
              <c:numCache>
                <c:formatCode>0.000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yVal>
        </c:ser>
        <c:axId val="61690624"/>
        <c:axId val="61692544"/>
      </c:scatterChart>
      <c:valAx>
        <c:axId val="61690624"/>
        <c:scaling>
          <c:orientation val="minMax"/>
          <c:max val="28"/>
          <c:min val="0"/>
        </c:scaling>
        <c:axPos val="t"/>
        <c:numFmt formatCode="0" sourceLinked="0"/>
        <c:tickLblPos val="nextTo"/>
        <c:spPr>
          <a:ln w="76200">
            <a:solidFill>
              <a:sysClr val="windowText" lastClr="000000"/>
            </a:solidFill>
            <a:headEnd type="none"/>
            <a:tailEnd type="arrow"/>
          </a:ln>
        </c:spPr>
        <c:txPr>
          <a:bodyPr/>
          <a:lstStyle/>
          <a:p>
            <a:pPr>
              <a:defRPr sz="3600" baseline="0"/>
            </a:pPr>
            <a:endParaRPr lang="en-US"/>
          </a:p>
        </c:txPr>
        <c:crossAx val="61692544"/>
        <c:crosses val="max"/>
        <c:crossBetween val="midCat"/>
        <c:majorUnit val="4"/>
      </c:valAx>
      <c:valAx>
        <c:axId val="61692544"/>
        <c:scaling>
          <c:orientation val="minMax"/>
          <c:max val="1.1000000000000001"/>
          <c:min val="0.60000000000000164"/>
        </c:scaling>
        <c:axPos val="l"/>
        <c:title>
          <c:tx>
            <c:rich>
              <a:bodyPr rot="-5400000" vert="horz"/>
              <a:lstStyle/>
              <a:p>
                <a:pPr>
                  <a:defRPr sz="3600"/>
                </a:pPr>
                <a:r>
                  <a:rPr lang="en-US" sz="3600" b="0" i="1" baseline="0"/>
                  <a:t>f (E</a:t>
                </a:r>
                <a:r>
                  <a:rPr lang="en-US" sz="3600" b="0" i="1" baseline="-25000"/>
                  <a:t>shape </a:t>
                </a:r>
                <a:r>
                  <a:rPr lang="en-US" sz="3600" b="0" i="1" baseline="0"/>
                  <a:t>)</a:t>
                </a:r>
                <a:endParaRPr lang="en-US" sz="3600"/>
              </a:p>
            </c:rich>
          </c:tx>
          <c:layout>
            <c:manualLayout>
              <c:xMode val="edge"/>
              <c:yMode val="edge"/>
              <c:x val="1.2137803760737323E-2"/>
              <c:y val="0.3416031004012271"/>
            </c:manualLayout>
          </c:layout>
        </c:title>
        <c:numFmt formatCode="0.0" sourceLinked="0"/>
        <c:tickLblPos val="nextTo"/>
        <c:spPr>
          <a:ln w="76200">
            <a:solidFill>
              <a:schemeClr val="tx1"/>
            </a:solidFill>
            <a:headEnd type="arrow"/>
            <a:tailEnd type="none"/>
          </a:ln>
        </c:spPr>
        <c:txPr>
          <a:bodyPr/>
          <a:lstStyle/>
          <a:p>
            <a:pPr>
              <a:defRPr sz="3600" baseline="0"/>
            </a:pPr>
            <a:endParaRPr lang="en-US"/>
          </a:p>
        </c:txPr>
        <c:crossAx val="61690624"/>
        <c:crosses val="autoZero"/>
        <c:crossBetween val="midCat"/>
        <c:majorUnit val="0.2"/>
        <c:minorUnit val="1.0000000000000023E-2"/>
      </c:valAx>
      <c:spPr>
        <a:solidFill>
          <a:schemeClr val="bg1"/>
        </a:solidFill>
      </c:spPr>
    </c:plotArea>
    <c:plotVisOnly val="1"/>
    <c:dispBlanksAs val="gap"/>
  </c:chart>
  <c:spPr>
    <a:solidFill>
      <a:srgbClr val="EE2E24">
        <a:alpha val="5098"/>
      </a:srgbClr>
    </a:solidFill>
    <a:ln>
      <a:noFill/>
    </a:ln>
  </c:spPr>
  <c:txPr>
    <a:bodyPr/>
    <a:lstStyle/>
    <a:p>
      <a:pPr>
        <a:defRPr sz="2600"/>
      </a:pPr>
      <a:endParaRPr lang="en-US"/>
    </a:p>
  </c:txPr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1.6554508423337604E-4"/>
          <c:y val="0"/>
          <c:w val="0.98494954677612501"/>
          <c:h val="0.94666666666666699"/>
        </c:manualLayout>
      </c:layout>
      <c:scatterChart>
        <c:scatterStyle val="lineMarker"/>
        <c:ser>
          <c:idx val="0"/>
          <c:order val="0"/>
          <c:tx>
            <c:strRef>
              <c:f>Legend!$B$1</c:f>
              <c:strCache>
                <c:ptCount val="1"/>
                <c:pt idx="0">
                  <c:v>Sterling / Day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25"/>
            <c:spPr>
              <a:noFill/>
              <a:ln w="76200">
                <a:solidFill>
                  <a:srgbClr val="FF0000">
                    <a:alpha val="80000"/>
                  </a:srgbClr>
                </a:solidFill>
              </a:ln>
            </c:spPr>
          </c:marker>
          <c:dLbls>
            <c:dLblPos val="b"/>
            <c:showSerName val="1"/>
          </c:dLbls>
          <c:xVal>
            <c:numRef>
              <c:f>Legend!$A$2:$A$5</c:f>
              <c:numCache>
                <c:formatCode>General</c:formatCode>
                <c:ptCount val="4"/>
                <c:pt idx="0">
                  <c:v>5</c:v>
                </c:pt>
                <c:pt idx="1">
                  <c:v>9</c:v>
                </c:pt>
                <c:pt idx="2">
                  <c:v>11</c:v>
                </c:pt>
                <c:pt idx="3">
                  <c:v>14</c:v>
                </c:pt>
              </c:numCache>
            </c:numRef>
          </c:xVal>
          <c:yVal>
            <c:numRef>
              <c:f>Legend!$B$2:$B$5</c:f>
              <c:numCache>
                <c:formatCode>General</c:formatCode>
                <c:ptCount val="4"/>
                <c:pt idx="0">
                  <c:v>1</c:v>
                </c:pt>
              </c:numCache>
            </c:numRef>
          </c:yVal>
        </c:ser>
        <c:ser>
          <c:idx val="1"/>
          <c:order val="1"/>
          <c:tx>
            <c:strRef>
              <c:f>Legend!$C$1</c:f>
              <c:strCache>
                <c:ptCount val="1"/>
                <c:pt idx="0">
                  <c:v>Leaf Algorithm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2"/>
            <c:spPr>
              <a:noFill/>
              <a:ln w="76200">
                <a:solidFill>
                  <a:schemeClr val="tx1"/>
                </a:solidFill>
              </a:ln>
            </c:spPr>
          </c:marker>
          <c:dLbls>
            <c:dLblPos val="b"/>
            <c:showSerName val="1"/>
          </c:dLbls>
          <c:xVal>
            <c:numRef>
              <c:f>Legend!$A$2:$A$5</c:f>
              <c:numCache>
                <c:formatCode>General</c:formatCode>
                <c:ptCount val="4"/>
                <c:pt idx="0">
                  <c:v>5</c:v>
                </c:pt>
                <c:pt idx="1">
                  <c:v>9</c:v>
                </c:pt>
                <c:pt idx="2">
                  <c:v>11</c:v>
                </c:pt>
                <c:pt idx="3">
                  <c:v>14</c:v>
                </c:pt>
              </c:numCache>
            </c:numRef>
          </c:xVal>
          <c:yVal>
            <c:numRef>
              <c:f>Legend!$C$2:$C$5</c:f>
              <c:numCache>
                <c:formatCode>General</c:formatCode>
                <c:ptCount val="4"/>
                <c:pt idx="1">
                  <c:v>1</c:v>
                </c:pt>
              </c:numCache>
            </c:numRef>
          </c:yVal>
        </c:ser>
        <c:ser>
          <c:idx val="2"/>
          <c:order val="2"/>
          <c:tx>
            <c:strRef>
              <c:f>Legend!$D$1</c:f>
              <c:strCache>
                <c:ptCount val="1"/>
                <c:pt idx="0">
                  <c:v>Measured</c:v>
                </c:pt>
              </c:strCache>
            </c:strRef>
          </c:tx>
          <c:spPr>
            <a:ln w="38100">
              <a:solidFill>
                <a:schemeClr val="accent6"/>
              </a:solidFill>
            </a:ln>
          </c:spPr>
          <c:marker>
            <c:symbol val="none"/>
          </c:marker>
          <c:dLbls>
            <c:dLbl>
              <c:idx val="2"/>
              <c:layout>
                <c:manualLayout>
                  <c:x val="3.0348421257216103E-2"/>
                  <c:y val="0.14315286170624"/>
                </c:manualLayout>
              </c:layout>
              <c:spPr>
                <a:noFill/>
                <a:ln>
                  <a:noFill/>
                </a:ln>
              </c:spPr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SerName val="1"/>
            </c:dLbl>
            <c:dLbl>
              <c:idx val="3"/>
              <c:delete val="1"/>
            </c:dLbl>
            <c:dLblPos val="b"/>
            <c:showSerName val="1"/>
          </c:dLbls>
          <c:xVal>
            <c:numRef>
              <c:f>Legend!$A$2:$A$5</c:f>
              <c:numCache>
                <c:formatCode>General</c:formatCode>
                <c:ptCount val="4"/>
                <c:pt idx="0">
                  <c:v>5</c:v>
                </c:pt>
                <c:pt idx="1">
                  <c:v>9</c:v>
                </c:pt>
                <c:pt idx="2">
                  <c:v>11</c:v>
                </c:pt>
                <c:pt idx="3">
                  <c:v>14</c:v>
                </c:pt>
              </c:numCache>
            </c:numRef>
          </c:xVal>
          <c:yVal>
            <c:numRef>
              <c:f>Legend!$D$2:$D$5</c:f>
              <c:numCache>
                <c:formatCode>General</c:formatCode>
                <c:ptCount val="4"/>
                <c:pt idx="2">
                  <c:v>1</c:v>
                </c:pt>
                <c:pt idx="3">
                  <c:v>1</c:v>
                </c:pt>
              </c:numCache>
            </c:numRef>
          </c:yVal>
        </c:ser>
        <c:axId val="73299840"/>
        <c:axId val="73301376"/>
      </c:scatterChart>
      <c:valAx>
        <c:axId val="73299840"/>
        <c:scaling>
          <c:orientation val="minMax"/>
          <c:max val="20"/>
          <c:min val="4"/>
        </c:scaling>
        <c:delete val="1"/>
        <c:axPos val="b"/>
        <c:numFmt formatCode="General" sourceLinked="1"/>
        <c:tickLblPos val="none"/>
        <c:crossAx val="73301376"/>
        <c:crosses val="autoZero"/>
        <c:crossBetween val="midCat"/>
      </c:valAx>
      <c:valAx>
        <c:axId val="73301376"/>
        <c:scaling>
          <c:orientation val="minMax"/>
          <c:max val="2"/>
        </c:scaling>
        <c:delete val="1"/>
        <c:axPos val="l"/>
        <c:numFmt formatCode="General" sourceLinked="1"/>
        <c:tickLblPos val="none"/>
        <c:crossAx val="73299840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2600"/>
      </a:pPr>
      <a:endParaRPr lang="en-US"/>
    </a:p>
  </c:txPr>
  <c:externalData r:id="rId1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wmf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wmf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0.53564</cdr:x>
      <cdr:y>0</cdr:y>
    </cdr:from>
    <cdr:to>
      <cdr:x>0.61815</cdr:x>
      <cdr:y>0.05184</cdr:y>
    </cdr:to>
    <cdr:pic>
      <cdr:nvPicPr>
        <cdr:cNvPr id="13" name="Object 2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10641317" y="0"/>
          <a:ext cx="1639130" cy="67542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/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7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8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1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3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4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4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46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47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48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5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5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5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53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5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5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5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5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59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6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62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6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64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6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6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0.19821</cdr:x>
      <cdr:y>0.7859</cdr:y>
    </cdr:from>
    <cdr:to>
      <cdr:x>0.28393</cdr:x>
      <cdr:y>0.91351</cdr:y>
    </cdr:to>
    <cdr:grpSp>
      <cdr:nvGrpSpPr>
        <cdr:cNvPr id="49" name="Group 48"/>
        <cdr:cNvGrpSpPr>
          <a:grpSpLocks xmlns:a="http://schemas.openxmlformats.org/drawingml/2006/main" noChangeAspect="1"/>
        </cdr:cNvGrpSpPr>
      </cdr:nvGrpSpPr>
      <cdr:grpSpPr>
        <a:xfrm xmlns:a="http://schemas.openxmlformats.org/drawingml/2006/main">
          <a:off x="3132589" y="7520147"/>
          <a:ext cx="1354752" cy="1221079"/>
          <a:chOff x="0" y="0"/>
          <a:chExt cx="26670036" cy="27154909"/>
        </a:xfrm>
      </cdr:grpSpPr>
      <cdr:sp macro="" textlink="">
        <cdr:nvSpPr>
          <cdr:cNvPr id="55" name="Rectangle 54"/>
          <cdr:cNvSpPr/>
        </cdr:nvSpPr>
        <cdr:spPr>
          <a:xfrm xmlns:a="http://schemas.openxmlformats.org/drawingml/2006/main">
            <a:off x="0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61" name="Rectangle 60"/>
          <cdr:cNvSpPr/>
        </cdr:nvSpPr>
        <cdr:spPr>
          <a:xfrm xmlns:a="http://schemas.openxmlformats.org/drawingml/2006/main">
            <a:off x="34636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67" name="Straight Connector 66"/>
          <cdr:cNvCxnSpPr/>
        </cdr:nvCxnSpPr>
        <cdr:spPr>
          <a:xfrm xmlns:a="http://schemas.openxmlformats.org/drawingml/2006/main">
            <a:off x="26635404" y="0"/>
            <a:ext cx="0" cy="1662545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68" name="Straight Connector 67"/>
          <cdr:cNvCxnSpPr/>
        </cdr:nvCxnSpPr>
        <cdr:spPr>
          <a:xfrm xmlns:a="http://schemas.openxmlformats.org/drawingml/2006/main">
            <a:off x="9940646" y="8866909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9" name="Rectangle 68"/>
          <cdr:cNvSpPr/>
        </cdr:nvSpPr>
        <cdr:spPr>
          <a:xfrm xmlns:a="http://schemas.openxmlformats.org/drawingml/2006/main">
            <a:off x="34636" y="554182"/>
            <a:ext cx="26600764" cy="26600727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762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70" name="Group 69"/>
          <cdr:cNvGrpSpPr/>
        </cdr:nvGrpSpPr>
        <cdr:grpSpPr>
          <a:xfrm xmlns:a="http://schemas.openxmlformats.org/drawingml/2006/main">
            <a:off x="0" y="554189"/>
            <a:ext cx="26635386" cy="3325097"/>
            <a:chOff x="0" y="1524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106" name="Rectangle 105"/>
            <cdr:cNvSpPr/>
          </cdr:nvSpPr>
          <cdr:spPr>
            <a:xfrm xmlns:a="http://schemas.openxmlformats.org/drawingml/2006/main">
              <a:off x="1838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7" name="Rectangle 106"/>
            <cdr:cNvSpPr/>
          </cdr:nvSpPr>
          <cdr:spPr>
            <a:xfrm xmlns:a="http://schemas.openxmlformats.org/drawingml/2006/main">
              <a:off x="27527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8" name="Rectangle 107"/>
            <cdr:cNvSpPr/>
          </cdr:nvSpPr>
          <cdr:spPr>
            <a:xfrm xmlns:a="http://schemas.openxmlformats.org/drawingml/2006/main">
              <a:off x="36671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9" name="Rectangle 108"/>
            <cdr:cNvSpPr/>
          </cdr:nvSpPr>
          <cdr:spPr>
            <a:xfrm xmlns:a="http://schemas.openxmlformats.org/drawingml/2006/main">
              <a:off x="0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10" name="Rectangle 109"/>
            <cdr:cNvSpPr/>
          </cdr:nvSpPr>
          <cdr:spPr>
            <a:xfrm xmlns:a="http://schemas.openxmlformats.org/drawingml/2006/main">
              <a:off x="6410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11" name="Rectangle 110"/>
            <cdr:cNvSpPr/>
          </cdr:nvSpPr>
          <cdr:spPr>
            <a:xfrm xmlns:a="http://schemas.openxmlformats.org/drawingml/2006/main">
              <a:off x="923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12" name="Rectangle 111"/>
            <cdr:cNvSpPr/>
          </cdr:nvSpPr>
          <cdr:spPr>
            <a:xfrm xmlns:a="http://schemas.openxmlformats.org/drawingml/2006/main">
              <a:off x="5495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13" name="Rectangle 112"/>
            <cdr:cNvSpPr/>
          </cdr:nvSpPr>
          <cdr:spPr>
            <a:xfrm xmlns:a="http://schemas.openxmlformats.org/drawingml/2006/main">
              <a:off x="45815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71" name="Group 70"/>
          <cdr:cNvGrpSpPr/>
        </cdr:nvGrpSpPr>
        <cdr:grpSpPr>
          <a:xfrm xmlns:a="http://schemas.openxmlformats.org/drawingml/2006/main">
            <a:off x="34633" y="23829812"/>
            <a:ext cx="26635403" cy="3325097"/>
            <a:chOff x="9525" y="65532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98" name="Rectangle 97"/>
            <cdr:cNvSpPr/>
          </cdr:nvSpPr>
          <cdr:spPr>
            <a:xfrm xmlns:a="http://schemas.openxmlformats.org/drawingml/2006/main">
              <a:off x="1847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99" name="Rectangle 98"/>
            <cdr:cNvSpPr/>
          </cdr:nvSpPr>
          <cdr:spPr>
            <a:xfrm xmlns:a="http://schemas.openxmlformats.org/drawingml/2006/main">
              <a:off x="27622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0" name="Rectangle 99"/>
            <cdr:cNvSpPr/>
          </cdr:nvSpPr>
          <cdr:spPr>
            <a:xfrm xmlns:a="http://schemas.openxmlformats.org/drawingml/2006/main">
              <a:off x="36766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1" name="Rectangle 100"/>
            <cdr:cNvSpPr/>
          </cdr:nvSpPr>
          <cdr:spPr>
            <a:xfrm xmlns:a="http://schemas.openxmlformats.org/drawingml/2006/main">
              <a:off x="9525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2" name="Rectangle 101"/>
            <cdr:cNvSpPr/>
          </cdr:nvSpPr>
          <cdr:spPr>
            <a:xfrm xmlns:a="http://schemas.openxmlformats.org/drawingml/2006/main">
              <a:off x="6419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3" name="Rectangle 102"/>
            <cdr:cNvSpPr/>
          </cdr:nvSpPr>
          <cdr:spPr>
            <a:xfrm xmlns:a="http://schemas.openxmlformats.org/drawingml/2006/main">
              <a:off x="933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4" name="Rectangle 103"/>
            <cdr:cNvSpPr/>
          </cdr:nvSpPr>
          <cdr:spPr>
            <a:xfrm xmlns:a="http://schemas.openxmlformats.org/drawingml/2006/main">
              <a:off x="5505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05" name="Rectangle 104"/>
            <cdr:cNvSpPr/>
          </cdr:nvSpPr>
          <cdr:spPr>
            <a:xfrm xmlns:a="http://schemas.openxmlformats.org/drawingml/2006/main">
              <a:off x="45910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sp macro="" textlink="">
        <cdr:nvSpPr>
          <cdr:cNvPr id="72" name="Rectangle 71"/>
          <cdr:cNvSpPr/>
        </cdr:nvSpPr>
        <cdr:spPr>
          <a:xfrm xmlns:a="http://schemas.openxmlformats.org/drawingml/2006/main">
            <a:off x="0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73" name="Rectangle 72"/>
          <cdr:cNvSpPr/>
        </cdr:nvSpPr>
        <cdr:spPr>
          <a:xfrm xmlns:a="http://schemas.openxmlformats.org/drawingml/2006/main">
            <a:off x="3325095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74" name="Rectangle 73"/>
          <cdr:cNvSpPr/>
        </cdr:nvSpPr>
        <cdr:spPr>
          <a:xfrm xmlns:a="http://schemas.openxmlformats.org/drawingml/2006/main">
            <a:off x="3359732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75" name="Rectangle 74"/>
          <cdr:cNvSpPr/>
        </cdr:nvSpPr>
        <cdr:spPr>
          <a:xfrm xmlns:a="http://schemas.openxmlformats.org/drawingml/2006/main">
            <a:off x="3325095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76" name="Rectangle 75"/>
          <cdr:cNvSpPr/>
        </cdr:nvSpPr>
        <cdr:spPr>
          <a:xfrm xmlns:a="http://schemas.openxmlformats.org/drawingml/2006/main">
            <a:off x="661555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77" name="Rectangle 76"/>
          <cdr:cNvSpPr/>
        </cdr:nvSpPr>
        <cdr:spPr>
          <a:xfrm xmlns:a="http://schemas.openxmlformats.org/drawingml/2006/main">
            <a:off x="6650191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78" name="Rectangle 77"/>
          <cdr:cNvSpPr/>
        </cdr:nvSpPr>
        <cdr:spPr>
          <a:xfrm xmlns:a="http://schemas.openxmlformats.org/drawingml/2006/main">
            <a:off x="661555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79" name="Straight Connector 78"/>
          <cdr:cNvCxnSpPr/>
        </cdr:nvCxnSpPr>
        <cdr:spPr>
          <a:xfrm xmlns:a="http://schemas.openxmlformats.org/drawingml/2006/main">
            <a:off x="9975290" y="12192000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80" name="Straight Connector 79"/>
          <cdr:cNvCxnSpPr/>
        </cdr:nvCxnSpPr>
        <cdr:spPr>
          <a:xfrm xmlns:a="http://schemas.openxmlformats.org/drawingml/2006/main">
            <a:off x="9940646" y="15517091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81" name="Rectangle 80"/>
          <cdr:cNvSpPr/>
        </cdr:nvSpPr>
        <cdr:spPr>
          <a:xfrm xmlns:a="http://schemas.openxmlformats.org/drawingml/2006/main">
            <a:off x="16625477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2" name="Rectangle 81"/>
          <cdr:cNvSpPr/>
        </cdr:nvSpPr>
        <cdr:spPr>
          <a:xfrm xmlns:a="http://schemas.openxmlformats.org/drawingml/2006/main">
            <a:off x="16660113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3" name="Rectangle 82"/>
          <cdr:cNvSpPr/>
        </cdr:nvSpPr>
        <cdr:spPr>
          <a:xfrm xmlns:a="http://schemas.openxmlformats.org/drawingml/2006/main">
            <a:off x="16625477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4" name="Rectangle 83"/>
          <cdr:cNvSpPr/>
        </cdr:nvSpPr>
        <cdr:spPr>
          <a:xfrm xmlns:a="http://schemas.openxmlformats.org/drawingml/2006/main">
            <a:off x="19950572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5" name="Rectangle 84"/>
          <cdr:cNvSpPr/>
        </cdr:nvSpPr>
        <cdr:spPr>
          <a:xfrm xmlns:a="http://schemas.openxmlformats.org/drawingml/2006/main">
            <a:off x="19985209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6" name="Rectangle 85"/>
          <cdr:cNvSpPr/>
        </cdr:nvSpPr>
        <cdr:spPr>
          <a:xfrm xmlns:a="http://schemas.openxmlformats.org/drawingml/2006/main">
            <a:off x="19950572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7" name="Rectangle 86"/>
          <cdr:cNvSpPr/>
        </cdr:nvSpPr>
        <cdr:spPr>
          <a:xfrm xmlns:a="http://schemas.openxmlformats.org/drawingml/2006/main">
            <a:off x="2331030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8" name="Rectangle 87"/>
          <cdr:cNvSpPr/>
        </cdr:nvSpPr>
        <cdr:spPr>
          <a:xfrm xmlns:a="http://schemas.openxmlformats.org/drawingml/2006/main">
            <a:off x="23310304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89" name="Rectangle 88"/>
          <cdr:cNvSpPr/>
        </cdr:nvSpPr>
        <cdr:spPr>
          <a:xfrm xmlns:a="http://schemas.openxmlformats.org/drawingml/2006/main">
            <a:off x="2331030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90" name="Group 89"/>
          <cdr:cNvGrpSpPr/>
        </cdr:nvGrpSpPr>
        <cdr:grpSpPr>
          <a:xfrm xmlns:a="http://schemas.openxmlformats.org/drawingml/2006/main">
            <a:off x="9940657" y="8866913"/>
            <a:ext cx="1662533" cy="9975272"/>
            <a:chOff x="2733675" y="2438400"/>
            <a:chExt cx="457200" cy="2743200"/>
          </a:xfrm>
        </cdr:grpSpPr>
        <cdr:sp macro="" textlink="">
          <cdr:nvSpPr>
            <cdr:cNvPr id="95" name="Rectangle 94"/>
            <cdr:cNvSpPr/>
          </cdr:nvSpPr>
          <cdr:spPr>
            <a:xfrm xmlns:a="http://schemas.openxmlformats.org/drawingml/2006/main">
              <a:off x="2733675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96" name="Rectangle 95"/>
            <cdr:cNvSpPr/>
          </cdr:nvSpPr>
          <cdr:spPr>
            <a:xfrm xmlns:a="http://schemas.openxmlformats.org/drawingml/2006/main">
              <a:off x="2733675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97" name="Rectangle 96"/>
            <cdr:cNvSpPr/>
          </cdr:nvSpPr>
          <cdr:spPr>
            <a:xfrm xmlns:a="http://schemas.openxmlformats.org/drawingml/2006/main">
              <a:off x="2733675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91" name="Group 90"/>
          <cdr:cNvGrpSpPr/>
        </cdr:nvGrpSpPr>
        <cdr:grpSpPr>
          <a:xfrm xmlns:a="http://schemas.openxmlformats.org/drawingml/2006/main">
            <a:off x="15032196" y="8866913"/>
            <a:ext cx="1662537" cy="9975272"/>
            <a:chOff x="4133850" y="2438400"/>
            <a:chExt cx="457200" cy="2743200"/>
          </a:xfrm>
        </cdr:grpSpPr>
        <cdr:sp macro="" textlink="">
          <cdr:nvSpPr>
            <cdr:cNvPr id="92" name="Rectangle 91"/>
            <cdr:cNvSpPr/>
          </cdr:nvSpPr>
          <cdr:spPr>
            <a:xfrm xmlns:a="http://schemas.openxmlformats.org/drawingml/2006/main">
              <a:off x="4133850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93" name="Rectangle 92"/>
            <cdr:cNvSpPr/>
          </cdr:nvSpPr>
          <cdr:spPr>
            <a:xfrm xmlns:a="http://schemas.openxmlformats.org/drawingml/2006/main">
              <a:off x="4133850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94" name="Rectangle 93"/>
            <cdr:cNvSpPr/>
          </cdr:nvSpPr>
          <cdr:spPr>
            <a:xfrm xmlns:a="http://schemas.openxmlformats.org/drawingml/2006/main">
              <a:off x="4133850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0.31811</cdr:x>
      <cdr:y>0.35255</cdr:y>
    </cdr:from>
    <cdr:to>
      <cdr:x>0.45518</cdr:x>
      <cdr:y>0.70242</cdr:y>
    </cdr:to>
    <cdr:sp macro="" textlink="">
      <cdr:nvSpPr>
        <cdr:cNvPr id="116" name="Rounded Rectangle 115"/>
        <cdr:cNvSpPr/>
      </cdr:nvSpPr>
      <cdr:spPr>
        <a:xfrm xmlns:a="http://schemas.openxmlformats.org/drawingml/2006/main">
          <a:off x="5027535" y="3373492"/>
          <a:ext cx="2166256" cy="3347848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4706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0.53564</cdr:x>
      <cdr:y>0</cdr:y>
    </cdr:from>
    <cdr:to>
      <cdr:x>0.61815</cdr:x>
      <cdr:y>0.05184</cdr:y>
    </cdr:to>
    <cdr:pic>
      <cdr:nvPicPr>
        <cdr:cNvPr id="3" name="Object 2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10641317" y="0"/>
          <a:ext cx="1639130" cy="67542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/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9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2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3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8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40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41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4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43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18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19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2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2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22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2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24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2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2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27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28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29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3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3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32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3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34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3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3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37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38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39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4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4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0.19821</cdr:x>
      <cdr:y>0.7859</cdr:y>
    </cdr:from>
    <cdr:to>
      <cdr:x>0.28393</cdr:x>
      <cdr:y>0.91351</cdr:y>
    </cdr:to>
    <cdr:grpSp>
      <cdr:nvGrpSpPr>
        <cdr:cNvPr id="142" name="Group 48"/>
        <cdr:cNvGrpSpPr>
          <a:grpSpLocks xmlns:a="http://schemas.openxmlformats.org/drawingml/2006/main" noChangeAspect="1"/>
        </cdr:cNvGrpSpPr>
      </cdr:nvGrpSpPr>
      <cdr:grpSpPr>
        <a:xfrm xmlns:a="http://schemas.openxmlformats.org/drawingml/2006/main">
          <a:off x="3132589" y="7520147"/>
          <a:ext cx="1354752" cy="1221079"/>
          <a:chOff x="0" y="0"/>
          <a:chExt cx="26670036" cy="27154909"/>
        </a:xfrm>
      </cdr:grpSpPr>
      <cdr:sp macro="" textlink="">
        <cdr:nvSpPr>
          <cdr:cNvPr id="143" name="Rectangle 54"/>
          <cdr:cNvSpPr/>
        </cdr:nvSpPr>
        <cdr:spPr>
          <a:xfrm xmlns:a="http://schemas.openxmlformats.org/drawingml/2006/main">
            <a:off x="0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44" name="Rectangle 60"/>
          <cdr:cNvSpPr/>
        </cdr:nvSpPr>
        <cdr:spPr>
          <a:xfrm xmlns:a="http://schemas.openxmlformats.org/drawingml/2006/main">
            <a:off x="34636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145" name="Straight Connector 66"/>
          <cdr:cNvCxnSpPr/>
        </cdr:nvCxnSpPr>
        <cdr:spPr>
          <a:xfrm xmlns:a="http://schemas.openxmlformats.org/drawingml/2006/main">
            <a:off x="26635404" y="0"/>
            <a:ext cx="0" cy="1662545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46" name="Straight Connector 67"/>
          <cdr:cNvCxnSpPr/>
        </cdr:nvCxnSpPr>
        <cdr:spPr>
          <a:xfrm xmlns:a="http://schemas.openxmlformats.org/drawingml/2006/main">
            <a:off x="9940646" y="8866909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47" name="Rectangle 68"/>
          <cdr:cNvSpPr/>
        </cdr:nvSpPr>
        <cdr:spPr>
          <a:xfrm xmlns:a="http://schemas.openxmlformats.org/drawingml/2006/main">
            <a:off x="34636" y="554182"/>
            <a:ext cx="26600764" cy="26600727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762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148" name="Group 69"/>
          <cdr:cNvGrpSpPr/>
        </cdr:nvGrpSpPr>
        <cdr:grpSpPr>
          <a:xfrm xmlns:a="http://schemas.openxmlformats.org/drawingml/2006/main">
            <a:off x="0" y="554189"/>
            <a:ext cx="26635386" cy="3325097"/>
            <a:chOff x="0" y="1524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149" name="Rectangle 105"/>
            <cdr:cNvSpPr/>
          </cdr:nvSpPr>
          <cdr:spPr>
            <a:xfrm xmlns:a="http://schemas.openxmlformats.org/drawingml/2006/main">
              <a:off x="1838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0" name="Rectangle 106"/>
            <cdr:cNvSpPr/>
          </cdr:nvSpPr>
          <cdr:spPr>
            <a:xfrm xmlns:a="http://schemas.openxmlformats.org/drawingml/2006/main">
              <a:off x="27527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1" name="Rectangle 107"/>
            <cdr:cNvSpPr/>
          </cdr:nvSpPr>
          <cdr:spPr>
            <a:xfrm xmlns:a="http://schemas.openxmlformats.org/drawingml/2006/main">
              <a:off x="36671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2" name="Rectangle 108"/>
            <cdr:cNvSpPr/>
          </cdr:nvSpPr>
          <cdr:spPr>
            <a:xfrm xmlns:a="http://schemas.openxmlformats.org/drawingml/2006/main">
              <a:off x="0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3" name="Rectangle 109"/>
            <cdr:cNvSpPr/>
          </cdr:nvSpPr>
          <cdr:spPr>
            <a:xfrm xmlns:a="http://schemas.openxmlformats.org/drawingml/2006/main">
              <a:off x="6410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4" name="Rectangle 110"/>
            <cdr:cNvSpPr/>
          </cdr:nvSpPr>
          <cdr:spPr>
            <a:xfrm xmlns:a="http://schemas.openxmlformats.org/drawingml/2006/main">
              <a:off x="923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5" name="Rectangle 111"/>
            <cdr:cNvSpPr/>
          </cdr:nvSpPr>
          <cdr:spPr>
            <a:xfrm xmlns:a="http://schemas.openxmlformats.org/drawingml/2006/main">
              <a:off x="5495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6" name="Rectangle 112"/>
            <cdr:cNvSpPr/>
          </cdr:nvSpPr>
          <cdr:spPr>
            <a:xfrm xmlns:a="http://schemas.openxmlformats.org/drawingml/2006/main">
              <a:off x="45815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157" name="Group 70"/>
          <cdr:cNvGrpSpPr/>
        </cdr:nvGrpSpPr>
        <cdr:grpSpPr>
          <a:xfrm xmlns:a="http://schemas.openxmlformats.org/drawingml/2006/main">
            <a:off x="34633" y="23829812"/>
            <a:ext cx="26635403" cy="3325097"/>
            <a:chOff x="9525" y="65532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158" name="Rectangle 97"/>
            <cdr:cNvSpPr/>
          </cdr:nvSpPr>
          <cdr:spPr>
            <a:xfrm xmlns:a="http://schemas.openxmlformats.org/drawingml/2006/main">
              <a:off x="1847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59" name="Rectangle 98"/>
            <cdr:cNvSpPr/>
          </cdr:nvSpPr>
          <cdr:spPr>
            <a:xfrm xmlns:a="http://schemas.openxmlformats.org/drawingml/2006/main">
              <a:off x="27622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60" name="Rectangle 99"/>
            <cdr:cNvSpPr/>
          </cdr:nvSpPr>
          <cdr:spPr>
            <a:xfrm xmlns:a="http://schemas.openxmlformats.org/drawingml/2006/main">
              <a:off x="36766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61" name="Rectangle 100"/>
            <cdr:cNvSpPr/>
          </cdr:nvSpPr>
          <cdr:spPr>
            <a:xfrm xmlns:a="http://schemas.openxmlformats.org/drawingml/2006/main">
              <a:off x="9525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62" name="Rectangle 101"/>
            <cdr:cNvSpPr/>
          </cdr:nvSpPr>
          <cdr:spPr>
            <a:xfrm xmlns:a="http://schemas.openxmlformats.org/drawingml/2006/main">
              <a:off x="6419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63" name="Rectangle 102"/>
            <cdr:cNvSpPr/>
          </cdr:nvSpPr>
          <cdr:spPr>
            <a:xfrm xmlns:a="http://schemas.openxmlformats.org/drawingml/2006/main">
              <a:off x="933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64" name="Rectangle 103"/>
            <cdr:cNvSpPr/>
          </cdr:nvSpPr>
          <cdr:spPr>
            <a:xfrm xmlns:a="http://schemas.openxmlformats.org/drawingml/2006/main">
              <a:off x="5505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65" name="Rectangle 104"/>
            <cdr:cNvSpPr/>
          </cdr:nvSpPr>
          <cdr:spPr>
            <a:xfrm xmlns:a="http://schemas.openxmlformats.org/drawingml/2006/main">
              <a:off x="45910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sp macro="" textlink="">
        <cdr:nvSpPr>
          <cdr:cNvPr id="166" name="Rectangle 71"/>
          <cdr:cNvSpPr/>
        </cdr:nvSpPr>
        <cdr:spPr>
          <a:xfrm xmlns:a="http://schemas.openxmlformats.org/drawingml/2006/main">
            <a:off x="0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67" name="Rectangle 72"/>
          <cdr:cNvSpPr/>
        </cdr:nvSpPr>
        <cdr:spPr>
          <a:xfrm xmlns:a="http://schemas.openxmlformats.org/drawingml/2006/main">
            <a:off x="3325095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68" name="Rectangle 73"/>
          <cdr:cNvSpPr/>
        </cdr:nvSpPr>
        <cdr:spPr>
          <a:xfrm xmlns:a="http://schemas.openxmlformats.org/drawingml/2006/main">
            <a:off x="3359732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69" name="Rectangle 74"/>
          <cdr:cNvSpPr/>
        </cdr:nvSpPr>
        <cdr:spPr>
          <a:xfrm xmlns:a="http://schemas.openxmlformats.org/drawingml/2006/main">
            <a:off x="3325095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0" name="Rectangle 75"/>
          <cdr:cNvSpPr/>
        </cdr:nvSpPr>
        <cdr:spPr>
          <a:xfrm xmlns:a="http://schemas.openxmlformats.org/drawingml/2006/main">
            <a:off x="661555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1" name="Rectangle 76"/>
          <cdr:cNvSpPr/>
        </cdr:nvSpPr>
        <cdr:spPr>
          <a:xfrm xmlns:a="http://schemas.openxmlformats.org/drawingml/2006/main">
            <a:off x="6650191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2" name="Rectangle 77"/>
          <cdr:cNvSpPr/>
        </cdr:nvSpPr>
        <cdr:spPr>
          <a:xfrm xmlns:a="http://schemas.openxmlformats.org/drawingml/2006/main">
            <a:off x="661555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173" name="Straight Connector 78"/>
          <cdr:cNvCxnSpPr/>
        </cdr:nvCxnSpPr>
        <cdr:spPr>
          <a:xfrm xmlns:a="http://schemas.openxmlformats.org/drawingml/2006/main">
            <a:off x="9975290" y="12192000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74" name="Straight Connector 79"/>
          <cdr:cNvCxnSpPr/>
        </cdr:nvCxnSpPr>
        <cdr:spPr>
          <a:xfrm xmlns:a="http://schemas.openxmlformats.org/drawingml/2006/main">
            <a:off x="9940646" y="15517091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75" name="Rectangle 80"/>
          <cdr:cNvSpPr/>
        </cdr:nvSpPr>
        <cdr:spPr>
          <a:xfrm xmlns:a="http://schemas.openxmlformats.org/drawingml/2006/main">
            <a:off x="16625477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6" name="Rectangle 81"/>
          <cdr:cNvSpPr/>
        </cdr:nvSpPr>
        <cdr:spPr>
          <a:xfrm xmlns:a="http://schemas.openxmlformats.org/drawingml/2006/main">
            <a:off x="16660113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7" name="Rectangle 82"/>
          <cdr:cNvSpPr/>
        </cdr:nvSpPr>
        <cdr:spPr>
          <a:xfrm xmlns:a="http://schemas.openxmlformats.org/drawingml/2006/main">
            <a:off x="16625477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8" name="Rectangle 83"/>
          <cdr:cNvSpPr/>
        </cdr:nvSpPr>
        <cdr:spPr>
          <a:xfrm xmlns:a="http://schemas.openxmlformats.org/drawingml/2006/main">
            <a:off x="19950572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79" name="Rectangle 84"/>
          <cdr:cNvSpPr/>
        </cdr:nvSpPr>
        <cdr:spPr>
          <a:xfrm xmlns:a="http://schemas.openxmlformats.org/drawingml/2006/main">
            <a:off x="19985209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80" name="Rectangle 85"/>
          <cdr:cNvSpPr/>
        </cdr:nvSpPr>
        <cdr:spPr>
          <a:xfrm xmlns:a="http://schemas.openxmlformats.org/drawingml/2006/main">
            <a:off x="19950572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81" name="Rectangle 86"/>
          <cdr:cNvSpPr/>
        </cdr:nvSpPr>
        <cdr:spPr>
          <a:xfrm xmlns:a="http://schemas.openxmlformats.org/drawingml/2006/main">
            <a:off x="2331030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82" name="Rectangle 87"/>
          <cdr:cNvSpPr/>
        </cdr:nvSpPr>
        <cdr:spPr>
          <a:xfrm xmlns:a="http://schemas.openxmlformats.org/drawingml/2006/main">
            <a:off x="23310304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183" name="Rectangle 88"/>
          <cdr:cNvSpPr/>
        </cdr:nvSpPr>
        <cdr:spPr>
          <a:xfrm xmlns:a="http://schemas.openxmlformats.org/drawingml/2006/main">
            <a:off x="2331030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184" name="Group 89"/>
          <cdr:cNvGrpSpPr/>
        </cdr:nvGrpSpPr>
        <cdr:grpSpPr>
          <a:xfrm xmlns:a="http://schemas.openxmlformats.org/drawingml/2006/main">
            <a:off x="9940657" y="8866913"/>
            <a:ext cx="1662533" cy="9975272"/>
            <a:chOff x="2733675" y="2438400"/>
            <a:chExt cx="457200" cy="2743200"/>
          </a:xfrm>
        </cdr:grpSpPr>
        <cdr:sp macro="" textlink="">
          <cdr:nvSpPr>
            <cdr:cNvPr id="185" name="Rectangle 94"/>
            <cdr:cNvSpPr/>
          </cdr:nvSpPr>
          <cdr:spPr>
            <a:xfrm xmlns:a="http://schemas.openxmlformats.org/drawingml/2006/main">
              <a:off x="2733675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86" name="Rectangle 95"/>
            <cdr:cNvSpPr/>
          </cdr:nvSpPr>
          <cdr:spPr>
            <a:xfrm xmlns:a="http://schemas.openxmlformats.org/drawingml/2006/main">
              <a:off x="2733675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87" name="Rectangle 96"/>
            <cdr:cNvSpPr/>
          </cdr:nvSpPr>
          <cdr:spPr>
            <a:xfrm xmlns:a="http://schemas.openxmlformats.org/drawingml/2006/main">
              <a:off x="2733675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188" name="Group 90"/>
          <cdr:cNvGrpSpPr/>
        </cdr:nvGrpSpPr>
        <cdr:grpSpPr>
          <a:xfrm xmlns:a="http://schemas.openxmlformats.org/drawingml/2006/main">
            <a:off x="15032196" y="8866913"/>
            <a:ext cx="1662537" cy="9975272"/>
            <a:chOff x="4133850" y="2438400"/>
            <a:chExt cx="457200" cy="2743200"/>
          </a:xfrm>
        </cdr:grpSpPr>
        <cdr:sp macro="" textlink="">
          <cdr:nvSpPr>
            <cdr:cNvPr id="189" name="Rectangle 91"/>
            <cdr:cNvSpPr/>
          </cdr:nvSpPr>
          <cdr:spPr>
            <a:xfrm xmlns:a="http://schemas.openxmlformats.org/drawingml/2006/main">
              <a:off x="4133850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90" name="Rectangle 92"/>
            <cdr:cNvSpPr/>
          </cdr:nvSpPr>
          <cdr:spPr>
            <a:xfrm xmlns:a="http://schemas.openxmlformats.org/drawingml/2006/main">
              <a:off x="4133850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191" name="Rectangle 93"/>
            <cdr:cNvSpPr/>
          </cdr:nvSpPr>
          <cdr:spPr>
            <a:xfrm xmlns:a="http://schemas.openxmlformats.org/drawingml/2006/main">
              <a:off x="4133850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0.53564</cdr:x>
      <cdr:y>0</cdr:y>
    </cdr:from>
    <cdr:to>
      <cdr:x>0.61815</cdr:x>
      <cdr:y>0.05184</cdr:y>
    </cdr:to>
    <cdr:pic>
      <cdr:nvPicPr>
        <cdr:cNvPr id="195" name="Object 2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10641317" y="0"/>
          <a:ext cx="1639130" cy="67542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/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9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9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9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99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0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01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0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03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0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0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0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0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0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09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1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11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1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13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1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1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1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1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1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19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2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21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2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23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2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2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2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2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2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29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3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31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3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33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3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3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0.19821</cdr:x>
      <cdr:y>0.7859</cdr:y>
    </cdr:from>
    <cdr:to>
      <cdr:x>0.28393</cdr:x>
      <cdr:y>0.91351</cdr:y>
    </cdr:to>
    <cdr:grpSp>
      <cdr:nvGrpSpPr>
        <cdr:cNvPr id="236" name="Group 48"/>
        <cdr:cNvGrpSpPr>
          <a:grpSpLocks xmlns:a="http://schemas.openxmlformats.org/drawingml/2006/main" noChangeAspect="1"/>
        </cdr:cNvGrpSpPr>
      </cdr:nvGrpSpPr>
      <cdr:grpSpPr>
        <a:xfrm xmlns:a="http://schemas.openxmlformats.org/drawingml/2006/main">
          <a:off x="3132589" y="7520147"/>
          <a:ext cx="1354752" cy="1221079"/>
          <a:chOff x="0" y="0"/>
          <a:chExt cx="26670036" cy="27154909"/>
        </a:xfrm>
      </cdr:grpSpPr>
      <cdr:sp macro="" textlink="">
        <cdr:nvSpPr>
          <cdr:cNvPr id="237" name="Rectangle 54"/>
          <cdr:cNvSpPr/>
        </cdr:nvSpPr>
        <cdr:spPr>
          <a:xfrm xmlns:a="http://schemas.openxmlformats.org/drawingml/2006/main">
            <a:off x="0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38" name="Rectangle 60"/>
          <cdr:cNvSpPr/>
        </cdr:nvSpPr>
        <cdr:spPr>
          <a:xfrm xmlns:a="http://schemas.openxmlformats.org/drawingml/2006/main">
            <a:off x="34636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239" name="Straight Connector 66"/>
          <cdr:cNvCxnSpPr/>
        </cdr:nvCxnSpPr>
        <cdr:spPr>
          <a:xfrm xmlns:a="http://schemas.openxmlformats.org/drawingml/2006/main">
            <a:off x="26635404" y="0"/>
            <a:ext cx="0" cy="1662545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40" name="Straight Connector 67"/>
          <cdr:cNvCxnSpPr/>
        </cdr:nvCxnSpPr>
        <cdr:spPr>
          <a:xfrm xmlns:a="http://schemas.openxmlformats.org/drawingml/2006/main">
            <a:off x="9940646" y="8866909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41" name="Rectangle 68"/>
          <cdr:cNvSpPr/>
        </cdr:nvSpPr>
        <cdr:spPr>
          <a:xfrm xmlns:a="http://schemas.openxmlformats.org/drawingml/2006/main">
            <a:off x="34636" y="554182"/>
            <a:ext cx="26600764" cy="26600727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762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242" name="Group 69"/>
          <cdr:cNvGrpSpPr/>
        </cdr:nvGrpSpPr>
        <cdr:grpSpPr>
          <a:xfrm xmlns:a="http://schemas.openxmlformats.org/drawingml/2006/main">
            <a:off x="0" y="554189"/>
            <a:ext cx="26635386" cy="3325097"/>
            <a:chOff x="0" y="1524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243" name="Rectangle 105"/>
            <cdr:cNvSpPr/>
          </cdr:nvSpPr>
          <cdr:spPr>
            <a:xfrm xmlns:a="http://schemas.openxmlformats.org/drawingml/2006/main">
              <a:off x="1838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44" name="Rectangle 106"/>
            <cdr:cNvSpPr/>
          </cdr:nvSpPr>
          <cdr:spPr>
            <a:xfrm xmlns:a="http://schemas.openxmlformats.org/drawingml/2006/main">
              <a:off x="27527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45" name="Rectangle 107"/>
            <cdr:cNvSpPr/>
          </cdr:nvSpPr>
          <cdr:spPr>
            <a:xfrm xmlns:a="http://schemas.openxmlformats.org/drawingml/2006/main">
              <a:off x="36671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46" name="Rectangle 108"/>
            <cdr:cNvSpPr/>
          </cdr:nvSpPr>
          <cdr:spPr>
            <a:xfrm xmlns:a="http://schemas.openxmlformats.org/drawingml/2006/main">
              <a:off x="0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47" name="Rectangle 109"/>
            <cdr:cNvSpPr/>
          </cdr:nvSpPr>
          <cdr:spPr>
            <a:xfrm xmlns:a="http://schemas.openxmlformats.org/drawingml/2006/main">
              <a:off x="6410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48" name="Rectangle 110"/>
            <cdr:cNvSpPr/>
          </cdr:nvSpPr>
          <cdr:spPr>
            <a:xfrm xmlns:a="http://schemas.openxmlformats.org/drawingml/2006/main">
              <a:off x="923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49" name="Rectangle 111"/>
            <cdr:cNvSpPr/>
          </cdr:nvSpPr>
          <cdr:spPr>
            <a:xfrm xmlns:a="http://schemas.openxmlformats.org/drawingml/2006/main">
              <a:off x="5495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0" name="Rectangle 112"/>
            <cdr:cNvSpPr/>
          </cdr:nvSpPr>
          <cdr:spPr>
            <a:xfrm xmlns:a="http://schemas.openxmlformats.org/drawingml/2006/main">
              <a:off x="45815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251" name="Group 70"/>
          <cdr:cNvGrpSpPr/>
        </cdr:nvGrpSpPr>
        <cdr:grpSpPr>
          <a:xfrm xmlns:a="http://schemas.openxmlformats.org/drawingml/2006/main">
            <a:off x="34633" y="23829812"/>
            <a:ext cx="26635403" cy="3325097"/>
            <a:chOff x="9525" y="65532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252" name="Rectangle 97"/>
            <cdr:cNvSpPr/>
          </cdr:nvSpPr>
          <cdr:spPr>
            <a:xfrm xmlns:a="http://schemas.openxmlformats.org/drawingml/2006/main">
              <a:off x="1847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3" name="Rectangle 98"/>
            <cdr:cNvSpPr/>
          </cdr:nvSpPr>
          <cdr:spPr>
            <a:xfrm xmlns:a="http://schemas.openxmlformats.org/drawingml/2006/main">
              <a:off x="27622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4" name="Rectangle 99"/>
            <cdr:cNvSpPr/>
          </cdr:nvSpPr>
          <cdr:spPr>
            <a:xfrm xmlns:a="http://schemas.openxmlformats.org/drawingml/2006/main">
              <a:off x="36766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5" name="Rectangle 100"/>
            <cdr:cNvSpPr/>
          </cdr:nvSpPr>
          <cdr:spPr>
            <a:xfrm xmlns:a="http://schemas.openxmlformats.org/drawingml/2006/main">
              <a:off x="9525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6" name="Rectangle 101"/>
            <cdr:cNvSpPr/>
          </cdr:nvSpPr>
          <cdr:spPr>
            <a:xfrm xmlns:a="http://schemas.openxmlformats.org/drawingml/2006/main">
              <a:off x="6419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7" name="Rectangle 102"/>
            <cdr:cNvSpPr/>
          </cdr:nvSpPr>
          <cdr:spPr>
            <a:xfrm xmlns:a="http://schemas.openxmlformats.org/drawingml/2006/main">
              <a:off x="933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8" name="Rectangle 103"/>
            <cdr:cNvSpPr/>
          </cdr:nvSpPr>
          <cdr:spPr>
            <a:xfrm xmlns:a="http://schemas.openxmlformats.org/drawingml/2006/main">
              <a:off x="5505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59" name="Rectangle 104"/>
            <cdr:cNvSpPr/>
          </cdr:nvSpPr>
          <cdr:spPr>
            <a:xfrm xmlns:a="http://schemas.openxmlformats.org/drawingml/2006/main">
              <a:off x="45910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sp macro="" textlink="">
        <cdr:nvSpPr>
          <cdr:cNvPr id="260" name="Rectangle 71"/>
          <cdr:cNvSpPr/>
        </cdr:nvSpPr>
        <cdr:spPr>
          <a:xfrm xmlns:a="http://schemas.openxmlformats.org/drawingml/2006/main">
            <a:off x="0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61" name="Rectangle 72"/>
          <cdr:cNvSpPr/>
        </cdr:nvSpPr>
        <cdr:spPr>
          <a:xfrm xmlns:a="http://schemas.openxmlformats.org/drawingml/2006/main">
            <a:off x="3325095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62" name="Rectangle 73"/>
          <cdr:cNvSpPr/>
        </cdr:nvSpPr>
        <cdr:spPr>
          <a:xfrm xmlns:a="http://schemas.openxmlformats.org/drawingml/2006/main">
            <a:off x="3359732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63" name="Rectangle 74"/>
          <cdr:cNvSpPr/>
        </cdr:nvSpPr>
        <cdr:spPr>
          <a:xfrm xmlns:a="http://schemas.openxmlformats.org/drawingml/2006/main">
            <a:off x="3325095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64" name="Rectangle 75"/>
          <cdr:cNvSpPr/>
        </cdr:nvSpPr>
        <cdr:spPr>
          <a:xfrm xmlns:a="http://schemas.openxmlformats.org/drawingml/2006/main">
            <a:off x="661555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65" name="Rectangle 76"/>
          <cdr:cNvSpPr/>
        </cdr:nvSpPr>
        <cdr:spPr>
          <a:xfrm xmlns:a="http://schemas.openxmlformats.org/drawingml/2006/main">
            <a:off x="6650191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66" name="Rectangle 77"/>
          <cdr:cNvSpPr/>
        </cdr:nvSpPr>
        <cdr:spPr>
          <a:xfrm xmlns:a="http://schemas.openxmlformats.org/drawingml/2006/main">
            <a:off x="661555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267" name="Straight Connector 78"/>
          <cdr:cNvCxnSpPr/>
        </cdr:nvCxnSpPr>
        <cdr:spPr>
          <a:xfrm xmlns:a="http://schemas.openxmlformats.org/drawingml/2006/main">
            <a:off x="9975290" y="12192000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268" name="Straight Connector 79"/>
          <cdr:cNvCxnSpPr/>
        </cdr:nvCxnSpPr>
        <cdr:spPr>
          <a:xfrm xmlns:a="http://schemas.openxmlformats.org/drawingml/2006/main">
            <a:off x="9940646" y="15517091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69" name="Rectangle 80"/>
          <cdr:cNvSpPr/>
        </cdr:nvSpPr>
        <cdr:spPr>
          <a:xfrm xmlns:a="http://schemas.openxmlformats.org/drawingml/2006/main">
            <a:off x="16625477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0" name="Rectangle 81"/>
          <cdr:cNvSpPr/>
        </cdr:nvSpPr>
        <cdr:spPr>
          <a:xfrm xmlns:a="http://schemas.openxmlformats.org/drawingml/2006/main">
            <a:off x="16660113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1" name="Rectangle 82"/>
          <cdr:cNvSpPr/>
        </cdr:nvSpPr>
        <cdr:spPr>
          <a:xfrm xmlns:a="http://schemas.openxmlformats.org/drawingml/2006/main">
            <a:off x="16625477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2" name="Rectangle 83"/>
          <cdr:cNvSpPr/>
        </cdr:nvSpPr>
        <cdr:spPr>
          <a:xfrm xmlns:a="http://schemas.openxmlformats.org/drawingml/2006/main">
            <a:off x="19950572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3" name="Rectangle 84"/>
          <cdr:cNvSpPr/>
        </cdr:nvSpPr>
        <cdr:spPr>
          <a:xfrm xmlns:a="http://schemas.openxmlformats.org/drawingml/2006/main">
            <a:off x="19985209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4" name="Rectangle 85"/>
          <cdr:cNvSpPr/>
        </cdr:nvSpPr>
        <cdr:spPr>
          <a:xfrm xmlns:a="http://schemas.openxmlformats.org/drawingml/2006/main">
            <a:off x="19950572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5" name="Rectangle 86"/>
          <cdr:cNvSpPr/>
        </cdr:nvSpPr>
        <cdr:spPr>
          <a:xfrm xmlns:a="http://schemas.openxmlformats.org/drawingml/2006/main">
            <a:off x="2331030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6" name="Rectangle 87"/>
          <cdr:cNvSpPr/>
        </cdr:nvSpPr>
        <cdr:spPr>
          <a:xfrm xmlns:a="http://schemas.openxmlformats.org/drawingml/2006/main">
            <a:off x="23310304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277" name="Rectangle 88"/>
          <cdr:cNvSpPr/>
        </cdr:nvSpPr>
        <cdr:spPr>
          <a:xfrm xmlns:a="http://schemas.openxmlformats.org/drawingml/2006/main">
            <a:off x="2331030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278" name="Group 89"/>
          <cdr:cNvGrpSpPr/>
        </cdr:nvGrpSpPr>
        <cdr:grpSpPr>
          <a:xfrm xmlns:a="http://schemas.openxmlformats.org/drawingml/2006/main">
            <a:off x="9940657" y="8866913"/>
            <a:ext cx="1662533" cy="9975272"/>
            <a:chOff x="2733675" y="2438400"/>
            <a:chExt cx="457200" cy="2743200"/>
          </a:xfrm>
        </cdr:grpSpPr>
        <cdr:sp macro="" textlink="">
          <cdr:nvSpPr>
            <cdr:cNvPr id="279" name="Rectangle 94"/>
            <cdr:cNvSpPr/>
          </cdr:nvSpPr>
          <cdr:spPr>
            <a:xfrm xmlns:a="http://schemas.openxmlformats.org/drawingml/2006/main">
              <a:off x="2733675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80" name="Rectangle 95"/>
            <cdr:cNvSpPr/>
          </cdr:nvSpPr>
          <cdr:spPr>
            <a:xfrm xmlns:a="http://schemas.openxmlformats.org/drawingml/2006/main">
              <a:off x="2733675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81" name="Rectangle 96"/>
            <cdr:cNvSpPr/>
          </cdr:nvSpPr>
          <cdr:spPr>
            <a:xfrm xmlns:a="http://schemas.openxmlformats.org/drawingml/2006/main">
              <a:off x="2733675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282" name="Group 90"/>
          <cdr:cNvGrpSpPr/>
        </cdr:nvGrpSpPr>
        <cdr:grpSpPr>
          <a:xfrm xmlns:a="http://schemas.openxmlformats.org/drawingml/2006/main">
            <a:off x="15032196" y="8866913"/>
            <a:ext cx="1662537" cy="9975272"/>
            <a:chOff x="4133850" y="2438400"/>
            <a:chExt cx="457200" cy="2743200"/>
          </a:xfrm>
        </cdr:grpSpPr>
        <cdr:sp macro="" textlink="">
          <cdr:nvSpPr>
            <cdr:cNvPr id="283" name="Rectangle 91"/>
            <cdr:cNvSpPr/>
          </cdr:nvSpPr>
          <cdr:spPr>
            <a:xfrm xmlns:a="http://schemas.openxmlformats.org/drawingml/2006/main">
              <a:off x="4133850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84" name="Rectangle 92"/>
            <cdr:cNvSpPr/>
          </cdr:nvSpPr>
          <cdr:spPr>
            <a:xfrm xmlns:a="http://schemas.openxmlformats.org/drawingml/2006/main">
              <a:off x="4133850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285" name="Rectangle 93"/>
            <cdr:cNvSpPr/>
          </cdr:nvSpPr>
          <cdr:spPr>
            <a:xfrm xmlns:a="http://schemas.openxmlformats.org/drawingml/2006/main">
              <a:off x="4133850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0.47085</cdr:x>
      <cdr:y>0.16305</cdr:y>
    </cdr:from>
    <cdr:to>
      <cdr:x>0.60559</cdr:x>
      <cdr:y>0.3187</cdr:y>
    </cdr:to>
    <cdr:sp macro="" textlink="">
      <cdr:nvSpPr>
        <cdr:cNvPr id="287" name="Rounded Rectangle 116"/>
        <cdr:cNvSpPr/>
      </cdr:nvSpPr>
      <cdr:spPr>
        <a:xfrm xmlns:a="http://schemas.openxmlformats.org/drawingml/2006/main">
          <a:off x="7441441" y="1560183"/>
          <a:ext cx="2129474" cy="1489389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4706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0.53564</cdr:x>
      <cdr:y>0</cdr:y>
    </cdr:from>
    <cdr:to>
      <cdr:x>0.61815</cdr:x>
      <cdr:y>0.05184</cdr:y>
    </cdr:to>
    <cdr:pic>
      <cdr:nvPicPr>
        <cdr:cNvPr id="289" name="Object 2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10641317" y="0"/>
          <a:ext cx="1639130" cy="675420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/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9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9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9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93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9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9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9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97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98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9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0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0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0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03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0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0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0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07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08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0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1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1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1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13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1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1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1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17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18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1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2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2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2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23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2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25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2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327" name="TextBox 4"/>
        <cdr:cNvSpPr txBox="1"/>
      </cdr:nvSpPr>
      <cdr:spPr>
        <a:xfrm xmlns:a="http://schemas.openxmlformats.org/drawingml/2006/main">
          <a:off x="8936970" y="8943168"/>
          <a:ext cx="2791983" cy="8335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28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2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0.19821</cdr:x>
      <cdr:y>0.7859</cdr:y>
    </cdr:from>
    <cdr:to>
      <cdr:x>0.28393</cdr:x>
      <cdr:y>0.91351</cdr:y>
    </cdr:to>
    <cdr:grpSp>
      <cdr:nvGrpSpPr>
        <cdr:cNvPr id="330" name="Group 48"/>
        <cdr:cNvGrpSpPr>
          <a:grpSpLocks xmlns:a="http://schemas.openxmlformats.org/drawingml/2006/main" noChangeAspect="1"/>
        </cdr:cNvGrpSpPr>
      </cdr:nvGrpSpPr>
      <cdr:grpSpPr>
        <a:xfrm xmlns:a="http://schemas.openxmlformats.org/drawingml/2006/main">
          <a:off x="3132589" y="7520147"/>
          <a:ext cx="1354752" cy="1221079"/>
          <a:chOff x="0" y="0"/>
          <a:chExt cx="26670036" cy="27154909"/>
        </a:xfrm>
      </cdr:grpSpPr>
      <cdr:sp macro="" textlink="">
        <cdr:nvSpPr>
          <cdr:cNvPr id="331" name="Rectangle 54"/>
          <cdr:cNvSpPr/>
        </cdr:nvSpPr>
        <cdr:spPr>
          <a:xfrm xmlns:a="http://schemas.openxmlformats.org/drawingml/2006/main">
            <a:off x="0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32" name="Rectangle 60"/>
          <cdr:cNvSpPr/>
        </cdr:nvSpPr>
        <cdr:spPr>
          <a:xfrm xmlns:a="http://schemas.openxmlformats.org/drawingml/2006/main">
            <a:off x="34636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333" name="Straight Connector 66"/>
          <cdr:cNvCxnSpPr/>
        </cdr:nvCxnSpPr>
        <cdr:spPr>
          <a:xfrm xmlns:a="http://schemas.openxmlformats.org/drawingml/2006/main">
            <a:off x="26635404" y="0"/>
            <a:ext cx="0" cy="1662545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34" name="Straight Connector 67"/>
          <cdr:cNvCxnSpPr/>
        </cdr:nvCxnSpPr>
        <cdr:spPr>
          <a:xfrm xmlns:a="http://schemas.openxmlformats.org/drawingml/2006/main">
            <a:off x="9940646" y="8866909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35" name="Rectangle 68"/>
          <cdr:cNvSpPr/>
        </cdr:nvSpPr>
        <cdr:spPr>
          <a:xfrm xmlns:a="http://schemas.openxmlformats.org/drawingml/2006/main">
            <a:off x="34636" y="554182"/>
            <a:ext cx="26600764" cy="26600727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762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336" name="Group 69"/>
          <cdr:cNvGrpSpPr/>
        </cdr:nvGrpSpPr>
        <cdr:grpSpPr>
          <a:xfrm xmlns:a="http://schemas.openxmlformats.org/drawingml/2006/main">
            <a:off x="0" y="554189"/>
            <a:ext cx="26635386" cy="3325097"/>
            <a:chOff x="0" y="1524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337" name="Rectangle 105"/>
            <cdr:cNvSpPr/>
          </cdr:nvSpPr>
          <cdr:spPr>
            <a:xfrm xmlns:a="http://schemas.openxmlformats.org/drawingml/2006/main">
              <a:off x="1838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38" name="Rectangle 106"/>
            <cdr:cNvSpPr/>
          </cdr:nvSpPr>
          <cdr:spPr>
            <a:xfrm xmlns:a="http://schemas.openxmlformats.org/drawingml/2006/main">
              <a:off x="27527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39" name="Rectangle 107"/>
            <cdr:cNvSpPr/>
          </cdr:nvSpPr>
          <cdr:spPr>
            <a:xfrm xmlns:a="http://schemas.openxmlformats.org/drawingml/2006/main">
              <a:off x="36671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0" name="Rectangle 108"/>
            <cdr:cNvSpPr/>
          </cdr:nvSpPr>
          <cdr:spPr>
            <a:xfrm xmlns:a="http://schemas.openxmlformats.org/drawingml/2006/main">
              <a:off x="0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1" name="Rectangle 109"/>
            <cdr:cNvSpPr/>
          </cdr:nvSpPr>
          <cdr:spPr>
            <a:xfrm xmlns:a="http://schemas.openxmlformats.org/drawingml/2006/main">
              <a:off x="64103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2" name="Rectangle 110"/>
            <cdr:cNvSpPr/>
          </cdr:nvSpPr>
          <cdr:spPr>
            <a:xfrm xmlns:a="http://schemas.openxmlformats.org/drawingml/2006/main">
              <a:off x="923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3" name="Rectangle 111"/>
            <cdr:cNvSpPr/>
          </cdr:nvSpPr>
          <cdr:spPr>
            <a:xfrm xmlns:a="http://schemas.openxmlformats.org/drawingml/2006/main">
              <a:off x="54959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4" name="Rectangle 112"/>
            <cdr:cNvSpPr/>
          </cdr:nvSpPr>
          <cdr:spPr>
            <a:xfrm xmlns:a="http://schemas.openxmlformats.org/drawingml/2006/main">
              <a:off x="4581525" y="1524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345" name="Group 70"/>
          <cdr:cNvGrpSpPr/>
        </cdr:nvGrpSpPr>
        <cdr:grpSpPr>
          <a:xfrm xmlns:a="http://schemas.openxmlformats.org/drawingml/2006/main">
            <a:off x="34633" y="23829812"/>
            <a:ext cx="26635403" cy="3325097"/>
            <a:chOff x="9525" y="6553200"/>
            <a:chExt cx="7324725" cy="914400"/>
          </a:xfrm>
          <a:solidFill xmlns:a="http://schemas.openxmlformats.org/drawingml/2006/main">
            <a:srgbClr val="004C45">
              <a:alpha val="50000"/>
            </a:srgbClr>
          </a:solidFill>
        </cdr:grpSpPr>
        <cdr:sp macro="" textlink="">
          <cdr:nvSpPr>
            <cdr:cNvPr id="346" name="Rectangle 97"/>
            <cdr:cNvSpPr/>
          </cdr:nvSpPr>
          <cdr:spPr>
            <a:xfrm xmlns:a="http://schemas.openxmlformats.org/drawingml/2006/main">
              <a:off x="1847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7" name="Rectangle 98"/>
            <cdr:cNvSpPr/>
          </cdr:nvSpPr>
          <cdr:spPr>
            <a:xfrm xmlns:a="http://schemas.openxmlformats.org/drawingml/2006/main">
              <a:off x="27622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8" name="Rectangle 99"/>
            <cdr:cNvSpPr/>
          </cdr:nvSpPr>
          <cdr:spPr>
            <a:xfrm xmlns:a="http://schemas.openxmlformats.org/drawingml/2006/main">
              <a:off x="36766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49" name="Rectangle 100"/>
            <cdr:cNvSpPr/>
          </cdr:nvSpPr>
          <cdr:spPr>
            <a:xfrm xmlns:a="http://schemas.openxmlformats.org/drawingml/2006/main">
              <a:off x="9525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50" name="Rectangle 101"/>
            <cdr:cNvSpPr/>
          </cdr:nvSpPr>
          <cdr:spPr>
            <a:xfrm xmlns:a="http://schemas.openxmlformats.org/drawingml/2006/main">
              <a:off x="64198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51" name="Rectangle 102"/>
            <cdr:cNvSpPr/>
          </cdr:nvSpPr>
          <cdr:spPr>
            <a:xfrm xmlns:a="http://schemas.openxmlformats.org/drawingml/2006/main">
              <a:off x="933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52" name="Rectangle 103"/>
            <cdr:cNvSpPr/>
          </cdr:nvSpPr>
          <cdr:spPr>
            <a:xfrm xmlns:a="http://schemas.openxmlformats.org/drawingml/2006/main">
              <a:off x="55054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53" name="Rectangle 104"/>
            <cdr:cNvSpPr/>
          </cdr:nvSpPr>
          <cdr:spPr>
            <a:xfrm xmlns:a="http://schemas.openxmlformats.org/drawingml/2006/main">
              <a:off x="4591050" y="6553200"/>
              <a:ext cx="9144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sp macro="" textlink="">
        <cdr:nvSpPr>
          <cdr:cNvPr id="354" name="Rectangle 71"/>
          <cdr:cNvSpPr/>
        </cdr:nvSpPr>
        <cdr:spPr>
          <a:xfrm xmlns:a="http://schemas.openxmlformats.org/drawingml/2006/main">
            <a:off x="0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55" name="Rectangle 72"/>
          <cdr:cNvSpPr/>
        </cdr:nvSpPr>
        <cdr:spPr>
          <a:xfrm xmlns:a="http://schemas.openxmlformats.org/drawingml/2006/main">
            <a:off x="3325095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56" name="Rectangle 73"/>
          <cdr:cNvSpPr/>
        </cdr:nvSpPr>
        <cdr:spPr>
          <a:xfrm xmlns:a="http://schemas.openxmlformats.org/drawingml/2006/main">
            <a:off x="3359732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57" name="Rectangle 74"/>
          <cdr:cNvSpPr/>
        </cdr:nvSpPr>
        <cdr:spPr>
          <a:xfrm xmlns:a="http://schemas.openxmlformats.org/drawingml/2006/main">
            <a:off x="3325095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58" name="Rectangle 75"/>
          <cdr:cNvSpPr/>
        </cdr:nvSpPr>
        <cdr:spPr>
          <a:xfrm xmlns:a="http://schemas.openxmlformats.org/drawingml/2006/main">
            <a:off x="661555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59" name="Rectangle 76"/>
          <cdr:cNvSpPr/>
        </cdr:nvSpPr>
        <cdr:spPr>
          <a:xfrm xmlns:a="http://schemas.openxmlformats.org/drawingml/2006/main">
            <a:off x="6650191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0" name="Rectangle 77"/>
          <cdr:cNvSpPr/>
        </cdr:nvSpPr>
        <cdr:spPr>
          <a:xfrm xmlns:a="http://schemas.openxmlformats.org/drawingml/2006/main">
            <a:off x="661555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cxnSp macro="">
        <cdr:nvCxnSpPr>
          <cdr:cNvPr id="361" name="Straight Connector 78"/>
          <cdr:cNvCxnSpPr/>
        </cdr:nvCxnSpPr>
        <cdr:spPr>
          <a:xfrm xmlns:a="http://schemas.openxmlformats.org/drawingml/2006/main">
            <a:off x="9975290" y="12192000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362" name="Straight Connector 79"/>
          <cdr:cNvCxnSpPr/>
        </cdr:nvCxnSpPr>
        <cdr:spPr>
          <a:xfrm xmlns:a="http://schemas.openxmlformats.org/drawingml/2006/main">
            <a:off x="9940646" y="15517091"/>
            <a:ext cx="0" cy="3325091"/>
          </a:xfrm>
          <a:prstGeom xmlns:a="http://schemas.openxmlformats.org/drawingml/2006/main" prst="line">
            <a:avLst/>
          </a:prstGeom>
          <a:noFill xmlns:a="http://schemas.openxmlformats.org/drawingml/2006/main"/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363" name="Rectangle 80"/>
          <cdr:cNvSpPr/>
        </cdr:nvSpPr>
        <cdr:spPr>
          <a:xfrm xmlns:a="http://schemas.openxmlformats.org/drawingml/2006/main">
            <a:off x="16625477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4" name="Rectangle 81"/>
          <cdr:cNvSpPr/>
        </cdr:nvSpPr>
        <cdr:spPr>
          <a:xfrm xmlns:a="http://schemas.openxmlformats.org/drawingml/2006/main">
            <a:off x="16660113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5" name="Rectangle 82"/>
          <cdr:cNvSpPr/>
        </cdr:nvSpPr>
        <cdr:spPr>
          <a:xfrm xmlns:a="http://schemas.openxmlformats.org/drawingml/2006/main">
            <a:off x="16625477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6" name="Rectangle 83"/>
          <cdr:cNvSpPr/>
        </cdr:nvSpPr>
        <cdr:spPr>
          <a:xfrm xmlns:a="http://schemas.openxmlformats.org/drawingml/2006/main">
            <a:off x="19950572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7" name="Rectangle 84"/>
          <cdr:cNvSpPr/>
        </cdr:nvSpPr>
        <cdr:spPr>
          <a:xfrm xmlns:a="http://schemas.openxmlformats.org/drawingml/2006/main">
            <a:off x="19985209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8" name="Rectangle 85"/>
          <cdr:cNvSpPr/>
        </cdr:nvSpPr>
        <cdr:spPr>
          <a:xfrm xmlns:a="http://schemas.openxmlformats.org/drawingml/2006/main">
            <a:off x="19950572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69" name="Rectangle 86"/>
          <cdr:cNvSpPr/>
        </cdr:nvSpPr>
        <cdr:spPr>
          <a:xfrm xmlns:a="http://schemas.openxmlformats.org/drawingml/2006/main">
            <a:off x="23310304" y="8866909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70" name="Rectangle 87"/>
          <cdr:cNvSpPr/>
        </cdr:nvSpPr>
        <cdr:spPr>
          <a:xfrm xmlns:a="http://schemas.openxmlformats.org/drawingml/2006/main">
            <a:off x="23310304" y="12192000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sp macro="" textlink="">
        <cdr:nvSpPr>
          <cdr:cNvPr id="371" name="Rectangle 88"/>
          <cdr:cNvSpPr/>
        </cdr:nvSpPr>
        <cdr:spPr>
          <a:xfrm xmlns:a="http://schemas.openxmlformats.org/drawingml/2006/main">
            <a:off x="23310304" y="15517091"/>
            <a:ext cx="3325095" cy="3325091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004C45">
              <a:alpha val="10000"/>
            </a:srgbClr>
          </a:solidFill>
          <a:ln xmlns:a="http://schemas.openxmlformats.org/drawingml/2006/main" w="381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 xmlns:a="http://schemas.openxmlformats.org/drawingml/2006/main"/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solidFill>
                  <a:sysClr val="window" lastClr="FFFFFF"/>
                </a:solidFill>
                <a:latin typeface="Calibri"/>
              </a:defRPr>
            </a:lvl1pPr>
            <a:lvl2pPr marL="457200" indent="0">
              <a:defRPr sz="1100">
                <a:solidFill>
                  <a:sysClr val="window" lastClr="FFFFFF"/>
                </a:solidFill>
                <a:latin typeface="Calibri"/>
              </a:defRPr>
            </a:lvl2pPr>
            <a:lvl3pPr marL="914400" indent="0">
              <a:defRPr sz="1100">
                <a:solidFill>
                  <a:sysClr val="window" lastClr="FFFFFF"/>
                </a:solidFill>
                <a:latin typeface="Calibri"/>
              </a:defRPr>
            </a:lvl3pPr>
            <a:lvl4pPr marL="1371600" indent="0">
              <a:defRPr sz="1100">
                <a:solidFill>
                  <a:sysClr val="window" lastClr="FFFFFF"/>
                </a:solidFill>
                <a:latin typeface="Calibri"/>
              </a:defRPr>
            </a:lvl4pPr>
            <a:lvl5pPr marL="1828800" indent="0">
              <a:defRPr sz="1100">
                <a:solidFill>
                  <a:sysClr val="window" lastClr="FFFFFF"/>
                </a:solidFill>
                <a:latin typeface="Calibri"/>
              </a:defRPr>
            </a:lvl5pPr>
            <a:lvl6pPr marL="2286000" indent="0">
              <a:defRPr sz="1100">
                <a:solidFill>
                  <a:sysClr val="window" lastClr="FFFFFF"/>
                </a:solidFill>
                <a:latin typeface="Calibri"/>
              </a:defRPr>
            </a:lvl6pPr>
            <a:lvl7pPr marL="2743200" indent="0">
              <a:defRPr sz="1100">
                <a:solidFill>
                  <a:sysClr val="window" lastClr="FFFFFF"/>
                </a:solidFill>
                <a:latin typeface="Calibri"/>
              </a:defRPr>
            </a:lvl7pPr>
            <a:lvl8pPr marL="3200400" indent="0">
              <a:defRPr sz="1100">
                <a:solidFill>
                  <a:sysClr val="window" lastClr="FFFFFF"/>
                </a:solidFill>
                <a:latin typeface="Calibri"/>
              </a:defRPr>
            </a:lvl8pPr>
            <a:lvl9pPr marL="3657600" indent="0">
              <a:defRPr sz="1100">
                <a:solidFill>
                  <a:sysClr val="window" lastClr="FFFFFF"/>
                </a:solidFill>
                <a:latin typeface="Calibri"/>
              </a:defRPr>
            </a:lvl9pPr>
          </a:lstStyle>
          <a:p xmlns:a="http://schemas.openxmlformats.org/drawingml/2006/main">
            <a:pPr algn="ctr"/>
            <a:endParaRPr lang="en-US"/>
          </a:p>
        </cdr:txBody>
      </cdr:sp>
      <cdr:grpSp>
        <cdr:nvGrpSpPr>
          <cdr:cNvPr id="372" name="Group 89"/>
          <cdr:cNvGrpSpPr/>
        </cdr:nvGrpSpPr>
        <cdr:grpSpPr>
          <a:xfrm xmlns:a="http://schemas.openxmlformats.org/drawingml/2006/main">
            <a:off x="9940657" y="8866913"/>
            <a:ext cx="1662533" cy="9975272"/>
            <a:chOff x="2733675" y="2438400"/>
            <a:chExt cx="457200" cy="2743200"/>
          </a:xfrm>
        </cdr:grpSpPr>
        <cdr:sp macro="" textlink="">
          <cdr:nvSpPr>
            <cdr:cNvPr id="373" name="Rectangle 94"/>
            <cdr:cNvSpPr/>
          </cdr:nvSpPr>
          <cdr:spPr>
            <a:xfrm xmlns:a="http://schemas.openxmlformats.org/drawingml/2006/main">
              <a:off x="2733675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74" name="Rectangle 95"/>
            <cdr:cNvSpPr/>
          </cdr:nvSpPr>
          <cdr:spPr>
            <a:xfrm xmlns:a="http://schemas.openxmlformats.org/drawingml/2006/main">
              <a:off x="2733675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75" name="Rectangle 96"/>
            <cdr:cNvSpPr/>
          </cdr:nvSpPr>
          <cdr:spPr>
            <a:xfrm xmlns:a="http://schemas.openxmlformats.org/drawingml/2006/main">
              <a:off x="2733675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  <cdr:grpSp>
        <cdr:nvGrpSpPr>
          <cdr:cNvPr id="376" name="Group 90"/>
          <cdr:cNvGrpSpPr/>
        </cdr:nvGrpSpPr>
        <cdr:grpSpPr>
          <a:xfrm xmlns:a="http://schemas.openxmlformats.org/drawingml/2006/main">
            <a:off x="15032196" y="8866913"/>
            <a:ext cx="1662537" cy="9975272"/>
            <a:chOff x="4133850" y="2438400"/>
            <a:chExt cx="457200" cy="2743200"/>
          </a:xfrm>
        </cdr:grpSpPr>
        <cdr:sp macro="" textlink="">
          <cdr:nvSpPr>
            <cdr:cNvPr id="377" name="Rectangle 91"/>
            <cdr:cNvSpPr/>
          </cdr:nvSpPr>
          <cdr:spPr>
            <a:xfrm xmlns:a="http://schemas.openxmlformats.org/drawingml/2006/main">
              <a:off x="4133850" y="24384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78" name="Rectangle 92"/>
            <cdr:cNvSpPr/>
          </cdr:nvSpPr>
          <cdr:spPr>
            <a:xfrm xmlns:a="http://schemas.openxmlformats.org/drawingml/2006/main">
              <a:off x="4133850" y="42672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  <cdr:sp macro="" textlink="">
          <cdr:nvSpPr>
            <cdr:cNvPr id="379" name="Rectangle 93"/>
            <cdr:cNvSpPr/>
          </cdr:nvSpPr>
          <cdr:spPr>
            <a:xfrm xmlns:a="http://schemas.openxmlformats.org/drawingml/2006/main">
              <a:off x="4133850" y="3352800"/>
              <a:ext cx="457200" cy="914400"/>
            </a:xfrm>
            <a:prstGeom xmlns:a="http://schemas.openxmlformats.org/drawingml/2006/main" prst="rect">
              <a:avLst/>
            </a:prstGeom>
            <a:solidFill xmlns:a="http://schemas.openxmlformats.org/drawingml/2006/main">
              <a:srgbClr val="004C45">
                <a:alpha val="10000"/>
              </a:srgbClr>
            </a:solidFill>
            <a:ln xmlns:a="http://schemas.openxmlformats.org/drawingml/2006/main"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 xmlns:a="http://schemas.openxmlformats.org/drawingml/2006/main"/>
          </cdr:spPr>
          <cdr:style>
            <a:lnRef xmlns:a="http://schemas.openxmlformats.org/drawingml/2006/main" idx="2">
              <a:schemeClr val="accent1">
                <a:shade val="50000"/>
              </a:schemeClr>
            </a:lnRef>
            <a:fillRef xmlns:a="http://schemas.openxmlformats.org/drawingml/2006/main" idx="1">
              <a:schemeClr val="accent1"/>
            </a:fillRef>
            <a:effectRef xmlns:a="http://schemas.openxmlformats.org/drawingml/2006/main" idx="0">
              <a:schemeClr val="accent1"/>
            </a:effectRef>
            <a:fontRef xmlns:a="http://schemas.openxmlformats.org/drawingml/2006/main" idx="minor">
              <a:schemeClr val="lt1"/>
            </a:fontRef>
          </cdr:style>
          <cdr:txBody>
            <a:bodyPr xmlns:a="http://schemas.openxmlformats.org/drawingml/2006/main" wrap="square" rtlCol="0" anchor="ctr"/>
            <a:lstStyle xmlns:a="http://schemas.openxmlformats.org/drawingml/2006/main">
              <a:lvl1pPr marL="0" indent="0">
                <a:defRPr sz="1100">
                  <a:solidFill>
                    <a:sysClr val="window" lastClr="FFFFFF"/>
                  </a:solidFill>
                  <a:latin typeface="Calibri"/>
                </a:defRPr>
              </a:lvl1pPr>
              <a:lvl2pPr marL="457200" indent="0">
                <a:defRPr sz="1100">
                  <a:solidFill>
                    <a:sysClr val="window" lastClr="FFFFFF"/>
                  </a:solidFill>
                  <a:latin typeface="Calibri"/>
                </a:defRPr>
              </a:lvl2pPr>
              <a:lvl3pPr marL="914400" indent="0">
                <a:defRPr sz="1100">
                  <a:solidFill>
                    <a:sysClr val="window" lastClr="FFFFFF"/>
                  </a:solidFill>
                  <a:latin typeface="Calibri"/>
                </a:defRPr>
              </a:lvl3pPr>
              <a:lvl4pPr marL="1371600" indent="0">
                <a:defRPr sz="1100">
                  <a:solidFill>
                    <a:sysClr val="window" lastClr="FFFFFF"/>
                  </a:solidFill>
                  <a:latin typeface="Calibri"/>
                </a:defRPr>
              </a:lvl4pPr>
              <a:lvl5pPr marL="1828800" indent="0">
                <a:defRPr sz="1100">
                  <a:solidFill>
                    <a:sysClr val="window" lastClr="FFFFFF"/>
                  </a:solidFill>
                  <a:latin typeface="Calibri"/>
                </a:defRPr>
              </a:lvl5pPr>
              <a:lvl6pPr marL="2286000" indent="0">
                <a:defRPr sz="1100">
                  <a:solidFill>
                    <a:sysClr val="window" lastClr="FFFFFF"/>
                  </a:solidFill>
                  <a:latin typeface="Calibri"/>
                </a:defRPr>
              </a:lvl6pPr>
              <a:lvl7pPr marL="2743200" indent="0">
                <a:defRPr sz="1100">
                  <a:solidFill>
                    <a:sysClr val="window" lastClr="FFFFFF"/>
                  </a:solidFill>
                  <a:latin typeface="Calibri"/>
                </a:defRPr>
              </a:lvl7pPr>
              <a:lvl8pPr marL="3200400" indent="0">
                <a:defRPr sz="1100">
                  <a:solidFill>
                    <a:sysClr val="window" lastClr="FFFFFF"/>
                  </a:solidFill>
                  <a:latin typeface="Calibri"/>
                </a:defRPr>
              </a:lvl8pPr>
              <a:lvl9pPr marL="3657600" indent="0">
                <a:defRPr sz="1100">
                  <a:solidFill>
                    <a:sysClr val="window" lastClr="FFFFFF"/>
                  </a:solidFill>
                  <a:latin typeface="Calibri"/>
                </a:defRPr>
              </a:lvl9pPr>
            </a:lstStyle>
            <a:p xmlns:a="http://schemas.openxmlformats.org/drawingml/2006/main">
              <a:pPr algn="ctr"/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0.11768</cdr:x>
      <cdr:y>0.2601</cdr:y>
    </cdr:from>
    <cdr:to>
      <cdr:x>0.28289</cdr:x>
      <cdr:y>0.63869</cdr:y>
    </cdr:to>
    <cdr:sp macro="" textlink="">
      <cdr:nvSpPr>
        <cdr:cNvPr id="381" name="Rounded Rectangle 116"/>
        <cdr:cNvSpPr/>
      </cdr:nvSpPr>
      <cdr:spPr>
        <a:xfrm xmlns:a="http://schemas.openxmlformats.org/drawingml/2006/main">
          <a:off x="1859791" y="2488854"/>
          <a:ext cx="2611113" cy="3622665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4706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0.0996</cdr:x>
      <cdr:y>0.71133</cdr:y>
    </cdr:from>
    <cdr:to>
      <cdr:x>0.3021</cdr:x>
      <cdr:y>0.95222</cdr:y>
    </cdr:to>
    <cdr:sp macro="" textlink="">
      <cdr:nvSpPr>
        <cdr:cNvPr id="380" name="Rounded Rectangle 379"/>
        <cdr:cNvSpPr/>
      </cdr:nvSpPr>
      <cdr:spPr>
        <a:xfrm xmlns:a="http://schemas.openxmlformats.org/drawingml/2006/main">
          <a:off x="1574041" y="6806583"/>
          <a:ext cx="3200400" cy="2305050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4706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0.73045</cdr:x>
      <cdr:y>0.10551</cdr:y>
    </cdr:from>
    <cdr:to>
      <cdr:x>0.86401</cdr:x>
      <cdr:y>0.22556</cdr:y>
    </cdr:to>
    <cdr:sp macro="" textlink="">
      <cdr:nvSpPr>
        <cdr:cNvPr id="382" name="Rounded Rectangle 381"/>
        <cdr:cNvSpPr/>
      </cdr:nvSpPr>
      <cdr:spPr>
        <a:xfrm xmlns:a="http://schemas.openxmlformats.org/drawingml/2006/main">
          <a:off x="11544300" y="1009649"/>
          <a:ext cx="2110835" cy="1148733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4706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0.13584</cdr:x>
      <cdr:y>0.2127</cdr:y>
    </cdr:from>
    <cdr:to>
      <cdr:x>0.27392</cdr:x>
      <cdr:y>0.84175</cdr:y>
    </cdr:to>
    <cdr:sp macro="" textlink="">
      <cdr:nvSpPr>
        <cdr:cNvPr id="2" name="Rounded Rectangle 1"/>
        <cdr:cNvSpPr/>
      </cdr:nvSpPr>
      <cdr:spPr>
        <a:xfrm xmlns:a="http://schemas.openxmlformats.org/drawingml/2006/main">
          <a:off x="2130000" y="1319854"/>
          <a:ext cx="2165226" cy="3903406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5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0.46543</cdr:x>
      <cdr:y>0.0185</cdr:y>
    </cdr:from>
    <cdr:to>
      <cdr:x>0.54483</cdr:x>
      <cdr:y>0.11415</cdr:y>
    </cdr:to>
    <cdr:pic>
      <cdr:nvPicPr>
        <cdr:cNvPr id="6" name="Object 2"/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/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9252859" y="136071"/>
          <a:ext cx="1578428" cy="703493"/>
        </a:xfrm>
        <a:prstGeom xmlns:a="http://schemas.openxmlformats.org/drawingml/2006/main" prst="rect">
          <a:avLst/>
        </a:prstGeom>
        <a:noFill xmlns:a="http://schemas.openxmlformats.org/drawingml/2006/main"/>
        <a:effectLst xmlns:a="http://schemas.openxmlformats.org/drawingml/2006/main"/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7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9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2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4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9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0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1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2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16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1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18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27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28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0.51071</cdr:x>
      <cdr:y>0.73558</cdr:y>
    </cdr:from>
    <cdr:to>
      <cdr:x>0.67026</cdr:x>
      <cdr:y>0.80414</cdr:y>
    </cdr:to>
    <cdr:sp macro="" textlink="">
      <cdr:nvSpPr>
        <cdr:cNvPr id="29" name="TextBox 4"/>
        <cdr:cNvSpPr txBox="1"/>
      </cdr:nvSpPr>
      <cdr:spPr>
        <a:xfrm xmlns:a="http://schemas.openxmlformats.org/drawingml/2006/main">
          <a:off x="10896600" y="11658600"/>
          <a:ext cx="3404159" cy="10866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  <a:effectLst xmlns:a="http://schemas.openxmlformats.org/drawingml/2006/main"/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t"/>
        <a:lstStyle xmlns:a="http://schemas.openxmlformats.org/drawingml/2006/main">
          <a:lvl1pPr marL="0" indent="0">
            <a:defRPr sz="1100">
              <a:solidFill>
                <a:sysClr val="windowText" lastClr="000000"/>
              </a:solidFill>
              <a:latin typeface="Calibri"/>
            </a:defRPr>
          </a:lvl1pPr>
          <a:lvl2pPr marL="457200" indent="0">
            <a:defRPr sz="1100">
              <a:solidFill>
                <a:sysClr val="windowText" lastClr="000000"/>
              </a:solidFill>
              <a:latin typeface="Calibri"/>
            </a:defRPr>
          </a:lvl2pPr>
          <a:lvl3pPr marL="914400" indent="0">
            <a:defRPr sz="1100">
              <a:solidFill>
                <a:sysClr val="windowText" lastClr="000000"/>
              </a:solidFill>
              <a:latin typeface="Calibri"/>
            </a:defRPr>
          </a:lvl3pPr>
          <a:lvl4pPr marL="1371600" indent="0">
            <a:defRPr sz="1100">
              <a:solidFill>
                <a:sysClr val="windowText" lastClr="000000"/>
              </a:solidFill>
              <a:latin typeface="Calibri"/>
            </a:defRPr>
          </a:lvl4pPr>
          <a:lvl5pPr marL="1828800" indent="0">
            <a:defRPr sz="1100">
              <a:solidFill>
                <a:sysClr val="windowText" lastClr="000000"/>
              </a:solidFill>
              <a:latin typeface="Calibri"/>
            </a:defRPr>
          </a:lvl5pPr>
          <a:lvl6pPr marL="2286000" indent="0">
            <a:defRPr sz="1100">
              <a:solidFill>
                <a:sysClr val="windowText" lastClr="000000"/>
              </a:solidFill>
              <a:latin typeface="Calibri"/>
            </a:defRPr>
          </a:lvl6pPr>
          <a:lvl7pPr marL="2743200" indent="0">
            <a:defRPr sz="1100">
              <a:solidFill>
                <a:sysClr val="windowText" lastClr="000000"/>
              </a:solidFill>
              <a:latin typeface="Calibri"/>
            </a:defRPr>
          </a:lvl7pPr>
          <a:lvl8pPr marL="3200400" indent="0">
            <a:defRPr sz="1100">
              <a:solidFill>
                <a:sysClr val="windowText" lastClr="000000"/>
              </a:solidFill>
              <a:latin typeface="Calibri"/>
            </a:defRPr>
          </a:lvl8pPr>
          <a:lvl9pPr marL="3657600" indent="0">
            <a:defRPr sz="1100">
              <a:solidFill>
                <a:sysClr val="windowText" lastClr="000000"/>
              </a:solidFill>
              <a:latin typeface="Calibri"/>
            </a:defRPr>
          </a:lvl9pPr>
        </a:lstStyle>
        <a:p xmlns:a="http://schemas.openxmlformats.org/drawingml/2006/main">
          <a:endParaRPr lang="en-US" sz="1100" baseline="0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</cdr:x>
      <cdr:y>0</cdr:y>
    </cdr:to>
    <cdr:sp macro="" textlink="">
      <cdr:nvSpPr>
        <cdr:cNvPr id="30" name="Straight Connector 2"/>
        <cdr:cNvSpPr/>
      </cdr:nvSpPr>
      <cdr:spPr>
        <a:xfrm xmlns:a="http://schemas.openxmlformats.org/drawingml/2006/main">
          <a:off x="-5800725" y="-3409950"/>
          <a:ext cx="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</cdr:x>
      <cdr:y>0</cdr:y>
    </cdr:from>
    <cdr:to>
      <cdr:x>0.00475</cdr:x>
      <cdr:y>0.00605</cdr:y>
    </cdr:to>
    <cdr:pic>
      <cdr:nvPicPr>
        <cdr:cNvPr id="31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0.76594</cdr:x>
      <cdr:y>0.16578</cdr:y>
    </cdr:from>
    <cdr:to>
      <cdr:x>0.94088</cdr:x>
      <cdr:y>0.40749</cdr:y>
    </cdr:to>
    <cdr:sp macro="" textlink="">
      <cdr:nvSpPr>
        <cdr:cNvPr id="33" name="Rounded Rectangle 32"/>
        <cdr:cNvSpPr/>
      </cdr:nvSpPr>
      <cdr:spPr>
        <a:xfrm xmlns:a="http://schemas.openxmlformats.org/drawingml/2006/main">
          <a:off x="12010476" y="1028700"/>
          <a:ext cx="2743200" cy="1499889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5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0.51753</cdr:x>
      <cdr:y>0.19341</cdr:y>
    </cdr:from>
    <cdr:to>
      <cdr:x>0.6621</cdr:x>
      <cdr:y>0.43328</cdr:y>
    </cdr:to>
    <cdr:sp macro="" textlink="">
      <cdr:nvSpPr>
        <cdr:cNvPr id="34" name="Rounded Rectangle 33"/>
        <cdr:cNvSpPr/>
      </cdr:nvSpPr>
      <cdr:spPr>
        <a:xfrm xmlns:a="http://schemas.openxmlformats.org/drawingml/2006/main">
          <a:off x="8115300" y="1200150"/>
          <a:ext cx="2266950" cy="1488429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5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0.31586</cdr:x>
      <cdr:y>0.1842</cdr:y>
    </cdr:from>
    <cdr:to>
      <cdr:x>0.46222</cdr:x>
      <cdr:y>0.68281</cdr:y>
    </cdr:to>
    <cdr:sp macro="" textlink="">
      <cdr:nvSpPr>
        <cdr:cNvPr id="35" name="Rounded Rectangle 34"/>
        <cdr:cNvSpPr/>
      </cdr:nvSpPr>
      <cdr:spPr>
        <a:xfrm xmlns:a="http://schemas.openxmlformats.org/drawingml/2006/main">
          <a:off x="4953000" y="1143000"/>
          <a:ext cx="2294976" cy="3093994"/>
        </a:xfrm>
        <a:prstGeom xmlns:a="http://schemas.openxmlformats.org/drawingml/2006/main" prst="roundRect">
          <a:avLst/>
        </a:prstGeom>
        <a:solidFill xmlns:a="http://schemas.openxmlformats.org/drawingml/2006/main">
          <a:srgbClr val="004C45">
            <a:alpha val="5000"/>
          </a:srgbClr>
        </a:solidFill>
        <a:ln xmlns:a="http://schemas.openxmlformats.org/drawingml/2006/main" w="25400" cap="flat" cmpd="sng" algn="ctr">
          <a:noFill/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ysClr val="window" lastClr="FFFFFF"/>
              </a:solidFill>
              <a:latin typeface="Calibri"/>
            </a:defRPr>
          </a:lvl1pPr>
          <a:lvl2pPr marL="457200" indent="0">
            <a:defRPr sz="1100">
              <a:solidFill>
                <a:sysClr val="window" lastClr="FFFFFF"/>
              </a:solidFill>
              <a:latin typeface="Calibri"/>
            </a:defRPr>
          </a:lvl2pPr>
          <a:lvl3pPr marL="914400" indent="0">
            <a:defRPr sz="1100">
              <a:solidFill>
                <a:sysClr val="window" lastClr="FFFFFF"/>
              </a:solidFill>
              <a:latin typeface="Calibri"/>
            </a:defRPr>
          </a:lvl3pPr>
          <a:lvl4pPr marL="1371600" indent="0">
            <a:defRPr sz="1100">
              <a:solidFill>
                <a:sysClr val="window" lastClr="FFFFFF"/>
              </a:solidFill>
              <a:latin typeface="Calibri"/>
            </a:defRPr>
          </a:lvl4pPr>
          <a:lvl5pPr marL="1828800" indent="0">
            <a:defRPr sz="1100">
              <a:solidFill>
                <a:sysClr val="window" lastClr="FFFFFF"/>
              </a:solidFill>
              <a:latin typeface="Calibri"/>
            </a:defRPr>
          </a:lvl5pPr>
          <a:lvl6pPr marL="2286000" indent="0">
            <a:defRPr sz="1100">
              <a:solidFill>
                <a:sysClr val="window" lastClr="FFFFFF"/>
              </a:solidFill>
              <a:latin typeface="Calibri"/>
            </a:defRPr>
          </a:lvl6pPr>
          <a:lvl7pPr marL="2743200" indent="0">
            <a:defRPr sz="1100">
              <a:solidFill>
                <a:sysClr val="window" lastClr="FFFFFF"/>
              </a:solidFill>
              <a:latin typeface="Calibri"/>
            </a:defRPr>
          </a:lvl7pPr>
          <a:lvl8pPr marL="3200400" indent="0">
            <a:defRPr sz="1100">
              <a:solidFill>
                <a:sysClr val="window" lastClr="FFFFFF"/>
              </a:solidFill>
              <a:latin typeface="Calibri"/>
            </a:defRPr>
          </a:lvl8pPr>
          <a:lvl9pPr marL="3657600" indent="0">
            <a:defRPr sz="1100">
              <a:solidFill>
                <a:sysClr val="window" lastClr="FFFFFF"/>
              </a:solidFill>
              <a:latin typeface="Calibri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10226042"/>
            <a:ext cx="310896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8653760"/>
            <a:ext cx="256032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985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971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956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942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927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0" y="6324600"/>
            <a:ext cx="329184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0" y="6324600"/>
            <a:ext cx="9814560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2" y="21153122"/>
            <a:ext cx="31089600" cy="6537960"/>
          </a:xfrm>
        </p:spPr>
        <p:txBody>
          <a:bodyPr anchor="t"/>
          <a:lstStyle>
            <a:lvl1pPr algn="l">
              <a:defRPr sz="17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2" y="13952225"/>
            <a:ext cx="31089600" cy="7200898"/>
          </a:xfrm>
        </p:spPr>
        <p:txBody>
          <a:bodyPr anchor="b"/>
          <a:lstStyle>
            <a:lvl1pPr marL="0" indent="0">
              <a:buNone/>
              <a:defRPr sz="8700">
                <a:solidFill>
                  <a:schemeClr val="tx1">
                    <a:tint val="75000"/>
                  </a:schemeClr>
                </a:solidFill>
              </a:defRPr>
            </a:lvl1pPr>
            <a:lvl2pPr marL="1985528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2pPr>
            <a:lvl3pPr marL="397105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3pPr>
            <a:lvl4pPr marL="595658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4pPr>
            <a:lvl5pPr marL="7942113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5pPr>
            <a:lvl6pPr marL="992764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6pPr>
            <a:lvl7pPr marL="11913169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7pPr>
            <a:lvl8pPr marL="13898697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8pPr>
            <a:lvl9pPr marL="1588422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0" y="36865560"/>
            <a:ext cx="65532000" cy="104279702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56800" y="36865560"/>
            <a:ext cx="65532000" cy="104279702"/>
          </a:xfrm>
        </p:spPr>
        <p:txBody>
          <a:bodyPr/>
          <a:lstStyle>
            <a:lvl1pPr>
              <a:defRPr sz="12200"/>
            </a:lvl1pPr>
            <a:lvl2pPr>
              <a:defRPr sz="10400"/>
            </a:lvl2pPr>
            <a:lvl3pPr>
              <a:defRPr sz="8700"/>
            </a:lvl3pPr>
            <a:lvl4pPr>
              <a:defRPr sz="7800"/>
            </a:lvl4pPr>
            <a:lvl5pPr>
              <a:defRPr sz="7800"/>
            </a:lvl5pPr>
            <a:lvl6pPr>
              <a:defRPr sz="7800"/>
            </a:lvl6pPr>
            <a:lvl7pPr>
              <a:defRPr sz="7800"/>
            </a:lvl7pPr>
            <a:lvl8pPr>
              <a:defRPr sz="7800"/>
            </a:lvl8pPr>
            <a:lvl9pPr>
              <a:defRPr sz="7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368542"/>
            <a:ext cx="16160752" cy="307085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10439400"/>
            <a:ext cx="16160752" cy="18966182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2" y="7368542"/>
            <a:ext cx="16167100" cy="3070858"/>
          </a:xfrm>
        </p:spPr>
        <p:txBody>
          <a:bodyPr anchor="b"/>
          <a:lstStyle>
            <a:lvl1pPr marL="0" indent="0">
              <a:buNone/>
              <a:defRPr sz="10400" b="1"/>
            </a:lvl1pPr>
            <a:lvl2pPr marL="1985528" indent="0">
              <a:buNone/>
              <a:defRPr sz="8700" b="1"/>
            </a:lvl2pPr>
            <a:lvl3pPr marL="3971056" indent="0">
              <a:buNone/>
              <a:defRPr sz="7800" b="1"/>
            </a:lvl3pPr>
            <a:lvl4pPr marL="5956584" indent="0">
              <a:buNone/>
              <a:defRPr sz="6900" b="1"/>
            </a:lvl4pPr>
            <a:lvl5pPr marL="7942113" indent="0">
              <a:buNone/>
              <a:defRPr sz="6900" b="1"/>
            </a:lvl5pPr>
            <a:lvl6pPr marL="9927641" indent="0">
              <a:buNone/>
              <a:defRPr sz="6900" b="1"/>
            </a:lvl6pPr>
            <a:lvl7pPr marL="11913169" indent="0">
              <a:buNone/>
              <a:defRPr sz="6900" b="1"/>
            </a:lvl7pPr>
            <a:lvl8pPr marL="13898697" indent="0">
              <a:buNone/>
              <a:defRPr sz="6900" b="1"/>
            </a:lvl8pPr>
            <a:lvl9pPr marL="15884225" indent="0">
              <a:buNone/>
              <a:defRPr sz="6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2" y="10439400"/>
            <a:ext cx="16167100" cy="18966182"/>
          </a:xfrm>
        </p:spPr>
        <p:txBody>
          <a:bodyPr/>
          <a:lstStyle>
            <a:lvl1pPr>
              <a:defRPr sz="10400"/>
            </a:lvl1pPr>
            <a:lvl2pPr>
              <a:defRPr sz="8700"/>
            </a:lvl2pPr>
            <a:lvl3pPr>
              <a:defRPr sz="78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2" y="1310640"/>
            <a:ext cx="12033252" cy="5577840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0" y="1310643"/>
            <a:ext cx="20447000" cy="28094942"/>
          </a:xfrm>
        </p:spPr>
        <p:txBody>
          <a:bodyPr/>
          <a:lstStyle>
            <a:lvl1pPr>
              <a:defRPr sz="13900"/>
            </a:lvl1pPr>
            <a:lvl2pPr>
              <a:defRPr sz="12200"/>
            </a:lvl2pPr>
            <a:lvl3pPr>
              <a:defRPr sz="10400"/>
            </a:lvl3pPr>
            <a:lvl4pPr>
              <a:defRPr sz="8700"/>
            </a:lvl4pPr>
            <a:lvl5pPr>
              <a:defRPr sz="8700"/>
            </a:lvl5pPr>
            <a:lvl6pPr>
              <a:defRPr sz="8700"/>
            </a:lvl6pPr>
            <a:lvl7pPr>
              <a:defRPr sz="8700"/>
            </a:lvl7pPr>
            <a:lvl8pPr>
              <a:defRPr sz="8700"/>
            </a:lvl8pPr>
            <a:lvl9pPr>
              <a:defRPr sz="8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2" y="6888483"/>
            <a:ext cx="12033252" cy="22517102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2" y="23042880"/>
            <a:ext cx="21945600" cy="2720342"/>
          </a:xfrm>
        </p:spPr>
        <p:txBody>
          <a:bodyPr anchor="b"/>
          <a:lstStyle>
            <a:lvl1pPr algn="l">
              <a:defRPr sz="8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2" y="2941320"/>
            <a:ext cx="21945600" cy="19751040"/>
          </a:xfrm>
        </p:spPr>
        <p:txBody>
          <a:bodyPr/>
          <a:lstStyle>
            <a:lvl1pPr marL="0" indent="0">
              <a:buNone/>
              <a:defRPr sz="13900"/>
            </a:lvl1pPr>
            <a:lvl2pPr marL="1985528" indent="0">
              <a:buNone/>
              <a:defRPr sz="12200"/>
            </a:lvl2pPr>
            <a:lvl3pPr marL="3971056" indent="0">
              <a:buNone/>
              <a:defRPr sz="10400"/>
            </a:lvl3pPr>
            <a:lvl4pPr marL="5956584" indent="0">
              <a:buNone/>
              <a:defRPr sz="8700"/>
            </a:lvl4pPr>
            <a:lvl5pPr marL="7942113" indent="0">
              <a:buNone/>
              <a:defRPr sz="8700"/>
            </a:lvl5pPr>
            <a:lvl6pPr marL="9927641" indent="0">
              <a:buNone/>
              <a:defRPr sz="8700"/>
            </a:lvl6pPr>
            <a:lvl7pPr marL="11913169" indent="0">
              <a:buNone/>
              <a:defRPr sz="8700"/>
            </a:lvl7pPr>
            <a:lvl8pPr marL="13898697" indent="0">
              <a:buNone/>
              <a:defRPr sz="8700"/>
            </a:lvl8pPr>
            <a:lvl9pPr marL="15884225" indent="0">
              <a:buNone/>
              <a:defRPr sz="8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2" y="25763222"/>
            <a:ext cx="21945600" cy="3863338"/>
          </a:xfrm>
        </p:spPr>
        <p:txBody>
          <a:bodyPr/>
          <a:lstStyle>
            <a:lvl1pPr marL="0" indent="0">
              <a:buNone/>
              <a:defRPr sz="6100"/>
            </a:lvl1pPr>
            <a:lvl2pPr marL="1985528" indent="0">
              <a:buNone/>
              <a:defRPr sz="5200"/>
            </a:lvl2pPr>
            <a:lvl3pPr marL="3971056" indent="0">
              <a:buNone/>
              <a:defRPr sz="4300"/>
            </a:lvl3pPr>
            <a:lvl4pPr marL="5956584" indent="0">
              <a:buNone/>
              <a:defRPr sz="3900"/>
            </a:lvl4pPr>
            <a:lvl5pPr marL="7942113" indent="0">
              <a:buNone/>
              <a:defRPr sz="3900"/>
            </a:lvl5pPr>
            <a:lvl6pPr marL="9927641" indent="0">
              <a:buNone/>
              <a:defRPr sz="3900"/>
            </a:lvl6pPr>
            <a:lvl7pPr marL="11913169" indent="0">
              <a:buNone/>
              <a:defRPr sz="3900"/>
            </a:lvl7pPr>
            <a:lvl8pPr marL="13898697" indent="0">
              <a:buNone/>
              <a:defRPr sz="3900"/>
            </a:lvl8pPr>
            <a:lvl9pPr marL="15884225" indent="0">
              <a:buNone/>
              <a:defRPr sz="3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0" y="1318262"/>
            <a:ext cx="32918400" cy="5486400"/>
          </a:xfrm>
          <a:prstGeom prst="rect">
            <a:avLst/>
          </a:prstGeom>
        </p:spPr>
        <p:txBody>
          <a:bodyPr vert="horz" lIns="397106" tIns="198553" rIns="397106" bIns="19855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7680963"/>
            <a:ext cx="32918400" cy="21724622"/>
          </a:xfrm>
          <a:prstGeom prst="rect">
            <a:avLst/>
          </a:prstGeom>
        </p:spPr>
        <p:txBody>
          <a:bodyPr vert="horz" lIns="397106" tIns="198553" rIns="397106" bIns="19855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0" y="30510482"/>
            <a:ext cx="8534400" cy="17526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l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E2CD8-835C-435B-BAD7-DD3C0A5110A9}" type="datetimeFigureOut">
              <a:rPr lang="en-US" smtClean="0"/>
              <a:pPr/>
              <a:t>6/20/2013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0" y="30510482"/>
            <a:ext cx="11582400" cy="17526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ct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0" y="30510482"/>
            <a:ext cx="8534400" cy="1752600"/>
          </a:xfrm>
          <a:prstGeom prst="rect">
            <a:avLst/>
          </a:prstGeom>
        </p:spPr>
        <p:txBody>
          <a:bodyPr vert="horz" lIns="397106" tIns="198553" rIns="397106" bIns="198553" rtlCol="0" anchor="ctr"/>
          <a:lstStyle>
            <a:lvl1pPr algn="r">
              <a:defRPr sz="5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3075E-689F-42B1-8D85-98E5B2E017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71056" rtl="0" eaLnBrk="1" latinLnBrk="0" hangingPunct="1">
        <a:spcBef>
          <a:spcPct val="0"/>
        </a:spcBef>
        <a:buNone/>
        <a:defRPr sz="19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9146" indent="-1489146" algn="l" defTabSz="3971056" rtl="0" eaLnBrk="1" latinLnBrk="0" hangingPunct="1">
        <a:spcBef>
          <a:spcPct val="20000"/>
        </a:spcBef>
        <a:buFont typeface="Arial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26483" indent="-1240955" algn="l" defTabSz="3971056" rtl="0" eaLnBrk="1" latinLnBrk="0" hangingPunct="1">
        <a:spcBef>
          <a:spcPct val="20000"/>
        </a:spcBef>
        <a:buFont typeface="Arial" pitchFamily="34" charset="0"/>
        <a:buChar char="–"/>
        <a:defRPr sz="12200" kern="1200">
          <a:solidFill>
            <a:schemeClr val="tx1"/>
          </a:solidFill>
          <a:latin typeface="+mn-lt"/>
          <a:ea typeface="+mn-ea"/>
          <a:cs typeface="+mn-cs"/>
        </a:defRPr>
      </a:lvl2pPr>
      <a:lvl3pPr marL="4963820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6949349" indent="-992764" algn="l" defTabSz="3971056" rtl="0" eaLnBrk="1" latinLnBrk="0" hangingPunct="1">
        <a:spcBef>
          <a:spcPct val="20000"/>
        </a:spcBef>
        <a:buFont typeface="Arial" pitchFamily="34" charset="0"/>
        <a:buChar char="–"/>
        <a:defRPr sz="8700" kern="1200">
          <a:solidFill>
            <a:schemeClr val="tx1"/>
          </a:solidFill>
          <a:latin typeface="+mn-lt"/>
          <a:ea typeface="+mn-ea"/>
          <a:cs typeface="+mn-cs"/>
        </a:defRPr>
      </a:lvl4pPr>
      <a:lvl5pPr marL="8934877" indent="-992764" algn="l" defTabSz="3971056" rtl="0" eaLnBrk="1" latinLnBrk="0" hangingPunct="1">
        <a:spcBef>
          <a:spcPct val="20000"/>
        </a:spcBef>
        <a:buFont typeface="Arial" pitchFamily="34" charset="0"/>
        <a:buChar char="»"/>
        <a:defRPr sz="8700" kern="1200">
          <a:solidFill>
            <a:schemeClr val="tx1"/>
          </a:solidFill>
          <a:latin typeface="+mn-lt"/>
          <a:ea typeface="+mn-ea"/>
          <a:cs typeface="+mn-cs"/>
        </a:defRPr>
      </a:lvl5pPr>
      <a:lvl6pPr marL="10920405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6pPr>
      <a:lvl7pPr marL="12905933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7pPr>
      <a:lvl8pPr marL="14891461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8pPr>
      <a:lvl9pPr marL="16876989" indent="-992764" algn="l" defTabSz="3971056" rtl="0" eaLnBrk="1" latinLnBrk="0" hangingPunct="1">
        <a:spcBef>
          <a:spcPct val="20000"/>
        </a:spcBef>
        <a:buFont typeface="Arial" pitchFamily="34" charset="0"/>
        <a:buChar char="•"/>
        <a:defRPr sz="8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1pPr>
      <a:lvl2pPr marL="1985528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2pPr>
      <a:lvl3pPr marL="3971056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956584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942113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927641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913169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898697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5884225" algn="l" defTabSz="3971056" rtl="0" eaLnBrk="1" latinLnBrk="0" hangingPunct="1"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8.bin"/><Relationship Id="rId3" Type="http://schemas.openxmlformats.org/officeDocument/2006/relationships/chart" Target="../charts/chart1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5.bin"/><Relationship Id="rId17" Type="http://schemas.openxmlformats.org/officeDocument/2006/relationships/chart" Target="../charts/chart2.xml"/><Relationship Id="rId25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2.bin"/><Relationship Id="rId29" Type="http://schemas.openxmlformats.org/officeDocument/2006/relationships/chart" Target="../charts/chart3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drive.google.com/folderview?id=0BwY-TyNfkuQ1OGR6ZFdNY1BHRFE&amp;usp=sharing" TargetMode="External"/><Relationship Id="rId11" Type="http://schemas.openxmlformats.org/officeDocument/2006/relationships/oleObject" Target="../embeddings/oleObject4.bin"/><Relationship Id="rId24" Type="http://schemas.openxmlformats.org/officeDocument/2006/relationships/oleObject" Target="../embeddings/oleObject16.bin"/><Relationship Id="rId5" Type="http://schemas.openxmlformats.org/officeDocument/2006/relationships/image" Target="../media/image24.jpeg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5.bin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3.bin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23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9.bin"/><Relationship Id="rId30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Chart 115"/>
          <p:cNvGraphicFramePr/>
          <p:nvPr/>
        </p:nvGraphicFramePr>
        <p:xfrm>
          <a:off x="19533359" y="14110317"/>
          <a:ext cx="15804392" cy="9568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"/>
            <a:ext cx="365760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25000" y="304800"/>
            <a:ext cx="24460200" cy="20005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500" b="1" dirty="0" smtClean="0">
                <a:solidFill>
                  <a:srgbClr val="134C45"/>
                </a:solidFill>
              </a:rPr>
              <a:t>Estimation of Effective Field Size With a Leaf-Based Algorithm</a:t>
            </a:r>
          </a:p>
          <a:p>
            <a:r>
              <a:rPr lang="en-US" sz="5200" dirty="0" smtClean="0"/>
              <a:t>R. Paul  King and Alice A. Cheung    Anderson Regional Cancer Center, Meridian, Mississippi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219450"/>
            <a:ext cx="36576000" cy="228600"/>
          </a:xfrm>
          <a:prstGeom prst="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981325"/>
            <a:ext cx="36576000" cy="228600"/>
          </a:xfrm>
          <a:prstGeom prst="rect">
            <a:avLst/>
          </a:prstGeom>
          <a:solidFill>
            <a:srgbClr val="00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-746352"/>
            <a:ext cx="184708" cy="149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5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204400" y="66674"/>
            <a:ext cx="1238250" cy="275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76"/>
          <p:cNvSpPr>
            <a:spLocks noChangeArrowheads="1"/>
          </p:cNvSpPr>
          <p:nvPr/>
        </p:nvSpPr>
        <p:spPr bwMode="auto">
          <a:xfrm>
            <a:off x="1" y="-746352"/>
            <a:ext cx="184708" cy="1492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29" tIns="45715" rIns="91429" bIns="4571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31051500"/>
            <a:ext cx="36576000" cy="228600"/>
          </a:xfrm>
          <a:prstGeom prst="rect">
            <a:avLst/>
          </a:prstGeom>
          <a:solidFill>
            <a:srgbClr val="EE2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1508700"/>
            <a:ext cx="36576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337000" y="31508700"/>
            <a:ext cx="68580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 anchor="ctr" anchorCtr="0">
            <a:spAutoFit/>
          </a:bodyPr>
          <a:lstStyle/>
          <a:p>
            <a:r>
              <a:rPr lang="en-US" sz="2500" b="1" dirty="0" smtClean="0">
                <a:latin typeface="Arial"/>
              </a:rPr>
              <a:t>1704 23</a:t>
            </a:r>
            <a:r>
              <a:rPr lang="en-US" sz="2500" b="1" baseline="30000" dirty="0" smtClean="0">
                <a:latin typeface="Arial"/>
              </a:rPr>
              <a:t>rd</a:t>
            </a:r>
            <a:r>
              <a:rPr lang="en-US" sz="2500" b="1" dirty="0" smtClean="0">
                <a:latin typeface="Arial"/>
              </a:rPr>
              <a:t> Avenue</a:t>
            </a:r>
          </a:p>
          <a:p>
            <a:r>
              <a:rPr lang="en-US" sz="2500" b="1" dirty="0" smtClean="0">
                <a:latin typeface="Arial"/>
              </a:rPr>
              <a:t>First Floor</a:t>
            </a:r>
          </a:p>
          <a:p>
            <a:r>
              <a:rPr lang="en-US" sz="2500" b="1" dirty="0" smtClean="0">
                <a:latin typeface="Arial"/>
              </a:rPr>
              <a:t>Meridian, Mississippi  39301</a:t>
            </a:r>
          </a:p>
        </p:txBody>
      </p:sp>
      <p:pic>
        <p:nvPicPr>
          <p:cNvPr id="15" name="Picture 22" descr="I:\10 - Administrative\A-Chat - JARMC\A-CHAT%204-30-10-5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13750" y="31508700"/>
            <a:ext cx="2743200" cy="13716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614310" y="31537659"/>
            <a:ext cx="12261344" cy="1246485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b="1" dirty="0" smtClean="0">
                <a:latin typeface="Arial"/>
              </a:rPr>
              <a:t>Poster Number: SU-E-T-7</a:t>
            </a:r>
          </a:p>
          <a:p>
            <a:r>
              <a:rPr lang="en-US" sz="2500" b="1" dirty="0" smtClean="0">
                <a:latin typeface="Arial"/>
              </a:rPr>
              <a:t>Presented at AAPM 55</a:t>
            </a:r>
            <a:r>
              <a:rPr lang="en-US" sz="2500" b="1" baseline="30000" dirty="0" smtClean="0">
                <a:latin typeface="Arial"/>
              </a:rPr>
              <a:t>th</a:t>
            </a:r>
            <a:r>
              <a:rPr lang="en-US" sz="2500" b="1" dirty="0" smtClean="0">
                <a:latin typeface="Arial"/>
              </a:rPr>
              <a:t> Annual Meeting &amp; Exhibition</a:t>
            </a:r>
          </a:p>
          <a:p>
            <a:r>
              <a:rPr lang="en-US" sz="2500" b="1" dirty="0" smtClean="0">
                <a:latin typeface="Arial"/>
              </a:rPr>
              <a:t>August 4-8 , 2013</a:t>
            </a:r>
          </a:p>
        </p:txBody>
      </p:sp>
      <p:pic>
        <p:nvPicPr>
          <p:cNvPr id="17" name="Picture 80" descr="http://www.mobile-barcodes.com/widget/generator.php?str=https://drive.google.com/folderview?id=0BwY-TyNfkuQ1OGR6ZFdNY1BHRFE&amp;usp=sharing&amp;barcode=url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1318200"/>
            <a:ext cx="1737360" cy="1737360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0" y="31280100"/>
            <a:ext cx="36576000" cy="228600"/>
          </a:xfrm>
          <a:prstGeom prst="rect">
            <a:avLst/>
          </a:prstGeom>
          <a:solidFill>
            <a:srgbClr val="0058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" y="15179847"/>
            <a:ext cx="1737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Algorithm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745200" y="3474720"/>
            <a:ext cx="17373600" cy="646321"/>
          </a:xfrm>
          <a:prstGeom prst="rect">
            <a:avLst/>
          </a:prstGeom>
          <a:solidFill>
            <a:srgbClr val="004C45">
              <a:alpha val="5000"/>
            </a:srgbClr>
          </a:solidFill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Results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3474719"/>
            <a:ext cx="17373600" cy="685800"/>
          </a:xfrm>
          <a:prstGeom prst="rect">
            <a:avLst/>
          </a:prstGeom>
          <a:solidFill>
            <a:srgbClr val="004C45">
              <a:alpha val="5000"/>
            </a:srgbClr>
          </a:solidFill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Purpose</a:t>
            </a:r>
            <a:endParaRPr lang="en-US" sz="3600" dirty="0">
              <a:latin typeface="+mj-lt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65722" y="20106774"/>
            <a:ext cx="16603078" cy="7315200"/>
            <a:chOff x="866775" y="27117174"/>
            <a:chExt cx="16603078" cy="7315200"/>
          </a:xfrm>
        </p:grpSpPr>
        <p:sp>
          <p:nvSpPr>
            <p:cNvPr id="23" name="Rectangle 22"/>
            <p:cNvSpPr/>
            <p:nvPr/>
          </p:nvSpPr>
          <p:spPr>
            <a:xfrm>
              <a:off x="866775" y="27117174"/>
              <a:ext cx="16603078" cy="7315200"/>
            </a:xfrm>
            <a:prstGeom prst="rect">
              <a:avLst/>
            </a:prstGeom>
            <a:solidFill>
              <a:srgbClr val="EE2E24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141"/>
            <p:cNvGrpSpPr/>
            <p:nvPr/>
          </p:nvGrpSpPr>
          <p:grpSpPr>
            <a:xfrm>
              <a:off x="1079500" y="27210710"/>
              <a:ext cx="15306675" cy="7193590"/>
              <a:chOff x="914400" y="22964148"/>
              <a:chExt cx="15306675" cy="7193590"/>
            </a:xfrm>
          </p:grpSpPr>
          <p:grpSp>
            <p:nvGrpSpPr>
              <p:cNvPr id="25" name="Group 84"/>
              <p:cNvGrpSpPr/>
              <p:nvPr/>
            </p:nvGrpSpPr>
            <p:grpSpPr>
              <a:xfrm>
                <a:off x="1885950" y="22964148"/>
                <a:ext cx="14096185" cy="7134852"/>
                <a:chOff x="1109715" y="15775175"/>
                <a:chExt cx="14096185" cy="7134852"/>
              </a:xfrm>
            </p:grpSpPr>
            <p:grpSp>
              <p:nvGrpSpPr>
                <p:cNvPr id="28" name="Group 27"/>
                <p:cNvGrpSpPr>
                  <a:grpSpLocks noChangeAspect="1"/>
                </p:cNvGrpSpPr>
                <p:nvPr/>
              </p:nvGrpSpPr>
              <p:grpSpPr bwMode="auto">
                <a:xfrm>
                  <a:off x="1109715" y="15775175"/>
                  <a:ext cx="14096185" cy="7134852"/>
                  <a:chOff x="2065" y="2102"/>
                  <a:chExt cx="6850" cy="3467"/>
                </a:xfrm>
              </p:grpSpPr>
              <p:sp>
                <p:nvSpPr>
                  <p:cNvPr id="3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7126" y="4430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39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3743" y="2113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0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401" y="2679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1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214" y="3273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2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435" y="3852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3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761" y="5013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4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065" y="4431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5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5569" y="2102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6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7138" y="2681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7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6764" y="3274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8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7121" y="3853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4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5583" y="5014"/>
                    <a:ext cx="1777" cy="555"/>
                  </a:xfrm>
                  <a:prstGeom prst="rect">
                    <a:avLst/>
                  </a:prstGeom>
                  <a:solidFill>
                    <a:schemeClr val="bg1"/>
                  </a:solidFill>
                  <a:ln w="63500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50" name="AutoShape 20"/>
                  <p:cNvSpPr>
                    <a:spLocks noChangeShapeType="1"/>
                  </p:cNvSpPr>
                  <p:nvPr/>
                </p:nvSpPr>
                <p:spPr bwMode="auto">
                  <a:xfrm>
                    <a:off x="5546" y="3855"/>
                    <a:ext cx="22" cy="913"/>
                  </a:xfrm>
                  <a:prstGeom prst="straightConnector1">
                    <a:avLst/>
                  </a:prstGeom>
                  <a:noFill/>
                  <a:ln w="63500">
                    <a:solidFill>
                      <a:srgbClr val="005847"/>
                    </a:solidFill>
                    <a:prstDash val="sysDash"/>
                    <a:round/>
                    <a:headEnd/>
                    <a:tailEnd type="triangle" w="lg" len="lg"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51" name="AutoShape 19"/>
                  <p:cNvSpPr>
                    <a:spLocks noChangeShapeType="1"/>
                  </p:cNvSpPr>
                  <p:nvPr/>
                </p:nvSpPr>
                <p:spPr bwMode="auto">
                  <a:xfrm>
                    <a:off x="5547" y="3805"/>
                    <a:ext cx="1554" cy="926"/>
                  </a:xfrm>
                  <a:prstGeom prst="straightConnector1">
                    <a:avLst/>
                  </a:prstGeom>
                  <a:noFill/>
                  <a:ln w="63500">
                    <a:solidFill>
                      <a:srgbClr val="005847"/>
                    </a:solidFill>
                    <a:prstDash val="sysDash"/>
                    <a:round/>
                    <a:headEnd/>
                    <a:tailEnd type="triangle" w="lg" len="lg"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  <p:sp>
                <p:nvSpPr>
                  <p:cNvPr id="52" name="AutoShape 15"/>
                  <p:cNvSpPr>
                    <a:spLocks/>
                  </p:cNvSpPr>
                  <p:nvPr/>
                </p:nvSpPr>
                <p:spPr bwMode="auto">
                  <a:xfrm>
                    <a:off x="3884" y="4426"/>
                    <a:ext cx="217" cy="533"/>
                  </a:xfrm>
                  <a:prstGeom prst="rightBrace">
                    <a:avLst>
                      <a:gd name="adj1" fmla="val 419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non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3600" b="1" dirty="0"/>
                  </a:p>
                </p:txBody>
              </p:sp>
            </p:grpSp>
            <p:graphicFrame>
              <p:nvGraphicFramePr>
                <p:cNvPr id="29" name="Object 58"/>
                <p:cNvGraphicFramePr>
                  <a:graphicFrameLocks noChangeAspect="1"/>
                </p:cNvGraphicFramePr>
                <p:nvPr/>
              </p:nvGraphicFramePr>
              <p:xfrm>
                <a:off x="11091915" y="21032975"/>
                <a:ext cx="374650" cy="682625"/>
              </p:xfrm>
              <a:graphic>
                <a:graphicData uri="http://schemas.openxmlformats.org/presentationml/2006/ole">
                  <p:oleObj spid="_x0000_s1026" name="Equation" r:id="rId8" imgW="126694" imgH="228600" progId="Equation.3">
                    <p:embed/>
                  </p:oleObj>
                </a:graphicData>
              </a:graphic>
            </p:graphicFrame>
            <p:graphicFrame>
              <p:nvGraphicFramePr>
                <p:cNvPr id="30" name="Object 64"/>
                <p:cNvGraphicFramePr>
                  <a:graphicFrameLocks noChangeAspect="1"/>
                </p:cNvGraphicFramePr>
                <p:nvPr/>
              </p:nvGraphicFramePr>
              <p:xfrm>
                <a:off x="7920090" y="21144100"/>
                <a:ext cx="858838" cy="593725"/>
              </p:xfrm>
              <a:graphic>
                <a:graphicData uri="http://schemas.openxmlformats.org/presentationml/2006/ole">
                  <p:oleObj spid="_x0000_s1027" name="Equation" r:id="rId9" imgW="241269" imgH="164702" progId="Equation.3">
                    <p:embed/>
                  </p:oleObj>
                </a:graphicData>
              </a:graphic>
            </p:graphicFrame>
            <p:graphicFrame>
              <p:nvGraphicFramePr>
                <p:cNvPr id="31" name="Object 69"/>
                <p:cNvGraphicFramePr>
                  <a:graphicFrameLocks noChangeAspect="1"/>
                </p:cNvGraphicFramePr>
                <p:nvPr/>
              </p:nvGraphicFramePr>
              <p:xfrm>
                <a:off x="5388028" y="17489675"/>
                <a:ext cx="585787" cy="828675"/>
              </p:xfrm>
              <a:graphic>
                <a:graphicData uri="http://schemas.openxmlformats.org/presentationml/2006/ole">
                  <p:oleObj spid="_x0000_s1028" name="Equation" r:id="rId10" imgW="164801" imgH="228738" progId="Equation.3">
                    <p:embed/>
                  </p:oleObj>
                </a:graphicData>
              </a:graphic>
            </p:graphicFrame>
            <p:cxnSp>
              <p:nvCxnSpPr>
                <p:cNvPr id="32" name="Straight Connector 31"/>
                <p:cNvCxnSpPr/>
                <p:nvPr/>
              </p:nvCxnSpPr>
              <p:spPr>
                <a:xfrm>
                  <a:off x="8272515" y="17070575"/>
                  <a:ext cx="0" cy="685800"/>
                </a:xfrm>
                <a:prstGeom prst="line">
                  <a:avLst/>
                </a:prstGeom>
                <a:ln w="63500">
                  <a:solidFill>
                    <a:srgbClr val="005847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3" name="Object 70"/>
                <p:cNvGraphicFramePr>
                  <a:graphicFrameLocks noChangeAspect="1"/>
                </p:cNvGraphicFramePr>
                <p:nvPr/>
              </p:nvGraphicFramePr>
              <p:xfrm>
                <a:off x="10949040" y="17356325"/>
                <a:ext cx="585788" cy="820738"/>
              </p:xfrm>
              <a:graphic>
                <a:graphicData uri="http://schemas.openxmlformats.org/presentationml/2006/ole">
                  <p:oleObj spid="_x0000_s1029" name="Equation" r:id="rId11" imgW="164801" imgH="228738" progId="Equation.3">
                    <p:embed/>
                  </p:oleObj>
                </a:graphicData>
              </a:graphic>
            </p:graphicFrame>
            <p:cxnSp>
              <p:nvCxnSpPr>
                <p:cNvPr id="34" name="Straight Connector 33"/>
                <p:cNvCxnSpPr/>
                <p:nvPr/>
              </p:nvCxnSpPr>
              <p:spPr>
                <a:xfrm>
                  <a:off x="5458748" y="17371259"/>
                  <a:ext cx="6090367" cy="4116"/>
                </a:xfrm>
                <a:prstGeom prst="line">
                  <a:avLst/>
                </a:prstGeom>
                <a:ln w="63500">
                  <a:solidFill>
                    <a:srgbClr val="005847"/>
                  </a:solidFill>
                  <a:prstDash val="sysDash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5" name="Object 73"/>
                <p:cNvGraphicFramePr>
                  <a:graphicFrameLocks noChangeAspect="1"/>
                </p:cNvGraphicFramePr>
                <p:nvPr/>
              </p:nvGraphicFramePr>
              <p:xfrm>
                <a:off x="4691115" y="22402988"/>
                <a:ext cx="914400" cy="458787"/>
              </p:xfrm>
              <a:graphic>
                <a:graphicData uri="http://schemas.openxmlformats.org/presentationml/2006/ole">
                  <p:oleObj spid="_x0000_s1030" name="Equation" r:id="rId12" imgW="317286" imgH="164702" progId="Equation.3">
                    <p:embed/>
                  </p:oleObj>
                </a:graphicData>
              </a:graphic>
            </p:graphicFrame>
            <p:graphicFrame>
              <p:nvGraphicFramePr>
                <p:cNvPr id="36" name="Object 76"/>
                <p:cNvGraphicFramePr>
                  <a:graphicFrameLocks noChangeAspect="1"/>
                </p:cNvGraphicFramePr>
                <p:nvPr/>
              </p:nvGraphicFramePr>
              <p:xfrm>
                <a:off x="4654602" y="16384775"/>
                <a:ext cx="722313" cy="457200"/>
              </p:xfrm>
              <a:graphic>
                <a:graphicData uri="http://schemas.openxmlformats.org/presentationml/2006/ole">
                  <p:oleObj spid="_x0000_s1031" name="Equation" r:id="rId13" imgW="291771" imgH="177815" progId="Equation.3">
                    <p:embed/>
                  </p:oleObj>
                </a:graphicData>
              </a:graphic>
            </p:graphicFrame>
            <p:graphicFrame>
              <p:nvGraphicFramePr>
                <p:cNvPr id="37" name="Object 81"/>
                <p:cNvGraphicFramePr>
                  <a:graphicFrameLocks noChangeAspect="1"/>
                </p:cNvGraphicFramePr>
                <p:nvPr/>
              </p:nvGraphicFramePr>
              <p:xfrm>
                <a:off x="5308951" y="20660682"/>
                <a:ext cx="688975" cy="914400"/>
              </p:xfrm>
              <a:graphic>
                <a:graphicData uri="http://schemas.openxmlformats.org/presentationml/2006/ole">
                  <p:oleObj spid="_x0000_s1032" name="Equation" r:id="rId14" imgW="177708" imgH="228325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26" name="Object 48"/>
              <p:cNvGraphicFramePr>
                <a:graphicFrameLocks noChangeAspect="1"/>
              </p:cNvGraphicFramePr>
              <p:nvPr/>
            </p:nvGraphicFramePr>
            <p:xfrm>
              <a:off x="13058775" y="29041725"/>
              <a:ext cx="3162300" cy="820738"/>
            </p:xfrm>
            <a:graphic>
              <a:graphicData uri="http://schemas.openxmlformats.org/presentationml/2006/ole">
                <p:oleObj spid="_x0000_s1033" name="Equation" r:id="rId15" imgW="989866" imgH="253939" progId="Equation.3">
                  <p:embed/>
                </p:oleObj>
              </a:graphicData>
            </a:graphic>
          </p:graphicFrame>
          <p:graphicFrame>
            <p:nvGraphicFramePr>
              <p:cNvPr id="27" name="Object 24"/>
              <p:cNvGraphicFramePr>
                <a:graphicFrameLocks noChangeAspect="1"/>
              </p:cNvGraphicFramePr>
              <p:nvPr/>
            </p:nvGraphicFramePr>
            <p:xfrm>
              <a:off x="914400" y="29013150"/>
              <a:ext cx="4433888" cy="1144588"/>
            </p:xfrm>
            <a:graphic>
              <a:graphicData uri="http://schemas.openxmlformats.org/presentationml/2006/ole">
                <p:oleObj spid="_x0000_s1034" name="Equation" r:id="rId16" imgW="1739510" imgH="444247" progId="Equation.3">
                  <p:embed/>
                </p:oleObj>
              </a:graphicData>
            </a:graphic>
          </p:graphicFrame>
        </p:grpSp>
      </p:grpSp>
      <p:sp>
        <p:nvSpPr>
          <p:cNvPr id="53" name="TextBox 52"/>
          <p:cNvSpPr txBox="1"/>
          <p:nvPr/>
        </p:nvSpPr>
        <p:spPr>
          <a:xfrm>
            <a:off x="457200" y="5743074"/>
            <a:ext cx="17373600" cy="685800"/>
          </a:xfrm>
          <a:prstGeom prst="rect">
            <a:avLst/>
          </a:prstGeom>
          <a:solidFill>
            <a:srgbClr val="004C45">
              <a:alpha val="5000"/>
            </a:srgbClr>
          </a:solidFill>
        </p:spPr>
        <p:txBody>
          <a:bodyPr wrap="square" lIns="45720" tIns="91440" rIns="45720" bIns="91440" rtlCol="0" anchor="t" anchorCtr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Methods</a:t>
            </a:r>
          </a:p>
        </p:txBody>
      </p:sp>
      <p:graphicFrame>
        <p:nvGraphicFramePr>
          <p:cNvPr id="58" name="Chart 57"/>
          <p:cNvGraphicFramePr/>
          <p:nvPr/>
        </p:nvGraphicFramePr>
        <p:xfrm>
          <a:off x="19536324" y="5624811"/>
          <a:ext cx="15680776" cy="620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pSp>
        <p:nvGrpSpPr>
          <p:cNvPr id="60" name="Group 49"/>
          <p:cNvGrpSpPr/>
          <p:nvPr/>
        </p:nvGrpSpPr>
        <p:grpSpPr>
          <a:xfrm>
            <a:off x="457200" y="9341016"/>
            <a:ext cx="10820400" cy="6396795"/>
            <a:chOff x="1143000" y="11189367"/>
            <a:chExt cx="10820400" cy="6396795"/>
          </a:xfrm>
        </p:grpSpPr>
        <p:sp>
          <p:nvSpPr>
            <p:cNvPr id="61" name="Rectangle 60"/>
            <p:cNvSpPr/>
            <p:nvPr/>
          </p:nvSpPr>
          <p:spPr>
            <a:xfrm>
              <a:off x="1143000" y="11189367"/>
              <a:ext cx="10820400" cy="5715000"/>
            </a:xfrm>
            <a:prstGeom prst="rect">
              <a:avLst/>
            </a:prstGeom>
            <a:solidFill>
              <a:srgbClr val="EE2E24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828800" y="11506200"/>
              <a:ext cx="914400" cy="9144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4C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05000" y="12693318"/>
              <a:ext cx="914400" cy="9144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4C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1676400" y="14357688"/>
              <a:ext cx="1371600" cy="45720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4C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Block Arc 64"/>
            <p:cNvSpPr/>
            <p:nvPr/>
          </p:nvSpPr>
          <p:spPr>
            <a:xfrm>
              <a:off x="1447800" y="15757362"/>
              <a:ext cx="1828800" cy="1828800"/>
            </a:xfrm>
            <a:prstGeom prst="blockArc">
              <a:avLst/>
            </a:prstGeom>
            <a:solidFill>
              <a:schemeClr val="bg1"/>
            </a:solidFill>
            <a:ln w="57150">
              <a:solidFill>
                <a:srgbClr val="004C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Right Arrow 65"/>
            <p:cNvSpPr/>
            <p:nvPr/>
          </p:nvSpPr>
          <p:spPr>
            <a:xfrm rot="5400000">
              <a:off x="1295399" y="13563600"/>
              <a:ext cx="5486400" cy="914400"/>
            </a:xfrm>
            <a:prstGeom prst="rightArrow">
              <a:avLst>
                <a:gd name="adj1" fmla="val 79412"/>
                <a:gd name="adj2" fmla="val 50000"/>
              </a:avLst>
            </a:prstGeom>
            <a:solidFill>
              <a:schemeClr val="bg1"/>
            </a:solidFill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0" rtlCol="0" anchor="t" anchorCtr="0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</a:rPr>
                <a:t>Decreasing </a:t>
              </a:r>
              <a:r>
                <a:rPr lang="en-US" sz="3600" b="1" i="1" dirty="0" smtClean="0">
                  <a:solidFill>
                    <a:schemeClr val="tx1"/>
                  </a:solidFill>
                </a:rPr>
                <a:t>f(E)</a:t>
              </a:r>
              <a:endParaRPr lang="en-US" sz="3600" b="1" i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67" name="Object 31"/>
            <p:cNvGraphicFramePr>
              <a:graphicFrameLocks noChangeAspect="1"/>
            </p:cNvGraphicFramePr>
            <p:nvPr/>
          </p:nvGraphicFramePr>
          <p:xfrm>
            <a:off x="8439150" y="11277600"/>
            <a:ext cx="2651125" cy="1141412"/>
          </p:xfrm>
          <a:graphic>
            <a:graphicData uri="http://schemas.openxmlformats.org/presentationml/2006/ole">
              <p:oleObj spid="_x0000_s1035" name="Equation" r:id="rId18" imgW="1003139" imgH="431570" progId="Equation.3">
                <p:embed/>
              </p:oleObj>
            </a:graphicData>
          </a:graphic>
        </p:graphicFrame>
        <p:graphicFrame>
          <p:nvGraphicFramePr>
            <p:cNvPr id="68" name="Object 34"/>
            <p:cNvGraphicFramePr>
              <a:graphicFrameLocks noChangeAspect="1"/>
            </p:cNvGraphicFramePr>
            <p:nvPr/>
          </p:nvGraphicFramePr>
          <p:xfrm>
            <a:off x="8439150" y="13780173"/>
            <a:ext cx="3363912" cy="1143000"/>
          </p:xfrm>
          <a:graphic>
            <a:graphicData uri="http://schemas.openxmlformats.org/presentationml/2006/ole">
              <p:oleObj spid="_x0000_s1036" name="Equation" r:id="rId19" imgW="1269908" imgH="431570" progId="Equation.3">
                <p:embed/>
              </p:oleObj>
            </a:graphicData>
          </a:graphic>
        </p:graphicFrame>
        <p:graphicFrame>
          <p:nvGraphicFramePr>
            <p:cNvPr id="69" name="Object 7"/>
            <p:cNvGraphicFramePr>
              <a:graphicFrameLocks noChangeAspect="1"/>
            </p:cNvGraphicFramePr>
            <p:nvPr/>
          </p:nvGraphicFramePr>
          <p:xfrm>
            <a:off x="4951283" y="12717381"/>
            <a:ext cx="2488435" cy="685800"/>
          </p:xfrm>
          <a:graphic>
            <a:graphicData uri="http://schemas.openxmlformats.org/presentationml/2006/ole">
              <p:oleObj spid="_x0000_s1037" name="Equation" r:id="rId20" imgW="875841" imgH="241269" progId="Equation.3">
                <p:embed/>
              </p:oleObj>
            </a:graphicData>
          </a:graphic>
        </p:graphicFrame>
        <p:graphicFrame>
          <p:nvGraphicFramePr>
            <p:cNvPr id="70" name="Object 12"/>
            <p:cNvGraphicFramePr>
              <a:graphicFrameLocks noChangeAspect="1"/>
            </p:cNvGraphicFramePr>
            <p:nvPr/>
          </p:nvGraphicFramePr>
          <p:xfrm>
            <a:off x="4951283" y="16022055"/>
            <a:ext cx="2714744" cy="685800"/>
          </p:xfrm>
          <a:graphic>
            <a:graphicData uri="http://schemas.openxmlformats.org/presentationml/2006/ole">
              <p:oleObj spid="_x0000_s1038" name="Equation" r:id="rId21" imgW="951857" imgH="241269" progId="Equation.3">
                <p:embed/>
              </p:oleObj>
            </a:graphicData>
          </a:graphic>
        </p:graphicFrame>
        <p:graphicFrame>
          <p:nvGraphicFramePr>
            <p:cNvPr id="71" name="Object 13"/>
            <p:cNvGraphicFramePr>
              <a:graphicFrameLocks noChangeAspect="1"/>
            </p:cNvGraphicFramePr>
            <p:nvPr/>
          </p:nvGraphicFramePr>
          <p:xfrm>
            <a:off x="4951283" y="11506200"/>
            <a:ext cx="2472948" cy="685800"/>
          </p:xfrm>
          <a:graphic>
            <a:graphicData uri="http://schemas.openxmlformats.org/presentationml/2006/ole">
              <p:oleObj spid="_x0000_s1039" name="Equation" r:id="rId22" imgW="825110" imgH="228738" progId="Equation.3">
                <p:embed/>
              </p:oleObj>
            </a:graphicData>
          </a:graphic>
        </p:graphicFrame>
        <p:graphicFrame>
          <p:nvGraphicFramePr>
            <p:cNvPr id="72" name="Object 14"/>
            <p:cNvGraphicFramePr>
              <a:graphicFrameLocks noChangeAspect="1"/>
            </p:cNvGraphicFramePr>
            <p:nvPr/>
          </p:nvGraphicFramePr>
          <p:xfrm>
            <a:off x="4951283" y="14161173"/>
            <a:ext cx="2814192" cy="685800"/>
          </p:xfrm>
          <a:graphic>
            <a:graphicData uri="http://schemas.openxmlformats.org/presentationml/2006/ole">
              <p:oleObj spid="_x0000_s1040" name="Equation" r:id="rId23" imgW="990462" imgH="241415" progId="Equation.3">
                <p:embed/>
              </p:oleObj>
            </a:graphicData>
          </a:graphic>
        </p:graphicFrame>
      </p:grpSp>
      <p:sp>
        <p:nvSpPr>
          <p:cNvPr id="73" name="TextBox 72"/>
          <p:cNvSpPr txBox="1"/>
          <p:nvPr/>
        </p:nvSpPr>
        <p:spPr>
          <a:xfrm>
            <a:off x="457200" y="4114800"/>
            <a:ext cx="17373600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500" dirty="0" smtClean="0"/>
              <a:t>The goal is to demonstrate a method for calculating the equivalent square of a field shape defined by a multi-leaf collimator. This technique will aid in streamlining independent MU calculations , improving accuracy and simplifying the hand calculation process. The algorithm is general, so that it can be applied to a range of MLC-defined shapes.  Also, because it derivation is purely geometric, this algorithm is independent of machine-specific dosimetry data in ways that traditional methods are not.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430001" y="9200649"/>
            <a:ext cx="6477000" cy="5170636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 smtClean="0"/>
              <a:t>By definition, </a:t>
            </a:r>
            <a:r>
              <a:rPr lang="en-US" sz="2500" i="1" dirty="0" smtClean="0"/>
              <a:t>f(E)=1 for squares</a:t>
            </a:r>
            <a:r>
              <a:rPr lang="en-US" sz="2500" dirty="0" smtClean="0"/>
              <a:t>. Day</a:t>
            </a:r>
            <a:r>
              <a:rPr lang="en-US" sz="2500" baseline="30000" dirty="0" smtClean="0"/>
              <a:t> [1]</a:t>
            </a:r>
            <a:r>
              <a:rPr lang="en-US" sz="2500" dirty="0" smtClean="0"/>
              <a:t> and Sterling</a:t>
            </a:r>
            <a:r>
              <a:rPr lang="en-US" sz="2500" baseline="30000" dirty="0" smtClean="0"/>
              <a:t>[2]</a:t>
            </a:r>
            <a:r>
              <a:rPr lang="en-US" sz="2500" dirty="0" smtClean="0"/>
              <a:t> can be used to find simple benchmark </a:t>
            </a:r>
            <a:r>
              <a:rPr lang="en-US" sz="2500" i="1" dirty="0" smtClean="0"/>
              <a:t>values of f(E)</a:t>
            </a:r>
            <a:r>
              <a:rPr lang="en-US" sz="2500" dirty="0" smtClean="0"/>
              <a:t> for circular and rectangular fields. </a:t>
            </a:r>
            <a:endParaRPr lang="en-US" sz="2500" i="1" dirty="0" smtClean="0"/>
          </a:p>
          <a:p>
            <a:pPr>
              <a:spcAft>
                <a:spcPts val="1200"/>
              </a:spcAft>
            </a:pPr>
            <a:r>
              <a:rPr lang="en-US" sz="2500" dirty="0" smtClean="0"/>
              <a:t>By Day’s approximation, a circle’s equivalent square is nine-tenths its diameter. So, for circles,  </a:t>
            </a:r>
            <a:r>
              <a:rPr lang="en-US" sz="2500" i="1" dirty="0" smtClean="0"/>
              <a:t>f(E)</a:t>
            </a:r>
            <a:r>
              <a:rPr lang="en-US" sz="2500" dirty="0" smtClean="0"/>
              <a:t> is a constant, with value greater than one. No shape is less elongated than a circle.</a:t>
            </a:r>
          </a:p>
          <a:p>
            <a:pPr>
              <a:spcAft>
                <a:spcPts val="1200"/>
              </a:spcAft>
            </a:pPr>
            <a:r>
              <a:rPr lang="en-US" sz="2500" dirty="0" smtClean="0"/>
              <a:t>By Sterling’s approximation, a rectangle is equivalent to a square having the same ratio of area to perimeter., i.e. </a:t>
            </a:r>
            <a:r>
              <a:rPr lang="en-US" sz="2500" dirty="0" err="1" smtClean="0"/>
              <a:t>EqSq</a:t>
            </a:r>
            <a:r>
              <a:rPr lang="en-US" sz="2500" dirty="0" smtClean="0"/>
              <a:t> =2xy/(</a:t>
            </a:r>
            <a:r>
              <a:rPr lang="en-US" sz="2500" dirty="0" err="1" smtClean="0"/>
              <a:t>x+y</a:t>
            </a:r>
            <a:r>
              <a:rPr lang="en-US" sz="2500" dirty="0" smtClean="0"/>
              <a:t>).</a:t>
            </a:r>
          </a:p>
          <a:p>
            <a:r>
              <a:rPr lang="en-US" sz="2500" dirty="0" smtClean="0"/>
              <a:t>For rectangles, </a:t>
            </a:r>
            <a:r>
              <a:rPr lang="en-US" sz="2500" i="1" dirty="0" smtClean="0"/>
              <a:t>f(E)</a:t>
            </a:r>
            <a:r>
              <a:rPr lang="en-US" sz="2500" dirty="0" smtClean="0"/>
              <a:t> is a simple function of aspect ratio, where aspect ratio S = Side</a:t>
            </a:r>
            <a:r>
              <a:rPr lang="en-US" sz="2500" baseline="-25000" dirty="0" smtClean="0"/>
              <a:t>long</a:t>
            </a:r>
            <a:r>
              <a:rPr lang="en-US" sz="2500" dirty="0" smtClean="0"/>
              <a:t> / </a:t>
            </a:r>
            <a:r>
              <a:rPr lang="en-US" sz="2500" dirty="0" err="1" smtClean="0"/>
              <a:t>Side</a:t>
            </a:r>
            <a:r>
              <a:rPr lang="en-US" sz="2500" baseline="-25000" dirty="0" err="1" smtClean="0"/>
              <a:t>short</a:t>
            </a:r>
            <a:r>
              <a:rPr lang="en-US" sz="2500" dirty="0" smtClean="0"/>
              <a:t>.</a:t>
            </a:r>
          </a:p>
        </p:txBody>
      </p:sp>
      <p:graphicFrame>
        <p:nvGraphicFramePr>
          <p:cNvPr id="80" name="Object 29"/>
          <p:cNvGraphicFramePr>
            <a:graphicFrameLocks noChangeAspect="1"/>
          </p:cNvGraphicFramePr>
          <p:nvPr/>
        </p:nvGraphicFramePr>
        <p:xfrm>
          <a:off x="11944350" y="8167187"/>
          <a:ext cx="5484813" cy="860425"/>
        </p:xfrm>
        <a:graphic>
          <a:graphicData uri="http://schemas.openxmlformats.org/presentationml/2006/ole">
            <p:oleObj spid="_x0000_s1043" name="Equation" r:id="rId24" imgW="1701478" imgH="266769" progId="Equation.3">
              <p:embed/>
            </p:oleObj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457201" y="6990849"/>
            <a:ext cx="11029949" cy="15388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500" dirty="0" smtClean="0"/>
              <a:t>A shape’s equivalent square (</a:t>
            </a:r>
            <a:r>
              <a:rPr lang="en-US" sz="2500" dirty="0" err="1" smtClean="0"/>
              <a:t>EqSq</a:t>
            </a:r>
            <a:r>
              <a:rPr lang="en-US" sz="2500" dirty="0" smtClean="0"/>
              <a:t>) depends both on its linear size and on the elongation and eccentricity of its shape. A field’s shape function, f(E), is modeled as separable from its linear size where linear size is given by the square-root of the field’s area (as the side length of an square is given by the square-root of its area). </a:t>
            </a:r>
          </a:p>
        </p:txBody>
      </p:sp>
      <p:graphicFrame>
        <p:nvGraphicFramePr>
          <p:cNvPr id="82" name="Object 7"/>
          <p:cNvGraphicFramePr>
            <a:graphicFrameLocks noChangeAspect="1"/>
          </p:cNvGraphicFramePr>
          <p:nvPr/>
        </p:nvGraphicFramePr>
        <p:xfrm>
          <a:off x="11944350" y="6990849"/>
          <a:ext cx="5484813" cy="638175"/>
        </p:xfrm>
        <a:graphic>
          <a:graphicData uri="http://schemas.openxmlformats.org/presentationml/2006/ole">
            <p:oleObj spid="_x0000_s1044" name="Equation" r:id="rId25" imgW="1853603" imgH="216061" progId="Equation.3">
              <p:embed/>
            </p:oleObj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507332" y="27664611"/>
            <a:ext cx="17373600" cy="1246485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dirty="0" smtClean="0"/>
              <a:t>This algorithm was implemented in Python and benchmarked against square, circular, and rectangular fields.  An ionization chamber was used (4 MV, d=10 cm plastic water, SSD = 100 cm) to measure the output of blocked fields relative to varying unblocked jaw sizes. These relative outputs were used to determine measured equivalent square, through comparison with clinical S</a:t>
            </a:r>
            <a:r>
              <a:rPr lang="en-US" sz="2500" baseline="-25000" dirty="0" smtClean="0"/>
              <a:t>p</a:t>
            </a:r>
            <a:r>
              <a:rPr lang="en-US" sz="2500" dirty="0" smtClean="0"/>
              <a:t> and TMR tables.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57200" y="29228090"/>
            <a:ext cx="4792578" cy="646321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3600" b="1" dirty="0" smtClean="0">
                <a:latin typeface="+mj-lt"/>
              </a:rPr>
              <a:t>References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57200" y="29793030"/>
            <a:ext cx="17373600" cy="1200318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400" dirty="0" smtClean="0"/>
              <a:t>[1] M. J. Day,  “The equivalent field method for axis dose determinations in rectangular fields”, Br. J. </a:t>
            </a:r>
            <a:r>
              <a:rPr lang="en-US" sz="2400" dirty="0" err="1" smtClean="0"/>
              <a:t>Radiol</a:t>
            </a:r>
            <a:r>
              <a:rPr lang="en-US" sz="2400" dirty="0" smtClean="0"/>
              <a:t> Supplement 11, 95-100 (1972).</a:t>
            </a:r>
          </a:p>
          <a:p>
            <a:r>
              <a:rPr lang="en-US" sz="2400" dirty="0" smtClean="0"/>
              <a:t>[2] H. E. Johns and J. Cunningham, The Physics of Radiology, 4th ed. (Thomas, Springfield, 1983).</a:t>
            </a:r>
          </a:p>
          <a:p>
            <a:r>
              <a:rPr lang="en-US" sz="2400" dirty="0" smtClean="0"/>
              <a:t>[3] F. M. Kahn, The Physics of Radiation Therapy, 3</a:t>
            </a:r>
            <a:r>
              <a:rPr lang="en-US" sz="2400" baseline="30000" dirty="0" smtClean="0"/>
              <a:t>rd</a:t>
            </a:r>
            <a:r>
              <a:rPr lang="en-US" sz="2400" dirty="0" smtClean="0"/>
              <a:t> ed. (Lippincott Williams, and Wilkins, 2003).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57200" y="15804519"/>
            <a:ext cx="17373600" cy="2015926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dirty="0" smtClean="0"/>
              <a:t>For an MLC-defined shape, equivalent width (X̄) is modeled as a weighted average of the separations between opposing leaf-tips. Because thicker leaves are more important, the average is weighted by leaf thickness (</a:t>
            </a:r>
            <a:r>
              <a:rPr lang="en-US" sz="2500" i="1" dirty="0" err="1" smtClean="0"/>
              <a:t>w</a:t>
            </a:r>
            <a:r>
              <a:rPr lang="en-US" sz="2500" i="1" baseline="-25000" dirty="0" err="1" smtClean="0"/>
              <a:t>i</a:t>
            </a:r>
            <a:r>
              <a:rPr lang="en-US" sz="2500" dirty="0" smtClean="0"/>
              <a:t>). And because distant leaves are less important, the average is weighted by the inverse-square leaf tip distance (</a:t>
            </a:r>
            <a:r>
              <a:rPr lang="en-US" sz="2500" i="1" dirty="0" err="1" smtClean="0"/>
              <a:t>r</a:t>
            </a:r>
            <a:r>
              <a:rPr lang="en-US" sz="2500" i="1" baseline="-25000" dirty="0" err="1" smtClean="0"/>
              <a:t>i</a:t>
            </a:r>
            <a:r>
              <a:rPr lang="en-US" sz="2500" dirty="0" smtClean="0"/>
              <a:t>). The choice to use inverse-square is heuristic, based on the concavity of SMR curves with. radius</a:t>
            </a:r>
            <a:r>
              <a:rPr lang="en-US" sz="2500" baseline="30000" dirty="0" smtClean="0"/>
              <a:t>[2] </a:t>
            </a:r>
            <a:r>
              <a:rPr lang="en-US" sz="2500" dirty="0" smtClean="0"/>
              <a:t>To find equivalent length (Ȳ), X̄ is divided into area. Given X̄ and Ȳ, Sterling’s approximation yields </a:t>
            </a:r>
            <a:r>
              <a:rPr lang="en-US" sz="2500" dirty="0" err="1" smtClean="0"/>
              <a:t>EqSq</a:t>
            </a:r>
            <a:r>
              <a:rPr lang="en-US" sz="2500" dirty="0" smtClean="0"/>
              <a:t>, thus also </a:t>
            </a:r>
            <a:r>
              <a:rPr lang="en-US" sz="2500" i="1" dirty="0" smtClean="0"/>
              <a:t>f(E)</a:t>
            </a:r>
            <a:r>
              <a:rPr lang="en-US" sz="2500" dirty="0" smtClean="0"/>
              <a:t>.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838200" y="17514888"/>
            <a:ext cx="16708438" cy="2513012"/>
            <a:chOff x="838200" y="17762538"/>
            <a:chExt cx="16708438" cy="2513012"/>
          </a:xfrm>
        </p:grpSpPr>
        <p:graphicFrame>
          <p:nvGraphicFramePr>
            <p:cNvPr id="101" name="Object 75"/>
            <p:cNvGraphicFramePr>
              <a:graphicFrameLocks noChangeAspect="1"/>
            </p:cNvGraphicFramePr>
            <p:nvPr/>
          </p:nvGraphicFramePr>
          <p:xfrm>
            <a:off x="838200" y="18364203"/>
            <a:ext cx="4040188" cy="1187450"/>
          </p:xfrm>
          <a:graphic>
            <a:graphicData uri="http://schemas.openxmlformats.org/presentationml/2006/ole">
              <p:oleObj spid="_x0000_s1049" name="Equation" r:id="rId26" imgW="1460160" imgH="431640" progId="Equation.3">
                <p:embed/>
              </p:oleObj>
            </a:graphicData>
          </a:graphic>
        </p:graphicFrame>
        <p:graphicFrame>
          <p:nvGraphicFramePr>
            <p:cNvPr id="102" name="Object 23"/>
            <p:cNvGraphicFramePr>
              <a:graphicFrameLocks noChangeAspect="1"/>
            </p:cNvGraphicFramePr>
            <p:nvPr/>
          </p:nvGraphicFramePr>
          <p:xfrm>
            <a:off x="6732588" y="17762538"/>
            <a:ext cx="5087937" cy="2513012"/>
          </p:xfrm>
          <a:graphic>
            <a:graphicData uri="http://schemas.openxmlformats.org/presentationml/2006/ole">
              <p:oleObj spid="_x0000_s1050" name="Equation" r:id="rId27" imgW="1790640" imgH="888840" progId="Equation.3">
                <p:embed/>
              </p:oleObj>
            </a:graphicData>
          </a:graphic>
        </p:graphicFrame>
        <p:graphicFrame>
          <p:nvGraphicFramePr>
            <p:cNvPr id="103" name="Object 26"/>
            <p:cNvGraphicFramePr>
              <a:graphicFrameLocks noChangeAspect="1"/>
            </p:cNvGraphicFramePr>
            <p:nvPr/>
          </p:nvGraphicFramePr>
          <p:xfrm>
            <a:off x="13155613" y="18224500"/>
            <a:ext cx="4391025" cy="1371600"/>
          </p:xfrm>
          <a:graphic>
            <a:graphicData uri="http://schemas.openxmlformats.org/presentationml/2006/ole">
              <p:oleObj spid="_x0000_s1051" name="Equation" r:id="rId28" imgW="1409400" imgH="431640" progId="Equation.3">
                <p:embed/>
              </p:oleObj>
            </a:graphicData>
          </a:graphic>
        </p:graphicFrame>
        <p:sp>
          <p:nvSpPr>
            <p:cNvPr id="107" name="TextBox 106"/>
            <p:cNvSpPr txBox="1"/>
            <p:nvPr/>
          </p:nvSpPr>
          <p:spPr>
            <a:xfrm>
              <a:off x="5181600" y="18556707"/>
              <a:ext cx="1905000" cy="64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9" tIns="45715" rIns="91429" bIns="45715" rtlCol="0">
              <a:spAutoFit/>
            </a:bodyPr>
            <a:lstStyle/>
            <a:p>
              <a:r>
                <a:rPr lang="en-US" sz="3600" dirty="0" smtClean="0"/>
                <a:t>where</a:t>
              </a:r>
              <a:endParaRPr lang="en-US" sz="2500" dirty="0" smtClean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2192000" y="18528633"/>
              <a:ext cx="1143000" cy="6463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9" tIns="45715" rIns="91429" bIns="45715" rtlCol="0">
              <a:spAutoFit/>
            </a:bodyPr>
            <a:lstStyle/>
            <a:p>
              <a:r>
                <a:rPr lang="en-US" sz="3600" dirty="0" smtClean="0"/>
                <a:t>and</a:t>
              </a:r>
              <a:endParaRPr lang="en-US" sz="2500" dirty="0" smtClean="0"/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18745200" y="4315326"/>
            <a:ext cx="17373600" cy="124648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dirty="0" smtClean="0"/>
              <a:t>In square field benchmarking, the leaf-based algorithm predicted values of </a:t>
            </a:r>
            <a:r>
              <a:rPr lang="en-US" sz="2500" i="1" dirty="0" smtClean="0"/>
              <a:t>f(E)</a:t>
            </a:r>
            <a:r>
              <a:rPr lang="en-US" sz="2500" dirty="0" smtClean="0"/>
              <a:t> consistent the Sterling value  (1.0)  and acceptably consistent with measurement. Because </a:t>
            </a:r>
            <a:r>
              <a:rPr lang="en-US" sz="2500" i="1" dirty="0" smtClean="0"/>
              <a:t>f(E)</a:t>
            </a:r>
            <a:r>
              <a:rPr lang="en-US" sz="2500" dirty="0" smtClean="0"/>
              <a:t> removes the effect of field size, </a:t>
            </a:r>
            <a:r>
              <a:rPr lang="en-US" sz="2500" i="1" dirty="0" smtClean="0"/>
              <a:t>f(E)</a:t>
            </a:r>
            <a:r>
              <a:rPr lang="en-US" sz="2500" dirty="0" smtClean="0"/>
              <a:t> greatly magnifies the differences relative to the corresponding outputs. Measured differences are larger when the jaw size is much larger than the MLC-shaped field.</a:t>
            </a:r>
            <a:endParaRPr lang="en-US" sz="2500" dirty="0" smtClean="0">
              <a:latin typeface="Arial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745200" y="11998361"/>
            <a:ext cx="17373600" cy="2015926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dirty="0" smtClean="0"/>
              <a:t>Benchmarking of circular and rectangular fields also showed good agreement, both with the rules-of-thumb and with measurement. The algorithm’s agreement with measurement is comparable to that for square fields. The agreement between the algorithm and the rule-of-thumb is not as consistent as for squares, but is generally better than the agreement between the rule-of-thumb and measurement. However, for small circles, defined by few leaves, a circular field becomes indistinguishable from a rectangle, thus the stair-step effect is less significant for large circles than for small ones.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8761244" y="26151148"/>
            <a:ext cx="17373600" cy="3939530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pPr>
              <a:spcAft>
                <a:spcPts val="1500"/>
              </a:spcAft>
            </a:pPr>
            <a:r>
              <a:rPr lang="en-US" sz="2500" dirty="0" smtClean="0"/>
              <a:t>A leaf-based, geometric algorithm has been implemented that is simple to code, is applicable to a range of field shapes, and has accuracy that is shown to be on par with Sterling and Day. Thus, the algorithm is clinically useful. </a:t>
            </a:r>
          </a:p>
          <a:p>
            <a:pPr>
              <a:spcAft>
                <a:spcPts val="1500"/>
              </a:spcAft>
            </a:pPr>
            <a:r>
              <a:rPr lang="en-US" sz="2500" dirty="0" smtClean="0"/>
              <a:t>The separation of a field’s size from its shape is shown to be a useful abstraction in the analysis of the algorithm and of MLC-shaped fields, making clear that the difference between the algorithm and measurement was greater for heavily blocked fields. This highlights that the </a:t>
            </a:r>
            <a:r>
              <a:rPr lang="en-US" sz="2500" dirty="0" err="1" smtClean="0"/>
              <a:t>separability</a:t>
            </a:r>
            <a:r>
              <a:rPr lang="en-US" sz="2500" dirty="0" smtClean="0"/>
              <a:t> of S</a:t>
            </a:r>
            <a:r>
              <a:rPr lang="en-US" sz="2500" baseline="-25000" dirty="0" smtClean="0"/>
              <a:t>c</a:t>
            </a:r>
            <a:r>
              <a:rPr lang="en-US" sz="2500" dirty="0" smtClean="0"/>
              <a:t> from S</a:t>
            </a:r>
            <a:r>
              <a:rPr lang="en-US" sz="2500" baseline="-25000" dirty="0" smtClean="0"/>
              <a:t>p</a:t>
            </a:r>
            <a:r>
              <a:rPr lang="en-US" sz="2500" dirty="0" smtClean="0"/>
              <a:t> as described by Khan</a:t>
            </a:r>
            <a:r>
              <a:rPr lang="en-US" sz="2500" baseline="30000" dirty="0" smtClean="0"/>
              <a:t>[3]</a:t>
            </a:r>
            <a:r>
              <a:rPr lang="en-US" sz="2500" dirty="0" smtClean="0"/>
              <a:t>, is imperfect. </a:t>
            </a:r>
          </a:p>
          <a:p>
            <a:pPr>
              <a:spcAft>
                <a:spcPts val="1500"/>
              </a:spcAft>
            </a:pPr>
            <a:r>
              <a:rPr lang="en-US" sz="2500" dirty="0" smtClean="0"/>
              <a:t>As with other methods, the leaf-based algorithm will be less-accurate when leaf-edges are very near so that edge-effects dominate. In heavily blocked fields, the algorithm was closer to the benchmark than the benchmark was to the measurement.  For the non-standard test shape, the agreement between the algorithm and measurement was consistent with the benchmark cases. Extension of the algorithm to dynamic, segmented fields is left for future work. 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27328493" y="9032375"/>
            <a:ext cx="10447874" cy="2457450"/>
            <a:chOff x="27328493" y="9184775"/>
            <a:chExt cx="10447874" cy="2457450"/>
          </a:xfrm>
        </p:grpSpPr>
        <p:sp>
          <p:nvSpPr>
            <p:cNvPr id="59" name="Rounded Rectangle 58"/>
            <p:cNvSpPr/>
            <p:nvPr/>
          </p:nvSpPr>
          <p:spPr>
            <a:xfrm>
              <a:off x="27328493" y="9876160"/>
              <a:ext cx="6934200" cy="1295376"/>
            </a:xfrm>
            <a:prstGeom prst="roundRect">
              <a:avLst/>
            </a:prstGeom>
            <a:solidFill>
              <a:srgbClr val="004C45">
                <a:alpha val="5000"/>
              </a:srgbClr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c</a:t>
              </a:r>
            </a:p>
          </p:txBody>
        </p:sp>
        <p:graphicFrame>
          <p:nvGraphicFramePr>
            <p:cNvPr id="57" name="Chart 56"/>
            <p:cNvGraphicFramePr/>
            <p:nvPr/>
          </p:nvGraphicFramePr>
          <p:xfrm>
            <a:off x="27422692" y="9184775"/>
            <a:ext cx="10353675" cy="24574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9"/>
            </a:graphicData>
          </a:graphic>
        </p:graphicFrame>
      </p:grpSp>
      <p:sp>
        <p:nvSpPr>
          <p:cNvPr id="113" name="TextBox 112"/>
          <p:cNvSpPr txBox="1"/>
          <p:nvPr/>
        </p:nvSpPr>
        <p:spPr>
          <a:xfrm>
            <a:off x="18730686" y="25358901"/>
            <a:ext cx="17373600" cy="646321"/>
          </a:xfrm>
          <a:prstGeom prst="rect">
            <a:avLst/>
          </a:prstGeom>
          <a:solidFill>
            <a:srgbClr val="004C45">
              <a:alpha val="5000"/>
            </a:srgbClr>
          </a:solidFill>
        </p:spPr>
        <p:txBody>
          <a:bodyPr wrap="square" lIns="91429" tIns="45715" rIns="91429" bIns="45715" rtlCol="0">
            <a:spAutoFit/>
          </a:bodyPr>
          <a:lstStyle/>
          <a:p>
            <a:pPr algn="ctr"/>
            <a:r>
              <a:rPr lang="en-US" sz="3600" b="1" dirty="0" smtClean="0">
                <a:latin typeface="+mj-lt"/>
              </a:rPr>
              <a:t>Discussion and Conclusion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767905" y="23751077"/>
            <a:ext cx="17373600" cy="1246485"/>
          </a:xfrm>
          <a:prstGeom prst="rect">
            <a:avLst/>
          </a:prstGeom>
          <a:noFill/>
        </p:spPr>
        <p:txBody>
          <a:bodyPr wrap="square" lIns="91429" tIns="45715" rIns="91429" bIns="45715" rtlCol="0">
            <a:spAutoFit/>
          </a:bodyPr>
          <a:lstStyle/>
          <a:p>
            <a:r>
              <a:rPr lang="en-US" sz="2500" dirty="0" smtClean="0"/>
              <a:t>After benchmarking against squares, circles, and rectangles, the leaf-based algorithm was next compared by measurement to a more complex shape for which a rule-of-thumb does not exist. Agreement between the measurement-based values of </a:t>
            </a:r>
            <a:r>
              <a:rPr lang="en-US" sz="2500" i="1" dirty="0" smtClean="0"/>
              <a:t>f(E)</a:t>
            </a:r>
            <a:r>
              <a:rPr lang="en-US" sz="2500" dirty="0" smtClean="0"/>
              <a:t> and the predicted value is consistent with that of the benchmark cases. 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57200" y="6388272"/>
            <a:ext cx="17373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92" name="Picture 2" descr="C:\Users\pking\Desktop\_POSTER\Logo+Name.jpg"/>
          <p:cNvPicPr>
            <a:picLocks noChangeAspect="1" noChangeArrowheads="1"/>
          </p:cNvPicPr>
          <p:nvPr/>
        </p:nvPicPr>
        <p:blipFill>
          <a:blip r:embed="rId3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2648" y="514350"/>
            <a:ext cx="7380074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1066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Equation</vt:lpstr>
      <vt:lpstr>Slide 1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</dc:creator>
  <cp:lastModifiedBy>P</cp:lastModifiedBy>
  <cp:revision>55</cp:revision>
  <dcterms:created xsi:type="dcterms:W3CDTF">2013-06-07T21:11:04Z</dcterms:created>
  <dcterms:modified xsi:type="dcterms:W3CDTF">2013-06-20T15:22:04Z</dcterms:modified>
</cp:coreProperties>
</file>