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7" r:id="rId3"/>
    <p:sldId id="278" r:id="rId4"/>
    <p:sldId id="279" r:id="rId5"/>
    <p:sldId id="280" r:id="rId6"/>
    <p:sldId id="281" r:id="rId7"/>
    <p:sldId id="270" r:id="rId8"/>
    <p:sldId id="271" r:id="rId9"/>
    <p:sldId id="275" r:id="rId10"/>
    <p:sldId id="282" r:id="rId11"/>
    <p:sldId id="259" r:id="rId12"/>
    <p:sldId id="276" r:id="rId13"/>
    <p:sldId id="260" r:id="rId14"/>
    <p:sldId id="283" r:id="rId15"/>
    <p:sldId id="284" r:id="rId16"/>
    <p:sldId id="285" r:id="rId17"/>
    <p:sldId id="286" r:id="rId18"/>
    <p:sldId id="287" r:id="rId19"/>
    <p:sldId id="288" r:id="rId20"/>
    <p:sldId id="289" r:id="rId21"/>
    <p:sldId id="290" r:id="rId22"/>
    <p:sldId id="291" r:id="rId23"/>
    <p:sldId id="292" r:id="rId24"/>
    <p:sldId id="293" r:id="rId25"/>
    <p:sldId id="298" r:id="rId26"/>
    <p:sldId id="295" r:id="rId27"/>
    <p:sldId id="296" r:id="rId28"/>
    <p:sldId id="266" r:id="rId29"/>
    <p:sldId id="26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46" autoAdjust="0"/>
  </p:normalViewPr>
  <p:slideViewPr>
    <p:cSldViewPr snapToGrid="0">
      <p:cViewPr varScale="1">
        <p:scale>
          <a:sx n="73" d="100"/>
          <a:sy n="73" d="100"/>
        </p:scale>
        <p:origin x="10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CB7ED-969E-42CD-9F8B-4AABC901B8F8}"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7EF96-F819-43EF-A6A4-FE7EFEDDE444}" type="slidenum">
              <a:rPr lang="zh-CN" altLang="en-US" smtClean="0"/>
              <a:t>‹#›</a:t>
            </a:fld>
            <a:endParaRPr lang="zh-CN" altLang="en-US"/>
          </a:p>
        </p:txBody>
      </p:sp>
    </p:spTree>
    <p:extLst>
      <p:ext uri="{BB962C8B-B14F-4D97-AF65-F5344CB8AC3E}">
        <p14:creationId xmlns:p14="http://schemas.microsoft.com/office/powerpoint/2010/main" val="352231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同学们老师们大家好 我是杨逸辉 我的毕设题目是大学生信用评估系统的分析与设计</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a:t>
            </a:fld>
            <a:endParaRPr lang="zh-CN" altLang="en-US"/>
          </a:p>
        </p:txBody>
      </p:sp>
    </p:spTree>
    <p:extLst>
      <p:ext uri="{BB962C8B-B14F-4D97-AF65-F5344CB8AC3E}">
        <p14:creationId xmlns:p14="http://schemas.microsoft.com/office/powerpoint/2010/main" val="325370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Mysql</a:t>
            </a:r>
            <a:r>
              <a:rPr lang="zh-CN" altLang="en-US" dirty="0" smtClean="0"/>
              <a:t>的话也是很多大公司的选择，我在这里大约简历了</a:t>
            </a:r>
            <a:r>
              <a:rPr lang="en-US" altLang="zh-CN" dirty="0" smtClean="0"/>
              <a:t>24</a:t>
            </a:r>
            <a:r>
              <a:rPr lang="zh-CN" altLang="en-US" dirty="0" smtClean="0"/>
              <a:t>个有效的数据表单。</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10</a:t>
            </a:fld>
            <a:endParaRPr lang="zh-CN" altLang="en-US"/>
          </a:p>
        </p:txBody>
      </p:sp>
    </p:spTree>
    <p:extLst>
      <p:ext uri="{BB962C8B-B14F-4D97-AF65-F5344CB8AC3E}">
        <p14:creationId xmlns:p14="http://schemas.microsoft.com/office/powerpoint/2010/main" val="160265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分值上是这样的，我主要分了两大用途，一个是人才招募信用分和贷款发放信用分。一共</a:t>
            </a:r>
            <a:r>
              <a:rPr lang="en-US" altLang="zh-CN" dirty="0" smtClean="0"/>
              <a:t>9</a:t>
            </a:r>
            <a:r>
              <a:rPr lang="zh-CN" altLang="en-US" dirty="0" smtClean="0"/>
              <a:t>个维度，在生成信用分的时候每个维度的占比不同，最后的总得分，都是</a:t>
            </a:r>
            <a:r>
              <a:rPr lang="en-US" altLang="zh-CN" dirty="0" smtClean="0"/>
              <a:t>200</a:t>
            </a:r>
            <a:r>
              <a:rPr lang="zh-CN" altLang="en-US" dirty="0" smtClean="0"/>
              <a:t>分。</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11</a:t>
            </a:fld>
            <a:endParaRPr lang="zh-CN" altLang="en-US"/>
          </a:p>
        </p:txBody>
      </p:sp>
    </p:spTree>
    <p:extLst>
      <p:ext uri="{BB962C8B-B14F-4D97-AF65-F5344CB8AC3E}">
        <p14:creationId xmlns:p14="http://schemas.microsoft.com/office/powerpoint/2010/main" val="99723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在这个页面，可以看到每个小维度的得分都是有上下限制的。为了限制马太效应，出现某方面过于突出，但是其他方面平平无奇，鼓励德智体美劳全面发展，我对每个分值限定了一定区间。</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12</a:t>
            </a:fld>
            <a:endParaRPr lang="zh-CN" altLang="en-US"/>
          </a:p>
        </p:txBody>
      </p:sp>
    </p:spTree>
    <p:extLst>
      <p:ext uri="{BB962C8B-B14F-4D97-AF65-F5344CB8AC3E}">
        <p14:creationId xmlns:p14="http://schemas.microsoft.com/office/powerpoint/2010/main" val="348793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由于之前已经有一位同学讲过了信用评价，我认真听的，很有想法，有机会的话我还可以继续根据我们之间的差异进一步完善我的系统。</a:t>
            </a:r>
            <a:endParaRPr lang="en-US" altLang="zh-CN" dirty="0" smtClean="0"/>
          </a:p>
          <a:p>
            <a:r>
              <a:rPr lang="zh-CN" altLang="en-US" dirty="0" smtClean="0"/>
              <a:t>我想诸位老师通过一些新闻，也会有所耳闻一些大数据之类的概念。但是在大数据概念还没有成型的时候，也就是</a:t>
            </a:r>
            <a:r>
              <a:rPr lang="en-US" altLang="zh-CN" dirty="0" smtClean="0"/>
              <a:t>21</a:t>
            </a:r>
            <a:r>
              <a:rPr lang="zh-CN" altLang="en-US" dirty="0" smtClean="0"/>
              <a:t>世纪初，其实是信息系统，或者这方面的实施比较有市场，很多公司都想上</a:t>
            </a:r>
            <a:r>
              <a:rPr lang="en-US" altLang="zh-CN" dirty="0" smtClean="0"/>
              <a:t>SAP</a:t>
            </a:r>
            <a:r>
              <a:rPr lang="zh-CN" altLang="en-US" dirty="0" smtClean="0"/>
              <a:t>的系统。正是那么多年的积累和摸索，造就了现在的大数据概念。那么现在阻碍大数据发展的问题是什么，是信息壁垒。</a:t>
            </a:r>
            <a:endParaRPr lang="en-US" altLang="zh-CN" dirty="0" smtClean="0"/>
          </a:p>
          <a:p>
            <a:r>
              <a:rPr lang="zh-CN" altLang="en-US" dirty="0" smtClean="0"/>
              <a:t>我的这个毕设，说难不难，但是如果可以打通这其中的数据壁垒，那么对于社会，对于学生个人，对于学校都是有极大好处的。</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2</a:t>
            </a:fld>
            <a:endParaRPr lang="zh-CN" altLang="en-US"/>
          </a:p>
        </p:txBody>
      </p:sp>
    </p:spTree>
    <p:extLst>
      <p:ext uri="{BB962C8B-B14F-4D97-AF65-F5344CB8AC3E}">
        <p14:creationId xmlns:p14="http://schemas.microsoft.com/office/powerpoint/2010/main" val="130557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简单介绍一下有关企业吧。阿里旗下的芝麻信用和</a:t>
            </a:r>
            <a:r>
              <a:rPr lang="en-US" altLang="zh-CN" dirty="0" smtClean="0"/>
              <a:t>FICO</a:t>
            </a:r>
            <a:r>
              <a:rPr lang="zh-CN" altLang="en-US" dirty="0" smtClean="0"/>
              <a:t>系统。</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3</a:t>
            </a:fld>
            <a:endParaRPr lang="zh-CN" altLang="en-US"/>
          </a:p>
        </p:txBody>
      </p:sp>
    </p:spTree>
    <p:extLst>
      <p:ext uri="{BB962C8B-B14F-4D97-AF65-F5344CB8AC3E}">
        <p14:creationId xmlns:p14="http://schemas.microsoft.com/office/powerpoint/2010/main" val="26376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FICO</a:t>
            </a:r>
            <a:r>
              <a:rPr lang="zh-CN" altLang="en-US" dirty="0" smtClean="0"/>
              <a:t>是一套国际性的信用评价系统，但是最近他的母公司好像在做</a:t>
            </a:r>
            <a:r>
              <a:rPr lang="en-US" altLang="zh-CN" dirty="0" smtClean="0"/>
              <a:t>DSS</a:t>
            </a:r>
            <a:r>
              <a:rPr lang="zh-CN" altLang="en-US" dirty="0" smtClean="0"/>
              <a:t>系统。</a:t>
            </a:r>
            <a:r>
              <a:rPr lang="en-US" altLang="zh-CN" dirty="0" smtClean="0"/>
              <a:t>FICO</a:t>
            </a:r>
            <a:r>
              <a:rPr lang="zh-CN" altLang="en-US" dirty="0" smtClean="0"/>
              <a:t>在国际上有比较广，但不是非常广的采纳度。用来评价借贷人的信用风险。分数越高，分数越小。</a:t>
            </a:r>
            <a:endParaRPr lang="en-US" altLang="zh-CN" dirty="0" smtClean="0"/>
          </a:p>
          <a:p>
            <a:r>
              <a:rPr lang="zh-CN" altLang="en-US" dirty="0" smtClean="0"/>
              <a:t>分数的来源是</a:t>
            </a:r>
            <a:r>
              <a:rPr lang="en-US" altLang="zh-CN" dirty="0" smtClean="0"/>
              <a:t>5</a:t>
            </a:r>
            <a:r>
              <a:rPr lang="zh-CN" altLang="en-US" dirty="0" smtClean="0"/>
              <a:t>个维度。局限性其实也很明显，应用范围和这个分数的用途</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4</a:t>
            </a:fld>
            <a:endParaRPr lang="zh-CN" altLang="en-US"/>
          </a:p>
        </p:txBody>
      </p:sp>
    </p:spTree>
    <p:extLst>
      <p:ext uri="{BB962C8B-B14F-4D97-AF65-F5344CB8AC3E}">
        <p14:creationId xmlns:p14="http://schemas.microsoft.com/office/powerpoint/2010/main" val="273905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芝麻信用分的来源更广，是阿里系的一系类软件，购物，缴费，娱乐，还款，甚至好友。并且他的用途非常广，可以说是深入寻常百姓家。</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5</a:t>
            </a:fld>
            <a:endParaRPr lang="zh-CN" altLang="en-US"/>
          </a:p>
        </p:txBody>
      </p:sp>
    </p:spTree>
    <p:extLst>
      <p:ext uri="{BB962C8B-B14F-4D97-AF65-F5344CB8AC3E}">
        <p14:creationId xmlns:p14="http://schemas.microsoft.com/office/powerpoint/2010/main" val="156808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粗暴的说，</a:t>
            </a:r>
            <a:r>
              <a:rPr lang="en-US" altLang="zh-CN" dirty="0" smtClean="0"/>
              <a:t>99%</a:t>
            </a:r>
            <a:r>
              <a:rPr lang="zh-CN" altLang="en-US" dirty="0" smtClean="0"/>
              <a:t>的大学生都有芝麻信用分，但是呢，芝麻信用对于学生的校内生活没有体现。同时网络中，我们也看到了很多文凭造假，借贷问题，学校里的活动学生没有积极性，校内课程觉得没用，另外其实我们从小只是培养了我们如何做一个好学生，而缺少了一部分意志品质的重视，从而导致大学生求学期间或者毕业后偶尔无法对应自己的行为负责。所以在大学期间，培养大学生的信用，重视积累非常有必要。</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6</a:t>
            </a:fld>
            <a:endParaRPr lang="zh-CN" altLang="en-US"/>
          </a:p>
        </p:txBody>
      </p:sp>
    </p:spTree>
    <p:extLst>
      <p:ext uri="{BB962C8B-B14F-4D97-AF65-F5344CB8AC3E}">
        <p14:creationId xmlns:p14="http://schemas.microsoft.com/office/powerpoint/2010/main" val="262353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信用评价系统不仅仅是整个系统的核心，也是一个子系统的名字。因为最终信用分的生成，需要很多不同场景的数据。比如教务系统，可以提供年级、</a:t>
            </a:r>
            <a:r>
              <a:rPr lang="en-US" altLang="zh-CN" dirty="0" smtClean="0"/>
              <a:t>GPA</a:t>
            </a:r>
            <a:r>
              <a:rPr lang="zh-CN" altLang="en-US" dirty="0" smtClean="0"/>
              <a:t>、校内违纪，图书馆子系统提供了校内失信，比如借阅逾期。个人申请子系统，学生可以上传校内外工作情况，比如实习和学生会活动，技能则是某们课达到</a:t>
            </a:r>
            <a:r>
              <a:rPr lang="en-US" altLang="zh-CN" dirty="0" smtClean="0"/>
              <a:t>90</a:t>
            </a:r>
            <a:r>
              <a:rPr lang="zh-CN" altLang="en-US" dirty="0" smtClean="0"/>
              <a:t>分以上，且可以在课程中获得技能可以向老师发起申请，奖学金根据学生成绩排名，确认名单后，学生点击确认。二手商品子系统，提供了一个废物利用的环节，同时也不忘体现同学做一个良心卖家和良心买家。</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7</a:t>
            </a:fld>
            <a:endParaRPr lang="zh-CN" altLang="en-US"/>
          </a:p>
        </p:txBody>
      </p:sp>
    </p:spTree>
    <p:extLst>
      <p:ext uri="{BB962C8B-B14F-4D97-AF65-F5344CB8AC3E}">
        <p14:creationId xmlns:p14="http://schemas.microsoft.com/office/powerpoint/2010/main" val="359116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本系统采用的是</a:t>
            </a:r>
            <a:r>
              <a:rPr lang="en-US" altLang="zh-CN" dirty="0" smtClean="0"/>
              <a:t>Django/Python/MySQL</a:t>
            </a:r>
            <a:r>
              <a:rPr lang="zh-CN" altLang="en-US" dirty="0" smtClean="0"/>
              <a:t>的技术进行开发。</a:t>
            </a:r>
            <a:r>
              <a:rPr lang="en-US" altLang="zh-CN" dirty="0" smtClean="0"/>
              <a:t>Django</a:t>
            </a:r>
            <a:r>
              <a:rPr lang="zh-CN" altLang="en-US" dirty="0" smtClean="0"/>
              <a:t>是一个采用</a:t>
            </a:r>
            <a:r>
              <a:rPr lang="en-US" altLang="zh-CN" dirty="0" smtClean="0"/>
              <a:t>MVT</a:t>
            </a:r>
            <a:r>
              <a:rPr lang="zh-CN" altLang="en-US" dirty="0" smtClean="0"/>
              <a:t>的框架模式。</a:t>
            </a:r>
            <a:r>
              <a:rPr lang="en-US" altLang="zh-CN" dirty="0" smtClean="0"/>
              <a:t>M</a:t>
            </a:r>
            <a:r>
              <a:rPr lang="zh-CN" altLang="en-US" dirty="0" smtClean="0"/>
              <a:t>模型，是指存放数据库模型的</a:t>
            </a:r>
            <a:r>
              <a:rPr lang="en-US" altLang="zh-CN" dirty="0" smtClean="0"/>
              <a:t>models.py </a:t>
            </a:r>
            <a:r>
              <a:rPr lang="zh-CN" altLang="en-US" dirty="0" smtClean="0"/>
              <a:t>文件 </a:t>
            </a:r>
            <a:r>
              <a:rPr lang="en-US" altLang="zh-CN" dirty="0" smtClean="0"/>
              <a:t>V</a:t>
            </a:r>
            <a:r>
              <a:rPr lang="zh-CN" altLang="en-US" dirty="0" smtClean="0"/>
              <a:t>视图是存放操纵调用数据库，对数据进行操纵，对前端进行渲染的</a:t>
            </a:r>
            <a:r>
              <a:rPr lang="en-US" altLang="zh-CN" dirty="0" smtClean="0"/>
              <a:t>Python</a:t>
            </a:r>
            <a:r>
              <a:rPr lang="zh-CN" altLang="en-US" dirty="0" smtClean="0"/>
              <a:t>方法，</a:t>
            </a:r>
            <a:r>
              <a:rPr lang="en-US" altLang="zh-CN" dirty="0" smtClean="0"/>
              <a:t>templates </a:t>
            </a:r>
            <a:r>
              <a:rPr lang="zh-CN" altLang="en-US" dirty="0" smtClean="0"/>
              <a:t>模板，就是前端文件，我这里一共有</a:t>
            </a:r>
            <a:r>
              <a:rPr lang="en-US" altLang="zh-CN" dirty="0" smtClean="0"/>
              <a:t>44</a:t>
            </a:r>
            <a:r>
              <a:rPr lang="zh-CN" altLang="en-US" dirty="0" smtClean="0"/>
              <a:t>个</a:t>
            </a:r>
            <a:r>
              <a:rPr lang="en-US" altLang="zh-CN" dirty="0" smtClean="0"/>
              <a:t>html</a:t>
            </a:r>
            <a:r>
              <a:rPr lang="zh-CN" altLang="en-US" dirty="0" smtClean="0"/>
              <a:t>文件。用</a:t>
            </a:r>
            <a:r>
              <a:rPr lang="en-US" altLang="zh-CN" dirty="0" err="1" smtClean="0"/>
              <a:t>django</a:t>
            </a:r>
            <a:r>
              <a:rPr lang="zh-CN" altLang="en-US" dirty="0" smtClean="0"/>
              <a:t>写的还有一个好处就是后台是</a:t>
            </a:r>
            <a:r>
              <a:rPr lang="en-US" altLang="zh-CN" dirty="0" smtClean="0"/>
              <a:t>Python</a:t>
            </a:r>
            <a:r>
              <a:rPr lang="zh-CN" altLang="en-US" dirty="0" smtClean="0"/>
              <a:t>，如果要进行一些数据科学有关的操作，进行一些算法，会比较方便，开源的包也会比较多。用</a:t>
            </a:r>
            <a:r>
              <a:rPr lang="en-US" altLang="zh-CN" dirty="0" smtClean="0"/>
              <a:t>JAVA</a:t>
            </a:r>
            <a:r>
              <a:rPr lang="zh-CN" altLang="en-US" dirty="0" smtClean="0"/>
              <a:t>的话，听说会比较受苦。</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8</a:t>
            </a:fld>
            <a:endParaRPr lang="zh-CN" altLang="en-US"/>
          </a:p>
        </p:txBody>
      </p:sp>
    </p:spTree>
    <p:extLst>
      <p:ext uri="{BB962C8B-B14F-4D97-AF65-F5344CB8AC3E}">
        <p14:creationId xmlns:p14="http://schemas.microsoft.com/office/powerpoint/2010/main" val="211331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另一个优点是</a:t>
            </a:r>
            <a:r>
              <a:rPr lang="en-US" altLang="zh-CN" dirty="0" smtClean="0"/>
              <a:t>ORM</a:t>
            </a:r>
            <a:r>
              <a:rPr lang="zh-CN" altLang="en-US" dirty="0" smtClean="0"/>
              <a:t>，对象关系管理。他可以很便利的建立数据库，对数据库进行条件查找，虽然有些性能上不如</a:t>
            </a:r>
            <a:r>
              <a:rPr lang="en-US" altLang="zh-CN" dirty="0" err="1" smtClean="0"/>
              <a:t>sql</a:t>
            </a:r>
            <a:r>
              <a:rPr lang="zh-CN" altLang="en-US" dirty="0" smtClean="0"/>
              <a:t>语言，但是效率很高，前端调用起来也很便捷。</a:t>
            </a:r>
            <a:endParaRPr lang="zh-CN" altLang="en-US" dirty="0"/>
          </a:p>
        </p:txBody>
      </p:sp>
      <p:sp>
        <p:nvSpPr>
          <p:cNvPr id="4" name="灯片编号占位符 3"/>
          <p:cNvSpPr>
            <a:spLocks noGrp="1"/>
          </p:cNvSpPr>
          <p:nvPr>
            <p:ph type="sldNum" sz="quarter" idx="10"/>
          </p:nvPr>
        </p:nvSpPr>
        <p:spPr/>
        <p:txBody>
          <a:bodyPr/>
          <a:lstStyle/>
          <a:p>
            <a:fld id="{E397EF96-F819-43EF-A6A4-FE7EFEDDE444}" type="slidenum">
              <a:rPr lang="zh-CN" altLang="en-US" smtClean="0"/>
              <a:t>9</a:t>
            </a:fld>
            <a:endParaRPr lang="zh-CN" altLang="en-US"/>
          </a:p>
        </p:txBody>
      </p:sp>
    </p:spTree>
    <p:extLst>
      <p:ext uri="{BB962C8B-B14F-4D97-AF65-F5344CB8AC3E}">
        <p14:creationId xmlns:p14="http://schemas.microsoft.com/office/powerpoint/2010/main" val="355687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6112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292920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9742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218618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01220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748265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918539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410870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9594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88871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FB8B57-2592-4D05-B855-45D6760D828F}" type="datetimeFigureOut">
              <a:rPr lang="zh-CN" altLang="en-US" smtClean="0"/>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349910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B8B57-2592-4D05-B855-45D6760D828F}" type="datetimeFigureOut">
              <a:rPr lang="zh-CN" altLang="en-US" smtClean="0"/>
              <a:t>2019/5/20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3976-32B0-4124-BA68-5250BCF6B174}" type="slidenum">
              <a:rPr lang="zh-CN" altLang="en-US" smtClean="0"/>
              <a:t>‹#›</a:t>
            </a:fld>
            <a:endParaRPr lang="zh-CN" altLang="en-US"/>
          </a:p>
        </p:txBody>
      </p:sp>
    </p:spTree>
    <p:extLst>
      <p:ext uri="{BB962C8B-B14F-4D97-AF65-F5344CB8AC3E}">
        <p14:creationId xmlns:p14="http://schemas.microsoft.com/office/powerpoint/2010/main" val="179325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tmp"/><Relationship Id="rId3" Type="http://schemas.openxmlformats.org/officeDocument/2006/relationships/image" Target="../media/image13.tmp"/><Relationship Id="rId7" Type="http://schemas.openxmlformats.org/officeDocument/2006/relationships/image" Target="../media/image17.tm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10" Type="http://schemas.openxmlformats.org/officeDocument/2006/relationships/image" Target="../media/image20.tmp"/><Relationship Id="rId4" Type="http://schemas.openxmlformats.org/officeDocument/2006/relationships/image" Target="../media/image14.tmp"/><Relationship Id="rId9" Type="http://schemas.openxmlformats.org/officeDocument/2006/relationships/image" Target="../media/image19.tmp"/></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2.tm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tmp"/><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大学生信用评估系统</a:t>
            </a:r>
            <a:r>
              <a:rPr lang="en-US" altLang="zh-CN" dirty="0" smtClean="0"/>
              <a:t/>
            </a:r>
            <a:br>
              <a:rPr lang="en-US" altLang="zh-CN" dirty="0" smtClean="0"/>
            </a:br>
            <a:r>
              <a:rPr lang="zh-CN" altLang="en-US" dirty="0" smtClean="0"/>
              <a:t>分析与设计</a:t>
            </a:r>
            <a:endParaRPr lang="zh-CN" altLang="en-US" dirty="0"/>
          </a:p>
        </p:txBody>
      </p:sp>
      <p:sp>
        <p:nvSpPr>
          <p:cNvPr id="3" name="副标题 2"/>
          <p:cNvSpPr>
            <a:spLocks noGrp="1"/>
          </p:cNvSpPr>
          <p:nvPr>
            <p:ph type="subTitle" idx="1"/>
          </p:nvPr>
        </p:nvSpPr>
        <p:spPr/>
        <p:txBody>
          <a:bodyPr/>
          <a:lstStyle/>
          <a:p>
            <a:r>
              <a:rPr lang="zh-CN" altLang="en-US" dirty="0" smtClean="0"/>
              <a:t>杨逸辉</a:t>
            </a:r>
            <a:endParaRPr lang="en-US" altLang="zh-CN" dirty="0" smtClean="0"/>
          </a:p>
          <a:p>
            <a:r>
              <a:rPr lang="en-US" altLang="zh-CN" dirty="0" smtClean="0"/>
              <a:t>1513491329</a:t>
            </a:r>
          </a:p>
          <a:p>
            <a:r>
              <a:rPr lang="en-US" altLang="zh-CN" dirty="0"/>
              <a:t>Guided</a:t>
            </a:r>
            <a:r>
              <a:rPr lang="en-US" altLang="zh-CN" dirty="0" smtClean="0"/>
              <a:t> By </a:t>
            </a:r>
            <a:r>
              <a:rPr lang="zh-CN" altLang="en-US" dirty="0" smtClean="0"/>
              <a:t>朱小栋</a:t>
            </a:r>
            <a:endParaRPr lang="zh-CN" altLang="en-US" dirty="0"/>
          </a:p>
        </p:txBody>
      </p:sp>
    </p:spTree>
    <p:extLst>
      <p:ext uri="{BB962C8B-B14F-4D97-AF65-F5344CB8AC3E}">
        <p14:creationId xmlns:p14="http://schemas.microsoft.com/office/powerpoint/2010/main" val="4107625272"/>
      </p:ext>
    </p:extLst>
  </p:cSld>
  <p:clrMapOvr>
    <a:masterClrMapping/>
  </p:clrMapOvr>
  <mc:AlternateContent xmlns:mc="http://schemas.openxmlformats.org/markup-compatibility/2006" xmlns:p14="http://schemas.microsoft.com/office/powerpoint/2010/main">
    <mc:Choice Requires="p14">
      <p:transition spd="slow" p14:dur="2000" advTm="18052"/>
    </mc:Choice>
    <mc:Fallback xmlns="">
      <p:transition spd="slow" advTm="1805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endParaRPr lang="zh-CN" altLang="en-US"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39201" y="0"/>
            <a:ext cx="2200274" cy="6717862"/>
          </a:xfrm>
        </p:spPr>
      </p:pic>
      <p:sp>
        <p:nvSpPr>
          <p:cNvPr id="5" name="文本框 4"/>
          <p:cNvSpPr txBox="1"/>
          <p:nvPr/>
        </p:nvSpPr>
        <p:spPr>
          <a:xfrm>
            <a:off x="1009650" y="2209800"/>
            <a:ext cx="5657850" cy="1200329"/>
          </a:xfrm>
          <a:prstGeom prst="rect">
            <a:avLst/>
          </a:prstGeom>
          <a:noFill/>
        </p:spPr>
        <p:txBody>
          <a:bodyPr wrap="square" rtlCol="0">
            <a:spAutoFit/>
          </a:bodyPr>
          <a:lstStyle/>
          <a:p>
            <a:r>
              <a:rPr lang="en-US" altLang="zh-CN" dirty="0"/>
              <a:t>MySQL </a:t>
            </a:r>
            <a:r>
              <a:rPr lang="zh-CN" altLang="en-US" dirty="0"/>
              <a:t>是最流行的关系型数据库管理系统，在 </a:t>
            </a:r>
            <a:r>
              <a:rPr lang="en-US" altLang="zh-CN" dirty="0"/>
              <a:t>WEB </a:t>
            </a:r>
            <a:r>
              <a:rPr lang="zh-CN" altLang="en-US" dirty="0"/>
              <a:t>应用方面 </a:t>
            </a:r>
            <a:r>
              <a:rPr lang="en-US" altLang="zh-CN" dirty="0"/>
              <a:t>MySQL </a:t>
            </a:r>
            <a:r>
              <a:rPr lang="zh-CN" altLang="en-US" dirty="0"/>
              <a:t>是最好的 </a:t>
            </a:r>
            <a:r>
              <a:rPr lang="en-US" altLang="zh-CN" dirty="0"/>
              <a:t>RDBMS(Relational Database Management System</a:t>
            </a:r>
            <a:r>
              <a:rPr lang="zh-CN" altLang="en-US" dirty="0"/>
              <a:t>：关系数据库管理系统</a:t>
            </a:r>
            <a:r>
              <a:rPr lang="en-US" altLang="zh-CN" dirty="0"/>
              <a:t>)</a:t>
            </a:r>
            <a:r>
              <a:rPr lang="zh-CN" altLang="en-US" dirty="0"/>
              <a:t>应用软件之一</a:t>
            </a:r>
          </a:p>
        </p:txBody>
      </p:sp>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45" y="3929241"/>
            <a:ext cx="2530059" cy="2088061"/>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009" y="4150240"/>
            <a:ext cx="2430991" cy="1867062"/>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9300" y="4150240"/>
            <a:ext cx="2324301" cy="1737511"/>
          </a:xfrm>
          <a:prstGeom prst="rect">
            <a:avLst/>
          </a:prstGeom>
        </p:spPr>
      </p:pic>
    </p:spTree>
    <p:extLst>
      <p:ext uri="{BB962C8B-B14F-4D97-AF65-F5344CB8AC3E}">
        <p14:creationId xmlns:p14="http://schemas.microsoft.com/office/powerpoint/2010/main" val="216382799"/>
      </p:ext>
    </p:extLst>
  </p:cSld>
  <p:clrMapOvr>
    <a:masterClrMapping/>
  </p:clrMapOvr>
  <mc:AlternateContent xmlns:mc="http://schemas.openxmlformats.org/markup-compatibility/2006" xmlns:p14="http://schemas.microsoft.com/office/powerpoint/2010/main">
    <mc:Choice Requires="p14">
      <p:transition spd="slow" p14:dur="2000" advTm="16859"/>
    </mc:Choice>
    <mc:Fallback xmlns="">
      <p:transition spd="slow" advTm="1685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分值分布</a:t>
            </a:r>
            <a:endParaRPr lang="zh-CN" altLang="en-US" dirty="0"/>
          </a:p>
        </p:txBody>
      </p:sp>
      <p:pic>
        <p:nvPicPr>
          <p:cNvPr id="5" name="内容占位符 4"/>
          <p:cNvPicPr>
            <a:picLocks noGrp="1" noChangeAspect="1"/>
          </p:cNvPicPr>
          <p:nvPr>
            <p:ph idx="1"/>
          </p:nvPr>
        </p:nvPicPr>
        <p:blipFill>
          <a:blip r:embed="rId3"/>
          <a:stretch>
            <a:fillRect/>
          </a:stretch>
        </p:blipFill>
        <p:spPr>
          <a:xfrm>
            <a:off x="2472179" y="1952625"/>
            <a:ext cx="6309871" cy="3567183"/>
          </a:xfrm>
          <a:prstGeom prst="rect">
            <a:avLst/>
          </a:prstGeom>
        </p:spPr>
      </p:pic>
    </p:spTree>
    <p:extLst>
      <p:ext uri="{BB962C8B-B14F-4D97-AF65-F5344CB8AC3E}">
        <p14:creationId xmlns:p14="http://schemas.microsoft.com/office/powerpoint/2010/main" val="3036433666"/>
      </p:ext>
    </p:extLst>
  </p:cSld>
  <p:clrMapOvr>
    <a:masterClrMapping/>
  </p:clrMapOvr>
  <mc:AlternateContent xmlns:mc="http://schemas.openxmlformats.org/markup-compatibility/2006" xmlns:p14="http://schemas.microsoft.com/office/powerpoint/2010/main">
    <mc:Choice Requires="p14">
      <p:transition spd="slow" p14:dur="2000" advTm="52161"/>
    </mc:Choice>
    <mc:Fallback xmlns="">
      <p:transition spd="slow" advTm="5216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6170" y="505951"/>
            <a:ext cx="3802710" cy="1074513"/>
          </a:xfr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12" y="2771752"/>
            <a:ext cx="2758679" cy="20575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170" y="3512278"/>
            <a:ext cx="2789162" cy="1265030"/>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170" y="5430654"/>
            <a:ext cx="2987299" cy="922100"/>
          </a:xfrm>
          <a:prstGeom prst="rect">
            <a:avLst/>
          </a:prstGeom>
        </p:spPr>
      </p:pic>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671" y="315721"/>
            <a:ext cx="3215919" cy="1280271"/>
          </a:xfrm>
          <a:prstGeom prst="rect">
            <a:avLst/>
          </a:prstGeom>
        </p:spPr>
      </p:pic>
      <p:pic>
        <p:nvPicPr>
          <p:cNvPr id="10" name="图片 9"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1842" y="2128980"/>
            <a:ext cx="2636748" cy="1280271"/>
          </a:xfrm>
          <a:prstGeom prst="rect">
            <a:avLst/>
          </a:prstGeom>
        </p:spPr>
      </p:pic>
      <p:pic>
        <p:nvPicPr>
          <p:cNvPr id="11" name="图片 10"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1842" y="3942239"/>
            <a:ext cx="2636748" cy="922100"/>
          </a:xfrm>
          <a:prstGeom prst="rect">
            <a:avLst/>
          </a:prstGeom>
        </p:spPr>
      </p:pic>
      <p:pic>
        <p:nvPicPr>
          <p:cNvPr id="12" name="图片 11"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4534" y="5245169"/>
            <a:ext cx="3414056" cy="1463167"/>
          </a:xfrm>
          <a:prstGeom prst="rect">
            <a:avLst/>
          </a:prstGeom>
        </p:spPr>
      </p:pic>
      <p:sp>
        <p:nvSpPr>
          <p:cNvPr id="3" name="文本框 2"/>
          <p:cNvSpPr txBox="1"/>
          <p:nvPr/>
        </p:nvSpPr>
        <p:spPr>
          <a:xfrm>
            <a:off x="4388880" y="581542"/>
            <a:ext cx="2019300" cy="923330"/>
          </a:xfrm>
          <a:prstGeom prst="rect">
            <a:avLst/>
          </a:prstGeom>
          <a:noFill/>
        </p:spPr>
        <p:txBody>
          <a:bodyPr wrap="square" rtlCol="0">
            <a:spAutoFit/>
          </a:bodyPr>
          <a:lstStyle/>
          <a:p>
            <a:r>
              <a:rPr lang="zh-CN" altLang="en-US" dirty="0" smtClean="0"/>
              <a:t>最高</a:t>
            </a:r>
            <a:r>
              <a:rPr lang="en-US" altLang="zh-CN" dirty="0" smtClean="0"/>
              <a:t>200</a:t>
            </a:r>
            <a:r>
              <a:rPr lang="zh-CN" altLang="en-US" dirty="0" smtClean="0"/>
              <a:t>分</a:t>
            </a:r>
            <a:endParaRPr lang="en-US" altLang="zh-CN" dirty="0" smtClean="0"/>
          </a:p>
          <a:p>
            <a:r>
              <a:rPr lang="zh-CN" altLang="en-US" dirty="0" smtClean="0"/>
              <a:t>最低</a:t>
            </a:r>
            <a:r>
              <a:rPr lang="en-US" altLang="zh-CN" dirty="0" smtClean="0"/>
              <a:t>100</a:t>
            </a:r>
            <a:r>
              <a:rPr lang="zh-CN" altLang="en-US" dirty="0" smtClean="0"/>
              <a:t>分</a:t>
            </a:r>
            <a:endParaRPr lang="en-US" altLang="zh-CN" dirty="0" smtClean="0"/>
          </a:p>
          <a:p>
            <a:r>
              <a:rPr lang="zh-CN" altLang="en-US" dirty="0" smtClean="0"/>
              <a:t>奖学金 </a:t>
            </a:r>
            <a:r>
              <a:rPr lang="en-US" altLang="zh-CN" dirty="0" smtClean="0"/>
              <a:t>10</a:t>
            </a:r>
            <a:r>
              <a:rPr lang="zh-CN" altLang="en-US" dirty="0" smtClean="0"/>
              <a:t>元</a:t>
            </a:r>
            <a:r>
              <a:rPr lang="en-US" altLang="zh-CN" dirty="0" smtClean="0"/>
              <a:t>=1</a:t>
            </a:r>
            <a:r>
              <a:rPr lang="zh-CN" altLang="en-US" dirty="0" smtClean="0"/>
              <a:t>分</a:t>
            </a:r>
            <a:endParaRPr lang="zh-CN" altLang="en-US" dirty="0"/>
          </a:p>
        </p:txBody>
      </p:sp>
      <p:sp>
        <p:nvSpPr>
          <p:cNvPr id="13" name="文本框 12"/>
          <p:cNvSpPr txBox="1"/>
          <p:nvPr/>
        </p:nvSpPr>
        <p:spPr>
          <a:xfrm>
            <a:off x="3798330" y="2307451"/>
            <a:ext cx="2019300" cy="923330"/>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a:p>
            <a:r>
              <a:rPr lang="zh-CN" altLang="en-US" dirty="0" smtClean="0"/>
              <a:t>分数 </a:t>
            </a:r>
            <a:r>
              <a:rPr lang="en-US" altLang="zh-CN" dirty="0" smtClean="0"/>
              <a:t>1</a:t>
            </a:r>
            <a:r>
              <a:rPr lang="zh-CN" altLang="en-US" dirty="0" smtClean="0"/>
              <a:t>分</a:t>
            </a:r>
            <a:r>
              <a:rPr lang="en-US" altLang="zh-CN" dirty="0" smtClean="0"/>
              <a:t>=2</a:t>
            </a:r>
            <a:r>
              <a:rPr lang="zh-CN" altLang="en-US" dirty="0" smtClean="0"/>
              <a:t>分</a:t>
            </a:r>
            <a:endParaRPr lang="zh-CN" altLang="en-US" dirty="0"/>
          </a:p>
        </p:txBody>
      </p:sp>
      <p:sp>
        <p:nvSpPr>
          <p:cNvPr id="14" name="文本框 13"/>
          <p:cNvSpPr txBox="1"/>
          <p:nvPr/>
        </p:nvSpPr>
        <p:spPr>
          <a:xfrm>
            <a:off x="3798330" y="3634602"/>
            <a:ext cx="2019300" cy="1200329"/>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100</a:t>
            </a:r>
            <a:r>
              <a:rPr lang="zh-CN" altLang="en-US" dirty="0" smtClean="0"/>
              <a:t>分</a:t>
            </a:r>
            <a:endParaRPr lang="en-US" altLang="zh-CN" dirty="0" smtClean="0"/>
          </a:p>
          <a:p>
            <a:r>
              <a:rPr lang="zh-CN" altLang="en-US" dirty="0" smtClean="0"/>
              <a:t>不同类型论文发表</a:t>
            </a:r>
            <a:endParaRPr lang="en-US" altLang="zh-CN" dirty="0" smtClean="0"/>
          </a:p>
          <a:p>
            <a:r>
              <a:rPr lang="zh-CN" altLang="en-US" dirty="0" smtClean="0"/>
              <a:t>对应各自的得分</a:t>
            </a:r>
            <a:endParaRPr lang="en-US" altLang="zh-CN" dirty="0" smtClean="0"/>
          </a:p>
        </p:txBody>
      </p:sp>
      <p:sp>
        <p:nvSpPr>
          <p:cNvPr id="15" name="文本框 14"/>
          <p:cNvSpPr txBox="1"/>
          <p:nvPr/>
        </p:nvSpPr>
        <p:spPr>
          <a:xfrm>
            <a:off x="3798330" y="5568538"/>
            <a:ext cx="2019300" cy="646331"/>
          </a:xfrm>
          <a:prstGeom prst="rect">
            <a:avLst/>
          </a:prstGeom>
          <a:noFill/>
        </p:spPr>
        <p:txBody>
          <a:bodyPr wrap="square" rtlCol="0">
            <a:spAutoFit/>
          </a:bodyPr>
          <a:lstStyle/>
          <a:p>
            <a:r>
              <a:rPr lang="zh-CN" altLang="en-US" dirty="0" smtClean="0"/>
              <a:t>最高 </a:t>
            </a:r>
            <a:r>
              <a:rPr lang="en-US" altLang="zh-CN" dirty="0" smtClean="0"/>
              <a:t>200</a:t>
            </a:r>
            <a:r>
              <a:rPr lang="zh-CN" altLang="en-US" dirty="0" smtClean="0"/>
              <a:t>分</a:t>
            </a:r>
            <a:endParaRPr lang="en-US" altLang="zh-CN" dirty="0" smtClean="0"/>
          </a:p>
          <a:p>
            <a:r>
              <a:rPr lang="zh-CN" altLang="en-US" dirty="0" smtClean="0"/>
              <a:t>最低 </a:t>
            </a:r>
            <a:r>
              <a:rPr lang="en-US" altLang="zh-CN" dirty="0" smtClean="0"/>
              <a:t>0</a:t>
            </a:r>
            <a:r>
              <a:rPr lang="zh-CN" altLang="en-US" dirty="0" smtClean="0"/>
              <a:t>分</a:t>
            </a:r>
            <a:endParaRPr lang="en-US" altLang="zh-CN" dirty="0" smtClean="0"/>
          </a:p>
        </p:txBody>
      </p:sp>
      <p:sp>
        <p:nvSpPr>
          <p:cNvPr id="16" name="文本框 15"/>
          <p:cNvSpPr txBox="1"/>
          <p:nvPr/>
        </p:nvSpPr>
        <p:spPr>
          <a:xfrm>
            <a:off x="6408180" y="494191"/>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100</a:t>
            </a:r>
            <a:r>
              <a:rPr lang="zh-CN" altLang="en-US" dirty="0" smtClean="0"/>
              <a:t>分</a:t>
            </a:r>
            <a:endParaRPr lang="en-US" altLang="zh-CN" dirty="0" smtClean="0"/>
          </a:p>
          <a:p>
            <a:pPr algn="r"/>
            <a:r>
              <a:rPr lang="zh-CN" altLang="en-US" dirty="0" smtClean="0"/>
              <a:t>技能 </a:t>
            </a:r>
            <a:r>
              <a:rPr lang="en-US" altLang="zh-CN" dirty="0" smtClean="0"/>
              <a:t>1</a:t>
            </a:r>
            <a:r>
              <a:rPr lang="zh-CN" altLang="en-US" dirty="0" smtClean="0"/>
              <a:t>个</a:t>
            </a:r>
            <a:r>
              <a:rPr lang="en-US" altLang="zh-CN" dirty="0" smtClean="0"/>
              <a:t>=20</a:t>
            </a:r>
            <a:r>
              <a:rPr lang="zh-CN" altLang="en-US" dirty="0" smtClean="0"/>
              <a:t>分</a:t>
            </a:r>
            <a:endParaRPr lang="zh-CN" altLang="en-US" dirty="0"/>
          </a:p>
        </p:txBody>
      </p:sp>
      <p:sp>
        <p:nvSpPr>
          <p:cNvPr id="17" name="文本框 16"/>
          <p:cNvSpPr txBox="1"/>
          <p:nvPr/>
        </p:nvSpPr>
        <p:spPr>
          <a:xfrm>
            <a:off x="6408180" y="2466172"/>
            <a:ext cx="2019300"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50</a:t>
            </a:r>
            <a:r>
              <a:rPr lang="zh-CN" altLang="en-US" dirty="0" smtClean="0"/>
              <a:t>分</a:t>
            </a:r>
            <a:endParaRPr lang="en-US" altLang="zh-CN" dirty="0" smtClean="0"/>
          </a:p>
          <a:p>
            <a:pPr algn="r"/>
            <a:r>
              <a:rPr lang="zh-CN" altLang="en-US" dirty="0" smtClean="0"/>
              <a:t>工作 </a:t>
            </a:r>
            <a:r>
              <a:rPr lang="en-US" altLang="zh-CN" dirty="0" smtClean="0"/>
              <a:t>1</a:t>
            </a:r>
            <a:r>
              <a:rPr lang="zh-CN" altLang="en-US" dirty="0" smtClean="0"/>
              <a:t>天</a:t>
            </a:r>
            <a:r>
              <a:rPr lang="en-US" altLang="zh-CN" dirty="0" smtClean="0"/>
              <a:t>=1</a:t>
            </a:r>
            <a:r>
              <a:rPr lang="zh-CN" altLang="en-US" dirty="0" smtClean="0"/>
              <a:t>分</a:t>
            </a:r>
            <a:endParaRPr lang="zh-CN" altLang="en-US" dirty="0"/>
          </a:p>
        </p:txBody>
      </p:sp>
      <p:sp>
        <p:nvSpPr>
          <p:cNvPr id="18" name="文本框 17"/>
          <p:cNvSpPr txBox="1"/>
          <p:nvPr/>
        </p:nvSpPr>
        <p:spPr>
          <a:xfrm>
            <a:off x="5926790" y="3953795"/>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二手商品评价 </a:t>
            </a:r>
            <a:r>
              <a:rPr lang="en-US" altLang="zh-CN" dirty="0" smtClean="0"/>
              <a:t>1</a:t>
            </a:r>
            <a:r>
              <a:rPr lang="zh-CN" altLang="en-US" dirty="0" smtClean="0"/>
              <a:t>分</a:t>
            </a:r>
            <a:r>
              <a:rPr lang="en-US" altLang="zh-CN" dirty="0" smtClean="0"/>
              <a:t>=1</a:t>
            </a:r>
            <a:r>
              <a:rPr lang="zh-CN" altLang="en-US" dirty="0" smtClean="0"/>
              <a:t>分</a:t>
            </a:r>
            <a:endParaRPr lang="zh-CN" altLang="en-US" dirty="0"/>
          </a:p>
        </p:txBody>
      </p:sp>
      <p:sp>
        <p:nvSpPr>
          <p:cNvPr id="19" name="文本框 18"/>
          <p:cNvSpPr txBox="1"/>
          <p:nvPr/>
        </p:nvSpPr>
        <p:spPr>
          <a:xfrm>
            <a:off x="5728653" y="5655996"/>
            <a:ext cx="2525881" cy="923330"/>
          </a:xfrm>
          <a:prstGeom prst="rect">
            <a:avLst/>
          </a:prstGeom>
          <a:noFill/>
        </p:spPr>
        <p:txBody>
          <a:bodyPr wrap="square" rtlCol="0">
            <a:spAutoFit/>
          </a:bodyPr>
          <a:lstStyle/>
          <a:p>
            <a:pPr algn="r"/>
            <a:r>
              <a:rPr lang="zh-CN" altLang="en-US" dirty="0" smtClean="0"/>
              <a:t>最高</a:t>
            </a:r>
            <a:r>
              <a:rPr lang="en-US" altLang="zh-CN" dirty="0" smtClean="0"/>
              <a:t>200</a:t>
            </a:r>
            <a:r>
              <a:rPr lang="zh-CN" altLang="en-US" dirty="0" smtClean="0"/>
              <a:t>分</a:t>
            </a:r>
            <a:endParaRPr lang="en-US" altLang="zh-CN" dirty="0" smtClean="0"/>
          </a:p>
          <a:p>
            <a:pPr algn="r"/>
            <a:r>
              <a:rPr lang="zh-CN" altLang="en-US" dirty="0" smtClean="0"/>
              <a:t>最低</a:t>
            </a:r>
            <a:r>
              <a:rPr lang="en-US" altLang="zh-CN" dirty="0" smtClean="0"/>
              <a:t>0</a:t>
            </a:r>
            <a:r>
              <a:rPr lang="zh-CN" altLang="en-US" dirty="0" smtClean="0"/>
              <a:t>分</a:t>
            </a:r>
            <a:endParaRPr lang="en-US" altLang="zh-CN" dirty="0" smtClean="0"/>
          </a:p>
          <a:p>
            <a:pPr algn="r"/>
            <a:r>
              <a:rPr lang="zh-CN" altLang="en-US" dirty="0" smtClean="0"/>
              <a:t>校内罚款 </a:t>
            </a:r>
            <a:r>
              <a:rPr lang="en-US" altLang="zh-CN" dirty="0" smtClean="0"/>
              <a:t>1</a:t>
            </a:r>
            <a:r>
              <a:rPr lang="zh-CN" altLang="en-US" dirty="0" smtClean="0"/>
              <a:t>元</a:t>
            </a:r>
            <a:r>
              <a:rPr lang="en-US" altLang="zh-CN" dirty="0" smtClean="0"/>
              <a:t>=</a:t>
            </a:r>
            <a:r>
              <a:rPr lang="en-US" altLang="zh-CN" dirty="0"/>
              <a:t>5</a:t>
            </a:r>
            <a:r>
              <a:rPr lang="zh-CN" altLang="en-US" dirty="0" smtClean="0"/>
              <a:t>分</a:t>
            </a:r>
            <a:endParaRPr lang="zh-CN" altLang="en-US" dirty="0"/>
          </a:p>
        </p:txBody>
      </p:sp>
    </p:spTree>
    <p:extLst>
      <p:ext uri="{BB962C8B-B14F-4D97-AF65-F5344CB8AC3E}">
        <p14:creationId xmlns:p14="http://schemas.microsoft.com/office/powerpoint/2010/main" val="2874477653"/>
      </p:ext>
    </p:extLst>
  </p:cSld>
  <p:clrMapOvr>
    <a:masterClrMapping/>
  </p:clrMapOvr>
  <mc:AlternateContent xmlns:mc="http://schemas.openxmlformats.org/markup-compatibility/2006" xmlns:p14="http://schemas.microsoft.com/office/powerpoint/2010/main">
    <mc:Choice Requires="p14">
      <p:transition spd="slow" p14:dur="2000" advTm="33518"/>
    </mc:Choice>
    <mc:Fallback xmlns="">
      <p:transition spd="slow" advTm="3351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575" y="181293"/>
            <a:ext cx="8557203" cy="6676707"/>
          </a:xfrm>
          <a:prstGeom prst="rect">
            <a:avLst/>
          </a:prstGeom>
        </p:spPr>
      </p:pic>
      <p:sp>
        <p:nvSpPr>
          <p:cNvPr id="6" name="标题 1"/>
          <p:cNvSpPr>
            <a:spLocks noGrp="1"/>
          </p:cNvSpPr>
          <p:nvPr>
            <p:ph type="title"/>
          </p:nvPr>
        </p:nvSpPr>
        <p:spPr>
          <a:xfrm>
            <a:off x="838200" y="365125"/>
            <a:ext cx="10515600" cy="1325563"/>
          </a:xfrm>
        </p:spPr>
        <p:txBody>
          <a:bodyPr/>
          <a:lstStyle/>
          <a:p>
            <a:r>
              <a:rPr lang="en-US" altLang="zh-CN" dirty="0" smtClean="0"/>
              <a:t>UC</a:t>
            </a:r>
            <a:r>
              <a:rPr lang="zh-CN" altLang="en-US" dirty="0" smtClean="0"/>
              <a:t>矩阵</a:t>
            </a:r>
            <a:endParaRPr lang="zh-CN" altLang="en-US" dirty="0"/>
          </a:p>
        </p:txBody>
      </p:sp>
    </p:spTree>
    <p:custDataLst>
      <p:tags r:id="rId1"/>
    </p:custDataLst>
    <p:extLst>
      <p:ext uri="{BB962C8B-B14F-4D97-AF65-F5344CB8AC3E}">
        <p14:creationId xmlns:p14="http://schemas.microsoft.com/office/powerpoint/2010/main" val="486838300"/>
      </p:ext>
    </p:extLst>
  </p:cSld>
  <p:clrMapOvr>
    <a:masterClrMapping/>
  </p:clrMapOvr>
  <mc:AlternateContent xmlns:mc="http://schemas.openxmlformats.org/markup-compatibility/2006" xmlns:p14="http://schemas.microsoft.com/office/powerpoint/2010/main">
    <mc:Choice Requires="p14">
      <p:transition spd="slow" p14:dur="2000" advTm="195291"/>
    </mc:Choice>
    <mc:Fallback xmlns="">
      <p:transition spd="slow" advTm="1952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550" y="0"/>
            <a:ext cx="6251182" cy="6858000"/>
          </a:xfrm>
        </p:spPr>
      </p:pic>
    </p:spTree>
    <p:extLst>
      <p:ext uri="{BB962C8B-B14F-4D97-AF65-F5344CB8AC3E}">
        <p14:creationId xmlns:p14="http://schemas.microsoft.com/office/powerpoint/2010/main" val="181873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256" y="819807"/>
            <a:ext cx="5590889" cy="5357156"/>
          </a:xfrm>
        </p:spPr>
      </p:pic>
    </p:spTree>
    <p:extLst>
      <p:ext uri="{BB962C8B-B14F-4D97-AF65-F5344CB8AC3E}">
        <p14:creationId xmlns:p14="http://schemas.microsoft.com/office/powerpoint/2010/main" val="203941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73" y="0"/>
            <a:ext cx="4432443" cy="2988063"/>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837" y="3584416"/>
            <a:ext cx="5579598" cy="2876081"/>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812" y="83338"/>
            <a:ext cx="4450188" cy="2904725"/>
          </a:xfrm>
          <a:prstGeom prst="rect">
            <a:avLst/>
          </a:prstGeom>
        </p:spPr>
      </p:pic>
    </p:spTree>
    <p:extLst>
      <p:ext uri="{BB962C8B-B14F-4D97-AF65-F5344CB8AC3E}">
        <p14:creationId xmlns:p14="http://schemas.microsoft.com/office/powerpoint/2010/main" val="378219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061" y="441436"/>
            <a:ext cx="5608319" cy="6180082"/>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380" y="1280303"/>
            <a:ext cx="6129416" cy="5341215"/>
          </a:xfrm>
          <a:prstGeom prst="rect">
            <a:avLst/>
          </a:prstGeom>
        </p:spPr>
      </p:pic>
    </p:spTree>
    <p:extLst>
      <p:ext uri="{BB962C8B-B14F-4D97-AF65-F5344CB8AC3E}">
        <p14:creationId xmlns:p14="http://schemas.microsoft.com/office/powerpoint/2010/main" val="220926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090" y="515007"/>
            <a:ext cx="8442269" cy="5598894"/>
          </a:xfrm>
        </p:spPr>
      </p:pic>
    </p:spTree>
    <p:extLst>
      <p:ext uri="{BB962C8B-B14F-4D97-AF65-F5344CB8AC3E}">
        <p14:creationId xmlns:p14="http://schemas.microsoft.com/office/powerpoint/2010/main" val="449540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243" y="449208"/>
            <a:ext cx="8978915" cy="5811838"/>
          </a:xfrm>
        </p:spPr>
      </p:pic>
    </p:spTree>
    <p:extLst>
      <p:ext uri="{BB962C8B-B14F-4D97-AF65-F5344CB8AC3E}">
        <p14:creationId xmlns:p14="http://schemas.microsoft.com/office/powerpoint/2010/main" val="335692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602557"/>
            <a:ext cx="10515600" cy="4725235"/>
          </a:xfrm>
        </p:spPr>
        <p:txBody>
          <a:bodyPr>
            <a:normAutofit/>
          </a:bodyPr>
          <a:lstStyle/>
          <a:p>
            <a:r>
              <a:rPr lang="zh-CN" altLang="en-US" dirty="0" smtClean="0"/>
              <a:t>设计背景</a:t>
            </a:r>
            <a:endParaRPr lang="en-US" altLang="zh-CN" dirty="0" smtClean="0"/>
          </a:p>
          <a:p>
            <a:r>
              <a:rPr lang="zh-CN" altLang="en-US" dirty="0" smtClean="0"/>
              <a:t>需求分析</a:t>
            </a:r>
            <a:endParaRPr lang="en-US" altLang="zh-CN" dirty="0" smtClean="0"/>
          </a:p>
          <a:p>
            <a:r>
              <a:rPr lang="zh-CN" altLang="en-US" dirty="0" smtClean="0"/>
              <a:t>系统构成</a:t>
            </a:r>
            <a:endParaRPr lang="en-US" altLang="zh-CN" dirty="0" smtClean="0"/>
          </a:p>
          <a:p>
            <a:r>
              <a:rPr lang="zh-CN" altLang="en-US" dirty="0" smtClean="0"/>
              <a:t>开发工具</a:t>
            </a:r>
            <a:endParaRPr lang="en-US" altLang="zh-CN" dirty="0" smtClean="0"/>
          </a:p>
          <a:p>
            <a:r>
              <a:rPr lang="zh-CN" altLang="en-US" dirty="0" smtClean="0"/>
              <a:t>分值分布</a:t>
            </a:r>
            <a:endParaRPr lang="en-US" altLang="zh-CN" dirty="0" smtClean="0"/>
          </a:p>
          <a:p>
            <a:r>
              <a:rPr lang="en-US" altLang="zh-CN" dirty="0" smtClean="0"/>
              <a:t>UC</a:t>
            </a:r>
            <a:r>
              <a:rPr lang="zh-CN" altLang="en-US" dirty="0" smtClean="0"/>
              <a:t>矩阵</a:t>
            </a:r>
            <a:r>
              <a:rPr lang="en-US" altLang="zh-CN" dirty="0" smtClean="0"/>
              <a:t>&amp;</a:t>
            </a:r>
            <a:r>
              <a:rPr lang="zh-CN" altLang="en-US" dirty="0" smtClean="0"/>
              <a:t>泳道图</a:t>
            </a:r>
            <a:r>
              <a:rPr lang="en-US" altLang="zh-CN" dirty="0" smtClean="0"/>
              <a:t>&amp;</a:t>
            </a:r>
            <a:r>
              <a:rPr lang="zh-CN" altLang="en-US" dirty="0" smtClean="0"/>
              <a:t>业务流程图</a:t>
            </a:r>
            <a:r>
              <a:rPr lang="en-US" altLang="zh-CN" dirty="0" smtClean="0"/>
              <a:t>&amp;ER</a:t>
            </a:r>
            <a:r>
              <a:rPr lang="zh-CN" altLang="en-US" dirty="0" smtClean="0"/>
              <a:t>图</a:t>
            </a:r>
            <a:endParaRPr lang="en-US" altLang="zh-CN" dirty="0" smtClean="0"/>
          </a:p>
          <a:p>
            <a:r>
              <a:rPr lang="zh-CN" altLang="en-US" dirty="0"/>
              <a:t>实</a:t>
            </a:r>
            <a:r>
              <a:rPr lang="zh-CN" altLang="en-US" dirty="0" smtClean="0"/>
              <a:t>操</a:t>
            </a:r>
            <a:endParaRPr lang="en-US" altLang="zh-CN" dirty="0" smtClean="0"/>
          </a:p>
          <a:p>
            <a:r>
              <a:rPr lang="zh-CN" altLang="en-US" dirty="0" smtClean="0"/>
              <a:t>缺点与不足</a:t>
            </a:r>
            <a:endParaRPr lang="zh-CN" altLang="en-US" dirty="0"/>
          </a:p>
        </p:txBody>
      </p:sp>
    </p:spTree>
    <p:extLst>
      <p:ext uri="{BB962C8B-B14F-4D97-AF65-F5344CB8AC3E}">
        <p14:creationId xmlns:p14="http://schemas.microsoft.com/office/powerpoint/2010/main" val="710680803"/>
      </p:ext>
    </p:extLst>
  </p:cSld>
  <p:clrMapOvr>
    <a:masterClrMapping/>
  </p:clrMapOvr>
  <mc:AlternateContent xmlns:mc="http://schemas.openxmlformats.org/markup-compatibility/2006" xmlns:p14="http://schemas.microsoft.com/office/powerpoint/2010/main">
    <mc:Choice Requires="p14">
      <p:transition spd="slow" p14:dur="2000" advTm="12421"/>
    </mc:Choice>
    <mc:Fallback xmlns="">
      <p:transition spd="slow" advTm="124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700" y="365125"/>
            <a:ext cx="8316748" cy="5725018"/>
          </a:xfrm>
        </p:spPr>
      </p:pic>
    </p:spTree>
    <p:extLst>
      <p:ext uri="{BB962C8B-B14F-4D97-AF65-F5344CB8AC3E}">
        <p14:creationId xmlns:p14="http://schemas.microsoft.com/office/powerpoint/2010/main" val="364848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7929" y="365125"/>
            <a:ext cx="7856141" cy="5819072"/>
          </a:xfrm>
        </p:spPr>
      </p:pic>
    </p:spTree>
    <p:extLst>
      <p:ext uri="{BB962C8B-B14F-4D97-AF65-F5344CB8AC3E}">
        <p14:creationId xmlns:p14="http://schemas.microsoft.com/office/powerpoint/2010/main" val="423686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998" y="1825625"/>
            <a:ext cx="5946004" cy="4351338"/>
          </a:xfrm>
        </p:spPr>
      </p:pic>
    </p:spTree>
    <p:extLst>
      <p:ext uri="{BB962C8B-B14F-4D97-AF65-F5344CB8AC3E}">
        <p14:creationId xmlns:p14="http://schemas.microsoft.com/office/powerpoint/2010/main" val="370053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004" y="1825625"/>
            <a:ext cx="5583991" cy="4351338"/>
          </a:xfrm>
        </p:spPr>
      </p:pic>
    </p:spTree>
    <p:extLst>
      <p:ext uri="{BB962C8B-B14F-4D97-AF65-F5344CB8AC3E}">
        <p14:creationId xmlns:p14="http://schemas.microsoft.com/office/powerpoint/2010/main" val="2869111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340" y="1825625"/>
            <a:ext cx="6459319" cy="4351338"/>
          </a:xfrm>
        </p:spPr>
      </p:pic>
    </p:spTree>
    <p:extLst>
      <p:ext uri="{BB962C8B-B14F-4D97-AF65-F5344CB8AC3E}">
        <p14:creationId xmlns:p14="http://schemas.microsoft.com/office/powerpoint/2010/main" val="176523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641" y="1825625"/>
            <a:ext cx="7492718" cy="4351338"/>
          </a:xfrm>
        </p:spPr>
      </p:pic>
    </p:spTree>
    <p:extLst>
      <p:ext uri="{BB962C8B-B14F-4D97-AF65-F5344CB8AC3E}">
        <p14:creationId xmlns:p14="http://schemas.microsoft.com/office/powerpoint/2010/main" val="169367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626" y="777766"/>
            <a:ext cx="7322747" cy="5336135"/>
          </a:xfrm>
        </p:spPr>
      </p:pic>
    </p:spTree>
    <p:extLst>
      <p:ext uri="{BB962C8B-B14F-4D97-AF65-F5344CB8AC3E}">
        <p14:creationId xmlns:p14="http://schemas.microsoft.com/office/powerpoint/2010/main" val="2126086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6470" y="1578804"/>
            <a:ext cx="5462419" cy="3750736"/>
          </a:xfrm>
        </p:spPr>
      </p:pic>
    </p:spTree>
    <p:extLst>
      <p:ext uri="{BB962C8B-B14F-4D97-AF65-F5344CB8AC3E}">
        <p14:creationId xmlns:p14="http://schemas.microsoft.com/office/powerpoint/2010/main" val="3024128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实操界面</a:t>
            </a:r>
            <a:endParaRPr lang="zh-CN" altLang="en-US" dirty="0"/>
          </a:p>
        </p:txBody>
      </p:sp>
      <p:sp>
        <p:nvSpPr>
          <p:cNvPr id="3" name="内容占位符 2"/>
          <p:cNvSpPr>
            <a:spLocks noGrp="1"/>
          </p:cNvSpPr>
          <p:nvPr>
            <p:ph idx="1"/>
          </p:nvPr>
        </p:nvSpPr>
        <p:spPr/>
        <p:txBody>
          <a:bodyPr/>
          <a:lstStyle/>
          <a:p>
            <a:r>
              <a:rPr lang="zh-CN" altLang="en-US" dirty="0" smtClean="0"/>
              <a:t>人才招募信用分</a:t>
            </a:r>
            <a:endParaRPr lang="en-US" altLang="zh-CN" dirty="0" smtClean="0"/>
          </a:p>
          <a:p>
            <a:r>
              <a:rPr lang="zh-CN" altLang="en-US" dirty="0" smtClean="0"/>
              <a:t>贷款发放信用分</a:t>
            </a:r>
            <a:endParaRPr lang="en-US" altLang="zh-CN" dirty="0" smtClean="0"/>
          </a:p>
          <a:p>
            <a:r>
              <a:rPr lang="zh-CN" altLang="en-US" dirty="0" smtClean="0"/>
              <a:t>个人信用分</a:t>
            </a:r>
            <a:endParaRPr lang="en-US" altLang="zh-CN" dirty="0" smtClean="0"/>
          </a:p>
        </p:txBody>
      </p:sp>
    </p:spTree>
    <p:extLst>
      <p:ext uri="{BB962C8B-B14F-4D97-AF65-F5344CB8AC3E}">
        <p14:creationId xmlns:p14="http://schemas.microsoft.com/office/powerpoint/2010/main" val="2901097457"/>
      </p:ext>
    </p:extLst>
  </p:cSld>
  <p:clrMapOvr>
    <a:masterClrMapping/>
  </p:clrMapOvr>
  <mc:AlternateContent xmlns:mc="http://schemas.openxmlformats.org/markup-compatibility/2006" xmlns:p14="http://schemas.microsoft.com/office/powerpoint/2010/main">
    <mc:Choice Requires="p14">
      <p:transition spd="slow" p14:dur="2000" advTm="55977"/>
    </mc:Choice>
    <mc:Fallback xmlns="">
      <p:transition spd="slow" advTm="5597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缺点与不足</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有何吸引力</a:t>
            </a:r>
            <a:endParaRPr lang="en-US" altLang="zh-CN" dirty="0"/>
          </a:p>
          <a:p>
            <a:r>
              <a:rPr lang="zh-CN" altLang="en-US" dirty="0"/>
              <a:t>有何惩罚措施</a:t>
            </a:r>
            <a:endParaRPr lang="en-US" altLang="zh-CN" dirty="0"/>
          </a:p>
          <a:p>
            <a:r>
              <a:rPr lang="zh-CN" altLang="en-US" dirty="0" smtClean="0"/>
              <a:t>系统完整性有待提高</a:t>
            </a:r>
            <a:endParaRPr lang="zh-CN" altLang="en-US" dirty="0"/>
          </a:p>
        </p:txBody>
      </p:sp>
    </p:spTree>
    <p:extLst>
      <p:ext uri="{BB962C8B-B14F-4D97-AF65-F5344CB8AC3E}">
        <p14:creationId xmlns:p14="http://schemas.microsoft.com/office/powerpoint/2010/main" val="4230878692"/>
      </p:ext>
    </p:extLst>
  </p:cSld>
  <p:clrMapOvr>
    <a:masterClrMapping/>
  </p:clrMapOvr>
  <mc:AlternateContent xmlns:mc="http://schemas.openxmlformats.org/markup-compatibility/2006" xmlns:p14="http://schemas.microsoft.com/office/powerpoint/2010/main">
    <mc:Choice Requires="p14">
      <p:transition spd="slow" p14:dur="2000" advTm="22060"/>
    </mc:Choice>
    <mc:Fallback xmlns="">
      <p:transition spd="slow" advTm="2206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p>
        </p:txBody>
      </p:sp>
      <p:sp>
        <p:nvSpPr>
          <p:cNvPr id="4" name="文本框 3"/>
          <p:cNvSpPr txBox="1"/>
          <p:nvPr/>
        </p:nvSpPr>
        <p:spPr>
          <a:xfrm>
            <a:off x="2809187" y="1690688"/>
            <a:ext cx="1216057" cy="523220"/>
          </a:xfrm>
          <a:prstGeom prst="rect">
            <a:avLst/>
          </a:prstGeom>
          <a:noFill/>
        </p:spPr>
        <p:txBody>
          <a:bodyPr wrap="square" rtlCol="0">
            <a:spAutoFit/>
          </a:bodyPr>
          <a:lstStyle/>
          <a:p>
            <a:r>
              <a:rPr lang="zh-CN" altLang="en-US" sz="2800" dirty="0" smtClean="0"/>
              <a:t>国内</a:t>
            </a:r>
            <a:endParaRPr lang="zh-CN" altLang="en-US" sz="2800" dirty="0"/>
          </a:p>
        </p:txBody>
      </p:sp>
      <p:sp>
        <p:nvSpPr>
          <p:cNvPr id="5" name="文本框 4"/>
          <p:cNvSpPr txBox="1"/>
          <p:nvPr/>
        </p:nvSpPr>
        <p:spPr>
          <a:xfrm>
            <a:off x="7345052" y="1690688"/>
            <a:ext cx="969389" cy="523220"/>
          </a:xfrm>
          <a:prstGeom prst="rect">
            <a:avLst/>
          </a:prstGeom>
          <a:noFill/>
        </p:spPr>
        <p:txBody>
          <a:bodyPr wrap="square" rtlCol="0">
            <a:spAutoFit/>
          </a:bodyPr>
          <a:lstStyle/>
          <a:p>
            <a:r>
              <a:rPr lang="zh-CN" altLang="en-US" sz="2800" dirty="0" smtClean="0"/>
              <a:t>国外</a:t>
            </a:r>
            <a:endParaRPr lang="zh-CN" altLang="en-US" dirty="0"/>
          </a:p>
        </p:txBody>
      </p:sp>
      <p:sp>
        <p:nvSpPr>
          <p:cNvPr id="6" name="文本框 5"/>
          <p:cNvSpPr txBox="1"/>
          <p:nvPr/>
        </p:nvSpPr>
        <p:spPr>
          <a:xfrm>
            <a:off x="4955358" y="1690688"/>
            <a:ext cx="1040874" cy="923330"/>
          </a:xfrm>
          <a:prstGeom prst="rect">
            <a:avLst/>
          </a:prstGeom>
          <a:noFill/>
        </p:spPr>
        <p:txBody>
          <a:bodyPr wrap="square" rtlCol="0">
            <a:spAutoFit/>
          </a:bodyPr>
          <a:lstStyle/>
          <a:p>
            <a:r>
              <a:rPr lang="en-US" altLang="zh-CN" sz="5400" b="1" dirty="0" smtClean="0"/>
              <a:t>VS</a:t>
            </a:r>
            <a:endParaRPr lang="zh-CN" altLang="en-US" sz="5400" b="1"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806" y="3067014"/>
            <a:ext cx="2177054" cy="217705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685" y="2801062"/>
            <a:ext cx="2872036" cy="2708956"/>
          </a:xfrm>
          <a:prstGeom prst="rect">
            <a:avLst/>
          </a:prstGeom>
        </p:spPr>
      </p:pic>
    </p:spTree>
    <p:extLst>
      <p:ext uri="{BB962C8B-B14F-4D97-AF65-F5344CB8AC3E}">
        <p14:creationId xmlns:p14="http://schemas.microsoft.com/office/powerpoint/2010/main" val="3619103605"/>
      </p:ext>
    </p:extLst>
  </p:cSld>
  <p:clrMapOvr>
    <a:masterClrMapping/>
  </p:clrMapOvr>
  <mc:AlternateContent xmlns:mc="http://schemas.openxmlformats.org/markup-compatibility/2006" xmlns:p14="http://schemas.microsoft.com/office/powerpoint/2010/main">
    <mc:Choice Requires="p14">
      <p:transition spd="slow" p14:dur="2000" advTm="5161"/>
    </mc:Choice>
    <mc:Fallback xmlns="">
      <p:transition spd="slow" advTm="516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4" y="1258713"/>
            <a:ext cx="7658764" cy="4435224"/>
          </a:xfrm>
          <a:prstGeom prst="rect">
            <a:avLst/>
          </a:prstGeom>
        </p:spPr>
      </p:pic>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3858" y="64860"/>
            <a:ext cx="1396298" cy="1396295"/>
          </a:xfrm>
          <a:prstGeom prst="rect">
            <a:avLst/>
          </a:prstGeom>
        </p:spPr>
      </p:pic>
      <p:grpSp>
        <p:nvGrpSpPr>
          <p:cNvPr id="2" name="组合 1"/>
          <p:cNvGrpSpPr/>
          <p:nvPr/>
        </p:nvGrpSpPr>
        <p:grpSpPr>
          <a:xfrm>
            <a:off x="952108" y="1404232"/>
            <a:ext cx="10265895" cy="4632107"/>
            <a:chOff x="952108" y="1404232"/>
            <a:chExt cx="10265895" cy="4632107"/>
          </a:xfrm>
        </p:grpSpPr>
        <p:grpSp>
          <p:nvGrpSpPr>
            <p:cNvPr id="12" name="组合 11"/>
            <p:cNvGrpSpPr/>
            <p:nvPr/>
          </p:nvGrpSpPr>
          <p:grpSpPr>
            <a:xfrm>
              <a:off x="952108" y="1404232"/>
              <a:ext cx="10265895" cy="4632107"/>
              <a:chOff x="1498862" y="1375065"/>
              <a:chExt cx="9238045" cy="3703665"/>
            </a:xfrm>
          </p:grpSpPr>
          <p:sp>
            <p:nvSpPr>
              <p:cNvPr id="5" name="文本框 4"/>
              <p:cNvSpPr txBox="1"/>
              <p:nvPr/>
            </p:nvSpPr>
            <p:spPr>
              <a:xfrm>
                <a:off x="1498862" y="2061331"/>
                <a:ext cx="3949831" cy="664435"/>
              </a:xfrm>
              <a:prstGeom prst="rect">
                <a:avLst/>
              </a:prstGeom>
              <a:noFill/>
            </p:spPr>
            <p:txBody>
              <a:bodyPr wrap="square" rtlCol="0">
                <a:spAutoFit/>
              </a:bodyPr>
              <a:lstStyle/>
              <a:p>
                <a:r>
                  <a:rPr lang="zh-CN" altLang="en-US" sz="2400" dirty="0"/>
                  <a:t>范围在</a:t>
                </a:r>
                <a:r>
                  <a:rPr lang="en-US" altLang="zh-CN" sz="2400" dirty="0"/>
                  <a:t>300-850 </a:t>
                </a:r>
                <a:r>
                  <a:rPr lang="zh-CN" altLang="en-US" sz="2400" dirty="0"/>
                  <a:t>分之间分数越高</a:t>
                </a:r>
                <a:r>
                  <a:rPr lang="zh-CN" altLang="en-US" sz="2400" dirty="0" smtClean="0"/>
                  <a:t>，说明</a:t>
                </a:r>
                <a:r>
                  <a:rPr lang="zh-CN" altLang="en-US" sz="2400" dirty="0"/>
                  <a:t>客户的信用风险越</a:t>
                </a:r>
                <a:r>
                  <a:rPr lang="zh-CN" altLang="en-US" sz="2400" dirty="0" smtClean="0"/>
                  <a:t>小。</a:t>
                </a:r>
                <a:endParaRPr lang="zh-CN" altLang="en-US" sz="2400" dirty="0"/>
              </a:p>
            </p:txBody>
          </p:sp>
          <p:sp>
            <p:nvSpPr>
              <p:cNvPr id="6" name="文本框 5"/>
              <p:cNvSpPr txBox="1"/>
              <p:nvPr/>
            </p:nvSpPr>
            <p:spPr>
              <a:xfrm>
                <a:off x="6787076" y="3053334"/>
                <a:ext cx="3949831" cy="369131"/>
              </a:xfrm>
              <a:prstGeom prst="rect">
                <a:avLst/>
              </a:prstGeom>
              <a:noFill/>
            </p:spPr>
            <p:txBody>
              <a:bodyPr wrap="square" rtlCol="0">
                <a:spAutoFit/>
              </a:bodyPr>
              <a:lstStyle/>
              <a:p>
                <a:r>
                  <a:rPr lang="zh-CN" altLang="en-US" sz="2400" dirty="0" smtClean="0"/>
                  <a:t>应用范围</a:t>
                </a:r>
                <a:endParaRPr lang="zh-CN" altLang="en-US" sz="2400" dirty="0"/>
              </a:p>
            </p:txBody>
          </p:sp>
          <p:sp>
            <p:nvSpPr>
              <p:cNvPr id="7" name="文本框 6"/>
              <p:cNvSpPr txBox="1"/>
              <p:nvPr/>
            </p:nvSpPr>
            <p:spPr>
              <a:xfrm>
                <a:off x="1498862" y="3528382"/>
                <a:ext cx="3469064" cy="155034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信用</a:t>
                </a:r>
                <a:r>
                  <a:rPr lang="zh-CN" altLang="en-US" sz="2400" dirty="0"/>
                  <a:t>偿还</a:t>
                </a:r>
                <a:r>
                  <a:rPr lang="zh-CN" altLang="en-US" sz="2400" dirty="0" smtClean="0"/>
                  <a:t>历史</a:t>
                </a:r>
                <a:endParaRPr lang="en-US" altLang="zh-CN" sz="2400" dirty="0" smtClean="0"/>
              </a:p>
              <a:p>
                <a:pPr marL="285750" indent="-285750">
                  <a:buFont typeface="Arial" panose="020B0604020202020204" pitchFamily="34" charset="0"/>
                  <a:buChar char="•"/>
                </a:pPr>
                <a:r>
                  <a:rPr lang="zh-CN" altLang="en-US" sz="2400" dirty="0" smtClean="0"/>
                  <a:t>信用</a:t>
                </a:r>
                <a:r>
                  <a:rPr lang="zh-CN" altLang="en-US" sz="2400" dirty="0"/>
                  <a:t>账户</a:t>
                </a:r>
                <a:r>
                  <a:rPr lang="zh-CN" altLang="en-US" sz="2400" dirty="0" smtClean="0"/>
                  <a:t>数</a:t>
                </a:r>
                <a:endParaRPr lang="en-US" altLang="zh-CN" sz="2400" dirty="0" smtClean="0"/>
              </a:p>
              <a:p>
                <a:pPr marL="285750" indent="-285750">
                  <a:buFont typeface="Arial" panose="020B0604020202020204" pitchFamily="34" charset="0"/>
                  <a:buChar char="•"/>
                </a:pPr>
                <a:r>
                  <a:rPr lang="zh-CN" altLang="en-US" sz="2400" dirty="0" smtClean="0"/>
                  <a:t>使用</a:t>
                </a:r>
                <a:r>
                  <a:rPr lang="zh-CN" altLang="en-US" sz="2400" dirty="0"/>
                  <a:t>信用的</a:t>
                </a:r>
                <a:r>
                  <a:rPr lang="zh-CN" altLang="en-US" sz="2400" dirty="0" smtClean="0"/>
                  <a:t>年限</a:t>
                </a:r>
                <a:endParaRPr lang="en-US" altLang="zh-CN" sz="2400" dirty="0" smtClean="0"/>
              </a:p>
              <a:p>
                <a:pPr marL="285750" indent="-285750">
                  <a:buFont typeface="Arial" panose="020B0604020202020204" pitchFamily="34" charset="0"/>
                  <a:buChar char="•"/>
                </a:pPr>
                <a:r>
                  <a:rPr lang="zh-CN" altLang="en-US" sz="2400" dirty="0" smtClean="0"/>
                  <a:t>正在</a:t>
                </a:r>
                <a:r>
                  <a:rPr lang="zh-CN" altLang="en-US" sz="2400" dirty="0"/>
                  <a:t>使用的信用</a:t>
                </a:r>
                <a:r>
                  <a:rPr lang="zh-CN" altLang="en-US" sz="2400" dirty="0" smtClean="0"/>
                  <a:t>类型</a:t>
                </a:r>
                <a:endParaRPr lang="en-US" altLang="zh-CN" sz="2400" dirty="0" smtClean="0"/>
              </a:p>
              <a:p>
                <a:pPr marL="285750" indent="-285750">
                  <a:buFont typeface="Arial" panose="020B0604020202020204" pitchFamily="34" charset="0"/>
                  <a:buChar char="•"/>
                </a:pPr>
                <a:r>
                  <a:rPr lang="zh-CN" altLang="en-US" sz="2400" dirty="0" smtClean="0"/>
                  <a:t>新</a:t>
                </a:r>
                <a:r>
                  <a:rPr lang="zh-CN" altLang="en-US" sz="2400" dirty="0"/>
                  <a:t>开立的信用账户</a:t>
                </a:r>
              </a:p>
            </p:txBody>
          </p:sp>
          <p:sp>
            <p:nvSpPr>
              <p:cNvPr id="9" name="文本框 8"/>
              <p:cNvSpPr txBox="1"/>
              <p:nvPr/>
            </p:nvSpPr>
            <p:spPr>
              <a:xfrm>
                <a:off x="6708080" y="2438262"/>
                <a:ext cx="3949831" cy="369131"/>
              </a:xfrm>
              <a:prstGeom prst="rect">
                <a:avLst/>
              </a:prstGeom>
              <a:noFill/>
            </p:spPr>
            <p:txBody>
              <a:bodyPr wrap="square" rtlCol="0">
                <a:spAutoFit/>
              </a:bodyPr>
              <a:lstStyle/>
              <a:p>
                <a:r>
                  <a:rPr lang="zh-CN" altLang="en-US" sz="2400" b="1" dirty="0" smtClean="0"/>
                  <a:t>局限性</a:t>
                </a:r>
                <a:endParaRPr lang="zh-CN" altLang="en-US" sz="2400" b="1" dirty="0"/>
              </a:p>
            </p:txBody>
          </p:sp>
          <p:sp>
            <p:nvSpPr>
              <p:cNvPr id="10" name="文本框 9"/>
              <p:cNvSpPr txBox="1"/>
              <p:nvPr/>
            </p:nvSpPr>
            <p:spPr>
              <a:xfrm>
                <a:off x="6768919" y="3528382"/>
                <a:ext cx="3949831" cy="369131"/>
              </a:xfrm>
              <a:prstGeom prst="rect">
                <a:avLst/>
              </a:prstGeom>
              <a:noFill/>
            </p:spPr>
            <p:txBody>
              <a:bodyPr wrap="square" rtlCol="0">
                <a:spAutoFit/>
              </a:bodyPr>
              <a:lstStyle/>
              <a:p>
                <a:r>
                  <a:rPr lang="zh-CN" altLang="en-US" sz="2400" dirty="0" smtClean="0"/>
                  <a:t>分数仅供参考</a:t>
                </a:r>
                <a:endParaRPr lang="zh-CN" altLang="en-US" sz="2400" dirty="0"/>
              </a:p>
            </p:txBody>
          </p:sp>
          <p:sp>
            <p:nvSpPr>
              <p:cNvPr id="11" name="文本框 10"/>
              <p:cNvSpPr txBox="1"/>
              <p:nvPr/>
            </p:nvSpPr>
            <p:spPr>
              <a:xfrm>
                <a:off x="1903422" y="1375065"/>
                <a:ext cx="3949831" cy="369131"/>
              </a:xfrm>
              <a:prstGeom prst="rect">
                <a:avLst/>
              </a:prstGeom>
              <a:noFill/>
            </p:spPr>
            <p:txBody>
              <a:bodyPr wrap="square" rtlCol="0">
                <a:spAutoFit/>
              </a:bodyPr>
              <a:lstStyle/>
              <a:p>
                <a:r>
                  <a:rPr lang="zh-CN" altLang="en-US" sz="2400" b="1" dirty="0" smtClean="0"/>
                  <a:t>特点</a:t>
                </a:r>
                <a:endParaRPr lang="zh-CN" altLang="en-US" sz="2400" b="1" dirty="0"/>
              </a:p>
            </p:txBody>
          </p:sp>
        </p:grpSp>
        <p:sp>
          <p:nvSpPr>
            <p:cNvPr id="13" name="文本框 12"/>
            <p:cNvSpPr txBox="1"/>
            <p:nvPr/>
          </p:nvSpPr>
          <p:spPr>
            <a:xfrm>
              <a:off x="1276804" y="3476325"/>
              <a:ext cx="4389300" cy="461665"/>
            </a:xfrm>
            <a:prstGeom prst="rect">
              <a:avLst/>
            </a:prstGeom>
            <a:noFill/>
          </p:spPr>
          <p:txBody>
            <a:bodyPr wrap="square" rtlCol="0">
              <a:spAutoFit/>
            </a:bodyPr>
            <a:lstStyle/>
            <a:p>
              <a:r>
                <a:rPr lang="zh-CN" altLang="en-US" sz="2400" b="1" dirty="0" smtClean="0"/>
                <a:t>数据来源</a:t>
              </a:r>
              <a:endParaRPr lang="zh-CN" altLang="en-US" sz="2400" b="1" dirty="0"/>
            </a:p>
          </p:txBody>
        </p:sp>
      </p:grpSp>
    </p:spTree>
    <p:custDataLst>
      <p:tags r:id="rId1"/>
    </p:custDataLst>
    <p:extLst>
      <p:ext uri="{BB962C8B-B14F-4D97-AF65-F5344CB8AC3E}">
        <p14:creationId xmlns:p14="http://schemas.microsoft.com/office/powerpoint/2010/main" val="3488843671"/>
      </p:ext>
    </p:extLst>
  </p:cSld>
  <p:clrMapOvr>
    <a:masterClrMapping/>
  </p:clrMapOvr>
  <mc:AlternateContent xmlns:mc="http://schemas.openxmlformats.org/markup-compatibility/2006" xmlns:p14="http://schemas.microsoft.com/office/powerpoint/2010/main">
    <mc:Choice Requires="p14">
      <p:transition spd="slow" p14:dur="2000" advTm="44840"/>
    </mc:Choice>
    <mc:Fallback xmlns="">
      <p:transition spd="slow" advTm="448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3497" y="180273"/>
            <a:ext cx="1762814" cy="1662718"/>
          </a:xfrm>
          <a:prstGeom prst="rect">
            <a:avLst/>
          </a:prstGeom>
        </p:spPr>
      </p:pic>
      <p:grpSp>
        <p:nvGrpSpPr>
          <p:cNvPr id="8" name="组合 7"/>
          <p:cNvGrpSpPr/>
          <p:nvPr/>
        </p:nvGrpSpPr>
        <p:grpSpPr>
          <a:xfrm>
            <a:off x="664029" y="2652823"/>
            <a:ext cx="11402282" cy="2308324"/>
            <a:chOff x="664029" y="2652823"/>
            <a:chExt cx="11402282" cy="2308324"/>
          </a:xfrm>
        </p:grpSpPr>
        <p:sp>
          <p:nvSpPr>
            <p:cNvPr id="5" name="矩形 4"/>
            <p:cNvSpPr/>
            <p:nvPr/>
          </p:nvSpPr>
          <p:spPr>
            <a:xfrm>
              <a:off x="664029" y="2652823"/>
              <a:ext cx="5355771" cy="2308324"/>
            </a:xfrm>
            <a:prstGeom prst="rect">
              <a:avLst/>
            </a:prstGeom>
          </p:spPr>
          <p:txBody>
            <a:bodyPr wrap="square">
              <a:spAutoFit/>
            </a:bodyPr>
            <a:lstStyle/>
            <a:p>
              <a:pPr>
                <a:buFont typeface="+mj-lt"/>
                <a:buAutoNum type="arabicPeriod"/>
              </a:pPr>
              <a:r>
                <a:rPr lang="zh-CN" altLang="en-US" dirty="0">
                  <a:solidFill>
                    <a:srgbClr val="333333"/>
                  </a:solidFill>
                  <a:latin typeface="arial" panose="020B0604020202020204" pitchFamily="34" charset="0"/>
                </a:rPr>
                <a:t>信用历史：过往信用账户还款记录及信用账户历史；</a:t>
              </a:r>
            </a:p>
            <a:p>
              <a:pPr>
                <a:buFont typeface="+mj-lt"/>
                <a:buAutoNum type="arabicPeriod"/>
              </a:pPr>
              <a:r>
                <a:rPr lang="zh-CN" altLang="en-US" dirty="0">
                  <a:solidFill>
                    <a:srgbClr val="333333"/>
                  </a:solidFill>
                  <a:latin typeface="arial" panose="020B0604020202020204" pitchFamily="34" charset="0"/>
                </a:rPr>
                <a:t>行为偏好：在购物、缴费、转账、理财等活动中的偏好及稳定性；</a:t>
              </a:r>
            </a:p>
            <a:p>
              <a:pPr>
                <a:buFont typeface="+mj-lt"/>
                <a:buAutoNum type="arabicPeriod"/>
              </a:pPr>
              <a:r>
                <a:rPr lang="zh-CN" altLang="en-US" dirty="0">
                  <a:solidFill>
                    <a:srgbClr val="333333"/>
                  </a:solidFill>
                  <a:latin typeface="arial" panose="020B0604020202020204" pitchFamily="34" charset="0"/>
                </a:rPr>
                <a:t>履约能力：稳定的经济来源和个人资产；</a:t>
              </a:r>
            </a:p>
            <a:p>
              <a:pPr>
                <a:buFont typeface="+mj-lt"/>
                <a:buAutoNum type="arabicPeriod"/>
              </a:pPr>
              <a:r>
                <a:rPr lang="zh-CN" altLang="en-US" dirty="0">
                  <a:solidFill>
                    <a:srgbClr val="333333"/>
                  </a:solidFill>
                  <a:latin typeface="arial" panose="020B0604020202020204" pitchFamily="34" charset="0"/>
                </a:rPr>
                <a:t>身份特质：在使用相关服务过程中留下的足够丰富和可靠的个人基本信息；</a:t>
              </a:r>
            </a:p>
            <a:p>
              <a:pPr>
                <a:buFont typeface="+mj-lt"/>
                <a:buAutoNum type="arabicPeriod"/>
              </a:pPr>
              <a:r>
                <a:rPr lang="zh-CN" altLang="en-US" dirty="0">
                  <a:solidFill>
                    <a:srgbClr val="333333"/>
                  </a:solidFill>
                  <a:latin typeface="arial" panose="020B0604020202020204" pitchFamily="34" charset="0"/>
                </a:rPr>
                <a:t>人脉关系：好友的身份特征以及跟好友互动程度。</a:t>
              </a:r>
              <a:endParaRPr lang="zh-CN" altLang="en-US" b="0" i="0" dirty="0">
                <a:solidFill>
                  <a:srgbClr val="333333"/>
                </a:solidFill>
                <a:effectLst/>
                <a:latin typeface="arial" panose="020B0604020202020204" pitchFamily="34" charset="0"/>
              </a:endParaRPr>
            </a:p>
          </p:txBody>
        </p:sp>
        <p:sp>
          <p:nvSpPr>
            <p:cNvPr id="6" name="矩形 5"/>
            <p:cNvSpPr/>
            <p:nvPr/>
          </p:nvSpPr>
          <p:spPr>
            <a:xfrm>
              <a:off x="6710540" y="3206820"/>
              <a:ext cx="5355771" cy="1200329"/>
            </a:xfrm>
            <a:prstGeom prst="rect">
              <a:avLst/>
            </a:prstGeom>
          </p:spPr>
          <p:txBody>
            <a:bodyPr wrap="square">
              <a:spAutoFit/>
            </a:bodyPr>
            <a:lstStyle/>
            <a:p>
              <a:pPr>
                <a:buFont typeface="+mj-lt"/>
                <a:buAutoNum type="arabicPeriod"/>
              </a:pPr>
              <a:r>
                <a:rPr lang="zh-CN" altLang="en-US" b="0" i="0" dirty="0" smtClean="0">
                  <a:solidFill>
                    <a:srgbClr val="333333"/>
                  </a:solidFill>
                  <a:effectLst/>
                  <a:latin typeface="arial" panose="020B0604020202020204" pitchFamily="34" charset="0"/>
                </a:rPr>
                <a:t>信用租赁</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a:solidFill>
                    <a:srgbClr val="333333"/>
                  </a:solidFill>
                  <a:latin typeface="arial" panose="020B0604020202020204" pitchFamily="34" charset="0"/>
                </a:rPr>
                <a:t>免</a:t>
              </a:r>
              <a:r>
                <a:rPr lang="zh-CN" altLang="en-US" dirty="0" smtClean="0">
                  <a:solidFill>
                    <a:srgbClr val="333333"/>
                  </a:solidFill>
                  <a:latin typeface="arial" panose="020B0604020202020204" pitchFamily="34" charset="0"/>
                </a:rPr>
                <a:t>押出行</a:t>
              </a:r>
              <a:endParaRPr lang="en-US" altLang="zh-CN" dirty="0" smtClean="0">
                <a:solidFill>
                  <a:srgbClr val="333333"/>
                </a:solidFill>
                <a:latin typeface="arial" panose="020B0604020202020204" pitchFamily="34" charset="0"/>
              </a:endParaRPr>
            </a:p>
            <a:p>
              <a:pPr>
                <a:buFont typeface="+mj-lt"/>
                <a:buAutoNum type="arabicPeriod"/>
              </a:pPr>
              <a:r>
                <a:rPr lang="zh-CN" altLang="en-US" b="0" i="0" dirty="0">
                  <a:solidFill>
                    <a:srgbClr val="333333"/>
                  </a:solidFill>
                  <a:effectLst/>
                  <a:latin typeface="arial" panose="020B0604020202020204" pitchFamily="34" charset="0"/>
                </a:rPr>
                <a:t>免</a:t>
              </a:r>
              <a:r>
                <a:rPr lang="zh-CN" altLang="en-US" b="0" i="0" dirty="0" smtClean="0">
                  <a:solidFill>
                    <a:srgbClr val="333333"/>
                  </a:solidFill>
                  <a:effectLst/>
                  <a:latin typeface="arial" panose="020B0604020202020204" pitchFamily="34" charset="0"/>
                </a:rPr>
                <a:t>押住宿</a:t>
              </a:r>
              <a:endParaRPr lang="en-US" altLang="zh-CN" b="0" i="0" dirty="0" smtClean="0">
                <a:solidFill>
                  <a:srgbClr val="333333"/>
                </a:solidFill>
                <a:effectLst/>
                <a:latin typeface="arial" panose="020B0604020202020204" pitchFamily="34" charset="0"/>
              </a:endParaRPr>
            </a:p>
            <a:p>
              <a:pPr>
                <a:buFont typeface="+mj-lt"/>
                <a:buAutoNum type="arabicPeriod"/>
              </a:pPr>
              <a:r>
                <a:rPr lang="zh-CN" altLang="en-US" dirty="0" smtClean="0">
                  <a:solidFill>
                    <a:srgbClr val="333333"/>
                  </a:solidFill>
                  <a:latin typeface="arial" panose="020B0604020202020204" pitchFamily="34" charset="0"/>
                </a:rPr>
                <a:t>信用借还</a:t>
              </a:r>
              <a:endParaRPr lang="zh-CN" altLang="en-US" b="0" i="0" dirty="0">
                <a:solidFill>
                  <a:srgbClr val="333333"/>
                </a:solidFill>
                <a:effectLst/>
                <a:latin typeface="arial" panose="020B0604020202020204" pitchFamily="34" charset="0"/>
              </a:endParaRPr>
            </a:p>
          </p:txBody>
        </p:sp>
      </p:grpSp>
      <p:pic>
        <p:nvPicPr>
          <p:cNvPr id="7" name="图片 6" descr="微信图片_2019042621025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4152" y="399210"/>
            <a:ext cx="3236426" cy="5751120"/>
          </a:xfrm>
          <a:prstGeom prst="rect">
            <a:avLst/>
          </a:prstGeom>
          <a:noFill/>
          <a:ln>
            <a:noFill/>
          </a:ln>
        </p:spPr>
      </p:pic>
      <p:grpSp>
        <p:nvGrpSpPr>
          <p:cNvPr id="12" name="组合 11"/>
          <p:cNvGrpSpPr/>
          <p:nvPr/>
        </p:nvGrpSpPr>
        <p:grpSpPr>
          <a:xfrm>
            <a:off x="1489502" y="1572182"/>
            <a:ext cx="10013578" cy="461666"/>
            <a:chOff x="1489502" y="1572182"/>
            <a:chExt cx="10013578" cy="461666"/>
          </a:xfrm>
        </p:grpSpPr>
        <p:sp>
          <p:nvSpPr>
            <p:cNvPr id="10" name="文本框 9"/>
            <p:cNvSpPr txBox="1"/>
            <p:nvPr/>
          </p:nvSpPr>
          <p:spPr>
            <a:xfrm>
              <a:off x="7113780" y="1572183"/>
              <a:ext cx="4389300" cy="461665"/>
            </a:xfrm>
            <a:prstGeom prst="rect">
              <a:avLst/>
            </a:prstGeom>
            <a:noFill/>
          </p:spPr>
          <p:txBody>
            <a:bodyPr wrap="square" rtlCol="0">
              <a:spAutoFit/>
            </a:bodyPr>
            <a:lstStyle/>
            <a:p>
              <a:r>
                <a:rPr lang="zh-CN" altLang="en-US" sz="2400" b="1" dirty="0" smtClean="0"/>
                <a:t>用途</a:t>
              </a:r>
              <a:endParaRPr lang="zh-CN" altLang="en-US" sz="2400" b="1" dirty="0"/>
            </a:p>
          </p:txBody>
        </p:sp>
        <p:sp>
          <p:nvSpPr>
            <p:cNvPr id="11" name="文本框 10"/>
            <p:cNvSpPr txBox="1"/>
            <p:nvPr/>
          </p:nvSpPr>
          <p:spPr>
            <a:xfrm>
              <a:off x="1489502" y="1572182"/>
              <a:ext cx="4389300" cy="461665"/>
            </a:xfrm>
            <a:prstGeom prst="rect">
              <a:avLst/>
            </a:prstGeom>
            <a:noFill/>
          </p:spPr>
          <p:txBody>
            <a:bodyPr wrap="square" rtlCol="0">
              <a:spAutoFit/>
            </a:bodyPr>
            <a:lstStyle/>
            <a:p>
              <a:r>
                <a:rPr lang="zh-CN" altLang="en-US" sz="2400" b="1" dirty="0" smtClean="0"/>
                <a:t>数据来源</a:t>
              </a:r>
              <a:endParaRPr lang="zh-CN" altLang="en-US" sz="2400" b="1" dirty="0"/>
            </a:p>
          </p:txBody>
        </p:sp>
      </p:grpSp>
    </p:spTree>
    <p:custDataLst>
      <p:tags r:id="rId1"/>
    </p:custDataLst>
    <p:extLst>
      <p:ext uri="{BB962C8B-B14F-4D97-AF65-F5344CB8AC3E}">
        <p14:creationId xmlns:p14="http://schemas.microsoft.com/office/powerpoint/2010/main" val="494211574"/>
      </p:ext>
    </p:extLst>
  </p:cSld>
  <p:clrMapOvr>
    <a:masterClrMapping/>
  </p:clrMapOvr>
  <mc:AlternateContent xmlns:mc="http://schemas.openxmlformats.org/markup-compatibility/2006" xmlns:p14="http://schemas.microsoft.com/office/powerpoint/2010/main">
    <mc:Choice Requires="p14">
      <p:transition spd="slow" p14:dur="2000" advTm="6376"/>
    </mc:Choice>
    <mc:Fallback xmlns="">
      <p:transition spd="slow" advTm="6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2" presetClass="entr" presetSubtype="4"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a:xfrm>
            <a:off x="838200" y="2451149"/>
            <a:ext cx="10515600" cy="3128115"/>
          </a:xfrm>
        </p:spPr>
        <p:txBody>
          <a:bodyPr/>
          <a:lstStyle/>
          <a:p>
            <a:r>
              <a:rPr lang="zh-CN" altLang="en-US" dirty="0" smtClean="0"/>
              <a:t>需要什么</a:t>
            </a:r>
            <a:endParaRPr lang="en-US" altLang="zh-CN" dirty="0" smtClean="0"/>
          </a:p>
          <a:p>
            <a:r>
              <a:rPr lang="zh-CN" altLang="en-US" dirty="0" smtClean="0"/>
              <a:t>为何需要</a:t>
            </a:r>
            <a:endParaRPr lang="en-US" altLang="zh-CN" dirty="0" smtClean="0"/>
          </a:p>
          <a:p>
            <a:r>
              <a:rPr lang="zh-CN" altLang="en-US" dirty="0" smtClean="0"/>
              <a:t>在大学生群体内如何执行</a:t>
            </a:r>
            <a:endParaRPr lang="en-US" altLang="zh-CN" dirty="0" smtClean="0"/>
          </a:p>
          <a:p>
            <a:r>
              <a:rPr lang="zh-CN" altLang="en-US" dirty="0"/>
              <a:t>有</a:t>
            </a:r>
            <a:r>
              <a:rPr lang="zh-CN" altLang="en-US" dirty="0" smtClean="0"/>
              <a:t>何吸引力</a:t>
            </a:r>
            <a:endParaRPr lang="en-US" altLang="zh-CN" dirty="0" smtClean="0"/>
          </a:p>
        </p:txBody>
      </p:sp>
      <p:grpSp>
        <p:nvGrpSpPr>
          <p:cNvPr id="10" name="组合 9"/>
          <p:cNvGrpSpPr/>
          <p:nvPr/>
        </p:nvGrpSpPr>
        <p:grpSpPr>
          <a:xfrm>
            <a:off x="6284140" y="1125586"/>
            <a:ext cx="4311066" cy="4557856"/>
            <a:chOff x="6284140" y="1125586"/>
            <a:chExt cx="4311066" cy="4557856"/>
          </a:xfrm>
        </p:grpSpPr>
        <p:sp>
          <p:nvSpPr>
            <p:cNvPr id="4" name="椭圆形标注 3"/>
            <p:cNvSpPr/>
            <p:nvPr/>
          </p:nvSpPr>
          <p:spPr>
            <a:xfrm>
              <a:off x="7555538" y="1125586"/>
              <a:ext cx="1397552" cy="1042568"/>
            </a:xfrm>
            <a:prstGeom prst="wedgeEllipseCallout">
              <a:avLst>
                <a:gd name="adj1" fmla="val -45000"/>
                <a:gd name="adj2" fmla="val 466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大学生借贷问题</a:t>
              </a:r>
              <a:endParaRPr lang="zh-CN" altLang="en-US" dirty="0"/>
            </a:p>
          </p:txBody>
        </p:sp>
        <p:sp>
          <p:nvSpPr>
            <p:cNvPr id="5" name="椭圆形标注 4"/>
            <p:cNvSpPr/>
            <p:nvPr/>
          </p:nvSpPr>
          <p:spPr>
            <a:xfrm>
              <a:off x="8691630" y="2685809"/>
              <a:ext cx="1590539" cy="961370"/>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文凭造假</a:t>
              </a:r>
              <a:endParaRPr lang="zh-CN" altLang="en-US" dirty="0"/>
            </a:p>
          </p:txBody>
        </p:sp>
        <p:sp>
          <p:nvSpPr>
            <p:cNvPr id="6" name="椭圆形标注 5"/>
            <p:cNvSpPr/>
            <p:nvPr/>
          </p:nvSpPr>
          <p:spPr>
            <a:xfrm>
              <a:off x="6313064" y="2690887"/>
              <a:ext cx="1941250" cy="956292"/>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校内活动缺少积极性</a:t>
              </a:r>
              <a:endParaRPr lang="zh-CN" altLang="en-US" dirty="0"/>
            </a:p>
          </p:txBody>
        </p:sp>
        <p:sp>
          <p:nvSpPr>
            <p:cNvPr id="8" name="椭圆形标注 7"/>
            <p:cNvSpPr/>
            <p:nvPr/>
          </p:nvSpPr>
          <p:spPr>
            <a:xfrm>
              <a:off x="6284140" y="4452625"/>
              <a:ext cx="2207739" cy="784821"/>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技能缺乏证明</a:t>
              </a:r>
              <a:endParaRPr lang="zh-CN" altLang="en-US" dirty="0"/>
            </a:p>
          </p:txBody>
        </p:sp>
        <p:sp>
          <p:nvSpPr>
            <p:cNvPr id="9" name="椭圆形标注 8"/>
            <p:cNvSpPr/>
            <p:nvPr/>
          </p:nvSpPr>
          <p:spPr>
            <a:xfrm>
              <a:off x="8804916" y="4791449"/>
              <a:ext cx="1790290" cy="891993"/>
            </a:xfrm>
            <a:prstGeom prst="wedgeEllipseCallout">
              <a:avLst>
                <a:gd name="adj1" fmla="val 28437"/>
                <a:gd name="adj2" fmla="val 625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缺少诚信意识</a:t>
              </a:r>
              <a:endParaRPr lang="zh-CN" altLang="en-US" dirty="0"/>
            </a:p>
          </p:txBody>
        </p:sp>
      </p:grpSp>
    </p:spTree>
    <p:custDataLst>
      <p:tags r:id="rId1"/>
    </p:custDataLst>
    <p:extLst>
      <p:ext uri="{BB962C8B-B14F-4D97-AF65-F5344CB8AC3E}">
        <p14:creationId xmlns:p14="http://schemas.microsoft.com/office/powerpoint/2010/main" val="2869969087"/>
      </p:ext>
    </p:extLst>
  </p:cSld>
  <p:clrMapOvr>
    <a:masterClrMapping/>
  </p:clrMapOvr>
  <mc:AlternateContent xmlns:mc="http://schemas.openxmlformats.org/markup-compatibility/2006" xmlns:p14="http://schemas.microsoft.com/office/powerpoint/2010/main">
    <mc:Choice Requires="p14">
      <p:transition spd="slow" p14:dur="2000" advTm="57522"/>
    </mc:Choice>
    <mc:Fallback xmlns="">
      <p:transition spd="slow" advTm="57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系统构成</a:t>
            </a:r>
            <a:endParaRPr lang="zh-CN" altLang="en-US" dirty="0"/>
          </a:p>
        </p:txBody>
      </p:sp>
      <p:grpSp>
        <p:nvGrpSpPr>
          <p:cNvPr id="24" name="组合 23"/>
          <p:cNvGrpSpPr/>
          <p:nvPr/>
        </p:nvGrpSpPr>
        <p:grpSpPr>
          <a:xfrm>
            <a:off x="692494" y="556581"/>
            <a:ext cx="9510067" cy="6219377"/>
            <a:chOff x="692494" y="556581"/>
            <a:chExt cx="9510067" cy="6219377"/>
          </a:xfrm>
        </p:grpSpPr>
        <p:sp>
          <p:nvSpPr>
            <p:cNvPr id="9" name="椭圆 8"/>
            <p:cNvSpPr/>
            <p:nvPr/>
          </p:nvSpPr>
          <p:spPr>
            <a:xfrm>
              <a:off x="8213123" y="99940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绩点</a:t>
              </a:r>
              <a:endParaRPr lang="zh-CN" altLang="en-US" dirty="0"/>
            </a:p>
          </p:txBody>
        </p:sp>
        <p:sp>
          <p:nvSpPr>
            <p:cNvPr id="10" name="椭圆 9"/>
            <p:cNvSpPr/>
            <p:nvPr/>
          </p:nvSpPr>
          <p:spPr>
            <a:xfrm>
              <a:off x="8876269" y="2060669"/>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校</a:t>
              </a:r>
              <a:r>
                <a:rPr lang="zh-CN" altLang="en-US" dirty="0" smtClean="0"/>
                <a:t>内违纪</a:t>
              </a:r>
              <a:endParaRPr lang="zh-CN" altLang="en-US" dirty="0"/>
            </a:p>
          </p:txBody>
        </p:sp>
        <p:sp>
          <p:nvSpPr>
            <p:cNvPr id="11" name="椭圆 10"/>
            <p:cNvSpPr/>
            <p:nvPr/>
          </p:nvSpPr>
          <p:spPr>
            <a:xfrm>
              <a:off x="838200" y="4875737"/>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技能</a:t>
              </a:r>
              <a:endParaRPr lang="zh-CN" altLang="en-US" dirty="0"/>
            </a:p>
          </p:txBody>
        </p:sp>
        <p:sp>
          <p:nvSpPr>
            <p:cNvPr id="12" name="椭圆 11"/>
            <p:cNvSpPr/>
            <p:nvPr/>
          </p:nvSpPr>
          <p:spPr>
            <a:xfrm>
              <a:off x="3322164" y="6026314"/>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校内工作</a:t>
              </a:r>
              <a:endParaRPr lang="zh-CN" altLang="en-US" dirty="0"/>
            </a:p>
          </p:txBody>
        </p:sp>
        <p:sp>
          <p:nvSpPr>
            <p:cNvPr id="13" name="椭圆 12"/>
            <p:cNvSpPr/>
            <p:nvPr/>
          </p:nvSpPr>
          <p:spPr>
            <a:xfrm>
              <a:off x="692494" y="3844733"/>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校外工作</a:t>
              </a:r>
              <a:endParaRPr lang="zh-CN" altLang="en-US" dirty="0"/>
            </a:p>
          </p:txBody>
        </p:sp>
        <p:sp>
          <p:nvSpPr>
            <p:cNvPr id="14" name="椭圆 13"/>
            <p:cNvSpPr/>
            <p:nvPr/>
          </p:nvSpPr>
          <p:spPr>
            <a:xfrm>
              <a:off x="8470298" y="5475152"/>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校内失信</a:t>
              </a:r>
              <a:endParaRPr lang="zh-CN" altLang="en-US" dirty="0"/>
            </a:p>
          </p:txBody>
        </p:sp>
        <p:sp>
          <p:nvSpPr>
            <p:cNvPr id="15" name="椭圆 14"/>
            <p:cNvSpPr/>
            <p:nvPr/>
          </p:nvSpPr>
          <p:spPr>
            <a:xfrm>
              <a:off x="882478" y="1360856"/>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二手商品评价</a:t>
              </a:r>
              <a:endParaRPr lang="zh-CN" altLang="en-US" dirty="0"/>
            </a:p>
          </p:txBody>
        </p:sp>
        <p:sp>
          <p:nvSpPr>
            <p:cNvPr id="16" name="椭圆 15"/>
            <p:cNvSpPr/>
            <p:nvPr/>
          </p:nvSpPr>
          <p:spPr>
            <a:xfrm>
              <a:off x="6524367" y="55658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年级</a:t>
              </a:r>
              <a:endParaRPr lang="zh-CN" altLang="en-US" dirty="0"/>
            </a:p>
          </p:txBody>
        </p:sp>
        <p:sp>
          <p:nvSpPr>
            <p:cNvPr id="17" name="椭圆 16"/>
            <p:cNvSpPr/>
            <p:nvPr/>
          </p:nvSpPr>
          <p:spPr>
            <a:xfrm>
              <a:off x="1784521" y="5712471"/>
              <a:ext cx="1326292" cy="749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奖学金申请</a:t>
              </a:r>
              <a:endParaRPr lang="zh-CN" altLang="en-US" dirty="0"/>
            </a:p>
          </p:txBody>
        </p:sp>
      </p:grpSp>
      <p:grpSp>
        <p:nvGrpSpPr>
          <p:cNvPr id="3" name="组合 2"/>
          <p:cNvGrpSpPr/>
          <p:nvPr/>
        </p:nvGrpSpPr>
        <p:grpSpPr>
          <a:xfrm>
            <a:off x="4588786" y="3464046"/>
            <a:ext cx="1965754" cy="683483"/>
            <a:chOff x="4435045" y="3161250"/>
            <a:chExt cx="1965754" cy="683483"/>
          </a:xfrm>
        </p:grpSpPr>
        <p:sp>
          <p:nvSpPr>
            <p:cNvPr id="4" name="文本框 3"/>
            <p:cNvSpPr txBox="1"/>
            <p:nvPr/>
          </p:nvSpPr>
          <p:spPr>
            <a:xfrm>
              <a:off x="4522572" y="3352800"/>
              <a:ext cx="1812324" cy="369332"/>
            </a:xfrm>
            <a:prstGeom prst="rect">
              <a:avLst/>
            </a:prstGeom>
            <a:noFill/>
          </p:spPr>
          <p:txBody>
            <a:bodyPr wrap="square" rtlCol="0">
              <a:spAutoFit/>
            </a:bodyPr>
            <a:lstStyle/>
            <a:p>
              <a:r>
                <a:rPr lang="zh-CN" altLang="en-US" dirty="0" smtClean="0"/>
                <a:t>信用评级子系统</a:t>
              </a:r>
              <a:endParaRPr lang="zh-CN" altLang="en-US" dirty="0"/>
            </a:p>
          </p:txBody>
        </p:sp>
        <p:sp>
          <p:nvSpPr>
            <p:cNvPr id="22" name="矩形 21"/>
            <p:cNvSpPr/>
            <p:nvPr/>
          </p:nvSpPr>
          <p:spPr>
            <a:xfrm>
              <a:off x="4435045" y="3161250"/>
              <a:ext cx="1965754" cy="68348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9" name="组合 28"/>
          <p:cNvGrpSpPr/>
          <p:nvPr/>
        </p:nvGrpSpPr>
        <p:grpSpPr>
          <a:xfrm>
            <a:off x="2381316" y="1940501"/>
            <a:ext cx="6251488" cy="3666275"/>
            <a:chOff x="2381316" y="1940501"/>
            <a:chExt cx="6251488" cy="3666275"/>
          </a:xfrm>
        </p:grpSpPr>
        <p:grpSp>
          <p:nvGrpSpPr>
            <p:cNvPr id="23" name="组合 22"/>
            <p:cNvGrpSpPr/>
            <p:nvPr/>
          </p:nvGrpSpPr>
          <p:grpSpPr>
            <a:xfrm>
              <a:off x="2381316" y="1940501"/>
              <a:ext cx="6251488" cy="3666275"/>
              <a:chOff x="2307267" y="1745642"/>
              <a:chExt cx="6251488" cy="3666275"/>
            </a:xfrm>
          </p:grpSpPr>
          <p:sp>
            <p:nvSpPr>
              <p:cNvPr id="5" name="文本框 4"/>
              <p:cNvSpPr txBox="1"/>
              <p:nvPr/>
            </p:nvSpPr>
            <p:spPr>
              <a:xfrm>
                <a:off x="2434719" y="2029729"/>
                <a:ext cx="1812324" cy="369332"/>
              </a:xfrm>
              <a:prstGeom prst="rect">
                <a:avLst/>
              </a:prstGeom>
              <a:noFill/>
            </p:spPr>
            <p:txBody>
              <a:bodyPr wrap="square" rtlCol="0">
                <a:spAutoFit/>
              </a:bodyPr>
              <a:lstStyle/>
              <a:p>
                <a:r>
                  <a:rPr lang="zh-CN" altLang="en-US" dirty="0" smtClean="0"/>
                  <a:t>二手商品子系统</a:t>
                </a:r>
                <a:endParaRPr lang="zh-CN" altLang="en-US" dirty="0"/>
              </a:p>
            </p:txBody>
          </p:sp>
          <p:sp>
            <p:nvSpPr>
              <p:cNvPr id="6" name="文本框 5"/>
              <p:cNvSpPr txBox="1"/>
              <p:nvPr/>
            </p:nvSpPr>
            <p:spPr>
              <a:xfrm>
                <a:off x="2387562" y="4707397"/>
                <a:ext cx="1812324" cy="369332"/>
              </a:xfrm>
              <a:prstGeom prst="rect">
                <a:avLst/>
              </a:prstGeom>
              <a:noFill/>
            </p:spPr>
            <p:txBody>
              <a:bodyPr wrap="square" rtlCol="0">
                <a:spAutoFit/>
              </a:bodyPr>
              <a:lstStyle/>
              <a:p>
                <a:r>
                  <a:rPr lang="zh-CN" altLang="en-US" dirty="0" smtClean="0"/>
                  <a:t>个人申请子系统</a:t>
                </a:r>
                <a:endParaRPr lang="zh-CN" altLang="en-US" dirty="0"/>
              </a:p>
            </p:txBody>
          </p:sp>
          <p:sp>
            <p:nvSpPr>
              <p:cNvPr id="7" name="文本框 6"/>
              <p:cNvSpPr txBox="1"/>
              <p:nvPr/>
            </p:nvSpPr>
            <p:spPr>
              <a:xfrm>
                <a:off x="6746431" y="2003570"/>
                <a:ext cx="1812324" cy="369332"/>
              </a:xfrm>
              <a:prstGeom prst="rect">
                <a:avLst/>
              </a:prstGeom>
              <a:noFill/>
            </p:spPr>
            <p:txBody>
              <a:bodyPr wrap="square" rtlCol="0">
                <a:spAutoFit/>
              </a:bodyPr>
              <a:lstStyle/>
              <a:p>
                <a:r>
                  <a:rPr lang="zh-CN" altLang="en-US" dirty="0" smtClean="0"/>
                  <a:t>教务子系统</a:t>
                </a:r>
                <a:endParaRPr lang="zh-CN" altLang="en-US" dirty="0"/>
              </a:p>
            </p:txBody>
          </p:sp>
          <p:sp>
            <p:nvSpPr>
              <p:cNvPr id="8" name="文本框 7"/>
              <p:cNvSpPr txBox="1"/>
              <p:nvPr/>
            </p:nvSpPr>
            <p:spPr>
              <a:xfrm>
                <a:off x="6592226" y="4818149"/>
                <a:ext cx="1812324" cy="369332"/>
              </a:xfrm>
              <a:prstGeom prst="rect">
                <a:avLst/>
              </a:prstGeom>
              <a:noFill/>
            </p:spPr>
            <p:txBody>
              <a:bodyPr wrap="square" rtlCol="0">
                <a:spAutoFit/>
              </a:bodyPr>
              <a:lstStyle/>
              <a:p>
                <a:r>
                  <a:rPr lang="zh-CN" altLang="en-US" dirty="0" smtClean="0"/>
                  <a:t>图书馆子系统</a:t>
                </a:r>
                <a:endParaRPr lang="zh-CN" altLang="en-US" dirty="0"/>
              </a:p>
            </p:txBody>
          </p:sp>
          <p:sp>
            <p:nvSpPr>
              <p:cNvPr id="18" name="矩形 17"/>
              <p:cNvSpPr/>
              <p:nvPr/>
            </p:nvSpPr>
            <p:spPr>
              <a:xfrm>
                <a:off x="2394380" y="1745642"/>
                <a:ext cx="187796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6397117" y="1751925"/>
                <a:ext cx="1987378"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6414588" y="4556617"/>
                <a:ext cx="1928180" cy="8553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2307267" y="4529213"/>
                <a:ext cx="1987378" cy="77489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5" name="右箭头 24"/>
            <p:cNvSpPr/>
            <p:nvPr/>
          </p:nvSpPr>
          <p:spPr>
            <a:xfrm rot="2102239">
              <a:off x="3438054" y="3054842"/>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18871378">
              <a:off x="3438055" y="4268793"/>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8586503">
              <a:off x="7169581" y="2948239"/>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13444797">
              <a:off x="7161062" y="4361798"/>
              <a:ext cx="524131" cy="284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655951174"/>
      </p:ext>
    </p:extLst>
  </p:cSld>
  <p:clrMapOvr>
    <a:masterClrMapping/>
  </p:clrMapOvr>
  <mc:AlternateContent xmlns:mc="http://schemas.openxmlformats.org/markup-compatibility/2006" xmlns:p14="http://schemas.microsoft.com/office/powerpoint/2010/main">
    <mc:Choice Requires="p14">
      <p:transition spd="slow" p14:dur="2000" advTm="68868"/>
    </mc:Choice>
    <mc:Fallback xmlns="">
      <p:transition spd="slow" advTm="68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mph" presetSubtype="0" fill="hold" nodeType="withEffect">
                                  <p:stCondLst>
                                    <p:cond delay="0"/>
                                  </p:stCondLst>
                                  <p:childTnLst>
                                    <p:animScale>
                                      <p:cBhvr>
                                        <p:cTn id="9" dur="2000" fill="hold"/>
                                        <p:tgtEl>
                                          <p:spTgt spid="3"/>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heel(1)">
                                      <p:cBhvr>
                                        <p:cTn id="14" dur="2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5" y="656281"/>
            <a:ext cx="10515600" cy="720725"/>
          </a:xfrm>
        </p:spPr>
        <p:txBody>
          <a:bodyPr>
            <a:normAutofit/>
          </a:bodyPr>
          <a:lstStyle/>
          <a:p>
            <a:r>
              <a:rPr lang="en-US" altLang="zh-CN" dirty="0" smtClean="0"/>
              <a:t>Django + Python + MySQL</a:t>
            </a:r>
            <a:endParaRPr lang="zh-CN" altLang="en-US" dirty="0"/>
          </a:p>
        </p:txBody>
      </p:sp>
      <p:sp>
        <p:nvSpPr>
          <p:cNvPr id="4" name="内容占位符 2"/>
          <p:cNvSpPr txBox="1">
            <a:spLocks/>
          </p:cNvSpPr>
          <p:nvPr/>
        </p:nvSpPr>
        <p:spPr>
          <a:xfrm>
            <a:off x="685800" y="1969787"/>
            <a:ext cx="10515600" cy="1097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Django</a:t>
            </a:r>
            <a:r>
              <a:rPr lang="zh-CN" altLang="en-US" dirty="0" smtClean="0"/>
              <a:t>是一个开放源代码的</a:t>
            </a:r>
            <a:r>
              <a:rPr lang="en-US" altLang="zh-CN" dirty="0" smtClean="0"/>
              <a:t>Web</a:t>
            </a:r>
            <a:r>
              <a:rPr lang="zh-CN" altLang="en-US" dirty="0" smtClean="0"/>
              <a:t>应用框架，由</a:t>
            </a:r>
            <a:r>
              <a:rPr lang="en-US" altLang="zh-CN" dirty="0" smtClean="0"/>
              <a:t>Python</a:t>
            </a:r>
            <a:r>
              <a:rPr lang="zh-CN" altLang="en-US" dirty="0" smtClean="0"/>
              <a:t>写成。采用了</a:t>
            </a:r>
            <a:r>
              <a:rPr lang="en-US" altLang="zh-CN" dirty="0" smtClean="0"/>
              <a:t>MVT</a:t>
            </a:r>
            <a:r>
              <a:rPr lang="zh-CN" altLang="en-US" dirty="0" smtClean="0"/>
              <a:t>的框架模式，即</a:t>
            </a:r>
            <a:r>
              <a:rPr lang="zh-CN" altLang="en-US" b="1" dirty="0" smtClean="0"/>
              <a:t>模型</a:t>
            </a:r>
            <a:r>
              <a:rPr lang="en-US" altLang="zh-CN" b="1" dirty="0" smtClean="0"/>
              <a:t>M</a:t>
            </a:r>
            <a:r>
              <a:rPr lang="zh-CN" altLang="en-US" dirty="0" smtClean="0"/>
              <a:t>，</a:t>
            </a:r>
            <a:r>
              <a:rPr lang="zh-CN" altLang="en-US" b="1" dirty="0" smtClean="0"/>
              <a:t>视图</a:t>
            </a:r>
            <a:r>
              <a:rPr lang="en-US" altLang="zh-CN" b="1" dirty="0" smtClean="0"/>
              <a:t>V</a:t>
            </a:r>
            <a:r>
              <a:rPr lang="zh-CN" altLang="en-US" dirty="0" smtClean="0"/>
              <a:t>和</a:t>
            </a:r>
            <a:r>
              <a:rPr lang="zh-CN" altLang="en-US" b="1" dirty="0" smtClean="0"/>
              <a:t>模版</a:t>
            </a:r>
            <a:r>
              <a:rPr lang="en-US" altLang="zh-CN" b="1" dirty="0" smtClean="0"/>
              <a:t>T</a:t>
            </a:r>
            <a:r>
              <a:rPr lang="zh-CN" altLang="en-US" dirty="0" smtClean="0"/>
              <a:t>。</a:t>
            </a:r>
            <a:endParaRPr lang="zh-CN" altLang="en-US" dirty="0"/>
          </a:p>
        </p:txBody>
      </p:sp>
      <p:grpSp>
        <p:nvGrpSpPr>
          <p:cNvPr id="27" name="组合 26"/>
          <p:cNvGrpSpPr/>
          <p:nvPr/>
        </p:nvGrpSpPr>
        <p:grpSpPr>
          <a:xfrm>
            <a:off x="1971675" y="38100"/>
            <a:ext cx="9194189" cy="6858000"/>
            <a:chOff x="1971675" y="38100"/>
            <a:chExt cx="9194189" cy="6858000"/>
          </a:xfrm>
        </p:grpSpPr>
        <p:grpSp>
          <p:nvGrpSpPr>
            <p:cNvPr id="24" name="组合 23"/>
            <p:cNvGrpSpPr/>
            <p:nvPr/>
          </p:nvGrpSpPr>
          <p:grpSpPr>
            <a:xfrm>
              <a:off x="1971675" y="38100"/>
              <a:ext cx="9180786" cy="6858000"/>
              <a:chOff x="1924050" y="0"/>
              <a:chExt cx="9180786" cy="6858000"/>
            </a:xfrm>
          </p:grpSpPr>
          <p:sp>
            <p:nvSpPr>
              <p:cNvPr id="8" name="文本框 7"/>
              <p:cNvSpPr txBox="1"/>
              <p:nvPr/>
            </p:nvSpPr>
            <p:spPr>
              <a:xfrm>
                <a:off x="1924050" y="3067050"/>
                <a:ext cx="2209800" cy="1754326"/>
              </a:xfrm>
              <a:prstGeom prst="rect">
                <a:avLst/>
              </a:prstGeom>
              <a:noFill/>
            </p:spPr>
            <p:txBody>
              <a:bodyPr wrap="square" rtlCol="0">
                <a:spAutoFit/>
              </a:bodyPr>
              <a:lstStyle/>
              <a:p>
                <a:pPr marL="571500" indent="-571500">
                  <a:buFont typeface="Arial" panose="020B0604020202020204" pitchFamily="34" charset="0"/>
                  <a:buChar char="•"/>
                </a:pPr>
                <a:r>
                  <a:rPr lang="zh-CN" altLang="en-US" sz="3600" b="1" dirty="0" smtClean="0"/>
                  <a:t>模型</a:t>
                </a:r>
                <a:r>
                  <a:rPr lang="en-US" altLang="zh-CN" sz="3600" b="1" dirty="0" smtClean="0"/>
                  <a:t>M</a:t>
                </a:r>
              </a:p>
              <a:p>
                <a:pPr marL="571500" indent="-571500">
                  <a:buFont typeface="Arial" panose="020B0604020202020204" pitchFamily="34" charset="0"/>
                  <a:buChar char="•"/>
                </a:pPr>
                <a:r>
                  <a:rPr lang="zh-CN" altLang="en-US" sz="3600" b="1" dirty="0" smtClean="0"/>
                  <a:t>视图</a:t>
                </a:r>
                <a:r>
                  <a:rPr lang="en-US" altLang="zh-CN" sz="3600" b="1" dirty="0" smtClean="0"/>
                  <a:t>V</a:t>
                </a:r>
              </a:p>
              <a:p>
                <a:pPr marL="571500" indent="-571500">
                  <a:buFont typeface="Arial" panose="020B0604020202020204" pitchFamily="34" charset="0"/>
                  <a:buChar char="•"/>
                </a:pPr>
                <a:r>
                  <a:rPr lang="zh-CN" altLang="en-US" sz="3600" b="1" dirty="0" smtClean="0"/>
                  <a:t>模板</a:t>
                </a:r>
                <a:r>
                  <a:rPr lang="en-US" altLang="zh-CN" sz="3600" b="1" dirty="0" smtClean="0"/>
                  <a:t>T</a:t>
                </a:r>
                <a:endParaRPr lang="zh-CN" altLang="en-US" sz="3600" b="1" dirty="0"/>
              </a:p>
            </p:txBody>
          </p:sp>
          <p:grpSp>
            <p:nvGrpSpPr>
              <p:cNvPr id="23" name="组合 22"/>
              <p:cNvGrpSpPr/>
              <p:nvPr/>
            </p:nvGrpSpPr>
            <p:grpSpPr>
              <a:xfrm>
                <a:off x="6243820" y="0"/>
                <a:ext cx="4861016" cy="6858000"/>
                <a:chOff x="6243820" y="0"/>
                <a:chExt cx="4861016" cy="6858000"/>
              </a:xfrm>
            </p:grpSpPr>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821" y="0"/>
                  <a:ext cx="2311764" cy="6858000"/>
                </a:xfrm>
                <a:prstGeom prst="rect">
                  <a:avLst/>
                </a:prstGeom>
              </p:spPr>
            </p:pic>
            <p:sp>
              <p:nvSpPr>
                <p:cNvPr id="9" name="矩形 8"/>
                <p:cNvSpPr/>
                <p:nvPr/>
              </p:nvSpPr>
              <p:spPr>
                <a:xfrm>
                  <a:off x="6243821" y="1377006"/>
                  <a:ext cx="1962150" cy="218978"/>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p:cNvSpPr/>
                <p:nvPr/>
              </p:nvSpPr>
              <p:spPr>
                <a:xfrm>
                  <a:off x="6243821" y="1752599"/>
                  <a:ext cx="1962150" cy="217187"/>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矩形 13"/>
                <p:cNvSpPr/>
                <p:nvPr/>
              </p:nvSpPr>
              <p:spPr>
                <a:xfrm>
                  <a:off x="6243820" y="2099520"/>
                  <a:ext cx="4861016" cy="4758479"/>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cxnSp>
            <p:nvCxnSpPr>
              <p:cNvPr id="16" name="直接箭头连接符 15"/>
              <p:cNvCxnSpPr>
                <a:endCxn id="9" idx="1"/>
              </p:cNvCxnSpPr>
              <p:nvPr/>
            </p:nvCxnSpPr>
            <p:spPr>
              <a:xfrm flipV="1">
                <a:off x="3981450" y="1486495"/>
                <a:ext cx="2262371" cy="194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3" idx="1"/>
              </p:cNvCxnSpPr>
              <p:nvPr/>
            </p:nvCxnSpPr>
            <p:spPr>
              <a:xfrm flipV="1">
                <a:off x="3990975" y="1861193"/>
                <a:ext cx="2252846" cy="213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4" idx="1"/>
              </p:cNvCxnSpPr>
              <p:nvPr/>
            </p:nvCxnSpPr>
            <p:spPr>
              <a:xfrm flipV="1">
                <a:off x="3981450" y="4478760"/>
                <a:ext cx="2262370" cy="9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5" name="图片 2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7219" y="2183236"/>
              <a:ext cx="2598645" cy="4665238"/>
            </a:xfrm>
            <a:prstGeom prst="rect">
              <a:avLst/>
            </a:prstGeom>
          </p:spPr>
        </p:pic>
      </p:grpSp>
    </p:spTree>
    <p:custDataLst>
      <p:tags r:id="rId1"/>
    </p:custDataLst>
    <p:extLst>
      <p:ext uri="{BB962C8B-B14F-4D97-AF65-F5344CB8AC3E}">
        <p14:creationId xmlns:p14="http://schemas.microsoft.com/office/powerpoint/2010/main" val="1831206256"/>
      </p:ext>
    </p:extLst>
  </p:cSld>
  <p:clrMapOvr>
    <a:masterClrMapping/>
  </p:clrMapOvr>
  <mc:AlternateContent xmlns:mc="http://schemas.openxmlformats.org/markup-compatibility/2006" xmlns:p14="http://schemas.microsoft.com/office/powerpoint/2010/main">
    <mc:Choice Requires="p14">
      <p:transition spd="slow" p14:dur="2000" advTm="58586"/>
    </mc:Choice>
    <mc:Fallback xmlns="">
      <p:transition spd="slow" advTm="58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828675" y="2316681"/>
            <a:ext cx="10515600" cy="32777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smtClean="0"/>
              <a:t>ORM</a:t>
            </a:r>
          </a:p>
          <a:p>
            <a:pPr marL="0" indent="0">
              <a:buFont typeface="Arial" panose="020B0604020202020204" pitchFamily="34" charset="0"/>
              <a:buNone/>
            </a:pPr>
            <a:r>
              <a:rPr lang="zh-CN" altLang="en-US" dirty="0" smtClean="0"/>
              <a:t>用来把对象模型表示的对象映射到基于</a:t>
            </a:r>
            <a:r>
              <a:rPr lang="en-US" altLang="zh-CN" dirty="0" smtClean="0"/>
              <a:t>SQL</a:t>
            </a:r>
            <a:r>
              <a:rPr lang="zh-CN" altLang="en-US" dirty="0" smtClean="0"/>
              <a:t>的关系模型数据库结构中去。这样，我们在具体的操作实体对象的时候，就不需要再去和复杂的</a:t>
            </a:r>
            <a:r>
              <a:rPr lang="en-US" altLang="zh-CN" dirty="0" smtClean="0"/>
              <a:t>SQL</a:t>
            </a:r>
            <a:r>
              <a:rPr lang="zh-CN" altLang="en-US" dirty="0" smtClean="0"/>
              <a:t>语句打交道，只需简单的操作实体对象的属性和方法</a:t>
            </a:r>
            <a:r>
              <a:rPr lang="zh-CN" altLang="en-US" baseline="30000" dirty="0" smtClean="0"/>
              <a:t> </a:t>
            </a:r>
            <a:r>
              <a:rPr lang="zh-CN" altLang="en-US" dirty="0" smtClean="0"/>
              <a:t>。</a:t>
            </a:r>
            <a:endParaRPr lang="en-US" altLang="zh-CN" dirty="0" smtClean="0"/>
          </a:p>
          <a:p>
            <a:pPr marL="0" indent="0">
              <a:buFont typeface="Arial" panose="020B0604020202020204" pitchFamily="34" charset="0"/>
              <a:buNone/>
            </a:pPr>
            <a:endParaRPr lang="en-US" altLang="zh-CN" dirty="0" smtClean="0"/>
          </a:p>
          <a:p>
            <a:pPr marL="0" indent="0">
              <a:buFont typeface="Arial" panose="020B0604020202020204" pitchFamily="34" charset="0"/>
              <a:buNone/>
            </a:pPr>
            <a:r>
              <a:rPr lang="en-US" altLang="zh-CN" dirty="0" smtClean="0"/>
              <a:t>ORM</a:t>
            </a:r>
            <a:r>
              <a:rPr lang="zh-CN" altLang="en-US" dirty="0" smtClean="0"/>
              <a:t>技术是在对象和关系之间提供了一条桥梁，前台的对象型数据和数据库中的关系型的数据通过这个桥梁来相互转化</a:t>
            </a:r>
            <a:r>
              <a:rPr lang="zh-CN" altLang="en-US" baseline="30000" dirty="0" smtClean="0"/>
              <a:t> </a:t>
            </a:r>
            <a:r>
              <a:rPr lang="zh-CN" altLang="en-US" dirty="0" smtClean="0"/>
              <a:t> 。</a:t>
            </a:r>
            <a:endParaRPr lang="zh-CN" altLang="en-US" dirty="0"/>
          </a:p>
        </p:txBody>
      </p:sp>
      <p:pic>
        <p:nvPicPr>
          <p:cNvPr id="5"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614" y="0"/>
            <a:ext cx="6302286" cy="2316681"/>
          </a:xfrm>
        </p:spPr>
      </p:pic>
    </p:spTree>
    <p:extLst>
      <p:ext uri="{BB962C8B-B14F-4D97-AF65-F5344CB8AC3E}">
        <p14:creationId xmlns:p14="http://schemas.microsoft.com/office/powerpoint/2010/main" val="3706611979"/>
      </p:ext>
    </p:extLst>
  </p:cSld>
  <p:clrMapOvr>
    <a:masterClrMapping/>
  </p:clrMapOvr>
  <mc:AlternateContent xmlns:mc="http://schemas.openxmlformats.org/markup-compatibility/2006" xmlns:p14="http://schemas.microsoft.com/office/powerpoint/2010/main">
    <mc:Choice Requires="p14">
      <p:transition spd="slow" p14:dur="2000" advTm="25764"/>
    </mc:Choice>
    <mc:Fallback xmlns="">
      <p:transition spd="slow" advTm="2576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9.1"/>
</p:tagLst>
</file>

<file path=ppt/tags/tag2.xml><?xml version="1.0" encoding="utf-8"?>
<p:tagLst xmlns:a="http://schemas.openxmlformats.org/drawingml/2006/main" xmlns:r="http://schemas.openxmlformats.org/officeDocument/2006/relationships" xmlns:p="http://schemas.openxmlformats.org/presentationml/2006/main">
  <p:tag name="TIMING" val="|4.7"/>
</p:tagLst>
</file>

<file path=ppt/tags/tag3.xml><?xml version="1.0" encoding="utf-8"?>
<p:tagLst xmlns:a="http://schemas.openxmlformats.org/drawingml/2006/main" xmlns:r="http://schemas.openxmlformats.org/officeDocument/2006/relationships" xmlns:p="http://schemas.openxmlformats.org/presentationml/2006/main">
  <p:tag name="TIMING" val="|6.4|31.3"/>
</p:tagLst>
</file>

<file path=ppt/tags/tag4.xml><?xml version="1.0" encoding="utf-8"?>
<p:tagLst xmlns:a="http://schemas.openxmlformats.org/drawingml/2006/main" xmlns:r="http://schemas.openxmlformats.org/officeDocument/2006/relationships" xmlns:p="http://schemas.openxmlformats.org/presentationml/2006/main">
  <p:tag name="TIMING" val="|12.8|7.5|11.2"/>
</p:tagLst>
</file>

<file path=ppt/tags/tag5.xml><?xml version="1.0" encoding="utf-8"?>
<p:tagLst xmlns:a="http://schemas.openxmlformats.org/drawingml/2006/main" xmlns:r="http://schemas.openxmlformats.org/officeDocument/2006/relationships" xmlns:p="http://schemas.openxmlformats.org/presentationml/2006/main">
  <p:tag name="TIMING" val="|30.9"/>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1376</Words>
  <Application>Microsoft Office PowerPoint</Application>
  <PresentationFormat>宽屏</PresentationFormat>
  <Paragraphs>136</Paragraphs>
  <Slides>29</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Arial</vt:lpstr>
      <vt:lpstr>Office 主题​​</vt:lpstr>
      <vt:lpstr>大学生信用评估系统 分析与设计</vt:lpstr>
      <vt:lpstr>目录</vt:lpstr>
      <vt:lpstr>背景介绍</vt:lpstr>
      <vt:lpstr>PowerPoint 演示文稿</vt:lpstr>
      <vt:lpstr>PowerPoint 演示文稿</vt:lpstr>
      <vt:lpstr>需求分析</vt:lpstr>
      <vt:lpstr>系统构成</vt:lpstr>
      <vt:lpstr>Django + Python + MySQL</vt:lpstr>
      <vt:lpstr>PowerPoint 演示文稿</vt:lpstr>
      <vt:lpstr>MySQL</vt:lpstr>
      <vt:lpstr>分值分布</vt:lpstr>
      <vt:lpstr>PowerPoint 演示文稿</vt:lpstr>
      <vt:lpstr>UC矩阵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实操界面</vt:lpstr>
      <vt:lpstr>缺点与不足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大学生信用评估系统 分析与设计</dc:title>
  <dc:creator>yang yihui</dc:creator>
  <cp:lastModifiedBy>yang yihui</cp:lastModifiedBy>
  <cp:revision>47</cp:revision>
  <dcterms:created xsi:type="dcterms:W3CDTF">2019-05-11T13:30:38Z</dcterms:created>
  <dcterms:modified xsi:type="dcterms:W3CDTF">2019-05-20T14:02:56Z</dcterms:modified>
</cp:coreProperties>
</file>