
<file path=[Content_Types].xml><?xml version="1.0" encoding="utf-8"?>
<Types xmlns="http://schemas.openxmlformats.org/package/2006/content-types">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9" r:id="rId5"/>
    <p:sldId id="280" r:id="rId6"/>
    <p:sldId id="281" r:id="rId7"/>
    <p:sldId id="270" r:id="rId8"/>
    <p:sldId id="271" r:id="rId9"/>
    <p:sldId id="275" r:id="rId10"/>
    <p:sldId id="282" r:id="rId11"/>
    <p:sldId id="259" r:id="rId12"/>
    <p:sldId id="276" r:id="rId13"/>
    <p:sldId id="260" r:id="rId14"/>
    <p:sldId id="266"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62"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88611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329292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49742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2186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401220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74826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91853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410870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89594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88871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FB8B57-2592-4D05-B855-45D6760D828F}" type="datetimeFigureOut">
              <a:rPr lang="zh-CN" altLang="en-US" smtClean="0"/>
              <a:t>2019/5/18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349910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B8B57-2592-4D05-B855-45D6760D828F}" type="datetimeFigureOut">
              <a:rPr lang="zh-CN" altLang="en-US" smtClean="0"/>
              <a:t>2019/5/18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793257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tmp"/><Relationship Id="rId3" Type="http://schemas.openxmlformats.org/officeDocument/2006/relationships/image" Target="../media/image14.tmp"/><Relationship Id="rId7" Type="http://schemas.openxmlformats.org/officeDocument/2006/relationships/image" Target="../media/image18.tmp"/><Relationship Id="rId2" Type="http://schemas.openxmlformats.org/officeDocument/2006/relationships/image" Target="../media/image13.tmp"/><Relationship Id="rId1" Type="http://schemas.openxmlformats.org/officeDocument/2006/relationships/slideLayout" Target="../slideLayouts/slideLayout2.xml"/><Relationship Id="rId6" Type="http://schemas.openxmlformats.org/officeDocument/2006/relationships/image" Target="../media/image17.tmp"/><Relationship Id="rId5" Type="http://schemas.openxmlformats.org/officeDocument/2006/relationships/image" Target="../media/image16.tmp"/><Relationship Id="rId4" Type="http://schemas.openxmlformats.org/officeDocument/2006/relationships/image" Target="../media/image15.tmp"/><Relationship Id="rId9" Type="http://schemas.openxmlformats.org/officeDocument/2006/relationships/image" Target="../media/image20.tmp"/></Relationships>
</file>

<file path=ppt/slides/_rels/slide1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大学生信用评估系统</a:t>
            </a:r>
            <a:r>
              <a:rPr lang="en-US" altLang="zh-CN" dirty="0" smtClean="0"/>
              <a:t/>
            </a:r>
            <a:br>
              <a:rPr lang="en-US" altLang="zh-CN" dirty="0" smtClean="0"/>
            </a:br>
            <a:r>
              <a:rPr lang="zh-CN" altLang="en-US" dirty="0" smtClean="0"/>
              <a:t>分析与设计</a:t>
            </a:r>
            <a:endParaRPr lang="zh-CN" altLang="en-US" dirty="0"/>
          </a:p>
        </p:txBody>
      </p:sp>
      <p:sp>
        <p:nvSpPr>
          <p:cNvPr id="3" name="副标题 2"/>
          <p:cNvSpPr>
            <a:spLocks noGrp="1"/>
          </p:cNvSpPr>
          <p:nvPr>
            <p:ph type="subTitle" idx="1"/>
          </p:nvPr>
        </p:nvSpPr>
        <p:spPr/>
        <p:txBody>
          <a:bodyPr/>
          <a:lstStyle/>
          <a:p>
            <a:r>
              <a:rPr lang="zh-CN" altLang="en-US" dirty="0" smtClean="0"/>
              <a:t>杨逸辉</a:t>
            </a:r>
            <a:endParaRPr lang="en-US" altLang="zh-CN" dirty="0" smtClean="0"/>
          </a:p>
          <a:p>
            <a:r>
              <a:rPr lang="en-US" altLang="zh-CN" dirty="0" smtClean="0"/>
              <a:t>1513491329</a:t>
            </a:r>
          </a:p>
          <a:p>
            <a:r>
              <a:rPr lang="en-US" altLang="zh-CN" dirty="0"/>
              <a:t>Guided</a:t>
            </a:r>
            <a:r>
              <a:rPr lang="en-US" altLang="zh-CN" dirty="0" smtClean="0"/>
              <a:t> By </a:t>
            </a:r>
            <a:r>
              <a:rPr lang="zh-CN" altLang="en-US" dirty="0" smtClean="0"/>
              <a:t>朱小栋</a:t>
            </a:r>
            <a:endParaRPr lang="zh-CN" altLang="en-US" dirty="0"/>
          </a:p>
        </p:txBody>
      </p:sp>
    </p:spTree>
    <p:extLst>
      <p:ext uri="{BB962C8B-B14F-4D97-AF65-F5344CB8AC3E}">
        <p14:creationId xmlns:p14="http://schemas.microsoft.com/office/powerpoint/2010/main" val="4107625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9201" y="0"/>
            <a:ext cx="2200274" cy="6717862"/>
          </a:xfrm>
        </p:spPr>
      </p:pic>
      <p:sp>
        <p:nvSpPr>
          <p:cNvPr id="5" name="文本框 4"/>
          <p:cNvSpPr txBox="1"/>
          <p:nvPr/>
        </p:nvSpPr>
        <p:spPr>
          <a:xfrm>
            <a:off x="1009650" y="2209800"/>
            <a:ext cx="5657850" cy="1200329"/>
          </a:xfrm>
          <a:prstGeom prst="rect">
            <a:avLst/>
          </a:prstGeom>
          <a:noFill/>
        </p:spPr>
        <p:txBody>
          <a:bodyPr wrap="square" rtlCol="0">
            <a:spAutoFit/>
          </a:bodyPr>
          <a:lstStyle/>
          <a:p>
            <a:r>
              <a:rPr lang="en-US" altLang="zh-CN" dirty="0"/>
              <a:t>MySQL </a:t>
            </a:r>
            <a:r>
              <a:rPr lang="zh-CN" altLang="en-US" dirty="0"/>
              <a:t>是最流行的关系型数据库管理系统，在 </a:t>
            </a:r>
            <a:r>
              <a:rPr lang="en-US" altLang="zh-CN" dirty="0"/>
              <a:t>WEB </a:t>
            </a:r>
            <a:r>
              <a:rPr lang="zh-CN" altLang="en-US" dirty="0"/>
              <a:t>应用方面 </a:t>
            </a:r>
            <a:r>
              <a:rPr lang="en-US" altLang="zh-CN" dirty="0"/>
              <a:t>MySQL </a:t>
            </a:r>
            <a:r>
              <a:rPr lang="zh-CN" altLang="en-US" dirty="0"/>
              <a:t>是最好的 </a:t>
            </a:r>
            <a:r>
              <a:rPr lang="en-US" altLang="zh-CN" dirty="0"/>
              <a:t>RDBMS(Relational Database Management System</a:t>
            </a:r>
            <a:r>
              <a:rPr lang="zh-CN" altLang="en-US" dirty="0"/>
              <a:t>：关系数据库管理系统</a:t>
            </a:r>
            <a:r>
              <a:rPr lang="en-US" altLang="zh-CN" dirty="0"/>
              <a:t>)</a:t>
            </a:r>
            <a:r>
              <a:rPr lang="zh-CN" altLang="en-US" dirty="0"/>
              <a:t>应用软件之一</a:t>
            </a:r>
            <a:endParaRPr lang="zh-CN" altLang="en-US" dirty="0"/>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45" y="3929241"/>
            <a:ext cx="2530059" cy="2088061"/>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009" y="4150240"/>
            <a:ext cx="2430991" cy="1867062"/>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300" y="4150240"/>
            <a:ext cx="2324301" cy="1737511"/>
          </a:xfrm>
          <a:prstGeom prst="rect">
            <a:avLst/>
          </a:prstGeom>
        </p:spPr>
      </p:pic>
    </p:spTree>
    <p:extLst>
      <p:ext uri="{BB962C8B-B14F-4D97-AF65-F5344CB8AC3E}">
        <p14:creationId xmlns:p14="http://schemas.microsoft.com/office/powerpoint/2010/main" val="216382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分值分布</a:t>
            </a:r>
            <a:endParaRPr lang="zh-CN" altLang="en-US" dirty="0"/>
          </a:p>
        </p:txBody>
      </p:sp>
      <p:pic>
        <p:nvPicPr>
          <p:cNvPr id="5" name="内容占位符 4"/>
          <p:cNvPicPr>
            <a:picLocks noGrp="1" noChangeAspect="1"/>
          </p:cNvPicPr>
          <p:nvPr>
            <p:ph idx="1"/>
          </p:nvPr>
        </p:nvPicPr>
        <p:blipFill>
          <a:blip r:embed="rId2"/>
          <a:stretch>
            <a:fillRect/>
          </a:stretch>
        </p:blipFill>
        <p:spPr>
          <a:xfrm>
            <a:off x="2472179" y="1952625"/>
            <a:ext cx="6309871" cy="3567183"/>
          </a:xfrm>
          <a:prstGeom prst="rect">
            <a:avLst/>
          </a:prstGeom>
        </p:spPr>
      </p:pic>
    </p:spTree>
    <p:extLst>
      <p:ext uri="{BB962C8B-B14F-4D97-AF65-F5344CB8AC3E}">
        <p14:creationId xmlns:p14="http://schemas.microsoft.com/office/powerpoint/2010/main" val="3036433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170" y="505951"/>
            <a:ext cx="3802710" cy="1074513"/>
          </a:xfr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12" y="2771752"/>
            <a:ext cx="2758679" cy="205758"/>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170" y="3512278"/>
            <a:ext cx="2789162" cy="1265030"/>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0" y="5430654"/>
            <a:ext cx="2987299" cy="922100"/>
          </a:xfrm>
          <a:prstGeom prst="rect">
            <a:avLst/>
          </a:prstGeom>
        </p:spPr>
      </p:pic>
      <p:pic>
        <p:nvPicPr>
          <p:cNvPr id="9" name="图片 8"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2671" y="315721"/>
            <a:ext cx="3215919" cy="1280271"/>
          </a:xfrm>
          <a:prstGeom prst="rect">
            <a:avLst/>
          </a:prstGeom>
        </p:spPr>
      </p:pic>
      <p:pic>
        <p:nvPicPr>
          <p:cNvPr id="10" name="图片 9"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31842" y="2128980"/>
            <a:ext cx="2636748" cy="1280271"/>
          </a:xfrm>
          <a:prstGeom prst="rect">
            <a:avLst/>
          </a:prstGeom>
        </p:spPr>
      </p:pic>
      <p:pic>
        <p:nvPicPr>
          <p:cNvPr id="11" name="图片 10"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1842" y="3942239"/>
            <a:ext cx="2636748" cy="922100"/>
          </a:xfrm>
          <a:prstGeom prst="rect">
            <a:avLst/>
          </a:prstGeom>
        </p:spPr>
      </p:pic>
      <p:pic>
        <p:nvPicPr>
          <p:cNvPr id="12" name="图片 11"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54534" y="5245169"/>
            <a:ext cx="3414056" cy="1463167"/>
          </a:xfrm>
          <a:prstGeom prst="rect">
            <a:avLst/>
          </a:prstGeom>
        </p:spPr>
      </p:pic>
      <p:sp>
        <p:nvSpPr>
          <p:cNvPr id="3" name="文本框 2"/>
          <p:cNvSpPr txBox="1"/>
          <p:nvPr/>
        </p:nvSpPr>
        <p:spPr>
          <a:xfrm>
            <a:off x="4388880" y="581542"/>
            <a:ext cx="2019300" cy="923330"/>
          </a:xfrm>
          <a:prstGeom prst="rect">
            <a:avLst/>
          </a:prstGeom>
          <a:noFill/>
        </p:spPr>
        <p:txBody>
          <a:bodyPr wrap="square" rtlCol="0">
            <a:spAutoFit/>
          </a:bodyPr>
          <a:lstStyle/>
          <a:p>
            <a:r>
              <a:rPr lang="zh-CN" altLang="en-US" dirty="0" smtClean="0"/>
              <a:t>最高</a:t>
            </a:r>
            <a:r>
              <a:rPr lang="en-US" altLang="zh-CN" dirty="0" smtClean="0"/>
              <a:t>200</a:t>
            </a:r>
            <a:r>
              <a:rPr lang="zh-CN" altLang="en-US" dirty="0" smtClean="0"/>
              <a:t>分</a:t>
            </a:r>
            <a:endParaRPr lang="en-US" altLang="zh-CN" dirty="0" smtClean="0"/>
          </a:p>
          <a:p>
            <a:r>
              <a:rPr lang="zh-CN" altLang="en-US" dirty="0" smtClean="0"/>
              <a:t>最低</a:t>
            </a:r>
            <a:r>
              <a:rPr lang="en-US" altLang="zh-CN" dirty="0" smtClean="0"/>
              <a:t>100</a:t>
            </a:r>
            <a:r>
              <a:rPr lang="zh-CN" altLang="en-US" dirty="0" smtClean="0"/>
              <a:t>分</a:t>
            </a:r>
            <a:endParaRPr lang="en-US" altLang="zh-CN" dirty="0" smtClean="0"/>
          </a:p>
          <a:p>
            <a:r>
              <a:rPr lang="zh-CN" altLang="en-US" dirty="0" smtClean="0"/>
              <a:t>奖学金 </a:t>
            </a:r>
            <a:r>
              <a:rPr lang="en-US" altLang="zh-CN" dirty="0" smtClean="0"/>
              <a:t>10</a:t>
            </a:r>
            <a:r>
              <a:rPr lang="zh-CN" altLang="en-US" dirty="0" smtClean="0"/>
              <a:t>元</a:t>
            </a:r>
            <a:r>
              <a:rPr lang="en-US" altLang="zh-CN" dirty="0" smtClean="0"/>
              <a:t>=1</a:t>
            </a:r>
            <a:r>
              <a:rPr lang="zh-CN" altLang="en-US" dirty="0" smtClean="0"/>
              <a:t>分</a:t>
            </a:r>
            <a:endParaRPr lang="zh-CN" altLang="en-US" dirty="0"/>
          </a:p>
        </p:txBody>
      </p:sp>
      <p:sp>
        <p:nvSpPr>
          <p:cNvPr id="13" name="文本框 12"/>
          <p:cNvSpPr txBox="1"/>
          <p:nvPr/>
        </p:nvSpPr>
        <p:spPr>
          <a:xfrm>
            <a:off x="3798330" y="2307451"/>
            <a:ext cx="2019300" cy="923330"/>
          </a:xfrm>
          <a:prstGeom prst="rect">
            <a:avLst/>
          </a:prstGeom>
          <a:noFill/>
        </p:spPr>
        <p:txBody>
          <a:bodyPr wrap="square" rtlCol="0">
            <a:spAutoFit/>
          </a:bodyPr>
          <a:lstStyle/>
          <a:p>
            <a:r>
              <a:rPr lang="zh-CN" altLang="en-US" dirty="0" smtClean="0"/>
              <a:t>最高 </a:t>
            </a:r>
            <a:r>
              <a:rPr lang="en-US" altLang="zh-CN" dirty="0" smtClean="0"/>
              <a:t>200</a:t>
            </a:r>
            <a:r>
              <a:rPr lang="zh-CN" altLang="en-US" dirty="0" smtClean="0"/>
              <a:t>分</a:t>
            </a:r>
            <a:endParaRPr lang="en-US" altLang="zh-CN" dirty="0" smtClean="0"/>
          </a:p>
          <a:p>
            <a:r>
              <a:rPr lang="zh-CN" altLang="en-US" dirty="0" smtClean="0"/>
              <a:t>最低 </a:t>
            </a:r>
            <a:r>
              <a:rPr lang="en-US" altLang="zh-CN" dirty="0" smtClean="0"/>
              <a:t>0</a:t>
            </a:r>
            <a:r>
              <a:rPr lang="zh-CN" altLang="en-US" dirty="0" smtClean="0"/>
              <a:t>分</a:t>
            </a:r>
            <a:endParaRPr lang="en-US" altLang="zh-CN" dirty="0" smtClean="0"/>
          </a:p>
          <a:p>
            <a:r>
              <a:rPr lang="zh-CN" altLang="en-US" dirty="0" smtClean="0"/>
              <a:t>分数 </a:t>
            </a:r>
            <a:r>
              <a:rPr lang="en-US" altLang="zh-CN" dirty="0" smtClean="0"/>
              <a:t>1</a:t>
            </a:r>
            <a:r>
              <a:rPr lang="zh-CN" altLang="en-US" dirty="0" smtClean="0"/>
              <a:t>分</a:t>
            </a:r>
            <a:r>
              <a:rPr lang="en-US" altLang="zh-CN" dirty="0" smtClean="0"/>
              <a:t>=2</a:t>
            </a:r>
            <a:r>
              <a:rPr lang="zh-CN" altLang="en-US" dirty="0" smtClean="0"/>
              <a:t>分</a:t>
            </a:r>
            <a:endParaRPr lang="zh-CN" altLang="en-US" dirty="0"/>
          </a:p>
        </p:txBody>
      </p:sp>
      <p:sp>
        <p:nvSpPr>
          <p:cNvPr id="14" name="文本框 13"/>
          <p:cNvSpPr txBox="1"/>
          <p:nvPr/>
        </p:nvSpPr>
        <p:spPr>
          <a:xfrm>
            <a:off x="3798330" y="3634602"/>
            <a:ext cx="2019300" cy="1200329"/>
          </a:xfrm>
          <a:prstGeom prst="rect">
            <a:avLst/>
          </a:prstGeom>
          <a:noFill/>
        </p:spPr>
        <p:txBody>
          <a:bodyPr wrap="square" rtlCol="0">
            <a:spAutoFit/>
          </a:bodyPr>
          <a:lstStyle/>
          <a:p>
            <a:r>
              <a:rPr lang="zh-CN" altLang="en-US" dirty="0" smtClean="0"/>
              <a:t>最高 </a:t>
            </a:r>
            <a:r>
              <a:rPr lang="en-US" altLang="zh-CN" dirty="0" smtClean="0"/>
              <a:t>200</a:t>
            </a:r>
            <a:r>
              <a:rPr lang="zh-CN" altLang="en-US" dirty="0" smtClean="0"/>
              <a:t>分</a:t>
            </a:r>
            <a:endParaRPr lang="en-US" altLang="zh-CN" dirty="0" smtClean="0"/>
          </a:p>
          <a:p>
            <a:r>
              <a:rPr lang="zh-CN" altLang="en-US" dirty="0" smtClean="0"/>
              <a:t>最低 </a:t>
            </a:r>
            <a:r>
              <a:rPr lang="en-US" altLang="zh-CN" dirty="0" smtClean="0"/>
              <a:t>100</a:t>
            </a:r>
            <a:r>
              <a:rPr lang="zh-CN" altLang="en-US" dirty="0" smtClean="0"/>
              <a:t>分</a:t>
            </a:r>
            <a:endParaRPr lang="en-US" altLang="zh-CN" dirty="0" smtClean="0"/>
          </a:p>
          <a:p>
            <a:r>
              <a:rPr lang="zh-CN" altLang="en-US" dirty="0" smtClean="0"/>
              <a:t>不同类型论文发表</a:t>
            </a:r>
            <a:endParaRPr lang="en-US" altLang="zh-CN" dirty="0" smtClean="0"/>
          </a:p>
          <a:p>
            <a:r>
              <a:rPr lang="zh-CN" altLang="en-US" dirty="0" smtClean="0"/>
              <a:t>对应各自的得分</a:t>
            </a:r>
            <a:endParaRPr lang="en-US" altLang="zh-CN" dirty="0" smtClean="0"/>
          </a:p>
        </p:txBody>
      </p:sp>
      <p:sp>
        <p:nvSpPr>
          <p:cNvPr id="15" name="文本框 14"/>
          <p:cNvSpPr txBox="1"/>
          <p:nvPr/>
        </p:nvSpPr>
        <p:spPr>
          <a:xfrm>
            <a:off x="3798330" y="5568538"/>
            <a:ext cx="2019300" cy="646331"/>
          </a:xfrm>
          <a:prstGeom prst="rect">
            <a:avLst/>
          </a:prstGeom>
          <a:noFill/>
        </p:spPr>
        <p:txBody>
          <a:bodyPr wrap="square" rtlCol="0">
            <a:spAutoFit/>
          </a:bodyPr>
          <a:lstStyle/>
          <a:p>
            <a:r>
              <a:rPr lang="zh-CN" altLang="en-US" dirty="0" smtClean="0"/>
              <a:t>最高 </a:t>
            </a:r>
            <a:r>
              <a:rPr lang="en-US" altLang="zh-CN" dirty="0" smtClean="0"/>
              <a:t>200</a:t>
            </a:r>
            <a:r>
              <a:rPr lang="zh-CN" altLang="en-US" dirty="0" smtClean="0"/>
              <a:t>分</a:t>
            </a:r>
            <a:endParaRPr lang="en-US" altLang="zh-CN" dirty="0" smtClean="0"/>
          </a:p>
          <a:p>
            <a:r>
              <a:rPr lang="zh-CN" altLang="en-US" dirty="0" smtClean="0"/>
              <a:t>最低 </a:t>
            </a:r>
            <a:r>
              <a:rPr lang="en-US" altLang="zh-CN" dirty="0" smtClean="0"/>
              <a:t>0</a:t>
            </a:r>
            <a:r>
              <a:rPr lang="zh-CN" altLang="en-US" dirty="0" smtClean="0"/>
              <a:t>分</a:t>
            </a:r>
            <a:endParaRPr lang="en-US" altLang="zh-CN" dirty="0" smtClean="0"/>
          </a:p>
        </p:txBody>
      </p:sp>
      <p:sp>
        <p:nvSpPr>
          <p:cNvPr id="16" name="文本框 15"/>
          <p:cNvSpPr txBox="1"/>
          <p:nvPr/>
        </p:nvSpPr>
        <p:spPr>
          <a:xfrm>
            <a:off x="6408180" y="494191"/>
            <a:ext cx="2019300"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100</a:t>
            </a:r>
            <a:r>
              <a:rPr lang="zh-CN" altLang="en-US" dirty="0" smtClean="0"/>
              <a:t>分</a:t>
            </a:r>
            <a:endParaRPr lang="en-US" altLang="zh-CN" dirty="0" smtClean="0"/>
          </a:p>
          <a:p>
            <a:pPr algn="r"/>
            <a:r>
              <a:rPr lang="zh-CN" altLang="en-US" dirty="0" smtClean="0"/>
              <a:t>技能 </a:t>
            </a:r>
            <a:r>
              <a:rPr lang="en-US" altLang="zh-CN" dirty="0" smtClean="0"/>
              <a:t>1</a:t>
            </a:r>
            <a:r>
              <a:rPr lang="zh-CN" altLang="en-US" dirty="0" smtClean="0"/>
              <a:t>个</a:t>
            </a:r>
            <a:r>
              <a:rPr lang="en-US" altLang="zh-CN" dirty="0" smtClean="0"/>
              <a:t>=20</a:t>
            </a:r>
            <a:r>
              <a:rPr lang="zh-CN" altLang="en-US" dirty="0" smtClean="0"/>
              <a:t>分</a:t>
            </a:r>
            <a:endParaRPr lang="zh-CN" altLang="en-US" dirty="0"/>
          </a:p>
        </p:txBody>
      </p:sp>
      <p:sp>
        <p:nvSpPr>
          <p:cNvPr id="17" name="文本框 16"/>
          <p:cNvSpPr txBox="1"/>
          <p:nvPr/>
        </p:nvSpPr>
        <p:spPr>
          <a:xfrm>
            <a:off x="6408180" y="2466172"/>
            <a:ext cx="2019300"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50</a:t>
            </a:r>
            <a:r>
              <a:rPr lang="zh-CN" altLang="en-US" dirty="0" smtClean="0"/>
              <a:t>分</a:t>
            </a:r>
            <a:endParaRPr lang="en-US" altLang="zh-CN" dirty="0" smtClean="0"/>
          </a:p>
          <a:p>
            <a:pPr algn="r"/>
            <a:r>
              <a:rPr lang="zh-CN" altLang="en-US" dirty="0" smtClean="0"/>
              <a:t>工作 </a:t>
            </a:r>
            <a:r>
              <a:rPr lang="en-US" altLang="zh-CN" dirty="0" smtClean="0"/>
              <a:t>1</a:t>
            </a:r>
            <a:r>
              <a:rPr lang="zh-CN" altLang="en-US" dirty="0" smtClean="0"/>
              <a:t>天</a:t>
            </a:r>
            <a:r>
              <a:rPr lang="en-US" altLang="zh-CN" dirty="0" smtClean="0"/>
              <a:t>=1</a:t>
            </a:r>
            <a:r>
              <a:rPr lang="zh-CN" altLang="en-US" dirty="0" smtClean="0"/>
              <a:t>分</a:t>
            </a:r>
            <a:endParaRPr lang="zh-CN" altLang="en-US" dirty="0"/>
          </a:p>
        </p:txBody>
      </p:sp>
      <p:sp>
        <p:nvSpPr>
          <p:cNvPr id="18" name="文本框 17"/>
          <p:cNvSpPr txBox="1"/>
          <p:nvPr/>
        </p:nvSpPr>
        <p:spPr>
          <a:xfrm>
            <a:off x="5926790" y="3953795"/>
            <a:ext cx="2525881"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0</a:t>
            </a:r>
            <a:r>
              <a:rPr lang="zh-CN" altLang="en-US" dirty="0" smtClean="0"/>
              <a:t>分</a:t>
            </a:r>
            <a:endParaRPr lang="en-US" altLang="zh-CN" dirty="0" smtClean="0"/>
          </a:p>
          <a:p>
            <a:pPr algn="r"/>
            <a:r>
              <a:rPr lang="zh-CN" altLang="en-US" dirty="0" smtClean="0"/>
              <a:t>二手商品评价 </a:t>
            </a:r>
            <a:r>
              <a:rPr lang="en-US" altLang="zh-CN" dirty="0" smtClean="0"/>
              <a:t>1</a:t>
            </a:r>
            <a:r>
              <a:rPr lang="zh-CN" altLang="en-US" dirty="0" smtClean="0"/>
              <a:t>分</a:t>
            </a:r>
            <a:r>
              <a:rPr lang="en-US" altLang="zh-CN" dirty="0" smtClean="0"/>
              <a:t>=1</a:t>
            </a:r>
            <a:r>
              <a:rPr lang="zh-CN" altLang="en-US" dirty="0" smtClean="0"/>
              <a:t>分</a:t>
            </a:r>
            <a:endParaRPr lang="zh-CN" altLang="en-US" dirty="0"/>
          </a:p>
        </p:txBody>
      </p:sp>
      <p:sp>
        <p:nvSpPr>
          <p:cNvPr id="19" name="文本框 18"/>
          <p:cNvSpPr txBox="1"/>
          <p:nvPr/>
        </p:nvSpPr>
        <p:spPr>
          <a:xfrm>
            <a:off x="5728653" y="5655996"/>
            <a:ext cx="2525881"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0</a:t>
            </a:r>
            <a:r>
              <a:rPr lang="zh-CN" altLang="en-US" dirty="0" smtClean="0"/>
              <a:t>分</a:t>
            </a:r>
            <a:endParaRPr lang="en-US" altLang="zh-CN" dirty="0" smtClean="0"/>
          </a:p>
          <a:p>
            <a:pPr algn="r"/>
            <a:r>
              <a:rPr lang="zh-CN" altLang="en-US" dirty="0" smtClean="0"/>
              <a:t>校内罚款 </a:t>
            </a:r>
            <a:r>
              <a:rPr lang="en-US" altLang="zh-CN" dirty="0" smtClean="0"/>
              <a:t>1</a:t>
            </a:r>
            <a:r>
              <a:rPr lang="zh-CN" altLang="en-US" dirty="0" smtClean="0"/>
              <a:t>元</a:t>
            </a:r>
            <a:r>
              <a:rPr lang="en-US" altLang="zh-CN" dirty="0" smtClean="0"/>
              <a:t>=</a:t>
            </a:r>
            <a:r>
              <a:rPr lang="en-US" altLang="zh-CN" dirty="0"/>
              <a:t>5</a:t>
            </a:r>
            <a:r>
              <a:rPr lang="zh-CN" altLang="en-US" dirty="0" smtClean="0"/>
              <a:t>分</a:t>
            </a:r>
            <a:endParaRPr lang="zh-CN" altLang="en-US" dirty="0"/>
          </a:p>
        </p:txBody>
      </p:sp>
    </p:spTree>
    <p:extLst>
      <p:ext uri="{BB962C8B-B14F-4D97-AF65-F5344CB8AC3E}">
        <p14:creationId xmlns:p14="http://schemas.microsoft.com/office/powerpoint/2010/main" val="2874477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575" y="181293"/>
            <a:ext cx="8557203" cy="6676707"/>
          </a:xfrm>
          <a:prstGeom prst="rect">
            <a:avLst/>
          </a:prstGeom>
        </p:spPr>
      </p:pic>
      <p:sp>
        <p:nvSpPr>
          <p:cNvPr id="6" name="标题 1"/>
          <p:cNvSpPr>
            <a:spLocks noGrp="1"/>
          </p:cNvSpPr>
          <p:nvPr>
            <p:ph type="title"/>
          </p:nvPr>
        </p:nvSpPr>
        <p:spPr>
          <a:xfrm>
            <a:off x="838200" y="365125"/>
            <a:ext cx="10515600" cy="1325563"/>
          </a:xfrm>
        </p:spPr>
        <p:txBody>
          <a:bodyPr/>
          <a:lstStyle/>
          <a:p>
            <a:r>
              <a:rPr lang="en-US" altLang="zh-CN" dirty="0" smtClean="0"/>
              <a:t>UC</a:t>
            </a:r>
            <a:r>
              <a:rPr lang="zh-CN" altLang="en-US" dirty="0" smtClean="0"/>
              <a:t>矩阵</a:t>
            </a:r>
            <a:endParaRPr lang="zh-CN" altLang="en-US" dirty="0"/>
          </a:p>
        </p:txBody>
      </p:sp>
    </p:spTree>
    <p:extLst>
      <p:ext uri="{BB962C8B-B14F-4D97-AF65-F5344CB8AC3E}">
        <p14:creationId xmlns:p14="http://schemas.microsoft.com/office/powerpoint/2010/main" val="48683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实操界面</a:t>
            </a:r>
            <a:endParaRPr lang="zh-CN" altLang="en-US" dirty="0"/>
          </a:p>
        </p:txBody>
      </p:sp>
      <p:sp>
        <p:nvSpPr>
          <p:cNvPr id="3" name="内容占位符 2"/>
          <p:cNvSpPr>
            <a:spLocks noGrp="1"/>
          </p:cNvSpPr>
          <p:nvPr>
            <p:ph idx="1"/>
          </p:nvPr>
        </p:nvSpPr>
        <p:spPr/>
        <p:txBody>
          <a:bodyPr/>
          <a:lstStyle/>
          <a:p>
            <a:r>
              <a:rPr lang="zh-CN" altLang="en-US" dirty="0" smtClean="0"/>
              <a:t>人才招募信用分</a:t>
            </a:r>
            <a:endParaRPr lang="en-US" altLang="zh-CN" dirty="0" smtClean="0"/>
          </a:p>
          <a:p>
            <a:r>
              <a:rPr lang="zh-CN" altLang="en-US" dirty="0" smtClean="0"/>
              <a:t>贷款发放信用分</a:t>
            </a:r>
            <a:endParaRPr lang="en-US" altLang="zh-CN" dirty="0" smtClean="0"/>
          </a:p>
          <a:p>
            <a:r>
              <a:rPr lang="zh-CN" altLang="en-US" dirty="0" smtClean="0"/>
              <a:t>个人信用分</a:t>
            </a:r>
            <a:endParaRPr lang="en-US" altLang="zh-CN" dirty="0" smtClean="0"/>
          </a:p>
        </p:txBody>
      </p:sp>
    </p:spTree>
    <p:extLst>
      <p:ext uri="{BB962C8B-B14F-4D97-AF65-F5344CB8AC3E}">
        <p14:creationId xmlns:p14="http://schemas.microsoft.com/office/powerpoint/2010/main" val="2901097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缺点与不足</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有何吸引力</a:t>
            </a:r>
            <a:endParaRPr lang="en-US" altLang="zh-CN" dirty="0"/>
          </a:p>
          <a:p>
            <a:r>
              <a:rPr lang="zh-CN" altLang="en-US" dirty="0"/>
              <a:t>有何惩罚措施</a:t>
            </a:r>
            <a:endParaRPr lang="en-US" altLang="zh-CN" dirty="0"/>
          </a:p>
          <a:p>
            <a:r>
              <a:rPr lang="zh-CN" altLang="en-US" dirty="0" smtClean="0"/>
              <a:t>系统完整性有待提高</a:t>
            </a:r>
            <a:endParaRPr lang="zh-CN" altLang="en-US" dirty="0"/>
          </a:p>
        </p:txBody>
      </p:sp>
    </p:spTree>
    <p:extLst>
      <p:ext uri="{BB962C8B-B14F-4D97-AF65-F5344CB8AC3E}">
        <p14:creationId xmlns:p14="http://schemas.microsoft.com/office/powerpoint/2010/main" val="4230878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838200" y="1602557"/>
            <a:ext cx="10515600" cy="4725235"/>
          </a:xfrm>
        </p:spPr>
        <p:txBody>
          <a:bodyPr>
            <a:normAutofit/>
          </a:bodyPr>
          <a:lstStyle/>
          <a:p>
            <a:r>
              <a:rPr lang="zh-CN" altLang="en-US" dirty="0" smtClean="0"/>
              <a:t>设计背景</a:t>
            </a:r>
            <a:endParaRPr lang="en-US" altLang="zh-CN" dirty="0" smtClean="0"/>
          </a:p>
          <a:p>
            <a:r>
              <a:rPr lang="zh-CN" altLang="en-US" dirty="0" smtClean="0"/>
              <a:t>需求分析</a:t>
            </a:r>
            <a:endParaRPr lang="en-US" altLang="zh-CN" dirty="0" smtClean="0"/>
          </a:p>
          <a:p>
            <a:r>
              <a:rPr lang="zh-CN" altLang="en-US" dirty="0" smtClean="0"/>
              <a:t>系统构成</a:t>
            </a:r>
            <a:endParaRPr lang="en-US" altLang="zh-CN" dirty="0" smtClean="0"/>
          </a:p>
          <a:p>
            <a:r>
              <a:rPr lang="zh-CN" altLang="en-US" dirty="0" smtClean="0"/>
              <a:t>开发工具</a:t>
            </a:r>
            <a:endParaRPr lang="en-US" altLang="zh-CN" dirty="0" smtClean="0"/>
          </a:p>
          <a:p>
            <a:r>
              <a:rPr lang="zh-CN" altLang="en-US" dirty="0" smtClean="0"/>
              <a:t>分值分布</a:t>
            </a:r>
            <a:endParaRPr lang="en-US" altLang="zh-CN" dirty="0" smtClean="0"/>
          </a:p>
          <a:p>
            <a:r>
              <a:rPr lang="en-US" altLang="zh-CN" dirty="0" smtClean="0"/>
              <a:t>UC</a:t>
            </a:r>
            <a:r>
              <a:rPr lang="zh-CN" altLang="en-US" dirty="0" smtClean="0"/>
              <a:t>矩阵</a:t>
            </a:r>
            <a:endParaRPr lang="en-US" altLang="zh-CN" dirty="0" smtClean="0"/>
          </a:p>
          <a:p>
            <a:r>
              <a:rPr lang="zh-CN" altLang="en-US" dirty="0"/>
              <a:t>实</a:t>
            </a:r>
            <a:r>
              <a:rPr lang="zh-CN" altLang="en-US" dirty="0" smtClean="0"/>
              <a:t>操</a:t>
            </a:r>
            <a:endParaRPr lang="en-US" altLang="zh-CN" dirty="0" smtClean="0"/>
          </a:p>
          <a:p>
            <a:r>
              <a:rPr lang="zh-CN" altLang="en-US" dirty="0" smtClean="0"/>
              <a:t>缺点与不足</a:t>
            </a:r>
            <a:endParaRPr lang="zh-CN" altLang="en-US" dirty="0"/>
          </a:p>
        </p:txBody>
      </p:sp>
    </p:spTree>
    <p:extLst>
      <p:ext uri="{BB962C8B-B14F-4D97-AF65-F5344CB8AC3E}">
        <p14:creationId xmlns:p14="http://schemas.microsoft.com/office/powerpoint/2010/main" val="710680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背景介绍</a:t>
            </a:r>
          </a:p>
        </p:txBody>
      </p:sp>
      <p:sp>
        <p:nvSpPr>
          <p:cNvPr id="4" name="文本框 3"/>
          <p:cNvSpPr txBox="1"/>
          <p:nvPr/>
        </p:nvSpPr>
        <p:spPr>
          <a:xfrm>
            <a:off x="2809187" y="1690688"/>
            <a:ext cx="1216057" cy="523220"/>
          </a:xfrm>
          <a:prstGeom prst="rect">
            <a:avLst/>
          </a:prstGeom>
          <a:noFill/>
        </p:spPr>
        <p:txBody>
          <a:bodyPr wrap="square" rtlCol="0">
            <a:spAutoFit/>
          </a:bodyPr>
          <a:lstStyle/>
          <a:p>
            <a:r>
              <a:rPr lang="zh-CN" altLang="en-US" sz="2800" dirty="0" smtClean="0"/>
              <a:t>国内</a:t>
            </a:r>
            <a:endParaRPr lang="zh-CN" altLang="en-US" sz="2800" dirty="0"/>
          </a:p>
        </p:txBody>
      </p:sp>
      <p:sp>
        <p:nvSpPr>
          <p:cNvPr id="5" name="文本框 4"/>
          <p:cNvSpPr txBox="1"/>
          <p:nvPr/>
        </p:nvSpPr>
        <p:spPr>
          <a:xfrm>
            <a:off x="7345052" y="1690688"/>
            <a:ext cx="969389" cy="523220"/>
          </a:xfrm>
          <a:prstGeom prst="rect">
            <a:avLst/>
          </a:prstGeom>
          <a:noFill/>
        </p:spPr>
        <p:txBody>
          <a:bodyPr wrap="square" rtlCol="0">
            <a:spAutoFit/>
          </a:bodyPr>
          <a:lstStyle/>
          <a:p>
            <a:r>
              <a:rPr lang="zh-CN" altLang="en-US" sz="2800" dirty="0" smtClean="0"/>
              <a:t>国外</a:t>
            </a:r>
            <a:endParaRPr lang="zh-CN" altLang="en-US" dirty="0"/>
          </a:p>
        </p:txBody>
      </p:sp>
      <p:sp>
        <p:nvSpPr>
          <p:cNvPr id="6" name="文本框 5"/>
          <p:cNvSpPr txBox="1"/>
          <p:nvPr/>
        </p:nvSpPr>
        <p:spPr>
          <a:xfrm>
            <a:off x="4955358" y="1690688"/>
            <a:ext cx="1040874" cy="923330"/>
          </a:xfrm>
          <a:prstGeom prst="rect">
            <a:avLst/>
          </a:prstGeom>
          <a:noFill/>
        </p:spPr>
        <p:txBody>
          <a:bodyPr wrap="square" rtlCol="0">
            <a:spAutoFit/>
          </a:bodyPr>
          <a:lstStyle/>
          <a:p>
            <a:r>
              <a:rPr lang="en-US" altLang="zh-CN" sz="5400" b="1" dirty="0" smtClean="0"/>
              <a:t>VS</a:t>
            </a:r>
            <a:endParaRPr lang="zh-CN" altLang="en-US" sz="5400" b="1"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806" y="3067014"/>
            <a:ext cx="2177054" cy="2177050"/>
          </a:xfrm>
          <a:prstGeom prst="rect">
            <a:avLst/>
          </a:prstGeom>
        </p:spPr>
      </p:pic>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685" y="2801062"/>
            <a:ext cx="2872036" cy="2708956"/>
          </a:xfrm>
          <a:prstGeom prst="rect">
            <a:avLst/>
          </a:prstGeom>
        </p:spPr>
      </p:pic>
    </p:spTree>
    <p:extLst>
      <p:ext uri="{BB962C8B-B14F-4D97-AF65-F5344CB8AC3E}">
        <p14:creationId xmlns:p14="http://schemas.microsoft.com/office/powerpoint/2010/main" val="3619103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804" y="1258713"/>
            <a:ext cx="7658764" cy="4435224"/>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3858" y="64860"/>
            <a:ext cx="1396298" cy="1396295"/>
          </a:xfrm>
          <a:prstGeom prst="rect">
            <a:avLst/>
          </a:prstGeom>
        </p:spPr>
      </p:pic>
      <p:grpSp>
        <p:nvGrpSpPr>
          <p:cNvPr id="12" name="组合 11"/>
          <p:cNvGrpSpPr/>
          <p:nvPr/>
        </p:nvGrpSpPr>
        <p:grpSpPr>
          <a:xfrm>
            <a:off x="952108" y="1404232"/>
            <a:ext cx="10265895" cy="4632107"/>
            <a:chOff x="1498862" y="1375065"/>
            <a:chExt cx="9238045" cy="3703665"/>
          </a:xfrm>
        </p:grpSpPr>
        <p:sp>
          <p:nvSpPr>
            <p:cNvPr id="5" name="文本框 4"/>
            <p:cNvSpPr txBox="1"/>
            <p:nvPr/>
          </p:nvSpPr>
          <p:spPr>
            <a:xfrm>
              <a:off x="1498862" y="2602078"/>
              <a:ext cx="3949831" cy="664435"/>
            </a:xfrm>
            <a:prstGeom prst="rect">
              <a:avLst/>
            </a:prstGeom>
            <a:noFill/>
          </p:spPr>
          <p:txBody>
            <a:bodyPr wrap="square" rtlCol="0">
              <a:spAutoFit/>
            </a:bodyPr>
            <a:lstStyle/>
            <a:p>
              <a:r>
                <a:rPr lang="zh-CN" altLang="en-US" sz="2400" dirty="0"/>
                <a:t>范围在</a:t>
              </a:r>
              <a:r>
                <a:rPr lang="en-US" altLang="zh-CN" sz="2400" dirty="0"/>
                <a:t>300-850 </a:t>
              </a:r>
              <a:r>
                <a:rPr lang="zh-CN" altLang="en-US" sz="2400" dirty="0"/>
                <a:t>分之间分数越高</a:t>
              </a:r>
              <a:r>
                <a:rPr lang="zh-CN" altLang="en-US" sz="2400" dirty="0" smtClean="0"/>
                <a:t>，说明</a:t>
              </a:r>
              <a:r>
                <a:rPr lang="zh-CN" altLang="en-US" sz="2400" dirty="0"/>
                <a:t>客户的信用风险越</a:t>
              </a:r>
              <a:r>
                <a:rPr lang="zh-CN" altLang="en-US" sz="2400" dirty="0" smtClean="0"/>
                <a:t>小。</a:t>
              </a:r>
              <a:endParaRPr lang="zh-CN" altLang="en-US" sz="2400" dirty="0"/>
            </a:p>
          </p:txBody>
        </p:sp>
        <p:sp>
          <p:nvSpPr>
            <p:cNvPr id="6" name="文本框 5"/>
            <p:cNvSpPr txBox="1"/>
            <p:nvPr/>
          </p:nvSpPr>
          <p:spPr>
            <a:xfrm>
              <a:off x="6787076" y="3053334"/>
              <a:ext cx="3949831" cy="369131"/>
            </a:xfrm>
            <a:prstGeom prst="rect">
              <a:avLst/>
            </a:prstGeom>
            <a:noFill/>
          </p:spPr>
          <p:txBody>
            <a:bodyPr wrap="square" rtlCol="0">
              <a:spAutoFit/>
            </a:bodyPr>
            <a:lstStyle/>
            <a:p>
              <a:r>
                <a:rPr lang="zh-CN" altLang="en-US" sz="2400" dirty="0" smtClean="0"/>
                <a:t>应用范围</a:t>
              </a:r>
              <a:endParaRPr lang="zh-CN" altLang="en-US" sz="2400" dirty="0"/>
            </a:p>
          </p:txBody>
        </p:sp>
        <p:sp>
          <p:nvSpPr>
            <p:cNvPr id="7" name="文本框 6"/>
            <p:cNvSpPr txBox="1"/>
            <p:nvPr/>
          </p:nvSpPr>
          <p:spPr>
            <a:xfrm>
              <a:off x="1498862" y="3528382"/>
              <a:ext cx="3469064" cy="155034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信用</a:t>
              </a:r>
              <a:r>
                <a:rPr lang="zh-CN" altLang="en-US" sz="2400" dirty="0"/>
                <a:t>偿还</a:t>
              </a:r>
              <a:r>
                <a:rPr lang="zh-CN" altLang="en-US" sz="2400" dirty="0" smtClean="0"/>
                <a:t>历史</a:t>
              </a:r>
              <a:endParaRPr lang="en-US" altLang="zh-CN" sz="2400" dirty="0" smtClean="0"/>
            </a:p>
            <a:p>
              <a:pPr marL="285750" indent="-285750">
                <a:buFont typeface="Arial" panose="020B0604020202020204" pitchFamily="34" charset="0"/>
                <a:buChar char="•"/>
              </a:pPr>
              <a:r>
                <a:rPr lang="zh-CN" altLang="en-US" sz="2400" dirty="0" smtClean="0"/>
                <a:t>信用</a:t>
              </a:r>
              <a:r>
                <a:rPr lang="zh-CN" altLang="en-US" sz="2400" dirty="0"/>
                <a:t>账户</a:t>
              </a:r>
              <a:r>
                <a:rPr lang="zh-CN" altLang="en-US" sz="2400" dirty="0" smtClean="0"/>
                <a:t>数</a:t>
              </a:r>
              <a:endParaRPr lang="en-US" altLang="zh-CN" sz="2400" dirty="0" smtClean="0"/>
            </a:p>
            <a:p>
              <a:pPr marL="285750" indent="-285750">
                <a:buFont typeface="Arial" panose="020B0604020202020204" pitchFamily="34" charset="0"/>
                <a:buChar char="•"/>
              </a:pPr>
              <a:r>
                <a:rPr lang="zh-CN" altLang="en-US" sz="2400" dirty="0" smtClean="0"/>
                <a:t>使用</a:t>
              </a:r>
              <a:r>
                <a:rPr lang="zh-CN" altLang="en-US" sz="2400" dirty="0"/>
                <a:t>信用的</a:t>
              </a:r>
              <a:r>
                <a:rPr lang="zh-CN" altLang="en-US" sz="2400" dirty="0" smtClean="0"/>
                <a:t>年限</a:t>
              </a:r>
              <a:endParaRPr lang="en-US" altLang="zh-CN" sz="2400" dirty="0" smtClean="0"/>
            </a:p>
            <a:p>
              <a:pPr marL="285750" indent="-285750">
                <a:buFont typeface="Arial" panose="020B0604020202020204" pitchFamily="34" charset="0"/>
                <a:buChar char="•"/>
              </a:pPr>
              <a:r>
                <a:rPr lang="zh-CN" altLang="en-US" sz="2400" dirty="0" smtClean="0"/>
                <a:t>正在</a:t>
              </a:r>
              <a:r>
                <a:rPr lang="zh-CN" altLang="en-US" sz="2400" dirty="0"/>
                <a:t>使用的信用</a:t>
              </a:r>
              <a:r>
                <a:rPr lang="zh-CN" altLang="en-US" sz="2400" dirty="0" smtClean="0"/>
                <a:t>类型</a:t>
              </a:r>
              <a:endParaRPr lang="en-US" altLang="zh-CN" sz="2400" dirty="0" smtClean="0"/>
            </a:p>
            <a:p>
              <a:pPr marL="285750" indent="-285750">
                <a:buFont typeface="Arial" panose="020B0604020202020204" pitchFamily="34" charset="0"/>
                <a:buChar char="•"/>
              </a:pPr>
              <a:r>
                <a:rPr lang="zh-CN" altLang="en-US" sz="2400" dirty="0" smtClean="0"/>
                <a:t>新</a:t>
              </a:r>
              <a:r>
                <a:rPr lang="zh-CN" altLang="en-US" sz="2400" dirty="0"/>
                <a:t>开立的信用账户</a:t>
              </a:r>
              <a:endParaRPr lang="zh-CN" altLang="en-US" sz="2400" dirty="0"/>
            </a:p>
          </p:txBody>
        </p:sp>
        <p:sp>
          <p:nvSpPr>
            <p:cNvPr id="9" name="文本框 8"/>
            <p:cNvSpPr txBox="1"/>
            <p:nvPr/>
          </p:nvSpPr>
          <p:spPr>
            <a:xfrm>
              <a:off x="6708080" y="1375065"/>
              <a:ext cx="3949831" cy="369131"/>
            </a:xfrm>
            <a:prstGeom prst="rect">
              <a:avLst/>
            </a:prstGeom>
            <a:noFill/>
          </p:spPr>
          <p:txBody>
            <a:bodyPr wrap="square" rtlCol="0">
              <a:spAutoFit/>
            </a:bodyPr>
            <a:lstStyle/>
            <a:p>
              <a:r>
                <a:rPr lang="zh-CN" altLang="en-US" sz="2400" b="1" dirty="0" smtClean="0"/>
                <a:t>局限性</a:t>
              </a:r>
              <a:endParaRPr lang="zh-CN" altLang="en-US" sz="2400" b="1" dirty="0"/>
            </a:p>
          </p:txBody>
        </p:sp>
        <p:sp>
          <p:nvSpPr>
            <p:cNvPr id="10" name="文本框 9"/>
            <p:cNvSpPr txBox="1"/>
            <p:nvPr/>
          </p:nvSpPr>
          <p:spPr>
            <a:xfrm>
              <a:off x="6768919" y="3528382"/>
              <a:ext cx="3949831" cy="369131"/>
            </a:xfrm>
            <a:prstGeom prst="rect">
              <a:avLst/>
            </a:prstGeom>
            <a:noFill/>
          </p:spPr>
          <p:txBody>
            <a:bodyPr wrap="square" rtlCol="0">
              <a:spAutoFit/>
            </a:bodyPr>
            <a:lstStyle/>
            <a:p>
              <a:r>
                <a:rPr lang="zh-CN" altLang="en-US" sz="2400" dirty="0" smtClean="0"/>
                <a:t>分数仅供参考</a:t>
              </a:r>
              <a:endParaRPr lang="zh-CN" altLang="en-US" sz="2400" dirty="0"/>
            </a:p>
          </p:txBody>
        </p:sp>
        <p:sp>
          <p:nvSpPr>
            <p:cNvPr id="11" name="文本框 10"/>
            <p:cNvSpPr txBox="1"/>
            <p:nvPr/>
          </p:nvSpPr>
          <p:spPr>
            <a:xfrm>
              <a:off x="1903422" y="1375065"/>
              <a:ext cx="3949831" cy="369131"/>
            </a:xfrm>
            <a:prstGeom prst="rect">
              <a:avLst/>
            </a:prstGeom>
            <a:noFill/>
          </p:spPr>
          <p:txBody>
            <a:bodyPr wrap="square" rtlCol="0">
              <a:spAutoFit/>
            </a:bodyPr>
            <a:lstStyle/>
            <a:p>
              <a:r>
                <a:rPr lang="zh-CN" altLang="en-US" sz="2400" b="1" dirty="0" smtClean="0"/>
                <a:t>特点</a:t>
              </a:r>
              <a:endParaRPr lang="zh-CN" altLang="en-US" sz="2400" b="1" dirty="0"/>
            </a:p>
          </p:txBody>
        </p:sp>
      </p:grpSp>
    </p:spTree>
    <p:extLst>
      <p:ext uri="{BB962C8B-B14F-4D97-AF65-F5344CB8AC3E}">
        <p14:creationId xmlns:p14="http://schemas.microsoft.com/office/powerpoint/2010/main" val="348884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497" y="180273"/>
            <a:ext cx="1762814" cy="1662718"/>
          </a:xfrm>
          <a:prstGeom prst="rect">
            <a:avLst/>
          </a:prstGeom>
        </p:spPr>
      </p:pic>
      <p:grpSp>
        <p:nvGrpSpPr>
          <p:cNvPr id="8" name="组合 7"/>
          <p:cNvGrpSpPr/>
          <p:nvPr/>
        </p:nvGrpSpPr>
        <p:grpSpPr>
          <a:xfrm>
            <a:off x="664029" y="2652823"/>
            <a:ext cx="11402282" cy="2308324"/>
            <a:chOff x="664029" y="2652823"/>
            <a:chExt cx="11402282" cy="2308324"/>
          </a:xfrm>
        </p:grpSpPr>
        <p:sp>
          <p:nvSpPr>
            <p:cNvPr id="5" name="矩形 4"/>
            <p:cNvSpPr/>
            <p:nvPr/>
          </p:nvSpPr>
          <p:spPr>
            <a:xfrm>
              <a:off x="664029" y="2652823"/>
              <a:ext cx="5355771" cy="2308324"/>
            </a:xfrm>
            <a:prstGeom prst="rect">
              <a:avLst/>
            </a:prstGeom>
          </p:spPr>
          <p:txBody>
            <a:bodyPr wrap="square">
              <a:spAutoFit/>
            </a:bodyPr>
            <a:lstStyle/>
            <a:p>
              <a:pPr>
                <a:buFont typeface="+mj-lt"/>
                <a:buAutoNum type="arabicPeriod"/>
              </a:pPr>
              <a:r>
                <a:rPr lang="zh-CN" altLang="en-US" dirty="0">
                  <a:solidFill>
                    <a:srgbClr val="333333"/>
                  </a:solidFill>
                  <a:latin typeface="arial" panose="020B0604020202020204" pitchFamily="34" charset="0"/>
                </a:rPr>
                <a:t>信用历史：过往信用账户还款记录及信用账户历史；</a:t>
              </a:r>
            </a:p>
            <a:p>
              <a:pPr>
                <a:buFont typeface="+mj-lt"/>
                <a:buAutoNum type="arabicPeriod"/>
              </a:pPr>
              <a:r>
                <a:rPr lang="zh-CN" altLang="en-US" dirty="0">
                  <a:solidFill>
                    <a:srgbClr val="333333"/>
                  </a:solidFill>
                  <a:latin typeface="arial" panose="020B0604020202020204" pitchFamily="34" charset="0"/>
                </a:rPr>
                <a:t>行为偏好：在购物、缴费、转账、理财等活动中的偏好及稳定性；</a:t>
              </a:r>
            </a:p>
            <a:p>
              <a:pPr>
                <a:buFont typeface="+mj-lt"/>
                <a:buAutoNum type="arabicPeriod"/>
              </a:pPr>
              <a:r>
                <a:rPr lang="zh-CN" altLang="en-US" dirty="0">
                  <a:solidFill>
                    <a:srgbClr val="333333"/>
                  </a:solidFill>
                  <a:latin typeface="arial" panose="020B0604020202020204" pitchFamily="34" charset="0"/>
                </a:rPr>
                <a:t>履约能力：稳定的经济来源和个人资产；</a:t>
              </a:r>
            </a:p>
            <a:p>
              <a:pPr>
                <a:buFont typeface="+mj-lt"/>
                <a:buAutoNum type="arabicPeriod"/>
              </a:pPr>
              <a:r>
                <a:rPr lang="zh-CN" altLang="en-US" dirty="0">
                  <a:solidFill>
                    <a:srgbClr val="333333"/>
                  </a:solidFill>
                  <a:latin typeface="arial" panose="020B0604020202020204" pitchFamily="34" charset="0"/>
                </a:rPr>
                <a:t>身份特质：在使用相关服务过程中留下的足够丰富和可靠的个人基本信息；</a:t>
              </a:r>
            </a:p>
            <a:p>
              <a:pPr>
                <a:buFont typeface="+mj-lt"/>
                <a:buAutoNum type="arabicPeriod"/>
              </a:pPr>
              <a:r>
                <a:rPr lang="zh-CN" altLang="en-US" dirty="0">
                  <a:solidFill>
                    <a:srgbClr val="333333"/>
                  </a:solidFill>
                  <a:latin typeface="arial" panose="020B0604020202020204" pitchFamily="34" charset="0"/>
                </a:rPr>
                <a:t>人脉关系：好友的身份特征以及跟好友互动程度。</a:t>
              </a:r>
              <a:endParaRPr lang="zh-CN" altLang="en-US" b="0" i="0" dirty="0">
                <a:solidFill>
                  <a:srgbClr val="333333"/>
                </a:solidFill>
                <a:effectLst/>
                <a:latin typeface="arial" panose="020B0604020202020204" pitchFamily="34" charset="0"/>
              </a:endParaRPr>
            </a:p>
          </p:txBody>
        </p:sp>
        <p:sp>
          <p:nvSpPr>
            <p:cNvPr id="6" name="矩形 5"/>
            <p:cNvSpPr/>
            <p:nvPr/>
          </p:nvSpPr>
          <p:spPr>
            <a:xfrm>
              <a:off x="6710540" y="3206820"/>
              <a:ext cx="5355771" cy="1200329"/>
            </a:xfrm>
            <a:prstGeom prst="rect">
              <a:avLst/>
            </a:prstGeom>
          </p:spPr>
          <p:txBody>
            <a:bodyPr wrap="square">
              <a:spAutoFit/>
            </a:bodyPr>
            <a:lstStyle/>
            <a:p>
              <a:pPr>
                <a:buFont typeface="+mj-lt"/>
                <a:buAutoNum type="arabicPeriod"/>
              </a:pPr>
              <a:r>
                <a:rPr lang="zh-CN" altLang="en-US" b="0" i="0" dirty="0" smtClean="0">
                  <a:solidFill>
                    <a:srgbClr val="333333"/>
                  </a:solidFill>
                  <a:effectLst/>
                  <a:latin typeface="arial" panose="020B0604020202020204" pitchFamily="34" charset="0"/>
                </a:rPr>
                <a:t>信用租赁</a:t>
              </a:r>
              <a:endParaRPr lang="en-US" altLang="zh-CN" b="0" i="0" dirty="0" smtClean="0">
                <a:solidFill>
                  <a:srgbClr val="333333"/>
                </a:solidFill>
                <a:effectLst/>
                <a:latin typeface="arial" panose="020B0604020202020204" pitchFamily="34" charset="0"/>
              </a:endParaRPr>
            </a:p>
            <a:p>
              <a:pPr>
                <a:buFont typeface="+mj-lt"/>
                <a:buAutoNum type="arabicPeriod"/>
              </a:pPr>
              <a:r>
                <a:rPr lang="zh-CN" altLang="en-US" dirty="0">
                  <a:solidFill>
                    <a:srgbClr val="333333"/>
                  </a:solidFill>
                  <a:latin typeface="arial" panose="020B0604020202020204" pitchFamily="34" charset="0"/>
                </a:rPr>
                <a:t>免</a:t>
              </a:r>
              <a:r>
                <a:rPr lang="zh-CN" altLang="en-US" dirty="0" smtClean="0">
                  <a:solidFill>
                    <a:srgbClr val="333333"/>
                  </a:solidFill>
                  <a:latin typeface="arial" panose="020B0604020202020204" pitchFamily="34" charset="0"/>
                </a:rPr>
                <a:t>押出行</a:t>
              </a:r>
              <a:endParaRPr lang="en-US" altLang="zh-CN" dirty="0" smtClean="0">
                <a:solidFill>
                  <a:srgbClr val="333333"/>
                </a:solidFill>
                <a:latin typeface="arial" panose="020B0604020202020204" pitchFamily="34" charset="0"/>
              </a:endParaRPr>
            </a:p>
            <a:p>
              <a:pPr>
                <a:buFont typeface="+mj-lt"/>
                <a:buAutoNum type="arabicPeriod"/>
              </a:pPr>
              <a:r>
                <a:rPr lang="zh-CN" altLang="en-US" b="0" i="0" dirty="0">
                  <a:solidFill>
                    <a:srgbClr val="333333"/>
                  </a:solidFill>
                  <a:effectLst/>
                  <a:latin typeface="arial" panose="020B0604020202020204" pitchFamily="34" charset="0"/>
                </a:rPr>
                <a:t>免</a:t>
              </a:r>
              <a:r>
                <a:rPr lang="zh-CN" altLang="en-US" b="0" i="0" dirty="0" smtClean="0">
                  <a:solidFill>
                    <a:srgbClr val="333333"/>
                  </a:solidFill>
                  <a:effectLst/>
                  <a:latin typeface="arial" panose="020B0604020202020204" pitchFamily="34" charset="0"/>
                </a:rPr>
                <a:t>押住宿</a:t>
              </a:r>
              <a:endParaRPr lang="en-US" altLang="zh-CN" b="0" i="0" dirty="0" smtClean="0">
                <a:solidFill>
                  <a:srgbClr val="333333"/>
                </a:solidFill>
                <a:effectLst/>
                <a:latin typeface="arial" panose="020B0604020202020204" pitchFamily="34" charset="0"/>
              </a:endParaRPr>
            </a:p>
            <a:p>
              <a:pPr>
                <a:buFont typeface="+mj-lt"/>
                <a:buAutoNum type="arabicPeriod"/>
              </a:pPr>
              <a:r>
                <a:rPr lang="zh-CN" altLang="en-US" dirty="0" smtClean="0">
                  <a:solidFill>
                    <a:srgbClr val="333333"/>
                  </a:solidFill>
                  <a:latin typeface="arial" panose="020B0604020202020204" pitchFamily="34" charset="0"/>
                </a:rPr>
                <a:t>信用借还</a:t>
              </a:r>
              <a:endParaRPr lang="zh-CN" altLang="en-US" b="0" i="0" dirty="0">
                <a:solidFill>
                  <a:srgbClr val="333333"/>
                </a:solidFill>
                <a:effectLst/>
                <a:latin typeface="arial" panose="020B0604020202020204" pitchFamily="34" charset="0"/>
              </a:endParaRPr>
            </a:p>
          </p:txBody>
        </p:sp>
      </p:grpSp>
      <p:pic>
        <p:nvPicPr>
          <p:cNvPr id="7" name="图片 6" descr="微信图片_2019042621025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4152" y="399210"/>
            <a:ext cx="3236426" cy="5751120"/>
          </a:xfrm>
          <a:prstGeom prst="rect">
            <a:avLst/>
          </a:prstGeom>
          <a:noFill/>
          <a:ln>
            <a:noFill/>
          </a:ln>
        </p:spPr>
      </p:pic>
      <p:grpSp>
        <p:nvGrpSpPr>
          <p:cNvPr id="12" name="组合 11"/>
          <p:cNvGrpSpPr/>
          <p:nvPr/>
        </p:nvGrpSpPr>
        <p:grpSpPr>
          <a:xfrm>
            <a:off x="1489502" y="1572182"/>
            <a:ext cx="10013578" cy="461666"/>
            <a:chOff x="1489502" y="1572182"/>
            <a:chExt cx="10013578" cy="461666"/>
          </a:xfrm>
        </p:grpSpPr>
        <p:sp>
          <p:nvSpPr>
            <p:cNvPr id="10" name="文本框 9"/>
            <p:cNvSpPr txBox="1"/>
            <p:nvPr/>
          </p:nvSpPr>
          <p:spPr>
            <a:xfrm>
              <a:off x="7113780" y="1572183"/>
              <a:ext cx="4389300" cy="461665"/>
            </a:xfrm>
            <a:prstGeom prst="rect">
              <a:avLst/>
            </a:prstGeom>
            <a:noFill/>
          </p:spPr>
          <p:txBody>
            <a:bodyPr wrap="square" rtlCol="0">
              <a:spAutoFit/>
            </a:bodyPr>
            <a:lstStyle/>
            <a:p>
              <a:r>
                <a:rPr lang="zh-CN" altLang="en-US" sz="2400" b="1" dirty="0" smtClean="0"/>
                <a:t>用途</a:t>
              </a:r>
              <a:endParaRPr lang="zh-CN" altLang="en-US" sz="2400" b="1" dirty="0"/>
            </a:p>
          </p:txBody>
        </p:sp>
        <p:sp>
          <p:nvSpPr>
            <p:cNvPr id="11" name="文本框 10"/>
            <p:cNvSpPr txBox="1"/>
            <p:nvPr/>
          </p:nvSpPr>
          <p:spPr>
            <a:xfrm>
              <a:off x="1489502" y="1572182"/>
              <a:ext cx="4389300" cy="461665"/>
            </a:xfrm>
            <a:prstGeom prst="rect">
              <a:avLst/>
            </a:prstGeom>
            <a:noFill/>
          </p:spPr>
          <p:txBody>
            <a:bodyPr wrap="square" rtlCol="0">
              <a:spAutoFit/>
            </a:bodyPr>
            <a:lstStyle/>
            <a:p>
              <a:r>
                <a:rPr lang="zh-CN" altLang="en-US" sz="2400" b="1" dirty="0" smtClean="0"/>
                <a:t>数据来源</a:t>
              </a:r>
              <a:endParaRPr lang="zh-CN" altLang="en-US" sz="2400" b="1" dirty="0"/>
            </a:p>
          </p:txBody>
        </p:sp>
      </p:grpSp>
    </p:spTree>
    <p:extLst>
      <p:ext uri="{BB962C8B-B14F-4D97-AF65-F5344CB8AC3E}">
        <p14:creationId xmlns:p14="http://schemas.microsoft.com/office/powerpoint/2010/main" val="49421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2" presetClass="entr" presetSubtype="4"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a:xfrm>
            <a:off x="838200" y="1825625"/>
            <a:ext cx="10515600" cy="3128115"/>
          </a:xfrm>
        </p:spPr>
        <p:txBody>
          <a:bodyPr/>
          <a:lstStyle/>
          <a:p>
            <a:r>
              <a:rPr lang="zh-CN" altLang="en-US" dirty="0" smtClean="0"/>
              <a:t>需要什么</a:t>
            </a:r>
            <a:endParaRPr lang="en-US" altLang="zh-CN" dirty="0" smtClean="0"/>
          </a:p>
          <a:p>
            <a:r>
              <a:rPr lang="zh-CN" altLang="en-US" dirty="0" smtClean="0"/>
              <a:t>为何需要</a:t>
            </a:r>
            <a:endParaRPr lang="en-US" altLang="zh-CN" dirty="0" smtClean="0"/>
          </a:p>
          <a:p>
            <a:r>
              <a:rPr lang="zh-CN" altLang="en-US" dirty="0" smtClean="0"/>
              <a:t>在大学生群体内如何执行</a:t>
            </a:r>
            <a:endParaRPr lang="en-US" altLang="zh-CN" dirty="0" smtClean="0"/>
          </a:p>
          <a:p>
            <a:r>
              <a:rPr lang="zh-CN" altLang="en-US" dirty="0"/>
              <a:t>有</a:t>
            </a:r>
            <a:r>
              <a:rPr lang="zh-CN" altLang="en-US" dirty="0" smtClean="0"/>
              <a:t>何吸引力</a:t>
            </a:r>
            <a:endParaRPr lang="en-US" altLang="zh-CN" dirty="0" smtClean="0"/>
          </a:p>
          <a:p>
            <a:r>
              <a:rPr lang="zh-CN" altLang="en-US" dirty="0"/>
              <a:t>有</a:t>
            </a:r>
            <a:r>
              <a:rPr lang="zh-CN" altLang="en-US" dirty="0" smtClean="0"/>
              <a:t>何用途</a:t>
            </a:r>
            <a:endParaRPr lang="en-US" altLang="zh-CN" dirty="0" smtClean="0"/>
          </a:p>
          <a:p>
            <a:r>
              <a:rPr lang="zh-CN" altLang="en-US" dirty="0"/>
              <a:t>有</a:t>
            </a:r>
            <a:r>
              <a:rPr lang="zh-CN" altLang="en-US" dirty="0" smtClean="0"/>
              <a:t>何惩罚措施</a:t>
            </a:r>
            <a:endParaRPr lang="en-US" altLang="zh-CN" dirty="0" smtClean="0"/>
          </a:p>
          <a:p>
            <a:endParaRPr lang="zh-CN" altLang="en-US" dirty="0"/>
          </a:p>
        </p:txBody>
      </p:sp>
      <p:grpSp>
        <p:nvGrpSpPr>
          <p:cNvPr id="10" name="组合 9"/>
          <p:cNvGrpSpPr/>
          <p:nvPr/>
        </p:nvGrpSpPr>
        <p:grpSpPr>
          <a:xfrm>
            <a:off x="6284140" y="1125586"/>
            <a:ext cx="4311066" cy="4557856"/>
            <a:chOff x="6284140" y="1125586"/>
            <a:chExt cx="4311066" cy="4557856"/>
          </a:xfrm>
        </p:grpSpPr>
        <p:sp>
          <p:nvSpPr>
            <p:cNvPr id="4" name="椭圆形标注 3"/>
            <p:cNvSpPr/>
            <p:nvPr/>
          </p:nvSpPr>
          <p:spPr>
            <a:xfrm>
              <a:off x="7555538" y="1125586"/>
              <a:ext cx="1397552" cy="1042568"/>
            </a:xfrm>
            <a:prstGeom prst="wedgeEllipseCallout">
              <a:avLst>
                <a:gd name="adj1" fmla="val -45000"/>
                <a:gd name="adj2" fmla="val 4669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大学生借贷问题</a:t>
              </a:r>
              <a:endParaRPr lang="zh-CN" altLang="en-US" dirty="0"/>
            </a:p>
          </p:txBody>
        </p:sp>
        <p:sp>
          <p:nvSpPr>
            <p:cNvPr id="5" name="椭圆形标注 4"/>
            <p:cNvSpPr/>
            <p:nvPr/>
          </p:nvSpPr>
          <p:spPr>
            <a:xfrm>
              <a:off x="8691630" y="2685809"/>
              <a:ext cx="1590539" cy="961370"/>
            </a:xfrm>
            <a:prstGeom prst="wedgeEllipseCallout">
              <a:avLst>
                <a:gd name="adj1" fmla="val 28437"/>
                <a:gd name="adj2" fmla="val 625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文凭造假</a:t>
              </a:r>
              <a:endParaRPr lang="zh-CN" altLang="en-US" dirty="0"/>
            </a:p>
          </p:txBody>
        </p:sp>
        <p:sp>
          <p:nvSpPr>
            <p:cNvPr id="6" name="椭圆形标注 5"/>
            <p:cNvSpPr/>
            <p:nvPr/>
          </p:nvSpPr>
          <p:spPr>
            <a:xfrm>
              <a:off x="6313064" y="2690887"/>
              <a:ext cx="1941250" cy="956292"/>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校内活动缺少积极性</a:t>
              </a:r>
              <a:endParaRPr lang="zh-CN" altLang="en-US" dirty="0"/>
            </a:p>
          </p:txBody>
        </p:sp>
        <p:sp>
          <p:nvSpPr>
            <p:cNvPr id="8" name="椭圆形标注 7"/>
            <p:cNvSpPr/>
            <p:nvPr/>
          </p:nvSpPr>
          <p:spPr>
            <a:xfrm>
              <a:off x="6284140" y="4452625"/>
              <a:ext cx="2207739" cy="784821"/>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技能缺乏证明</a:t>
              </a:r>
              <a:endParaRPr lang="zh-CN" altLang="en-US" dirty="0"/>
            </a:p>
          </p:txBody>
        </p:sp>
        <p:sp>
          <p:nvSpPr>
            <p:cNvPr id="9" name="椭圆形标注 8"/>
            <p:cNvSpPr/>
            <p:nvPr/>
          </p:nvSpPr>
          <p:spPr>
            <a:xfrm>
              <a:off x="8804916" y="4791449"/>
              <a:ext cx="1790290" cy="891993"/>
            </a:xfrm>
            <a:prstGeom prst="wedgeEllipseCallout">
              <a:avLst>
                <a:gd name="adj1" fmla="val 28437"/>
                <a:gd name="adj2" fmla="val 625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缺少诚信意识</a:t>
              </a:r>
              <a:endParaRPr lang="zh-CN" altLang="en-US" dirty="0"/>
            </a:p>
          </p:txBody>
        </p:sp>
      </p:grpSp>
    </p:spTree>
    <p:extLst>
      <p:ext uri="{BB962C8B-B14F-4D97-AF65-F5344CB8AC3E}">
        <p14:creationId xmlns:p14="http://schemas.microsoft.com/office/powerpoint/2010/main" val="286996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系统构成</a:t>
            </a:r>
            <a:endParaRPr lang="zh-CN" altLang="en-US" dirty="0"/>
          </a:p>
        </p:txBody>
      </p:sp>
      <p:grpSp>
        <p:nvGrpSpPr>
          <p:cNvPr id="24" name="组合 23"/>
          <p:cNvGrpSpPr/>
          <p:nvPr/>
        </p:nvGrpSpPr>
        <p:grpSpPr>
          <a:xfrm>
            <a:off x="692494" y="556581"/>
            <a:ext cx="9510067" cy="6219377"/>
            <a:chOff x="692494" y="556581"/>
            <a:chExt cx="9510067" cy="6219377"/>
          </a:xfrm>
        </p:grpSpPr>
        <p:sp>
          <p:nvSpPr>
            <p:cNvPr id="9" name="椭圆 8"/>
            <p:cNvSpPr/>
            <p:nvPr/>
          </p:nvSpPr>
          <p:spPr>
            <a:xfrm>
              <a:off x="8213123" y="999401"/>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绩点</a:t>
              </a:r>
              <a:endParaRPr lang="zh-CN" altLang="en-US" dirty="0"/>
            </a:p>
          </p:txBody>
        </p:sp>
        <p:sp>
          <p:nvSpPr>
            <p:cNvPr id="10" name="椭圆 9"/>
            <p:cNvSpPr/>
            <p:nvPr/>
          </p:nvSpPr>
          <p:spPr>
            <a:xfrm>
              <a:off x="8876269" y="2060669"/>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校</a:t>
              </a:r>
              <a:r>
                <a:rPr lang="zh-CN" altLang="en-US" dirty="0" smtClean="0"/>
                <a:t>内违纪</a:t>
              </a:r>
              <a:endParaRPr lang="zh-CN" altLang="en-US" dirty="0"/>
            </a:p>
          </p:txBody>
        </p:sp>
        <p:sp>
          <p:nvSpPr>
            <p:cNvPr id="11" name="椭圆 10"/>
            <p:cNvSpPr/>
            <p:nvPr/>
          </p:nvSpPr>
          <p:spPr>
            <a:xfrm>
              <a:off x="838200" y="4875737"/>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技能</a:t>
              </a:r>
              <a:endParaRPr lang="zh-CN" altLang="en-US" dirty="0"/>
            </a:p>
          </p:txBody>
        </p:sp>
        <p:sp>
          <p:nvSpPr>
            <p:cNvPr id="12" name="椭圆 11"/>
            <p:cNvSpPr/>
            <p:nvPr/>
          </p:nvSpPr>
          <p:spPr>
            <a:xfrm>
              <a:off x="3322164" y="6026314"/>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校内工作</a:t>
              </a:r>
              <a:endParaRPr lang="zh-CN" altLang="en-US" dirty="0"/>
            </a:p>
          </p:txBody>
        </p:sp>
        <p:sp>
          <p:nvSpPr>
            <p:cNvPr id="13" name="椭圆 12"/>
            <p:cNvSpPr/>
            <p:nvPr/>
          </p:nvSpPr>
          <p:spPr>
            <a:xfrm>
              <a:off x="692494" y="3844733"/>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校外工作</a:t>
              </a:r>
              <a:endParaRPr lang="zh-CN" altLang="en-US" dirty="0"/>
            </a:p>
          </p:txBody>
        </p:sp>
        <p:sp>
          <p:nvSpPr>
            <p:cNvPr id="14" name="椭圆 13"/>
            <p:cNvSpPr/>
            <p:nvPr/>
          </p:nvSpPr>
          <p:spPr>
            <a:xfrm>
              <a:off x="8470298" y="5475152"/>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校内失信</a:t>
              </a:r>
              <a:endParaRPr lang="zh-CN" altLang="en-US" dirty="0"/>
            </a:p>
          </p:txBody>
        </p:sp>
        <p:sp>
          <p:nvSpPr>
            <p:cNvPr id="15" name="椭圆 14"/>
            <p:cNvSpPr/>
            <p:nvPr/>
          </p:nvSpPr>
          <p:spPr>
            <a:xfrm>
              <a:off x="882478" y="1360856"/>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二手商品评价</a:t>
              </a:r>
              <a:endParaRPr lang="zh-CN" altLang="en-US" dirty="0"/>
            </a:p>
          </p:txBody>
        </p:sp>
        <p:sp>
          <p:nvSpPr>
            <p:cNvPr id="16" name="椭圆 15"/>
            <p:cNvSpPr/>
            <p:nvPr/>
          </p:nvSpPr>
          <p:spPr>
            <a:xfrm>
              <a:off x="6524367" y="556581"/>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年级</a:t>
              </a:r>
              <a:endParaRPr lang="zh-CN" altLang="en-US" dirty="0"/>
            </a:p>
          </p:txBody>
        </p:sp>
        <p:sp>
          <p:nvSpPr>
            <p:cNvPr id="17" name="椭圆 16"/>
            <p:cNvSpPr/>
            <p:nvPr/>
          </p:nvSpPr>
          <p:spPr>
            <a:xfrm>
              <a:off x="1784521" y="5712471"/>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奖学金申请</a:t>
              </a:r>
              <a:endParaRPr lang="zh-CN" altLang="en-US" dirty="0"/>
            </a:p>
          </p:txBody>
        </p:sp>
      </p:grpSp>
      <p:grpSp>
        <p:nvGrpSpPr>
          <p:cNvPr id="3" name="组合 2"/>
          <p:cNvGrpSpPr/>
          <p:nvPr/>
        </p:nvGrpSpPr>
        <p:grpSpPr>
          <a:xfrm>
            <a:off x="4588786" y="3464046"/>
            <a:ext cx="1965754" cy="683483"/>
            <a:chOff x="4435045" y="3161250"/>
            <a:chExt cx="1965754" cy="683483"/>
          </a:xfrm>
        </p:grpSpPr>
        <p:sp>
          <p:nvSpPr>
            <p:cNvPr id="4" name="文本框 3"/>
            <p:cNvSpPr txBox="1"/>
            <p:nvPr/>
          </p:nvSpPr>
          <p:spPr>
            <a:xfrm>
              <a:off x="4522572" y="3352800"/>
              <a:ext cx="1812324" cy="369332"/>
            </a:xfrm>
            <a:prstGeom prst="rect">
              <a:avLst/>
            </a:prstGeom>
            <a:noFill/>
          </p:spPr>
          <p:txBody>
            <a:bodyPr wrap="square" rtlCol="0">
              <a:spAutoFit/>
            </a:bodyPr>
            <a:lstStyle/>
            <a:p>
              <a:r>
                <a:rPr lang="zh-CN" altLang="en-US" dirty="0" smtClean="0"/>
                <a:t>信用评级子系统</a:t>
              </a:r>
              <a:endParaRPr lang="zh-CN" altLang="en-US" dirty="0"/>
            </a:p>
          </p:txBody>
        </p:sp>
        <p:sp>
          <p:nvSpPr>
            <p:cNvPr id="22" name="矩形 21"/>
            <p:cNvSpPr/>
            <p:nvPr/>
          </p:nvSpPr>
          <p:spPr>
            <a:xfrm>
              <a:off x="4435045" y="3161250"/>
              <a:ext cx="1965754" cy="6834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9" name="组合 28"/>
          <p:cNvGrpSpPr/>
          <p:nvPr/>
        </p:nvGrpSpPr>
        <p:grpSpPr>
          <a:xfrm>
            <a:off x="2381316" y="1940501"/>
            <a:ext cx="6251488" cy="3666275"/>
            <a:chOff x="2381316" y="1940501"/>
            <a:chExt cx="6251488" cy="3666275"/>
          </a:xfrm>
        </p:grpSpPr>
        <p:grpSp>
          <p:nvGrpSpPr>
            <p:cNvPr id="23" name="组合 22"/>
            <p:cNvGrpSpPr/>
            <p:nvPr/>
          </p:nvGrpSpPr>
          <p:grpSpPr>
            <a:xfrm>
              <a:off x="2381316" y="1940501"/>
              <a:ext cx="6251488" cy="3666275"/>
              <a:chOff x="2307267" y="1745642"/>
              <a:chExt cx="6251488" cy="3666275"/>
            </a:xfrm>
          </p:grpSpPr>
          <p:sp>
            <p:nvSpPr>
              <p:cNvPr id="5" name="文本框 4"/>
              <p:cNvSpPr txBox="1"/>
              <p:nvPr/>
            </p:nvSpPr>
            <p:spPr>
              <a:xfrm>
                <a:off x="2434719" y="2029729"/>
                <a:ext cx="1812324" cy="369332"/>
              </a:xfrm>
              <a:prstGeom prst="rect">
                <a:avLst/>
              </a:prstGeom>
              <a:noFill/>
            </p:spPr>
            <p:txBody>
              <a:bodyPr wrap="square" rtlCol="0">
                <a:spAutoFit/>
              </a:bodyPr>
              <a:lstStyle/>
              <a:p>
                <a:r>
                  <a:rPr lang="zh-CN" altLang="en-US" dirty="0" smtClean="0"/>
                  <a:t>二手商品子系统</a:t>
                </a:r>
                <a:endParaRPr lang="zh-CN" altLang="en-US" dirty="0"/>
              </a:p>
            </p:txBody>
          </p:sp>
          <p:sp>
            <p:nvSpPr>
              <p:cNvPr id="6" name="文本框 5"/>
              <p:cNvSpPr txBox="1"/>
              <p:nvPr/>
            </p:nvSpPr>
            <p:spPr>
              <a:xfrm>
                <a:off x="2387562" y="4707397"/>
                <a:ext cx="1812324" cy="369332"/>
              </a:xfrm>
              <a:prstGeom prst="rect">
                <a:avLst/>
              </a:prstGeom>
              <a:noFill/>
            </p:spPr>
            <p:txBody>
              <a:bodyPr wrap="square" rtlCol="0">
                <a:spAutoFit/>
              </a:bodyPr>
              <a:lstStyle/>
              <a:p>
                <a:r>
                  <a:rPr lang="zh-CN" altLang="en-US" dirty="0" smtClean="0"/>
                  <a:t>个人申请子系统</a:t>
                </a:r>
                <a:endParaRPr lang="zh-CN" altLang="en-US" dirty="0"/>
              </a:p>
            </p:txBody>
          </p:sp>
          <p:sp>
            <p:nvSpPr>
              <p:cNvPr id="7" name="文本框 6"/>
              <p:cNvSpPr txBox="1"/>
              <p:nvPr/>
            </p:nvSpPr>
            <p:spPr>
              <a:xfrm>
                <a:off x="6746431" y="2003570"/>
                <a:ext cx="1812324" cy="369332"/>
              </a:xfrm>
              <a:prstGeom prst="rect">
                <a:avLst/>
              </a:prstGeom>
              <a:noFill/>
            </p:spPr>
            <p:txBody>
              <a:bodyPr wrap="square" rtlCol="0">
                <a:spAutoFit/>
              </a:bodyPr>
              <a:lstStyle/>
              <a:p>
                <a:r>
                  <a:rPr lang="zh-CN" altLang="en-US" dirty="0" smtClean="0"/>
                  <a:t>教务子系统</a:t>
                </a:r>
                <a:endParaRPr lang="zh-CN" altLang="en-US" dirty="0"/>
              </a:p>
            </p:txBody>
          </p:sp>
          <p:sp>
            <p:nvSpPr>
              <p:cNvPr id="8" name="文本框 7"/>
              <p:cNvSpPr txBox="1"/>
              <p:nvPr/>
            </p:nvSpPr>
            <p:spPr>
              <a:xfrm>
                <a:off x="6592226" y="4818149"/>
                <a:ext cx="1812324" cy="369332"/>
              </a:xfrm>
              <a:prstGeom prst="rect">
                <a:avLst/>
              </a:prstGeom>
              <a:noFill/>
            </p:spPr>
            <p:txBody>
              <a:bodyPr wrap="square" rtlCol="0">
                <a:spAutoFit/>
              </a:bodyPr>
              <a:lstStyle/>
              <a:p>
                <a:r>
                  <a:rPr lang="zh-CN" altLang="en-US" dirty="0" smtClean="0"/>
                  <a:t>图书馆子系统</a:t>
                </a:r>
                <a:endParaRPr lang="zh-CN" altLang="en-US" dirty="0"/>
              </a:p>
            </p:txBody>
          </p:sp>
          <p:sp>
            <p:nvSpPr>
              <p:cNvPr id="18" name="矩形 17"/>
              <p:cNvSpPr/>
              <p:nvPr/>
            </p:nvSpPr>
            <p:spPr>
              <a:xfrm>
                <a:off x="2394380" y="1745642"/>
                <a:ext cx="1877968" cy="8553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p:cNvSpPr/>
              <p:nvPr/>
            </p:nvSpPr>
            <p:spPr>
              <a:xfrm>
                <a:off x="6397117" y="1751925"/>
                <a:ext cx="1987378" cy="8553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矩形 19"/>
              <p:cNvSpPr/>
              <p:nvPr/>
            </p:nvSpPr>
            <p:spPr>
              <a:xfrm>
                <a:off x="6414588" y="4556617"/>
                <a:ext cx="1928180" cy="8553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2307267" y="4529213"/>
                <a:ext cx="1987378" cy="77489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5" name="右箭头 24"/>
            <p:cNvSpPr/>
            <p:nvPr/>
          </p:nvSpPr>
          <p:spPr>
            <a:xfrm rot="2102239">
              <a:off x="3438054" y="3054842"/>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8871378">
              <a:off x="3438055" y="4268793"/>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8586503">
              <a:off x="7169581" y="2948239"/>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rot="13444797">
              <a:off x="7161062" y="4361798"/>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559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mph" presetSubtype="0" fill="hold" nodeType="withEffect">
                                  <p:stCondLst>
                                    <p:cond delay="0"/>
                                  </p:stCondLst>
                                  <p:childTnLst>
                                    <p:animScale>
                                      <p:cBhvr>
                                        <p:cTn id="9" dur="2000" fill="hold"/>
                                        <p:tgtEl>
                                          <p:spTgt spid="3"/>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heel(1)">
                                      <p:cBhvr>
                                        <p:cTn id="14" dur="20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75" y="656281"/>
            <a:ext cx="10515600" cy="720725"/>
          </a:xfrm>
        </p:spPr>
        <p:txBody>
          <a:bodyPr>
            <a:normAutofit/>
          </a:bodyPr>
          <a:lstStyle/>
          <a:p>
            <a:r>
              <a:rPr lang="en-US" altLang="zh-CN" dirty="0" smtClean="0"/>
              <a:t>Django + Python + MySQL</a:t>
            </a:r>
            <a:endParaRPr lang="zh-CN" altLang="en-US" dirty="0"/>
          </a:p>
        </p:txBody>
      </p:sp>
      <p:sp>
        <p:nvSpPr>
          <p:cNvPr id="4" name="内容占位符 2"/>
          <p:cNvSpPr txBox="1">
            <a:spLocks/>
          </p:cNvSpPr>
          <p:nvPr/>
        </p:nvSpPr>
        <p:spPr>
          <a:xfrm>
            <a:off x="685800" y="1969787"/>
            <a:ext cx="10515600" cy="1097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Django</a:t>
            </a:r>
            <a:r>
              <a:rPr lang="zh-CN" altLang="en-US" dirty="0" smtClean="0"/>
              <a:t>是一个开放源代码的</a:t>
            </a:r>
            <a:r>
              <a:rPr lang="en-US" altLang="zh-CN" dirty="0" smtClean="0"/>
              <a:t>Web</a:t>
            </a:r>
            <a:r>
              <a:rPr lang="zh-CN" altLang="en-US" dirty="0" smtClean="0"/>
              <a:t>应用框架，由</a:t>
            </a:r>
            <a:r>
              <a:rPr lang="en-US" altLang="zh-CN" dirty="0" smtClean="0"/>
              <a:t>Python</a:t>
            </a:r>
            <a:r>
              <a:rPr lang="zh-CN" altLang="en-US" dirty="0" smtClean="0"/>
              <a:t>写成。采用了</a:t>
            </a:r>
            <a:r>
              <a:rPr lang="en-US" altLang="zh-CN" dirty="0" smtClean="0"/>
              <a:t>MVT</a:t>
            </a:r>
            <a:r>
              <a:rPr lang="zh-CN" altLang="en-US" dirty="0" smtClean="0"/>
              <a:t>的框架模式，即</a:t>
            </a:r>
            <a:r>
              <a:rPr lang="zh-CN" altLang="en-US" b="1" dirty="0" smtClean="0"/>
              <a:t>模型</a:t>
            </a:r>
            <a:r>
              <a:rPr lang="en-US" altLang="zh-CN" b="1" dirty="0" smtClean="0"/>
              <a:t>M</a:t>
            </a:r>
            <a:r>
              <a:rPr lang="zh-CN" altLang="en-US" dirty="0" smtClean="0"/>
              <a:t>，</a:t>
            </a:r>
            <a:r>
              <a:rPr lang="zh-CN" altLang="en-US" b="1" dirty="0" smtClean="0"/>
              <a:t>视图</a:t>
            </a:r>
            <a:r>
              <a:rPr lang="en-US" altLang="zh-CN" b="1" dirty="0" smtClean="0"/>
              <a:t>V</a:t>
            </a:r>
            <a:r>
              <a:rPr lang="zh-CN" altLang="en-US" dirty="0" smtClean="0"/>
              <a:t>和</a:t>
            </a:r>
            <a:r>
              <a:rPr lang="zh-CN" altLang="en-US" b="1" dirty="0" smtClean="0"/>
              <a:t>模版</a:t>
            </a:r>
            <a:r>
              <a:rPr lang="en-US" altLang="zh-CN" b="1" dirty="0" smtClean="0"/>
              <a:t>T</a:t>
            </a:r>
            <a:r>
              <a:rPr lang="zh-CN" altLang="en-US" dirty="0" smtClean="0"/>
              <a:t>。</a:t>
            </a:r>
            <a:endParaRPr lang="zh-CN" altLang="en-US" dirty="0"/>
          </a:p>
        </p:txBody>
      </p:sp>
      <p:grpSp>
        <p:nvGrpSpPr>
          <p:cNvPr id="27" name="组合 26"/>
          <p:cNvGrpSpPr/>
          <p:nvPr/>
        </p:nvGrpSpPr>
        <p:grpSpPr>
          <a:xfrm>
            <a:off x="1971675" y="38100"/>
            <a:ext cx="9194189" cy="6858000"/>
            <a:chOff x="1971675" y="38100"/>
            <a:chExt cx="9194189" cy="6858000"/>
          </a:xfrm>
        </p:grpSpPr>
        <p:grpSp>
          <p:nvGrpSpPr>
            <p:cNvPr id="24" name="组合 23"/>
            <p:cNvGrpSpPr/>
            <p:nvPr/>
          </p:nvGrpSpPr>
          <p:grpSpPr>
            <a:xfrm>
              <a:off x="1971675" y="38100"/>
              <a:ext cx="9180786" cy="6858000"/>
              <a:chOff x="1924050" y="0"/>
              <a:chExt cx="9180786" cy="6858000"/>
            </a:xfrm>
          </p:grpSpPr>
          <p:sp>
            <p:nvSpPr>
              <p:cNvPr id="8" name="文本框 7"/>
              <p:cNvSpPr txBox="1"/>
              <p:nvPr/>
            </p:nvSpPr>
            <p:spPr>
              <a:xfrm>
                <a:off x="1924050" y="3067050"/>
                <a:ext cx="2209800" cy="1754326"/>
              </a:xfrm>
              <a:prstGeom prst="rect">
                <a:avLst/>
              </a:prstGeom>
              <a:noFill/>
            </p:spPr>
            <p:txBody>
              <a:bodyPr wrap="square" rtlCol="0">
                <a:spAutoFit/>
              </a:bodyPr>
              <a:lstStyle/>
              <a:p>
                <a:pPr marL="571500" indent="-571500">
                  <a:buFont typeface="Arial" panose="020B0604020202020204" pitchFamily="34" charset="0"/>
                  <a:buChar char="•"/>
                </a:pPr>
                <a:r>
                  <a:rPr lang="zh-CN" altLang="en-US" sz="3600" b="1" dirty="0" smtClean="0"/>
                  <a:t>模型</a:t>
                </a:r>
                <a:r>
                  <a:rPr lang="en-US" altLang="zh-CN" sz="3600" b="1" dirty="0" smtClean="0"/>
                  <a:t>M</a:t>
                </a:r>
              </a:p>
              <a:p>
                <a:pPr marL="571500" indent="-571500">
                  <a:buFont typeface="Arial" panose="020B0604020202020204" pitchFamily="34" charset="0"/>
                  <a:buChar char="•"/>
                </a:pPr>
                <a:r>
                  <a:rPr lang="zh-CN" altLang="en-US" sz="3600" b="1" dirty="0" smtClean="0"/>
                  <a:t>视图</a:t>
                </a:r>
                <a:r>
                  <a:rPr lang="en-US" altLang="zh-CN" sz="3600" b="1" dirty="0" smtClean="0"/>
                  <a:t>V</a:t>
                </a:r>
              </a:p>
              <a:p>
                <a:pPr marL="571500" indent="-571500">
                  <a:buFont typeface="Arial" panose="020B0604020202020204" pitchFamily="34" charset="0"/>
                  <a:buChar char="•"/>
                </a:pPr>
                <a:r>
                  <a:rPr lang="zh-CN" altLang="en-US" sz="3600" b="1" dirty="0" smtClean="0"/>
                  <a:t>模板</a:t>
                </a:r>
                <a:r>
                  <a:rPr lang="en-US" altLang="zh-CN" sz="3600" b="1" dirty="0" smtClean="0"/>
                  <a:t>T</a:t>
                </a:r>
                <a:endParaRPr lang="zh-CN" altLang="en-US" sz="3600" b="1" dirty="0"/>
              </a:p>
            </p:txBody>
          </p:sp>
          <p:grpSp>
            <p:nvGrpSpPr>
              <p:cNvPr id="23" name="组合 22"/>
              <p:cNvGrpSpPr/>
              <p:nvPr/>
            </p:nvGrpSpPr>
            <p:grpSpPr>
              <a:xfrm>
                <a:off x="6243820" y="0"/>
                <a:ext cx="4861016" cy="6858000"/>
                <a:chOff x="6243820" y="0"/>
                <a:chExt cx="4861016" cy="6858000"/>
              </a:xfrm>
            </p:grpSpPr>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821" y="0"/>
                  <a:ext cx="2311764" cy="6858000"/>
                </a:xfrm>
                <a:prstGeom prst="rect">
                  <a:avLst/>
                </a:prstGeom>
              </p:spPr>
            </p:pic>
            <p:sp>
              <p:nvSpPr>
                <p:cNvPr id="9" name="矩形 8"/>
                <p:cNvSpPr/>
                <p:nvPr/>
              </p:nvSpPr>
              <p:spPr>
                <a:xfrm>
                  <a:off x="6243821" y="1377006"/>
                  <a:ext cx="1962150" cy="218978"/>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矩形 12"/>
                <p:cNvSpPr/>
                <p:nvPr/>
              </p:nvSpPr>
              <p:spPr>
                <a:xfrm>
                  <a:off x="6243821" y="1752599"/>
                  <a:ext cx="1962150" cy="217187"/>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矩形 13"/>
                <p:cNvSpPr/>
                <p:nvPr/>
              </p:nvSpPr>
              <p:spPr>
                <a:xfrm>
                  <a:off x="6243820" y="2099520"/>
                  <a:ext cx="4861016" cy="4758479"/>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cxnSp>
            <p:nvCxnSpPr>
              <p:cNvPr id="16" name="直接箭头连接符 15"/>
              <p:cNvCxnSpPr>
                <a:endCxn id="9" idx="1"/>
              </p:cNvCxnSpPr>
              <p:nvPr/>
            </p:nvCxnSpPr>
            <p:spPr>
              <a:xfrm flipV="1">
                <a:off x="3981450" y="1486495"/>
                <a:ext cx="2262371" cy="194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3" idx="1"/>
              </p:cNvCxnSpPr>
              <p:nvPr/>
            </p:nvCxnSpPr>
            <p:spPr>
              <a:xfrm flipV="1">
                <a:off x="3990975" y="1861193"/>
                <a:ext cx="2252846" cy="2139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4" idx="1"/>
              </p:cNvCxnSpPr>
              <p:nvPr/>
            </p:nvCxnSpPr>
            <p:spPr>
              <a:xfrm flipV="1">
                <a:off x="3981450" y="4478760"/>
                <a:ext cx="2262370" cy="93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5" name="图片 2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219" y="2183236"/>
              <a:ext cx="2598645" cy="4665238"/>
            </a:xfrm>
            <a:prstGeom prst="rect">
              <a:avLst/>
            </a:prstGeom>
          </p:spPr>
        </p:pic>
      </p:grpSp>
    </p:spTree>
    <p:extLst>
      <p:ext uri="{BB962C8B-B14F-4D97-AF65-F5344CB8AC3E}">
        <p14:creationId xmlns:p14="http://schemas.microsoft.com/office/powerpoint/2010/main" val="183120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2" presetClass="entr" presetSubtype="4"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828675" y="2316681"/>
            <a:ext cx="10515600" cy="3277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smtClean="0"/>
              <a:t>ORM</a:t>
            </a:r>
            <a:endParaRPr lang="en-US" altLang="zh-CN" b="1" dirty="0" smtClean="0"/>
          </a:p>
          <a:p>
            <a:pPr marL="0" indent="0">
              <a:buFont typeface="Arial" panose="020B0604020202020204" pitchFamily="34" charset="0"/>
              <a:buNone/>
            </a:pPr>
            <a:r>
              <a:rPr lang="zh-CN" altLang="en-US" dirty="0" smtClean="0"/>
              <a:t>用来把对象模型表示的对象映射到基于</a:t>
            </a:r>
            <a:r>
              <a:rPr lang="en-US" altLang="zh-CN" dirty="0" smtClean="0"/>
              <a:t>SQL</a:t>
            </a:r>
            <a:r>
              <a:rPr lang="zh-CN" altLang="en-US" dirty="0" smtClean="0"/>
              <a:t>的关系模型数据库结构中去。这样，我们在具体的操作实体对象的时候，就不需要再去和复杂的</a:t>
            </a:r>
            <a:r>
              <a:rPr lang="en-US" altLang="zh-CN" dirty="0" smtClean="0"/>
              <a:t>SQL</a:t>
            </a:r>
            <a:r>
              <a:rPr lang="zh-CN" altLang="en-US" dirty="0" smtClean="0"/>
              <a:t>语句打交道，只需简单的操作实体对象的属性和方法</a:t>
            </a:r>
            <a:r>
              <a:rPr lang="zh-CN" altLang="en-US" baseline="30000" dirty="0" smtClean="0"/>
              <a:t> </a:t>
            </a:r>
            <a:r>
              <a:rPr lang="zh-CN" altLang="en-US" dirty="0" smtClean="0"/>
              <a:t>。</a:t>
            </a:r>
            <a:endParaRPr lang="en-US" altLang="zh-CN" dirty="0" smtClean="0"/>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smtClean="0"/>
              <a:t>ORM</a:t>
            </a:r>
            <a:r>
              <a:rPr lang="zh-CN" altLang="en-US" dirty="0" smtClean="0"/>
              <a:t>技术是在对象和关系之间提供了一条桥梁，前台的对象型数据和数据库中的关系型的数据通过这个桥梁来相互转化</a:t>
            </a:r>
            <a:r>
              <a:rPr lang="zh-CN" altLang="en-US" baseline="30000" dirty="0" smtClean="0"/>
              <a:t> </a:t>
            </a:r>
            <a:r>
              <a:rPr lang="zh-CN" altLang="en-US" dirty="0" smtClean="0"/>
              <a:t> 。</a:t>
            </a:r>
            <a:endParaRPr lang="zh-CN" altLang="en-US" dirty="0"/>
          </a:p>
        </p:txBody>
      </p:sp>
      <p:pic>
        <p:nvPicPr>
          <p:cNvPr id="5"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0614" y="0"/>
            <a:ext cx="6302286" cy="2316681"/>
          </a:xfrm>
        </p:spPr>
      </p:pic>
    </p:spTree>
    <p:extLst>
      <p:ext uri="{BB962C8B-B14F-4D97-AF65-F5344CB8AC3E}">
        <p14:creationId xmlns:p14="http://schemas.microsoft.com/office/powerpoint/2010/main" val="3706611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496</Words>
  <Application>Microsoft Office PowerPoint</Application>
  <PresentationFormat>宽屏</PresentationFormat>
  <Paragraphs>110</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Arial</vt:lpstr>
      <vt:lpstr>Office 主题​​</vt:lpstr>
      <vt:lpstr>大学生信用评估系统 分析与设计</vt:lpstr>
      <vt:lpstr>目录</vt:lpstr>
      <vt:lpstr>背景介绍</vt:lpstr>
      <vt:lpstr>PowerPoint 演示文稿</vt:lpstr>
      <vt:lpstr>PowerPoint 演示文稿</vt:lpstr>
      <vt:lpstr>需求分析</vt:lpstr>
      <vt:lpstr>系统构成</vt:lpstr>
      <vt:lpstr>Django + Python + MySQL</vt:lpstr>
      <vt:lpstr>PowerPoint 演示文稿</vt:lpstr>
      <vt:lpstr>MySQL</vt:lpstr>
      <vt:lpstr>分值分布</vt:lpstr>
      <vt:lpstr>PowerPoint 演示文稿</vt:lpstr>
      <vt:lpstr>UC矩阵</vt:lpstr>
      <vt:lpstr>实操界面</vt:lpstr>
      <vt:lpstr>缺点与不足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大学生信用评估系统 分析与设计</dc:title>
  <dc:creator>yang yihui</dc:creator>
  <cp:lastModifiedBy>yang yihui</cp:lastModifiedBy>
  <cp:revision>31</cp:revision>
  <dcterms:created xsi:type="dcterms:W3CDTF">2019-05-11T13:30:38Z</dcterms:created>
  <dcterms:modified xsi:type="dcterms:W3CDTF">2019-05-18T13:09:52Z</dcterms:modified>
</cp:coreProperties>
</file>