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78" r:id="rId5"/>
    <p:sldId id="285" r:id="rId6"/>
    <p:sldId id="286" r:id="rId7"/>
    <p:sldId id="279" r:id="rId8"/>
    <p:sldId id="281" r:id="rId9"/>
    <p:sldId id="283" r:id="rId10"/>
    <p:sldId id="280" r:id="rId11"/>
    <p:sldId id="284" r:id="rId12"/>
    <p:sldId id="282" r:id="rId13"/>
    <p:sldId id="287" r:id="rId14"/>
    <p:sldId id="288" r:id="rId15"/>
    <p:sldId id="289" r:id="rId16"/>
    <p:sldId id="290" r:id="rId17"/>
    <p:sldId id="291" r:id="rId18"/>
    <p:sldId id="2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72" d="100"/>
          <a:sy n="72" d="100"/>
        </p:scale>
        <p:origin x="379"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9DEFB-F3E3-4336-89C7-A1AE56979864}"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046A4F7-9A8E-41C5-B1C6-E97648030D38}">
      <dgm:prSet/>
      <dgm:spPr/>
      <dgm:t>
        <a:bodyPr/>
        <a:lstStyle/>
        <a:p>
          <a:r>
            <a:rPr lang="en-IN"/>
            <a:t>Maximising Product holdings</a:t>
          </a:r>
          <a:endParaRPr lang="en-US"/>
        </a:p>
      </dgm:t>
    </dgm:pt>
    <dgm:pt modelId="{5A02E721-63BA-49DA-B969-A822F7C9CBE8}" type="parTrans" cxnId="{2611ED38-B994-4E65-B7EE-15BB53EA8A99}">
      <dgm:prSet/>
      <dgm:spPr/>
      <dgm:t>
        <a:bodyPr/>
        <a:lstStyle/>
        <a:p>
          <a:endParaRPr lang="en-US"/>
        </a:p>
      </dgm:t>
    </dgm:pt>
    <dgm:pt modelId="{49A87ED5-5DDE-4C2A-8155-EBE67A9AC31D}" type="sibTrans" cxnId="{2611ED38-B994-4E65-B7EE-15BB53EA8A99}">
      <dgm:prSet/>
      <dgm:spPr/>
      <dgm:t>
        <a:bodyPr/>
        <a:lstStyle/>
        <a:p>
          <a:endParaRPr lang="en-US"/>
        </a:p>
      </dgm:t>
    </dgm:pt>
    <dgm:pt modelId="{6C84DB81-DAF9-4A18-B7AB-C7D034A6BF5B}">
      <dgm:prSet/>
      <dgm:spPr/>
      <dgm:t>
        <a:bodyPr/>
        <a:lstStyle/>
        <a:p>
          <a:r>
            <a:rPr lang="en-US"/>
            <a:t>Your product is a tool to help them get faster success</a:t>
          </a:r>
        </a:p>
      </dgm:t>
    </dgm:pt>
    <dgm:pt modelId="{B2939BAA-7ED2-4F11-AF36-C99B77202A4D}" type="parTrans" cxnId="{9B7F2129-0580-45A1-9756-02EC8AA412DC}">
      <dgm:prSet/>
      <dgm:spPr/>
      <dgm:t>
        <a:bodyPr/>
        <a:lstStyle/>
        <a:p>
          <a:endParaRPr lang="en-US"/>
        </a:p>
      </dgm:t>
    </dgm:pt>
    <dgm:pt modelId="{948E3956-D92A-47DC-AF08-F40888C5F8AF}" type="sibTrans" cxnId="{9B7F2129-0580-45A1-9756-02EC8AA412DC}">
      <dgm:prSet/>
      <dgm:spPr/>
      <dgm:t>
        <a:bodyPr/>
        <a:lstStyle/>
        <a:p>
          <a:endParaRPr lang="en-US"/>
        </a:p>
      </dgm:t>
    </dgm:pt>
    <dgm:pt modelId="{C61EC986-BFE7-49AB-B4B0-5EBFD4E6E009}">
      <dgm:prSet/>
      <dgm:spPr/>
      <dgm:t>
        <a:bodyPr/>
        <a:lstStyle/>
        <a:p>
          <a:r>
            <a:rPr lang="en-US" dirty="0"/>
            <a:t>Add more features compared to your competitors</a:t>
          </a:r>
        </a:p>
      </dgm:t>
    </dgm:pt>
    <dgm:pt modelId="{8624E3C5-3557-4E01-B15D-B5D8A25A26BB}" type="parTrans" cxnId="{D71281E9-2186-4B0D-BC07-91D5E11F25F7}">
      <dgm:prSet/>
      <dgm:spPr/>
      <dgm:t>
        <a:bodyPr/>
        <a:lstStyle/>
        <a:p>
          <a:endParaRPr lang="en-US"/>
        </a:p>
      </dgm:t>
    </dgm:pt>
    <dgm:pt modelId="{1EF7DF41-684F-491E-B494-B1430ECBBA2B}" type="sibTrans" cxnId="{D71281E9-2186-4B0D-BC07-91D5E11F25F7}">
      <dgm:prSet/>
      <dgm:spPr/>
      <dgm:t>
        <a:bodyPr/>
        <a:lstStyle/>
        <a:p>
          <a:endParaRPr lang="en-US"/>
        </a:p>
      </dgm:t>
    </dgm:pt>
    <dgm:pt modelId="{2C503054-4A40-4DDB-B18E-62E1DFE8E550}">
      <dgm:prSet/>
      <dgm:spPr/>
      <dgm:t>
        <a:bodyPr/>
        <a:lstStyle/>
        <a:p>
          <a:r>
            <a:rPr lang="en-IN"/>
            <a:t>Regular feedback driven customer service</a:t>
          </a:r>
          <a:endParaRPr lang="en-US"/>
        </a:p>
      </dgm:t>
    </dgm:pt>
    <dgm:pt modelId="{C8097E1E-D56B-48F8-A2D6-63F586FAD272}" type="parTrans" cxnId="{FE7C2AD4-07E0-4938-BA7D-2F664B9B6940}">
      <dgm:prSet/>
      <dgm:spPr/>
      <dgm:t>
        <a:bodyPr/>
        <a:lstStyle/>
        <a:p>
          <a:endParaRPr lang="en-US"/>
        </a:p>
      </dgm:t>
    </dgm:pt>
    <dgm:pt modelId="{6DE728B9-AB6C-457C-9C10-C74C930BD5ED}" type="sibTrans" cxnId="{FE7C2AD4-07E0-4938-BA7D-2F664B9B6940}">
      <dgm:prSet/>
      <dgm:spPr/>
      <dgm:t>
        <a:bodyPr/>
        <a:lstStyle/>
        <a:p>
          <a:endParaRPr lang="en-US"/>
        </a:p>
      </dgm:t>
    </dgm:pt>
    <dgm:pt modelId="{FA0B80A3-2F86-4764-9D67-1AC2784BF1F3}">
      <dgm:prSet/>
      <dgm:spPr/>
      <dgm:t>
        <a:bodyPr/>
        <a:lstStyle/>
        <a:p>
          <a:r>
            <a:rPr lang="en-IN"/>
            <a:t>Competitive rates on long-term</a:t>
          </a:r>
          <a:endParaRPr lang="en-US"/>
        </a:p>
      </dgm:t>
    </dgm:pt>
    <dgm:pt modelId="{86811D97-D4CF-498D-BA6B-860339B37799}" type="parTrans" cxnId="{CAE4D729-3276-4381-83C5-0E86E4FD670B}">
      <dgm:prSet/>
      <dgm:spPr/>
      <dgm:t>
        <a:bodyPr/>
        <a:lstStyle/>
        <a:p>
          <a:endParaRPr lang="en-US"/>
        </a:p>
      </dgm:t>
    </dgm:pt>
    <dgm:pt modelId="{AFD7BD3D-39E7-4FC4-9643-ED26CB491907}" type="sibTrans" cxnId="{CAE4D729-3276-4381-83C5-0E86E4FD670B}">
      <dgm:prSet/>
      <dgm:spPr/>
      <dgm:t>
        <a:bodyPr/>
        <a:lstStyle/>
        <a:p>
          <a:endParaRPr lang="en-US"/>
        </a:p>
      </dgm:t>
    </dgm:pt>
    <dgm:pt modelId="{7F8A73F2-66CC-4803-B899-6F66ABB372E7}">
      <dgm:prSet/>
      <dgm:spPr/>
      <dgm:t>
        <a:bodyPr/>
        <a:lstStyle/>
        <a:p>
          <a:r>
            <a:rPr lang="en-IN"/>
            <a:t>Higher profit investment vehicles</a:t>
          </a:r>
          <a:endParaRPr lang="en-US"/>
        </a:p>
      </dgm:t>
    </dgm:pt>
    <dgm:pt modelId="{F4FFDEB5-DB7A-4CF3-BBC2-40840F8F6AD1}" type="parTrans" cxnId="{1BE28588-5981-4FAF-84F5-D527A426465E}">
      <dgm:prSet/>
      <dgm:spPr/>
      <dgm:t>
        <a:bodyPr/>
        <a:lstStyle/>
        <a:p>
          <a:endParaRPr lang="en-US"/>
        </a:p>
      </dgm:t>
    </dgm:pt>
    <dgm:pt modelId="{EB475B20-6F06-435F-A7CD-2CFFE0F7ADFF}" type="sibTrans" cxnId="{1BE28588-5981-4FAF-84F5-D527A426465E}">
      <dgm:prSet/>
      <dgm:spPr/>
      <dgm:t>
        <a:bodyPr/>
        <a:lstStyle/>
        <a:p>
          <a:endParaRPr lang="en-US"/>
        </a:p>
      </dgm:t>
    </dgm:pt>
    <dgm:pt modelId="{DCD9042B-2125-4A37-AEE6-823167E41FDA}">
      <dgm:prSet/>
      <dgm:spPr/>
      <dgm:t>
        <a:bodyPr/>
        <a:lstStyle/>
        <a:p>
          <a:r>
            <a:rPr lang="en-US"/>
            <a:t>Online and mobile experiences are </a:t>
          </a:r>
          <a:r>
            <a:rPr lang="en-US" b="0" i="0"/>
            <a:t>smooth, easy, secure, and enjoyable</a:t>
          </a:r>
          <a:endParaRPr lang="en-US"/>
        </a:p>
      </dgm:t>
    </dgm:pt>
    <dgm:pt modelId="{0D28B947-0575-40A7-93A2-9203C50767DB}" type="parTrans" cxnId="{41EAE886-8298-4005-8288-46B5F4B1EDF0}">
      <dgm:prSet/>
      <dgm:spPr/>
      <dgm:t>
        <a:bodyPr/>
        <a:lstStyle/>
        <a:p>
          <a:endParaRPr lang="en-US"/>
        </a:p>
      </dgm:t>
    </dgm:pt>
    <dgm:pt modelId="{807A111B-8421-48E3-8CFC-B32ED8AF422D}" type="sibTrans" cxnId="{41EAE886-8298-4005-8288-46B5F4B1EDF0}">
      <dgm:prSet/>
      <dgm:spPr/>
      <dgm:t>
        <a:bodyPr/>
        <a:lstStyle/>
        <a:p>
          <a:endParaRPr lang="en-US"/>
        </a:p>
      </dgm:t>
    </dgm:pt>
    <dgm:pt modelId="{0BFA7F76-FDF5-4F2F-8D7E-91CE8E657955}" type="pres">
      <dgm:prSet presAssocID="{5759DEFB-F3E3-4336-89C7-A1AE56979864}" presName="diagram" presStyleCnt="0">
        <dgm:presLayoutVars>
          <dgm:dir/>
          <dgm:resizeHandles val="exact"/>
        </dgm:presLayoutVars>
      </dgm:prSet>
      <dgm:spPr/>
    </dgm:pt>
    <dgm:pt modelId="{7B70DB7B-5A95-42BE-8798-2235F8325AE4}" type="pres">
      <dgm:prSet presAssocID="{2046A4F7-9A8E-41C5-B1C6-E97648030D38}" presName="node" presStyleLbl="node1" presStyleIdx="0" presStyleCnt="7">
        <dgm:presLayoutVars>
          <dgm:bulletEnabled val="1"/>
        </dgm:presLayoutVars>
      </dgm:prSet>
      <dgm:spPr/>
    </dgm:pt>
    <dgm:pt modelId="{066A7329-8E97-458E-A178-DB0A7CB662BD}" type="pres">
      <dgm:prSet presAssocID="{49A87ED5-5DDE-4C2A-8155-EBE67A9AC31D}" presName="sibTrans" presStyleCnt="0"/>
      <dgm:spPr/>
    </dgm:pt>
    <dgm:pt modelId="{232DA2EE-C632-4692-8DE2-26D5BF697487}" type="pres">
      <dgm:prSet presAssocID="{6C84DB81-DAF9-4A18-B7AB-C7D034A6BF5B}" presName="node" presStyleLbl="node1" presStyleIdx="1" presStyleCnt="7">
        <dgm:presLayoutVars>
          <dgm:bulletEnabled val="1"/>
        </dgm:presLayoutVars>
      </dgm:prSet>
      <dgm:spPr/>
    </dgm:pt>
    <dgm:pt modelId="{C4785926-D9C0-438F-9328-3304A3E99885}" type="pres">
      <dgm:prSet presAssocID="{948E3956-D92A-47DC-AF08-F40888C5F8AF}" presName="sibTrans" presStyleCnt="0"/>
      <dgm:spPr/>
    </dgm:pt>
    <dgm:pt modelId="{B97DA038-3FD5-44F6-A8C1-D2AE710EB8FF}" type="pres">
      <dgm:prSet presAssocID="{C61EC986-BFE7-49AB-B4B0-5EBFD4E6E009}" presName="node" presStyleLbl="node1" presStyleIdx="2" presStyleCnt="7">
        <dgm:presLayoutVars>
          <dgm:bulletEnabled val="1"/>
        </dgm:presLayoutVars>
      </dgm:prSet>
      <dgm:spPr/>
    </dgm:pt>
    <dgm:pt modelId="{32364B17-70FC-419D-9F60-5BCC387526C8}" type="pres">
      <dgm:prSet presAssocID="{1EF7DF41-684F-491E-B494-B1430ECBBA2B}" presName="sibTrans" presStyleCnt="0"/>
      <dgm:spPr/>
    </dgm:pt>
    <dgm:pt modelId="{3129723D-E03B-4E28-A1B3-D5C5E822DDA0}" type="pres">
      <dgm:prSet presAssocID="{2C503054-4A40-4DDB-B18E-62E1DFE8E550}" presName="node" presStyleLbl="node1" presStyleIdx="3" presStyleCnt="7">
        <dgm:presLayoutVars>
          <dgm:bulletEnabled val="1"/>
        </dgm:presLayoutVars>
      </dgm:prSet>
      <dgm:spPr/>
    </dgm:pt>
    <dgm:pt modelId="{56A214F9-62DB-4CDE-BE10-2F8F2C0B1FEB}" type="pres">
      <dgm:prSet presAssocID="{6DE728B9-AB6C-457C-9C10-C74C930BD5ED}" presName="sibTrans" presStyleCnt="0"/>
      <dgm:spPr/>
    </dgm:pt>
    <dgm:pt modelId="{5EF919C1-CD46-471A-84FF-09985B076390}" type="pres">
      <dgm:prSet presAssocID="{FA0B80A3-2F86-4764-9D67-1AC2784BF1F3}" presName="node" presStyleLbl="node1" presStyleIdx="4" presStyleCnt="7">
        <dgm:presLayoutVars>
          <dgm:bulletEnabled val="1"/>
        </dgm:presLayoutVars>
      </dgm:prSet>
      <dgm:spPr/>
    </dgm:pt>
    <dgm:pt modelId="{012EB85C-B7B9-4B2C-A279-23BFECAE66BE}" type="pres">
      <dgm:prSet presAssocID="{AFD7BD3D-39E7-4FC4-9643-ED26CB491907}" presName="sibTrans" presStyleCnt="0"/>
      <dgm:spPr/>
    </dgm:pt>
    <dgm:pt modelId="{1E30128A-8C04-4AB2-9B9F-3A254CE938C4}" type="pres">
      <dgm:prSet presAssocID="{7F8A73F2-66CC-4803-B899-6F66ABB372E7}" presName="node" presStyleLbl="node1" presStyleIdx="5" presStyleCnt="7">
        <dgm:presLayoutVars>
          <dgm:bulletEnabled val="1"/>
        </dgm:presLayoutVars>
      </dgm:prSet>
      <dgm:spPr/>
    </dgm:pt>
    <dgm:pt modelId="{47B6D2CD-EEEC-4F7F-8153-C8F3888776A4}" type="pres">
      <dgm:prSet presAssocID="{EB475B20-6F06-435F-A7CD-2CFFE0F7ADFF}" presName="sibTrans" presStyleCnt="0"/>
      <dgm:spPr/>
    </dgm:pt>
    <dgm:pt modelId="{4D450756-0A1B-436B-AB15-A11D8E298C55}" type="pres">
      <dgm:prSet presAssocID="{DCD9042B-2125-4A37-AEE6-823167E41FDA}" presName="node" presStyleLbl="node1" presStyleIdx="6" presStyleCnt="7">
        <dgm:presLayoutVars>
          <dgm:bulletEnabled val="1"/>
        </dgm:presLayoutVars>
      </dgm:prSet>
      <dgm:spPr/>
    </dgm:pt>
  </dgm:ptLst>
  <dgm:cxnLst>
    <dgm:cxn modelId="{8043F116-322A-47B8-AF11-CE105FC16F1F}" type="presOf" srcId="{2C503054-4A40-4DDB-B18E-62E1DFE8E550}" destId="{3129723D-E03B-4E28-A1B3-D5C5E822DDA0}" srcOrd="0" destOrd="0" presId="urn:microsoft.com/office/officeart/2005/8/layout/default"/>
    <dgm:cxn modelId="{C8EF0E26-8C50-4CF3-994B-E1C5F43AEC1E}" type="presOf" srcId="{DCD9042B-2125-4A37-AEE6-823167E41FDA}" destId="{4D450756-0A1B-436B-AB15-A11D8E298C55}" srcOrd="0" destOrd="0" presId="urn:microsoft.com/office/officeart/2005/8/layout/default"/>
    <dgm:cxn modelId="{9B7F2129-0580-45A1-9756-02EC8AA412DC}" srcId="{5759DEFB-F3E3-4336-89C7-A1AE56979864}" destId="{6C84DB81-DAF9-4A18-B7AB-C7D034A6BF5B}" srcOrd="1" destOrd="0" parTransId="{B2939BAA-7ED2-4F11-AF36-C99B77202A4D}" sibTransId="{948E3956-D92A-47DC-AF08-F40888C5F8AF}"/>
    <dgm:cxn modelId="{CAE4D729-3276-4381-83C5-0E86E4FD670B}" srcId="{5759DEFB-F3E3-4336-89C7-A1AE56979864}" destId="{FA0B80A3-2F86-4764-9D67-1AC2784BF1F3}" srcOrd="4" destOrd="0" parTransId="{86811D97-D4CF-498D-BA6B-860339B37799}" sibTransId="{AFD7BD3D-39E7-4FC4-9643-ED26CB491907}"/>
    <dgm:cxn modelId="{A0895F30-18FD-48B7-92A6-84934197D4B8}" type="presOf" srcId="{2046A4F7-9A8E-41C5-B1C6-E97648030D38}" destId="{7B70DB7B-5A95-42BE-8798-2235F8325AE4}" srcOrd="0" destOrd="0" presId="urn:microsoft.com/office/officeart/2005/8/layout/default"/>
    <dgm:cxn modelId="{2611ED38-B994-4E65-B7EE-15BB53EA8A99}" srcId="{5759DEFB-F3E3-4336-89C7-A1AE56979864}" destId="{2046A4F7-9A8E-41C5-B1C6-E97648030D38}" srcOrd="0" destOrd="0" parTransId="{5A02E721-63BA-49DA-B969-A822F7C9CBE8}" sibTransId="{49A87ED5-5DDE-4C2A-8155-EBE67A9AC31D}"/>
    <dgm:cxn modelId="{26466F58-1EF3-4204-89D9-15CB310EA4CF}" type="presOf" srcId="{5759DEFB-F3E3-4336-89C7-A1AE56979864}" destId="{0BFA7F76-FDF5-4F2F-8D7E-91CE8E657955}" srcOrd="0" destOrd="0" presId="urn:microsoft.com/office/officeart/2005/8/layout/default"/>
    <dgm:cxn modelId="{0A3ED87F-428D-422F-A62B-95D56907D203}" type="presOf" srcId="{7F8A73F2-66CC-4803-B899-6F66ABB372E7}" destId="{1E30128A-8C04-4AB2-9B9F-3A254CE938C4}" srcOrd="0" destOrd="0" presId="urn:microsoft.com/office/officeart/2005/8/layout/default"/>
    <dgm:cxn modelId="{41EAE886-8298-4005-8288-46B5F4B1EDF0}" srcId="{5759DEFB-F3E3-4336-89C7-A1AE56979864}" destId="{DCD9042B-2125-4A37-AEE6-823167E41FDA}" srcOrd="6" destOrd="0" parTransId="{0D28B947-0575-40A7-93A2-9203C50767DB}" sibTransId="{807A111B-8421-48E3-8CFC-B32ED8AF422D}"/>
    <dgm:cxn modelId="{1BE28588-5981-4FAF-84F5-D527A426465E}" srcId="{5759DEFB-F3E3-4336-89C7-A1AE56979864}" destId="{7F8A73F2-66CC-4803-B899-6F66ABB372E7}" srcOrd="5" destOrd="0" parTransId="{F4FFDEB5-DB7A-4CF3-BBC2-40840F8F6AD1}" sibTransId="{EB475B20-6F06-435F-A7CD-2CFFE0F7ADFF}"/>
    <dgm:cxn modelId="{FE7C2AD4-07E0-4938-BA7D-2F664B9B6940}" srcId="{5759DEFB-F3E3-4336-89C7-A1AE56979864}" destId="{2C503054-4A40-4DDB-B18E-62E1DFE8E550}" srcOrd="3" destOrd="0" parTransId="{C8097E1E-D56B-48F8-A2D6-63F586FAD272}" sibTransId="{6DE728B9-AB6C-457C-9C10-C74C930BD5ED}"/>
    <dgm:cxn modelId="{455781D5-C8A3-4341-96EF-27F4EB446672}" type="presOf" srcId="{C61EC986-BFE7-49AB-B4B0-5EBFD4E6E009}" destId="{B97DA038-3FD5-44F6-A8C1-D2AE710EB8FF}" srcOrd="0" destOrd="0" presId="urn:microsoft.com/office/officeart/2005/8/layout/default"/>
    <dgm:cxn modelId="{8877A2E2-D8AF-46D7-AAB7-080E3777DFC5}" type="presOf" srcId="{6C84DB81-DAF9-4A18-B7AB-C7D034A6BF5B}" destId="{232DA2EE-C632-4692-8DE2-26D5BF697487}" srcOrd="0" destOrd="0" presId="urn:microsoft.com/office/officeart/2005/8/layout/default"/>
    <dgm:cxn modelId="{D71281E9-2186-4B0D-BC07-91D5E11F25F7}" srcId="{5759DEFB-F3E3-4336-89C7-A1AE56979864}" destId="{C61EC986-BFE7-49AB-B4B0-5EBFD4E6E009}" srcOrd="2" destOrd="0" parTransId="{8624E3C5-3557-4E01-B15D-B5D8A25A26BB}" sibTransId="{1EF7DF41-684F-491E-B494-B1430ECBBA2B}"/>
    <dgm:cxn modelId="{6FE398EC-9841-4BCA-AF32-8C38C10AB10A}" type="presOf" srcId="{FA0B80A3-2F86-4764-9D67-1AC2784BF1F3}" destId="{5EF919C1-CD46-471A-84FF-09985B076390}" srcOrd="0" destOrd="0" presId="urn:microsoft.com/office/officeart/2005/8/layout/default"/>
    <dgm:cxn modelId="{E394ED26-6E31-477B-B5B2-21CE806AEDDD}" type="presParOf" srcId="{0BFA7F76-FDF5-4F2F-8D7E-91CE8E657955}" destId="{7B70DB7B-5A95-42BE-8798-2235F8325AE4}" srcOrd="0" destOrd="0" presId="urn:microsoft.com/office/officeart/2005/8/layout/default"/>
    <dgm:cxn modelId="{8FE23615-00F0-4002-B1B0-13FB17FC8D0A}" type="presParOf" srcId="{0BFA7F76-FDF5-4F2F-8D7E-91CE8E657955}" destId="{066A7329-8E97-458E-A178-DB0A7CB662BD}" srcOrd="1" destOrd="0" presId="urn:microsoft.com/office/officeart/2005/8/layout/default"/>
    <dgm:cxn modelId="{BA5D4E72-3B72-4CAF-8CFA-37C0090913FC}" type="presParOf" srcId="{0BFA7F76-FDF5-4F2F-8D7E-91CE8E657955}" destId="{232DA2EE-C632-4692-8DE2-26D5BF697487}" srcOrd="2" destOrd="0" presId="urn:microsoft.com/office/officeart/2005/8/layout/default"/>
    <dgm:cxn modelId="{D2EF42E4-7320-4CB0-89DC-EC8EC8EE972D}" type="presParOf" srcId="{0BFA7F76-FDF5-4F2F-8D7E-91CE8E657955}" destId="{C4785926-D9C0-438F-9328-3304A3E99885}" srcOrd="3" destOrd="0" presId="urn:microsoft.com/office/officeart/2005/8/layout/default"/>
    <dgm:cxn modelId="{C5CC20D5-70A9-4D9F-BD6E-7EFB941B739F}" type="presParOf" srcId="{0BFA7F76-FDF5-4F2F-8D7E-91CE8E657955}" destId="{B97DA038-3FD5-44F6-A8C1-D2AE710EB8FF}" srcOrd="4" destOrd="0" presId="urn:microsoft.com/office/officeart/2005/8/layout/default"/>
    <dgm:cxn modelId="{33F938B7-F9D4-4FFE-B2E5-6A95FE34FDD5}" type="presParOf" srcId="{0BFA7F76-FDF5-4F2F-8D7E-91CE8E657955}" destId="{32364B17-70FC-419D-9F60-5BCC387526C8}" srcOrd="5" destOrd="0" presId="urn:microsoft.com/office/officeart/2005/8/layout/default"/>
    <dgm:cxn modelId="{DE0BA793-5672-4C64-B0DA-9819FDBFD5D7}" type="presParOf" srcId="{0BFA7F76-FDF5-4F2F-8D7E-91CE8E657955}" destId="{3129723D-E03B-4E28-A1B3-D5C5E822DDA0}" srcOrd="6" destOrd="0" presId="urn:microsoft.com/office/officeart/2005/8/layout/default"/>
    <dgm:cxn modelId="{0FCE4B08-2A14-4ADF-802E-2554BC55D8A1}" type="presParOf" srcId="{0BFA7F76-FDF5-4F2F-8D7E-91CE8E657955}" destId="{56A214F9-62DB-4CDE-BE10-2F8F2C0B1FEB}" srcOrd="7" destOrd="0" presId="urn:microsoft.com/office/officeart/2005/8/layout/default"/>
    <dgm:cxn modelId="{A66654F9-947B-463A-B625-D3D7425ADFAF}" type="presParOf" srcId="{0BFA7F76-FDF5-4F2F-8D7E-91CE8E657955}" destId="{5EF919C1-CD46-471A-84FF-09985B076390}" srcOrd="8" destOrd="0" presId="urn:microsoft.com/office/officeart/2005/8/layout/default"/>
    <dgm:cxn modelId="{49AF501B-F88D-4C21-AF9E-40F67930E3CD}" type="presParOf" srcId="{0BFA7F76-FDF5-4F2F-8D7E-91CE8E657955}" destId="{012EB85C-B7B9-4B2C-A279-23BFECAE66BE}" srcOrd="9" destOrd="0" presId="urn:microsoft.com/office/officeart/2005/8/layout/default"/>
    <dgm:cxn modelId="{07AEEAE7-A4EB-401F-BEA4-8E7F16D4C93D}" type="presParOf" srcId="{0BFA7F76-FDF5-4F2F-8D7E-91CE8E657955}" destId="{1E30128A-8C04-4AB2-9B9F-3A254CE938C4}" srcOrd="10" destOrd="0" presId="urn:microsoft.com/office/officeart/2005/8/layout/default"/>
    <dgm:cxn modelId="{17FF15E1-D249-4DA6-A895-941DB5E9D3C6}" type="presParOf" srcId="{0BFA7F76-FDF5-4F2F-8D7E-91CE8E657955}" destId="{47B6D2CD-EEEC-4F7F-8153-C8F3888776A4}" srcOrd="11" destOrd="0" presId="urn:microsoft.com/office/officeart/2005/8/layout/default"/>
    <dgm:cxn modelId="{E4DAE838-3228-4B34-AE6C-E340C23599A9}" type="presParOf" srcId="{0BFA7F76-FDF5-4F2F-8D7E-91CE8E657955}" destId="{4D450756-0A1B-436B-AB15-A11D8E298C55}"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9EA6AC-5950-4378-ACBC-2AF877CB6DFD}"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CC407025-6C12-4951-83E4-55D7367F524B}">
      <dgm:prSet/>
      <dgm:spPr/>
      <dgm:t>
        <a:bodyPr/>
        <a:lstStyle/>
        <a:p>
          <a:r>
            <a:rPr lang="en-IN"/>
            <a:t>Customer churn issue is faced by all the banks</a:t>
          </a:r>
          <a:endParaRPr lang="en-US"/>
        </a:p>
      </dgm:t>
    </dgm:pt>
    <dgm:pt modelId="{C63E6054-338B-4951-9A6F-C7232480D521}" type="parTrans" cxnId="{31AD401A-F984-4D43-BD4C-7AC04C4E10F7}">
      <dgm:prSet/>
      <dgm:spPr/>
      <dgm:t>
        <a:bodyPr/>
        <a:lstStyle/>
        <a:p>
          <a:endParaRPr lang="en-US"/>
        </a:p>
      </dgm:t>
    </dgm:pt>
    <dgm:pt modelId="{3655103C-5F26-42C7-8603-2BBB88E18DF7}" type="sibTrans" cxnId="{31AD401A-F984-4D43-BD4C-7AC04C4E10F7}">
      <dgm:prSet/>
      <dgm:spPr/>
      <dgm:t>
        <a:bodyPr/>
        <a:lstStyle/>
        <a:p>
          <a:endParaRPr lang="en-US"/>
        </a:p>
      </dgm:t>
    </dgm:pt>
    <dgm:pt modelId="{7C54DD83-5DE8-4331-AF8E-9BD80968E66C}">
      <dgm:prSet/>
      <dgm:spPr/>
      <dgm:t>
        <a:bodyPr/>
        <a:lstStyle/>
        <a:p>
          <a:r>
            <a:rPr lang="en-IN"/>
            <a:t>Now a days there a tough competition among all the banks</a:t>
          </a:r>
          <a:endParaRPr lang="en-US"/>
        </a:p>
      </dgm:t>
    </dgm:pt>
    <dgm:pt modelId="{948D3ED2-F2B2-482B-9368-FAD79FCBF96A}" type="parTrans" cxnId="{F39B7542-FCEC-437B-BC96-CA8DFA39BF6C}">
      <dgm:prSet/>
      <dgm:spPr/>
      <dgm:t>
        <a:bodyPr/>
        <a:lstStyle/>
        <a:p>
          <a:endParaRPr lang="en-US"/>
        </a:p>
      </dgm:t>
    </dgm:pt>
    <dgm:pt modelId="{96664DCC-1787-4E22-A8F0-06DB03F58173}" type="sibTrans" cxnId="{F39B7542-FCEC-437B-BC96-CA8DFA39BF6C}">
      <dgm:prSet/>
      <dgm:spPr/>
      <dgm:t>
        <a:bodyPr/>
        <a:lstStyle/>
        <a:p>
          <a:endParaRPr lang="en-US"/>
        </a:p>
      </dgm:t>
    </dgm:pt>
    <dgm:pt modelId="{FB5E0C8B-64EF-4AF4-A921-8F75D5B93D1A}">
      <dgm:prSet/>
      <dgm:spPr/>
      <dgm:t>
        <a:bodyPr/>
        <a:lstStyle/>
        <a:p>
          <a:r>
            <a:rPr lang="en-IN"/>
            <a:t>To have a upper hand banks need to:</a:t>
          </a:r>
          <a:endParaRPr lang="en-US"/>
        </a:p>
      </dgm:t>
    </dgm:pt>
    <dgm:pt modelId="{34D1D81E-ED14-446D-8355-3FB85786F1B1}" type="parTrans" cxnId="{DD01EDEC-3C2D-405C-98B0-D3C409C47881}">
      <dgm:prSet/>
      <dgm:spPr/>
      <dgm:t>
        <a:bodyPr/>
        <a:lstStyle/>
        <a:p>
          <a:endParaRPr lang="en-US"/>
        </a:p>
      </dgm:t>
    </dgm:pt>
    <dgm:pt modelId="{1DA50C40-BC2E-4C25-B8DB-57E78F69B9D1}" type="sibTrans" cxnId="{DD01EDEC-3C2D-405C-98B0-D3C409C47881}">
      <dgm:prSet/>
      <dgm:spPr/>
      <dgm:t>
        <a:bodyPr/>
        <a:lstStyle/>
        <a:p>
          <a:endParaRPr lang="en-US"/>
        </a:p>
      </dgm:t>
    </dgm:pt>
    <dgm:pt modelId="{DE6674EF-1A34-417E-9767-3A9F28C1962C}">
      <dgm:prSet/>
      <dgm:spPr/>
      <dgm:t>
        <a:bodyPr/>
        <a:lstStyle/>
        <a:p>
          <a:r>
            <a:rPr lang="en-IN"/>
            <a:t>Regular feedbacks from the customers</a:t>
          </a:r>
          <a:endParaRPr lang="en-US"/>
        </a:p>
      </dgm:t>
    </dgm:pt>
    <dgm:pt modelId="{03666039-E376-4214-8946-274E7B00842D}" type="parTrans" cxnId="{7E6BA201-1D17-4246-909F-12E6B9AD6FC4}">
      <dgm:prSet/>
      <dgm:spPr/>
      <dgm:t>
        <a:bodyPr/>
        <a:lstStyle/>
        <a:p>
          <a:endParaRPr lang="en-US"/>
        </a:p>
      </dgm:t>
    </dgm:pt>
    <dgm:pt modelId="{1E6EED52-AA6C-4B67-B63D-5140576CC897}" type="sibTrans" cxnId="{7E6BA201-1D17-4246-909F-12E6B9AD6FC4}">
      <dgm:prSet/>
      <dgm:spPr/>
      <dgm:t>
        <a:bodyPr/>
        <a:lstStyle/>
        <a:p>
          <a:endParaRPr lang="en-US"/>
        </a:p>
      </dgm:t>
    </dgm:pt>
    <dgm:pt modelId="{7FF3C8E6-EAB6-47F5-9ABC-2A2A2A5011A5}">
      <dgm:prSet/>
      <dgm:spPr/>
      <dgm:t>
        <a:bodyPr/>
        <a:lstStyle/>
        <a:p>
          <a:r>
            <a:rPr lang="en-IN"/>
            <a:t>Retaining customers by issuing new credit cards before their expiration</a:t>
          </a:r>
          <a:endParaRPr lang="en-US"/>
        </a:p>
      </dgm:t>
    </dgm:pt>
    <dgm:pt modelId="{92C56782-C4AE-432D-9C61-54DBBAD1B388}" type="parTrans" cxnId="{36B6E298-9B5D-4E4B-B541-5D851ECD78CF}">
      <dgm:prSet/>
      <dgm:spPr/>
      <dgm:t>
        <a:bodyPr/>
        <a:lstStyle/>
        <a:p>
          <a:endParaRPr lang="en-US"/>
        </a:p>
      </dgm:t>
    </dgm:pt>
    <dgm:pt modelId="{44824381-5EE6-4483-9164-3074B65E7D4B}" type="sibTrans" cxnId="{36B6E298-9B5D-4E4B-B541-5D851ECD78CF}">
      <dgm:prSet/>
      <dgm:spPr/>
      <dgm:t>
        <a:bodyPr/>
        <a:lstStyle/>
        <a:p>
          <a:endParaRPr lang="en-US"/>
        </a:p>
      </dgm:t>
    </dgm:pt>
    <dgm:pt modelId="{5747A046-2DBC-4956-8BB2-1C8DCCEC307F}">
      <dgm:prSet/>
      <dgm:spPr/>
      <dgm:t>
        <a:bodyPr/>
        <a:lstStyle/>
        <a:p>
          <a:r>
            <a:rPr lang="en-IN"/>
            <a:t>Giving the best features in the products and convincing customers to take more than 2 products</a:t>
          </a:r>
          <a:endParaRPr lang="en-US"/>
        </a:p>
      </dgm:t>
    </dgm:pt>
    <dgm:pt modelId="{51DA3A2E-EA13-450D-B5C9-0142B2E1E402}" type="parTrans" cxnId="{4C8C391B-B1B0-4D92-A218-F9D5F6D8FAED}">
      <dgm:prSet/>
      <dgm:spPr/>
      <dgm:t>
        <a:bodyPr/>
        <a:lstStyle/>
        <a:p>
          <a:endParaRPr lang="en-US"/>
        </a:p>
      </dgm:t>
    </dgm:pt>
    <dgm:pt modelId="{DCF5AF43-5D81-470A-84B7-EA411AF0B28D}" type="sibTrans" cxnId="{4C8C391B-B1B0-4D92-A218-F9D5F6D8FAED}">
      <dgm:prSet/>
      <dgm:spPr/>
      <dgm:t>
        <a:bodyPr/>
        <a:lstStyle/>
        <a:p>
          <a:endParaRPr lang="en-US"/>
        </a:p>
      </dgm:t>
    </dgm:pt>
    <dgm:pt modelId="{FAF88D89-86BE-4D5E-8F8E-1E7035DEEE94}">
      <dgm:prSet/>
      <dgm:spPr/>
      <dgm:t>
        <a:bodyPr/>
        <a:lstStyle/>
        <a:p>
          <a:r>
            <a:rPr lang="en-IN"/>
            <a:t>Best online user experience </a:t>
          </a:r>
          <a:endParaRPr lang="en-US"/>
        </a:p>
      </dgm:t>
    </dgm:pt>
    <dgm:pt modelId="{4A9AF852-D69A-4103-A80B-906E4947A75A}" type="parTrans" cxnId="{A3A0D23A-344F-49BD-BD79-A01A735DBE75}">
      <dgm:prSet/>
      <dgm:spPr/>
      <dgm:t>
        <a:bodyPr/>
        <a:lstStyle/>
        <a:p>
          <a:endParaRPr lang="en-US"/>
        </a:p>
      </dgm:t>
    </dgm:pt>
    <dgm:pt modelId="{35F1F6F8-3C34-45CD-BF46-4B1728D86926}" type="sibTrans" cxnId="{A3A0D23A-344F-49BD-BD79-A01A735DBE75}">
      <dgm:prSet/>
      <dgm:spPr/>
      <dgm:t>
        <a:bodyPr/>
        <a:lstStyle/>
        <a:p>
          <a:endParaRPr lang="en-US"/>
        </a:p>
      </dgm:t>
    </dgm:pt>
    <dgm:pt modelId="{272C6F36-2E6D-4A53-AFBB-D2F1B5C1C766}" type="pres">
      <dgm:prSet presAssocID="{B59EA6AC-5950-4378-ACBC-2AF877CB6DFD}" presName="linear" presStyleCnt="0">
        <dgm:presLayoutVars>
          <dgm:dir/>
          <dgm:animLvl val="lvl"/>
          <dgm:resizeHandles val="exact"/>
        </dgm:presLayoutVars>
      </dgm:prSet>
      <dgm:spPr/>
    </dgm:pt>
    <dgm:pt modelId="{5321857E-D144-44BC-B7B1-CCC5B8B6686D}" type="pres">
      <dgm:prSet presAssocID="{CC407025-6C12-4951-83E4-55D7367F524B}" presName="parentLin" presStyleCnt="0"/>
      <dgm:spPr/>
    </dgm:pt>
    <dgm:pt modelId="{B73FE89F-7CB4-45B2-B758-EB0EB19552DD}" type="pres">
      <dgm:prSet presAssocID="{CC407025-6C12-4951-83E4-55D7367F524B}" presName="parentLeftMargin" presStyleLbl="node1" presStyleIdx="0" presStyleCnt="3"/>
      <dgm:spPr/>
    </dgm:pt>
    <dgm:pt modelId="{EE2E511B-9D24-459D-A755-D645F2AA1171}" type="pres">
      <dgm:prSet presAssocID="{CC407025-6C12-4951-83E4-55D7367F524B}" presName="parentText" presStyleLbl="node1" presStyleIdx="0" presStyleCnt="3">
        <dgm:presLayoutVars>
          <dgm:chMax val="0"/>
          <dgm:bulletEnabled val="1"/>
        </dgm:presLayoutVars>
      </dgm:prSet>
      <dgm:spPr/>
    </dgm:pt>
    <dgm:pt modelId="{D8F97025-83BB-4B83-ACAA-4B24CE2165D7}" type="pres">
      <dgm:prSet presAssocID="{CC407025-6C12-4951-83E4-55D7367F524B}" presName="negativeSpace" presStyleCnt="0"/>
      <dgm:spPr/>
    </dgm:pt>
    <dgm:pt modelId="{983BB42C-B886-4A2F-880A-87630A525BE5}" type="pres">
      <dgm:prSet presAssocID="{CC407025-6C12-4951-83E4-55D7367F524B}" presName="childText" presStyleLbl="conFgAcc1" presStyleIdx="0" presStyleCnt="3">
        <dgm:presLayoutVars>
          <dgm:bulletEnabled val="1"/>
        </dgm:presLayoutVars>
      </dgm:prSet>
      <dgm:spPr/>
    </dgm:pt>
    <dgm:pt modelId="{F83060AB-05FD-4687-A04D-B43F2C62A93A}" type="pres">
      <dgm:prSet presAssocID="{3655103C-5F26-42C7-8603-2BBB88E18DF7}" presName="spaceBetweenRectangles" presStyleCnt="0"/>
      <dgm:spPr/>
    </dgm:pt>
    <dgm:pt modelId="{941BA29F-E171-4C6B-9F3E-4C2C98DAFD15}" type="pres">
      <dgm:prSet presAssocID="{7C54DD83-5DE8-4331-AF8E-9BD80968E66C}" presName="parentLin" presStyleCnt="0"/>
      <dgm:spPr/>
    </dgm:pt>
    <dgm:pt modelId="{E0F73126-C533-4F59-BD02-D800158E794B}" type="pres">
      <dgm:prSet presAssocID="{7C54DD83-5DE8-4331-AF8E-9BD80968E66C}" presName="parentLeftMargin" presStyleLbl="node1" presStyleIdx="0" presStyleCnt="3"/>
      <dgm:spPr/>
    </dgm:pt>
    <dgm:pt modelId="{84F50638-DDB0-448F-8B04-5708914423DC}" type="pres">
      <dgm:prSet presAssocID="{7C54DD83-5DE8-4331-AF8E-9BD80968E66C}" presName="parentText" presStyleLbl="node1" presStyleIdx="1" presStyleCnt="3">
        <dgm:presLayoutVars>
          <dgm:chMax val="0"/>
          <dgm:bulletEnabled val="1"/>
        </dgm:presLayoutVars>
      </dgm:prSet>
      <dgm:spPr/>
    </dgm:pt>
    <dgm:pt modelId="{9F72A2D3-151A-4966-84E5-75D2957BA0E8}" type="pres">
      <dgm:prSet presAssocID="{7C54DD83-5DE8-4331-AF8E-9BD80968E66C}" presName="negativeSpace" presStyleCnt="0"/>
      <dgm:spPr/>
    </dgm:pt>
    <dgm:pt modelId="{1990A420-3290-4160-BC1E-2E36E0165FDE}" type="pres">
      <dgm:prSet presAssocID="{7C54DD83-5DE8-4331-AF8E-9BD80968E66C}" presName="childText" presStyleLbl="conFgAcc1" presStyleIdx="1" presStyleCnt="3">
        <dgm:presLayoutVars>
          <dgm:bulletEnabled val="1"/>
        </dgm:presLayoutVars>
      </dgm:prSet>
      <dgm:spPr/>
    </dgm:pt>
    <dgm:pt modelId="{116BD103-6D33-4FE2-934D-C2DAA8F4B1DD}" type="pres">
      <dgm:prSet presAssocID="{96664DCC-1787-4E22-A8F0-06DB03F58173}" presName="spaceBetweenRectangles" presStyleCnt="0"/>
      <dgm:spPr/>
    </dgm:pt>
    <dgm:pt modelId="{572695FE-F134-491C-9B8C-B5C6452E0E48}" type="pres">
      <dgm:prSet presAssocID="{FB5E0C8B-64EF-4AF4-A921-8F75D5B93D1A}" presName="parentLin" presStyleCnt="0"/>
      <dgm:spPr/>
    </dgm:pt>
    <dgm:pt modelId="{77D0BE83-A4C5-4C20-916C-187867DE7651}" type="pres">
      <dgm:prSet presAssocID="{FB5E0C8B-64EF-4AF4-A921-8F75D5B93D1A}" presName="parentLeftMargin" presStyleLbl="node1" presStyleIdx="1" presStyleCnt="3"/>
      <dgm:spPr/>
    </dgm:pt>
    <dgm:pt modelId="{82EE5B89-9104-4B7A-963E-93431F18D25E}" type="pres">
      <dgm:prSet presAssocID="{FB5E0C8B-64EF-4AF4-A921-8F75D5B93D1A}" presName="parentText" presStyleLbl="node1" presStyleIdx="2" presStyleCnt="3">
        <dgm:presLayoutVars>
          <dgm:chMax val="0"/>
          <dgm:bulletEnabled val="1"/>
        </dgm:presLayoutVars>
      </dgm:prSet>
      <dgm:spPr/>
    </dgm:pt>
    <dgm:pt modelId="{20D7AB0C-5AFA-42B9-964B-E9E99C5EE3E4}" type="pres">
      <dgm:prSet presAssocID="{FB5E0C8B-64EF-4AF4-A921-8F75D5B93D1A}" presName="negativeSpace" presStyleCnt="0"/>
      <dgm:spPr/>
    </dgm:pt>
    <dgm:pt modelId="{695B9A02-E48F-4466-93C7-7B9A89BA958A}" type="pres">
      <dgm:prSet presAssocID="{FB5E0C8B-64EF-4AF4-A921-8F75D5B93D1A}" presName="childText" presStyleLbl="conFgAcc1" presStyleIdx="2" presStyleCnt="3">
        <dgm:presLayoutVars>
          <dgm:bulletEnabled val="1"/>
        </dgm:presLayoutVars>
      </dgm:prSet>
      <dgm:spPr/>
    </dgm:pt>
  </dgm:ptLst>
  <dgm:cxnLst>
    <dgm:cxn modelId="{7E6BA201-1D17-4246-909F-12E6B9AD6FC4}" srcId="{FB5E0C8B-64EF-4AF4-A921-8F75D5B93D1A}" destId="{DE6674EF-1A34-417E-9767-3A9F28C1962C}" srcOrd="0" destOrd="0" parTransId="{03666039-E376-4214-8946-274E7B00842D}" sibTransId="{1E6EED52-AA6C-4B67-B63D-5140576CC897}"/>
    <dgm:cxn modelId="{52E40E15-11F0-4B35-9283-C67E806DC591}" type="presOf" srcId="{CC407025-6C12-4951-83E4-55D7367F524B}" destId="{B73FE89F-7CB4-45B2-B758-EB0EB19552DD}" srcOrd="0" destOrd="0" presId="urn:microsoft.com/office/officeart/2005/8/layout/list1"/>
    <dgm:cxn modelId="{31AD401A-F984-4D43-BD4C-7AC04C4E10F7}" srcId="{B59EA6AC-5950-4378-ACBC-2AF877CB6DFD}" destId="{CC407025-6C12-4951-83E4-55D7367F524B}" srcOrd="0" destOrd="0" parTransId="{C63E6054-338B-4951-9A6F-C7232480D521}" sibTransId="{3655103C-5F26-42C7-8603-2BBB88E18DF7}"/>
    <dgm:cxn modelId="{4C8C391B-B1B0-4D92-A218-F9D5F6D8FAED}" srcId="{FB5E0C8B-64EF-4AF4-A921-8F75D5B93D1A}" destId="{5747A046-2DBC-4956-8BB2-1C8DCCEC307F}" srcOrd="2" destOrd="0" parTransId="{51DA3A2E-EA13-450D-B5C9-0142B2E1E402}" sibTransId="{DCF5AF43-5D81-470A-84B7-EA411AF0B28D}"/>
    <dgm:cxn modelId="{A3A0D23A-344F-49BD-BD79-A01A735DBE75}" srcId="{FB5E0C8B-64EF-4AF4-A921-8F75D5B93D1A}" destId="{FAF88D89-86BE-4D5E-8F8E-1E7035DEEE94}" srcOrd="3" destOrd="0" parTransId="{4A9AF852-D69A-4103-A80B-906E4947A75A}" sibTransId="{35F1F6F8-3C34-45CD-BF46-4B1728D86926}"/>
    <dgm:cxn modelId="{0E302942-CD62-4E6A-810D-0A88B8DB07A0}" type="presOf" srcId="{5747A046-2DBC-4956-8BB2-1C8DCCEC307F}" destId="{695B9A02-E48F-4466-93C7-7B9A89BA958A}" srcOrd="0" destOrd="2" presId="urn:microsoft.com/office/officeart/2005/8/layout/list1"/>
    <dgm:cxn modelId="{F39B7542-FCEC-437B-BC96-CA8DFA39BF6C}" srcId="{B59EA6AC-5950-4378-ACBC-2AF877CB6DFD}" destId="{7C54DD83-5DE8-4331-AF8E-9BD80968E66C}" srcOrd="1" destOrd="0" parTransId="{948D3ED2-F2B2-482B-9368-FAD79FCBF96A}" sibTransId="{96664DCC-1787-4E22-A8F0-06DB03F58173}"/>
    <dgm:cxn modelId="{D8E2AB73-8147-48E4-AE82-96B96848A994}" type="presOf" srcId="{7C54DD83-5DE8-4331-AF8E-9BD80968E66C}" destId="{E0F73126-C533-4F59-BD02-D800158E794B}" srcOrd="0" destOrd="0" presId="urn:microsoft.com/office/officeart/2005/8/layout/list1"/>
    <dgm:cxn modelId="{0196C453-3829-48A8-8D10-56902362261F}" type="presOf" srcId="{FB5E0C8B-64EF-4AF4-A921-8F75D5B93D1A}" destId="{77D0BE83-A4C5-4C20-916C-187867DE7651}" srcOrd="0" destOrd="0" presId="urn:microsoft.com/office/officeart/2005/8/layout/list1"/>
    <dgm:cxn modelId="{7139E77C-19C5-47E0-A6D5-AAC53B6AF99B}" type="presOf" srcId="{FB5E0C8B-64EF-4AF4-A921-8F75D5B93D1A}" destId="{82EE5B89-9104-4B7A-963E-93431F18D25E}" srcOrd="1" destOrd="0" presId="urn:microsoft.com/office/officeart/2005/8/layout/list1"/>
    <dgm:cxn modelId="{36B6E298-9B5D-4E4B-B541-5D851ECD78CF}" srcId="{FB5E0C8B-64EF-4AF4-A921-8F75D5B93D1A}" destId="{7FF3C8E6-EAB6-47F5-9ABC-2A2A2A5011A5}" srcOrd="1" destOrd="0" parTransId="{92C56782-C4AE-432D-9C61-54DBBAD1B388}" sibTransId="{44824381-5EE6-4483-9164-3074B65E7D4B}"/>
    <dgm:cxn modelId="{066BF4AC-39C0-40C8-83B5-8C6B0DC3C657}" type="presOf" srcId="{CC407025-6C12-4951-83E4-55D7367F524B}" destId="{EE2E511B-9D24-459D-A755-D645F2AA1171}" srcOrd="1" destOrd="0" presId="urn:microsoft.com/office/officeart/2005/8/layout/list1"/>
    <dgm:cxn modelId="{F466BDAE-B629-4CD5-97EF-1D0869A72A77}" type="presOf" srcId="{FAF88D89-86BE-4D5E-8F8E-1E7035DEEE94}" destId="{695B9A02-E48F-4466-93C7-7B9A89BA958A}" srcOrd="0" destOrd="3" presId="urn:microsoft.com/office/officeart/2005/8/layout/list1"/>
    <dgm:cxn modelId="{59726DB0-4D2F-4BE0-A3FA-2A73F32D381C}" type="presOf" srcId="{B59EA6AC-5950-4378-ACBC-2AF877CB6DFD}" destId="{272C6F36-2E6D-4A53-AFBB-D2F1B5C1C766}" srcOrd="0" destOrd="0" presId="urn:microsoft.com/office/officeart/2005/8/layout/list1"/>
    <dgm:cxn modelId="{AA856CC2-E691-4358-BA07-3210CEFE7054}" type="presOf" srcId="{DE6674EF-1A34-417E-9767-3A9F28C1962C}" destId="{695B9A02-E48F-4466-93C7-7B9A89BA958A}" srcOrd="0" destOrd="0" presId="urn:microsoft.com/office/officeart/2005/8/layout/list1"/>
    <dgm:cxn modelId="{DD01EDEC-3C2D-405C-98B0-D3C409C47881}" srcId="{B59EA6AC-5950-4378-ACBC-2AF877CB6DFD}" destId="{FB5E0C8B-64EF-4AF4-A921-8F75D5B93D1A}" srcOrd="2" destOrd="0" parTransId="{34D1D81E-ED14-446D-8355-3FB85786F1B1}" sibTransId="{1DA50C40-BC2E-4C25-B8DB-57E78F69B9D1}"/>
    <dgm:cxn modelId="{A09539EF-0BD7-4A30-8556-336D7ADF1CE2}" type="presOf" srcId="{7C54DD83-5DE8-4331-AF8E-9BD80968E66C}" destId="{84F50638-DDB0-448F-8B04-5708914423DC}" srcOrd="1" destOrd="0" presId="urn:microsoft.com/office/officeart/2005/8/layout/list1"/>
    <dgm:cxn modelId="{676C9CF1-35EA-476C-BA89-71BB8D25B703}" type="presOf" srcId="{7FF3C8E6-EAB6-47F5-9ABC-2A2A2A5011A5}" destId="{695B9A02-E48F-4466-93C7-7B9A89BA958A}" srcOrd="0" destOrd="1" presId="urn:microsoft.com/office/officeart/2005/8/layout/list1"/>
    <dgm:cxn modelId="{371F8221-AE48-4AFD-B60D-1B4B1B6C9ADB}" type="presParOf" srcId="{272C6F36-2E6D-4A53-AFBB-D2F1B5C1C766}" destId="{5321857E-D144-44BC-B7B1-CCC5B8B6686D}" srcOrd="0" destOrd="0" presId="urn:microsoft.com/office/officeart/2005/8/layout/list1"/>
    <dgm:cxn modelId="{4080AE5E-3F35-4275-940B-BBD66501656D}" type="presParOf" srcId="{5321857E-D144-44BC-B7B1-CCC5B8B6686D}" destId="{B73FE89F-7CB4-45B2-B758-EB0EB19552DD}" srcOrd="0" destOrd="0" presId="urn:microsoft.com/office/officeart/2005/8/layout/list1"/>
    <dgm:cxn modelId="{CDFCE92E-DB60-4A72-A249-E0CDB083AD18}" type="presParOf" srcId="{5321857E-D144-44BC-B7B1-CCC5B8B6686D}" destId="{EE2E511B-9D24-459D-A755-D645F2AA1171}" srcOrd="1" destOrd="0" presId="urn:microsoft.com/office/officeart/2005/8/layout/list1"/>
    <dgm:cxn modelId="{2D24F492-4D09-4F30-A24F-A8876A24A40D}" type="presParOf" srcId="{272C6F36-2E6D-4A53-AFBB-D2F1B5C1C766}" destId="{D8F97025-83BB-4B83-ACAA-4B24CE2165D7}" srcOrd="1" destOrd="0" presId="urn:microsoft.com/office/officeart/2005/8/layout/list1"/>
    <dgm:cxn modelId="{5B5E9003-B3EC-488C-98F8-2E2BB0E5D48C}" type="presParOf" srcId="{272C6F36-2E6D-4A53-AFBB-D2F1B5C1C766}" destId="{983BB42C-B886-4A2F-880A-87630A525BE5}" srcOrd="2" destOrd="0" presId="urn:microsoft.com/office/officeart/2005/8/layout/list1"/>
    <dgm:cxn modelId="{6C398714-A74A-4D3C-9E42-020111EB01DB}" type="presParOf" srcId="{272C6F36-2E6D-4A53-AFBB-D2F1B5C1C766}" destId="{F83060AB-05FD-4687-A04D-B43F2C62A93A}" srcOrd="3" destOrd="0" presId="urn:microsoft.com/office/officeart/2005/8/layout/list1"/>
    <dgm:cxn modelId="{8C1814AD-B382-430B-8658-310D4B6E362D}" type="presParOf" srcId="{272C6F36-2E6D-4A53-AFBB-D2F1B5C1C766}" destId="{941BA29F-E171-4C6B-9F3E-4C2C98DAFD15}" srcOrd="4" destOrd="0" presId="urn:microsoft.com/office/officeart/2005/8/layout/list1"/>
    <dgm:cxn modelId="{147E2F26-3C3B-466A-A6CA-D2FD2E01FB24}" type="presParOf" srcId="{941BA29F-E171-4C6B-9F3E-4C2C98DAFD15}" destId="{E0F73126-C533-4F59-BD02-D800158E794B}" srcOrd="0" destOrd="0" presId="urn:microsoft.com/office/officeart/2005/8/layout/list1"/>
    <dgm:cxn modelId="{F2F283DA-1DFC-47F7-BC08-094ADFC8AE96}" type="presParOf" srcId="{941BA29F-E171-4C6B-9F3E-4C2C98DAFD15}" destId="{84F50638-DDB0-448F-8B04-5708914423DC}" srcOrd="1" destOrd="0" presId="urn:microsoft.com/office/officeart/2005/8/layout/list1"/>
    <dgm:cxn modelId="{CFF93867-AEB9-4873-BFA7-125B2FBA0BD4}" type="presParOf" srcId="{272C6F36-2E6D-4A53-AFBB-D2F1B5C1C766}" destId="{9F72A2D3-151A-4966-84E5-75D2957BA0E8}" srcOrd="5" destOrd="0" presId="urn:microsoft.com/office/officeart/2005/8/layout/list1"/>
    <dgm:cxn modelId="{7621113F-087F-4A5F-9ABD-4B7DD8E60158}" type="presParOf" srcId="{272C6F36-2E6D-4A53-AFBB-D2F1B5C1C766}" destId="{1990A420-3290-4160-BC1E-2E36E0165FDE}" srcOrd="6" destOrd="0" presId="urn:microsoft.com/office/officeart/2005/8/layout/list1"/>
    <dgm:cxn modelId="{472B7615-834F-4A33-A3BE-2C80214E2458}" type="presParOf" srcId="{272C6F36-2E6D-4A53-AFBB-D2F1B5C1C766}" destId="{116BD103-6D33-4FE2-934D-C2DAA8F4B1DD}" srcOrd="7" destOrd="0" presId="urn:microsoft.com/office/officeart/2005/8/layout/list1"/>
    <dgm:cxn modelId="{E8469E53-6C5B-4D9D-9760-12DBB9508D73}" type="presParOf" srcId="{272C6F36-2E6D-4A53-AFBB-D2F1B5C1C766}" destId="{572695FE-F134-491C-9B8C-B5C6452E0E48}" srcOrd="8" destOrd="0" presId="urn:microsoft.com/office/officeart/2005/8/layout/list1"/>
    <dgm:cxn modelId="{E05E2528-8A94-404D-8542-F18D0C9035C8}" type="presParOf" srcId="{572695FE-F134-491C-9B8C-B5C6452E0E48}" destId="{77D0BE83-A4C5-4C20-916C-187867DE7651}" srcOrd="0" destOrd="0" presId="urn:microsoft.com/office/officeart/2005/8/layout/list1"/>
    <dgm:cxn modelId="{DCB74867-EA96-467E-B118-EB886B982E88}" type="presParOf" srcId="{572695FE-F134-491C-9B8C-B5C6452E0E48}" destId="{82EE5B89-9104-4B7A-963E-93431F18D25E}" srcOrd="1" destOrd="0" presId="urn:microsoft.com/office/officeart/2005/8/layout/list1"/>
    <dgm:cxn modelId="{340531CB-900F-47E5-8F95-5BE92533AE8C}" type="presParOf" srcId="{272C6F36-2E6D-4A53-AFBB-D2F1B5C1C766}" destId="{20D7AB0C-5AFA-42B9-964B-E9E99C5EE3E4}" srcOrd="9" destOrd="0" presId="urn:microsoft.com/office/officeart/2005/8/layout/list1"/>
    <dgm:cxn modelId="{313A8F32-083C-4E61-9953-5150D6A4FD93}" type="presParOf" srcId="{272C6F36-2E6D-4A53-AFBB-D2F1B5C1C766}" destId="{695B9A02-E48F-4466-93C7-7B9A89BA958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0DB7B-5A95-42BE-8798-2235F8325AE4}">
      <dsp:nvSpPr>
        <dsp:cNvPr id="0" name=""/>
        <dsp:cNvSpPr/>
      </dsp:nvSpPr>
      <dsp:spPr>
        <a:xfrm>
          <a:off x="0" y="348175"/>
          <a:ext cx="1832316" cy="109938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Maximising Product holdings</a:t>
          </a:r>
          <a:endParaRPr lang="en-US" sz="1600" kern="1200"/>
        </a:p>
      </dsp:txBody>
      <dsp:txXfrm>
        <a:off x="0" y="348175"/>
        <a:ext cx="1832316" cy="1099389"/>
      </dsp:txXfrm>
    </dsp:sp>
    <dsp:sp modelId="{232DA2EE-C632-4692-8DE2-26D5BF697487}">
      <dsp:nvSpPr>
        <dsp:cNvPr id="0" name=""/>
        <dsp:cNvSpPr/>
      </dsp:nvSpPr>
      <dsp:spPr>
        <a:xfrm>
          <a:off x="2015548" y="348175"/>
          <a:ext cx="1832316" cy="109938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Your product is a tool to help them get faster success</a:t>
          </a:r>
        </a:p>
      </dsp:txBody>
      <dsp:txXfrm>
        <a:off x="2015548" y="348175"/>
        <a:ext cx="1832316" cy="1099389"/>
      </dsp:txXfrm>
    </dsp:sp>
    <dsp:sp modelId="{B97DA038-3FD5-44F6-A8C1-D2AE710EB8FF}">
      <dsp:nvSpPr>
        <dsp:cNvPr id="0" name=""/>
        <dsp:cNvSpPr/>
      </dsp:nvSpPr>
      <dsp:spPr>
        <a:xfrm>
          <a:off x="4031096" y="348175"/>
          <a:ext cx="1832316" cy="109938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Add more features compared to your competitors</a:t>
          </a:r>
        </a:p>
      </dsp:txBody>
      <dsp:txXfrm>
        <a:off x="4031096" y="348175"/>
        <a:ext cx="1832316" cy="1099389"/>
      </dsp:txXfrm>
    </dsp:sp>
    <dsp:sp modelId="{3129723D-E03B-4E28-A1B3-D5C5E822DDA0}">
      <dsp:nvSpPr>
        <dsp:cNvPr id="0" name=""/>
        <dsp:cNvSpPr/>
      </dsp:nvSpPr>
      <dsp:spPr>
        <a:xfrm>
          <a:off x="0" y="1630797"/>
          <a:ext cx="1832316" cy="109938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Regular feedback driven customer service</a:t>
          </a:r>
          <a:endParaRPr lang="en-US" sz="1600" kern="1200"/>
        </a:p>
      </dsp:txBody>
      <dsp:txXfrm>
        <a:off x="0" y="1630797"/>
        <a:ext cx="1832316" cy="1099389"/>
      </dsp:txXfrm>
    </dsp:sp>
    <dsp:sp modelId="{5EF919C1-CD46-471A-84FF-09985B076390}">
      <dsp:nvSpPr>
        <dsp:cNvPr id="0" name=""/>
        <dsp:cNvSpPr/>
      </dsp:nvSpPr>
      <dsp:spPr>
        <a:xfrm>
          <a:off x="2015548" y="1630797"/>
          <a:ext cx="1832316" cy="109938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Competitive rates on long-term</a:t>
          </a:r>
          <a:endParaRPr lang="en-US" sz="1600" kern="1200"/>
        </a:p>
      </dsp:txBody>
      <dsp:txXfrm>
        <a:off x="2015548" y="1630797"/>
        <a:ext cx="1832316" cy="1099389"/>
      </dsp:txXfrm>
    </dsp:sp>
    <dsp:sp modelId="{1E30128A-8C04-4AB2-9B9F-3A254CE938C4}">
      <dsp:nvSpPr>
        <dsp:cNvPr id="0" name=""/>
        <dsp:cNvSpPr/>
      </dsp:nvSpPr>
      <dsp:spPr>
        <a:xfrm>
          <a:off x="4031096" y="1630797"/>
          <a:ext cx="1832316" cy="109938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Higher profit investment vehicles</a:t>
          </a:r>
          <a:endParaRPr lang="en-US" sz="1600" kern="1200"/>
        </a:p>
      </dsp:txBody>
      <dsp:txXfrm>
        <a:off x="4031096" y="1630797"/>
        <a:ext cx="1832316" cy="1099389"/>
      </dsp:txXfrm>
    </dsp:sp>
    <dsp:sp modelId="{4D450756-0A1B-436B-AB15-A11D8E298C55}">
      <dsp:nvSpPr>
        <dsp:cNvPr id="0" name=""/>
        <dsp:cNvSpPr/>
      </dsp:nvSpPr>
      <dsp:spPr>
        <a:xfrm>
          <a:off x="2015548" y="2913419"/>
          <a:ext cx="1832316" cy="109938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Online and mobile experiences are </a:t>
          </a:r>
          <a:r>
            <a:rPr lang="en-US" sz="1600" b="0" i="0" kern="1200"/>
            <a:t>smooth, easy, secure, and enjoyable</a:t>
          </a:r>
          <a:endParaRPr lang="en-US" sz="1600" kern="1200"/>
        </a:p>
      </dsp:txBody>
      <dsp:txXfrm>
        <a:off x="2015548" y="2913419"/>
        <a:ext cx="1832316" cy="1099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BB42C-B886-4A2F-880A-87630A525BE5}">
      <dsp:nvSpPr>
        <dsp:cNvPr id="0" name=""/>
        <dsp:cNvSpPr/>
      </dsp:nvSpPr>
      <dsp:spPr>
        <a:xfrm>
          <a:off x="0" y="448626"/>
          <a:ext cx="10353761" cy="428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2E511B-9D24-459D-A755-D645F2AA1171}">
      <dsp:nvSpPr>
        <dsp:cNvPr id="0" name=""/>
        <dsp:cNvSpPr/>
      </dsp:nvSpPr>
      <dsp:spPr>
        <a:xfrm>
          <a:off x="517688" y="197706"/>
          <a:ext cx="7247633" cy="5018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943" tIns="0" rIns="273943" bIns="0" numCol="1" spcCol="1270" anchor="ctr" anchorCtr="0">
          <a:noAutofit/>
        </a:bodyPr>
        <a:lstStyle/>
        <a:p>
          <a:pPr marL="0" lvl="0" indent="0" algn="l" defTabSz="755650">
            <a:lnSpc>
              <a:spcPct val="90000"/>
            </a:lnSpc>
            <a:spcBef>
              <a:spcPct val="0"/>
            </a:spcBef>
            <a:spcAft>
              <a:spcPct val="35000"/>
            </a:spcAft>
            <a:buNone/>
          </a:pPr>
          <a:r>
            <a:rPr lang="en-IN" sz="1700" kern="1200"/>
            <a:t>Customer churn issue is faced by all the banks</a:t>
          </a:r>
          <a:endParaRPr lang="en-US" sz="1700" kern="1200"/>
        </a:p>
      </dsp:txBody>
      <dsp:txXfrm>
        <a:off x="542186" y="222204"/>
        <a:ext cx="7198637" cy="452844"/>
      </dsp:txXfrm>
    </dsp:sp>
    <dsp:sp modelId="{1990A420-3290-4160-BC1E-2E36E0165FDE}">
      <dsp:nvSpPr>
        <dsp:cNvPr id="0" name=""/>
        <dsp:cNvSpPr/>
      </dsp:nvSpPr>
      <dsp:spPr>
        <a:xfrm>
          <a:off x="0" y="1219746"/>
          <a:ext cx="10353761" cy="428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F50638-DDB0-448F-8B04-5708914423DC}">
      <dsp:nvSpPr>
        <dsp:cNvPr id="0" name=""/>
        <dsp:cNvSpPr/>
      </dsp:nvSpPr>
      <dsp:spPr>
        <a:xfrm>
          <a:off x="517688" y="968826"/>
          <a:ext cx="7247633" cy="5018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943" tIns="0" rIns="273943" bIns="0" numCol="1" spcCol="1270" anchor="ctr" anchorCtr="0">
          <a:noAutofit/>
        </a:bodyPr>
        <a:lstStyle/>
        <a:p>
          <a:pPr marL="0" lvl="0" indent="0" algn="l" defTabSz="755650">
            <a:lnSpc>
              <a:spcPct val="90000"/>
            </a:lnSpc>
            <a:spcBef>
              <a:spcPct val="0"/>
            </a:spcBef>
            <a:spcAft>
              <a:spcPct val="35000"/>
            </a:spcAft>
            <a:buNone/>
          </a:pPr>
          <a:r>
            <a:rPr lang="en-IN" sz="1700" kern="1200"/>
            <a:t>Now a days there a tough competition among all the banks</a:t>
          </a:r>
          <a:endParaRPr lang="en-US" sz="1700" kern="1200"/>
        </a:p>
      </dsp:txBody>
      <dsp:txXfrm>
        <a:off x="542186" y="993324"/>
        <a:ext cx="7198637" cy="452844"/>
      </dsp:txXfrm>
    </dsp:sp>
    <dsp:sp modelId="{695B9A02-E48F-4466-93C7-7B9A89BA958A}">
      <dsp:nvSpPr>
        <dsp:cNvPr id="0" name=""/>
        <dsp:cNvSpPr/>
      </dsp:nvSpPr>
      <dsp:spPr>
        <a:xfrm>
          <a:off x="0" y="1990867"/>
          <a:ext cx="10353761" cy="152617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3567" tIns="354076" rIns="803567" bIns="120904" numCol="1" spcCol="1270" anchor="t" anchorCtr="0">
          <a:noAutofit/>
        </a:bodyPr>
        <a:lstStyle/>
        <a:p>
          <a:pPr marL="171450" lvl="1" indent="-171450" algn="l" defTabSz="755650">
            <a:lnSpc>
              <a:spcPct val="90000"/>
            </a:lnSpc>
            <a:spcBef>
              <a:spcPct val="0"/>
            </a:spcBef>
            <a:spcAft>
              <a:spcPct val="15000"/>
            </a:spcAft>
            <a:buChar char="•"/>
          </a:pPr>
          <a:r>
            <a:rPr lang="en-IN" sz="1700" kern="1200"/>
            <a:t>Regular feedbacks from the customers</a:t>
          </a:r>
          <a:endParaRPr lang="en-US" sz="1700" kern="1200"/>
        </a:p>
        <a:p>
          <a:pPr marL="171450" lvl="1" indent="-171450" algn="l" defTabSz="755650">
            <a:lnSpc>
              <a:spcPct val="90000"/>
            </a:lnSpc>
            <a:spcBef>
              <a:spcPct val="0"/>
            </a:spcBef>
            <a:spcAft>
              <a:spcPct val="15000"/>
            </a:spcAft>
            <a:buChar char="•"/>
          </a:pPr>
          <a:r>
            <a:rPr lang="en-IN" sz="1700" kern="1200"/>
            <a:t>Retaining customers by issuing new credit cards before their expiration</a:t>
          </a:r>
          <a:endParaRPr lang="en-US" sz="1700" kern="1200"/>
        </a:p>
        <a:p>
          <a:pPr marL="171450" lvl="1" indent="-171450" algn="l" defTabSz="755650">
            <a:lnSpc>
              <a:spcPct val="90000"/>
            </a:lnSpc>
            <a:spcBef>
              <a:spcPct val="0"/>
            </a:spcBef>
            <a:spcAft>
              <a:spcPct val="15000"/>
            </a:spcAft>
            <a:buChar char="•"/>
          </a:pPr>
          <a:r>
            <a:rPr lang="en-IN" sz="1700" kern="1200"/>
            <a:t>Giving the best features in the products and convincing customers to take more than 2 products</a:t>
          </a:r>
          <a:endParaRPr lang="en-US" sz="1700" kern="1200"/>
        </a:p>
        <a:p>
          <a:pPr marL="171450" lvl="1" indent="-171450" algn="l" defTabSz="755650">
            <a:lnSpc>
              <a:spcPct val="90000"/>
            </a:lnSpc>
            <a:spcBef>
              <a:spcPct val="0"/>
            </a:spcBef>
            <a:spcAft>
              <a:spcPct val="15000"/>
            </a:spcAft>
            <a:buChar char="•"/>
          </a:pPr>
          <a:r>
            <a:rPr lang="en-IN" sz="1700" kern="1200"/>
            <a:t>Best online user experience </a:t>
          </a:r>
          <a:endParaRPr lang="en-US" sz="1700" kern="1200"/>
        </a:p>
      </dsp:txBody>
      <dsp:txXfrm>
        <a:off x="0" y="1990867"/>
        <a:ext cx="10353761" cy="1526175"/>
      </dsp:txXfrm>
    </dsp:sp>
    <dsp:sp modelId="{82EE5B89-9104-4B7A-963E-93431F18D25E}">
      <dsp:nvSpPr>
        <dsp:cNvPr id="0" name=""/>
        <dsp:cNvSpPr/>
      </dsp:nvSpPr>
      <dsp:spPr>
        <a:xfrm>
          <a:off x="517688" y="1739946"/>
          <a:ext cx="7247633" cy="5018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943" tIns="0" rIns="273943" bIns="0" numCol="1" spcCol="1270" anchor="ctr" anchorCtr="0">
          <a:noAutofit/>
        </a:bodyPr>
        <a:lstStyle/>
        <a:p>
          <a:pPr marL="0" lvl="0" indent="0" algn="l" defTabSz="755650">
            <a:lnSpc>
              <a:spcPct val="90000"/>
            </a:lnSpc>
            <a:spcBef>
              <a:spcPct val="0"/>
            </a:spcBef>
            <a:spcAft>
              <a:spcPct val="35000"/>
            </a:spcAft>
            <a:buNone/>
          </a:pPr>
          <a:r>
            <a:rPr lang="en-IN" sz="1700" kern="1200"/>
            <a:t>To have a upper hand banks need to:</a:t>
          </a:r>
          <a:endParaRPr lang="en-US" sz="1700" kern="1200"/>
        </a:p>
      </dsp:txBody>
      <dsp:txXfrm>
        <a:off x="542186" y="1764444"/>
        <a:ext cx="7198637"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3/11/2022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3/11/2022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9.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5.jp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Customer Churn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Kinjal Botadra</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8" name="Picture 7" descr="Notebook">
            <a:extLst>
              <a:ext uri="{FF2B5EF4-FFF2-40B4-BE49-F238E27FC236}">
                <a16:creationId xmlns:a16="http://schemas.microsoft.com/office/drawing/2014/main" id="{B1BB5FDE-BEFE-AA24-B251-9600AE7D3729}"/>
              </a:ext>
            </a:extLst>
          </p:cNvPr>
          <p:cNvPicPr>
            <a:picLocks noChangeAspect="1"/>
          </p:cNvPicPr>
          <p:nvPr/>
        </p:nvPicPr>
        <p:blipFill rotWithShape="1">
          <a:blip r:embed="rId3">
            <a:alphaModFix amt="35000"/>
          </a:blip>
          <a:srcRect t="7795" b="7936"/>
          <a:stretch/>
        </p:blipFill>
        <p:spPr>
          <a:xfrm>
            <a:off x="20" y="10"/>
            <a:ext cx="12191980" cy="6857990"/>
          </a:xfrm>
          <a:prstGeom prst="rect">
            <a:avLst/>
          </a:prstGeom>
        </p:spPr>
      </p:pic>
      <p:sp>
        <p:nvSpPr>
          <p:cNvPr id="5" name="Title 4">
            <a:extLst>
              <a:ext uri="{FF2B5EF4-FFF2-40B4-BE49-F238E27FC236}">
                <a16:creationId xmlns:a16="http://schemas.microsoft.com/office/drawing/2014/main" id="{36A9F392-0175-4B2C-AF7C-047CE882888F}"/>
              </a:ext>
            </a:extLst>
          </p:cNvPr>
          <p:cNvSpPr>
            <a:spLocks noGrp="1"/>
          </p:cNvSpPr>
          <p:nvPr>
            <p:ph type="ctrTitle"/>
          </p:nvPr>
        </p:nvSpPr>
        <p:spPr>
          <a:xfrm>
            <a:off x="1370693" y="1769540"/>
            <a:ext cx="9440034" cy="1828801"/>
          </a:xfrm>
        </p:spPr>
        <p:txBody>
          <a:bodyPr>
            <a:normAutofit/>
          </a:bodyPr>
          <a:lstStyle/>
          <a:p>
            <a:r>
              <a:rPr lang="en-IN" dirty="0"/>
              <a:t>Jupyter Notebook Explanation</a:t>
            </a:r>
          </a:p>
        </p:txBody>
      </p:sp>
      <p:sp>
        <p:nvSpPr>
          <p:cNvPr id="6" name="Subtitle 5">
            <a:extLst>
              <a:ext uri="{FF2B5EF4-FFF2-40B4-BE49-F238E27FC236}">
                <a16:creationId xmlns:a16="http://schemas.microsoft.com/office/drawing/2014/main" id="{2ED53607-9089-4E36-86C5-BDDFC800DE24}"/>
              </a:ext>
            </a:extLst>
          </p:cNvPr>
          <p:cNvSpPr>
            <a:spLocks noGrp="1"/>
          </p:cNvSpPr>
          <p:nvPr>
            <p:ph type="subTitle" idx="1"/>
          </p:nvPr>
        </p:nvSpPr>
        <p:spPr>
          <a:xfrm>
            <a:off x="1370693" y="3773489"/>
            <a:ext cx="9440034" cy="1049867"/>
          </a:xfrm>
        </p:spPr>
        <p:txBody>
          <a:bodyPr>
            <a:normAutofit/>
          </a:bodyPr>
          <a:lstStyle/>
          <a:p>
            <a:endParaRPr lang="en-IN"/>
          </a:p>
        </p:txBody>
      </p:sp>
    </p:spTree>
    <p:extLst>
      <p:ext uri="{BB962C8B-B14F-4D97-AF65-F5344CB8AC3E}">
        <p14:creationId xmlns:p14="http://schemas.microsoft.com/office/powerpoint/2010/main" val="3331019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5A57C4-A681-42B3-A06B-4BF1F14FCE69}"/>
              </a:ext>
            </a:extLst>
          </p:cNvPr>
          <p:cNvSpPr>
            <a:spLocks noGrp="1"/>
          </p:cNvSpPr>
          <p:nvPr>
            <p:ph type="title"/>
          </p:nvPr>
        </p:nvSpPr>
        <p:spPr>
          <a:xfrm>
            <a:off x="913795" y="963506"/>
            <a:ext cx="3740815" cy="4827693"/>
          </a:xfrm>
        </p:spPr>
        <p:txBody>
          <a:bodyPr>
            <a:normAutofit/>
          </a:bodyPr>
          <a:lstStyle/>
          <a:p>
            <a:pPr algn="r"/>
            <a:r>
              <a:rPr lang="en-IN" dirty="0"/>
              <a:t>Data Processing</a:t>
            </a:r>
            <a:endParaRPr lang="en-IN"/>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7AFB24A-77E6-4E2F-AA11-3B68DB29D2D4}"/>
              </a:ext>
            </a:extLst>
          </p:cNvPr>
          <p:cNvSpPr>
            <a:spLocks noGrp="1"/>
          </p:cNvSpPr>
          <p:nvPr>
            <p:ph idx="1"/>
          </p:nvPr>
        </p:nvSpPr>
        <p:spPr>
          <a:xfrm>
            <a:off x="5307765" y="963507"/>
            <a:ext cx="5959791" cy="4827694"/>
          </a:xfrm>
          <a:effectLst/>
        </p:spPr>
        <p:txBody>
          <a:bodyPr anchor="ctr">
            <a:normAutofit/>
          </a:bodyPr>
          <a:lstStyle/>
          <a:p>
            <a:r>
              <a:rPr lang="en-IN">
                <a:solidFill>
                  <a:schemeClr val="tx1"/>
                </a:solidFill>
              </a:rPr>
              <a:t>One – Hot Encoding for Categorical fields</a:t>
            </a:r>
          </a:p>
          <a:p>
            <a:pPr lvl="1"/>
            <a:r>
              <a:rPr lang="en-IN">
                <a:solidFill>
                  <a:schemeClr val="tx1"/>
                </a:solidFill>
              </a:rPr>
              <a:t>Gender</a:t>
            </a:r>
          </a:p>
          <a:p>
            <a:pPr lvl="1"/>
            <a:r>
              <a:rPr lang="en-IN">
                <a:solidFill>
                  <a:schemeClr val="tx1"/>
                </a:solidFill>
              </a:rPr>
              <a:t>Income</a:t>
            </a:r>
          </a:p>
          <a:p>
            <a:pPr lvl="1"/>
            <a:r>
              <a:rPr lang="en-IN">
                <a:solidFill>
                  <a:schemeClr val="tx1"/>
                </a:solidFill>
              </a:rPr>
              <a:t>Credit_Category</a:t>
            </a:r>
          </a:p>
          <a:p>
            <a:pPr lvl="1"/>
            <a:r>
              <a:rPr lang="en-IN">
                <a:solidFill>
                  <a:schemeClr val="tx1"/>
                </a:solidFill>
              </a:rPr>
              <a:t>Product_Holdings</a:t>
            </a:r>
          </a:p>
        </p:txBody>
      </p:sp>
    </p:spTree>
    <p:extLst>
      <p:ext uri="{BB962C8B-B14F-4D97-AF65-F5344CB8AC3E}">
        <p14:creationId xmlns:p14="http://schemas.microsoft.com/office/powerpoint/2010/main" val="187491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B32A3-0E13-4524-B858-6ED89AAFB01A}"/>
              </a:ext>
            </a:extLst>
          </p:cNvPr>
          <p:cNvSpPr>
            <a:spLocks noGrp="1"/>
          </p:cNvSpPr>
          <p:nvPr>
            <p:ph type="title"/>
          </p:nvPr>
        </p:nvSpPr>
        <p:spPr>
          <a:xfrm>
            <a:off x="834013" y="1115568"/>
            <a:ext cx="3487616" cy="4626864"/>
          </a:xfrm>
        </p:spPr>
        <p:txBody>
          <a:bodyPr>
            <a:normAutofit/>
          </a:bodyPr>
          <a:lstStyle/>
          <a:p>
            <a:pPr algn="l"/>
            <a:r>
              <a:rPr lang="en-IN" sz="3600"/>
              <a:t>Data Modeling</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2F5149-1C53-403D-A357-FAD0E6D2086F}"/>
              </a:ext>
            </a:extLst>
          </p:cNvPr>
          <p:cNvSpPr>
            <a:spLocks noGrp="1"/>
          </p:cNvSpPr>
          <p:nvPr>
            <p:ph idx="1"/>
          </p:nvPr>
        </p:nvSpPr>
        <p:spPr>
          <a:xfrm>
            <a:off x="5105398" y="1115568"/>
            <a:ext cx="6245352" cy="4626864"/>
          </a:xfrm>
        </p:spPr>
        <p:txBody>
          <a:bodyPr anchor="ctr">
            <a:normAutofit/>
          </a:bodyPr>
          <a:lstStyle/>
          <a:p>
            <a:r>
              <a:rPr lang="en-IN" dirty="0"/>
              <a:t>Algorithms tried and their macro F1 scores on training data:</a:t>
            </a:r>
          </a:p>
          <a:p>
            <a:pPr lvl="1"/>
            <a:r>
              <a:rPr lang="en-IN" dirty="0"/>
              <a:t>Logistic Regression</a:t>
            </a:r>
          </a:p>
          <a:p>
            <a:pPr lvl="1"/>
            <a:r>
              <a:rPr lang="en-IN" dirty="0" err="1"/>
              <a:t>DecisionTree</a:t>
            </a:r>
            <a:r>
              <a:rPr lang="en-IN" dirty="0"/>
              <a:t> : 0.47</a:t>
            </a:r>
          </a:p>
          <a:p>
            <a:pPr lvl="1"/>
            <a:r>
              <a:rPr lang="en-IN" dirty="0" err="1"/>
              <a:t>GaussianNB</a:t>
            </a:r>
            <a:r>
              <a:rPr lang="en-IN" dirty="0"/>
              <a:t>: 0.43</a:t>
            </a:r>
          </a:p>
          <a:p>
            <a:pPr lvl="1"/>
            <a:r>
              <a:rPr lang="en-IN" dirty="0"/>
              <a:t>Random Forest: 0.43</a:t>
            </a:r>
          </a:p>
          <a:p>
            <a:pPr lvl="1"/>
            <a:r>
              <a:rPr lang="en-IN" dirty="0"/>
              <a:t>KNN: 0.46</a:t>
            </a:r>
          </a:p>
          <a:p>
            <a:pPr lvl="1"/>
            <a:r>
              <a:rPr lang="en-IN" b="1" u="sng" dirty="0" err="1"/>
              <a:t>XGBClassifier</a:t>
            </a:r>
            <a:r>
              <a:rPr lang="en-IN" b="1" u="sng" dirty="0"/>
              <a:t>: 0.51</a:t>
            </a:r>
          </a:p>
        </p:txBody>
      </p:sp>
    </p:spTree>
    <p:extLst>
      <p:ext uri="{BB962C8B-B14F-4D97-AF65-F5344CB8AC3E}">
        <p14:creationId xmlns:p14="http://schemas.microsoft.com/office/powerpoint/2010/main" val="2679275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51096-B86E-4D8E-9271-55C384040457}"/>
              </a:ext>
            </a:extLst>
          </p:cNvPr>
          <p:cNvSpPr>
            <a:spLocks noGrp="1"/>
          </p:cNvSpPr>
          <p:nvPr>
            <p:ph type="title"/>
          </p:nvPr>
        </p:nvSpPr>
        <p:spPr>
          <a:xfrm>
            <a:off x="913795" y="609599"/>
            <a:ext cx="5978072" cy="1481150"/>
          </a:xfrm>
        </p:spPr>
        <p:txBody>
          <a:bodyPr>
            <a:normAutofit/>
          </a:bodyPr>
          <a:lstStyle/>
          <a:p>
            <a:r>
              <a:rPr lang="en-IN" dirty="0"/>
              <a:t>Conclusion</a:t>
            </a:r>
          </a:p>
        </p:txBody>
      </p:sp>
      <p:sp>
        <p:nvSpPr>
          <p:cNvPr id="7" name="Content Placeholder 2">
            <a:extLst>
              <a:ext uri="{FF2B5EF4-FFF2-40B4-BE49-F238E27FC236}">
                <a16:creationId xmlns:a16="http://schemas.microsoft.com/office/drawing/2014/main" id="{E561CB1B-336E-444F-B4C3-22D408C2ABE0}"/>
              </a:ext>
            </a:extLst>
          </p:cNvPr>
          <p:cNvSpPr>
            <a:spLocks noGrp="1"/>
          </p:cNvSpPr>
          <p:nvPr>
            <p:ph idx="1"/>
          </p:nvPr>
        </p:nvSpPr>
        <p:spPr>
          <a:xfrm>
            <a:off x="913795" y="2279176"/>
            <a:ext cx="5978072" cy="3415672"/>
          </a:xfrm>
        </p:spPr>
        <p:txBody>
          <a:bodyPr anchor="ctr">
            <a:normAutofit/>
          </a:bodyPr>
          <a:lstStyle/>
          <a:p>
            <a:pPr>
              <a:lnSpc>
                <a:spcPct val="100000"/>
              </a:lnSpc>
            </a:pPr>
            <a:r>
              <a:rPr lang="en-US" sz="2100" dirty="0" err="1"/>
              <a:t>XGBoost</a:t>
            </a:r>
            <a:r>
              <a:rPr lang="en-US" sz="2100" dirty="0"/>
              <a:t> model was used for model evaluation and prediction as it gave the best macro F1 score</a:t>
            </a:r>
          </a:p>
          <a:p>
            <a:pPr>
              <a:lnSpc>
                <a:spcPct val="100000"/>
              </a:lnSpc>
            </a:pPr>
            <a:r>
              <a:rPr lang="en-US" sz="2100" dirty="0"/>
              <a:t>Macro F1 Score was used to arrive at model evaluation which is required for this Project</a:t>
            </a:r>
          </a:p>
          <a:p>
            <a:pPr>
              <a:lnSpc>
                <a:spcPct val="100000"/>
              </a:lnSpc>
            </a:pPr>
            <a:r>
              <a:rPr lang="en-US" sz="2100" dirty="0"/>
              <a:t>One-Hot Encoding using one hot encoder was used</a:t>
            </a:r>
          </a:p>
          <a:p>
            <a:pPr>
              <a:lnSpc>
                <a:spcPct val="100000"/>
              </a:lnSpc>
            </a:pPr>
            <a:r>
              <a:rPr lang="en-US" sz="2100" dirty="0" err="1"/>
              <a:t>StandardScaler</a:t>
            </a:r>
            <a:r>
              <a:rPr lang="en-US" sz="2100" dirty="0"/>
              <a:t> scaling provided best Macro F1 Score for this dataset as most of numeric feature did not have normal distribution and contains outliers</a:t>
            </a:r>
            <a:endParaRPr lang="en-IN" sz="2100" dirty="0"/>
          </a:p>
        </p:txBody>
      </p:sp>
      <p:pic>
        <p:nvPicPr>
          <p:cNvPr id="8" name="Picture 4" descr="Graph">
            <a:extLst>
              <a:ext uri="{FF2B5EF4-FFF2-40B4-BE49-F238E27FC236}">
                <a16:creationId xmlns:a16="http://schemas.microsoft.com/office/drawing/2014/main" id="{3ADFF1C9-E4B7-759E-5E27-5111EDB77A47}"/>
              </a:ext>
            </a:extLst>
          </p:cNvPr>
          <p:cNvPicPr>
            <a:picLocks noChangeAspect="1"/>
          </p:cNvPicPr>
          <p:nvPr/>
        </p:nvPicPr>
        <p:blipFill rotWithShape="1">
          <a:blip r:embed="rId3"/>
          <a:srcRect l="23535" r="34801"/>
          <a:stretch/>
        </p:blipFill>
        <p:spPr>
          <a:xfrm>
            <a:off x="7620351" y="10"/>
            <a:ext cx="4571649" cy="6857990"/>
          </a:xfrm>
          <a:prstGeom prst="rect">
            <a:avLst/>
          </a:prstGeom>
        </p:spPr>
      </p:pic>
      <p:pic>
        <p:nvPicPr>
          <p:cNvPr id="11" name="Picture 10">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Tree>
    <p:extLst>
      <p:ext uri="{BB962C8B-B14F-4D97-AF65-F5344CB8AC3E}">
        <p14:creationId xmlns:p14="http://schemas.microsoft.com/office/powerpoint/2010/main" val="3806284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BC2C-C8F4-41D4-A4E1-E2F223157401}"/>
              </a:ext>
            </a:extLst>
          </p:cNvPr>
          <p:cNvSpPr>
            <a:spLocks noGrp="1"/>
          </p:cNvSpPr>
          <p:nvPr>
            <p:ph type="title"/>
          </p:nvPr>
        </p:nvSpPr>
        <p:spPr/>
        <p:txBody>
          <a:bodyPr/>
          <a:lstStyle/>
          <a:p>
            <a:r>
              <a:rPr lang="en-IN" dirty="0"/>
              <a:t>Summary</a:t>
            </a:r>
          </a:p>
        </p:txBody>
      </p:sp>
      <p:graphicFrame>
        <p:nvGraphicFramePr>
          <p:cNvPr id="5" name="Content Placeholder 2">
            <a:extLst>
              <a:ext uri="{FF2B5EF4-FFF2-40B4-BE49-F238E27FC236}">
                <a16:creationId xmlns:a16="http://schemas.microsoft.com/office/drawing/2014/main" id="{1A16E687-A98E-2245-3FDB-1DA0E02594B1}"/>
              </a:ext>
            </a:extLst>
          </p:cNvPr>
          <p:cNvGraphicFramePr>
            <a:graphicFrameLocks noGrp="1"/>
          </p:cNvGraphicFramePr>
          <p:nvPr>
            <p:ph idx="1"/>
          </p:nvPr>
        </p:nvGraphicFramePr>
        <p:xfrm>
          <a:off x="913795" y="2076450"/>
          <a:ext cx="10353762" cy="3714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6989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1181-D0C7-4988-ADA1-FAD313F581F3}"/>
              </a:ext>
            </a:extLst>
          </p:cNvPr>
          <p:cNvSpPr>
            <a:spLocks noGrp="1"/>
          </p:cNvSpPr>
          <p:nvPr>
            <p:ph type="title"/>
          </p:nvPr>
        </p:nvSpPr>
        <p:spPr>
          <a:xfrm>
            <a:off x="5369441" y="1233378"/>
            <a:ext cx="5441285" cy="2364964"/>
          </a:xfrm>
        </p:spPr>
        <p:txBody>
          <a:bodyPr vert="horz" lIns="91440" tIns="45720" rIns="91440" bIns="45720" rtlCol="0" anchor="b">
            <a:normAutofit/>
          </a:bodyPr>
          <a:lstStyle/>
          <a:p>
            <a:r>
              <a:rPr lang="en-US" sz="5400"/>
              <a:t>Thank you</a:t>
            </a:r>
          </a:p>
        </p:txBody>
      </p:sp>
      <p:pic>
        <p:nvPicPr>
          <p:cNvPr id="17" name="Picture 16">
            <a:extLst>
              <a:ext uri="{FF2B5EF4-FFF2-40B4-BE49-F238E27FC236}">
                <a16:creationId xmlns:a16="http://schemas.microsoft.com/office/drawing/2014/main" id="{921F6D7D-004A-4CAE-B291-06EF058C4A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6" name="Content Placeholder 5" descr="A picture containing person&#10;&#10;Description automatically generated">
            <a:extLst>
              <a:ext uri="{FF2B5EF4-FFF2-40B4-BE49-F238E27FC236}">
                <a16:creationId xmlns:a16="http://schemas.microsoft.com/office/drawing/2014/main" id="{3B6D1F5F-C166-4CF2-B483-6BF3D5057EC5}"/>
              </a:ext>
            </a:extLst>
          </p:cNvPr>
          <p:cNvPicPr>
            <a:picLocks noGrp="1" noChangeAspect="1"/>
          </p:cNvPicPr>
          <p:nvPr>
            <p:ph idx="1"/>
          </p:nvPr>
        </p:nvPicPr>
        <p:blipFill rotWithShape="1">
          <a:blip r:embed="rId4"/>
          <a:srcRect l="43660" r="10178" b="1"/>
          <a:stretch/>
        </p:blipFill>
        <p:spPr>
          <a:xfrm>
            <a:off x="643339" y="643464"/>
            <a:ext cx="3551912" cy="5120304"/>
          </a:xfrm>
          <a:prstGeom prst="rect">
            <a:avLst/>
          </a:prstGeom>
        </p:spPr>
      </p:pic>
    </p:spTree>
    <p:extLst>
      <p:ext uri="{BB962C8B-B14F-4D97-AF65-F5344CB8AC3E}">
        <p14:creationId xmlns:p14="http://schemas.microsoft.com/office/powerpoint/2010/main" val="346925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4E3374-C85C-4051-A8D3-B74E4931A404}"/>
              </a:ext>
            </a:extLst>
          </p:cNvPr>
          <p:cNvPicPr>
            <a:picLocks noChangeAspect="1"/>
          </p:cNvPicPr>
          <p:nvPr/>
        </p:nvPicPr>
        <p:blipFill rotWithShape="1">
          <a:blip r:embed="rId3"/>
          <a:srcRect t="15730"/>
          <a:stretch/>
        </p:blipFill>
        <p:spPr>
          <a:xfrm>
            <a:off x="0" y="10"/>
            <a:ext cx="12192000" cy="6857990"/>
          </a:xfrm>
          <a:prstGeom prst="rect">
            <a:avLst/>
          </a:prstGeom>
        </p:spPr>
      </p:pic>
      <p:sp useBgFill="1">
        <p:nvSpPr>
          <p:cNvPr id="1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6748093" y="1371604"/>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551C904-5AC8-4FA9-AB40-4DADD0535D8A}"/>
              </a:ext>
            </a:extLst>
          </p:cNvPr>
          <p:cNvSpPr>
            <a:spLocks noGrp="1"/>
          </p:cNvSpPr>
          <p:nvPr>
            <p:ph type="title"/>
          </p:nvPr>
        </p:nvSpPr>
        <p:spPr>
          <a:xfrm>
            <a:off x="7902771" y="4523783"/>
            <a:ext cx="3596420" cy="979017"/>
          </a:xfrm>
        </p:spPr>
        <p:txBody>
          <a:bodyPr anchor="b">
            <a:noAutofit/>
          </a:bodyPr>
          <a:lstStyle/>
          <a:p>
            <a:r>
              <a:rPr lang="en-US" sz="4800" b="0" i="0" dirty="0">
                <a:effectLst/>
                <a:latin typeface="Amasis MT Pro Black" panose="020B0604020202020204" pitchFamily="18" charset="0"/>
              </a:rPr>
              <a:t>Strive not to be a success, but rather to be of value.</a:t>
            </a:r>
            <a:br>
              <a:rPr lang="en-IN" sz="2000" dirty="0">
                <a:latin typeface="Amasis MT Pro Black" panose="020B0604020202020204" pitchFamily="18" charset="0"/>
              </a:rPr>
            </a:br>
            <a:br>
              <a:rPr lang="en-IN" sz="2400" dirty="0"/>
            </a:br>
            <a:r>
              <a:rPr lang="en-IN" sz="2000" b="0" i="1" dirty="0">
                <a:solidFill>
                  <a:schemeClr val="tx1">
                    <a:lumMod val="95000"/>
                  </a:schemeClr>
                </a:solidFill>
                <a:effectLst/>
                <a:latin typeface="Graphik"/>
              </a:rPr>
              <a:t>Albert Einstein</a:t>
            </a:r>
            <a:endParaRPr lang="en-IN" sz="2400" dirty="0">
              <a:solidFill>
                <a:schemeClr val="tx1">
                  <a:lumMod val="95000"/>
                </a:schemeClr>
              </a:solidFill>
            </a:endParaRPr>
          </a:p>
        </p:txBody>
      </p:sp>
    </p:spTree>
    <p:extLst>
      <p:ext uri="{BB962C8B-B14F-4D97-AF65-F5344CB8AC3E}">
        <p14:creationId xmlns:p14="http://schemas.microsoft.com/office/powerpoint/2010/main" val="3694490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diagram&#10;&#10;Description automatically generated">
            <a:extLst>
              <a:ext uri="{FF2B5EF4-FFF2-40B4-BE49-F238E27FC236}">
                <a16:creationId xmlns:a16="http://schemas.microsoft.com/office/drawing/2014/main" id="{2F106B17-0113-40BD-95F8-0A518EAE1C4F}"/>
              </a:ext>
            </a:extLst>
          </p:cNvPr>
          <p:cNvPicPr>
            <a:picLocks noChangeAspect="1"/>
          </p:cNvPicPr>
          <p:nvPr/>
        </p:nvPicPr>
        <p:blipFill rotWithShape="1">
          <a:blip r:embed="rId3"/>
          <a:srcRect t="443"/>
          <a:stretch/>
        </p:blipFill>
        <p:spPr>
          <a:xfrm>
            <a:off x="1" y="10"/>
            <a:ext cx="12192000" cy="6857990"/>
          </a:xfrm>
          <a:prstGeom prst="rect">
            <a:avLst/>
          </a:prstGeom>
        </p:spPr>
      </p:pic>
      <p:sp useBgFill="1">
        <p:nvSpPr>
          <p:cNvPr id="10"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7CA12CF-A122-43C7-BC07-CCE64531AF76}"/>
              </a:ext>
            </a:extLst>
          </p:cNvPr>
          <p:cNvSpPr>
            <a:spLocks noGrp="1"/>
          </p:cNvSpPr>
          <p:nvPr>
            <p:ph type="title"/>
          </p:nvPr>
        </p:nvSpPr>
        <p:spPr>
          <a:xfrm>
            <a:off x="913795" y="845388"/>
            <a:ext cx="3596420" cy="979016"/>
          </a:xfrm>
        </p:spPr>
        <p:txBody>
          <a:bodyPr anchor="b">
            <a:normAutofit/>
          </a:bodyPr>
          <a:lstStyle/>
          <a:p>
            <a:pPr algn="l"/>
            <a:r>
              <a:rPr lang="en-IN" sz="2400"/>
              <a:t>Agends</a:t>
            </a:r>
          </a:p>
        </p:txBody>
      </p:sp>
      <p:sp>
        <p:nvSpPr>
          <p:cNvPr id="3" name="Content Placeholder 2">
            <a:extLst>
              <a:ext uri="{FF2B5EF4-FFF2-40B4-BE49-F238E27FC236}">
                <a16:creationId xmlns:a16="http://schemas.microsoft.com/office/drawing/2014/main" id="{5A2814DD-0C8A-4721-ADF1-1F2D9CA6B197}"/>
              </a:ext>
            </a:extLst>
          </p:cNvPr>
          <p:cNvSpPr>
            <a:spLocks noGrp="1"/>
          </p:cNvSpPr>
          <p:nvPr>
            <p:ph idx="1"/>
          </p:nvPr>
        </p:nvSpPr>
        <p:spPr>
          <a:xfrm>
            <a:off x="913795" y="1968237"/>
            <a:ext cx="3531684" cy="3679189"/>
          </a:xfrm>
        </p:spPr>
        <p:txBody>
          <a:bodyPr anchor="t">
            <a:normAutofit/>
          </a:bodyPr>
          <a:lstStyle/>
          <a:p>
            <a:r>
              <a:rPr lang="en-IN" sz="1600"/>
              <a:t>What is Customer Churn?</a:t>
            </a:r>
          </a:p>
          <a:p>
            <a:r>
              <a:rPr lang="en-IN" sz="1600"/>
              <a:t>Data Description</a:t>
            </a:r>
          </a:p>
          <a:p>
            <a:r>
              <a:rPr lang="en-IN" sz="1600"/>
              <a:t>Reasons for Customer Churn</a:t>
            </a:r>
          </a:p>
          <a:p>
            <a:r>
              <a:rPr lang="en-IN" sz="1600"/>
              <a:t>Ways to retain Customers</a:t>
            </a:r>
          </a:p>
          <a:p>
            <a:r>
              <a:rPr lang="en-IN" sz="1600"/>
              <a:t>Jupyter Notebook Solution explanation</a:t>
            </a:r>
          </a:p>
          <a:p>
            <a:r>
              <a:rPr lang="en-IN" sz="1600"/>
              <a:t>Summery</a:t>
            </a:r>
          </a:p>
        </p:txBody>
      </p:sp>
    </p:spTree>
    <p:extLst>
      <p:ext uri="{BB962C8B-B14F-4D97-AF65-F5344CB8AC3E}">
        <p14:creationId xmlns:p14="http://schemas.microsoft.com/office/powerpoint/2010/main" val="1309510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98761467-7640-47B1-90D4-04ADAD632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Freeform: Shape 63">
            <a:extLst>
              <a:ext uri="{FF2B5EF4-FFF2-40B4-BE49-F238E27FC236}">
                <a16:creationId xmlns:a16="http://schemas.microsoft.com/office/drawing/2014/main" id="{738B1503-6FE9-46B4-9354-E943D91B1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05514"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4654295" y="965196"/>
            <a:ext cx="6197686" cy="1371604"/>
          </a:xfrm>
        </p:spPr>
        <p:txBody>
          <a:bodyPr>
            <a:normAutofit/>
          </a:bodyPr>
          <a:lstStyle/>
          <a:p>
            <a:pPr algn="l"/>
            <a:r>
              <a:rPr lang="en-US"/>
              <a:t>Customer Churn</a:t>
            </a: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644332" y="2014540"/>
            <a:ext cx="2517715" cy="2828921"/>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4654295" y="2014540"/>
            <a:ext cx="7197736" cy="4257306"/>
          </a:xfrm>
        </p:spPr>
        <p:txBody>
          <a:bodyPr>
            <a:normAutofit fontScale="92500" lnSpcReduction="10000"/>
          </a:bodyPr>
          <a:lstStyle/>
          <a:p>
            <a:pPr marL="36900" lvl="0" indent="0">
              <a:lnSpc>
                <a:spcPct val="100000"/>
              </a:lnSpc>
              <a:buNone/>
            </a:pPr>
            <a:r>
              <a:rPr lang="en-US" sz="2000" b="0" i="0" dirty="0">
                <a:effectLst/>
                <a:latin typeface="Arial" panose="020B0604020202020204" pitchFamily="34" charset="0"/>
                <a:cs typeface="Arial" panose="020B0604020202020204" pitchFamily="34" charset="0"/>
              </a:rPr>
              <a:t>Customer churn is the percentage of customers that stopped using your company's product or service during a certain time frame.</a:t>
            </a:r>
          </a:p>
          <a:p>
            <a:pPr>
              <a:lnSpc>
                <a:spcPct val="100000"/>
              </a:lnSpc>
            </a:pPr>
            <a:r>
              <a:rPr lang="en-US" sz="2000" b="0" i="0" dirty="0">
                <a:effectLst/>
                <a:latin typeface="Arial" panose="020B0604020202020204" pitchFamily="34" charset="0"/>
                <a:cs typeface="Arial" panose="020B0604020202020204" pitchFamily="34" charset="0"/>
              </a:rPr>
              <a:t>Decreasing the Customer Churn is a key goal for any business. Predicting Customer Churn (also known as Customer Attrition) represents an additional potential revenue source for any business. Customer Churn impacts the cost to the business. Higher Customer Churn leads to loss in revenue and the additional marketing costs involved with replacing those customers with new ones. </a:t>
            </a:r>
          </a:p>
          <a:p>
            <a:pPr>
              <a:lnSpc>
                <a:spcPct val="100000"/>
              </a:lnSpc>
            </a:pPr>
            <a:r>
              <a:rPr lang="en-US" sz="2000" b="0" i="0" dirty="0">
                <a:effectLst/>
                <a:latin typeface="Arial" panose="020B0604020202020204" pitchFamily="34" charset="0"/>
                <a:cs typeface="Arial" panose="020B0604020202020204" pitchFamily="34" charset="0"/>
              </a:rPr>
              <a:t>In this challenge, as a data scientist of a bank, you are asked to analyze the past data and predict whether the customer will churn or not in the next 6 months. This would help the bank to have the right engagement with customers at the right time.</a:t>
            </a:r>
          </a:p>
          <a:p>
            <a:pPr marL="36900" lvl="0" indent="0">
              <a:lnSpc>
                <a:spcPct val="100000"/>
              </a:lnSpc>
              <a:buNone/>
            </a:pPr>
            <a:endParaRPr lang="en-US" sz="1400" dirty="0"/>
          </a:p>
        </p:txBody>
      </p:sp>
    </p:spTree>
    <p:extLst>
      <p:ext uri="{BB962C8B-B14F-4D97-AF65-F5344CB8AC3E}">
        <p14:creationId xmlns:p14="http://schemas.microsoft.com/office/powerpoint/2010/main" val="322023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C56FD3A-4F39-4752-AC00-DB25CCA4E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72527DF-A25C-46B4-A5D9-BBE2E310A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7C1F244C-4D77-49B3-B450-E3D913E7F118}"/>
              </a:ext>
            </a:extLst>
          </p:cNvPr>
          <p:cNvPicPr>
            <a:picLocks noGrp="1" noChangeAspect="1"/>
          </p:cNvPicPr>
          <p:nvPr>
            <p:ph idx="1"/>
          </p:nvPr>
        </p:nvPicPr>
        <p:blipFill rotWithShape="1">
          <a:blip r:embed="rId3"/>
          <a:srcRect t="3296" r="1" b="5125"/>
          <a:stretch/>
        </p:blipFill>
        <p:spPr>
          <a:xfrm>
            <a:off x="643467" y="643467"/>
            <a:ext cx="10905066" cy="5571066"/>
          </a:xfrm>
          <a:prstGeom prst="rect">
            <a:avLst/>
          </a:prstGeom>
        </p:spPr>
      </p:pic>
    </p:spTree>
    <p:extLst>
      <p:ext uri="{BB962C8B-B14F-4D97-AF65-F5344CB8AC3E}">
        <p14:creationId xmlns:p14="http://schemas.microsoft.com/office/powerpoint/2010/main" val="1051078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2" name="Rectangle 27">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Content Placeholder 24">
            <a:extLst>
              <a:ext uri="{FF2B5EF4-FFF2-40B4-BE49-F238E27FC236}">
                <a16:creationId xmlns:a16="http://schemas.microsoft.com/office/drawing/2014/main" id="{F4E56C55-19C8-F407-E480-D1990721A346}"/>
              </a:ext>
            </a:extLst>
          </p:cNvPr>
          <p:cNvSpPr>
            <a:spLocks noGrp="1"/>
          </p:cNvSpPr>
          <p:nvPr>
            <p:ph idx="1"/>
          </p:nvPr>
        </p:nvSpPr>
        <p:spPr>
          <a:xfrm>
            <a:off x="1039905" y="2147862"/>
            <a:ext cx="3405573" cy="3499563"/>
          </a:xfrm>
        </p:spPr>
        <p:txBody>
          <a:bodyPr anchor="t">
            <a:normAutofit/>
          </a:bodyPr>
          <a:lstStyle/>
          <a:p>
            <a:pPr marL="36900" indent="0">
              <a:buNone/>
            </a:pPr>
            <a:r>
              <a:rPr lang="en-US" sz="1600" u="sng" dirty="0"/>
              <a:t>Positively correlated with </a:t>
            </a:r>
            <a:r>
              <a:rPr lang="en-US" sz="1600" u="sng" dirty="0" err="1"/>
              <a:t>Is_churn</a:t>
            </a:r>
            <a:endParaRPr lang="en-US" sz="1600" u="sng" dirty="0"/>
          </a:p>
          <a:p>
            <a:r>
              <a:rPr lang="en-US" sz="1600" dirty="0"/>
              <a:t>Age</a:t>
            </a:r>
          </a:p>
          <a:p>
            <a:r>
              <a:rPr lang="en-US" sz="1600" dirty="0"/>
              <a:t>Balance</a:t>
            </a:r>
          </a:p>
          <a:p>
            <a:r>
              <a:rPr lang="en-US" sz="1600" dirty="0"/>
              <a:t>Vintage</a:t>
            </a:r>
          </a:p>
          <a:p>
            <a:pPr marL="36900" indent="0">
              <a:buNone/>
            </a:pPr>
            <a:r>
              <a:rPr lang="en-US" sz="1600" u="sng" dirty="0"/>
              <a:t>Negatively correlated with </a:t>
            </a:r>
            <a:r>
              <a:rPr lang="en-US" sz="1600" u="sng" dirty="0" err="1"/>
              <a:t>Is_churn</a:t>
            </a:r>
            <a:endParaRPr lang="en-US" sz="1600" u="sng" dirty="0"/>
          </a:p>
          <a:p>
            <a:r>
              <a:rPr lang="en-US" sz="1600" dirty="0"/>
              <a:t>Transaction Status</a:t>
            </a:r>
          </a:p>
          <a:p>
            <a:r>
              <a:rPr lang="en-US" sz="1600" dirty="0"/>
              <a:t>Credit Card</a:t>
            </a:r>
          </a:p>
        </p:txBody>
      </p:sp>
      <p:pic>
        <p:nvPicPr>
          <p:cNvPr id="7" name="Content Placeholder 6" descr="Table&#10;&#10;Description automatically generated">
            <a:extLst>
              <a:ext uri="{FF2B5EF4-FFF2-40B4-BE49-F238E27FC236}">
                <a16:creationId xmlns:a16="http://schemas.microsoft.com/office/drawing/2014/main" id="{96807323-D19B-4024-BEE9-6F7AF156DEFD}"/>
              </a:ext>
            </a:extLst>
          </p:cNvPr>
          <p:cNvPicPr>
            <a:picLocks noChangeAspect="1"/>
          </p:cNvPicPr>
          <p:nvPr/>
        </p:nvPicPr>
        <p:blipFill>
          <a:blip r:embed="rId3"/>
          <a:stretch>
            <a:fillRect/>
          </a:stretch>
        </p:blipFill>
        <p:spPr>
          <a:xfrm>
            <a:off x="4743885" y="830773"/>
            <a:ext cx="6804650" cy="5206199"/>
          </a:xfrm>
          <a:prstGeom prst="rect">
            <a:avLst/>
          </a:prstGeom>
        </p:spPr>
      </p:pic>
      <p:sp>
        <p:nvSpPr>
          <p:cNvPr id="8" name="TextBox 7">
            <a:extLst>
              <a:ext uri="{FF2B5EF4-FFF2-40B4-BE49-F238E27FC236}">
                <a16:creationId xmlns:a16="http://schemas.microsoft.com/office/drawing/2014/main" id="{04E4CD98-ED0E-4A8E-9517-DDD17314C6F9}"/>
              </a:ext>
            </a:extLst>
          </p:cNvPr>
          <p:cNvSpPr txBox="1"/>
          <p:nvPr/>
        </p:nvSpPr>
        <p:spPr>
          <a:xfrm>
            <a:off x="1039905" y="1108364"/>
            <a:ext cx="3255004" cy="646331"/>
          </a:xfrm>
          <a:prstGeom prst="rect">
            <a:avLst/>
          </a:prstGeom>
          <a:noFill/>
        </p:spPr>
        <p:txBody>
          <a:bodyPr wrap="square" rtlCol="0">
            <a:spAutoFit/>
          </a:bodyPr>
          <a:lstStyle/>
          <a:p>
            <a:r>
              <a:rPr lang="en-IN" sz="3600" b="1" dirty="0"/>
              <a:t>Heat Map</a:t>
            </a:r>
          </a:p>
        </p:txBody>
      </p:sp>
    </p:spTree>
    <p:extLst>
      <p:ext uri="{BB962C8B-B14F-4D97-AF65-F5344CB8AC3E}">
        <p14:creationId xmlns:p14="http://schemas.microsoft.com/office/powerpoint/2010/main" val="1097276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bar chart&#10;&#10;Description automatically generated">
            <a:extLst>
              <a:ext uri="{FF2B5EF4-FFF2-40B4-BE49-F238E27FC236}">
                <a16:creationId xmlns:a16="http://schemas.microsoft.com/office/drawing/2014/main" id="{F4D710D7-74D6-4F82-B89C-18ED88BDD90F}"/>
              </a:ext>
            </a:extLst>
          </p:cNvPr>
          <p:cNvPicPr>
            <a:picLocks noGrp="1" noChangeAspect="1"/>
          </p:cNvPicPr>
          <p:nvPr>
            <p:ph sz="half" idx="2"/>
          </p:nvPr>
        </p:nvPicPr>
        <p:blipFill rotWithShape="1">
          <a:blip r:embed="rId3"/>
          <a:srcRect b="8594"/>
          <a:stretch/>
        </p:blipFill>
        <p:spPr>
          <a:xfrm>
            <a:off x="-8622" y="10"/>
            <a:ext cx="6096000" cy="6857990"/>
          </a:xfrm>
          <a:prstGeom prst="rect">
            <a:avLst/>
          </a:prstGeom>
        </p:spPr>
      </p:pic>
      <p:pic>
        <p:nvPicPr>
          <p:cNvPr id="13" name="Picture 12">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F186AFC5-C9A7-4F5F-B41D-67FAB0292BB8}"/>
              </a:ext>
            </a:extLst>
          </p:cNvPr>
          <p:cNvSpPr>
            <a:spLocks noGrp="1"/>
          </p:cNvSpPr>
          <p:nvPr>
            <p:ph type="title"/>
          </p:nvPr>
        </p:nvSpPr>
        <p:spPr>
          <a:xfrm>
            <a:off x="6900493" y="609600"/>
            <a:ext cx="4538124" cy="970450"/>
          </a:xfrm>
        </p:spPr>
        <p:txBody>
          <a:bodyPr vert="horz" lIns="91440" tIns="45720" rIns="91440" bIns="45720" rtlCol="0" anchor="b">
            <a:normAutofit/>
          </a:bodyPr>
          <a:lstStyle/>
          <a:p>
            <a:pPr algn="l"/>
            <a:r>
              <a:rPr lang="en-US" sz="3200" dirty="0"/>
              <a:t>Reasons for Customer Churn</a:t>
            </a:r>
          </a:p>
        </p:txBody>
      </p:sp>
      <p:sp>
        <p:nvSpPr>
          <p:cNvPr id="3" name="Content Placeholder 2">
            <a:extLst>
              <a:ext uri="{FF2B5EF4-FFF2-40B4-BE49-F238E27FC236}">
                <a16:creationId xmlns:a16="http://schemas.microsoft.com/office/drawing/2014/main" id="{F2DD26CF-B9F3-44EE-993B-E730521ACA7D}"/>
              </a:ext>
            </a:extLst>
          </p:cNvPr>
          <p:cNvSpPr>
            <a:spLocks noGrp="1"/>
          </p:cNvSpPr>
          <p:nvPr>
            <p:ph sz="half" idx="1"/>
          </p:nvPr>
        </p:nvSpPr>
        <p:spPr>
          <a:xfrm>
            <a:off x="6900493" y="1732449"/>
            <a:ext cx="4403596" cy="4058751"/>
          </a:xfrm>
        </p:spPr>
        <p:txBody>
          <a:bodyPr vert="horz" lIns="91440" tIns="45720" rIns="91440" bIns="45720" rtlCol="0" anchor="t">
            <a:normAutofit/>
          </a:bodyPr>
          <a:lstStyle/>
          <a:p>
            <a:r>
              <a:rPr lang="en-US" sz="1800" dirty="0"/>
              <a:t>Poor Credit Category</a:t>
            </a:r>
          </a:p>
          <a:p>
            <a:r>
              <a:rPr lang="en-US" sz="1800" dirty="0"/>
              <a:t>Customer associated with the bank &lt; 5 years</a:t>
            </a:r>
          </a:p>
          <a:p>
            <a:r>
              <a:rPr lang="en-US" sz="1800" dirty="0"/>
              <a:t>Most of the customers have only max 2 product holdings</a:t>
            </a:r>
          </a:p>
          <a:p>
            <a:r>
              <a:rPr lang="en-US" sz="1800" dirty="0"/>
              <a:t>Transaction status of a customer for last 3 months</a:t>
            </a:r>
          </a:p>
          <a:p>
            <a:endParaRPr lang="en-US" sz="1800" dirty="0"/>
          </a:p>
        </p:txBody>
      </p:sp>
    </p:spTree>
    <p:extLst>
      <p:ext uri="{BB962C8B-B14F-4D97-AF65-F5344CB8AC3E}">
        <p14:creationId xmlns:p14="http://schemas.microsoft.com/office/powerpoint/2010/main" val="1322995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5" name="Rectangle 17">
            <a:extLst>
              <a:ext uri="{FF2B5EF4-FFF2-40B4-BE49-F238E27FC236}">
                <a16:creationId xmlns:a16="http://schemas.microsoft.com/office/drawing/2014/main" id="{8C0FE9A7-4DAF-43C6-B6C7-AF2D46FAD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C489F8A-532A-401E-A29B-A36122EC328C}"/>
              </a:ext>
            </a:extLst>
          </p:cNvPr>
          <p:cNvSpPr>
            <a:spLocks noGrp="1"/>
          </p:cNvSpPr>
          <p:nvPr>
            <p:ph type="title"/>
          </p:nvPr>
        </p:nvSpPr>
        <p:spPr>
          <a:xfrm>
            <a:off x="913795" y="845388"/>
            <a:ext cx="3596420" cy="979016"/>
          </a:xfrm>
        </p:spPr>
        <p:txBody>
          <a:bodyPr vert="horz" lIns="91440" tIns="45720" rIns="91440" bIns="45720" rtlCol="0" anchor="b">
            <a:normAutofit/>
          </a:bodyPr>
          <a:lstStyle/>
          <a:p>
            <a:pPr algn="l"/>
            <a:r>
              <a:rPr lang="en-US" sz="2400"/>
              <a:t>Transaction status and Credit cards</a:t>
            </a:r>
          </a:p>
        </p:txBody>
      </p:sp>
      <p:sp>
        <p:nvSpPr>
          <p:cNvPr id="4" name="Content Placeholder 3">
            <a:extLst>
              <a:ext uri="{FF2B5EF4-FFF2-40B4-BE49-F238E27FC236}">
                <a16:creationId xmlns:a16="http://schemas.microsoft.com/office/drawing/2014/main" id="{984685FF-639C-4BCF-BB24-B69E10098E2B}"/>
              </a:ext>
            </a:extLst>
          </p:cNvPr>
          <p:cNvSpPr>
            <a:spLocks noGrp="1"/>
          </p:cNvSpPr>
          <p:nvPr>
            <p:ph sz="half" idx="2"/>
          </p:nvPr>
        </p:nvSpPr>
        <p:spPr>
          <a:xfrm>
            <a:off x="913795" y="1968237"/>
            <a:ext cx="3531684" cy="3679189"/>
          </a:xfrm>
        </p:spPr>
        <p:txBody>
          <a:bodyPr vert="horz" lIns="91440" tIns="45720" rIns="91440" bIns="45720" rtlCol="0" anchor="t">
            <a:normAutofit/>
          </a:bodyPr>
          <a:lstStyle/>
          <a:p>
            <a:r>
              <a:rPr lang="en-US" sz="1600"/>
              <a:t>Transaction status(TS) is whether the customer has done any transaction in last 3 months</a:t>
            </a:r>
          </a:p>
          <a:p>
            <a:pPr lvl="1"/>
            <a:r>
              <a:rPr lang="en-US" sz="1600"/>
              <a:t>TS is higher for customers who haven’t done any transaction in last 3 months</a:t>
            </a:r>
          </a:p>
          <a:p>
            <a:r>
              <a:rPr lang="en-US" sz="1600"/>
              <a:t>Customers with credit cards have high churn rate</a:t>
            </a:r>
          </a:p>
          <a:p>
            <a:pPr lvl="1"/>
            <a:r>
              <a:rPr lang="en-US" sz="1600"/>
              <a:t>Credit card expires every 3 years</a:t>
            </a:r>
          </a:p>
          <a:p>
            <a:pPr lvl="1"/>
            <a:r>
              <a:rPr lang="en-US" sz="1600"/>
              <a:t>Competitors provided better perks</a:t>
            </a:r>
          </a:p>
          <a:p>
            <a:endParaRPr lang="en-US" sz="1600"/>
          </a:p>
        </p:txBody>
      </p:sp>
      <p:pic>
        <p:nvPicPr>
          <p:cNvPr id="6" name="Content Placeholder 5" descr="A picture containing graphical user interface&#10;&#10;Description automatically generated">
            <a:extLst>
              <a:ext uri="{FF2B5EF4-FFF2-40B4-BE49-F238E27FC236}">
                <a16:creationId xmlns:a16="http://schemas.microsoft.com/office/drawing/2014/main" id="{5CB20A5E-B8FC-4207-9D13-5A34C6094F30}"/>
              </a:ext>
            </a:extLst>
          </p:cNvPr>
          <p:cNvPicPr>
            <a:picLocks noGrp="1" noChangeAspect="1"/>
          </p:cNvPicPr>
          <p:nvPr>
            <p:ph sz="half" idx="1"/>
          </p:nvPr>
        </p:nvPicPr>
        <p:blipFill rotWithShape="1">
          <a:blip r:embed="rId3"/>
          <a:srcRect l="5660" r="1158"/>
          <a:stretch/>
        </p:blipFill>
        <p:spPr>
          <a:xfrm>
            <a:off x="9601200" y="609599"/>
            <a:ext cx="2042442" cy="5624425"/>
          </a:xfrm>
          <a:prstGeom prst="rect">
            <a:avLst/>
          </a:prstGeom>
        </p:spPr>
      </p:pic>
      <p:pic>
        <p:nvPicPr>
          <p:cNvPr id="8" name="Picture 7" descr="Chart, bar chart&#10;&#10;Description automatically generated">
            <a:extLst>
              <a:ext uri="{FF2B5EF4-FFF2-40B4-BE49-F238E27FC236}">
                <a16:creationId xmlns:a16="http://schemas.microsoft.com/office/drawing/2014/main" id="{49EC7B15-31B6-4EBA-ACF4-9B0B4A1C96E1}"/>
              </a:ext>
            </a:extLst>
          </p:cNvPr>
          <p:cNvPicPr>
            <a:picLocks noChangeAspect="1"/>
          </p:cNvPicPr>
          <p:nvPr/>
        </p:nvPicPr>
        <p:blipFill>
          <a:blip r:embed="rId4"/>
          <a:stretch>
            <a:fillRect/>
          </a:stretch>
        </p:blipFill>
        <p:spPr>
          <a:xfrm>
            <a:off x="4718018" y="623976"/>
            <a:ext cx="4883181" cy="5624424"/>
          </a:xfrm>
          <a:prstGeom prst="rect">
            <a:avLst/>
          </a:prstGeom>
        </p:spPr>
      </p:pic>
    </p:spTree>
    <p:extLst>
      <p:ext uri="{BB962C8B-B14F-4D97-AF65-F5344CB8AC3E}">
        <p14:creationId xmlns:p14="http://schemas.microsoft.com/office/powerpoint/2010/main" val="1671408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048B-CC10-41C0-955D-5F4C766802F0}"/>
              </a:ext>
            </a:extLst>
          </p:cNvPr>
          <p:cNvSpPr>
            <a:spLocks noGrp="1"/>
          </p:cNvSpPr>
          <p:nvPr>
            <p:ph type="title"/>
          </p:nvPr>
        </p:nvSpPr>
        <p:spPr/>
        <p:txBody>
          <a:bodyPr/>
          <a:lstStyle/>
          <a:p>
            <a:r>
              <a:rPr lang="en-IN" dirty="0"/>
              <a:t>Ways of retaining customers</a:t>
            </a:r>
          </a:p>
        </p:txBody>
      </p:sp>
      <p:graphicFrame>
        <p:nvGraphicFramePr>
          <p:cNvPr id="10" name="Content Placeholder 2">
            <a:extLst>
              <a:ext uri="{FF2B5EF4-FFF2-40B4-BE49-F238E27FC236}">
                <a16:creationId xmlns:a16="http://schemas.microsoft.com/office/drawing/2014/main" id="{FEADA1C3-E59E-4CCF-5ED1-F79AC5079B12}"/>
              </a:ext>
            </a:extLst>
          </p:cNvPr>
          <p:cNvGraphicFramePr>
            <a:graphicFrameLocks noGrp="1"/>
          </p:cNvGraphicFramePr>
          <p:nvPr>
            <p:ph sz="half" idx="1"/>
            <p:extLst>
              <p:ext uri="{D42A27DB-BD31-4B8C-83A1-F6EECF244321}">
                <p14:modId xmlns:p14="http://schemas.microsoft.com/office/powerpoint/2010/main" val="477354544"/>
              </p:ext>
            </p:extLst>
          </p:nvPr>
        </p:nvGraphicFramePr>
        <p:xfrm>
          <a:off x="480646" y="1746738"/>
          <a:ext cx="5863413" cy="43609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descr="A picture containing person&#10;&#10;Description automatically generated">
            <a:extLst>
              <a:ext uri="{FF2B5EF4-FFF2-40B4-BE49-F238E27FC236}">
                <a16:creationId xmlns:a16="http://schemas.microsoft.com/office/drawing/2014/main" id="{8DFFDA13-9EAE-43C8-BA90-057FF9BE4EE4}"/>
              </a:ext>
            </a:extLst>
          </p:cNvPr>
          <p:cNvPicPr>
            <a:picLocks noGrp="1" noChangeAspect="1"/>
          </p:cNvPicPr>
          <p:nvPr>
            <p:ph sz="half" idx="2"/>
          </p:nvPr>
        </p:nvPicPr>
        <p:blipFill>
          <a:blip r:embed="rId7"/>
          <a:stretch>
            <a:fillRect/>
          </a:stretch>
        </p:blipFill>
        <p:spPr>
          <a:xfrm>
            <a:off x="6344059" y="2227385"/>
            <a:ext cx="5074217" cy="3376661"/>
          </a:xfrm>
        </p:spPr>
      </p:pic>
    </p:spTree>
    <p:extLst>
      <p:ext uri="{BB962C8B-B14F-4D97-AF65-F5344CB8AC3E}">
        <p14:creationId xmlns:p14="http://schemas.microsoft.com/office/powerpoint/2010/main" val="42203119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{56F19650-D45F-4A89-8F66-49DCCBBE6480}tf55705232_win32</Template>
  <TotalTime>1271</TotalTime>
  <Words>525</Words>
  <Application>Microsoft Office PowerPoint</Application>
  <PresentationFormat>Widescreen</PresentationFormat>
  <Paragraphs>71</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Amasis MT Pro Black</vt:lpstr>
      <vt:lpstr>Arial</vt:lpstr>
      <vt:lpstr>Calibri</vt:lpstr>
      <vt:lpstr>Goudy Old Style</vt:lpstr>
      <vt:lpstr>Graphik</vt:lpstr>
      <vt:lpstr>Wingdings 2</vt:lpstr>
      <vt:lpstr>SlateVTI</vt:lpstr>
      <vt:lpstr>Customer Churn</vt:lpstr>
      <vt:lpstr>Strive not to be a success, but rather to be of value.  Albert Einstein</vt:lpstr>
      <vt:lpstr>Agends</vt:lpstr>
      <vt:lpstr>Customer Churn</vt:lpstr>
      <vt:lpstr>PowerPoint Presentation</vt:lpstr>
      <vt:lpstr>PowerPoint Presentation</vt:lpstr>
      <vt:lpstr>Reasons for Customer Churn</vt:lpstr>
      <vt:lpstr>Transaction status and Credit cards</vt:lpstr>
      <vt:lpstr>Ways of retaining customers</vt:lpstr>
      <vt:lpstr>Jupyter Notebook Explanation</vt:lpstr>
      <vt:lpstr>Data Processing</vt:lpstr>
      <vt:lpstr>Data Modeling</vt:lpstr>
      <vt:lpstr>Conclusion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Kinjal Botadra</dc:creator>
  <cp:lastModifiedBy>Kinjal Botadra</cp:lastModifiedBy>
  <cp:revision>3</cp:revision>
  <dcterms:created xsi:type="dcterms:W3CDTF">2022-03-11T12:35:06Z</dcterms:created>
  <dcterms:modified xsi:type="dcterms:W3CDTF">2022-03-12T09:46:58Z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