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4" r:id="rId6"/>
    <p:sldId id="266" r:id="rId7"/>
    <p:sldId id="309" r:id="rId8"/>
    <p:sldId id="299" r:id="rId9"/>
    <p:sldId id="311" r:id="rId10"/>
    <p:sldId id="305" r:id="rId11"/>
    <p:sldId id="310" r:id="rId12"/>
    <p:sldId id="306" r:id="rId13"/>
    <p:sldId id="300" r:id="rId14"/>
    <p:sldId id="312" r:id="rId15"/>
    <p:sldId id="313" r:id="rId16"/>
    <p:sldId id="271" r:id="rId17"/>
    <p:sldId id="303" r:id="rId18"/>
    <p:sldId id="314" r:id="rId19"/>
    <p:sldId id="315" r:id="rId20"/>
    <p:sldId id="316" r:id="rId21"/>
    <p:sldId id="288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24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0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2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6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xmlns="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xmlns="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xmlns="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xmlns="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2A19A957-1FB5-43F8-B325-BBD9FEF23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FA5410A-92A6-4C0B-9D89-186B7DDB2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A26073-23A2-4B91-A128-79AA1BE935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4D5DFA-0CEA-43F0-98EE-6C9F741F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352712D-F957-4B22-8B50-BE10410FF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xmlns="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xmlns="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xmlns="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0B696A3-EA34-4924-9037-E330B1CB89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725A2F16-8CE0-4F2E-933C-EFDFB1E196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8C70705-E2EE-4992-AE78-FDBE1285C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8730F6-0DF6-48BC-86CC-00BE18350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D31104-1E19-4E17-A3FE-2B2C55134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A7A17E-1562-4B10-9BC8-AB6B45E6B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37258C-9B58-4DC0-BC98-826A38D4B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xmlns="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xmlns="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xmlns="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53C66564-535A-4715-9B27-B8AB14F77E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3821E99-F411-4BAB-8211-C344272A2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F0D6D9-A64A-415F-BA44-494062CA6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7B49C-9749-4042-A729-C27F58365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B79F49-5021-4A8F-A90A-5E08F7FB51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xmlns="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xmlns="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xmlns="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xmlns="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23DC2F0A-1748-49AE-AF72-D6BBB4F8F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3DF7B1-E0C5-4E09-BB5C-F11EA14D7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xmlns="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xmlns="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74E69A-5ABD-42DF-A2B0-997A626257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2B6D0A-4A1F-4B59-B429-AD3FABC74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2B66529-F6B7-4C1C-8291-8139628DF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2245B9-34B5-4F89-8EA6-C018B9D4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0814BE-76E8-43EC-9616-A1F02F053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xmlns="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4727536-E532-4015-A178-0ABB6B09C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xmlns="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xmlns="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F5F5DFA-1BC3-4062-9356-6145C9F7C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6B5D461-AEC0-477F-A77A-6227F95A8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1A041D-DE47-45FA-AC78-CC7FD0257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614254-52EF-4F58-99B1-CDA7C39223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37301C-2B9B-4119-9002-BD6DB2AB8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12738D-D0ED-4899-A01C-42439B5B3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ED261D-45B9-40C1-8341-8B8B796E8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xmlns="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E23953F-BF80-48E0-8282-62907D6C2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xmlns="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xmlns="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5C341663-7159-49AD-AAF3-4B3C490D8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6DEFA91-CCB3-4B9E-9CFC-AA9D92073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3D2425-8E71-4C9D-8737-018CE4452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0F2EB12-394C-40E4-9186-CBD6635B5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xmlns="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xmlns="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xmlns="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xmlns="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xmlns="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8A107B-E23F-4793-95B4-335240DB9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xmlns="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xmlns="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xmlns="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xmlns="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xmlns="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injal6070/viz/Funds_rmd/ESB?publish=y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ublic.tableau.com/app/profile/kinjal6070/viz/Funds_rmd/LCZeroinvestment?publish=y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injal6070/viz/Funds_rmd/ESB?publish=yes" TargetMode="External"/><Relationship Id="rId7" Type="http://schemas.openxmlformats.org/officeDocument/2006/relationships/hyperlink" Target="https://public.tableau.com/app/profile/kinjal6070/viz/Funds_rmd/SCZeroinvestmen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ublic.tableau.com/app/profile/kinjal6070/viz/Funds_rmd/MCZeroinvestmen?publish=yes" TargetMode="External"/><Relationship Id="rId5" Type="http://schemas.openxmlformats.org/officeDocument/2006/relationships/hyperlink" Target="https://public.tableau.com/app/profile/kinjal6070/viz/Funds_rmd/LCZeroinvestment?publish=yes" TargetMode="External"/><Relationship Id="rId4" Type="http://schemas.openxmlformats.org/officeDocument/2006/relationships/hyperlink" Target="https://public.tableau.com/app/profile/kinjal6070/viz/Funds_rmd/Sheet32?publish=y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Responsible Investing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Girish, Kinjal, Pallavi, Rachna, Sagar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xmlns="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Team – SMART Street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Dataset 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C4541E70-470D-4BF4-9DBB-B00E4676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08815"/>
              </p:ext>
            </p:extLst>
          </p:nvPr>
        </p:nvGraphicFramePr>
        <p:xfrm>
          <a:off x="1535371" y="2524836"/>
          <a:ext cx="10013708" cy="331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854">
                  <a:extLst>
                    <a:ext uri="{9D8B030D-6E8A-4147-A177-3AD203B41FA5}">
                      <a16:colId xmlns:a16="http://schemas.microsoft.com/office/drawing/2014/main" xmlns="" val="1725464000"/>
                    </a:ext>
                  </a:extLst>
                </a:gridCol>
                <a:gridCol w="5006854">
                  <a:extLst>
                    <a:ext uri="{9D8B030D-6E8A-4147-A177-3AD203B41FA5}">
                      <a16:colId xmlns:a16="http://schemas.microsoft.com/office/drawing/2014/main" xmlns="" val="4258710478"/>
                    </a:ext>
                  </a:extLst>
                </a:gridCol>
              </a:tblGrid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131551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Number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5654563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Number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320013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Missing Cells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6256852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Duplicate Rows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5602924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Total size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5983977"/>
                  </a:ext>
                </a:extLst>
              </a:tr>
              <a:tr h="473066">
                <a:tc>
                  <a:txBody>
                    <a:bodyPr/>
                    <a:lstStyle/>
                    <a:p>
                      <a:r>
                        <a:rPr lang="en-IN" dirty="0"/>
                        <a:t>Average record size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232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2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/>
          <a:lstStyle/>
          <a:p>
            <a:r>
              <a:rPr lang="en-US" dirty="0"/>
              <a:t>EDA and Model Building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xmlns="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3987808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58C820C-D48D-4D3C-AF35-ADFCBE3FB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80444"/>
              </p:ext>
            </p:extLst>
          </p:nvPr>
        </p:nvGraphicFramePr>
        <p:xfrm>
          <a:off x="1535370" y="2684943"/>
          <a:ext cx="9033832" cy="209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916">
                  <a:extLst>
                    <a:ext uri="{9D8B030D-6E8A-4147-A177-3AD203B41FA5}">
                      <a16:colId xmlns:a16="http://schemas.microsoft.com/office/drawing/2014/main" xmlns="" val="3379634790"/>
                    </a:ext>
                  </a:extLst>
                </a:gridCol>
                <a:gridCol w="4516916">
                  <a:extLst>
                    <a:ext uri="{9D8B030D-6E8A-4147-A177-3AD203B41FA5}">
                      <a16:colId xmlns:a16="http://schemas.microsoft.com/office/drawing/2014/main" xmlns="" val="376869868"/>
                    </a:ext>
                  </a:extLst>
                </a:gridCol>
              </a:tblGrid>
              <a:tr h="419729">
                <a:tc>
                  <a:txBody>
                    <a:bodyPr/>
                    <a:lstStyle/>
                    <a:p>
                      <a:r>
                        <a:rPr lang="en-IN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150622"/>
                  </a:ext>
                </a:extLst>
              </a:tr>
              <a:tr h="419729">
                <a:tc>
                  <a:txBody>
                    <a:bodyPr/>
                    <a:lstStyle/>
                    <a:p>
                      <a:r>
                        <a:rPr lang="en-IN" dirty="0"/>
                        <a:t>Responsible_Investing1_Girish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EDA and Model Building/Prediction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5485"/>
                  </a:ext>
                </a:extLst>
              </a:tr>
              <a:tr h="419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Responsible_Investing2_Kinjal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EDA and Model Building/Prediction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677137"/>
                  </a:ext>
                </a:extLst>
              </a:tr>
              <a:tr h="419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Responsible_Investing3_Pallavi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EDA and Model Building/Prediction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8995115"/>
                  </a:ext>
                </a:extLst>
              </a:tr>
              <a:tr h="419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Responsible_Investing4_Sagar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EDA and Model Building/Prediction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00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xmlns="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Tableau Dashboard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Based on Return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1, 3, 5, 10 yr. returns based on Sustainability Rating.</a:t>
            </a:r>
            <a:endParaRPr lang="en-US" dirty="0"/>
          </a:p>
          <a:p>
            <a:r>
              <a:rPr lang="en-US" dirty="0">
                <a:hlinkClick r:id="rId3"/>
              </a:rPr>
              <a:t>Highest Market cap with Highest Return and Sustainability Score.</a:t>
            </a:r>
            <a:endParaRPr lang="en-US" dirty="0"/>
          </a:p>
          <a:p>
            <a:r>
              <a:rPr lang="en-US" dirty="0">
                <a:hlinkClick r:id="rId3"/>
              </a:rPr>
              <a:t>Fixed Income with best Yield and YTD Return.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834004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Based on Investment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>
                <a:hlinkClick r:id="rId4"/>
              </a:rPr>
              <a:t>Zero investment in Alcohol, Small Arms and Tobacco based on ESG Score.</a:t>
            </a:r>
            <a:endParaRPr lang="en-US" dirty="0"/>
          </a:p>
          <a:p>
            <a:r>
              <a:rPr lang="en-US" dirty="0">
                <a:hlinkClick r:id="rId4"/>
              </a:rPr>
              <a:t>Zero investment in Animal testing, Fossil Fuels, Thermal Coal based on ESG Score.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2/1/20XX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7" y="1528354"/>
            <a:ext cx="10900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Institutional investment managers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equity style box categories as a central consideration for their portfolio management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stocks and stock funds, the vertical axis is divided into three company-size categories based on market capitalization: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large, medium, and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done our analysis based on these 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ategories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use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style boxes to identify specific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stocks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or stock funds for targeted investment portfolio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allocations</a:t>
            </a:r>
          </a:p>
        </p:txBody>
      </p:sp>
    </p:spTree>
    <p:extLst>
      <p:ext uri="{BB962C8B-B14F-4D97-AF65-F5344CB8AC3E}">
        <p14:creationId xmlns:p14="http://schemas.microsoft.com/office/powerpoint/2010/main" val="235660585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Tableau Dashboard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>
            <a:noAutofit/>
          </a:bodyPr>
          <a:lstStyle/>
          <a:p>
            <a:r>
              <a:rPr lang="en-US" dirty="0" smtClean="0"/>
              <a:t>Comparison between Large, Medium and Small Core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860766"/>
            <a:ext cx="4727735" cy="2591060"/>
          </a:xfrm>
        </p:spPr>
        <p:txBody>
          <a:bodyPr>
            <a:noAutofit/>
          </a:bodyPr>
          <a:lstStyle/>
          <a:p>
            <a:pPr marL="569214" indent="-285750"/>
            <a:r>
              <a:rPr lang="en-US" dirty="0" smtClean="0">
                <a:hlinkClick r:id="rId3"/>
              </a:rPr>
              <a:t>Based </a:t>
            </a:r>
            <a:r>
              <a:rPr lang="en-US" dirty="0">
                <a:hlinkClick r:id="rId3"/>
              </a:rPr>
              <a:t>on </a:t>
            </a:r>
            <a:r>
              <a:rPr lang="en-US" dirty="0" smtClean="0">
                <a:hlinkClick r:id="rId3"/>
              </a:rPr>
              <a:t>Returns, Sustainability Score, Market cap</a:t>
            </a:r>
            <a:endParaRPr lang="en-US" dirty="0" smtClean="0"/>
          </a:p>
          <a:p>
            <a:pPr marL="569214" indent="-285750"/>
            <a:r>
              <a:rPr lang="en-US" u="sng" dirty="0" smtClean="0">
                <a:hlinkClick r:id="rId4"/>
              </a:rPr>
              <a:t>Based </a:t>
            </a:r>
            <a:r>
              <a:rPr lang="en-US" u="sng" dirty="0">
                <a:hlinkClick r:id="rId4"/>
              </a:rPr>
              <a:t>on % 3 Years Annualized Ratings and Morningstar Sustainability Rating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834004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Based on Investment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sz="1200" dirty="0" smtClean="0"/>
              <a:t>Top Funds based on zero investment in Alcohol, Small Arms, </a:t>
            </a:r>
            <a:r>
              <a:rPr lang="en-US" sz="1200" dirty="0" smtClean="0"/>
              <a:t>Animal testing, Fossil Fuels, Thermal Coal </a:t>
            </a:r>
            <a:r>
              <a:rPr lang="en-US" sz="1200" dirty="0" smtClean="0"/>
              <a:t>and Tobacco based on ESG Score. Only funds with Morningstar Sustainability Rating = 5 have been taken into considerations </a:t>
            </a:r>
          </a:p>
          <a:p>
            <a:pPr marL="569214" indent="-285750"/>
            <a:r>
              <a:rPr lang="en-US" dirty="0" smtClean="0">
                <a:hlinkClick r:id="rId5"/>
              </a:rPr>
              <a:t>Large Core</a:t>
            </a:r>
            <a:r>
              <a:rPr lang="en-US" dirty="0">
                <a:hlinkClick r:id="rId5"/>
              </a:rPr>
              <a:t>	</a:t>
            </a:r>
            <a:r>
              <a:rPr lang="en-US" dirty="0" smtClean="0">
                <a:hlinkClick r:id="rId5"/>
              </a:rPr>
              <a:t>Funds</a:t>
            </a:r>
            <a:endParaRPr lang="en-US" dirty="0" smtClean="0"/>
          </a:p>
          <a:p>
            <a:pPr marL="569214" indent="-285750"/>
            <a:r>
              <a:rPr lang="en-US" dirty="0" smtClean="0">
                <a:hlinkClick r:id="rId6"/>
              </a:rPr>
              <a:t>Mid Core Funds</a:t>
            </a:r>
            <a:endParaRPr lang="en-US" dirty="0" smtClean="0"/>
          </a:p>
          <a:p>
            <a:pPr marL="569214" indent="-285750"/>
            <a:r>
              <a:rPr lang="en-US" dirty="0" smtClean="0">
                <a:hlinkClick r:id="rId7"/>
              </a:rPr>
              <a:t>Small </a:t>
            </a:r>
            <a:r>
              <a:rPr lang="en-US" dirty="0" err="1" smtClean="0">
                <a:hlinkClick r:id="rId7"/>
              </a:rPr>
              <a:t>CoreFunds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067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	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2/1/20XX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7" y="1711234"/>
            <a:ext cx="10906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Number of  Large Core Funds with Morning Star Sustainability Rating 5 are higher compared to others and they are giving higher returns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no Small Core Funds that do not invest in Thermal Core and Fossil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The ratio of funds which are claiming to be ESG Sustainable is very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Top funds with Morningstar </a:t>
            </a:r>
            <a:r>
              <a:rPr lang="en-IN" dirty="0"/>
              <a:t>Sustainability Rating 5 </a:t>
            </a:r>
            <a:r>
              <a:rPr lang="en-IN" dirty="0" smtClean="0"/>
              <a:t>are having ESG score approximately between 16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40526" y="3742559"/>
            <a:ext cx="32395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Top 3 Large Core Funds which investors can choose for Sustainable Investment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Morgan </a:t>
            </a:r>
            <a:r>
              <a:rPr lang="en-US" dirty="0"/>
              <a:t>Stanley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Pax</a:t>
            </a:r>
            <a:r>
              <a:rPr lang="en-US" dirty="0" smtClean="0"/>
              <a:t> </a:t>
            </a:r>
            <a:r>
              <a:rPr lang="en-US" dirty="0"/>
              <a:t>Large Cap fund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BlackRock</a:t>
            </a:r>
            <a:r>
              <a:rPr lang="en-US" dirty="0" smtClean="0"/>
              <a:t> </a:t>
            </a:r>
            <a:r>
              <a:rPr lang="en-US" dirty="0"/>
              <a:t>Advantage ESG US </a:t>
            </a:r>
            <a:r>
              <a:rPr lang="en-US" dirty="0" err="1"/>
              <a:t>Eq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25009" y="3742559"/>
            <a:ext cx="32395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Top 3 </a:t>
            </a:r>
            <a:r>
              <a:rPr lang="en-IN" dirty="0" smtClean="0"/>
              <a:t>Mid Core </a:t>
            </a:r>
            <a:r>
              <a:rPr lang="en-IN" dirty="0"/>
              <a:t>Funds which investors can choose for Sustainable Investment are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Cavana</a:t>
            </a:r>
            <a:r>
              <a:rPr lang="en-US" dirty="0" smtClean="0"/>
              <a:t> </a:t>
            </a:r>
            <a:r>
              <a:rPr lang="en-US" dirty="0"/>
              <a:t>Hill Mid Cap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Parnassus </a:t>
            </a:r>
            <a:r>
              <a:rPr lang="en-US" dirty="0"/>
              <a:t>Mid cap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Neuberger </a:t>
            </a:r>
            <a:r>
              <a:rPr lang="en-US" dirty="0"/>
              <a:t>Berman US </a:t>
            </a:r>
            <a:r>
              <a:rPr lang="en-US" dirty="0" smtClean="0"/>
              <a:t>Equity</a:t>
            </a:r>
          </a:p>
          <a:p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087045" y="3742559"/>
            <a:ext cx="32395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Top </a:t>
            </a:r>
            <a:r>
              <a:rPr lang="en-IN" dirty="0" smtClean="0"/>
              <a:t>Small </a:t>
            </a:r>
            <a:r>
              <a:rPr lang="en-IN" dirty="0"/>
              <a:t>Core Funds which investors can choose for Sustainable Investment </a:t>
            </a:r>
            <a:r>
              <a:rPr lang="en-IN" dirty="0" smtClean="0"/>
              <a:t>is:</a:t>
            </a:r>
          </a:p>
          <a:p>
            <a:pPr marL="342900" indent="-342900">
              <a:buAutoNum type="arabicPeriod"/>
            </a:pPr>
            <a:r>
              <a:rPr lang="en-IN" dirty="0" smtClean="0"/>
              <a:t>Calvert Green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73506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xmlns="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xmlns="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xmlns="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Team – SMART Street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xmlns="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xmlns="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Reduce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Recycle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xmlns="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Team – SMART Street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Placeholder 55" descr="Building Skyline">
            <a:extLst>
              <a:ext uri="{FF2B5EF4-FFF2-40B4-BE49-F238E27FC236}">
                <a16:creationId xmlns:a16="http://schemas.microsoft.com/office/drawing/2014/main" xmlns="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xmlns="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anchor="b">
            <a:noAutofit/>
          </a:bodyPr>
          <a:lstStyle/>
          <a:p>
            <a:r>
              <a:rPr lang="en-US" dirty="0"/>
              <a:t>THE WAY TO GET STARTED IS TO QUIT TALKING AND BEGIN DOING.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D83C2FF-8BF9-4D9A-90A2-5676AC906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</p:spPr>
        <p:txBody>
          <a:bodyPr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/>
          <a:p>
            <a:r>
              <a:rPr lang="en-US" dirty="0"/>
              <a:t>Team – SMART Street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>
            <a:normAutofit/>
          </a:bodyPr>
          <a:lstStyle/>
          <a:p>
            <a:r>
              <a:rPr lang="en-US" dirty="0"/>
              <a:t>Responsible Investing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Jupyter Notebook</a:t>
            </a:r>
          </a:p>
          <a:p>
            <a:r>
              <a:rPr lang="en-US" dirty="0"/>
              <a:t>Tableau Dashboard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xmlns="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pPr algn="l"/>
            <a:r>
              <a:rPr lang="en-US" dirty="0"/>
              <a:t>Team – SMART Street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Responsible Investing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xmlns="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138680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Responsible Investing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xmlns="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xmlns="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Responsible Investing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approach to investment that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explicitly acknowledges the relevance to the investor of environmental, social and governance factors, and of the long-term health and stability of the market.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ESG stands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Environmental, Social, and Governance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Investors are increasingly applying these non-financial factors as part of their analysis process to identify material risks and growth opportunities.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/>
          <a:lstStyle/>
          <a:p>
            <a:r>
              <a:rPr lang="en-US" dirty="0"/>
              <a:t>Responsible Investing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xmlns="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4276866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xmlns="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xmlns="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Din"/>
              </a:rPr>
              <a:t>In recent years, data science has served as an indispensable tool when taking into consideration investment decisions. With a growing awareness of corporate social and environmental accountability, potential investors can harness the power of data to enact responsible investing.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Din"/>
              </a:rPr>
              <a:t>RMDS Lab is hosting its data science competition, Brace for Impact: Creating a Dashboard for Responsible Investing Using Machine Learning. This special competition's contestants will be challenged with collecting data sets and creating a dashboard that can help potential investors to review the social and environmental impacts of companies in which they might invest. 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5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xmlns="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377871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xmlns="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xmlns="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solidFill>
                  <a:srgbClr val="202124"/>
                </a:solidFill>
                <a:latin typeface="arial" panose="020B0604020202020204" pitchFamily="34" charset="0"/>
              </a:rPr>
              <a:t>Main Dataset (funds.csv) contains around 6,003 datapoints related to Funds curated by Morningstar with 29 available features.</a:t>
            </a:r>
          </a:p>
          <a:p>
            <a:r>
              <a:rPr lang="en-US" sz="2900" dirty="0">
                <a:solidFill>
                  <a:srgbClr val="202124"/>
                </a:solidFill>
                <a:latin typeface="arial" panose="020B0604020202020204" pitchFamily="34" charset="0"/>
              </a:rPr>
              <a:t>It contains following variable types:</a:t>
            </a:r>
          </a:p>
          <a:p>
            <a:r>
              <a:rPr lang="en-US" sz="2900" dirty="0">
                <a:solidFill>
                  <a:srgbClr val="202124"/>
                </a:solidFill>
                <a:latin typeface="arial" panose="020B0604020202020204" pitchFamily="34" charset="0"/>
              </a:rPr>
              <a:t>Categorical: 10</a:t>
            </a:r>
          </a:p>
          <a:p>
            <a:r>
              <a:rPr lang="en-US" sz="2900" dirty="0">
                <a:solidFill>
                  <a:srgbClr val="202124"/>
                </a:solidFill>
                <a:latin typeface="arial" panose="020B0604020202020204" pitchFamily="34" charset="0"/>
              </a:rPr>
              <a:t>Numeric: 15</a:t>
            </a:r>
          </a:p>
          <a:p>
            <a:r>
              <a:rPr lang="en-US" sz="2900" dirty="0">
                <a:solidFill>
                  <a:srgbClr val="202124"/>
                </a:solidFill>
                <a:latin typeface="arial" panose="020B0604020202020204" pitchFamily="34" charset="0"/>
              </a:rPr>
              <a:t>Boolean: 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497</TotalTime>
  <Words>659</Words>
  <Application>Microsoft Office PowerPoint</Application>
  <PresentationFormat>Widescreen</PresentationFormat>
  <Paragraphs>140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Corbel</vt:lpstr>
      <vt:lpstr>dDin</vt:lpstr>
      <vt:lpstr>Meiryo</vt:lpstr>
      <vt:lpstr>ShojiVTI</vt:lpstr>
      <vt:lpstr>Responsible Investing</vt:lpstr>
      <vt:lpstr>THE WAY TO GET STARTED IS TO QUIT TALKING AND BEGIN DOING.</vt:lpstr>
      <vt:lpstr>Agenda</vt:lpstr>
      <vt:lpstr>Responsible Investing</vt:lpstr>
      <vt:lpstr>Responsible Investing</vt:lpstr>
      <vt:lpstr>Problem Statement</vt:lpstr>
      <vt:lpstr>Problem Statement</vt:lpstr>
      <vt:lpstr>Data Description</vt:lpstr>
      <vt:lpstr>Data Description</vt:lpstr>
      <vt:lpstr>Dataset Statistics</vt:lpstr>
      <vt:lpstr>Jupyter Notebook</vt:lpstr>
      <vt:lpstr>Jupyter Notebook</vt:lpstr>
      <vt:lpstr>Tableau Dashboard</vt:lpstr>
      <vt:lpstr>Tableau Dashboard</vt:lpstr>
      <vt:lpstr>Tableau Dashboard</vt:lpstr>
      <vt:lpstr>Tableau Dashboard</vt:lpstr>
      <vt:lpstr>Insights 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Investing</dc:title>
  <dc:creator>Girish Sahu</dc:creator>
  <cp:lastModifiedBy>TOSHIA</cp:lastModifiedBy>
  <cp:revision>20</cp:revision>
  <dcterms:created xsi:type="dcterms:W3CDTF">2022-01-26T13:25:02Z</dcterms:created>
  <dcterms:modified xsi:type="dcterms:W3CDTF">2022-01-30T11:26:50Z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