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925" lIns="99875" spcFirstLastPara="1" rIns="99875" wrap="square" tIns="49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3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925" lIns="99875" spcFirstLastPara="1" rIns="99875" wrap="square" tIns="499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3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925" lIns="99875" spcFirstLastPara="1" rIns="99875" wrap="square" tIns="499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925" lIns="99875" spcFirstLastPara="1" rIns="99875" wrap="square" tIns="49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3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925" lIns="99875" spcFirstLastPara="1" rIns="99875" wrap="square" tIns="49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EC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07dffd565_0_0:notes"/>
          <p:cNvSpPr/>
          <p:nvPr>
            <p:ph idx="2" type="sldImg"/>
          </p:nvPr>
        </p:nvSpPr>
        <p:spPr>
          <a:xfrm>
            <a:off x="990600" y="768350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507dffd565_0_0:notes"/>
          <p:cNvSpPr txBox="1"/>
          <p:nvPr>
            <p:ph idx="1" type="body"/>
          </p:nvPr>
        </p:nvSpPr>
        <p:spPr>
          <a:xfrm>
            <a:off x="709930" y="4861443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25" lIns="99875" spcFirstLastPara="1" rIns="99875" wrap="square" tIns="49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507dffd565_0_0:notes"/>
          <p:cNvSpPr txBox="1"/>
          <p:nvPr>
            <p:ph idx="12" type="sldNum"/>
          </p:nvPr>
        </p:nvSpPr>
        <p:spPr>
          <a:xfrm>
            <a:off x="4021293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925" lIns="99875" spcFirstLastPara="1" rIns="99875" wrap="square" tIns="499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C"/>
              <a:t>‹#›</a:t>
            </a:fld>
            <a:endParaRPr/>
          </a:p>
        </p:txBody>
      </p:sp>
      <p:sp>
        <p:nvSpPr>
          <p:cNvPr id="67" name="Google Shape;67;g507dffd565_0_0:notes"/>
          <p:cNvSpPr txBox="1"/>
          <p:nvPr>
            <p:ph idx="11" type="ftr"/>
          </p:nvPr>
        </p:nvSpPr>
        <p:spPr>
          <a:xfrm>
            <a:off x="0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925" lIns="99875" spcFirstLastPara="1" rIns="99875" wrap="square" tIns="49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C"/>
              <a:t>CÓDIGO: SGC.DI.269       VERSIÓN: 1.0        DICIEMBRE 13 2011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adce30f7a_0_5:notes"/>
          <p:cNvSpPr/>
          <p:nvPr>
            <p:ph idx="2" type="sldImg"/>
          </p:nvPr>
        </p:nvSpPr>
        <p:spPr>
          <a:xfrm>
            <a:off x="990600" y="768350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adce30f7a_0_5:notes"/>
          <p:cNvSpPr txBox="1"/>
          <p:nvPr>
            <p:ph idx="1" type="body"/>
          </p:nvPr>
        </p:nvSpPr>
        <p:spPr>
          <a:xfrm>
            <a:off x="709930" y="4861443"/>
            <a:ext cx="5679300" cy="4605600"/>
          </a:xfrm>
          <a:prstGeom prst="rect">
            <a:avLst/>
          </a:prstGeom>
        </p:spPr>
        <p:txBody>
          <a:bodyPr anchorCtr="0" anchor="t" bIns="49925" lIns="99875" spcFirstLastPara="1" rIns="99875" wrap="square" tIns="49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8adce30f7a_0_5:notes"/>
          <p:cNvSpPr txBox="1"/>
          <p:nvPr>
            <p:ph idx="12" type="sldNum"/>
          </p:nvPr>
        </p:nvSpPr>
        <p:spPr>
          <a:xfrm>
            <a:off x="4021293" y="9721106"/>
            <a:ext cx="3076500" cy="511800"/>
          </a:xfrm>
          <a:prstGeom prst="rect">
            <a:avLst/>
          </a:prstGeom>
        </p:spPr>
        <p:txBody>
          <a:bodyPr anchorCtr="0" anchor="b" bIns="49925" lIns="99875" spcFirstLastPara="1" rIns="99875" wrap="square" tIns="49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C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f2d707433_3_0:notes"/>
          <p:cNvSpPr/>
          <p:nvPr>
            <p:ph idx="2" type="sldImg"/>
          </p:nvPr>
        </p:nvSpPr>
        <p:spPr>
          <a:xfrm>
            <a:off x="990600" y="768350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f2d707433_3_0:notes"/>
          <p:cNvSpPr txBox="1"/>
          <p:nvPr>
            <p:ph idx="1" type="body"/>
          </p:nvPr>
        </p:nvSpPr>
        <p:spPr>
          <a:xfrm>
            <a:off x="709930" y="4861443"/>
            <a:ext cx="5679300" cy="4605600"/>
          </a:xfrm>
          <a:prstGeom prst="rect">
            <a:avLst/>
          </a:prstGeom>
        </p:spPr>
        <p:txBody>
          <a:bodyPr anchorCtr="0" anchor="t" bIns="49925" lIns="99875" spcFirstLastPara="1" rIns="99875" wrap="square" tIns="49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4f2d707433_3_0:notes"/>
          <p:cNvSpPr txBox="1"/>
          <p:nvPr>
            <p:ph idx="12" type="sldNum"/>
          </p:nvPr>
        </p:nvSpPr>
        <p:spPr>
          <a:xfrm>
            <a:off x="4021293" y="9721106"/>
            <a:ext cx="3076500" cy="511800"/>
          </a:xfrm>
          <a:prstGeom prst="rect">
            <a:avLst/>
          </a:prstGeom>
        </p:spPr>
        <p:txBody>
          <a:bodyPr anchorCtr="0" anchor="b" bIns="49925" lIns="99875" spcFirstLastPara="1" rIns="99875" wrap="square" tIns="49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C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69aa725d9_0_11:notes"/>
          <p:cNvSpPr/>
          <p:nvPr>
            <p:ph idx="2" type="sldImg"/>
          </p:nvPr>
        </p:nvSpPr>
        <p:spPr>
          <a:xfrm>
            <a:off x="990600" y="768350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69aa725d9_0_11:notes"/>
          <p:cNvSpPr txBox="1"/>
          <p:nvPr>
            <p:ph idx="1" type="body"/>
          </p:nvPr>
        </p:nvSpPr>
        <p:spPr>
          <a:xfrm>
            <a:off x="709930" y="4861443"/>
            <a:ext cx="5679300" cy="4605600"/>
          </a:xfrm>
          <a:prstGeom prst="rect">
            <a:avLst/>
          </a:prstGeom>
        </p:spPr>
        <p:txBody>
          <a:bodyPr anchorCtr="0" anchor="t" bIns="49925" lIns="99875" spcFirstLastPara="1" rIns="99875" wrap="square" tIns="49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069aa725d9_0_11:notes"/>
          <p:cNvSpPr txBox="1"/>
          <p:nvPr>
            <p:ph idx="12" type="sldNum"/>
          </p:nvPr>
        </p:nvSpPr>
        <p:spPr>
          <a:xfrm>
            <a:off x="4021293" y="9721106"/>
            <a:ext cx="3076500" cy="511800"/>
          </a:xfrm>
          <a:prstGeom prst="rect">
            <a:avLst/>
          </a:prstGeom>
        </p:spPr>
        <p:txBody>
          <a:bodyPr anchorCtr="0" anchor="b" bIns="49925" lIns="99875" spcFirstLastPara="1" rIns="99875" wrap="square" tIns="49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C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6a44146ca_0_0:notes"/>
          <p:cNvSpPr/>
          <p:nvPr>
            <p:ph idx="2" type="sldImg"/>
          </p:nvPr>
        </p:nvSpPr>
        <p:spPr>
          <a:xfrm>
            <a:off x="990600" y="768350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6a44146ca_0_0:notes"/>
          <p:cNvSpPr txBox="1"/>
          <p:nvPr>
            <p:ph idx="1" type="body"/>
          </p:nvPr>
        </p:nvSpPr>
        <p:spPr>
          <a:xfrm>
            <a:off x="709930" y="4861443"/>
            <a:ext cx="5679300" cy="4605600"/>
          </a:xfrm>
          <a:prstGeom prst="rect">
            <a:avLst/>
          </a:prstGeom>
        </p:spPr>
        <p:txBody>
          <a:bodyPr anchorCtr="0" anchor="t" bIns="49925" lIns="99875" spcFirstLastPara="1" rIns="99875" wrap="square" tIns="49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06a44146ca_0_0:notes"/>
          <p:cNvSpPr txBox="1"/>
          <p:nvPr>
            <p:ph idx="12" type="sldNum"/>
          </p:nvPr>
        </p:nvSpPr>
        <p:spPr>
          <a:xfrm>
            <a:off x="4021293" y="9721106"/>
            <a:ext cx="3076500" cy="511800"/>
          </a:xfrm>
          <a:prstGeom prst="rect">
            <a:avLst/>
          </a:prstGeom>
        </p:spPr>
        <p:txBody>
          <a:bodyPr anchorCtr="0" anchor="b" bIns="49925" lIns="99875" spcFirstLastPara="1" rIns="99875" wrap="square" tIns="49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C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69aa725d9_0_25:notes"/>
          <p:cNvSpPr/>
          <p:nvPr>
            <p:ph idx="2" type="sldImg"/>
          </p:nvPr>
        </p:nvSpPr>
        <p:spPr>
          <a:xfrm>
            <a:off x="990600" y="768350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69aa725d9_0_25:notes"/>
          <p:cNvSpPr txBox="1"/>
          <p:nvPr>
            <p:ph idx="1" type="body"/>
          </p:nvPr>
        </p:nvSpPr>
        <p:spPr>
          <a:xfrm>
            <a:off x="709930" y="4861443"/>
            <a:ext cx="5679300" cy="4605600"/>
          </a:xfrm>
          <a:prstGeom prst="rect">
            <a:avLst/>
          </a:prstGeom>
        </p:spPr>
        <p:txBody>
          <a:bodyPr anchorCtr="0" anchor="t" bIns="49925" lIns="99875" spcFirstLastPara="1" rIns="99875" wrap="square" tIns="49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069aa725d9_0_25:notes"/>
          <p:cNvSpPr txBox="1"/>
          <p:nvPr>
            <p:ph idx="12" type="sldNum"/>
          </p:nvPr>
        </p:nvSpPr>
        <p:spPr>
          <a:xfrm>
            <a:off x="4021293" y="9721106"/>
            <a:ext cx="3076500" cy="511800"/>
          </a:xfrm>
          <a:prstGeom prst="rect">
            <a:avLst/>
          </a:prstGeom>
        </p:spPr>
        <p:txBody>
          <a:bodyPr anchorCtr="0" anchor="b" bIns="49925" lIns="99875" spcFirstLastPara="1" rIns="99875" wrap="square" tIns="49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C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69aa725d9_0_45:notes"/>
          <p:cNvSpPr/>
          <p:nvPr>
            <p:ph idx="2" type="sldImg"/>
          </p:nvPr>
        </p:nvSpPr>
        <p:spPr>
          <a:xfrm>
            <a:off x="990600" y="768350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69aa725d9_0_45:notes"/>
          <p:cNvSpPr txBox="1"/>
          <p:nvPr>
            <p:ph idx="1" type="body"/>
          </p:nvPr>
        </p:nvSpPr>
        <p:spPr>
          <a:xfrm>
            <a:off x="709930" y="4861443"/>
            <a:ext cx="5679300" cy="4605600"/>
          </a:xfrm>
          <a:prstGeom prst="rect">
            <a:avLst/>
          </a:prstGeom>
        </p:spPr>
        <p:txBody>
          <a:bodyPr anchorCtr="0" anchor="t" bIns="49925" lIns="99875" spcFirstLastPara="1" rIns="99875" wrap="square" tIns="49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069aa725d9_0_45:notes"/>
          <p:cNvSpPr txBox="1"/>
          <p:nvPr>
            <p:ph idx="12" type="sldNum"/>
          </p:nvPr>
        </p:nvSpPr>
        <p:spPr>
          <a:xfrm>
            <a:off x="4021293" y="9721106"/>
            <a:ext cx="3076500" cy="511800"/>
          </a:xfrm>
          <a:prstGeom prst="rect">
            <a:avLst/>
          </a:prstGeom>
        </p:spPr>
        <p:txBody>
          <a:bodyPr anchorCtr="0" anchor="b" bIns="49925" lIns="99875" spcFirstLastPara="1" rIns="99875" wrap="square" tIns="49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C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>
  <p:cSld name="Diapositiva de títul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2678" t="0"/>
          <a:stretch/>
        </p:blipFill>
        <p:spPr>
          <a:xfrm>
            <a:off x="-19050" y="749300"/>
            <a:ext cx="9163050" cy="536098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/>
          <p:nvPr/>
        </p:nvSpPr>
        <p:spPr>
          <a:xfrm>
            <a:off x="3071813" y="22860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e de pagina espe.jpg"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4225"/>
            <a:ext cx="9144000" cy="106521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2" name="Google Shape;22;p2"/>
          <p:cNvSpPr txBox="1"/>
          <p:nvPr>
            <p:ph idx="10" type="dt"/>
          </p:nvPr>
        </p:nvSpPr>
        <p:spPr>
          <a:xfrm>
            <a:off x="385192" y="5661248"/>
            <a:ext cx="2026568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4388160" y="5662451"/>
            <a:ext cx="1447800" cy="213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7812360" y="5662451"/>
            <a:ext cx="874440" cy="213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C"/>
              <a:t>VERSIÓN: </a:t>
            </a:r>
            <a:r>
              <a:rPr b="0" lang="es-EC"/>
              <a:t>1.1</a:t>
            </a:r>
            <a:endParaRPr b="0"/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3102" y="222164"/>
            <a:ext cx="2232000" cy="576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0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 blanco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idx="10" type="dt"/>
          </p:nvPr>
        </p:nvSpPr>
        <p:spPr>
          <a:xfrm>
            <a:off x="385192" y="6656871"/>
            <a:ext cx="2026568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7812360" y="6658074"/>
            <a:ext cx="874440" cy="213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C"/>
              <a:t>VERSIÓN: 1.0</a:t>
            </a:r>
            <a:endParaRPr/>
          </a:p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4388160" y="6658074"/>
            <a:ext cx="1447800" cy="213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40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>
  <p:cSld name="En blanco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0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620713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9EB78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 rot="10800000">
            <a:off x="0" y="6308725"/>
            <a:ext cx="7885113" cy="549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9EB78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;p1"/>
          <p:cNvCxnSpPr/>
          <p:nvPr/>
        </p:nvCxnSpPr>
        <p:spPr>
          <a:xfrm>
            <a:off x="25400" y="6235700"/>
            <a:ext cx="6659563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1"/>
          <p:cNvCxnSpPr/>
          <p:nvPr/>
        </p:nvCxnSpPr>
        <p:spPr>
          <a:xfrm>
            <a:off x="25400" y="6283325"/>
            <a:ext cx="6659563" cy="0"/>
          </a:xfrm>
          <a:prstGeom prst="straightConnector1">
            <a:avLst/>
          </a:prstGeom>
          <a:noFill/>
          <a:ln cap="flat" cmpd="sng" w="38100">
            <a:solidFill>
              <a:srgbClr val="0066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385192" y="6656871"/>
            <a:ext cx="2026568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4388160" y="6658074"/>
            <a:ext cx="1447800" cy="213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812360" y="6658074"/>
            <a:ext cx="874440" cy="213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C"/>
              <a:t>VERSIÓN: </a:t>
            </a:r>
            <a:r>
              <a:rPr b="0" lang="es-EC"/>
              <a:t>1.1</a:t>
            </a:r>
            <a:endParaRPr b="0"/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700214" y="5981170"/>
            <a:ext cx="2232000" cy="57644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slow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2823450" y="995600"/>
            <a:ext cx="48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C">
                <a:latin typeface="Verdana"/>
                <a:ea typeface="Verdana"/>
                <a:cs typeface="Verdana"/>
                <a:sym typeface="Verdana"/>
              </a:rPr>
              <a:t>Universidad de las Fuerzas Armadas “ESPE”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969400" y="1575100"/>
            <a:ext cx="45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C">
                <a:latin typeface="Verdana"/>
                <a:ea typeface="Verdana"/>
                <a:cs typeface="Verdana"/>
                <a:sym typeface="Verdana"/>
              </a:rPr>
              <a:t>Departamento Ciencias de la Computación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295800" y="2154600"/>
            <a:ext cx="39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C">
                <a:latin typeface="Verdana"/>
                <a:ea typeface="Verdana"/>
                <a:cs typeface="Verdana"/>
                <a:sym typeface="Verdana"/>
              </a:rPr>
              <a:t>Metodología Desarrollo de Software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147350" y="2884100"/>
            <a:ext cx="22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C">
                <a:latin typeface="Verdana"/>
                <a:ea typeface="Verdana"/>
                <a:cs typeface="Verdana"/>
                <a:sym typeface="Verdana"/>
              </a:rPr>
              <a:t>Proyecto Grupo #3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823450" y="3861000"/>
            <a:ext cx="5131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EC" sz="15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Actualización de la página web perteneciente al área de Ciencias de la Computación de la  Universidad de las Fuerzas Armadas ESPE. </a:t>
            </a:r>
            <a:endParaRPr b="1" i="1" sz="1900">
              <a:solidFill>
                <a:srgbClr val="00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00" y="2728375"/>
            <a:ext cx="4603951" cy="238264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5258775" y="3329600"/>
            <a:ext cx="3798600" cy="11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s-EC" sz="1600">
                <a:latin typeface="Verdana"/>
                <a:ea typeface="Verdana"/>
                <a:cs typeface="Verdana"/>
                <a:sym typeface="Verdana"/>
              </a:rPr>
              <a:t>Planteamiento del problema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s-EC" sz="1600">
                <a:latin typeface="Verdana"/>
                <a:ea typeface="Verdana"/>
                <a:cs typeface="Verdana"/>
                <a:sym typeface="Verdana"/>
              </a:rPr>
              <a:t>Especificación de requisitos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s-EC" sz="1600">
                <a:latin typeface="Verdana"/>
                <a:ea typeface="Verdana"/>
                <a:cs typeface="Verdana"/>
                <a:sym typeface="Verdana"/>
              </a:rPr>
              <a:t>Diagrama de ciclo de vida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783950" y="1088950"/>
            <a:ext cx="61425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C" sz="17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Actualización de la página web perteneciente al área de Ciencias de la Computación de la  Universidad de las Fuerzas Armadas ESPE. </a:t>
            </a:r>
            <a:endParaRPr b="1" i="1" sz="2100">
              <a:solidFill>
                <a:srgbClr val="00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476450" y="1183900"/>
            <a:ext cx="20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C">
                <a:latin typeface="Verdana"/>
                <a:ea typeface="Verdana"/>
                <a:cs typeface="Verdana"/>
                <a:sym typeface="Verdana"/>
              </a:rPr>
              <a:t>Tema Planteado: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76450" y="4151700"/>
            <a:ext cx="12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C">
                <a:latin typeface="Verdana"/>
                <a:ea typeface="Verdana"/>
                <a:cs typeface="Verdana"/>
                <a:sym typeface="Verdana"/>
              </a:rPr>
              <a:t>Objetivo</a:t>
            </a:r>
            <a:r>
              <a:rPr b="1" lang="es-EC">
                <a:latin typeface="Verdana"/>
                <a:ea typeface="Verdana"/>
                <a:cs typeface="Verdana"/>
                <a:sym typeface="Verdana"/>
              </a:rPr>
              <a:t>: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434000" y="2600450"/>
            <a:ext cx="13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C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Problema</a:t>
            </a:r>
            <a:r>
              <a:rPr b="1" lang="es-EC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b="1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2569850" y="1107700"/>
            <a:ext cx="5131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C" sz="16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Actualización de la página web perteneciente al área de Ciencias de la Computación de la  Universidad de las Fuerzas Armadas ESPE. </a:t>
            </a:r>
            <a:endParaRPr b="1" i="1" sz="2000">
              <a:solidFill>
                <a:srgbClr val="00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1726250" y="2600450"/>
            <a:ext cx="7153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s-EC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 departamento de Ciencias de la Computación de la Universidad de la Fuerzas Armadas ESPE tiene su página web desactualizada.</a:t>
            </a:r>
            <a:endParaRPr i="1"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s-EC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Esto genera que no se disponga de información actualizada acerca de las actividades y funciones del departamento.</a:t>
            </a:r>
            <a:endParaRPr i="1" sz="1700">
              <a:solidFill>
                <a:srgbClr val="0066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1726250" y="4169400"/>
            <a:ext cx="7153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s-EC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Actualizar la página Web del departamento de  ciencias de computación, mediante la verificación de contenidos actualizados y la evaluación de nuevas mejoras  que permita a los usuarios tener una experiencia satisfactoria al momento de navegar en la página web.</a:t>
            </a:r>
            <a:endParaRPr i="1" sz="2100">
              <a:solidFill>
                <a:srgbClr val="0066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187700" y="115500"/>
            <a:ext cx="197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C" sz="1600">
                <a:latin typeface="Verdana"/>
                <a:ea typeface="Verdana"/>
                <a:cs typeface="Verdana"/>
                <a:sym typeface="Verdana"/>
              </a:rPr>
              <a:t>Requisitos:</a:t>
            </a:r>
            <a:endParaRPr b="1"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1876925" y="158825"/>
            <a:ext cx="69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C"/>
              <a:t>(Los requisitos han sido especificados por pestaña)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187700" y="799013"/>
            <a:ext cx="21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C">
                <a:solidFill>
                  <a:srgbClr val="006600"/>
                </a:solidFill>
                <a:latin typeface="Verdana"/>
                <a:ea typeface="Verdana"/>
                <a:cs typeface="Verdana"/>
                <a:sym typeface="Verdana"/>
              </a:rPr>
              <a:t>QUIÉNES SOMOS</a:t>
            </a:r>
            <a:endParaRPr b="1">
              <a:solidFill>
                <a:srgbClr val="0066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61975" y="2664700"/>
            <a:ext cx="18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C">
                <a:solidFill>
                  <a:srgbClr val="006600"/>
                </a:solidFill>
                <a:latin typeface="Verdana"/>
                <a:ea typeface="Verdana"/>
                <a:cs typeface="Verdana"/>
                <a:sym typeface="Verdana"/>
              </a:rPr>
              <a:t>ACADÉMICO</a:t>
            </a:r>
            <a:endParaRPr b="1">
              <a:solidFill>
                <a:srgbClr val="0066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40325" y="1235500"/>
            <a:ext cx="87417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R(01)</a:t>
            </a:r>
            <a:r>
              <a:rPr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 requiere verificar la información del departamento, determinando su descripción, misión y visión.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R(02)</a:t>
            </a:r>
            <a:r>
              <a:rPr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 requiere actualizar los datos informativos de la malla pedagógica de las autoridades del departamento (Nombre,Formación académica, e-mail, extensión).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R(03)</a:t>
            </a:r>
            <a:r>
              <a:rPr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Modificar el diseño de la presentación de las pestañas, donde se visualizará la información de las autoridades del departamento.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40325" y="3107400"/>
            <a:ext cx="87417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R(04)</a:t>
            </a:r>
            <a:r>
              <a:rPr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Se requiere verificar la información de las áreas de conocimiento que tiene cada docente (código, malla, coordinador).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R(05)</a:t>
            </a:r>
            <a:r>
              <a:rPr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 requiere verificar la información del tiempo completo que tiene cada docente. (nombre, formación académica, ámbito de investigación, experiencia).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R(06)</a:t>
            </a:r>
            <a:r>
              <a:rPr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 requiere verificar la información del tiempo parcial que tiene cada docente. (nombre, formación académica, ámbito de investigación, experiencia). 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R(07)</a:t>
            </a:r>
            <a:r>
              <a:rPr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 requiere verificar el enlace pestaña cual nos dirigirá al calendario académico para visualizar sus respectivas actividades. </a:t>
            </a:r>
            <a:endParaRPr b="1"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7812360" y="6658074"/>
            <a:ext cx="874500" cy="21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s-EC"/>
              <a:t>VERSIÓN: 1.0</a:t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416400" y="676625"/>
            <a:ext cx="20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C">
                <a:solidFill>
                  <a:srgbClr val="006600"/>
                </a:solidFill>
                <a:latin typeface="Verdana"/>
                <a:ea typeface="Verdana"/>
                <a:cs typeface="Verdana"/>
                <a:sym typeface="Verdana"/>
              </a:rPr>
              <a:t>INVESTIGACIÓN</a:t>
            </a:r>
            <a:endParaRPr b="1">
              <a:solidFill>
                <a:srgbClr val="0066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642600" y="1043125"/>
            <a:ext cx="80850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R(08)</a:t>
            </a:r>
            <a:r>
              <a:rPr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 requiere verificar el enlace de la pestaña  de las líneas de investigación.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R(09)</a:t>
            </a:r>
            <a:r>
              <a:rPr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 requiere actualizar los datos de las investigaciones de la pestaña de los grupos de investigación. 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(nombre del grupo, número de participantes, investigación personal,laboratorio, responsable).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R(10)</a:t>
            </a:r>
            <a:r>
              <a:rPr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 requiere actualizar los datos de la pestaña de seguimiento de graduados.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(actividades)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R(11)</a:t>
            </a:r>
            <a:r>
              <a:rPr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 requiere actualizar los datos de los grupos de investigación. 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(nombre del grupo, investigación).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R(12): 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 requiere actualizar los datos de los grupos de investigación con sus respectivos proyectos. 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(nombre del proyecto).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R(13): 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 requiere verificar la información con respecto a los resultados de investigación.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416400" y="3675275"/>
            <a:ext cx="18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C">
                <a:solidFill>
                  <a:srgbClr val="006600"/>
                </a:solidFill>
                <a:latin typeface="Verdana"/>
                <a:ea typeface="Verdana"/>
                <a:cs typeface="Verdana"/>
                <a:sym typeface="Verdana"/>
              </a:rPr>
              <a:t>VINCULACIÓN</a:t>
            </a:r>
            <a:endParaRPr b="1">
              <a:solidFill>
                <a:srgbClr val="0066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632975" y="4009588"/>
            <a:ext cx="73344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R(14): 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 requiere comprobar el enlace de redirección de la pestaña Convenios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R(15): 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 requiere verificar la información de los proyectos  (nombre, proyecto, detalle)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R(16):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Se requiere, dentro de la pestaña de vinculación, actualizar la información relacionada a fines de la vinculación y su proceso.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/>
        </p:nvSpPr>
        <p:spPr>
          <a:xfrm>
            <a:off x="197263" y="962175"/>
            <a:ext cx="18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C">
                <a:solidFill>
                  <a:srgbClr val="006600"/>
                </a:solidFill>
                <a:latin typeface="Verdana"/>
                <a:ea typeface="Verdana"/>
                <a:cs typeface="Verdana"/>
                <a:sym typeface="Verdana"/>
              </a:rPr>
              <a:t>LABORATORIOS</a:t>
            </a:r>
            <a:endParaRPr b="1">
              <a:solidFill>
                <a:srgbClr val="0066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197250" y="2475400"/>
            <a:ext cx="18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C">
                <a:solidFill>
                  <a:srgbClr val="006600"/>
                </a:solidFill>
                <a:latin typeface="Verdana"/>
                <a:ea typeface="Verdana"/>
                <a:cs typeface="Verdana"/>
                <a:sym typeface="Verdana"/>
              </a:rPr>
              <a:t>CONTACTANOS</a:t>
            </a:r>
            <a:endParaRPr b="1">
              <a:solidFill>
                <a:srgbClr val="0066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279850" y="2799400"/>
            <a:ext cx="837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R(21):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 requiere comprobar que la información de contactos sea actualizada en sus respectivos campus.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413800" y="1207500"/>
            <a:ext cx="85329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R(17): 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 requiere comprobar la información de la descripción, y aumentar detalles del equipamiento.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R(18): 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 requiere verificar la información de los horarios de atención de los laboratorios. (Días, horas).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R(19): 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Actualizar la información de los servicios para todos los campos.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R(20): 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Comprobar si el reglamento del uso de laboratorio es el actual (usuarios, profesores, directivos y estudiantes).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203650" y="3229600"/>
            <a:ext cx="25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C" u="sng">
                <a:solidFill>
                  <a:srgbClr val="006600"/>
                </a:solidFill>
                <a:latin typeface="Verdana"/>
                <a:ea typeface="Verdana"/>
                <a:cs typeface="Verdana"/>
                <a:sym typeface="Verdana"/>
              </a:rPr>
              <a:t>PÁGINA PRINCIPAL</a:t>
            </a:r>
            <a:endParaRPr b="1" u="sng">
              <a:solidFill>
                <a:srgbClr val="0066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261425" y="3670550"/>
            <a:ext cx="805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R(22): 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 requiere la actualización de los eventos, que contengan la descripción, lugar, fecha y encargado.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197250" y="4170725"/>
            <a:ext cx="305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C" u="sng">
                <a:solidFill>
                  <a:srgbClr val="006600"/>
                </a:solidFill>
                <a:latin typeface="Verdana"/>
                <a:ea typeface="Verdana"/>
                <a:cs typeface="Verdana"/>
                <a:sym typeface="Verdana"/>
              </a:rPr>
              <a:t>REQUISITO NO FUNCIONAL</a:t>
            </a:r>
            <a:endParaRPr b="1" u="sng">
              <a:solidFill>
                <a:srgbClr val="0066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413800" y="4497500"/>
            <a:ext cx="747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R(23):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Modificar la forma de presentación de la información en cada pestaña de la página web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/>
        </p:nvSpPr>
        <p:spPr>
          <a:xfrm>
            <a:off x="129950" y="187675"/>
            <a:ext cx="36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C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Diagrama de ciclo de vida:</a:t>
            </a:r>
            <a:endParaRPr b="1" i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0275"/>
            <a:ext cx="8625850" cy="52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eño predeterminado">
  <a:themeElements>
    <a:clrScheme name="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3333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