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5" r:id="rId4"/>
    <p:sldId id="261" r:id="rId5"/>
    <p:sldId id="262" r:id="rId6"/>
    <p:sldId id="263" r:id="rId7"/>
    <p:sldId id="277" r:id="rId8"/>
    <p:sldId id="265" r:id="rId9"/>
    <p:sldId id="273" r:id="rId10"/>
    <p:sldId id="280" r:id="rId11"/>
    <p:sldId id="281" r:id="rId12"/>
    <p:sldId id="286" r:id="rId13"/>
    <p:sldId id="282" r:id="rId14"/>
    <p:sldId id="283" r:id="rId15"/>
    <p:sldId id="284" r:id="rId16"/>
    <p:sldId id="259" r:id="rId17"/>
    <p:sldId id="257" r:id="rId18"/>
    <p:sldId id="267" r:id="rId19"/>
    <p:sldId id="268" r:id="rId20"/>
    <p:sldId id="270" r:id="rId21"/>
    <p:sldId id="269" r:id="rId22"/>
    <p:sldId id="271" r:id="rId23"/>
    <p:sldId id="27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4B"/>
    <a:srgbClr val="F9C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" y="8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qlite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774" y="2095018"/>
            <a:ext cx="56797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Python and SQLite</a:t>
            </a:r>
          </a:p>
          <a:p>
            <a:pPr algn="ctr"/>
            <a:r>
              <a:rPr lang="en-US" sz="4000" dirty="0" err="1" smtClean="0"/>
              <a:t>Gimmes</a:t>
            </a:r>
            <a:r>
              <a:rPr lang="en-US" sz="4000" dirty="0" smtClean="0"/>
              <a:t> and </a:t>
            </a:r>
            <a:r>
              <a:rPr lang="en-US" sz="4000" dirty="0" err="1" smtClean="0"/>
              <a:t>Gotchas</a:t>
            </a:r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BayPIGgies</a:t>
            </a:r>
            <a:r>
              <a:rPr lang="en-US" dirty="0" smtClean="0"/>
              <a:t> Python </a:t>
            </a:r>
            <a:r>
              <a:rPr lang="en-US" dirty="0" smtClean="0"/>
              <a:t>Presentation </a:t>
            </a:r>
            <a:r>
              <a:rPr lang="en-US" dirty="0" smtClean="0"/>
              <a:t>Apr 2016</a:t>
            </a:r>
            <a:endParaRPr lang="en-US" dirty="0" smtClean="0"/>
          </a:p>
          <a:p>
            <a:r>
              <a:rPr lang="en-US" dirty="0" smtClean="0"/>
              <a:t>Dave Sawyer</a:t>
            </a:r>
          </a:p>
          <a:p>
            <a:r>
              <a:rPr lang="en-US" dirty="0" smtClean="0"/>
              <a:t>dsawyer@box.com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542198" y="1310328"/>
            <a:ext cx="73351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3382" y="2835704"/>
            <a:ext cx="11303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81514" y="2835704"/>
            <a:ext cx="1614425" cy="489918"/>
            <a:chOff x="9781514" y="2835704"/>
            <a:chExt cx="1614425" cy="489918"/>
          </a:xfrm>
        </p:grpSpPr>
        <p:sp>
          <p:nvSpPr>
            <p:cNvPr id="7" name="Heart 6"/>
            <p:cNvSpPr/>
            <p:nvPr/>
          </p:nvSpPr>
          <p:spPr>
            <a:xfrm>
              <a:off x="9781514" y="2888894"/>
              <a:ext cx="480781" cy="436728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2295" y="283570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closing()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1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-0.02199 L -0.09231 -0.163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7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541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.join(keys),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.join(values)))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134601" y="4091013"/>
            <a:ext cx="1555578" cy="506387"/>
            <a:chOff x="10134601" y="4091013"/>
            <a:chExt cx="1555578" cy="506387"/>
          </a:xfrm>
        </p:grpSpPr>
        <p:sp>
          <p:nvSpPr>
            <p:cNvPr id="12" name="Explosion 1 11"/>
            <p:cNvSpPr/>
            <p:nvPr/>
          </p:nvSpPr>
          <p:spPr>
            <a:xfrm>
              <a:off x="10134601" y="4091013"/>
              <a:ext cx="457200" cy="50638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91801" y="4184940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Unsafe!</a:t>
              </a:r>
              <a:endParaRPr lang="en-US" sz="20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3300" y="550037"/>
            <a:ext cx="11010900" cy="2877450"/>
            <a:chOff x="1003300" y="550037"/>
            <a:chExt cx="11010900" cy="2877450"/>
          </a:xfrm>
        </p:grpSpPr>
        <p:sp>
          <p:nvSpPr>
            <p:cNvPr id="10" name="Cloud Callout 9"/>
            <p:cNvSpPr/>
            <p:nvPr/>
          </p:nvSpPr>
          <p:spPr>
            <a:xfrm flipH="1">
              <a:off x="1003300" y="550037"/>
              <a:ext cx="11010900" cy="287745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78264" y="1388597"/>
              <a:ext cx="8860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# Insert a row of data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 err="1">
                  <a:solidFill>
                    <a:schemeClr val="bg1"/>
                  </a:solidFill>
                </a:rPr>
                <a:t>c.execute</a:t>
              </a:r>
              <a:r>
                <a:rPr lang="en-US" sz="2400" dirty="0">
                  <a:solidFill>
                    <a:schemeClr val="bg1"/>
                  </a:solidFill>
                </a:rPr>
                <a:t>("INSERT INTO stocks VALUES ('RHAT', 100, 35.14)")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9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12" y="579892"/>
            <a:ext cx="7587117" cy="4414468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/>
          <p:cNvSpPr txBox="1"/>
          <p:nvPr/>
        </p:nvSpPr>
        <p:spPr>
          <a:xfrm>
            <a:off x="4898572" y="5246914"/>
            <a:ext cx="288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small" dirty="0"/>
              <a:t>http://xkcd.com/327/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7067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tuple(stock.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({})"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places), values)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151 -0.135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2197" y="1313761"/>
            <a:ext cx="96719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500" y="4450214"/>
            <a:ext cx="1187450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stocks WHERE symbol= ?"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row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6302 -0.11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2197" y="1325699"/>
            <a:ext cx="1045418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* FROM stocks WHERE symbol = ?'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row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.format(keys, places),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 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 ?'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 + [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stock.symbol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'UPDATE stocks SET {} WHERE symbol = 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.format(updates),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2196" y="2057400"/>
            <a:ext cx="10454185" cy="438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4372114"/>
            <a:ext cx="104541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-0.15013 0.249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12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06494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</a:p>
          <a:p>
            <a:r>
              <a:rPr lang="en-US" dirty="0" smtClean="0"/>
              <a:t>No other</a:t>
            </a:r>
          </a:p>
          <a:p>
            <a:r>
              <a:rPr lang="en-US" dirty="0" smtClean="0"/>
              <a:t>writers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01419" y="433246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</a:t>
            </a:r>
          </a:p>
          <a:p>
            <a:r>
              <a:rPr lang="en-US" dirty="0" smtClean="0"/>
              <a:t>at a 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5352" y="4332468"/>
            <a:ext cx="14109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2448" y="69981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</a:t>
            </a:r>
            <a:endParaRPr lang="en-US" b="1" dirty="0"/>
          </a:p>
        </p:txBody>
      </p:sp>
      <p:sp>
        <p:nvSpPr>
          <p:cNvPr id="2" name="Smiley Face 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36" grpId="0"/>
      <p:bldP spid="37" grpId="0"/>
      <p:bldP spid="38" grpId="0"/>
      <p:bldP spid="2" grpId="0" animBg="1"/>
      <p:bldP spid="21" grpId="0" animBg="1"/>
      <p:bldP spid="23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67861" y="1191649"/>
            <a:ext cx="19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Lock</a:t>
            </a:r>
          </a:p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7861" y="2300719"/>
            <a:ext cx="1914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Reserved Lock</a:t>
            </a:r>
          </a:p>
          <a:p>
            <a:r>
              <a:rPr lang="en-US" dirty="0" smtClean="0"/>
              <a:t>Only 1 of these.</a:t>
            </a:r>
          </a:p>
          <a:p>
            <a:r>
              <a:rPr lang="en-US" dirty="0" smtClean="0"/>
              <a:t>Shared still ok.</a:t>
            </a:r>
          </a:p>
          <a:p>
            <a:r>
              <a:rPr lang="en-US" dirty="0" smtClean="0"/>
              <a:t>Setup journal.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7861" y="3812612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Pending Lock</a:t>
            </a:r>
          </a:p>
          <a:p>
            <a:r>
              <a:rPr lang="en-US" dirty="0" smtClean="0"/>
              <a:t>No more shared</a:t>
            </a:r>
          </a:p>
          <a:p>
            <a:r>
              <a:rPr lang="en-US" dirty="0"/>
              <a:t>l</a:t>
            </a:r>
            <a:r>
              <a:rPr lang="en-US" dirty="0" smtClean="0"/>
              <a:t>ocks given out.</a:t>
            </a:r>
          </a:p>
          <a:p>
            <a:r>
              <a:rPr lang="en-US" dirty="0" smtClean="0"/>
              <a:t>Draining reads.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7861" y="5319084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Exclusive Lock</a:t>
            </a:r>
          </a:p>
          <a:p>
            <a:r>
              <a:rPr lang="en-US" dirty="0" smtClean="0"/>
              <a:t>No locks of any</a:t>
            </a:r>
            <a:br>
              <a:rPr lang="en-US" dirty="0" smtClean="0"/>
            </a:br>
            <a:r>
              <a:rPr lang="en-US" dirty="0" smtClean="0"/>
              <a:t>kind given out.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(Shared)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6827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46828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57020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06494" y="2636383"/>
            <a:ext cx="14009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54408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4601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987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448" y="69981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 - Locks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42" name="Smiley Face 4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4" y="1405719"/>
            <a:ext cx="9549772" cy="4506131"/>
          </a:xfrm>
        </p:spPr>
      </p:pic>
      <p:sp>
        <p:nvSpPr>
          <p:cNvPr id="5" name="Oval 4"/>
          <p:cNvSpPr/>
          <p:nvPr/>
        </p:nvSpPr>
        <p:spPr>
          <a:xfrm>
            <a:off x="5773003" y="1310185"/>
            <a:ext cx="1392072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2442" y="2251881"/>
            <a:ext cx="641445" cy="28660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1451" y="2772770"/>
            <a:ext cx="1034955" cy="31162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7099" y="3316406"/>
            <a:ext cx="955343" cy="245659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003" y="4506036"/>
            <a:ext cx="532263" cy="25703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1254" y="5324903"/>
            <a:ext cx="1430740" cy="28432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709" y="2269864"/>
            <a:ext cx="5977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In-process SQL database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for any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Compact (300K lib, 4K stack, 100K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(100,000+ statements /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 (100% branch coverage, </a:t>
            </a:r>
            <a:r>
              <a:rPr lang="en-US" dirty="0" smtClean="0"/>
              <a:t>787</a:t>
            </a:r>
            <a:r>
              <a:rPr lang="en-US" dirty="0" smtClean="0"/>
              <a:t>x </a:t>
            </a:r>
            <a:r>
              <a:rPr lang="en-US" dirty="0" smtClean="0"/>
              <a:t>test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9389660" y="4252014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0441" y="43269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 mode!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WAL mode?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9510" y="102742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Write-Ahead Logging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6016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0674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6016" y="4334460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0674" y="4334459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8849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3507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8849" y="4334460"/>
            <a:ext cx="1446837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3507" y="4703791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79564" y="4671808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93356" y="2226681"/>
            <a:ext cx="1446837" cy="3555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93355" y="5781964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08649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8649" y="5781964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0576" y="6402336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lets us read at the same time we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Do I Get This?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1188" y="136477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sqlite3.version</a:t>
            </a:r>
            <a:endParaRPr lang="en-US" dirty="0"/>
          </a:p>
        </p:txBody>
      </p:sp>
      <p:sp>
        <p:nvSpPr>
          <p:cNvPr id="22" name="Explosion 1 21"/>
          <p:cNvSpPr/>
          <p:nvPr/>
        </p:nvSpPr>
        <p:spPr>
          <a:xfrm>
            <a:off x="4104894" y="1324255"/>
            <a:ext cx="398867" cy="3953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2944" y="1364776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version. “This is not the version of the SQLite library”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1188" y="176014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sqlite3.sqlite_version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5748"/>
              </p:ext>
            </p:extLst>
          </p:nvPr>
        </p:nvGraphicFramePr>
        <p:xfrm>
          <a:off x="2564262" y="2389982"/>
          <a:ext cx="6334078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7039"/>
                <a:gridCol w="3167039"/>
              </a:tblGrid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Python 2.7.x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3.6.21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Python 3.4.x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3.8.3.1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3.8.10.2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3.7.13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3.6.18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manually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64262" y="6127845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upgrade, just drop in new version of SQLite (sqlite.dll or /</a:t>
            </a:r>
            <a:r>
              <a:rPr lang="en-US" dirty="0" err="1" smtClean="0"/>
              <a:t>usr</a:t>
            </a:r>
            <a:r>
              <a:rPr lang="en-US" dirty="0" smtClean="0"/>
              <a:t>/bin/sqlite3)</a:t>
            </a:r>
            <a:endParaRPr lang="en-US" dirty="0"/>
          </a:p>
        </p:txBody>
      </p:sp>
      <p:sp>
        <p:nvSpPr>
          <p:cNvPr id="9" name="Heart 8"/>
          <p:cNvSpPr/>
          <p:nvPr/>
        </p:nvSpPr>
        <p:spPr>
          <a:xfrm>
            <a:off x="2083481" y="6060449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23" grpId="0"/>
      <p:bldP spid="1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Next Steps?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232" y="91582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set of changes per connection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3362" y="1479042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connection per thread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362" y="367519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lock when writing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03362" y="1976954"/>
            <a:ext cx="887778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connection(self):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thread_connections.get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sqlite_connect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thread_connections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 err="1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get_ident</a:t>
            </a:r>
            <a:r>
              <a:rPr lang="en-US" altLang="en-US" sz="16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6995" y="644273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work!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03362" y="4054408"/>
            <a:ext cx="88777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connection.rollback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code available on github.com/</a:t>
            </a:r>
            <a:r>
              <a:rPr lang="en-US" dirty="0" err="1" smtClean="0"/>
              <a:t>kingsawyer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sz="16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docs.python.org/2/library/sqlite3.html</a:t>
            </a:r>
            <a:endParaRPr lang="en-US" sz="1600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https://www.sqlite.org/lockingv3.html</a:t>
            </a:r>
          </a:p>
        </p:txBody>
      </p:sp>
    </p:spTree>
    <p:extLst>
      <p:ext uri="{BB962C8B-B14F-4D97-AF65-F5344CB8AC3E}">
        <p14:creationId xmlns:p14="http://schemas.microsoft.com/office/powerpoint/2010/main" val="4003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6721" y="3831220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pickle. Isn’t that good enough?</a:t>
            </a:r>
            <a:endParaRPr lang="en-US" dirty="0"/>
          </a:p>
        </p:txBody>
      </p:sp>
      <p:pic>
        <p:nvPicPr>
          <p:cNvPr id="7170" name="Picture 2" descr="Pickle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4" y="4200552"/>
            <a:ext cx="1959828" cy="19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762" y="2569579"/>
            <a:ext cx="6055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Sort/Search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Transactions with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Safe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32/64 big/little endian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27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 SQLite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2" y="2074727"/>
            <a:ext cx="955585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Just be sure any changes have been committed or they will be lost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1" y="949126"/>
            <a:ext cx="63356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3" y="2074727"/>
            <a:ext cx="9538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be sure any changes have been committed or they will be lost</a:t>
            </a:r>
            <a:endParaRPr lang="en-US" altLang="en-US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9648967" y="39169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 rot="5822393">
            <a:off x="9815015" y="5134864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7331122" y="47186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58919" y="477349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Connection.rollback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8001" y="4162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Autocommit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3383" y="52845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625" y="600791"/>
            <a:ext cx="63429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Use Context Managers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0754" y="2139951"/>
            <a:ext cx="1093185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Use a transaction to commit or rollback a set of changes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8458503" y="2934270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9906794" y="4426820"/>
            <a:ext cx="440481" cy="4692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39284" y="293427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0680" y="4896028"/>
            <a:ext cx="192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 “convenience”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7858" y="1402879"/>
            <a:ext cx="970355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"""Convert a python value to something that can be stored in SQLite""“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Note: Not needed if we update code to use DBAPI bindings.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value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"""Represents a stock holding (symbol, quantity, and price"""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quantity=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.symbol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symbol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quantity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from_row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row):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Stock(*row)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42197" y="2167062"/>
            <a:ext cx="1045418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9167 -0.145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4471</TotalTime>
  <Words>460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Box,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Sawyer</dc:creator>
  <cp:lastModifiedBy>Dave Sawyer</cp:lastModifiedBy>
  <cp:revision>81</cp:revision>
  <dcterms:created xsi:type="dcterms:W3CDTF">2015-10-28T01:36:42Z</dcterms:created>
  <dcterms:modified xsi:type="dcterms:W3CDTF">2016-04-27T00:51:31Z</dcterms:modified>
</cp:coreProperties>
</file>