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5" r:id="rId4"/>
    <p:sldId id="261" r:id="rId5"/>
    <p:sldId id="262" r:id="rId6"/>
    <p:sldId id="263" r:id="rId7"/>
    <p:sldId id="277" r:id="rId8"/>
    <p:sldId id="265" r:id="rId9"/>
    <p:sldId id="273" r:id="rId10"/>
    <p:sldId id="280" r:id="rId11"/>
    <p:sldId id="281" r:id="rId12"/>
    <p:sldId id="282" r:id="rId13"/>
    <p:sldId id="283" r:id="rId14"/>
    <p:sldId id="284" r:id="rId15"/>
    <p:sldId id="259" r:id="rId16"/>
    <p:sldId id="257" r:id="rId17"/>
    <p:sldId id="267" r:id="rId18"/>
    <p:sldId id="268" r:id="rId19"/>
    <p:sldId id="270" r:id="rId20"/>
    <p:sldId id="269" r:id="rId21"/>
    <p:sldId id="271" r:id="rId22"/>
    <p:sldId id="274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E4B"/>
    <a:srgbClr val="F9C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qlite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3774" y="2095018"/>
            <a:ext cx="56797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Python and SQLite</a:t>
            </a:r>
          </a:p>
          <a:p>
            <a:pPr algn="ctr"/>
            <a:r>
              <a:rPr lang="en-US" sz="4000" dirty="0" err="1" smtClean="0"/>
              <a:t>Gimmes</a:t>
            </a:r>
            <a:r>
              <a:rPr lang="en-US" sz="4000" dirty="0" smtClean="0"/>
              <a:t> </a:t>
            </a:r>
            <a:r>
              <a:rPr lang="en-US" sz="4000" dirty="0" smtClean="0"/>
              <a:t>and </a:t>
            </a:r>
            <a:r>
              <a:rPr lang="en-US" sz="4000" dirty="0" err="1" smtClean="0"/>
              <a:t>Gotchas</a:t>
            </a:r>
            <a:endParaRPr lang="en-US" sz="4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Santa Cruz Python</a:t>
            </a:r>
            <a:r>
              <a:rPr lang="en-US" dirty="0" smtClean="0"/>
              <a:t> </a:t>
            </a:r>
            <a:r>
              <a:rPr lang="en-US" dirty="0" smtClean="0"/>
              <a:t>Presentation </a:t>
            </a:r>
            <a:r>
              <a:rPr lang="en-US" dirty="0" smtClean="0"/>
              <a:t>Dec</a:t>
            </a:r>
            <a:r>
              <a:rPr lang="en-US" dirty="0" smtClean="0"/>
              <a:t>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Dave Sawyer</a:t>
            </a:r>
          </a:p>
          <a:p>
            <a:r>
              <a:rPr lang="en-US" dirty="0" smtClean="0"/>
              <a:t>dsawyer@box.com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542198" y="1310328"/>
            <a:ext cx="733510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93382" y="2835704"/>
            <a:ext cx="113030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781514" y="2835704"/>
            <a:ext cx="1614425" cy="489918"/>
            <a:chOff x="9781514" y="2835704"/>
            <a:chExt cx="1614425" cy="489918"/>
          </a:xfrm>
        </p:grpSpPr>
        <p:sp>
          <p:nvSpPr>
            <p:cNvPr id="7" name="Heart 6"/>
            <p:cNvSpPr/>
            <p:nvPr/>
          </p:nvSpPr>
          <p:spPr>
            <a:xfrm>
              <a:off x="9781514" y="2888894"/>
              <a:ext cx="480781" cy="436728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62295" y="283570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closing()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1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41 -0.02199 L -0.09231 -0.163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-70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42197" y="1310328"/>
            <a:ext cx="854160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3300" y="3302000"/>
            <a:ext cx="11010900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stock):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keys = stock.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values = 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sql_value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stocks({}) VALUES ({})"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.join(keys),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.join(values)))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134601" y="4091013"/>
            <a:ext cx="1555578" cy="506387"/>
            <a:chOff x="10134601" y="4091013"/>
            <a:chExt cx="1555578" cy="506387"/>
          </a:xfrm>
        </p:grpSpPr>
        <p:sp>
          <p:nvSpPr>
            <p:cNvPr id="12" name="Explosion 1 11"/>
            <p:cNvSpPr/>
            <p:nvPr/>
          </p:nvSpPr>
          <p:spPr>
            <a:xfrm>
              <a:off x="10134601" y="4091013"/>
              <a:ext cx="457200" cy="506387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91801" y="4184940"/>
              <a:ext cx="1098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Unsafe!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92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42197" y="1310328"/>
            <a:ext cx="870670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3300" y="3302000"/>
            <a:ext cx="11010900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stock):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places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.join([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 =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.join(stock.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tuple(stock.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stocks({})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({})"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 keys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places), values)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1151 -0.1358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5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42197" y="1313761"/>
            <a:ext cx="967190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stock):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places 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.join([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keys 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values = tuple(stock.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stocks({}) VALUES ({})"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format(keys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places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values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7500" y="4450214"/>
            <a:ext cx="1187450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lookup(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symbol):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* FROM stocks WHERE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(symbol,))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row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cursor.fetchone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Stock.from_row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(row) if row else None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06302 -0.118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-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42197" y="1325699"/>
            <a:ext cx="10454185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lookup(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symbol):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'SELECT * FROM stocks WHERE symbol = ?'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(symbol,))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row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cursor.fetchone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Stock.from_row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(row) if row else None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stock):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places 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.join([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keys 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values = tuple(stock.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stocks({}) VALUES ({})"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.format(keys, places), values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stock):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updates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.join(key 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= ?'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= tuple(stock.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2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.values() + [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stock.symbol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closing(</a:t>
            </a:r>
            <a:r>
              <a:rPr lang="en-US" altLang="en-US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cursor: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'UPDATE stocks SET {} WHERE symbol = ?'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.format(updates), values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42196" y="2057400"/>
            <a:ext cx="10454185" cy="438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42197" y="4372114"/>
            <a:ext cx="104541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transaction(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15 0.25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125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798912" y="5620645"/>
            <a:ext cx="1446837" cy="840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06493" y="5620645"/>
            <a:ext cx="1446837" cy="840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06494" y="5021984"/>
            <a:ext cx="1435906" cy="61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8912" y="1853504"/>
            <a:ext cx="1446837" cy="2139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8912" y="821803"/>
            <a:ext cx="144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Deferred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6492" y="821803"/>
            <a:ext cx="144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Immediate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68233" y="821803"/>
            <a:ext cx="14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8912" y="4181944"/>
            <a:ext cx="1446837" cy="84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8913" y="5021984"/>
            <a:ext cx="1446836" cy="61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06494" y="1853504"/>
            <a:ext cx="1446837" cy="2139761"/>
          </a:xfrm>
          <a:prstGeom prst="rect">
            <a:avLst/>
          </a:prstGeom>
          <a:solidFill>
            <a:srgbClr val="F9C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06493" y="4181944"/>
            <a:ext cx="1446837" cy="84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368234" y="1853504"/>
            <a:ext cx="1400994" cy="4607180"/>
          </a:xfrm>
          <a:prstGeom prst="rect">
            <a:avLst/>
          </a:prstGeom>
          <a:solidFill>
            <a:srgbClr val="EE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368233" y="2636383"/>
            <a:ext cx="14009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Writing</a:t>
            </a:r>
          </a:p>
          <a:p>
            <a:r>
              <a:rPr lang="en-US" dirty="0" smtClean="0"/>
              <a:t>(Exclusive)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5213" y="2636383"/>
            <a:ext cx="1215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Allowed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06494" y="2636383"/>
            <a:ext cx="14009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Allowed</a:t>
            </a:r>
          </a:p>
          <a:p>
            <a:r>
              <a:rPr lang="en-US" dirty="0" smtClean="0"/>
              <a:t>No other</a:t>
            </a:r>
          </a:p>
          <a:p>
            <a:r>
              <a:rPr lang="en-US" dirty="0" smtClean="0"/>
              <a:t>writers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01419" y="4332468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writer</a:t>
            </a:r>
          </a:p>
          <a:p>
            <a:r>
              <a:rPr lang="en-US" dirty="0" smtClean="0"/>
              <a:t>at a time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5352" y="4332468"/>
            <a:ext cx="14109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writer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2448" y="699814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SQLite Isolation Levels</a:t>
            </a:r>
            <a:endParaRPr lang="en-US" b="1" dirty="0"/>
          </a:p>
        </p:txBody>
      </p:sp>
      <p:sp>
        <p:nvSpPr>
          <p:cNvPr id="2" name="Smiley Face 1"/>
          <p:cNvSpPr/>
          <p:nvPr/>
        </p:nvSpPr>
        <p:spPr>
          <a:xfrm>
            <a:off x="5930900" y="12648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5765800" y="15315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/>
          <p:nvPr/>
        </p:nvSpPr>
        <p:spPr>
          <a:xfrm>
            <a:off x="6108700" y="15188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7734300" y="12902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7569200" y="15569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iley Face 38"/>
          <p:cNvSpPr/>
          <p:nvPr/>
        </p:nvSpPr>
        <p:spPr>
          <a:xfrm>
            <a:off x="7912100" y="15442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6705600" y="12648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6540500" y="15315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6883400" y="15188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iley Face 48"/>
          <p:cNvSpPr/>
          <p:nvPr/>
        </p:nvSpPr>
        <p:spPr>
          <a:xfrm>
            <a:off x="8521700" y="13410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iley Face 49"/>
          <p:cNvSpPr/>
          <p:nvPr/>
        </p:nvSpPr>
        <p:spPr>
          <a:xfrm>
            <a:off x="9906000" y="13410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/>
      <p:bldP spid="36" grpId="0"/>
      <p:bldP spid="37" grpId="0"/>
      <p:bldP spid="38" grpId="0"/>
      <p:bldP spid="2" grpId="0" animBg="1"/>
      <p:bldP spid="21" grpId="0" animBg="1"/>
      <p:bldP spid="23" grpId="0" animBg="1"/>
      <p:bldP spid="31" grpId="0" animBg="1"/>
      <p:bldP spid="32" grpId="0" animBg="1"/>
      <p:bldP spid="39" grpId="0" animBg="1"/>
      <p:bldP spid="40" grpId="0" animBg="1"/>
      <p:bldP spid="41" grpId="0" animBg="1"/>
      <p:bldP spid="42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798912" y="5620645"/>
            <a:ext cx="1446837" cy="840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06493" y="5620645"/>
            <a:ext cx="1446837" cy="840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06494" y="5021984"/>
            <a:ext cx="1435906" cy="61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8912" y="1853504"/>
            <a:ext cx="1446837" cy="2139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67861" y="1191649"/>
            <a:ext cx="198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Shared Lock</a:t>
            </a:r>
          </a:p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7861" y="2300719"/>
            <a:ext cx="1914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Reserved Lock</a:t>
            </a:r>
          </a:p>
          <a:p>
            <a:r>
              <a:rPr lang="en-US" dirty="0" smtClean="0"/>
              <a:t>Only 1 of these.</a:t>
            </a:r>
          </a:p>
          <a:p>
            <a:r>
              <a:rPr lang="en-US" dirty="0" smtClean="0"/>
              <a:t>Shared still ok.</a:t>
            </a:r>
          </a:p>
          <a:p>
            <a:r>
              <a:rPr lang="en-US" dirty="0" smtClean="0"/>
              <a:t>Setup journal.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7861" y="3812612"/>
            <a:ext cx="1988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Pending Lock</a:t>
            </a:r>
          </a:p>
          <a:p>
            <a:r>
              <a:rPr lang="en-US" dirty="0" smtClean="0"/>
              <a:t>No more shared</a:t>
            </a:r>
          </a:p>
          <a:p>
            <a:r>
              <a:rPr lang="en-US" dirty="0"/>
              <a:t>l</a:t>
            </a:r>
            <a:r>
              <a:rPr lang="en-US" dirty="0" smtClean="0"/>
              <a:t>ocks given out.</a:t>
            </a:r>
          </a:p>
          <a:p>
            <a:r>
              <a:rPr lang="en-US" dirty="0" smtClean="0"/>
              <a:t>Draining reads.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7861" y="5319084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Exclusive Lock</a:t>
            </a:r>
          </a:p>
          <a:p>
            <a:r>
              <a:rPr lang="en-US" dirty="0" smtClean="0"/>
              <a:t>No locks of any</a:t>
            </a:r>
            <a:br>
              <a:rPr lang="en-US" dirty="0" smtClean="0"/>
            </a:br>
            <a:r>
              <a:rPr lang="en-US" dirty="0" smtClean="0"/>
              <a:t>kind given out.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45213" y="2636383"/>
            <a:ext cx="1215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(Shared)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8912" y="4181944"/>
            <a:ext cx="1446837" cy="84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8913" y="5021984"/>
            <a:ext cx="1446836" cy="610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46827" y="4332468"/>
            <a:ext cx="13917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Write Start</a:t>
            </a:r>
          </a:p>
          <a:p>
            <a:r>
              <a:rPr lang="en-US" dirty="0" smtClean="0"/>
              <a:t>(Reserved)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46828" y="5038020"/>
            <a:ext cx="14989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Writing wait</a:t>
            </a:r>
          </a:p>
          <a:p>
            <a:r>
              <a:rPr lang="en-US" dirty="0" smtClean="0"/>
              <a:t>(Pending)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57020" y="5632220"/>
            <a:ext cx="134043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Writing</a:t>
            </a:r>
          </a:p>
          <a:p>
            <a:r>
              <a:rPr lang="en-US" dirty="0" smtClean="0"/>
              <a:t>(Exclusive)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06494" y="1853504"/>
            <a:ext cx="1446837" cy="2139761"/>
          </a:xfrm>
          <a:prstGeom prst="rect">
            <a:avLst/>
          </a:prstGeom>
          <a:solidFill>
            <a:srgbClr val="F9C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06494" y="2636383"/>
            <a:ext cx="14009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(Reserved)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06493" y="4181944"/>
            <a:ext cx="1446837" cy="84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554408" y="4332468"/>
            <a:ext cx="13917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Write Start</a:t>
            </a:r>
          </a:p>
          <a:p>
            <a:r>
              <a:rPr lang="en-US" dirty="0" smtClean="0"/>
              <a:t>(Reserved)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64601" y="5632220"/>
            <a:ext cx="134043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Writing</a:t>
            </a:r>
          </a:p>
          <a:p>
            <a:r>
              <a:rPr lang="en-US" dirty="0" smtClean="0"/>
              <a:t>(Exclusive)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65987" y="5038020"/>
            <a:ext cx="14989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Writing wait</a:t>
            </a:r>
          </a:p>
          <a:p>
            <a:r>
              <a:rPr lang="en-US" dirty="0" smtClean="0"/>
              <a:t>(Pending)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368234" y="1853504"/>
            <a:ext cx="1400994" cy="4607180"/>
          </a:xfrm>
          <a:prstGeom prst="rect">
            <a:avLst/>
          </a:prstGeom>
          <a:solidFill>
            <a:srgbClr val="EE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368233" y="2636383"/>
            <a:ext cx="14009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Writing</a:t>
            </a:r>
          </a:p>
          <a:p>
            <a:r>
              <a:rPr lang="en-US" dirty="0" smtClean="0"/>
              <a:t>(Exclusive)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42448" y="69981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SQLite Isolation Levels - Locks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798912" y="821803"/>
            <a:ext cx="144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Deferred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06492" y="821803"/>
            <a:ext cx="144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Immediate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368233" y="821803"/>
            <a:ext cx="14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42" name="Smiley Face 41"/>
          <p:cNvSpPr/>
          <p:nvPr/>
        </p:nvSpPr>
        <p:spPr>
          <a:xfrm>
            <a:off x="5930900" y="12648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/>
          <p:cNvSpPr/>
          <p:nvPr/>
        </p:nvSpPr>
        <p:spPr>
          <a:xfrm>
            <a:off x="5765800" y="15315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iley Face 43"/>
          <p:cNvSpPr/>
          <p:nvPr/>
        </p:nvSpPr>
        <p:spPr>
          <a:xfrm>
            <a:off x="6108700" y="15188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/>
          <p:cNvSpPr/>
          <p:nvPr/>
        </p:nvSpPr>
        <p:spPr>
          <a:xfrm>
            <a:off x="7734300" y="12902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iley Face 45"/>
          <p:cNvSpPr/>
          <p:nvPr/>
        </p:nvSpPr>
        <p:spPr>
          <a:xfrm>
            <a:off x="7569200" y="15569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miley Face 46"/>
          <p:cNvSpPr/>
          <p:nvPr/>
        </p:nvSpPr>
        <p:spPr>
          <a:xfrm>
            <a:off x="7912100" y="1544241"/>
            <a:ext cx="285617" cy="25915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iley Face 47"/>
          <p:cNvSpPr/>
          <p:nvPr/>
        </p:nvSpPr>
        <p:spPr>
          <a:xfrm>
            <a:off x="6705600" y="12648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iley Face 48"/>
          <p:cNvSpPr/>
          <p:nvPr/>
        </p:nvSpPr>
        <p:spPr>
          <a:xfrm>
            <a:off x="6540500" y="15315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iley Face 49"/>
          <p:cNvSpPr/>
          <p:nvPr/>
        </p:nvSpPr>
        <p:spPr>
          <a:xfrm>
            <a:off x="6883400" y="15188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iley Face 50"/>
          <p:cNvSpPr/>
          <p:nvPr/>
        </p:nvSpPr>
        <p:spPr>
          <a:xfrm>
            <a:off x="8521700" y="13410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iley Face 51"/>
          <p:cNvSpPr/>
          <p:nvPr/>
        </p:nvSpPr>
        <p:spPr>
          <a:xfrm>
            <a:off x="9906000" y="1341041"/>
            <a:ext cx="285617" cy="259159"/>
          </a:xfrm>
          <a:prstGeom prst="smileyFace">
            <a:avLst/>
          </a:prstGeom>
          <a:solidFill>
            <a:srgbClr val="EE6E4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494" y="229483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Concurrent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01504" y="2161496"/>
            <a:ext cx="1039049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1. ADD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check_same_thread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## This allows us to use multiple threads on the same connection.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## Requires SQLite 3.3.1 (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2006) or later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## 2. Change the isolation level to deferred so we can control transactions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check_same_thread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isolation_level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'DEFERRED'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## 3. Use WAL mode. Requires SQLite 3.7.0 (Jul 2010)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'PRAGMA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journal_mode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WAL'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34" y="1405719"/>
            <a:ext cx="9549772" cy="4506131"/>
          </a:xfrm>
        </p:spPr>
      </p:pic>
      <p:sp>
        <p:nvSpPr>
          <p:cNvPr id="5" name="Oval 4"/>
          <p:cNvSpPr/>
          <p:nvPr/>
        </p:nvSpPr>
        <p:spPr>
          <a:xfrm>
            <a:off x="5773003" y="1310185"/>
            <a:ext cx="1392072" cy="382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Oval 5"/>
          <p:cNvSpPr/>
          <p:nvPr/>
        </p:nvSpPr>
        <p:spPr>
          <a:xfrm>
            <a:off x="4012442" y="2251881"/>
            <a:ext cx="641445" cy="286603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1451" y="2772770"/>
            <a:ext cx="1034955" cy="31162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57099" y="3316406"/>
            <a:ext cx="955343" cy="245659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003" y="4506036"/>
            <a:ext cx="532263" cy="257033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11254" y="5324903"/>
            <a:ext cx="1430740" cy="284328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494" y="229483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Concurrent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01504" y="2161496"/>
            <a:ext cx="1039049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1. ADD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check_same_thread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## This allows us to use multiple threads on the same connection.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## Requires SQLite 3.3.1 (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2006) or later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## 2. Change the isolation level to deferred so we can control transactions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check_same_thread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isolation_level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'DEFERRED'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## 3. Use WAL mode. Requires SQLite 3.7.0 (Jul 2010)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'PRAGMA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journal_mode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WAL'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Heart 3"/>
          <p:cNvSpPr/>
          <p:nvPr/>
        </p:nvSpPr>
        <p:spPr>
          <a:xfrm>
            <a:off x="9389660" y="4252014"/>
            <a:ext cx="480781" cy="43672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0441" y="432698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 mode!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49125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What is SQLite?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3709" y="2269864"/>
            <a:ext cx="5977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In-process SQL database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Free for any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Compact (300K lib, 4K stack, 100K heap)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 (100,000+ statements / second)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Reliable (100% branch coverage, 800x test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494" y="229483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What is WAL mode?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9510" y="1027425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Write-Ahead Logging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6016" y="2194698"/>
            <a:ext cx="1446837" cy="2139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70674" y="3005246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86016" y="4334460"/>
            <a:ext cx="1446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70674" y="4334459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78849" y="2194698"/>
            <a:ext cx="1446837" cy="21397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63507" y="3005246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78849" y="4334460"/>
            <a:ext cx="1446837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63507" y="4703791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79564" y="4671808"/>
            <a:ext cx="1446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93356" y="2226681"/>
            <a:ext cx="1446837" cy="35552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93355" y="5781964"/>
            <a:ext cx="1446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808649" y="3005246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08649" y="5781964"/>
            <a:ext cx="12153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0576" y="6402336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lets us read at the same time we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9" grpId="0" animBg="1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494" y="229484"/>
            <a:ext cx="581584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How Do I Get This?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1188" y="1364776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sqlite3.version</a:t>
            </a:r>
            <a:endParaRPr lang="en-US" dirty="0"/>
          </a:p>
        </p:txBody>
      </p:sp>
      <p:sp>
        <p:nvSpPr>
          <p:cNvPr id="22" name="Explosion 1 21"/>
          <p:cNvSpPr/>
          <p:nvPr/>
        </p:nvSpPr>
        <p:spPr>
          <a:xfrm>
            <a:off x="4104894" y="1324255"/>
            <a:ext cx="398867" cy="39536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12944" y="1364776"/>
            <a:ext cx="674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version. “This is not the version of the SQLite library”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1188" y="1760141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sqlite3.sqlite_version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5748"/>
              </p:ext>
            </p:extLst>
          </p:nvPr>
        </p:nvGraphicFramePr>
        <p:xfrm>
          <a:off x="2564262" y="2389982"/>
          <a:ext cx="6334078" cy="2926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7039"/>
                <a:gridCol w="3167039"/>
              </a:tblGrid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 Python 2.7.x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3.6.21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</a:t>
                      </a:r>
                      <a:r>
                        <a:rPr lang="en-US" baseline="0" dirty="0" smtClean="0"/>
                        <a:t> Python 3.4.x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3.8.3.1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OSX 10.11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3.8.10.2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OSX 10.10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3.8.5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OSX 10.9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3.7.13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OSX 10.8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3.6.18</a:t>
                      </a:r>
                      <a:endParaRPr lang="en-US" dirty="0"/>
                    </a:p>
                  </a:txBody>
                  <a:tcPr/>
                </a:tc>
              </a:tr>
              <a:tr h="245846"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manually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64262" y="6127845"/>
            <a:ext cx="837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upgrade, just drop in new version of SQLite (sqlite.dll or /</a:t>
            </a:r>
            <a:r>
              <a:rPr lang="en-US" dirty="0" err="1" smtClean="0"/>
              <a:t>usr</a:t>
            </a:r>
            <a:r>
              <a:rPr lang="en-US" dirty="0" smtClean="0"/>
              <a:t>/bin/sqlite3)</a:t>
            </a:r>
            <a:endParaRPr lang="en-US" dirty="0"/>
          </a:p>
        </p:txBody>
      </p:sp>
      <p:sp>
        <p:nvSpPr>
          <p:cNvPr id="9" name="Heart 8"/>
          <p:cNvSpPr/>
          <p:nvPr/>
        </p:nvSpPr>
        <p:spPr>
          <a:xfrm>
            <a:off x="2083481" y="6060449"/>
            <a:ext cx="480781" cy="43672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/>
      <p:bldP spid="23" grpId="0"/>
      <p:bldP spid="18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2494" y="229484"/>
            <a:ext cx="581584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Next Steps?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8232" y="915828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one set of changes per connection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3362" y="1479042"/>
            <a:ext cx="4110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connection per thread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03362" y="3675194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lock when writing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303362" y="1976954"/>
            <a:ext cx="887778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connection(self):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thread_connections.get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get_ident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sqlite_connect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thread_connections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dirty="0" err="1" smtClean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get_ident</a:t>
            </a:r>
            <a:r>
              <a:rPr lang="en-US" altLang="en-US" sz="16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6995" y="6442739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work!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303362" y="4054408"/>
            <a:ext cx="887778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transaction(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._lock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connection.commit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connection.rollback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6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code available on github.com/</a:t>
            </a:r>
            <a:r>
              <a:rPr lang="en-US" dirty="0" err="1" smtClean="0"/>
              <a:t>kingsawyer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References: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6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</a:t>
            </a:r>
            <a:r>
              <a:rPr lang="en-US" sz="16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://</a:t>
            </a:r>
            <a:r>
              <a:rPr lang="en-US" sz="16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docs.python.org/2/library/sqlite3.html</a:t>
            </a:r>
            <a:endParaRPr lang="en-US" sz="1600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https://www.sqlite.org/lockingv3.html</a:t>
            </a:r>
          </a:p>
        </p:txBody>
      </p:sp>
    </p:spTree>
    <p:extLst>
      <p:ext uri="{BB962C8B-B14F-4D97-AF65-F5344CB8AC3E}">
        <p14:creationId xmlns:p14="http://schemas.microsoft.com/office/powerpoint/2010/main" val="40034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49125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Why use SQLite?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6721" y="3831220"/>
            <a:ext cx="477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pickle. Isn’t that good enough?</a:t>
            </a:r>
            <a:endParaRPr lang="en-US" dirty="0"/>
          </a:p>
        </p:txBody>
      </p:sp>
      <p:pic>
        <p:nvPicPr>
          <p:cNvPr id="7170" name="Picture 2" descr="Pickle 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474" y="4200552"/>
            <a:ext cx="1959828" cy="195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3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49125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Why use SQLite?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762" y="2569579"/>
            <a:ext cx="60553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Sort/Search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Transactions with 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Safe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32/64 big/little endian agnostic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27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49125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Simple SQLite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70242" y="2074727"/>
            <a:ext cx="9555853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Copied directly from Python documentation on sqlite3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= sqlite3.connect(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table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Insert a row of data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 INTO stocks VALUES ('RHAT', 100, 35.14)"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Save (commit) the changes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connection.commit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We can close the connection if we are done with it.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Just be sure any changes have been committed or they will be lost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1" y="949126"/>
            <a:ext cx="63356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Simple?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70243" y="2074727"/>
            <a:ext cx="9538217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Copied directly from Python documentation on sqlite3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= sqlite3.connect(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table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Insert a row of data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 INTO stocks VALUES ('RHAT', 100, 35.14)"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Save (commit) the changes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connection.commit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We can close the connection if we are done with it.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 be sure any changes have been committed or they will be lost</a:t>
            </a:r>
            <a:endParaRPr lang="en-US" altLang="en-US" sz="16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xplosion 1 3"/>
          <p:cNvSpPr/>
          <p:nvPr/>
        </p:nvSpPr>
        <p:spPr>
          <a:xfrm>
            <a:off x="9648967" y="3916907"/>
            <a:ext cx="627797" cy="6687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 rot="5822393">
            <a:off x="9815015" y="5134864"/>
            <a:ext cx="627797" cy="6687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7331122" y="4718607"/>
            <a:ext cx="627797" cy="6687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58919" y="477349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Connection.rollback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88001" y="416246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Autocommit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23383" y="52845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forget?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625" y="600791"/>
            <a:ext cx="63429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Use Context Managers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00754" y="2139951"/>
            <a:ext cx="10931856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= sqlite3.connect(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table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Use a transaction to commit or rollback a set of changes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stocks 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real)"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Insert a row of data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 INTO stocks VALUES ('RHAT', 100, 35.14)"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We can close the connection if we are done with it.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Heart 3"/>
          <p:cNvSpPr/>
          <p:nvPr/>
        </p:nvSpPr>
        <p:spPr>
          <a:xfrm>
            <a:off x="8458503" y="2934270"/>
            <a:ext cx="480781" cy="43672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9906794" y="4426820"/>
            <a:ext cx="440481" cy="46920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39284" y="2934270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manager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0680" y="4896028"/>
            <a:ext cx="192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Cursor “convenience”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494" y="229483"/>
            <a:ext cx="58567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87858" y="1402879"/>
            <a:ext cx="9703558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sql_value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"""Convert a python value to something that can be stored in SQLite""“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Note: Not needed if we update code to use DBAPI bindings.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value +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Stock(object):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"""Represents a stock holding (symbol, quantity, and price"""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symbol=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quantity=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price=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.symbol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symbol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.quantity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quantity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price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from_row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row):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Stock(*row)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4789" y="562386"/>
            <a:ext cx="585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Getting Real</a:t>
            </a:r>
            <a:endParaRPr 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542197" y="2167062"/>
            <a:ext cx="1045418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StockDB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._connection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91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09167 -0.145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4385</TotalTime>
  <Words>451</Words>
  <Application>Microsoft Office PowerPoint</Application>
  <PresentationFormat>Widescreen</PresentationFormat>
  <Paragraphs>209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Courier New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Box,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Sawyer</dc:creator>
  <cp:lastModifiedBy>Dave Sawyer</cp:lastModifiedBy>
  <cp:revision>74</cp:revision>
  <dcterms:created xsi:type="dcterms:W3CDTF">2015-10-28T01:36:42Z</dcterms:created>
  <dcterms:modified xsi:type="dcterms:W3CDTF">2015-12-09T02:48:23Z</dcterms:modified>
</cp:coreProperties>
</file>