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3" r:id="rId3"/>
    <p:sldId id="281" r:id="rId4"/>
    <p:sldId id="280" r:id="rId5"/>
    <p:sldId id="282" r:id="rId6"/>
    <p:sldId id="263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0" autoAdjust="0"/>
    <p:restoredTop sz="73944" autoAdjust="0"/>
  </p:normalViewPr>
  <p:slideViewPr>
    <p:cSldViewPr snapToGrid="0">
      <p:cViewPr varScale="1">
        <p:scale>
          <a:sx n="85" d="100"/>
          <a:sy n="85" d="100"/>
        </p:scale>
        <p:origin x="5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8255B-F24C-4BFE-964F-22AD53493F28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71417-03CA-43E7-AB9B-4A1EF5D867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848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FDD4C-E136-45B6-91D7-F0B56A16AB4E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846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979CD-7326-1522-FBD0-18A1E54D8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728755-1043-3DFF-8890-B4A7ED2AAA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4827A6-4FDF-119B-F5D4-C47C5A168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understanding the goals of a research project there are some obvious questions, but I might categorise these initial questions as project focused vs partner focused.</a:t>
            </a:r>
          </a:p>
          <a:p>
            <a:r>
              <a:rPr lang="en-GB" dirty="0"/>
              <a:t>On one hand we clearly need to understand what the aspirations are at an academic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2C94A-49BF-E391-B79A-24B3A67460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FDD4C-E136-45B6-91D7-F0B56A16AB4E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7413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A802A-AF8E-BC89-2EFA-21147792E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8516A0-DBE1-294B-6015-B658398911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17CB1F-3CBA-F5DA-01C6-69552438A3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 the other hand, there are questions which reflect our own agency and values in the research.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08D40-B163-1EDF-2DB6-1D17670257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FDD4C-E136-45B6-91D7-F0B56A16AB4E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750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DD4E3-DB50-11F2-66ED-45E730A39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098C8A-EFC6-4D06-49C4-CE4362358E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0F3596-F3C2-C25E-B10F-61FCBD726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6FF0E-3F1A-2E42-0661-AFC6D37E3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FDD4C-E136-45B6-91D7-F0B56A16AB4E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3256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E05F6-8157-2531-C3CA-90411FABC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F9B11C-0424-3E29-01D1-5886555004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C6EAD3-DB0A-48CB-4D0D-A2CFEC49F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when we have enough information about the project and the partner, can we as a team start to think about the technical approach and the management approach.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462AA-336F-E0F5-7B80-CDF933BC70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FDD4C-E136-45B6-91D7-F0B56A16AB4E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343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FDD4C-E136-45B6-91D7-F0B56A16AB4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031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00292-D561-E804-2FA1-0B2B8C5CB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509935-91A1-7235-D1BC-F60238DEE1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A36177-BDFD-F3CB-5F8A-2833E1C283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here about questions to ask?</a:t>
            </a:r>
          </a:p>
          <a:p>
            <a:r>
              <a:rPr lang="en-GB" dirty="0"/>
              <a:t>Group suggestions?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0D0E6-D259-B86B-36E8-D6CCCE2721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FDD4C-E136-45B6-91D7-F0B56A16AB4E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06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59C4-280F-89D2-1A25-EFDFE5F14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AD292-9765-A69F-906A-5A0191E2B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04C91-B221-AB5E-C96F-2C8846FF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84AF-7D25-4311-A85D-343C788BBD01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1FEB1-9DDD-C69C-DF93-B8B19A1C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5AC04-F4B4-B5DD-C30E-13AE86CF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5196-C8C8-4A67-970C-3619079EE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07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6FCB-A136-131E-FE3C-764AC9DB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8CE85-8C1F-BA5E-EBA9-50431F39C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71DE8-5AC5-DDAB-B132-CCB4E039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84AF-7D25-4311-A85D-343C788BBD01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C31D7-A790-7F5E-70B0-4CF84935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6BA4D-B2AE-A77B-0300-71C29E4C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5196-C8C8-4A67-970C-3619079EE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83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D204E-928D-04DD-36BE-D63365C2D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0C9F9-225B-E638-3214-951CED930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1C41-B0BA-45E7-0E17-B0C2521C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84AF-7D25-4311-A85D-343C788BBD01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BBAAF-CC6E-00DD-C90D-2ECDFE40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34659-813C-B5F7-839D-71A9CD2B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5196-C8C8-4A67-970C-3619079EE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37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17A70-D8FB-00C0-F3E5-880E346D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1112B-DAE0-9B89-248E-11D862384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03626-0231-8E91-67EB-DC726FA3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84AF-7D25-4311-A85D-343C788BBD01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EA0DC-37AB-F44D-A35B-8E5D5620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F5CD9-E268-D7F7-4070-23DB1FCE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5196-C8C8-4A67-970C-3619079EE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72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9208-F877-1804-3E8F-98565F62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17739-6B15-2CAE-0EEC-EBA335EBA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B113B-EC10-8D38-051A-CE0E9109C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84AF-7D25-4311-A85D-343C788BBD01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9686E-7737-20D1-9FF3-324163CA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F0586-5033-D395-36A5-2154FB67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5196-C8C8-4A67-970C-3619079EE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87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AEBE-B668-113F-C591-FF0D7B26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01D82-721A-AF18-FFEF-813A69973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04268-42EE-05D2-A41A-B145F6E17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497CC-8771-1022-8D51-68903564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84AF-7D25-4311-A85D-343C788BBD01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6A00D-6AAF-4548-5583-9A74821B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EA743-4BE5-95E0-1DF0-8F8F221D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5196-C8C8-4A67-970C-3619079EE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17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AB38-C4EC-868D-508B-BF069DFE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D7C58-7366-641E-189E-76BE6E43E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01F40-DD90-0FBA-B47F-FB7717BB9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89D64-520E-1FCF-ACD8-657F428B4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3CA78-26DD-97C4-1285-9F728E0CA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6006BC-CA8C-0A7A-185D-411B25528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84AF-7D25-4311-A85D-343C788BBD01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FFC3FE-19EA-18CC-A08F-74DD9D05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A88A76-1AF6-1A86-DF57-8FE28E035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5196-C8C8-4A67-970C-3619079EE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5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4717-2D39-D0C6-4312-6DE17E095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F3890-3EE3-F095-5D47-EE547F63A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84AF-7D25-4311-A85D-343C788BBD01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5EBB3-B497-A244-40AC-86B6D42E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A19C1-5347-68BE-4957-CEC9FBE5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5196-C8C8-4A67-970C-3619079EE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6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C5D1A-B08A-C922-C018-D7ACF370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84AF-7D25-4311-A85D-343C788BBD01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CE7A0-8FD0-900C-120C-A578E3DD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D5FBD-3D53-18E6-8303-4446536F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5196-C8C8-4A67-970C-3619079EE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77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38488-C41F-5E40-0036-F95B28C5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66228-29CD-1577-B09C-7ABFF6085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2D2B9-82E4-F36A-A346-C7FA6AFA7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F4870-3754-37BB-5CD8-7F76F4FE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84AF-7D25-4311-A85D-343C788BBD01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207E1-42BA-58E9-2246-A00F6D90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DEB8E-8B43-38FB-1234-05049D76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5196-C8C8-4A67-970C-3619079EE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3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9161-3D5E-3B36-2ABA-774DC91CB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1F4643-27ED-B74D-E29F-BDD1190E4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E1EB7-A64A-5845-FE89-76C592BD4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FE58F-0CAF-FA9D-CF40-B4144FA0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84AF-7D25-4311-A85D-343C788BBD01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F16FD-2B1E-8369-D174-BF485A936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4CB4C-D0C0-6890-0FC7-BDBE6F1C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5196-C8C8-4A67-970C-3619079EE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61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E6AA3-163F-B7D4-BFEA-EE4B9B6EE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41692-3CC8-E8B9-F61D-F73F333CB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BAA14-FA43-2581-1EF4-FF0A216C1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5A84AF-7D25-4311-A85D-343C788BBD01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B11A-3DC9-CC74-B93D-093561680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1068F-C2A1-8448-C81B-F7945A661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D05196-C8C8-4A67-970C-3619079EE7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26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data20161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61A2-01C7-4CE1-B27E-ED9DB95FE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032"/>
            <a:ext cx="9144000" cy="2387600"/>
          </a:xfrm>
        </p:spPr>
        <p:txBody>
          <a:bodyPr/>
          <a:lstStyle/>
          <a:p>
            <a:r>
              <a:rPr lang="en-GB" noProof="0" dirty="0">
                <a:latin typeface="KingsBureauGrot ThreeSeven"/>
              </a:rPr>
              <a:t>King’s Digital Lab</a:t>
            </a:r>
            <a:endParaRPr lang="en-GB" noProof="0" dirty="0">
              <a:latin typeface="KingsBureauGrot ThreeSeven" panose="0200050605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0D6FF-F025-4D31-846C-F2B246865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94780"/>
            <a:ext cx="9144000" cy="283368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2800" noProof="0" dirty="0">
                <a:latin typeface="Kings Caslon Display"/>
              </a:rPr>
              <a:t>Creating digital tools to explore academic research in new ways.</a:t>
            </a:r>
          </a:p>
          <a:p>
            <a:endParaRPr lang="en-GB" sz="2800" noProof="0" dirty="0">
              <a:latin typeface="Kings Caslon Display"/>
            </a:endParaRPr>
          </a:p>
          <a:p>
            <a:r>
              <a:rPr lang="en-GB" sz="4000" b="1" noProof="0" dirty="0">
                <a:latin typeface="KingsBureauGrot ThreeSeven" panose="02000506050000020004" pitchFamily="2" charset="0"/>
              </a:rPr>
              <a:t>kdl.kcl.ac.uk</a:t>
            </a:r>
          </a:p>
          <a:p>
            <a:endParaRPr lang="en-GB" sz="2800" noProof="0" dirty="0">
              <a:latin typeface="Kings Caslon Display"/>
            </a:endParaRPr>
          </a:p>
          <a:p>
            <a:r>
              <a:rPr lang="en-GB" sz="2800" noProof="0" dirty="0">
                <a:latin typeface="Kings Caslon Display"/>
              </a:rPr>
              <a:t>@kingsdigtallab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E50BD-8020-46EE-8B79-41BA78CF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61312" y="6492875"/>
            <a:ext cx="5730688" cy="365125"/>
          </a:xfrm>
        </p:spPr>
        <p:txBody>
          <a:bodyPr/>
          <a:lstStyle/>
          <a:p>
            <a:r>
              <a:rPr lang="en-GB" noProof="0" dirty="0">
                <a:latin typeface="KingsBureauGrot ThreeSeven"/>
              </a:rPr>
              <a:t>DH RSE Summer School 2025, June 30, King's Digital Lab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222D68C-8F55-1B38-6598-9DA4D3AD3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9" y="4933156"/>
            <a:ext cx="718343" cy="71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lack Twitter | free icon packs | UI Download">
            <a:extLst>
              <a:ext uri="{FF2B5EF4-FFF2-40B4-BE49-F238E27FC236}">
                <a16:creationId xmlns:a16="http://schemas.microsoft.com/office/drawing/2014/main" id="{9C3E8E02-6CE4-986A-9A78-24C59D378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910" y="4933155"/>
            <a:ext cx="718344" cy="71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16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3F1F3-9BA4-8197-6D73-6BF301CA1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6AB51-219B-7013-4EDB-5BFB9F0E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6529" y="6492875"/>
            <a:ext cx="5730688" cy="365125"/>
          </a:xfrm>
        </p:spPr>
        <p:txBody>
          <a:bodyPr/>
          <a:lstStyle/>
          <a:p>
            <a:r>
              <a:rPr lang="en-GB" noProof="0" dirty="0">
                <a:latin typeface="KingsBureauGrot ThreeSeven"/>
              </a:rPr>
              <a:t>DH RSE Summer School 2025, June 30, King's Digital Lab</a:t>
            </a:r>
          </a:p>
        </p:txBody>
      </p:sp>
      <p:sp>
        <p:nvSpPr>
          <p:cNvPr id="2" name="Google Shape;361;p52">
            <a:extLst>
              <a:ext uri="{FF2B5EF4-FFF2-40B4-BE49-F238E27FC236}">
                <a16:creationId xmlns:a16="http://schemas.microsoft.com/office/drawing/2014/main" id="{096055CE-65BE-A5F5-DF5D-A6940A06EC54}"/>
              </a:ext>
            </a:extLst>
          </p:cNvPr>
          <p:cNvSpPr txBox="1"/>
          <p:nvPr/>
        </p:nvSpPr>
        <p:spPr>
          <a:xfrm>
            <a:off x="2420480" y="324353"/>
            <a:ext cx="7173000" cy="4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24292E"/>
                </a:solidFill>
                <a:highlight>
                  <a:srgbClr val="FFFFFF"/>
                </a:highlight>
                <a:latin typeface="KingsBureauGrot ThreeSeven" panose="02000506050000020004" pitchFamily="2" charset="0"/>
              </a:rPr>
              <a:t>RESEARCH CASE</a:t>
            </a:r>
            <a:br>
              <a:rPr lang="en-GB" sz="2400" b="1" dirty="0">
                <a:solidFill>
                  <a:srgbClr val="24292E"/>
                </a:solidFill>
                <a:highlight>
                  <a:srgbClr val="FFFFFF"/>
                </a:highlight>
                <a:latin typeface="KingsBureauGrot ThreeSeven" panose="02000506050000020004" pitchFamily="2" charset="0"/>
              </a:rPr>
            </a:br>
            <a:r>
              <a:rPr lang="en-GB" sz="2400" b="1" dirty="0">
                <a:solidFill>
                  <a:srgbClr val="24292E"/>
                </a:solidFill>
                <a:highlight>
                  <a:srgbClr val="FFFFFF"/>
                </a:highlight>
                <a:latin typeface="KingsBureauGrot ThreeSeven" panose="02000506050000020004" pitchFamily="2" charset="0"/>
              </a:rPr>
              <a:t>Questions and prompts</a:t>
            </a:r>
            <a:endParaRPr sz="2400" b="1" dirty="0">
              <a:solidFill>
                <a:srgbClr val="24292E"/>
              </a:solidFill>
              <a:highlight>
                <a:srgbClr val="FFFFFF"/>
              </a:highlight>
              <a:latin typeface="KingsBureauGrot ThreeSeven" panose="02000506050000020004" pitchFamily="2" charset="0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What is the “</a:t>
            </a:r>
            <a:r>
              <a:rPr lang="en-GB" sz="1400" b="1" i="1" dirty="0">
                <a:solidFill>
                  <a:srgbClr val="24292E"/>
                </a:solidFill>
                <a:latin typeface="Kings Caslon Text" panose="02000503000000020003" pitchFamily="2" charset="0"/>
              </a:rPr>
              <a:t>elevator pitch</a:t>
            </a: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” for the project?</a:t>
            </a:r>
            <a:b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</a:br>
            <a:r>
              <a:rPr lang="en-GB" sz="1400" i="1" dirty="0">
                <a:solidFill>
                  <a:srgbClr val="24292E"/>
                </a:solidFill>
                <a:latin typeface="Kings Caslon Text" panose="02000503000000020003" pitchFamily="2" charset="0"/>
              </a:rPr>
              <a:t>	If the PI only had 30 seconds to communicate the idea, how would they do that?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What is it trying to achieve at its core?</a:t>
            </a:r>
            <a:b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</a:b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	</a:t>
            </a:r>
            <a:r>
              <a:rPr lang="en-GB" sz="1400" i="1" dirty="0">
                <a:solidFill>
                  <a:srgbClr val="24292E"/>
                </a:solidFill>
                <a:latin typeface="Kings Caslon Text" panose="02000503000000020003" pitchFamily="2" charset="0"/>
              </a:rPr>
              <a:t>How will the research domain be enriched through this work?</a:t>
            </a:r>
            <a:endParaRPr lang="en-GB" sz="1400" dirty="0">
              <a:solidFill>
                <a:srgbClr val="24292E"/>
              </a:solidFill>
              <a:latin typeface="Kings Caslon Text" panose="02000503000000020003" pitchFamily="2" charset="0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How do digital methods support these aims?</a:t>
            </a:r>
            <a:b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</a:b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	</a:t>
            </a:r>
            <a:r>
              <a:rPr lang="en-GB" sz="1400" i="1" dirty="0">
                <a:solidFill>
                  <a:srgbClr val="24292E"/>
                </a:solidFill>
                <a:latin typeface="Kings Caslon Text" panose="02000503000000020003" pitchFamily="2" charset="0"/>
              </a:rPr>
              <a:t>Is there a risk of over-engineering a technical solution to meet a simple need?</a:t>
            </a:r>
            <a:endParaRPr lang="en-GB" sz="1400" dirty="0">
              <a:solidFill>
                <a:srgbClr val="24292E"/>
              </a:solidFill>
              <a:latin typeface="Kings Caslon Text" panose="02000503000000020003" pitchFamily="2" charset="0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What are the tangible digital outputs planned for?</a:t>
            </a:r>
            <a:b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</a:b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	</a:t>
            </a:r>
            <a:r>
              <a:rPr lang="en-GB" sz="1400" i="1" dirty="0">
                <a:solidFill>
                  <a:srgbClr val="24292E"/>
                </a:solidFill>
                <a:latin typeface="Kings Caslon Text" panose="02000503000000020003" pitchFamily="2" charset="0"/>
              </a:rPr>
              <a:t>How should audiences engage with the completed research?</a:t>
            </a:r>
            <a:b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</a:b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	</a:t>
            </a:r>
            <a:r>
              <a:rPr lang="en-GB" sz="1400" i="1" dirty="0">
                <a:solidFill>
                  <a:srgbClr val="24292E"/>
                </a:solidFill>
                <a:latin typeface="Kings Caslon Text" panose="02000503000000020003" pitchFamily="2" charset="0"/>
              </a:rPr>
              <a:t>What will be the legacy of this project and how to we plan to protect it?</a:t>
            </a:r>
            <a:endParaRPr lang="en-GB" sz="1200" dirty="0">
              <a:solidFill>
                <a:srgbClr val="24292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741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8B272-F369-3E22-5437-03F815792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E8B17-C9E9-20D0-E95D-1541E763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6529" y="6492875"/>
            <a:ext cx="5730688" cy="365125"/>
          </a:xfrm>
        </p:spPr>
        <p:txBody>
          <a:bodyPr/>
          <a:lstStyle/>
          <a:p>
            <a:r>
              <a:rPr lang="en-GB" noProof="0" dirty="0">
                <a:latin typeface="KingsBureauGrot ThreeSeven"/>
              </a:rPr>
              <a:t>DH RSE Summer School 2025, June 30, King's Digital Lab</a:t>
            </a:r>
          </a:p>
        </p:txBody>
      </p:sp>
      <p:sp>
        <p:nvSpPr>
          <p:cNvPr id="2" name="Google Shape;361;p52">
            <a:extLst>
              <a:ext uri="{FF2B5EF4-FFF2-40B4-BE49-F238E27FC236}">
                <a16:creationId xmlns:a16="http://schemas.microsoft.com/office/drawing/2014/main" id="{4840F22D-A459-8BC3-CD76-4FBCAF8FA246}"/>
              </a:ext>
            </a:extLst>
          </p:cNvPr>
          <p:cNvSpPr txBox="1"/>
          <p:nvPr/>
        </p:nvSpPr>
        <p:spPr>
          <a:xfrm>
            <a:off x="2420480" y="121985"/>
            <a:ext cx="7173000" cy="4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24292E"/>
                </a:solidFill>
                <a:highlight>
                  <a:srgbClr val="FFFFFF"/>
                </a:highlight>
                <a:latin typeface="KingsBureauGrot ThreeSeven" panose="02000506050000020004" pitchFamily="2" charset="0"/>
              </a:rPr>
              <a:t>RESEARCH CASE</a:t>
            </a:r>
            <a:br>
              <a:rPr lang="en-GB" sz="2400" b="1" dirty="0">
                <a:solidFill>
                  <a:srgbClr val="24292E"/>
                </a:solidFill>
                <a:highlight>
                  <a:srgbClr val="FFFFFF"/>
                </a:highlight>
                <a:latin typeface="KingsBureauGrot ThreeSeven" panose="02000506050000020004" pitchFamily="2" charset="0"/>
              </a:rPr>
            </a:br>
            <a:r>
              <a:rPr lang="en-GB" sz="2400" b="1" dirty="0">
                <a:solidFill>
                  <a:srgbClr val="24292E"/>
                </a:solidFill>
                <a:highlight>
                  <a:srgbClr val="FFFFFF"/>
                </a:highlight>
                <a:latin typeface="KingsBureauGrot ThreeSeven" panose="02000506050000020004" pitchFamily="2" charset="0"/>
              </a:rPr>
              <a:t>Questions and prompts</a:t>
            </a:r>
            <a:endParaRPr sz="2400" b="1" dirty="0">
              <a:solidFill>
                <a:srgbClr val="24292E"/>
              </a:solidFill>
              <a:highlight>
                <a:srgbClr val="FFFFFF"/>
              </a:highlight>
              <a:latin typeface="KingsBureauGrot ThreeSeven" panose="02000506050000020004" pitchFamily="2" charset="0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Kings Caslon Text" panose="02000503000000020003" pitchFamily="2" charset="0"/>
              <a:buChar char="–"/>
            </a:pP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What distinguishes this research as particularly ambitious or innovative?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Kings Caslon Text" panose="02000503000000020003" pitchFamily="2" charset="0"/>
              <a:buChar char="–"/>
            </a:pP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Does the project align with current internal goals and strategies?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Kings Caslon Text" panose="02000503000000020003" pitchFamily="2" charset="0"/>
              <a:buChar char="–"/>
            </a:pP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Does the project align with internal research interests?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Kings Caslon Text" panose="02000503000000020003" pitchFamily="2" charset="0"/>
              <a:buChar char="–"/>
            </a:pP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Does the project offer an opportunity to engage with new technology and approaches?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Kings Caslon Text" panose="02000503000000020003" pitchFamily="2" charset="0"/>
              <a:buChar char="–"/>
            </a:pP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Does the project offer an opportunity to develop a mutually beneficial strategic relationship with an interesting partner?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Kings Caslon Text" panose="02000503000000020003" pitchFamily="2" charset="0"/>
              <a:buChar char="–"/>
            </a:pP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Does the project align with your institutional values and ethical considerations?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Kings Caslon Text" panose="02000503000000020003" pitchFamily="2" charset="0"/>
              <a:buChar char="–"/>
            </a:pP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Have the RSE team had </a:t>
            </a:r>
            <a:r>
              <a:rPr lang="en-GB" sz="1400" b="1" dirty="0">
                <a:solidFill>
                  <a:srgbClr val="24292E"/>
                </a:solidFill>
                <a:latin typeface="Kings Caslon Text" panose="02000503000000020003" pitchFamily="2" charset="0"/>
              </a:rPr>
              <a:t>previous experience </a:t>
            </a: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of working with this project team or members of the team?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Kings Caslon Text" panose="02000503000000020003" pitchFamily="2" charset="0"/>
              <a:buChar char="–"/>
            </a:pP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Will the project team fully </a:t>
            </a:r>
            <a:r>
              <a:rPr lang="en-GB" sz="1400" b="1" dirty="0">
                <a:solidFill>
                  <a:srgbClr val="24292E"/>
                </a:solidFill>
                <a:latin typeface="Kings Caslon Text" panose="02000503000000020003" pitchFamily="2" charset="0"/>
              </a:rPr>
              <a:t>engage with the SDLC processes</a:t>
            </a: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?</a:t>
            </a:r>
            <a:endParaRPr sz="1400" dirty="0">
              <a:solidFill>
                <a:srgbClr val="24292E"/>
              </a:solidFill>
              <a:latin typeface="Kings Caslon Text" panose="02000503000000020003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275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C5CFC-F727-8E43-8B1B-AD4C88408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2EDA8-0941-A266-1890-F60F9B771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6529" y="6492875"/>
            <a:ext cx="5730688" cy="365125"/>
          </a:xfrm>
        </p:spPr>
        <p:txBody>
          <a:bodyPr/>
          <a:lstStyle/>
          <a:p>
            <a:r>
              <a:rPr lang="en-GB" noProof="0" dirty="0">
                <a:latin typeface="KingsBureauGrot ThreeSeven"/>
              </a:rPr>
              <a:t>DH RSE Summer School 2025, June 30, King's Digital Lab</a:t>
            </a:r>
          </a:p>
        </p:txBody>
      </p:sp>
      <p:sp>
        <p:nvSpPr>
          <p:cNvPr id="2" name="Google Shape;348;p50">
            <a:extLst>
              <a:ext uri="{FF2B5EF4-FFF2-40B4-BE49-F238E27FC236}">
                <a16:creationId xmlns:a16="http://schemas.microsoft.com/office/drawing/2014/main" id="{85A651D4-2CBD-267B-0AA3-137EE2174B7D}"/>
              </a:ext>
            </a:extLst>
          </p:cNvPr>
          <p:cNvSpPr txBox="1"/>
          <p:nvPr/>
        </p:nvSpPr>
        <p:spPr>
          <a:xfrm>
            <a:off x="2509500" y="617315"/>
            <a:ext cx="7173000" cy="4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24292E"/>
                </a:solidFill>
                <a:highlight>
                  <a:srgbClr val="FFFFFF"/>
                </a:highlight>
                <a:latin typeface="KingsBureauGrot ThreeSeven" panose="02000506050000020004" pitchFamily="2" charset="0"/>
              </a:rPr>
              <a:t>BACKGROUND CONTEXT</a:t>
            </a:r>
            <a:br>
              <a:rPr lang="en-GB" sz="2400" b="1" dirty="0">
                <a:solidFill>
                  <a:srgbClr val="24292E"/>
                </a:solidFill>
                <a:highlight>
                  <a:srgbClr val="FFFFFF"/>
                </a:highlight>
                <a:latin typeface="KingsBureauGrot ThreeSeven" panose="02000506050000020004" pitchFamily="2" charset="0"/>
              </a:rPr>
            </a:br>
            <a:r>
              <a:rPr lang="en-GB" sz="2400" b="1" dirty="0">
                <a:solidFill>
                  <a:srgbClr val="24292E"/>
                </a:solidFill>
                <a:highlight>
                  <a:srgbClr val="FFFFFF"/>
                </a:highlight>
                <a:latin typeface="KingsBureauGrot ThreeSeven" panose="02000506050000020004" pitchFamily="2" charset="0"/>
              </a:rPr>
              <a:t>Questions and prompts</a:t>
            </a:r>
            <a:endParaRPr sz="2400" b="1" dirty="0">
              <a:solidFill>
                <a:srgbClr val="24292E"/>
              </a:solidFill>
              <a:highlight>
                <a:srgbClr val="FFFFFF"/>
              </a:highlight>
              <a:latin typeface="KingsBureauGrot ThreeSeven" panose="02000506050000020004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</a:b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-  What </a:t>
            </a:r>
            <a:r>
              <a:rPr lang="en-GB" sz="1400" b="1" dirty="0">
                <a:solidFill>
                  <a:srgbClr val="24292E"/>
                </a:solidFill>
                <a:latin typeface="Kings Caslon Text" panose="02000503000000020003" pitchFamily="2" charset="0"/>
              </a:rPr>
              <a:t>previous work </a:t>
            </a: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(if any) is being built upon?</a:t>
            </a:r>
            <a:b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</a:b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-  Has previous work in this area failed to produce quality research? If so, why?</a:t>
            </a:r>
            <a:b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</a:b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-  Is there an </a:t>
            </a:r>
            <a:r>
              <a:rPr lang="en-GB" sz="1400" b="1" dirty="0">
                <a:solidFill>
                  <a:srgbClr val="24292E"/>
                </a:solidFill>
                <a:latin typeface="Kings Caslon Text" panose="02000503000000020003" pitchFamily="2" charset="0"/>
              </a:rPr>
              <a:t>existing resource </a:t>
            </a: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upon which this new work depends?</a:t>
            </a:r>
            <a:b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</a:b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-  Does the RSE team have access to </a:t>
            </a:r>
            <a:r>
              <a:rPr lang="en-GB" sz="1400" b="1" dirty="0">
                <a:solidFill>
                  <a:srgbClr val="24292E"/>
                </a:solidFill>
                <a:latin typeface="Kings Caslon Text" panose="02000503000000020003" pitchFamily="2" charset="0"/>
              </a:rPr>
              <a:t>the necessary expertise </a:t>
            </a: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to fulfil the project requirements?</a:t>
            </a:r>
            <a:b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</a:b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-  How amenable to digitisation or to computational processing are the data sources being proposed?</a:t>
            </a:r>
            <a:b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</a:b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-  Are </a:t>
            </a:r>
            <a:r>
              <a:rPr lang="en-GB" sz="1400" b="1" dirty="0">
                <a:solidFill>
                  <a:srgbClr val="24292E"/>
                </a:solidFill>
                <a:latin typeface="Kings Caslon Text" panose="02000503000000020003" pitchFamily="2" charset="0"/>
              </a:rPr>
              <a:t>there sample data </a:t>
            </a: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to access and assess?</a:t>
            </a:r>
            <a:b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</a:b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-  Where are the datasets hosted if they already exist or where is the project team expecting to host them, and for how long?</a:t>
            </a:r>
            <a:b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</a:b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-  How amenable to archiving is the project being proposed?</a:t>
            </a:r>
            <a:b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</a:b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-  Are the ambitions of the team realistic?</a:t>
            </a:r>
            <a:b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</a:b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-  Does the project present </a:t>
            </a:r>
            <a:r>
              <a:rPr lang="en-GB" sz="1400" b="1" dirty="0">
                <a:solidFill>
                  <a:srgbClr val="24292E"/>
                </a:solidFill>
                <a:latin typeface="Kings Caslon Text" panose="02000503000000020003" pitchFamily="2" charset="0"/>
              </a:rPr>
              <a:t>ethical concerns</a:t>
            </a: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?</a:t>
            </a:r>
            <a:endParaRPr sz="1400" dirty="0">
              <a:solidFill>
                <a:srgbClr val="24292E"/>
              </a:solidFill>
              <a:latin typeface="Kings Caslon Text" panose="02000503000000020003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806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DF62C-EB2D-564A-A729-41C751F30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23C61-ED51-D2AC-DC3E-438D3EDA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6529" y="6492875"/>
            <a:ext cx="5730688" cy="365125"/>
          </a:xfrm>
        </p:spPr>
        <p:txBody>
          <a:bodyPr/>
          <a:lstStyle/>
          <a:p>
            <a:r>
              <a:rPr lang="en-GB" noProof="0" dirty="0">
                <a:latin typeface="KingsBureauGrot ThreeSeven"/>
              </a:rPr>
              <a:t>DH RSE Summer School 2025, June 30, King's Digital Lab</a:t>
            </a:r>
          </a:p>
        </p:txBody>
      </p:sp>
      <p:sp>
        <p:nvSpPr>
          <p:cNvPr id="2" name="Google Shape;354;p51">
            <a:extLst>
              <a:ext uri="{FF2B5EF4-FFF2-40B4-BE49-F238E27FC236}">
                <a16:creationId xmlns:a16="http://schemas.microsoft.com/office/drawing/2014/main" id="{40E93E3A-DAC4-4F38-6CB2-D93D212627A6}"/>
              </a:ext>
            </a:extLst>
          </p:cNvPr>
          <p:cNvSpPr txBox="1"/>
          <p:nvPr/>
        </p:nvSpPr>
        <p:spPr>
          <a:xfrm>
            <a:off x="2509500" y="367245"/>
            <a:ext cx="7173000" cy="18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24292E"/>
                </a:solidFill>
                <a:latin typeface="KingsBureauGrot ThreeSeven" panose="02000506050000020004" pitchFamily="2" charset="0"/>
              </a:rPr>
              <a:t>SOLUTION ARCHITECTURE</a:t>
            </a:r>
            <a:br>
              <a:rPr lang="en-GB" sz="2400" b="1" dirty="0">
                <a:solidFill>
                  <a:srgbClr val="24292E"/>
                </a:solidFill>
                <a:latin typeface="KingsBureauGrot ThreeSeven" panose="02000506050000020004" pitchFamily="2" charset="0"/>
              </a:rPr>
            </a:br>
            <a:r>
              <a:rPr lang="en-GB" sz="2400" b="1" dirty="0">
                <a:solidFill>
                  <a:srgbClr val="24292E"/>
                </a:solidFill>
                <a:latin typeface="KingsBureauGrot ThreeSeven" panose="02000506050000020004" pitchFamily="2" charset="0"/>
              </a:rPr>
              <a:t>Questions and prompts</a:t>
            </a:r>
            <a:endParaRPr sz="2400" b="1" dirty="0">
              <a:solidFill>
                <a:srgbClr val="24292E"/>
              </a:solidFill>
              <a:latin typeface="KingsBureauGrot ThreeSeven" panose="02000506050000020004" pitchFamily="2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-  Does the proposed technical solution take into account data standards?</a:t>
            </a:r>
            <a:b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</a:b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-  Does it, or will it ultimately, adhere to </a:t>
            </a:r>
            <a:r>
              <a:rPr lang="en-GB" sz="1400" dirty="0">
                <a:solidFill>
                  <a:schemeClr val="hlink"/>
                </a:solidFill>
                <a:uFill>
                  <a:noFill/>
                </a:uFill>
                <a:latin typeface="Kings Caslon Text" panose="02000503000000020003" pitchFamily="2" charset="0"/>
                <a:hlinkClick r:id="rId3"/>
              </a:rPr>
              <a:t>FAIR principles?</a:t>
            </a:r>
            <a:b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</a:b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-  Is it clear that the RSE team has sufficient expertise to implement the solution?</a:t>
            </a:r>
            <a:b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</a:b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-  Is the solution scalable? Does it need to be?</a:t>
            </a:r>
            <a:b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</a:b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-  Which RSE roles will be performing which tasks?</a:t>
            </a:r>
            <a:endParaRPr sz="1400" dirty="0">
              <a:solidFill>
                <a:srgbClr val="24292E"/>
              </a:solidFill>
              <a:latin typeface="Kings Caslon Text" panose="02000503000000020003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355;p51">
            <a:extLst>
              <a:ext uri="{FF2B5EF4-FFF2-40B4-BE49-F238E27FC236}">
                <a16:creationId xmlns:a16="http://schemas.microsoft.com/office/drawing/2014/main" id="{CF92395C-1E9D-99E1-5CA0-9EB4F7941D82}"/>
              </a:ext>
            </a:extLst>
          </p:cNvPr>
          <p:cNvSpPr txBox="1"/>
          <p:nvPr/>
        </p:nvSpPr>
        <p:spPr>
          <a:xfrm>
            <a:off x="2509500" y="3444240"/>
            <a:ext cx="7173000" cy="24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24292E"/>
                </a:solidFill>
                <a:highlight>
                  <a:srgbClr val="FFFFFF"/>
                </a:highlight>
                <a:latin typeface="KingsBureauGrot ThreeSeven" panose="02000506050000020004" pitchFamily="2" charset="0"/>
              </a:rPr>
              <a:t>DEVELOPMENT APPROACH</a:t>
            </a:r>
            <a:br>
              <a:rPr lang="en-GB" sz="2400" b="1" dirty="0">
                <a:solidFill>
                  <a:srgbClr val="24292E"/>
                </a:solidFill>
                <a:highlight>
                  <a:srgbClr val="FFFFFF"/>
                </a:highlight>
                <a:latin typeface="KingsBureauGrot ThreeSeven" panose="02000506050000020004" pitchFamily="2" charset="0"/>
              </a:rPr>
            </a:br>
            <a:r>
              <a:rPr lang="en-GB" sz="2400" b="1" dirty="0">
                <a:solidFill>
                  <a:srgbClr val="24292E"/>
                </a:solidFill>
                <a:highlight>
                  <a:srgbClr val="FFFFFF"/>
                </a:highlight>
                <a:latin typeface="KingsBureauGrot ThreeSeven" panose="02000506050000020004" pitchFamily="2" charset="0"/>
              </a:rPr>
              <a:t>Questions and prompts</a:t>
            </a:r>
            <a:endParaRPr sz="2400" b="1" dirty="0">
              <a:solidFill>
                <a:srgbClr val="24292E"/>
              </a:solidFill>
              <a:highlight>
                <a:srgbClr val="FFFFFF"/>
              </a:highlight>
              <a:latin typeface="KingsBureauGrot ThreeSeven" panose="02000506050000020004" pitchFamily="2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-  Where will the evolving solution be hosted?</a:t>
            </a:r>
            <a:b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</a:b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-  What backup strategies are in place?</a:t>
            </a:r>
            <a:b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</a:b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-  Which channels and protocols should the research team use to seek or provide feedback?</a:t>
            </a:r>
            <a:b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</a:b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-  How and when will review meetings take place?</a:t>
            </a:r>
            <a:b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</a:b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-  When will </a:t>
            </a:r>
            <a:r>
              <a:rPr lang="en-GB" sz="1400" i="1" dirty="0">
                <a:solidFill>
                  <a:srgbClr val="24292E"/>
                </a:solidFill>
                <a:latin typeface="Kings Caslon Text" panose="02000503000000020003" pitchFamily="2" charset="0"/>
              </a:rPr>
              <a:t>change freeze</a:t>
            </a:r>
            <a:r>
              <a:rPr lang="en-GB" sz="1400" dirty="0">
                <a:solidFill>
                  <a:srgbClr val="24292E"/>
                </a:solidFill>
                <a:latin typeface="Kings Caslon Text" panose="02000503000000020003" pitchFamily="2" charset="0"/>
              </a:rPr>
              <a:t> be implemented?</a:t>
            </a:r>
            <a:endParaRPr sz="1400" dirty="0">
              <a:solidFill>
                <a:srgbClr val="24292E"/>
              </a:solidFill>
              <a:latin typeface="Kings Caslon Text" panose="02000503000000020003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021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E50BD-8020-46EE-8B79-41BA78CF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61312" y="6492875"/>
            <a:ext cx="5730688" cy="365125"/>
          </a:xfrm>
        </p:spPr>
        <p:txBody>
          <a:bodyPr/>
          <a:lstStyle/>
          <a:p>
            <a:r>
              <a:rPr lang="en-GB" noProof="0" dirty="0">
                <a:latin typeface="KingsBureauGrot ThreeSeven"/>
              </a:rPr>
              <a:t>DH RSE Summer School 2025, June 30, King's Digital Lab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35C17-69E0-50DD-D3C4-97D65DA3A19A}"/>
              </a:ext>
            </a:extLst>
          </p:cNvPr>
          <p:cNvSpPr txBox="1"/>
          <p:nvPr/>
        </p:nvSpPr>
        <p:spPr>
          <a:xfrm>
            <a:off x="1949285" y="845909"/>
            <a:ext cx="55961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noProof="0" dirty="0">
                <a:effectLst/>
                <a:latin typeface="KingsBureauGrot ThreeSeven" panose="02000506050000020004" pitchFamily="2" charset="0"/>
              </a:rPr>
              <a:t>What is our stakeholder trying to achieve?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KingsBureauGrot ThreeSeven" panose="02000506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KingsBureauGrot ThreeSeven" panose="02000506050000020004" pitchFamily="2" charset="0"/>
              </a:rPr>
              <a:t>What else would it be helpful to know?</a:t>
            </a:r>
            <a:br>
              <a:rPr lang="en-GB" sz="2400" noProof="0" dirty="0">
                <a:effectLst/>
                <a:latin typeface="KingsBureauGrot ThreeSeven" panose="02000506050000020004" pitchFamily="2" charset="0"/>
              </a:rPr>
            </a:br>
            <a:endParaRPr lang="en-GB" sz="2400" noProof="0" dirty="0">
              <a:latin typeface="KingsBureauGrot ThreeSeven" panose="02000506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noProof="0" dirty="0">
                <a:effectLst/>
                <a:latin typeface="KingsBureauGrot ThreeSeven" panose="02000506050000020004" pitchFamily="2" charset="0"/>
              </a:rPr>
              <a:t>What technical considerations can we infer?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noProof="0" dirty="0">
              <a:latin typeface="KingsBureauGrot ThreeSeven" panose="02000506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noProof="0" dirty="0">
                <a:effectLst/>
                <a:latin typeface="KingsBureauGrot ThreeSeven" panose="02000506050000020004" pitchFamily="2" charset="0"/>
              </a:rPr>
              <a:t>What initial creative ideas does this prompt?</a:t>
            </a:r>
          </a:p>
          <a:p>
            <a:endParaRPr lang="en-GB" sz="2400" dirty="0">
              <a:latin typeface="KingsBureauGrot ThreeSeven" panose="0200050605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KingsBureauGrot ThreeSeven" panose="02000506050000020004" pitchFamily="2" charset="0"/>
              </a:rPr>
              <a:t>What sort of requirements (</a:t>
            </a:r>
            <a:r>
              <a:rPr lang="en-GB" sz="2400" dirty="0" err="1">
                <a:latin typeface="KingsBureauGrot ThreeSeven" panose="02000506050000020004" pitchFamily="2" charset="0"/>
              </a:rPr>
              <a:t>MoSCoW</a:t>
            </a:r>
            <a:r>
              <a:rPr lang="en-GB" sz="2400" dirty="0">
                <a:latin typeface="KingsBureauGrot ThreeSeven" panose="02000506050000020004" pitchFamily="2" charset="0"/>
              </a:rPr>
              <a:t>?) can we draw from this?</a:t>
            </a:r>
            <a:endParaRPr lang="en-GB" sz="2400" noProof="0" dirty="0">
              <a:latin typeface="KingsBureauGrot ThreeSeven" panose="02000506050000020004" pitchFamily="2" charset="0"/>
            </a:endParaRPr>
          </a:p>
          <a:p>
            <a:endParaRPr lang="en-GB" sz="2400" noProof="0" dirty="0"/>
          </a:p>
        </p:txBody>
      </p:sp>
    </p:spTree>
    <p:extLst>
      <p:ext uri="{BB962C8B-B14F-4D97-AF65-F5344CB8AC3E}">
        <p14:creationId xmlns:p14="http://schemas.microsoft.com/office/powerpoint/2010/main" val="252644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C173A-B681-232A-EECF-51D44B79A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50E3F-CB5F-5E02-94AE-AC012466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6529" y="6492875"/>
            <a:ext cx="5730688" cy="365125"/>
          </a:xfrm>
        </p:spPr>
        <p:txBody>
          <a:bodyPr/>
          <a:lstStyle/>
          <a:p>
            <a:r>
              <a:rPr lang="en-GB" noProof="0" dirty="0">
                <a:latin typeface="KingsBureauGrot ThreeSeven"/>
              </a:rPr>
              <a:t>DH RSE Summer School 2025, June 30, King's Digital Lab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2A2498-F26B-66A4-87E7-33AABD0C1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43" y="732735"/>
            <a:ext cx="10686714" cy="539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00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790</Words>
  <Application>Microsoft Office PowerPoint</Application>
  <PresentationFormat>Widescreen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Kings Caslon Display</vt:lpstr>
      <vt:lpstr>Kings Caslon Text</vt:lpstr>
      <vt:lpstr>KingsBureauGrot ThreeSeven</vt:lpstr>
      <vt:lpstr>Office Theme</vt:lpstr>
      <vt:lpstr>King’s Digital 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Neil Jakeman</dc:creator>
  <cp:lastModifiedBy>Neil Jakeman</cp:lastModifiedBy>
  <cp:revision>14</cp:revision>
  <dcterms:created xsi:type="dcterms:W3CDTF">2025-06-20T11:53:21Z</dcterms:created>
  <dcterms:modified xsi:type="dcterms:W3CDTF">2025-07-01T08:15:50Z</dcterms:modified>
</cp:coreProperties>
</file>