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9" r:id="rId3"/>
    <p:sldId id="280" r:id="rId4"/>
    <p:sldId id="283" r:id="rId5"/>
    <p:sldId id="284" r:id="rId6"/>
    <p:sldId id="286" r:id="rId7"/>
    <p:sldId id="285" r:id="rId8"/>
    <p:sldId id="282" r:id="rId9"/>
    <p:sldId id="287" r:id="rId10"/>
    <p:sldId id="2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16" autoAdjust="0"/>
    <p:restoredTop sz="73099" autoAdjust="0"/>
  </p:normalViewPr>
  <p:slideViewPr>
    <p:cSldViewPr snapToGrid="0">
      <p:cViewPr varScale="1">
        <p:scale>
          <a:sx n="87" d="100"/>
          <a:sy n="87"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8255B-F24C-4BFE-964F-22AD53493F28}" type="datetimeFigureOut">
              <a:rPr lang="en-GB" smtClean="0"/>
              <a:t>01/07/2025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71417-03CA-43E7-AB9B-4A1EF5D86720}" type="slidenum">
              <a:rPr lang="en-GB" smtClean="0"/>
              <a:t>‹#›</a:t>
            </a:fld>
            <a:endParaRPr lang="en-GB"/>
          </a:p>
        </p:txBody>
      </p:sp>
    </p:spTree>
    <p:extLst>
      <p:ext uri="{BB962C8B-B14F-4D97-AF65-F5344CB8AC3E}">
        <p14:creationId xmlns:p14="http://schemas.microsoft.com/office/powerpoint/2010/main" val="147084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94FDD4C-E136-45B6-91D7-F0B56A16AB4E}" type="slidenum">
              <a:rPr lang="en-GB" smtClean="0"/>
              <a:t>1</a:t>
            </a:fld>
            <a:endParaRPr lang="en-GB" dirty="0"/>
          </a:p>
        </p:txBody>
      </p:sp>
    </p:spTree>
    <p:extLst>
      <p:ext uri="{BB962C8B-B14F-4D97-AF65-F5344CB8AC3E}">
        <p14:creationId xmlns:p14="http://schemas.microsoft.com/office/powerpoint/2010/main" val="1058846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B4CF6-4C42-5F80-A65C-C2C3F95B2E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C29A89-2F58-753E-4007-6F88F4E7D5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D5929F-C9DE-C901-0621-CA8A5C19685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52B3439-5545-832F-DC18-021166942557}"/>
              </a:ext>
            </a:extLst>
          </p:cNvPr>
          <p:cNvSpPr>
            <a:spLocks noGrp="1"/>
          </p:cNvSpPr>
          <p:nvPr>
            <p:ph type="sldNum" sz="quarter" idx="5"/>
          </p:nvPr>
        </p:nvSpPr>
        <p:spPr/>
        <p:txBody>
          <a:bodyPr/>
          <a:lstStyle/>
          <a:p>
            <a:fld id="{094FDD4C-E136-45B6-91D7-F0B56A16AB4E}" type="slidenum">
              <a:rPr lang="en-GB" smtClean="0"/>
              <a:t>10</a:t>
            </a:fld>
            <a:endParaRPr lang="en-GB" dirty="0"/>
          </a:p>
        </p:txBody>
      </p:sp>
    </p:spTree>
    <p:extLst>
      <p:ext uri="{BB962C8B-B14F-4D97-AF65-F5344CB8AC3E}">
        <p14:creationId xmlns:p14="http://schemas.microsoft.com/office/powerpoint/2010/main" val="309283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00292-D561-E804-2FA1-0B2B8C5CBC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09935-91A1-7235-D1BC-F60238DEE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A36177-BDFD-F3CB-5F8A-2833E1C28333}"/>
              </a:ext>
            </a:extLst>
          </p:cNvPr>
          <p:cNvSpPr>
            <a:spLocks noGrp="1"/>
          </p:cNvSpPr>
          <p:nvPr>
            <p:ph type="body" idx="1"/>
          </p:nvPr>
        </p:nvSpPr>
        <p:spPr/>
        <p:txBody>
          <a:bodyPr/>
          <a:lstStyle/>
          <a:p>
            <a:r>
              <a:rPr lang="en-GB" dirty="0"/>
              <a:t>Often complementary activities, it can be helpful to break down a project into a diagrammatic form so that we can have a glanceable overview of how data is moving around a project, and what is happening to it at different points.</a:t>
            </a:r>
          </a:p>
          <a:p>
            <a:endParaRPr lang="en-GB" dirty="0"/>
          </a:p>
          <a:p>
            <a:r>
              <a:rPr lang="en-GB" dirty="0"/>
              <a:t>This type of mapping out can help to make dependencies clear and highlight responsibilities, bottlenecks or risks.</a:t>
            </a:r>
          </a:p>
          <a:p>
            <a:endParaRPr lang="en-GB" dirty="0"/>
          </a:p>
          <a:p>
            <a:r>
              <a:rPr lang="en-GB" dirty="0"/>
              <a:t>The types of data sources we are working with will also have an impact how we are able to access them and how we can structure the information we are ultimately working with.</a:t>
            </a:r>
          </a:p>
          <a:p>
            <a:endParaRPr lang="en-GB" dirty="0"/>
          </a:p>
        </p:txBody>
      </p:sp>
      <p:sp>
        <p:nvSpPr>
          <p:cNvPr id="4" name="Slide Number Placeholder 3">
            <a:extLst>
              <a:ext uri="{FF2B5EF4-FFF2-40B4-BE49-F238E27FC236}">
                <a16:creationId xmlns:a16="http://schemas.microsoft.com/office/drawing/2014/main" id="{8F10D0E6-D259-B86B-36E8-D6CCCE272188}"/>
              </a:ext>
            </a:extLst>
          </p:cNvPr>
          <p:cNvSpPr>
            <a:spLocks noGrp="1"/>
          </p:cNvSpPr>
          <p:nvPr>
            <p:ph type="sldNum" sz="quarter" idx="5"/>
          </p:nvPr>
        </p:nvSpPr>
        <p:spPr/>
        <p:txBody>
          <a:bodyPr/>
          <a:lstStyle/>
          <a:p>
            <a:fld id="{094FDD4C-E136-45B6-91D7-F0B56A16AB4E}" type="slidenum">
              <a:rPr lang="en-GB" smtClean="0"/>
              <a:t>2</a:t>
            </a:fld>
            <a:endParaRPr lang="en-GB" dirty="0"/>
          </a:p>
        </p:txBody>
      </p:sp>
    </p:spTree>
    <p:extLst>
      <p:ext uri="{BB962C8B-B14F-4D97-AF65-F5344CB8AC3E}">
        <p14:creationId xmlns:p14="http://schemas.microsoft.com/office/powerpoint/2010/main" val="3384064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58F12-6925-678A-6EDD-198BC919A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F88C16-A7FD-4072-FC6F-C9465D2115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42702-EE12-7956-9F26-9C1CA6E27978}"/>
              </a:ext>
            </a:extLst>
          </p:cNvPr>
          <p:cNvSpPr>
            <a:spLocks noGrp="1"/>
          </p:cNvSpPr>
          <p:nvPr>
            <p:ph type="body" idx="1"/>
          </p:nvPr>
        </p:nvSpPr>
        <p:spPr/>
        <p:txBody>
          <a:bodyPr/>
          <a:lstStyle/>
          <a:p>
            <a:r>
              <a:rPr lang="en-GB" dirty="0"/>
              <a:t>For assembling schematics overviews it can be helpful to think of a recipe or reusable components, such as:</a:t>
            </a:r>
          </a:p>
          <a:p>
            <a:r>
              <a:rPr lang="en-GB" b="1" dirty="0"/>
              <a:t>Data Sources</a:t>
            </a:r>
            <a:r>
              <a:rPr lang="en-GB" dirty="0"/>
              <a:t> (e.g. handwritten manuscripts, CSVs, databases)</a:t>
            </a:r>
          </a:p>
          <a:p>
            <a:r>
              <a:rPr lang="en-GB" b="1" dirty="0"/>
              <a:t>Human Processing</a:t>
            </a:r>
            <a:r>
              <a:rPr lang="en-GB" dirty="0"/>
              <a:t> (e.g. transcription, annotation, interpretation)</a:t>
            </a:r>
          </a:p>
          <a:p>
            <a:r>
              <a:rPr lang="en-GB" b="1" dirty="0"/>
              <a:t>Automated Processing</a:t>
            </a:r>
            <a:r>
              <a:rPr lang="en-GB" dirty="0"/>
              <a:t> (e.g. OCR, NLP, network analysis)</a:t>
            </a:r>
          </a:p>
          <a:p>
            <a:r>
              <a:rPr lang="en-GB" b="1" dirty="0"/>
              <a:t>Storage</a:t>
            </a:r>
            <a:r>
              <a:rPr lang="en-GB" dirty="0"/>
              <a:t> (e.g. spreadsheets, graph databases)</a:t>
            </a:r>
          </a:p>
          <a:p>
            <a:r>
              <a:rPr lang="en-GB" b="1" dirty="0"/>
              <a:t>Outputs</a:t>
            </a:r>
            <a:r>
              <a:rPr lang="en-GB" dirty="0"/>
              <a:t> (e.g. visualisations, publications, public datasets)</a:t>
            </a:r>
          </a:p>
          <a:p>
            <a:endParaRPr lang="en-GB" dirty="0"/>
          </a:p>
          <a:p>
            <a:endParaRPr lang="en-GB" dirty="0"/>
          </a:p>
        </p:txBody>
      </p:sp>
      <p:sp>
        <p:nvSpPr>
          <p:cNvPr id="4" name="Slide Number Placeholder 3">
            <a:extLst>
              <a:ext uri="{FF2B5EF4-FFF2-40B4-BE49-F238E27FC236}">
                <a16:creationId xmlns:a16="http://schemas.microsoft.com/office/drawing/2014/main" id="{78F2F545-CFCE-5361-51D9-9185D9E6B79D}"/>
              </a:ext>
            </a:extLst>
          </p:cNvPr>
          <p:cNvSpPr>
            <a:spLocks noGrp="1"/>
          </p:cNvSpPr>
          <p:nvPr>
            <p:ph type="sldNum" sz="quarter" idx="5"/>
          </p:nvPr>
        </p:nvSpPr>
        <p:spPr/>
        <p:txBody>
          <a:bodyPr/>
          <a:lstStyle/>
          <a:p>
            <a:fld id="{094FDD4C-E136-45B6-91D7-F0B56A16AB4E}" type="slidenum">
              <a:rPr lang="en-GB" smtClean="0"/>
              <a:t>3</a:t>
            </a:fld>
            <a:endParaRPr lang="en-GB" dirty="0"/>
          </a:p>
        </p:txBody>
      </p:sp>
    </p:spTree>
    <p:extLst>
      <p:ext uri="{BB962C8B-B14F-4D97-AF65-F5344CB8AC3E}">
        <p14:creationId xmlns:p14="http://schemas.microsoft.com/office/powerpoint/2010/main" val="1970335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19964-9C02-565A-D8BC-9EC5E3DF07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EF6C37-85AB-9625-7172-DE6649CBDA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C9D40A-2F59-853A-E5EA-9CD37A0CD22B}"/>
              </a:ext>
            </a:extLst>
          </p:cNvPr>
          <p:cNvSpPr>
            <a:spLocks noGrp="1"/>
          </p:cNvSpPr>
          <p:nvPr>
            <p:ph type="body" idx="1"/>
          </p:nvPr>
        </p:nvSpPr>
        <p:spPr/>
        <p:txBody>
          <a:bodyPr/>
          <a:lstStyle/>
          <a:p>
            <a:endParaRPr lang="en-GB" dirty="0"/>
          </a:p>
          <a:p>
            <a:endParaRPr lang="en-GB" dirty="0"/>
          </a:p>
        </p:txBody>
      </p:sp>
      <p:sp>
        <p:nvSpPr>
          <p:cNvPr id="4" name="Slide Number Placeholder 3">
            <a:extLst>
              <a:ext uri="{FF2B5EF4-FFF2-40B4-BE49-F238E27FC236}">
                <a16:creationId xmlns:a16="http://schemas.microsoft.com/office/drawing/2014/main" id="{DB701D50-2AF8-F779-711A-3ACA326B72B2}"/>
              </a:ext>
            </a:extLst>
          </p:cNvPr>
          <p:cNvSpPr>
            <a:spLocks noGrp="1"/>
          </p:cNvSpPr>
          <p:nvPr>
            <p:ph type="sldNum" sz="quarter" idx="5"/>
          </p:nvPr>
        </p:nvSpPr>
        <p:spPr/>
        <p:txBody>
          <a:bodyPr/>
          <a:lstStyle/>
          <a:p>
            <a:fld id="{094FDD4C-E136-45B6-91D7-F0B56A16AB4E}" type="slidenum">
              <a:rPr lang="en-GB" smtClean="0"/>
              <a:t>4</a:t>
            </a:fld>
            <a:endParaRPr lang="en-GB" dirty="0"/>
          </a:p>
        </p:txBody>
      </p:sp>
    </p:spTree>
    <p:extLst>
      <p:ext uri="{BB962C8B-B14F-4D97-AF65-F5344CB8AC3E}">
        <p14:creationId xmlns:p14="http://schemas.microsoft.com/office/powerpoint/2010/main" val="404514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478D6-B1C9-ACF4-B517-1F7B7F2781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EA8FD-14D8-0B70-59FB-0459ACEC58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C04C9C-B76D-A2BD-34DD-EE9B993088DE}"/>
              </a:ext>
            </a:extLst>
          </p:cNvPr>
          <p:cNvSpPr>
            <a:spLocks noGrp="1"/>
          </p:cNvSpPr>
          <p:nvPr>
            <p:ph type="body" idx="1"/>
          </p:nvPr>
        </p:nvSpPr>
        <p:spPr/>
        <p:txBody>
          <a:bodyPr/>
          <a:lstStyle/>
          <a:p>
            <a:endParaRPr lang="en-GB" dirty="0"/>
          </a:p>
          <a:p>
            <a:endParaRPr lang="en-GB" dirty="0"/>
          </a:p>
        </p:txBody>
      </p:sp>
      <p:sp>
        <p:nvSpPr>
          <p:cNvPr id="4" name="Slide Number Placeholder 3">
            <a:extLst>
              <a:ext uri="{FF2B5EF4-FFF2-40B4-BE49-F238E27FC236}">
                <a16:creationId xmlns:a16="http://schemas.microsoft.com/office/drawing/2014/main" id="{7B1A3773-7E56-52B6-7043-DAD66C30DE85}"/>
              </a:ext>
            </a:extLst>
          </p:cNvPr>
          <p:cNvSpPr>
            <a:spLocks noGrp="1"/>
          </p:cNvSpPr>
          <p:nvPr>
            <p:ph type="sldNum" sz="quarter" idx="5"/>
          </p:nvPr>
        </p:nvSpPr>
        <p:spPr/>
        <p:txBody>
          <a:bodyPr/>
          <a:lstStyle/>
          <a:p>
            <a:fld id="{094FDD4C-E136-45B6-91D7-F0B56A16AB4E}" type="slidenum">
              <a:rPr lang="en-GB" smtClean="0"/>
              <a:t>5</a:t>
            </a:fld>
            <a:endParaRPr lang="en-GB" dirty="0"/>
          </a:p>
        </p:txBody>
      </p:sp>
    </p:spTree>
    <p:extLst>
      <p:ext uri="{BB962C8B-B14F-4D97-AF65-F5344CB8AC3E}">
        <p14:creationId xmlns:p14="http://schemas.microsoft.com/office/powerpoint/2010/main" val="388643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090F7-F05A-3234-BCD5-E13F364BB2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CE53C7-2B5D-EB0D-C488-15BBF9EF5F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9EE252-1381-6D06-D2BE-2C28E5D299CB}"/>
              </a:ext>
            </a:extLst>
          </p:cNvPr>
          <p:cNvSpPr>
            <a:spLocks noGrp="1"/>
          </p:cNvSpPr>
          <p:nvPr>
            <p:ph type="body" idx="1"/>
          </p:nvPr>
        </p:nvSpPr>
        <p:spPr/>
        <p:txBody>
          <a:bodyPr/>
          <a:lstStyle/>
          <a:p>
            <a:endParaRPr lang="en-GB" dirty="0"/>
          </a:p>
          <a:p>
            <a:endParaRPr lang="en-GB" dirty="0"/>
          </a:p>
        </p:txBody>
      </p:sp>
      <p:sp>
        <p:nvSpPr>
          <p:cNvPr id="4" name="Slide Number Placeholder 3">
            <a:extLst>
              <a:ext uri="{FF2B5EF4-FFF2-40B4-BE49-F238E27FC236}">
                <a16:creationId xmlns:a16="http://schemas.microsoft.com/office/drawing/2014/main" id="{95312FFF-DBF8-E7C1-E268-243DC74388E0}"/>
              </a:ext>
            </a:extLst>
          </p:cNvPr>
          <p:cNvSpPr>
            <a:spLocks noGrp="1"/>
          </p:cNvSpPr>
          <p:nvPr>
            <p:ph type="sldNum" sz="quarter" idx="5"/>
          </p:nvPr>
        </p:nvSpPr>
        <p:spPr/>
        <p:txBody>
          <a:bodyPr/>
          <a:lstStyle/>
          <a:p>
            <a:fld id="{094FDD4C-E136-45B6-91D7-F0B56A16AB4E}" type="slidenum">
              <a:rPr lang="en-GB" smtClean="0"/>
              <a:t>6</a:t>
            </a:fld>
            <a:endParaRPr lang="en-GB" dirty="0"/>
          </a:p>
        </p:txBody>
      </p:sp>
    </p:spTree>
    <p:extLst>
      <p:ext uri="{BB962C8B-B14F-4D97-AF65-F5344CB8AC3E}">
        <p14:creationId xmlns:p14="http://schemas.microsoft.com/office/powerpoint/2010/main" val="1624320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96961-6C05-AF47-5C1A-A5D3289BA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BC9490-BF45-177D-8D27-3CFE8F9816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F6CE4-6D46-5289-644E-1F9F7D381DE3}"/>
              </a:ext>
            </a:extLst>
          </p:cNvPr>
          <p:cNvSpPr>
            <a:spLocks noGrp="1"/>
          </p:cNvSpPr>
          <p:nvPr>
            <p:ph type="body" idx="1"/>
          </p:nvPr>
        </p:nvSpPr>
        <p:spPr/>
        <p:txBody>
          <a:bodyPr/>
          <a:lstStyle/>
          <a:p>
            <a:endParaRPr lang="en-GB" dirty="0"/>
          </a:p>
          <a:p>
            <a:endParaRPr lang="en-GB" dirty="0"/>
          </a:p>
        </p:txBody>
      </p:sp>
      <p:sp>
        <p:nvSpPr>
          <p:cNvPr id="4" name="Slide Number Placeholder 3">
            <a:extLst>
              <a:ext uri="{FF2B5EF4-FFF2-40B4-BE49-F238E27FC236}">
                <a16:creationId xmlns:a16="http://schemas.microsoft.com/office/drawing/2014/main" id="{B1A53C60-FEDD-3458-C7BE-E2EF8966A342}"/>
              </a:ext>
            </a:extLst>
          </p:cNvPr>
          <p:cNvSpPr>
            <a:spLocks noGrp="1"/>
          </p:cNvSpPr>
          <p:nvPr>
            <p:ph type="sldNum" sz="quarter" idx="5"/>
          </p:nvPr>
        </p:nvSpPr>
        <p:spPr/>
        <p:txBody>
          <a:bodyPr/>
          <a:lstStyle/>
          <a:p>
            <a:fld id="{094FDD4C-E136-45B6-91D7-F0B56A16AB4E}" type="slidenum">
              <a:rPr lang="en-GB" smtClean="0"/>
              <a:t>7</a:t>
            </a:fld>
            <a:endParaRPr lang="en-GB" dirty="0"/>
          </a:p>
        </p:txBody>
      </p:sp>
    </p:spTree>
    <p:extLst>
      <p:ext uri="{BB962C8B-B14F-4D97-AF65-F5344CB8AC3E}">
        <p14:creationId xmlns:p14="http://schemas.microsoft.com/office/powerpoint/2010/main" val="169999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E7491-9148-5579-B931-86F0BBC615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1FC6CE-F91D-2766-E802-658D155331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04546B-6C8F-71D6-D9A9-6FFDE05BC0A5}"/>
              </a:ext>
            </a:extLst>
          </p:cNvPr>
          <p:cNvSpPr>
            <a:spLocks noGrp="1"/>
          </p:cNvSpPr>
          <p:nvPr>
            <p:ph type="body" idx="1"/>
          </p:nvPr>
        </p:nvSpPr>
        <p:spPr/>
        <p:txBody>
          <a:bodyPr/>
          <a:lstStyle/>
          <a:p>
            <a:r>
              <a:rPr lang="en-GB" dirty="0"/>
              <a:t>Exercise here about questions to ask?</a:t>
            </a:r>
          </a:p>
          <a:p>
            <a:r>
              <a:rPr lang="en-GB" dirty="0"/>
              <a:t>Group suggestions?</a:t>
            </a:r>
          </a:p>
          <a:p>
            <a:endParaRPr lang="en-GB" dirty="0"/>
          </a:p>
        </p:txBody>
      </p:sp>
      <p:sp>
        <p:nvSpPr>
          <p:cNvPr id="4" name="Slide Number Placeholder 3">
            <a:extLst>
              <a:ext uri="{FF2B5EF4-FFF2-40B4-BE49-F238E27FC236}">
                <a16:creationId xmlns:a16="http://schemas.microsoft.com/office/drawing/2014/main" id="{96032101-B6D5-9230-F469-6C7C59087779}"/>
              </a:ext>
            </a:extLst>
          </p:cNvPr>
          <p:cNvSpPr>
            <a:spLocks noGrp="1"/>
          </p:cNvSpPr>
          <p:nvPr>
            <p:ph type="sldNum" sz="quarter" idx="5"/>
          </p:nvPr>
        </p:nvSpPr>
        <p:spPr/>
        <p:txBody>
          <a:bodyPr/>
          <a:lstStyle/>
          <a:p>
            <a:fld id="{094FDD4C-E136-45B6-91D7-F0B56A16AB4E}" type="slidenum">
              <a:rPr lang="en-GB" smtClean="0"/>
              <a:t>8</a:t>
            </a:fld>
            <a:endParaRPr lang="en-GB" dirty="0"/>
          </a:p>
        </p:txBody>
      </p:sp>
    </p:spTree>
    <p:extLst>
      <p:ext uri="{BB962C8B-B14F-4D97-AF65-F5344CB8AC3E}">
        <p14:creationId xmlns:p14="http://schemas.microsoft.com/office/powerpoint/2010/main" val="3483966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601CD-18A6-B1D4-D0E5-2D4690181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F4A59-51A6-6A5E-C4DB-805D964D10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AE056-3411-FBA8-5841-9E1DC4586E94}"/>
              </a:ext>
            </a:extLst>
          </p:cNvPr>
          <p:cNvSpPr>
            <a:spLocks noGrp="1"/>
          </p:cNvSpPr>
          <p:nvPr>
            <p:ph type="body" idx="1"/>
          </p:nvPr>
        </p:nvSpPr>
        <p:spPr/>
        <p:txBody>
          <a:bodyPr/>
          <a:lstStyle/>
          <a:p>
            <a:r>
              <a:rPr lang="en-GB" dirty="0"/>
              <a:t>Often complementary activities, it can be helpful to break down a project into a diagrammatic form so that we can have a glanceable overview of how data is moving around a project, and what is happening to it at different points.</a:t>
            </a:r>
          </a:p>
          <a:p>
            <a:endParaRPr lang="en-GB" dirty="0"/>
          </a:p>
          <a:p>
            <a:r>
              <a:rPr lang="en-GB" dirty="0"/>
              <a:t>This type of mapping out can help to make dependencies clear and highlight responsibilities, bottlenecks or risks.</a:t>
            </a:r>
          </a:p>
          <a:p>
            <a:endParaRPr lang="en-GB" dirty="0"/>
          </a:p>
          <a:p>
            <a:r>
              <a:rPr lang="en-GB" dirty="0"/>
              <a:t>The types of data sources we are working with will also have an impact how we are able to access them and how we can structure the information we are ultimately working with.</a:t>
            </a:r>
          </a:p>
          <a:p>
            <a:endParaRPr lang="en-GB" dirty="0"/>
          </a:p>
        </p:txBody>
      </p:sp>
      <p:sp>
        <p:nvSpPr>
          <p:cNvPr id="4" name="Slide Number Placeholder 3">
            <a:extLst>
              <a:ext uri="{FF2B5EF4-FFF2-40B4-BE49-F238E27FC236}">
                <a16:creationId xmlns:a16="http://schemas.microsoft.com/office/drawing/2014/main" id="{53B11ABF-34B7-4B7A-2789-4A37BF46DC53}"/>
              </a:ext>
            </a:extLst>
          </p:cNvPr>
          <p:cNvSpPr>
            <a:spLocks noGrp="1"/>
          </p:cNvSpPr>
          <p:nvPr>
            <p:ph type="sldNum" sz="quarter" idx="5"/>
          </p:nvPr>
        </p:nvSpPr>
        <p:spPr/>
        <p:txBody>
          <a:bodyPr/>
          <a:lstStyle/>
          <a:p>
            <a:fld id="{094FDD4C-E136-45B6-91D7-F0B56A16AB4E}" type="slidenum">
              <a:rPr lang="en-GB" smtClean="0"/>
              <a:t>9</a:t>
            </a:fld>
            <a:endParaRPr lang="en-GB" dirty="0"/>
          </a:p>
        </p:txBody>
      </p:sp>
    </p:spTree>
    <p:extLst>
      <p:ext uri="{BB962C8B-B14F-4D97-AF65-F5344CB8AC3E}">
        <p14:creationId xmlns:p14="http://schemas.microsoft.com/office/powerpoint/2010/main" val="345284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59C4-280F-89D2-1A25-EFDFE5F14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C8AD292-9765-A69F-906A-5A0191E2B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304C91-B221-AB5E-C96F-2C8846FFA122}"/>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5" name="Footer Placeholder 4">
            <a:extLst>
              <a:ext uri="{FF2B5EF4-FFF2-40B4-BE49-F238E27FC236}">
                <a16:creationId xmlns:a16="http://schemas.microsoft.com/office/drawing/2014/main" id="{64C1FEB1-9DDD-C69C-DF93-B8B19A1C37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F5AC04-F4B4-B5DD-C30E-13AE86CF3833}"/>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94910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6FCB-A136-131E-FE3C-764AC9DB8D2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08CE85-8C1F-BA5E-EBA9-50431F39C7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271DE8-5AC5-DDAB-B132-CCB4E039BDDB}"/>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5" name="Footer Placeholder 4">
            <a:extLst>
              <a:ext uri="{FF2B5EF4-FFF2-40B4-BE49-F238E27FC236}">
                <a16:creationId xmlns:a16="http://schemas.microsoft.com/office/drawing/2014/main" id="{292C31D7-A790-7F5E-70B0-4CF84935D1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B6BA4D-B2AE-A77B-0300-71C29E4C4FD2}"/>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174883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D204E-928D-04DD-36BE-D63365C2D3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B0C9F9-225B-E638-3214-951CED9305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0A1C41-B0BA-45E7-0E17-B0C2521C69EA}"/>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5" name="Footer Placeholder 4">
            <a:extLst>
              <a:ext uri="{FF2B5EF4-FFF2-40B4-BE49-F238E27FC236}">
                <a16:creationId xmlns:a16="http://schemas.microsoft.com/office/drawing/2014/main" id="{C85BBAAF-CC6E-00DD-C90D-2ECDFE4080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F34659-813C-B5F7-839D-71A9CD2BB80F}"/>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80337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7A70-D8FB-00C0-F3E5-880E346DC2C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1112B-DAE0-9B89-248E-11D862384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103626-0231-8E91-67EB-DC726FA36D0D}"/>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5" name="Footer Placeholder 4">
            <a:extLst>
              <a:ext uri="{FF2B5EF4-FFF2-40B4-BE49-F238E27FC236}">
                <a16:creationId xmlns:a16="http://schemas.microsoft.com/office/drawing/2014/main" id="{E8FEA0DC-37AB-F44D-A35B-8E5D56204A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2F5CD9-E268-D7F7-4070-23DB1FCEC2A3}"/>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56572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9208-F877-1804-3E8F-98565F62F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6817739-6B15-2CAE-0EEC-EBA335EBA8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B113B-EC10-8D38-051A-CE0E9109CEB5}"/>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5" name="Footer Placeholder 4">
            <a:extLst>
              <a:ext uri="{FF2B5EF4-FFF2-40B4-BE49-F238E27FC236}">
                <a16:creationId xmlns:a16="http://schemas.microsoft.com/office/drawing/2014/main" id="{CAB9686E-7737-20D1-9FF3-324163CA63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2F0586-5033-D395-36A5-2154FB67FCE4}"/>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25888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AEBE-B668-113F-C591-FF0D7B2670C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901D82-721A-AF18-FFEF-813A699736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2604268-42EE-05D2-A41A-B145F6E17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0497CC-8771-1022-8D51-68903564FB8F}"/>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6" name="Footer Placeholder 5">
            <a:extLst>
              <a:ext uri="{FF2B5EF4-FFF2-40B4-BE49-F238E27FC236}">
                <a16:creationId xmlns:a16="http://schemas.microsoft.com/office/drawing/2014/main" id="{29A6A00D-6AAF-4548-5583-9A74821B66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8EA743-4BE5-95E0-1DF0-8F8F221DA534}"/>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298517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AB38-C4EC-868D-508B-BF069DFE5D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6D7C58-7366-641E-189E-76BE6E43E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C01F40-DD90-0FBA-B47F-FB7717BB90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9689D64-520E-1FCF-ACD8-657F428B4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3CA78-26DD-97C4-1285-9F728E0CA4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76006BC-CA8C-0A7A-185D-411B255286F7}"/>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8" name="Footer Placeholder 7">
            <a:extLst>
              <a:ext uri="{FF2B5EF4-FFF2-40B4-BE49-F238E27FC236}">
                <a16:creationId xmlns:a16="http://schemas.microsoft.com/office/drawing/2014/main" id="{1EFFC3FE-19EA-18CC-A08F-74DD9D05AF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A88A76-1AF6-1A86-DF57-8FE28E0356BC}"/>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12385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4717-2D39-D0C6-4312-6DE17E09552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C1F3890-3EE3-F095-5D47-EE547F63A4CB}"/>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4" name="Footer Placeholder 3">
            <a:extLst>
              <a:ext uri="{FF2B5EF4-FFF2-40B4-BE49-F238E27FC236}">
                <a16:creationId xmlns:a16="http://schemas.microsoft.com/office/drawing/2014/main" id="{0DE5EBB3-B497-A244-40AC-86B6D42E22E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96A19C1-5347-68BE-4957-CEC9FBE5CAB9}"/>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27466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C5D1A-B08A-C922-C018-D7ACF37018C9}"/>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3" name="Footer Placeholder 2">
            <a:extLst>
              <a:ext uri="{FF2B5EF4-FFF2-40B4-BE49-F238E27FC236}">
                <a16:creationId xmlns:a16="http://schemas.microsoft.com/office/drawing/2014/main" id="{997CE7A0-8FD0-900C-120C-A578E3DDEE2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31D5FBD-3D53-18E6-8303-4446536F81E8}"/>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313777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8488-C41F-5E40-0036-F95B28C56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D566228-29CD-1577-B09C-7ABFF6085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42D2B9-82E4-F36A-A346-C7FA6AFA7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F4870-3754-37BB-5CD8-7F76F4FEE59B}"/>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6" name="Footer Placeholder 5">
            <a:extLst>
              <a:ext uri="{FF2B5EF4-FFF2-40B4-BE49-F238E27FC236}">
                <a16:creationId xmlns:a16="http://schemas.microsoft.com/office/drawing/2014/main" id="{CFC207E1-42BA-58E9-2246-A00F6D90D6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5DEB8E-8B43-38FB-1234-05049D76F7C5}"/>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208273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9161-3D5E-3B36-2ABA-774DC91C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1F4643-27ED-B74D-E29F-BDD1190E4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8AE1EB7-A64A-5845-FE89-76C592BD4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FE58F-0CAF-FA9D-CF40-B4144FA0E6E3}"/>
              </a:ext>
            </a:extLst>
          </p:cNvPr>
          <p:cNvSpPr>
            <a:spLocks noGrp="1"/>
          </p:cNvSpPr>
          <p:nvPr>
            <p:ph type="dt" sz="half" idx="10"/>
          </p:nvPr>
        </p:nvSpPr>
        <p:spPr/>
        <p:txBody>
          <a:bodyPr/>
          <a:lstStyle/>
          <a:p>
            <a:fld id="{245A84AF-7D25-4311-A85D-343C788BBD01}" type="datetimeFigureOut">
              <a:rPr lang="en-GB" smtClean="0"/>
              <a:t>01/07/2025</a:t>
            </a:fld>
            <a:endParaRPr lang="en-GB"/>
          </a:p>
        </p:txBody>
      </p:sp>
      <p:sp>
        <p:nvSpPr>
          <p:cNvPr id="6" name="Footer Placeholder 5">
            <a:extLst>
              <a:ext uri="{FF2B5EF4-FFF2-40B4-BE49-F238E27FC236}">
                <a16:creationId xmlns:a16="http://schemas.microsoft.com/office/drawing/2014/main" id="{C9CF16FD-2B1E-8369-D174-BF485A936E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24CB4C-D0C0-6890-0FC7-BDBE6F1C5CC0}"/>
              </a:ext>
            </a:extLst>
          </p:cNvPr>
          <p:cNvSpPr>
            <a:spLocks noGrp="1"/>
          </p:cNvSpPr>
          <p:nvPr>
            <p:ph type="sldNum" sz="quarter" idx="12"/>
          </p:nvPr>
        </p:nvSpPr>
        <p:spPr/>
        <p:txBody>
          <a:bodyPr/>
          <a:lstStyle/>
          <a:p>
            <a:fld id="{B5D05196-C8C8-4A67-970C-3619079EE7C9}" type="slidenum">
              <a:rPr lang="en-GB" smtClean="0"/>
              <a:t>‹#›</a:t>
            </a:fld>
            <a:endParaRPr lang="en-GB"/>
          </a:p>
        </p:txBody>
      </p:sp>
    </p:spTree>
    <p:extLst>
      <p:ext uri="{BB962C8B-B14F-4D97-AF65-F5344CB8AC3E}">
        <p14:creationId xmlns:p14="http://schemas.microsoft.com/office/powerpoint/2010/main" val="111561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E6AA3-163F-B7D4-BFEA-EE4B9B6EEC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E41692-3CC8-E8B9-F61D-F73F333CB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8BAA14-FA43-2581-1EF4-FF0A216C1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5A84AF-7D25-4311-A85D-343C788BBD01}" type="datetimeFigureOut">
              <a:rPr lang="en-GB" smtClean="0"/>
              <a:t>01/07/2025</a:t>
            </a:fld>
            <a:endParaRPr lang="en-GB"/>
          </a:p>
        </p:txBody>
      </p:sp>
      <p:sp>
        <p:nvSpPr>
          <p:cNvPr id="5" name="Footer Placeholder 4">
            <a:extLst>
              <a:ext uri="{FF2B5EF4-FFF2-40B4-BE49-F238E27FC236}">
                <a16:creationId xmlns:a16="http://schemas.microsoft.com/office/drawing/2014/main" id="{D80DB11A-3DC9-CC74-B93D-093561680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8A1068F-C2A1-8448-C81B-F7945A661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D05196-C8C8-4A67-970C-3619079EE7C9}" type="slidenum">
              <a:rPr lang="en-GB" smtClean="0"/>
              <a:t>‹#›</a:t>
            </a:fld>
            <a:endParaRPr lang="en-GB"/>
          </a:p>
        </p:txBody>
      </p:sp>
    </p:spTree>
    <p:extLst>
      <p:ext uri="{BB962C8B-B14F-4D97-AF65-F5344CB8AC3E}">
        <p14:creationId xmlns:p14="http://schemas.microsoft.com/office/powerpoint/2010/main" val="2977267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30D6FF-F025-4D31-846C-F2B24686518E}"/>
              </a:ext>
            </a:extLst>
          </p:cNvPr>
          <p:cNvSpPr>
            <a:spLocks noGrp="1"/>
          </p:cNvSpPr>
          <p:nvPr>
            <p:ph type="subTitle" idx="1"/>
          </p:nvPr>
        </p:nvSpPr>
        <p:spPr>
          <a:xfrm>
            <a:off x="1524000" y="2694780"/>
            <a:ext cx="9144000" cy="2833687"/>
          </a:xfrm>
        </p:spPr>
        <p:txBody>
          <a:bodyPr vert="horz" lIns="91440" tIns="45720" rIns="91440" bIns="45720" rtlCol="0" anchor="t">
            <a:normAutofit/>
          </a:bodyPr>
          <a:lstStyle/>
          <a:p>
            <a:endParaRPr lang="en-GB" sz="2800" noProof="0" dirty="0">
              <a:latin typeface="Kings Caslon Display"/>
            </a:endParaRPr>
          </a:p>
          <a:p>
            <a:endParaRPr lang="en-GB" sz="2800" noProof="0" dirty="0">
              <a:latin typeface="Kings Caslon Display"/>
            </a:endParaRPr>
          </a:p>
          <a:p>
            <a:r>
              <a:rPr lang="en-GB" sz="4000" b="1" noProof="0" dirty="0">
                <a:latin typeface="KingsBureauGrot ThreeSeven" panose="02000506050000020004" pitchFamily="2" charset="0"/>
              </a:rPr>
              <a:t>kdl.kcl.ac.uk</a:t>
            </a:r>
          </a:p>
          <a:p>
            <a:endParaRPr lang="en-GB" sz="2800" noProof="0" dirty="0">
              <a:latin typeface="Kings Caslon Display"/>
            </a:endParaRPr>
          </a:p>
          <a:p>
            <a:r>
              <a:rPr lang="en-GB" sz="2800" noProof="0" dirty="0">
                <a:latin typeface="Kings Caslon Display"/>
              </a:rPr>
              <a:t>@kingsdigtallab</a:t>
            </a:r>
          </a:p>
        </p:txBody>
      </p:sp>
      <p:sp>
        <p:nvSpPr>
          <p:cNvPr id="4" name="Footer Placeholder 3">
            <a:extLst>
              <a:ext uri="{FF2B5EF4-FFF2-40B4-BE49-F238E27FC236}">
                <a16:creationId xmlns:a16="http://schemas.microsoft.com/office/drawing/2014/main" id="{661E50BD-8020-46EE-8B79-41BA78CF5005}"/>
              </a:ext>
            </a:extLst>
          </p:cNvPr>
          <p:cNvSpPr>
            <a:spLocks noGrp="1"/>
          </p:cNvSpPr>
          <p:nvPr>
            <p:ph type="ftr" sz="quarter" idx="11"/>
          </p:nvPr>
        </p:nvSpPr>
        <p:spPr>
          <a:xfrm>
            <a:off x="6461312" y="6492875"/>
            <a:ext cx="5730688" cy="365125"/>
          </a:xfrm>
        </p:spPr>
        <p:txBody>
          <a:bodyPr/>
          <a:lstStyle/>
          <a:p>
            <a:r>
              <a:rPr lang="en-GB" noProof="0" dirty="0">
                <a:latin typeface="KingsBureauGrot ThreeSeven"/>
              </a:rPr>
              <a:t>DH RSE Summer School 2025, June 30, King's Digital Lab</a:t>
            </a:r>
          </a:p>
        </p:txBody>
      </p:sp>
      <p:pic>
        <p:nvPicPr>
          <p:cNvPr id="1032" name="Picture 8">
            <a:extLst>
              <a:ext uri="{FF2B5EF4-FFF2-40B4-BE49-F238E27FC236}">
                <a16:creationId xmlns:a16="http://schemas.microsoft.com/office/drawing/2014/main" id="{D222D68C-8F55-1B38-6598-9DA4D3AD3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49" y="4933156"/>
            <a:ext cx="718343" cy="7183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lack Twitter | free icon packs | UI Download">
            <a:extLst>
              <a:ext uri="{FF2B5EF4-FFF2-40B4-BE49-F238E27FC236}">
                <a16:creationId xmlns:a16="http://schemas.microsoft.com/office/drawing/2014/main" id="{9C3E8E02-6CE4-986A-9A78-24C59D378E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7910" y="4933155"/>
            <a:ext cx="718344" cy="71834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FB3C21CF-3D39-5485-FB6F-708BE8E22B8D}"/>
              </a:ext>
            </a:extLst>
          </p:cNvPr>
          <p:cNvSpPr txBox="1">
            <a:spLocks/>
          </p:cNvSpPr>
          <p:nvPr/>
        </p:nvSpPr>
        <p:spPr>
          <a:xfrm>
            <a:off x="2597727" y="232567"/>
            <a:ext cx="6996545"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latin typeface="KingsBureauGrot ThreeSeven"/>
              </a:rPr>
              <a:t>Mapping Processes and Data Models</a:t>
            </a:r>
            <a:endParaRPr lang="en-GB" dirty="0">
              <a:latin typeface="KingsBureauGrot ThreeSeven" panose="02000506050000020004" pitchFamily="2" charset="0"/>
            </a:endParaRPr>
          </a:p>
        </p:txBody>
      </p:sp>
    </p:spTree>
    <p:extLst>
      <p:ext uri="{BB962C8B-B14F-4D97-AF65-F5344CB8AC3E}">
        <p14:creationId xmlns:p14="http://schemas.microsoft.com/office/powerpoint/2010/main" val="232816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286A0-0512-CFB6-FBC3-53CF241A881F}"/>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A1CAF4-BA53-AC98-7021-1F15F467903C}"/>
              </a:ext>
            </a:extLst>
          </p:cNvPr>
          <p:cNvSpPr>
            <a:spLocks noGrp="1"/>
          </p:cNvSpPr>
          <p:nvPr>
            <p:ph type="ftr" sz="quarter" idx="11"/>
          </p:nvPr>
        </p:nvSpPr>
        <p:spPr>
          <a:xfrm>
            <a:off x="7346529" y="6492875"/>
            <a:ext cx="5730688" cy="365125"/>
          </a:xfrm>
        </p:spPr>
        <p:txBody>
          <a:bodyPr/>
          <a:lstStyle/>
          <a:p>
            <a:r>
              <a:rPr lang="en-GB" noProof="0" dirty="0">
                <a:latin typeface="KingsBureauGrot ThreeSeven"/>
              </a:rPr>
              <a:t>DH RSE Summer School 2025, June 30, King's Digital Lab</a:t>
            </a:r>
          </a:p>
        </p:txBody>
      </p:sp>
      <p:pic>
        <p:nvPicPr>
          <p:cNvPr id="1026" name="Picture 2">
            <a:extLst>
              <a:ext uri="{FF2B5EF4-FFF2-40B4-BE49-F238E27FC236}">
                <a16:creationId xmlns:a16="http://schemas.microsoft.com/office/drawing/2014/main" id="{CB913094-38D0-AAC6-41D4-701747D14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19" y="1004836"/>
            <a:ext cx="10572162" cy="484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16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C173A-B681-232A-EECF-51D44B79A76D}"/>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850E3F-CB5F-5E02-94AE-AC0124662F1E}"/>
              </a:ext>
            </a:extLst>
          </p:cNvPr>
          <p:cNvSpPr>
            <a:spLocks noGrp="1"/>
          </p:cNvSpPr>
          <p:nvPr>
            <p:ph type="ftr" sz="quarter" idx="11"/>
          </p:nvPr>
        </p:nvSpPr>
        <p:spPr>
          <a:xfrm>
            <a:off x="7346529" y="6492875"/>
            <a:ext cx="5730688" cy="365125"/>
          </a:xfrm>
        </p:spPr>
        <p:txBody>
          <a:bodyPr/>
          <a:lstStyle/>
          <a:p>
            <a:r>
              <a:rPr lang="en-GB" noProof="0" dirty="0">
                <a:latin typeface="KingsBureauGrot ThreeSeven"/>
              </a:rPr>
              <a:t>DH RSE Summer School 2025, June 30, King's Digital Lab</a:t>
            </a:r>
          </a:p>
        </p:txBody>
      </p:sp>
      <p:sp>
        <p:nvSpPr>
          <p:cNvPr id="2" name="Title 1">
            <a:extLst>
              <a:ext uri="{FF2B5EF4-FFF2-40B4-BE49-F238E27FC236}">
                <a16:creationId xmlns:a16="http://schemas.microsoft.com/office/drawing/2014/main" id="{A2F461A7-743B-F1BF-CE42-AC52CCF02014}"/>
              </a:ext>
            </a:extLst>
          </p:cNvPr>
          <p:cNvSpPr>
            <a:spLocks noGrp="1"/>
          </p:cNvSpPr>
          <p:nvPr>
            <p:ph type="ctrTitle"/>
          </p:nvPr>
        </p:nvSpPr>
        <p:spPr>
          <a:xfrm>
            <a:off x="2597727" y="1885561"/>
            <a:ext cx="6996545" cy="2387600"/>
          </a:xfrm>
        </p:spPr>
        <p:txBody>
          <a:bodyPr/>
          <a:lstStyle/>
          <a:p>
            <a:r>
              <a:rPr lang="en-GB" dirty="0">
                <a:latin typeface="KingsBureauGrot ThreeSeven"/>
              </a:rPr>
              <a:t>Mapping Processes and Data Models</a:t>
            </a:r>
            <a:endParaRPr lang="en-GB" noProof="0" dirty="0">
              <a:latin typeface="KingsBureauGrot ThreeSeven" panose="02000506050000020004" pitchFamily="2" charset="0"/>
            </a:endParaRPr>
          </a:p>
        </p:txBody>
      </p:sp>
    </p:spTree>
    <p:extLst>
      <p:ext uri="{BB962C8B-B14F-4D97-AF65-F5344CB8AC3E}">
        <p14:creationId xmlns:p14="http://schemas.microsoft.com/office/powerpoint/2010/main" val="202990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C8E8-AF96-4BD7-B803-72F9FDF15892}"/>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5035FFBF-3138-1C7D-FFF3-5C57CAB50991}"/>
              </a:ext>
            </a:extLst>
          </p:cNvPr>
          <p:cNvSpPr>
            <a:spLocks noGrp="1"/>
          </p:cNvSpPr>
          <p:nvPr>
            <p:ph type="ftr" sz="quarter" idx="11"/>
          </p:nvPr>
        </p:nvSpPr>
        <p:spPr>
          <a:xfrm>
            <a:off x="7346529" y="6492875"/>
            <a:ext cx="5730688" cy="365125"/>
          </a:xfrm>
        </p:spPr>
        <p:txBody>
          <a:bodyPr/>
          <a:lstStyle/>
          <a:p>
            <a:r>
              <a:rPr lang="en-GB" noProof="0" dirty="0">
                <a:latin typeface="KingsBureauGrot ThreeSeven"/>
              </a:rPr>
              <a:t>DH RSE Summer School 2025, June 30, King's Digital Lab</a:t>
            </a:r>
          </a:p>
        </p:txBody>
      </p:sp>
      <p:sp>
        <p:nvSpPr>
          <p:cNvPr id="2" name="TextBox 1">
            <a:extLst>
              <a:ext uri="{FF2B5EF4-FFF2-40B4-BE49-F238E27FC236}">
                <a16:creationId xmlns:a16="http://schemas.microsoft.com/office/drawing/2014/main" id="{5FCAC3A3-2D10-8CFF-C1B8-642E3F215343}"/>
              </a:ext>
            </a:extLst>
          </p:cNvPr>
          <p:cNvSpPr txBox="1"/>
          <p:nvPr/>
        </p:nvSpPr>
        <p:spPr>
          <a:xfrm>
            <a:off x="1180123" y="1391137"/>
            <a:ext cx="10558585" cy="4893647"/>
          </a:xfrm>
          <a:prstGeom prst="rect">
            <a:avLst/>
          </a:prstGeom>
          <a:noFill/>
        </p:spPr>
        <p:txBody>
          <a:bodyPr wrap="square" rtlCol="0">
            <a:spAutoFit/>
          </a:bodyPr>
          <a:lstStyle/>
          <a:p>
            <a:pPr marL="342900" indent="-342900">
              <a:buFont typeface="Arial" panose="020B0604020202020204" pitchFamily="34" charset="0"/>
              <a:buChar char="•"/>
            </a:pPr>
            <a:r>
              <a:rPr lang="en-GB" sz="2400" b="1" i="1" dirty="0">
                <a:latin typeface="Kings Caslon Display" panose="02000503000000020003" pitchFamily="2" charset="0"/>
              </a:rPr>
              <a:t>The project aims to understand the interplay of linguistic and material culture in ancient Sicily over a period of 1,500 years, through several interlinked work packages</a:t>
            </a:r>
            <a:br>
              <a:rPr lang="en-GB" sz="2400" i="1" dirty="0">
                <a:latin typeface="Kings Caslon Display" panose="02000503000000020003" pitchFamily="2" charset="0"/>
              </a:rPr>
            </a:br>
            <a:endParaRPr lang="en-GB" sz="2400" i="1" dirty="0">
              <a:latin typeface="Kings Caslon Display" panose="02000503000000020003" pitchFamily="2" charset="0"/>
            </a:endParaRPr>
          </a:p>
          <a:p>
            <a:pPr marL="342900" indent="-342900">
              <a:buFont typeface="Arial" panose="020B0604020202020204" pitchFamily="34" charset="0"/>
              <a:buChar char="•"/>
            </a:pPr>
            <a:r>
              <a:rPr lang="en-GB" sz="2400" i="1" dirty="0">
                <a:latin typeface="Kings Caslon Display" panose="02000503000000020003" pitchFamily="2" charset="0"/>
              </a:rPr>
              <a:t>We are asked to develop a tool to assist with analysis of the letter-forms used in epigraphic inscriptions</a:t>
            </a:r>
            <a:br>
              <a:rPr lang="en-GB" sz="2400" i="1" dirty="0">
                <a:latin typeface="Kings Caslon Display" panose="02000503000000020003" pitchFamily="2" charset="0"/>
              </a:rPr>
            </a:br>
            <a:endParaRPr lang="en-GB" sz="2400" i="1" dirty="0">
              <a:latin typeface="Kings Caslon Display" panose="02000503000000020003" pitchFamily="2" charset="0"/>
            </a:endParaRPr>
          </a:p>
          <a:p>
            <a:pPr marL="342900" indent="-342900">
              <a:buFont typeface="Arial" panose="020B0604020202020204" pitchFamily="34" charset="0"/>
              <a:buChar char="•"/>
            </a:pPr>
            <a:r>
              <a:rPr lang="en-GB" sz="2400" i="1" dirty="0">
                <a:latin typeface="Kings Caslon Display" panose="02000503000000020003" pitchFamily="2" charset="0"/>
              </a:rPr>
              <a:t>The tool must enable the integration of outputs from the other work packages</a:t>
            </a:r>
            <a:br>
              <a:rPr lang="en-GB" sz="2400" i="1" dirty="0">
                <a:latin typeface="Kings Caslon Display" panose="02000503000000020003" pitchFamily="2" charset="0"/>
              </a:rPr>
            </a:br>
            <a:endParaRPr lang="en-GB" sz="2400" i="1" dirty="0">
              <a:latin typeface="Kings Caslon Display" panose="02000503000000020003" pitchFamily="2" charset="0"/>
            </a:endParaRPr>
          </a:p>
          <a:p>
            <a:pPr marL="342900" indent="-342900">
              <a:buFont typeface="Arial" panose="020B0604020202020204" pitchFamily="34" charset="0"/>
              <a:buChar char="•"/>
            </a:pPr>
            <a:r>
              <a:rPr lang="en-GB" sz="2400" i="1" dirty="0">
                <a:latin typeface="Kings Caslon Display" panose="02000503000000020003" pitchFamily="2" charset="0"/>
              </a:rPr>
              <a:t>The research findings should be available and presented to the palaeographic community as a new  standard</a:t>
            </a:r>
            <a:br>
              <a:rPr lang="en-GB" sz="2400" i="1" dirty="0">
                <a:latin typeface="Kings Caslon Display" panose="02000503000000020003" pitchFamily="2" charset="0"/>
              </a:rPr>
            </a:br>
            <a:endParaRPr lang="en-GB" sz="2400" i="1" dirty="0">
              <a:latin typeface="Kings Caslon Display" panose="02000503000000020003" pitchFamily="2" charset="0"/>
            </a:endParaRPr>
          </a:p>
          <a:p>
            <a:pPr marL="342900" indent="-342900">
              <a:buFont typeface="Arial" panose="020B0604020202020204" pitchFamily="34" charset="0"/>
              <a:buChar char="•"/>
            </a:pPr>
            <a:endParaRPr lang="en-GB" sz="2400" i="1" dirty="0">
              <a:latin typeface="Kings Caslon Display" panose="02000503000000020003" pitchFamily="2" charset="0"/>
            </a:endParaRPr>
          </a:p>
          <a:p>
            <a:pPr marL="342900" indent="-342900">
              <a:buFont typeface="Arial" panose="020B0604020202020204" pitchFamily="34" charset="0"/>
              <a:buChar char="•"/>
            </a:pPr>
            <a:endParaRPr lang="en-GB" sz="2400" i="1" dirty="0">
              <a:latin typeface="Kings Caslon Display" panose="02000503000000020003" pitchFamily="2" charset="0"/>
            </a:endParaRPr>
          </a:p>
        </p:txBody>
      </p:sp>
    </p:spTree>
    <p:extLst>
      <p:ext uri="{BB962C8B-B14F-4D97-AF65-F5344CB8AC3E}">
        <p14:creationId xmlns:p14="http://schemas.microsoft.com/office/powerpoint/2010/main" val="63459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99A7C-B96B-3B8A-B27C-EBB246DB1C28}"/>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D9832ADD-C08A-6ABD-6597-1D51F47A0382}"/>
              </a:ext>
            </a:extLst>
          </p:cNvPr>
          <p:cNvSpPr>
            <a:spLocks noGrp="1"/>
          </p:cNvSpPr>
          <p:nvPr>
            <p:ph type="ftr" sz="quarter" idx="11"/>
          </p:nvPr>
        </p:nvSpPr>
        <p:spPr>
          <a:xfrm>
            <a:off x="7346529" y="6492875"/>
            <a:ext cx="5730688" cy="365125"/>
          </a:xfrm>
        </p:spPr>
        <p:txBody>
          <a:bodyPr/>
          <a:lstStyle/>
          <a:p>
            <a:r>
              <a:rPr lang="en-GB" noProof="0" dirty="0">
                <a:latin typeface="KingsBureauGrot ThreeSeven"/>
              </a:rPr>
              <a:t>DH RSE Summer School 2025, June 30, King's Digital Lab</a:t>
            </a:r>
          </a:p>
        </p:txBody>
      </p:sp>
      <p:sp>
        <p:nvSpPr>
          <p:cNvPr id="2" name="TextBox 1">
            <a:extLst>
              <a:ext uri="{FF2B5EF4-FFF2-40B4-BE49-F238E27FC236}">
                <a16:creationId xmlns:a16="http://schemas.microsoft.com/office/drawing/2014/main" id="{224F81DD-4712-6FC9-2C4E-9825E678BB4C}"/>
              </a:ext>
            </a:extLst>
          </p:cNvPr>
          <p:cNvSpPr txBox="1"/>
          <p:nvPr/>
        </p:nvSpPr>
        <p:spPr>
          <a:xfrm>
            <a:off x="1180123" y="1391137"/>
            <a:ext cx="10558585" cy="1938992"/>
          </a:xfrm>
          <a:prstGeom prst="rect">
            <a:avLst/>
          </a:prstGeom>
          <a:noFill/>
        </p:spPr>
        <p:txBody>
          <a:bodyPr wrap="square" rtlCol="0">
            <a:spAutoFit/>
          </a:bodyPr>
          <a:lstStyle/>
          <a:p>
            <a:pPr marL="342900" indent="-342900">
              <a:buFont typeface="Arial" panose="020B0604020202020204" pitchFamily="34" charset="0"/>
              <a:buChar char="•"/>
            </a:pPr>
            <a:r>
              <a:rPr lang="en-GB" sz="2400" b="1" i="1" dirty="0">
                <a:latin typeface="Kings Caslon Display" panose="02000503000000020003" pitchFamily="2" charset="0"/>
              </a:rPr>
              <a:t>The project aims to understand the interplay of linguistic and material culture in ancient Sicily over a period of 1,500 years, through several interlinked work packages</a:t>
            </a:r>
            <a:br>
              <a:rPr lang="en-GB" sz="2400" i="1" dirty="0">
                <a:latin typeface="Kings Caslon Display" panose="02000503000000020003" pitchFamily="2" charset="0"/>
              </a:rPr>
            </a:br>
            <a:endParaRPr lang="en-GB" sz="2400" i="1" dirty="0">
              <a:latin typeface="Kings Caslon Display" panose="02000503000000020003" pitchFamily="2" charset="0"/>
            </a:endParaRPr>
          </a:p>
          <a:p>
            <a:pPr marL="342900" indent="-342900">
              <a:buFont typeface="Arial" panose="020B0604020202020204" pitchFamily="34" charset="0"/>
              <a:buChar char="•"/>
            </a:pPr>
            <a:endParaRPr lang="en-GB" sz="2400" i="1" dirty="0">
              <a:latin typeface="Kings Caslon Display" panose="02000503000000020003" pitchFamily="2" charset="0"/>
            </a:endParaRPr>
          </a:p>
          <a:p>
            <a:pPr marL="342900" indent="-342900">
              <a:buFont typeface="Arial" panose="020B0604020202020204" pitchFamily="34" charset="0"/>
              <a:buChar char="•"/>
            </a:pPr>
            <a:endParaRPr lang="en-GB" sz="2400" i="1" dirty="0">
              <a:latin typeface="Kings Caslon Display" panose="02000503000000020003" pitchFamily="2" charset="0"/>
            </a:endParaRPr>
          </a:p>
        </p:txBody>
      </p:sp>
      <p:sp>
        <p:nvSpPr>
          <p:cNvPr id="3" name="TextBox 2">
            <a:extLst>
              <a:ext uri="{FF2B5EF4-FFF2-40B4-BE49-F238E27FC236}">
                <a16:creationId xmlns:a16="http://schemas.microsoft.com/office/drawing/2014/main" id="{443F6D8D-D5FD-9B90-2E12-652BE98D32CD}"/>
              </a:ext>
            </a:extLst>
          </p:cNvPr>
          <p:cNvSpPr txBox="1"/>
          <p:nvPr/>
        </p:nvSpPr>
        <p:spPr>
          <a:xfrm>
            <a:off x="2827020" y="2360633"/>
            <a:ext cx="7406640" cy="2308324"/>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KingsBureauGrot ThreeSeven" panose="02000506050000020004" pitchFamily="2" charset="0"/>
              </a:rPr>
              <a:t>What are the raw sources?</a:t>
            </a:r>
          </a:p>
          <a:p>
            <a:pPr marL="742950" lvl="1" indent="-285750">
              <a:buFont typeface="Arial" panose="020B0604020202020204" pitchFamily="34" charset="0"/>
              <a:buChar char="•"/>
            </a:pPr>
            <a:r>
              <a:rPr lang="en-GB" b="1" i="1" dirty="0">
                <a:latin typeface="KingsBureauGrot ThreeSeven" panose="02000506050000020004" pitchFamily="2" charset="0"/>
              </a:rPr>
              <a:t>Greek and Latin epigraphic inscriptions from across Sicily</a:t>
            </a:r>
          </a:p>
          <a:p>
            <a:pPr marL="285750" indent="-285750">
              <a:buFont typeface="Arial" panose="020B0604020202020204" pitchFamily="34" charset="0"/>
              <a:buChar char="•"/>
            </a:pPr>
            <a:r>
              <a:rPr lang="en-GB" b="1" dirty="0">
                <a:latin typeface="KingsBureauGrot ThreeSeven" panose="02000506050000020004" pitchFamily="2" charset="0"/>
              </a:rPr>
              <a:t>What aspects of these sources are we studying?</a:t>
            </a:r>
          </a:p>
          <a:p>
            <a:pPr marL="742950" lvl="1" indent="-285750">
              <a:buFont typeface="Arial" panose="020B0604020202020204" pitchFamily="34" charset="0"/>
              <a:buChar char="•"/>
            </a:pPr>
            <a:r>
              <a:rPr lang="en-GB" b="1" i="1" dirty="0">
                <a:solidFill>
                  <a:srgbClr val="FF0000"/>
                </a:solidFill>
                <a:latin typeface="KingsBureauGrot ThreeSeven" panose="02000506050000020004" pitchFamily="2" charset="0"/>
              </a:rPr>
              <a:t>a) Conventions in the written scripts through time and space</a:t>
            </a:r>
          </a:p>
          <a:p>
            <a:pPr marL="742950" lvl="1" indent="-285750">
              <a:buFont typeface="Arial" panose="020B0604020202020204" pitchFamily="34" charset="0"/>
              <a:buChar char="•"/>
            </a:pPr>
            <a:r>
              <a:rPr lang="en-GB" b="1" i="1" dirty="0">
                <a:latin typeface="KingsBureauGrot ThreeSeven" panose="02000506050000020004" pitchFamily="2" charset="0"/>
              </a:rPr>
              <a:t>b) Linguistic character and evidence of multilingual, multicultural society</a:t>
            </a:r>
          </a:p>
          <a:p>
            <a:pPr marL="742950" lvl="1" indent="-285750">
              <a:buFont typeface="Arial" panose="020B0604020202020204" pitchFamily="34" charset="0"/>
              <a:buChar char="•"/>
            </a:pPr>
            <a:r>
              <a:rPr lang="en-GB" b="1" i="1" dirty="0">
                <a:latin typeface="KingsBureauGrot ThreeSeven" panose="02000506050000020004" pitchFamily="2" charset="0"/>
              </a:rPr>
              <a:t>c) Petrographic qualities and variation by time, region and influence on script</a:t>
            </a:r>
          </a:p>
        </p:txBody>
      </p:sp>
    </p:spTree>
    <p:extLst>
      <p:ext uri="{BB962C8B-B14F-4D97-AF65-F5344CB8AC3E}">
        <p14:creationId xmlns:p14="http://schemas.microsoft.com/office/powerpoint/2010/main" val="405826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E5BD4-9FCE-696D-67BD-F68433766119}"/>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3D245C-8F7C-2A00-E63C-27220722DDD1}"/>
              </a:ext>
            </a:extLst>
          </p:cNvPr>
          <p:cNvSpPr>
            <a:spLocks noGrp="1"/>
          </p:cNvSpPr>
          <p:nvPr>
            <p:ph type="ftr" sz="quarter" idx="11"/>
          </p:nvPr>
        </p:nvSpPr>
        <p:spPr>
          <a:xfrm>
            <a:off x="7346529" y="6492875"/>
            <a:ext cx="5730688" cy="365125"/>
          </a:xfrm>
        </p:spPr>
        <p:txBody>
          <a:bodyPr/>
          <a:lstStyle/>
          <a:p>
            <a:r>
              <a:rPr lang="en-GB" noProof="0" dirty="0">
                <a:latin typeface="KingsBureauGrot ThreeSeven"/>
              </a:rPr>
              <a:t>DH RSE Summer School 2025, June 30, King's Digital Lab</a:t>
            </a:r>
          </a:p>
        </p:txBody>
      </p:sp>
      <p:sp>
        <p:nvSpPr>
          <p:cNvPr id="2" name="TextBox 1">
            <a:extLst>
              <a:ext uri="{FF2B5EF4-FFF2-40B4-BE49-F238E27FC236}">
                <a16:creationId xmlns:a16="http://schemas.microsoft.com/office/drawing/2014/main" id="{AFFA1FB5-CED7-47EC-C672-DF238B6CC16D}"/>
              </a:ext>
            </a:extLst>
          </p:cNvPr>
          <p:cNvSpPr txBox="1"/>
          <p:nvPr/>
        </p:nvSpPr>
        <p:spPr>
          <a:xfrm>
            <a:off x="1180123" y="1391137"/>
            <a:ext cx="10558585" cy="1200329"/>
          </a:xfrm>
          <a:prstGeom prst="rect">
            <a:avLst/>
          </a:prstGeom>
          <a:noFill/>
        </p:spPr>
        <p:txBody>
          <a:bodyPr wrap="square" rtlCol="0">
            <a:spAutoFit/>
          </a:bodyPr>
          <a:lstStyle/>
          <a:p>
            <a:pPr marL="342900" indent="-342900">
              <a:buFont typeface="Arial" panose="020B0604020202020204" pitchFamily="34" charset="0"/>
              <a:buChar char="•"/>
            </a:pPr>
            <a:r>
              <a:rPr lang="en-GB" sz="2400" i="1" dirty="0">
                <a:latin typeface="Kings Caslon Display" panose="02000503000000020003" pitchFamily="2" charset="0"/>
              </a:rPr>
              <a:t>We are asked to develop a tool to assist with analysis of the letter-forms used in epigraphic inscriptions</a:t>
            </a:r>
          </a:p>
          <a:p>
            <a:pPr marL="342900" indent="-342900">
              <a:buFont typeface="Arial" panose="020B0604020202020204" pitchFamily="34" charset="0"/>
              <a:buChar char="•"/>
            </a:pPr>
            <a:endParaRPr lang="en-GB" sz="2400" i="1" dirty="0">
              <a:latin typeface="Kings Caslon Display" panose="02000503000000020003" pitchFamily="2" charset="0"/>
            </a:endParaRPr>
          </a:p>
        </p:txBody>
      </p:sp>
      <p:sp>
        <p:nvSpPr>
          <p:cNvPr id="3" name="TextBox 2">
            <a:extLst>
              <a:ext uri="{FF2B5EF4-FFF2-40B4-BE49-F238E27FC236}">
                <a16:creationId xmlns:a16="http://schemas.microsoft.com/office/drawing/2014/main" id="{E1D8EF56-7539-A4C0-DD74-55B94BEA5CAC}"/>
              </a:ext>
            </a:extLst>
          </p:cNvPr>
          <p:cNvSpPr txBox="1"/>
          <p:nvPr/>
        </p:nvSpPr>
        <p:spPr>
          <a:xfrm>
            <a:off x="2827020" y="2360633"/>
            <a:ext cx="7406640" cy="2308324"/>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KingsBureauGrot ThreeSeven" panose="02000506050000020004" pitchFamily="2" charset="0"/>
              </a:rPr>
              <a:t>What does our tool need to capture?</a:t>
            </a:r>
          </a:p>
          <a:p>
            <a:pPr marL="742950" lvl="1" indent="-285750">
              <a:buFont typeface="Arial" panose="020B0604020202020204" pitchFamily="34" charset="0"/>
              <a:buChar char="•"/>
            </a:pPr>
            <a:r>
              <a:rPr lang="en-GB" b="1" i="1" dirty="0">
                <a:latin typeface="KingsBureauGrot ThreeSeven" panose="02000506050000020004" pitchFamily="2" charset="0"/>
              </a:rPr>
              <a:t>We want to develop typologies based on features of letterforms in Greek and Latin scripts – e.g. bowls, crossbars, verticals etc.</a:t>
            </a:r>
          </a:p>
          <a:p>
            <a:pPr marL="285750" indent="-285750">
              <a:buFont typeface="Arial" panose="020B0604020202020204" pitchFamily="34" charset="0"/>
              <a:buChar char="•"/>
            </a:pPr>
            <a:r>
              <a:rPr lang="en-GB" b="1" dirty="0">
                <a:latin typeface="KingsBureauGrot ThreeSeven" panose="02000506050000020004" pitchFamily="2" charset="0"/>
              </a:rPr>
              <a:t>How could we approach this at a basic level?</a:t>
            </a:r>
          </a:p>
          <a:p>
            <a:pPr marL="285750" indent="-285750">
              <a:buFont typeface="Arial" panose="020B0604020202020204" pitchFamily="34" charset="0"/>
              <a:buChar char="•"/>
            </a:pPr>
            <a:r>
              <a:rPr lang="en-GB" b="1" dirty="0">
                <a:latin typeface="KingsBureauGrot ThreeSeven" panose="02000506050000020004" pitchFamily="2" charset="0"/>
              </a:rPr>
              <a:t>Where will our images come from?</a:t>
            </a:r>
          </a:p>
          <a:p>
            <a:pPr marL="742950" lvl="1" indent="-285750">
              <a:buFont typeface="Arial" panose="020B0604020202020204" pitchFamily="34" charset="0"/>
              <a:buChar char="•"/>
            </a:pPr>
            <a:r>
              <a:rPr lang="en-GB" b="1" i="1" dirty="0">
                <a:latin typeface="KingsBureauGrot ThreeSeven" panose="02000506050000020004" pitchFamily="2" charset="0"/>
              </a:rPr>
              <a:t>Partner university has a IIIF server configured</a:t>
            </a:r>
          </a:p>
          <a:p>
            <a:pPr marL="285750" indent="-285750">
              <a:buFont typeface="Arial" panose="020B0604020202020204" pitchFamily="34" charset="0"/>
              <a:buChar char="•"/>
            </a:pPr>
            <a:r>
              <a:rPr lang="en-GB" b="1" dirty="0">
                <a:latin typeface="KingsBureauGrot ThreeSeven" panose="02000506050000020004" pitchFamily="2" charset="0"/>
              </a:rPr>
              <a:t>How should we structure the information we plan on capturing?</a:t>
            </a:r>
          </a:p>
          <a:p>
            <a:pPr marL="742950" lvl="1" indent="-285750">
              <a:buFont typeface="Arial" panose="020B0604020202020204" pitchFamily="34" charset="0"/>
              <a:buChar char="•"/>
            </a:pPr>
            <a:r>
              <a:rPr lang="en-GB" b="1" i="1" dirty="0">
                <a:latin typeface="KingsBureauGrot ThreeSeven" panose="02000506050000020004" pitchFamily="2" charset="0"/>
              </a:rPr>
              <a:t>Are there existing conventions?</a:t>
            </a:r>
          </a:p>
        </p:txBody>
      </p:sp>
    </p:spTree>
    <p:extLst>
      <p:ext uri="{BB962C8B-B14F-4D97-AF65-F5344CB8AC3E}">
        <p14:creationId xmlns:p14="http://schemas.microsoft.com/office/powerpoint/2010/main" val="19917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D455-EA17-6B7D-91FC-8330632AA81B}"/>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CA019A1C-5B3A-6C7C-4CC9-552562653487}"/>
              </a:ext>
            </a:extLst>
          </p:cNvPr>
          <p:cNvSpPr>
            <a:spLocks noGrp="1"/>
          </p:cNvSpPr>
          <p:nvPr>
            <p:ph type="ftr" sz="quarter" idx="11"/>
          </p:nvPr>
        </p:nvSpPr>
        <p:spPr>
          <a:xfrm>
            <a:off x="7346529" y="6492875"/>
            <a:ext cx="5730688" cy="365125"/>
          </a:xfrm>
        </p:spPr>
        <p:txBody>
          <a:bodyPr/>
          <a:lstStyle/>
          <a:p>
            <a:r>
              <a:rPr lang="en-GB" noProof="0" dirty="0">
                <a:latin typeface="KingsBureauGrot ThreeSeven"/>
              </a:rPr>
              <a:t>DH RSE Summer School 2025, June 30, King's Digital Lab</a:t>
            </a:r>
          </a:p>
        </p:txBody>
      </p:sp>
      <p:sp>
        <p:nvSpPr>
          <p:cNvPr id="2" name="TextBox 1">
            <a:extLst>
              <a:ext uri="{FF2B5EF4-FFF2-40B4-BE49-F238E27FC236}">
                <a16:creationId xmlns:a16="http://schemas.microsoft.com/office/drawing/2014/main" id="{7A263E94-BF4C-9ABF-246C-218D2B3F48A8}"/>
              </a:ext>
            </a:extLst>
          </p:cNvPr>
          <p:cNvSpPr txBox="1"/>
          <p:nvPr/>
        </p:nvSpPr>
        <p:spPr>
          <a:xfrm>
            <a:off x="1180123" y="1391137"/>
            <a:ext cx="10558585" cy="830997"/>
          </a:xfrm>
          <a:prstGeom prst="rect">
            <a:avLst/>
          </a:prstGeom>
          <a:noFill/>
        </p:spPr>
        <p:txBody>
          <a:bodyPr wrap="square" rtlCol="0">
            <a:spAutoFit/>
          </a:bodyPr>
          <a:lstStyle/>
          <a:p>
            <a:pPr marL="342900" indent="-342900">
              <a:buFont typeface="Arial" panose="020B0604020202020204" pitchFamily="34" charset="0"/>
              <a:buChar char="•"/>
            </a:pPr>
            <a:r>
              <a:rPr lang="en-GB" sz="2400" i="1" dirty="0">
                <a:latin typeface="Kings Caslon Display" panose="02000503000000020003" pitchFamily="2" charset="0"/>
              </a:rPr>
              <a:t>The tool must enable the integration of outputs from the other work packages</a:t>
            </a:r>
          </a:p>
          <a:p>
            <a:pPr marL="342900" indent="-342900">
              <a:buFont typeface="Arial" panose="020B0604020202020204" pitchFamily="34" charset="0"/>
              <a:buChar char="•"/>
            </a:pPr>
            <a:endParaRPr lang="en-GB" sz="2400" i="1" dirty="0">
              <a:latin typeface="Kings Caslon Display" panose="02000503000000020003" pitchFamily="2" charset="0"/>
            </a:endParaRPr>
          </a:p>
        </p:txBody>
      </p:sp>
      <p:sp>
        <p:nvSpPr>
          <p:cNvPr id="3" name="TextBox 2">
            <a:extLst>
              <a:ext uri="{FF2B5EF4-FFF2-40B4-BE49-F238E27FC236}">
                <a16:creationId xmlns:a16="http://schemas.microsoft.com/office/drawing/2014/main" id="{ED27121A-E241-524D-DDB1-E5007714A652}"/>
              </a:ext>
            </a:extLst>
          </p:cNvPr>
          <p:cNvSpPr txBox="1"/>
          <p:nvPr/>
        </p:nvSpPr>
        <p:spPr>
          <a:xfrm>
            <a:off x="2827020" y="2360633"/>
            <a:ext cx="7406640"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KingsBureauGrot ThreeSeven" panose="02000506050000020004" pitchFamily="2" charset="0"/>
              </a:rPr>
              <a:t>What are the other work packages producing?</a:t>
            </a:r>
          </a:p>
          <a:p>
            <a:pPr marL="742950" lvl="1" indent="-285750">
              <a:buFont typeface="Arial" panose="020B0604020202020204" pitchFamily="34" charset="0"/>
              <a:buChar char="•"/>
            </a:pPr>
            <a:r>
              <a:rPr lang="en-GB" b="1" i="1" dirty="0">
                <a:latin typeface="KingsBureauGrot ThreeSeven" panose="02000506050000020004" pitchFamily="2" charset="0"/>
              </a:rPr>
              <a:t>Tokenised XML markup</a:t>
            </a:r>
          </a:p>
          <a:p>
            <a:pPr marL="1200150" lvl="2" indent="-285750">
              <a:buFont typeface="Arial" panose="020B0604020202020204" pitchFamily="34" charset="0"/>
              <a:buChar char="•"/>
            </a:pPr>
            <a:r>
              <a:rPr lang="en-GB" b="1" i="1" dirty="0">
                <a:latin typeface="KingsBureauGrot ThreeSeven" panose="02000506050000020004" pitchFamily="2" charset="0"/>
              </a:rPr>
              <a:t>At what level? – Could this be useful to us?</a:t>
            </a:r>
          </a:p>
          <a:p>
            <a:pPr marL="742950" lvl="1" indent="-285750">
              <a:buFont typeface="Arial" panose="020B0604020202020204" pitchFamily="34" charset="0"/>
              <a:buChar char="•"/>
            </a:pPr>
            <a:r>
              <a:rPr lang="en-GB" b="1" i="1" dirty="0">
                <a:latin typeface="KingsBureauGrot ThreeSeven" panose="02000506050000020004" pitchFamily="2" charset="0"/>
              </a:rPr>
              <a:t>Lemmatised corpus</a:t>
            </a:r>
          </a:p>
          <a:p>
            <a:pPr marL="742950" lvl="1" indent="-285750">
              <a:buFont typeface="Arial" panose="020B0604020202020204" pitchFamily="34" charset="0"/>
              <a:buChar char="•"/>
            </a:pPr>
            <a:r>
              <a:rPr lang="en-GB" b="1" i="1" dirty="0">
                <a:latin typeface="KingsBureauGrot ThreeSeven" panose="02000506050000020004" pitchFamily="2" charset="0"/>
              </a:rPr>
              <a:t>Chemical and spectral type analyses</a:t>
            </a:r>
          </a:p>
          <a:p>
            <a:pPr marL="742950" lvl="1" indent="-285750">
              <a:buFont typeface="Arial" panose="020B0604020202020204" pitchFamily="34" charset="0"/>
              <a:buChar char="•"/>
            </a:pPr>
            <a:r>
              <a:rPr lang="en-GB" b="1" i="1" dirty="0">
                <a:latin typeface="KingsBureauGrot ThreeSeven" panose="02000506050000020004" pitchFamily="2" charset="0"/>
              </a:rPr>
              <a:t>Search interface integrating broad metadata with enriched data from these other streams</a:t>
            </a:r>
          </a:p>
        </p:txBody>
      </p:sp>
    </p:spTree>
    <p:extLst>
      <p:ext uri="{BB962C8B-B14F-4D97-AF65-F5344CB8AC3E}">
        <p14:creationId xmlns:p14="http://schemas.microsoft.com/office/powerpoint/2010/main" val="44825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ABB58-AB32-EB2F-E694-FD384F5C2190}"/>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38B575-DCED-E4FE-230B-CCFAF8ECFA48}"/>
              </a:ext>
            </a:extLst>
          </p:cNvPr>
          <p:cNvSpPr>
            <a:spLocks noGrp="1"/>
          </p:cNvSpPr>
          <p:nvPr>
            <p:ph type="ftr" sz="quarter" idx="11"/>
          </p:nvPr>
        </p:nvSpPr>
        <p:spPr>
          <a:xfrm>
            <a:off x="7346529" y="6492875"/>
            <a:ext cx="5730688" cy="365125"/>
          </a:xfrm>
        </p:spPr>
        <p:txBody>
          <a:bodyPr/>
          <a:lstStyle/>
          <a:p>
            <a:r>
              <a:rPr lang="en-GB" noProof="0" dirty="0">
                <a:latin typeface="KingsBureauGrot ThreeSeven"/>
              </a:rPr>
              <a:t>DH RSE Summer School 2025, June 30, King's Digital Lab</a:t>
            </a:r>
          </a:p>
        </p:txBody>
      </p:sp>
      <p:sp>
        <p:nvSpPr>
          <p:cNvPr id="2" name="TextBox 1">
            <a:extLst>
              <a:ext uri="{FF2B5EF4-FFF2-40B4-BE49-F238E27FC236}">
                <a16:creationId xmlns:a16="http://schemas.microsoft.com/office/drawing/2014/main" id="{902DA98E-31F8-2EC4-5EAD-177185A86343}"/>
              </a:ext>
            </a:extLst>
          </p:cNvPr>
          <p:cNvSpPr txBox="1"/>
          <p:nvPr/>
        </p:nvSpPr>
        <p:spPr>
          <a:xfrm>
            <a:off x="1180123" y="1391137"/>
            <a:ext cx="10558585" cy="1938992"/>
          </a:xfrm>
          <a:prstGeom prst="rect">
            <a:avLst/>
          </a:prstGeom>
          <a:noFill/>
        </p:spPr>
        <p:txBody>
          <a:bodyPr wrap="square" rtlCol="0">
            <a:spAutoFit/>
          </a:bodyPr>
          <a:lstStyle/>
          <a:p>
            <a:pPr marL="342900" indent="-342900">
              <a:buFont typeface="Arial" panose="020B0604020202020204" pitchFamily="34" charset="0"/>
              <a:buChar char="•"/>
            </a:pPr>
            <a:r>
              <a:rPr lang="en-GB" sz="2400" i="1" dirty="0">
                <a:latin typeface="Kings Caslon Display" panose="02000503000000020003" pitchFamily="2" charset="0"/>
              </a:rPr>
              <a:t>The research findings should be available and presented to the palaeographic community as a new  standard</a:t>
            </a:r>
            <a:br>
              <a:rPr lang="en-GB" sz="2400" i="1" dirty="0">
                <a:latin typeface="Kings Caslon Display" panose="02000503000000020003" pitchFamily="2" charset="0"/>
              </a:rPr>
            </a:br>
            <a:endParaRPr lang="en-GB" sz="2400" i="1" dirty="0">
              <a:latin typeface="Kings Caslon Display" panose="02000503000000020003" pitchFamily="2" charset="0"/>
            </a:endParaRPr>
          </a:p>
          <a:p>
            <a:pPr marL="342900" indent="-342900">
              <a:buFont typeface="Arial" panose="020B0604020202020204" pitchFamily="34" charset="0"/>
              <a:buChar char="•"/>
            </a:pPr>
            <a:endParaRPr lang="en-GB" sz="2400" i="1" dirty="0">
              <a:latin typeface="Kings Caslon Display" panose="02000503000000020003" pitchFamily="2" charset="0"/>
            </a:endParaRPr>
          </a:p>
          <a:p>
            <a:pPr marL="342900" indent="-342900">
              <a:buFont typeface="Arial" panose="020B0604020202020204" pitchFamily="34" charset="0"/>
              <a:buChar char="•"/>
            </a:pPr>
            <a:endParaRPr lang="en-GB" sz="2400" i="1" dirty="0">
              <a:latin typeface="Kings Caslon Display" panose="02000503000000020003" pitchFamily="2" charset="0"/>
            </a:endParaRPr>
          </a:p>
        </p:txBody>
      </p:sp>
      <p:sp>
        <p:nvSpPr>
          <p:cNvPr id="3" name="TextBox 2">
            <a:extLst>
              <a:ext uri="{FF2B5EF4-FFF2-40B4-BE49-F238E27FC236}">
                <a16:creationId xmlns:a16="http://schemas.microsoft.com/office/drawing/2014/main" id="{C2745344-0B67-0DF0-14B5-00175243E7B1}"/>
              </a:ext>
            </a:extLst>
          </p:cNvPr>
          <p:cNvSpPr txBox="1"/>
          <p:nvPr/>
        </p:nvSpPr>
        <p:spPr>
          <a:xfrm>
            <a:off x="2827020" y="2360633"/>
            <a:ext cx="7406640" cy="2862322"/>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KingsBureauGrot ThreeSeven" panose="02000506050000020004" pitchFamily="2" charset="0"/>
              </a:rPr>
              <a:t>What outputs will be of value to the epigraphic community </a:t>
            </a:r>
            <a:r>
              <a:rPr lang="en-GB" b="1" i="1" dirty="0">
                <a:latin typeface="KingsBureauGrot ThreeSeven" panose="02000506050000020004" pitchFamily="2" charset="0"/>
              </a:rPr>
              <a:t>beyond</a:t>
            </a:r>
            <a:r>
              <a:rPr lang="en-GB" b="1" dirty="0">
                <a:latin typeface="KingsBureauGrot ThreeSeven" panose="02000506050000020004" pitchFamily="2" charset="0"/>
              </a:rPr>
              <a:t> this project?</a:t>
            </a:r>
          </a:p>
          <a:p>
            <a:pPr marL="742950" lvl="1" indent="-285750">
              <a:buFont typeface="Arial" panose="020B0604020202020204" pitchFamily="34" charset="0"/>
              <a:buChar char="•"/>
            </a:pPr>
            <a:r>
              <a:rPr lang="en-GB" b="1" i="1" dirty="0">
                <a:latin typeface="KingsBureauGrot ThreeSeven" panose="02000506050000020004" pitchFamily="2" charset="0"/>
              </a:rPr>
              <a:t>Typologies of letterform, e.g.:</a:t>
            </a:r>
          </a:p>
          <a:p>
            <a:pPr marL="1200150" lvl="2" indent="-285750">
              <a:buFont typeface="Arial" panose="020B0604020202020204" pitchFamily="34" charset="0"/>
              <a:buChar char="•"/>
            </a:pPr>
            <a:r>
              <a:rPr lang="en-GB" b="1" i="1" dirty="0">
                <a:latin typeface="KingsBureauGrot ThreeSeven" panose="02000506050000020004" pitchFamily="2" charset="0"/>
              </a:rPr>
              <a:t>ALPHA</a:t>
            </a:r>
          </a:p>
          <a:p>
            <a:pPr marL="1657350" lvl="3" indent="-285750">
              <a:buFont typeface="Arial" panose="020B0604020202020204" pitchFamily="34" charset="0"/>
              <a:buChar char="•"/>
            </a:pPr>
            <a:r>
              <a:rPr lang="en-GB" b="1" i="1" dirty="0">
                <a:latin typeface="KingsBureauGrot ThreeSeven" panose="02000506050000020004" pitchFamily="2" charset="0"/>
              </a:rPr>
              <a:t>Type 1 – Crossbar Straight</a:t>
            </a:r>
          </a:p>
          <a:p>
            <a:pPr marL="2114550" lvl="4" indent="-285750">
              <a:buFont typeface="Arial" panose="020B0604020202020204" pitchFamily="34" charset="0"/>
              <a:buChar char="•"/>
            </a:pPr>
            <a:r>
              <a:rPr lang="en-GB" b="1" i="1" dirty="0">
                <a:latin typeface="KingsBureauGrot ThreeSeven" panose="02000506050000020004" pitchFamily="2" charset="0"/>
              </a:rPr>
              <a:t>1.1 – Crossbar Straight Ascending</a:t>
            </a:r>
          </a:p>
          <a:p>
            <a:pPr marL="2114550" lvl="4" indent="-285750">
              <a:buFont typeface="Arial" panose="020B0604020202020204" pitchFamily="34" charset="0"/>
              <a:buChar char="•"/>
            </a:pPr>
            <a:r>
              <a:rPr lang="en-GB" b="1" i="1" dirty="0">
                <a:latin typeface="KingsBureauGrot ThreeSeven" panose="02000506050000020004" pitchFamily="2" charset="0"/>
              </a:rPr>
              <a:t>1.2 – Crossbar Straight Descending</a:t>
            </a:r>
          </a:p>
          <a:p>
            <a:pPr marL="2114550" lvl="4" indent="-285750">
              <a:buFont typeface="Arial" panose="020B0604020202020204" pitchFamily="34" charset="0"/>
              <a:buChar char="•"/>
            </a:pPr>
            <a:r>
              <a:rPr lang="en-GB" b="1" i="1" dirty="0">
                <a:latin typeface="KingsBureauGrot ThreeSeven" panose="02000506050000020004" pitchFamily="2" charset="0"/>
              </a:rPr>
              <a:t>1.3 – Crossbar Straight Horizontal</a:t>
            </a:r>
          </a:p>
          <a:p>
            <a:pPr marL="1657350" lvl="3" indent="-285750">
              <a:buFont typeface="Arial" panose="020B0604020202020204" pitchFamily="34" charset="0"/>
              <a:buChar char="•"/>
            </a:pPr>
            <a:r>
              <a:rPr lang="en-GB" b="1" i="1" dirty="0">
                <a:latin typeface="KingsBureauGrot ThreeSeven" panose="02000506050000020004" pitchFamily="2" charset="0"/>
              </a:rPr>
              <a:t>Type 2 – Crossbar Broken</a:t>
            </a:r>
          </a:p>
          <a:p>
            <a:pPr marL="1657350" lvl="3" indent="-285750">
              <a:buFont typeface="Arial" panose="020B0604020202020204" pitchFamily="34" charset="0"/>
              <a:buChar char="•"/>
            </a:pPr>
            <a:r>
              <a:rPr lang="en-GB" b="1" i="1" dirty="0">
                <a:latin typeface="KingsBureauGrot ThreeSeven" panose="02000506050000020004" pitchFamily="2" charset="0"/>
              </a:rPr>
              <a:t>Type 3 – Crossbar Curved</a:t>
            </a:r>
          </a:p>
        </p:txBody>
      </p:sp>
      <p:pic>
        <p:nvPicPr>
          <p:cNvPr id="6" name="Picture 5">
            <a:extLst>
              <a:ext uri="{FF2B5EF4-FFF2-40B4-BE49-F238E27FC236}">
                <a16:creationId xmlns:a16="http://schemas.microsoft.com/office/drawing/2014/main" id="{0C0C4C3B-9B97-2C48-0F5D-74C415EDF6E4}"/>
              </a:ext>
            </a:extLst>
          </p:cNvPr>
          <p:cNvPicPr>
            <a:picLocks noChangeAspect="1"/>
          </p:cNvPicPr>
          <p:nvPr/>
        </p:nvPicPr>
        <p:blipFill>
          <a:blip r:embed="rId3"/>
          <a:stretch>
            <a:fillRect/>
          </a:stretch>
        </p:blipFill>
        <p:spPr>
          <a:xfrm>
            <a:off x="9918182" y="2661057"/>
            <a:ext cx="1068001" cy="969496"/>
          </a:xfrm>
          <a:prstGeom prst="rect">
            <a:avLst/>
          </a:prstGeom>
        </p:spPr>
      </p:pic>
      <p:pic>
        <p:nvPicPr>
          <p:cNvPr id="8" name="Picture 7">
            <a:extLst>
              <a:ext uri="{FF2B5EF4-FFF2-40B4-BE49-F238E27FC236}">
                <a16:creationId xmlns:a16="http://schemas.microsoft.com/office/drawing/2014/main" id="{6AACA232-C2A0-2F22-7798-6EE4BD9A1B57}"/>
              </a:ext>
            </a:extLst>
          </p:cNvPr>
          <p:cNvPicPr>
            <a:picLocks noChangeAspect="1"/>
          </p:cNvPicPr>
          <p:nvPr/>
        </p:nvPicPr>
        <p:blipFill>
          <a:blip r:embed="rId4"/>
          <a:stretch>
            <a:fillRect/>
          </a:stretch>
        </p:blipFill>
        <p:spPr>
          <a:xfrm>
            <a:off x="9918182" y="3724506"/>
            <a:ext cx="1068001" cy="906331"/>
          </a:xfrm>
          <a:prstGeom prst="rect">
            <a:avLst/>
          </a:prstGeom>
        </p:spPr>
      </p:pic>
      <p:pic>
        <p:nvPicPr>
          <p:cNvPr id="10" name="Picture 9">
            <a:extLst>
              <a:ext uri="{FF2B5EF4-FFF2-40B4-BE49-F238E27FC236}">
                <a16:creationId xmlns:a16="http://schemas.microsoft.com/office/drawing/2014/main" id="{8976E991-EFD5-4B0A-823B-29B647BD9605}"/>
              </a:ext>
            </a:extLst>
          </p:cNvPr>
          <p:cNvPicPr>
            <a:picLocks noChangeAspect="1"/>
          </p:cNvPicPr>
          <p:nvPr/>
        </p:nvPicPr>
        <p:blipFill>
          <a:blip r:embed="rId5"/>
          <a:stretch>
            <a:fillRect/>
          </a:stretch>
        </p:blipFill>
        <p:spPr>
          <a:xfrm>
            <a:off x="9918182" y="4694392"/>
            <a:ext cx="1068001" cy="860072"/>
          </a:xfrm>
          <a:prstGeom prst="rect">
            <a:avLst/>
          </a:prstGeom>
        </p:spPr>
      </p:pic>
    </p:spTree>
    <p:extLst>
      <p:ext uri="{BB962C8B-B14F-4D97-AF65-F5344CB8AC3E}">
        <p14:creationId xmlns:p14="http://schemas.microsoft.com/office/powerpoint/2010/main" val="160814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45C23-F698-5480-FF2D-30E9C471844A}"/>
            </a:ext>
          </a:extLst>
        </p:cNvPr>
        <p:cNvGrpSpPr/>
        <p:nvPr/>
      </p:nvGrpSpPr>
      <p:grpSpPr>
        <a:xfrm>
          <a:off x="0" y="0"/>
          <a:ext cx="0" cy="0"/>
          <a:chOff x="0" y="0"/>
          <a:chExt cx="0" cy="0"/>
        </a:xfrm>
      </p:grpSpPr>
      <p:cxnSp>
        <p:nvCxnSpPr>
          <p:cNvPr id="81" name="Connector: Elbow 80">
            <a:extLst>
              <a:ext uri="{FF2B5EF4-FFF2-40B4-BE49-F238E27FC236}">
                <a16:creationId xmlns:a16="http://schemas.microsoft.com/office/drawing/2014/main" id="{D04C7BCC-6B23-F292-0D69-C9DA13BB7907}"/>
              </a:ext>
            </a:extLst>
          </p:cNvPr>
          <p:cNvCxnSpPr>
            <a:cxnSpLocks/>
            <a:endCxn id="75" idx="1"/>
          </p:cNvCxnSpPr>
          <p:nvPr/>
        </p:nvCxnSpPr>
        <p:spPr>
          <a:xfrm flipV="1">
            <a:off x="6183085" y="1533863"/>
            <a:ext cx="2831524" cy="913479"/>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79" name="Connector: Elbow 78">
            <a:extLst>
              <a:ext uri="{FF2B5EF4-FFF2-40B4-BE49-F238E27FC236}">
                <a16:creationId xmlns:a16="http://schemas.microsoft.com/office/drawing/2014/main" id="{191A55F3-68F5-330F-C0DF-EF23863D3695}"/>
              </a:ext>
            </a:extLst>
          </p:cNvPr>
          <p:cNvCxnSpPr>
            <a:cxnSpLocks/>
          </p:cNvCxnSpPr>
          <p:nvPr/>
        </p:nvCxnSpPr>
        <p:spPr>
          <a:xfrm flipV="1">
            <a:off x="4509902" y="1412479"/>
            <a:ext cx="4495110" cy="2507944"/>
          </a:xfrm>
          <a:prstGeom prst="bentConnector3">
            <a:avLst>
              <a:gd name="adj1" fmla="val 50000"/>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4" name="Footer Placeholder 3">
            <a:extLst>
              <a:ext uri="{FF2B5EF4-FFF2-40B4-BE49-F238E27FC236}">
                <a16:creationId xmlns:a16="http://schemas.microsoft.com/office/drawing/2014/main" id="{728C406B-EF6F-E33E-B5D5-CCDCE84DEFF1}"/>
              </a:ext>
            </a:extLst>
          </p:cNvPr>
          <p:cNvSpPr>
            <a:spLocks noGrp="1"/>
          </p:cNvSpPr>
          <p:nvPr>
            <p:ph type="ftr" sz="quarter" idx="11"/>
          </p:nvPr>
        </p:nvSpPr>
        <p:spPr>
          <a:xfrm>
            <a:off x="7346529" y="6492875"/>
            <a:ext cx="5730688" cy="365125"/>
          </a:xfrm>
        </p:spPr>
        <p:txBody>
          <a:bodyPr/>
          <a:lstStyle/>
          <a:p>
            <a:r>
              <a:rPr lang="en-GB" noProof="0" dirty="0">
                <a:latin typeface="KingsBureauGrot ThreeSeven"/>
              </a:rPr>
              <a:t>DH RSE Summer School 2025, June 30, King's Digital Lab</a:t>
            </a:r>
          </a:p>
        </p:txBody>
      </p:sp>
      <p:sp>
        <p:nvSpPr>
          <p:cNvPr id="2" name="Flowchart: Multidocument 1">
            <a:extLst>
              <a:ext uri="{FF2B5EF4-FFF2-40B4-BE49-F238E27FC236}">
                <a16:creationId xmlns:a16="http://schemas.microsoft.com/office/drawing/2014/main" id="{194733BA-EEDC-E661-801E-8B7BC9A234BF}"/>
              </a:ext>
            </a:extLst>
          </p:cNvPr>
          <p:cNvSpPr/>
          <p:nvPr/>
        </p:nvSpPr>
        <p:spPr>
          <a:xfrm>
            <a:off x="3040185" y="2179469"/>
            <a:ext cx="1461475" cy="1109785"/>
          </a:xfrm>
          <a:prstGeom prst="flowChartMultidocumen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KingsBureauGrot ThreeSeven" panose="02000506050000020004" pitchFamily="2" charset="0"/>
              </a:rPr>
              <a:t>Inscription</a:t>
            </a:r>
          </a:p>
          <a:p>
            <a:pPr algn="ctr"/>
            <a:r>
              <a:rPr lang="en-GB" sz="1400" dirty="0">
                <a:solidFill>
                  <a:schemeClr val="tx1"/>
                </a:solidFill>
                <a:latin typeface="KingsBureauGrot ThreeSeven" panose="02000506050000020004" pitchFamily="2" charset="0"/>
              </a:rPr>
              <a:t>Images</a:t>
            </a:r>
            <a:br>
              <a:rPr lang="en-GB" sz="1400" dirty="0">
                <a:solidFill>
                  <a:schemeClr val="tx1"/>
                </a:solidFill>
                <a:latin typeface="KingsBureauGrot ThreeSeven" panose="02000506050000020004" pitchFamily="2" charset="0"/>
              </a:rPr>
            </a:br>
            <a:r>
              <a:rPr lang="en-GB" sz="1400" dirty="0">
                <a:solidFill>
                  <a:schemeClr val="tx1"/>
                </a:solidFill>
                <a:latin typeface="Consolas" panose="020B0609020204030204" pitchFamily="49" charset="0"/>
              </a:rPr>
              <a:t>(JP2000)</a:t>
            </a:r>
          </a:p>
        </p:txBody>
      </p:sp>
      <p:sp>
        <p:nvSpPr>
          <p:cNvPr id="3" name="Flowchart: Multidocument 2">
            <a:extLst>
              <a:ext uri="{FF2B5EF4-FFF2-40B4-BE49-F238E27FC236}">
                <a16:creationId xmlns:a16="http://schemas.microsoft.com/office/drawing/2014/main" id="{0E3BE1A1-A795-8125-CE48-3895928F93D0}"/>
              </a:ext>
            </a:extLst>
          </p:cNvPr>
          <p:cNvSpPr/>
          <p:nvPr/>
        </p:nvSpPr>
        <p:spPr>
          <a:xfrm>
            <a:off x="3063632" y="3567724"/>
            <a:ext cx="1438030" cy="1109785"/>
          </a:xfrm>
          <a:prstGeom prst="flowChartMultidocument">
            <a:avLst/>
          </a:prstGeom>
          <a:solidFill>
            <a:schemeClr val="bg1"/>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KingsBureauGrot ThreeSeven" panose="02000506050000020004" pitchFamily="2" charset="0"/>
              </a:rPr>
              <a:t>Inscription</a:t>
            </a:r>
          </a:p>
          <a:p>
            <a:pPr algn="ctr"/>
            <a:r>
              <a:rPr lang="en-GB" sz="1400" dirty="0">
                <a:solidFill>
                  <a:schemeClr val="tx1"/>
                </a:solidFill>
                <a:latin typeface="KingsBureauGrot ThreeSeven" panose="02000506050000020004" pitchFamily="2" charset="0"/>
              </a:rPr>
              <a:t>Markup files</a:t>
            </a:r>
          </a:p>
          <a:p>
            <a:pPr algn="ctr"/>
            <a:r>
              <a:rPr lang="en-GB" sz="1400" dirty="0">
                <a:solidFill>
                  <a:schemeClr val="tx1"/>
                </a:solidFill>
                <a:latin typeface="Consolas" panose="020B0609020204030204" pitchFamily="49" charset="0"/>
              </a:rPr>
              <a:t>(XML)</a:t>
            </a:r>
          </a:p>
        </p:txBody>
      </p:sp>
      <p:sp>
        <p:nvSpPr>
          <p:cNvPr id="5" name="Cube 4">
            <a:extLst>
              <a:ext uri="{FF2B5EF4-FFF2-40B4-BE49-F238E27FC236}">
                <a16:creationId xmlns:a16="http://schemas.microsoft.com/office/drawing/2014/main" id="{4FDF8C7E-76FB-28BE-9BB1-ACCACAFA8658}"/>
              </a:ext>
            </a:extLst>
          </p:cNvPr>
          <p:cNvSpPr/>
          <p:nvPr/>
        </p:nvSpPr>
        <p:spPr>
          <a:xfrm>
            <a:off x="656493" y="695568"/>
            <a:ext cx="1398954" cy="1109785"/>
          </a:xfrm>
          <a:prstGeom prst="cube">
            <a:avLst>
              <a:gd name="adj" fmla="val 5667"/>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scene3d>
            <a:camera prst="perspectiveHeroicExtremeLeftFacing"/>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latin typeface="Copperplate Gothic Light" panose="020E0507020206020404" pitchFamily="34" charset="0"/>
              </a:rPr>
              <a:t>INSCRIPTIONS</a:t>
            </a:r>
          </a:p>
          <a:p>
            <a:pPr algn="ctr"/>
            <a:r>
              <a:rPr lang="en-GB" sz="1100" b="1" dirty="0">
                <a:solidFill>
                  <a:schemeClr val="tx1"/>
                </a:solidFill>
                <a:latin typeface="Copperplate Gothic Light" panose="020E0507020206020404" pitchFamily="34" charset="0"/>
              </a:rPr>
              <a:t>MANY</a:t>
            </a:r>
          </a:p>
        </p:txBody>
      </p:sp>
      <p:sp>
        <p:nvSpPr>
          <p:cNvPr id="6" name="Flowchart: Internal Storage 5">
            <a:extLst>
              <a:ext uri="{FF2B5EF4-FFF2-40B4-BE49-F238E27FC236}">
                <a16:creationId xmlns:a16="http://schemas.microsoft.com/office/drawing/2014/main" id="{09187AFE-7EC1-00A3-786B-9690D0762B49}"/>
              </a:ext>
            </a:extLst>
          </p:cNvPr>
          <p:cNvSpPr/>
          <p:nvPr/>
        </p:nvSpPr>
        <p:spPr>
          <a:xfrm>
            <a:off x="3079262" y="614086"/>
            <a:ext cx="1398954" cy="1335640"/>
          </a:xfrm>
          <a:prstGeom prst="flowChartInternalStora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KingsBureauGrot ThreeSeven" panose="02000506050000020004" pitchFamily="2" charset="0"/>
              </a:rPr>
              <a:t>Inscription Metadata</a:t>
            </a:r>
          </a:p>
          <a:p>
            <a:pPr algn="ctr"/>
            <a:r>
              <a:rPr lang="en-GB" sz="1400" dirty="0">
                <a:solidFill>
                  <a:schemeClr val="tx1"/>
                </a:solidFill>
                <a:latin typeface="Consolas" panose="020B0609020204030204" pitchFamily="49" charset="0"/>
              </a:rPr>
              <a:t>(Dublin Core, SQLite)</a:t>
            </a:r>
          </a:p>
        </p:txBody>
      </p:sp>
      <p:cxnSp>
        <p:nvCxnSpPr>
          <p:cNvPr id="8" name="Straight Arrow Connector 7">
            <a:extLst>
              <a:ext uri="{FF2B5EF4-FFF2-40B4-BE49-F238E27FC236}">
                <a16:creationId xmlns:a16="http://schemas.microsoft.com/office/drawing/2014/main" id="{FB0818DD-FBD6-BF1D-48A0-E035E4EC48A1}"/>
              </a:ext>
            </a:extLst>
          </p:cNvPr>
          <p:cNvCxnSpPr>
            <a:cxnSpLocks/>
            <a:endCxn id="6" idx="1"/>
          </p:cNvCxnSpPr>
          <p:nvPr/>
        </p:nvCxnSpPr>
        <p:spPr>
          <a:xfrm>
            <a:off x="1992555" y="1281906"/>
            <a:ext cx="1086707" cy="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12" name="Connector: Elbow 11">
            <a:extLst>
              <a:ext uri="{FF2B5EF4-FFF2-40B4-BE49-F238E27FC236}">
                <a16:creationId xmlns:a16="http://schemas.microsoft.com/office/drawing/2014/main" id="{E669FA28-0143-DD1D-BE29-42139B11CCD8}"/>
              </a:ext>
            </a:extLst>
          </p:cNvPr>
          <p:cNvCxnSpPr>
            <a:cxnSpLocks/>
            <a:endCxn id="2" idx="1"/>
          </p:cNvCxnSpPr>
          <p:nvPr/>
        </p:nvCxnSpPr>
        <p:spPr>
          <a:xfrm>
            <a:off x="1992555" y="1716498"/>
            <a:ext cx="1047630" cy="1017864"/>
          </a:xfrm>
          <a:prstGeom prst="bentConnector3">
            <a:avLst>
              <a:gd name="adj1" fmla="val 50000"/>
            </a:avLst>
          </a:prstGeom>
          <a:ln w="28575">
            <a:tailEnd type="triangle"/>
          </a:ln>
        </p:spPr>
        <p:style>
          <a:lnRef idx="2">
            <a:schemeClr val="accent5"/>
          </a:lnRef>
          <a:fillRef idx="0">
            <a:schemeClr val="accent5"/>
          </a:fillRef>
          <a:effectRef idx="1">
            <a:schemeClr val="accent5"/>
          </a:effectRef>
          <a:fontRef idx="minor">
            <a:schemeClr val="tx1"/>
          </a:fontRef>
        </p:style>
      </p:cxnSp>
      <p:cxnSp>
        <p:nvCxnSpPr>
          <p:cNvPr id="17" name="Connector: Elbow 16">
            <a:extLst>
              <a:ext uri="{FF2B5EF4-FFF2-40B4-BE49-F238E27FC236}">
                <a16:creationId xmlns:a16="http://schemas.microsoft.com/office/drawing/2014/main" id="{6C24D38C-8A0B-6F8C-A9F3-F8E193C39021}"/>
              </a:ext>
            </a:extLst>
          </p:cNvPr>
          <p:cNvCxnSpPr>
            <a:cxnSpLocks/>
            <a:endCxn id="3" idx="1"/>
          </p:cNvCxnSpPr>
          <p:nvPr/>
        </p:nvCxnSpPr>
        <p:spPr>
          <a:xfrm rot="16200000" flipH="1">
            <a:off x="1318357" y="2377342"/>
            <a:ext cx="2185380" cy="1305170"/>
          </a:xfrm>
          <a:prstGeom prst="bentConnector2">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9" name="Flowchart: Internal Storage 18">
            <a:extLst>
              <a:ext uri="{FF2B5EF4-FFF2-40B4-BE49-F238E27FC236}">
                <a16:creationId xmlns:a16="http://schemas.microsoft.com/office/drawing/2014/main" id="{5A66BFFD-5606-0444-73C2-BB76FA1FA6B3}"/>
              </a:ext>
            </a:extLst>
          </p:cNvPr>
          <p:cNvSpPr/>
          <p:nvPr/>
        </p:nvSpPr>
        <p:spPr>
          <a:xfrm>
            <a:off x="3028796" y="5259174"/>
            <a:ext cx="1438030" cy="984740"/>
          </a:xfrm>
          <a:prstGeom prst="flowChartInternalStorag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KingsBureauGrot ThreeSeven" panose="02000506050000020004" pitchFamily="2" charset="0"/>
              </a:rPr>
              <a:t>Inscription Petrography</a:t>
            </a:r>
          </a:p>
          <a:p>
            <a:pPr algn="ctr"/>
            <a:r>
              <a:rPr lang="en-GB" sz="1400" dirty="0">
                <a:solidFill>
                  <a:schemeClr val="tx1"/>
                </a:solidFill>
                <a:latin typeface="Consolas" panose="020B0609020204030204" pitchFamily="49" charset="0"/>
              </a:rPr>
              <a:t>(MSAccess)</a:t>
            </a:r>
          </a:p>
        </p:txBody>
      </p:sp>
      <p:cxnSp>
        <p:nvCxnSpPr>
          <p:cNvPr id="22" name="Connector: Elbow 21">
            <a:extLst>
              <a:ext uri="{FF2B5EF4-FFF2-40B4-BE49-F238E27FC236}">
                <a16:creationId xmlns:a16="http://schemas.microsoft.com/office/drawing/2014/main" id="{8AD435E1-627F-D802-20DB-88A9E1EBC8B1}"/>
              </a:ext>
            </a:extLst>
          </p:cNvPr>
          <p:cNvCxnSpPr>
            <a:cxnSpLocks/>
            <a:endCxn id="19" idx="1"/>
          </p:cNvCxnSpPr>
          <p:nvPr/>
        </p:nvCxnSpPr>
        <p:spPr>
          <a:xfrm rot="16200000" flipH="1">
            <a:off x="181991" y="2904738"/>
            <a:ext cx="3903519" cy="1790091"/>
          </a:xfrm>
          <a:prstGeom prst="bentConnector2">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Flowchart: Magnetic Disk 23">
            <a:extLst>
              <a:ext uri="{FF2B5EF4-FFF2-40B4-BE49-F238E27FC236}">
                <a16:creationId xmlns:a16="http://schemas.microsoft.com/office/drawing/2014/main" id="{3D081318-E84C-BE89-B351-0F4E273956C2}"/>
              </a:ext>
            </a:extLst>
          </p:cNvPr>
          <p:cNvSpPr/>
          <p:nvPr/>
        </p:nvSpPr>
        <p:spPr>
          <a:xfrm>
            <a:off x="5053256" y="2152720"/>
            <a:ext cx="1129829" cy="94259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KingsBureauGrot ThreeSeven" panose="02000506050000020004" pitchFamily="2" charset="0"/>
              </a:rPr>
              <a:t>IIIF Server</a:t>
            </a:r>
          </a:p>
        </p:txBody>
      </p:sp>
      <p:cxnSp>
        <p:nvCxnSpPr>
          <p:cNvPr id="26" name="Straight Arrow Connector 25">
            <a:extLst>
              <a:ext uri="{FF2B5EF4-FFF2-40B4-BE49-F238E27FC236}">
                <a16:creationId xmlns:a16="http://schemas.microsoft.com/office/drawing/2014/main" id="{76E8FEA5-D1E2-A1BD-B120-9A5AD7A370E5}"/>
              </a:ext>
            </a:extLst>
          </p:cNvPr>
          <p:cNvCxnSpPr>
            <a:cxnSpLocks/>
            <a:endCxn id="24" idx="2"/>
          </p:cNvCxnSpPr>
          <p:nvPr/>
        </p:nvCxnSpPr>
        <p:spPr>
          <a:xfrm>
            <a:off x="4501660" y="2624016"/>
            <a:ext cx="551596" cy="0"/>
          </a:xfrm>
          <a:prstGeom prst="straightConnector1">
            <a:avLst/>
          </a:prstGeom>
          <a:ln w="285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9918ED8F-63E5-2C0A-EE9F-C657999F3FA9}"/>
              </a:ext>
            </a:extLst>
          </p:cNvPr>
          <p:cNvCxnSpPr>
            <a:cxnSpLocks/>
            <a:stCxn id="24" idx="4"/>
            <a:endCxn id="32" idx="1"/>
          </p:cNvCxnSpPr>
          <p:nvPr/>
        </p:nvCxnSpPr>
        <p:spPr>
          <a:xfrm flipV="1">
            <a:off x="6183085" y="2617047"/>
            <a:ext cx="490950" cy="6969"/>
          </a:xfrm>
          <a:prstGeom prst="straightConnector1">
            <a:avLst/>
          </a:prstGeom>
          <a:ln w="285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grpSp>
        <p:nvGrpSpPr>
          <p:cNvPr id="93" name="Group 92">
            <a:extLst>
              <a:ext uri="{FF2B5EF4-FFF2-40B4-BE49-F238E27FC236}">
                <a16:creationId xmlns:a16="http://schemas.microsoft.com/office/drawing/2014/main" id="{54262037-FA04-65E1-40F0-4F041443245F}"/>
              </a:ext>
            </a:extLst>
          </p:cNvPr>
          <p:cNvGrpSpPr/>
          <p:nvPr/>
        </p:nvGrpSpPr>
        <p:grpSpPr>
          <a:xfrm>
            <a:off x="6674035" y="2177807"/>
            <a:ext cx="1235314" cy="878480"/>
            <a:chOff x="6674035" y="2177807"/>
            <a:chExt cx="1235314" cy="878480"/>
          </a:xfrm>
        </p:grpSpPr>
        <p:sp>
          <p:nvSpPr>
            <p:cNvPr id="32" name="Flowchart: Alternate Process 31">
              <a:extLst>
                <a:ext uri="{FF2B5EF4-FFF2-40B4-BE49-F238E27FC236}">
                  <a16:creationId xmlns:a16="http://schemas.microsoft.com/office/drawing/2014/main" id="{88DF06A6-86FC-8427-A35B-4EBDE6682977}"/>
                </a:ext>
              </a:extLst>
            </p:cNvPr>
            <p:cNvSpPr/>
            <p:nvPr/>
          </p:nvSpPr>
          <p:spPr>
            <a:xfrm>
              <a:off x="6674035" y="2177807"/>
              <a:ext cx="1235314" cy="878480"/>
            </a:xfrm>
            <a:prstGeom prst="flowChartAlternateProcess">
              <a:avLst/>
            </a:prstGeom>
            <a:solidFill>
              <a:schemeClr val="bg2">
                <a:lumMod val="90000"/>
                <a:alpha val="8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Alternate Process 32">
              <a:extLst>
                <a:ext uri="{FF2B5EF4-FFF2-40B4-BE49-F238E27FC236}">
                  <a16:creationId xmlns:a16="http://schemas.microsoft.com/office/drawing/2014/main" id="{9575A1F9-8534-F71C-7400-AC082A06AE3B}"/>
                </a:ext>
              </a:extLst>
            </p:cNvPr>
            <p:cNvSpPr/>
            <p:nvPr/>
          </p:nvSpPr>
          <p:spPr>
            <a:xfrm>
              <a:off x="6708869" y="2215314"/>
              <a:ext cx="1165860" cy="803465"/>
            </a:xfrm>
            <a:prstGeom prst="flowChartAlternateProcess">
              <a:avLst/>
            </a:prstGeom>
            <a:solidFill>
              <a:schemeClr val="bg1">
                <a:alpha val="16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ln w="3175">
                    <a:solidFill>
                      <a:schemeClr val="bg1"/>
                    </a:solidFill>
                  </a:ln>
                  <a:solidFill>
                    <a:schemeClr val="tx1"/>
                  </a:solidFill>
                  <a:latin typeface="KingsBureauGrot ThreeSeven" panose="02000506050000020004" pitchFamily="2" charset="0"/>
                </a:rPr>
                <a:t>Annotator</a:t>
              </a:r>
              <a:br>
                <a:rPr lang="en-GB" sz="1400" dirty="0">
                  <a:ln w="3175">
                    <a:solidFill>
                      <a:schemeClr val="bg1"/>
                    </a:solidFill>
                  </a:ln>
                  <a:solidFill>
                    <a:schemeClr val="tx1"/>
                  </a:solidFill>
                  <a:latin typeface="KingsBureauGrot ThreeSeven" panose="02000506050000020004" pitchFamily="2" charset="0"/>
                </a:rPr>
              </a:br>
              <a:r>
                <a:rPr lang="en-GB" sz="1400" dirty="0">
                  <a:ln w="3175">
                    <a:solidFill>
                      <a:schemeClr val="bg1"/>
                    </a:solidFill>
                  </a:ln>
                  <a:solidFill>
                    <a:schemeClr val="tx1"/>
                  </a:solidFill>
                  <a:latin typeface="KingsBureauGrot ThreeSeven" panose="02000506050000020004" pitchFamily="2" charset="0"/>
                </a:rPr>
                <a:t>Interface</a:t>
              </a:r>
            </a:p>
          </p:txBody>
        </p:sp>
      </p:grpSp>
      <p:cxnSp>
        <p:nvCxnSpPr>
          <p:cNvPr id="46" name="Connector: Elbow 45">
            <a:extLst>
              <a:ext uri="{FF2B5EF4-FFF2-40B4-BE49-F238E27FC236}">
                <a16:creationId xmlns:a16="http://schemas.microsoft.com/office/drawing/2014/main" id="{ACFEF735-3477-33E1-63DC-3E1490211147}"/>
              </a:ext>
            </a:extLst>
          </p:cNvPr>
          <p:cNvCxnSpPr>
            <a:cxnSpLocks/>
            <a:stCxn id="3" idx="3"/>
            <a:endCxn id="32" idx="2"/>
          </p:cNvCxnSpPr>
          <p:nvPr/>
        </p:nvCxnSpPr>
        <p:spPr>
          <a:xfrm flipV="1">
            <a:off x="4501662" y="3056287"/>
            <a:ext cx="2790030" cy="1066330"/>
          </a:xfrm>
          <a:prstGeom prst="bentConnector2">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48">
            <a:extLst>
              <a:ext uri="{FF2B5EF4-FFF2-40B4-BE49-F238E27FC236}">
                <a16:creationId xmlns:a16="http://schemas.microsoft.com/office/drawing/2014/main" id="{96D44BFE-2B1F-B7D6-66BB-F7F706B37F04}"/>
              </a:ext>
            </a:extLst>
          </p:cNvPr>
          <p:cNvCxnSpPr>
            <a:cxnSpLocks/>
            <a:stCxn id="32" idx="3"/>
          </p:cNvCxnSpPr>
          <p:nvPr/>
        </p:nvCxnSpPr>
        <p:spPr>
          <a:xfrm>
            <a:off x="7909349" y="2617047"/>
            <a:ext cx="820373" cy="770211"/>
          </a:xfrm>
          <a:prstGeom prst="bentConnector3">
            <a:avLst>
              <a:gd name="adj1" fmla="val 50000"/>
            </a:avLst>
          </a:prstGeom>
          <a:ln w="285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50" name="Scroll: Vertical 49">
            <a:extLst>
              <a:ext uri="{FF2B5EF4-FFF2-40B4-BE49-F238E27FC236}">
                <a16:creationId xmlns:a16="http://schemas.microsoft.com/office/drawing/2014/main" id="{B521245B-928A-280C-0719-7BFF2AA0A519}"/>
              </a:ext>
            </a:extLst>
          </p:cNvPr>
          <p:cNvSpPr/>
          <p:nvPr/>
        </p:nvSpPr>
        <p:spPr>
          <a:xfrm>
            <a:off x="8764342" y="2960104"/>
            <a:ext cx="1438030" cy="976528"/>
          </a:xfrm>
          <a:prstGeom prst="verticalScroll">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KingsBureauGrot ThreeSeven" panose="02000506050000020004" pitchFamily="2" charset="0"/>
              </a:rPr>
              <a:t>Persistent URIs for typology</a:t>
            </a:r>
          </a:p>
        </p:txBody>
      </p:sp>
      <p:cxnSp>
        <p:nvCxnSpPr>
          <p:cNvPr id="64" name="Straight Arrow Connector 63">
            <a:extLst>
              <a:ext uri="{FF2B5EF4-FFF2-40B4-BE49-F238E27FC236}">
                <a16:creationId xmlns:a16="http://schemas.microsoft.com/office/drawing/2014/main" id="{8536DF4F-D7BB-07A9-DE88-E2B5C2D99A9A}"/>
              </a:ext>
            </a:extLst>
          </p:cNvPr>
          <p:cNvCxnSpPr>
            <a:cxnSpLocks/>
          </p:cNvCxnSpPr>
          <p:nvPr/>
        </p:nvCxnSpPr>
        <p:spPr>
          <a:xfrm flipV="1">
            <a:off x="3747811" y="4634837"/>
            <a:ext cx="0" cy="581665"/>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CA3B5355-CF0B-20C3-73FC-E0A186655081}"/>
              </a:ext>
            </a:extLst>
          </p:cNvPr>
          <p:cNvSpPr txBox="1"/>
          <p:nvPr/>
        </p:nvSpPr>
        <p:spPr>
          <a:xfrm>
            <a:off x="3747812" y="4731562"/>
            <a:ext cx="1438030" cy="430887"/>
          </a:xfrm>
          <a:prstGeom prst="rect">
            <a:avLst/>
          </a:prstGeom>
          <a:noFill/>
        </p:spPr>
        <p:txBody>
          <a:bodyPr wrap="square" rtlCol="0">
            <a:spAutoFit/>
          </a:bodyPr>
          <a:lstStyle/>
          <a:p>
            <a:r>
              <a:rPr lang="en-GB" sz="1100" dirty="0"/>
              <a:t>XML enriched with petrographic data</a:t>
            </a:r>
          </a:p>
        </p:txBody>
      </p:sp>
      <p:sp>
        <p:nvSpPr>
          <p:cNvPr id="68" name="Flowchart: Magnetic Disk 67">
            <a:extLst>
              <a:ext uri="{FF2B5EF4-FFF2-40B4-BE49-F238E27FC236}">
                <a16:creationId xmlns:a16="http://schemas.microsoft.com/office/drawing/2014/main" id="{1CFDDBA3-6EF7-18CB-295D-0F08C0661501}"/>
              </a:ext>
            </a:extLst>
          </p:cNvPr>
          <p:cNvSpPr/>
          <p:nvPr/>
        </p:nvSpPr>
        <p:spPr>
          <a:xfrm>
            <a:off x="6925056" y="4584192"/>
            <a:ext cx="1060704" cy="1317261"/>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KingsBureauGrot ThreeSeven" panose="02000506050000020004" pitchFamily="2" charset="0"/>
              </a:rPr>
              <a:t>Annotation store </a:t>
            </a:r>
            <a:r>
              <a:rPr lang="en-GB" sz="1400" dirty="0">
                <a:solidFill>
                  <a:schemeClr val="tx1"/>
                </a:solidFill>
                <a:latin typeface="Consolas" panose="020B0609020204030204" pitchFamily="49" charset="0"/>
              </a:rPr>
              <a:t>(JSON)</a:t>
            </a:r>
          </a:p>
        </p:txBody>
      </p:sp>
      <p:cxnSp>
        <p:nvCxnSpPr>
          <p:cNvPr id="73" name="Straight Arrow Connector 72">
            <a:extLst>
              <a:ext uri="{FF2B5EF4-FFF2-40B4-BE49-F238E27FC236}">
                <a16:creationId xmlns:a16="http://schemas.microsoft.com/office/drawing/2014/main" id="{761DC00D-B0C8-AD42-1340-3794DCE9575E}"/>
              </a:ext>
            </a:extLst>
          </p:cNvPr>
          <p:cNvCxnSpPr/>
          <p:nvPr/>
        </p:nvCxnSpPr>
        <p:spPr>
          <a:xfrm>
            <a:off x="7498080" y="3095311"/>
            <a:ext cx="0" cy="1440113"/>
          </a:xfrm>
          <a:prstGeom prst="straightConnector1">
            <a:avLst/>
          </a:prstGeom>
          <a:ln w="3810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74" name="Group 73">
            <a:extLst>
              <a:ext uri="{FF2B5EF4-FFF2-40B4-BE49-F238E27FC236}">
                <a16:creationId xmlns:a16="http://schemas.microsoft.com/office/drawing/2014/main" id="{75C6E8BD-8879-FD99-CCE8-782D7C8F89E4}"/>
              </a:ext>
            </a:extLst>
          </p:cNvPr>
          <p:cNvGrpSpPr/>
          <p:nvPr/>
        </p:nvGrpSpPr>
        <p:grpSpPr>
          <a:xfrm>
            <a:off x="9014609" y="614086"/>
            <a:ext cx="2461111" cy="1839554"/>
            <a:chOff x="6792686" y="2152720"/>
            <a:chExt cx="1235314" cy="878480"/>
          </a:xfrm>
        </p:grpSpPr>
        <p:sp>
          <p:nvSpPr>
            <p:cNvPr id="75" name="Flowchart: Alternate Process 74">
              <a:extLst>
                <a:ext uri="{FF2B5EF4-FFF2-40B4-BE49-F238E27FC236}">
                  <a16:creationId xmlns:a16="http://schemas.microsoft.com/office/drawing/2014/main" id="{1258C484-EE49-66D6-641E-9C9062C8F90C}"/>
                </a:ext>
              </a:extLst>
            </p:cNvPr>
            <p:cNvSpPr/>
            <p:nvPr/>
          </p:nvSpPr>
          <p:spPr>
            <a:xfrm>
              <a:off x="6792686" y="2152720"/>
              <a:ext cx="1235314" cy="878480"/>
            </a:xfrm>
            <a:prstGeom prst="flowChartAlternateProcess">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Alternate Process 75">
              <a:extLst>
                <a:ext uri="{FF2B5EF4-FFF2-40B4-BE49-F238E27FC236}">
                  <a16:creationId xmlns:a16="http://schemas.microsoft.com/office/drawing/2014/main" id="{137E50F0-F4C4-8426-47BB-D22EE1C963D4}"/>
                </a:ext>
              </a:extLst>
            </p:cNvPr>
            <p:cNvSpPr/>
            <p:nvPr/>
          </p:nvSpPr>
          <p:spPr>
            <a:xfrm>
              <a:off x="6827520" y="2190227"/>
              <a:ext cx="1165860" cy="803465"/>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KingsBureauGrot ThreeSeven" panose="02000506050000020004" pitchFamily="2" charset="0"/>
                </a:rPr>
                <a:t>Search Interface</a:t>
              </a:r>
            </a:p>
            <a:p>
              <a:pPr algn="ctr"/>
              <a:r>
                <a:rPr lang="en-GB" sz="1400" dirty="0">
                  <a:solidFill>
                    <a:schemeClr val="tx1"/>
                  </a:solidFill>
                  <a:latin typeface="KingsBureauGrot ThreeSeven" panose="02000506050000020004" pitchFamily="2" charset="0"/>
                </a:rPr>
                <a:t>(Facets, Maps, Metadata, Images)</a:t>
              </a:r>
            </a:p>
          </p:txBody>
        </p:sp>
      </p:grpSp>
      <p:cxnSp>
        <p:nvCxnSpPr>
          <p:cNvPr id="77" name="Straight Arrow Connector 76">
            <a:extLst>
              <a:ext uri="{FF2B5EF4-FFF2-40B4-BE49-F238E27FC236}">
                <a16:creationId xmlns:a16="http://schemas.microsoft.com/office/drawing/2014/main" id="{F1B3AFD5-0EBB-E9A3-E8EF-CE267F6BC567}"/>
              </a:ext>
            </a:extLst>
          </p:cNvPr>
          <p:cNvCxnSpPr>
            <a:cxnSpLocks/>
          </p:cNvCxnSpPr>
          <p:nvPr/>
        </p:nvCxnSpPr>
        <p:spPr>
          <a:xfrm>
            <a:off x="4509902" y="1260792"/>
            <a:ext cx="4504707" cy="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cxnSp>
        <p:nvCxnSpPr>
          <p:cNvPr id="85" name="Connector: Curved 84">
            <a:extLst>
              <a:ext uri="{FF2B5EF4-FFF2-40B4-BE49-F238E27FC236}">
                <a16:creationId xmlns:a16="http://schemas.microsoft.com/office/drawing/2014/main" id="{0936A928-99BB-104D-3AEB-62BE456D84DE}"/>
              </a:ext>
            </a:extLst>
          </p:cNvPr>
          <p:cNvCxnSpPr>
            <a:cxnSpLocks/>
          </p:cNvCxnSpPr>
          <p:nvPr/>
        </p:nvCxnSpPr>
        <p:spPr>
          <a:xfrm>
            <a:off x="10174868" y="3505200"/>
            <a:ext cx="889372" cy="800100"/>
          </a:xfrm>
          <a:prstGeom prst="curvedConnector3">
            <a:avLst/>
          </a:prstGeom>
          <a:ln w="28575">
            <a:tailEnd type="triangle"/>
          </a:ln>
        </p:spPr>
        <p:style>
          <a:lnRef idx="2">
            <a:schemeClr val="accent5"/>
          </a:lnRef>
          <a:fillRef idx="0">
            <a:schemeClr val="accent5"/>
          </a:fillRef>
          <a:effectRef idx="1">
            <a:schemeClr val="accent5"/>
          </a:effectRef>
          <a:fontRef idx="minor">
            <a:schemeClr val="tx1"/>
          </a:fontRef>
        </p:style>
      </p:cxnSp>
      <p:sp>
        <p:nvSpPr>
          <p:cNvPr id="87" name="TextBox 86">
            <a:extLst>
              <a:ext uri="{FF2B5EF4-FFF2-40B4-BE49-F238E27FC236}">
                <a16:creationId xmlns:a16="http://schemas.microsoft.com/office/drawing/2014/main" id="{1A55A2FE-E99A-231D-E637-1C561B1C7E1D}"/>
              </a:ext>
            </a:extLst>
          </p:cNvPr>
          <p:cNvSpPr txBox="1"/>
          <p:nvPr/>
        </p:nvSpPr>
        <p:spPr>
          <a:xfrm>
            <a:off x="10835640" y="4054900"/>
            <a:ext cx="1356360" cy="738664"/>
          </a:xfrm>
          <a:prstGeom prst="rect">
            <a:avLst/>
          </a:prstGeom>
          <a:noFill/>
        </p:spPr>
        <p:txBody>
          <a:bodyPr wrap="square" rtlCol="0">
            <a:spAutoFit/>
          </a:bodyPr>
          <a:lstStyle/>
          <a:p>
            <a:pPr algn="ctr"/>
            <a:r>
              <a:rPr lang="en-GB" sz="1400" dirty="0"/>
              <a:t>becomes</a:t>
            </a:r>
          </a:p>
          <a:p>
            <a:pPr algn="ctr"/>
            <a:r>
              <a:rPr lang="en-GB" sz="1400" dirty="0"/>
              <a:t>Community</a:t>
            </a:r>
          </a:p>
          <a:p>
            <a:pPr algn="ctr"/>
            <a:r>
              <a:rPr lang="en-GB" sz="1400" dirty="0"/>
              <a:t>Resource</a:t>
            </a:r>
          </a:p>
        </p:txBody>
      </p:sp>
      <p:sp>
        <p:nvSpPr>
          <p:cNvPr id="89" name="TextBox 88">
            <a:extLst>
              <a:ext uri="{FF2B5EF4-FFF2-40B4-BE49-F238E27FC236}">
                <a16:creationId xmlns:a16="http://schemas.microsoft.com/office/drawing/2014/main" id="{37E9C302-CE3A-D926-514A-461D14DACF36}"/>
              </a:ext>
            </a:extLst>
          </p:cNvPr>
          <p:cNvSpPr txBox="1"/>
          <p:nvPr/>
        </p:nvSpPr>
        <p:spPr>
          <a:xfrm>
            <a:off x="1737831" y="2247056"/>
            <a:ext cx="369332" cy="1875560"/>
          </a:xfrm>
          <a:prstGeom prst="rect">
            <a:avLst/>
          </a:prstGeom>
          <a:noFill/>
        </p:spPr>
        <p:txBody>
          <a:bodyPr vert="vert" wrap="square" rtlCol="0">
            <a:spAutoFit/>
          </a:bodyPr>
          <a:lstStyle/>
          <a:p>
            <a:r>
              <a:rPr lang="en-GB" sz="1200" dirty="0"/>
              <a:t>Transcription and markup</a:t>
            </a:r>
          </a:p>
        </p:txBody>
      </p:sp>
      <p:sp>
        <p:nvSpPr>
          <p:cNvPr id="90" name="TextBox 89">
            <a:extLst>
              <a:ext uri="{FF2B5EF4-FFF2-40B4-BE49-F238E27FC236}">
                <a16:creationId xmlns:a16="http://schemas.microsoft.com/office/drawing/2014/main" id="{BCA8DA7B-4044-8B03-6748-846FA388F772}"/>
              </a:ext>
            </a:extLst>
          </p:cNvPr>
          <p:cNvSpPr txBox="1"/>
          <p:nvPr/>
        </p:nvSpPr>
        <p:spPr>
          <a:xfrm>
            <a:off x="1238703" y="3870731"/>
            <a:ext cx="369332" cy="1875560"/>
          </a:xfrm>
          <a:prstGeom prst="rect">
            <a:avLst/>
          </a:prstGeom>
          <a:noFill/>
        </p:spPr>
        <p:txBody>
          <a:bodyPr vert="vert" wrap="square" rtlCol="0">
            <a:spAutoFit/>
          </a:bodyPr>
          <a:lstStyle/>
          <a:p>
            <a:r>
              <a:rPr lang="en-GB" sz="1200" dirty="0"/>
              <a:t>Non-destructive analyses</a:t>
            </a:r>
          </a:p>
        </p:txBody>
      </p:sp>
      <p:sp>
        <p:nvSpPr>
          <p:cNvPr id="91" name="TextBox 90">
            <a:extLst>
              <a:ext uri="{FF2B5EF4-FFF2-40B4-BE49-F238E27FC236}">
                <a16:creationId xmlns:a16="http://schemas.microsoft.com/office/drawing/2014/main" id="{9EA0B324-4BD0-3AE0-FE71-203654622573}"/>
              </a:ext>
            </a:extLst>
          </p:cNvPr>
          <p:cNvSpPr txBox="1"/>
          <p:nvPr/>
        </p:nvSpPr>
        <p:spPr>
          <a:xfrm>
            <a:off x="2464455" y="1692163"/>
            <a:ext cx="369332" cy="1109785"/>
          </a:xfrm>
          <a:prstGeom prst="rect">
            <a:avLst/>
          </a:prstGeom>
          <a:noFill/>
        </p:spPr>
        <p:txBody>
          <a:bodyPr vert="vert" wrap="square" rtlCol="0">
            <a:spAutoFit/>
          </a:bodyPr>
          <a:lstStyle/>
          <a:p>
            <a:r>
              <a:rPr lang="en-GB" sz="1200" dirty="0"/>
              <a:t>Photography</a:t>
            </a:r>
          </a:p>
        </p:txBody>
      </p:sp>
    </p:spTree>
    <p:extLst>
      <p:ext uri="{BB962C8B-B14F-4D97-AF65-F5344CB8AC3E}">
        <p14:creationId xmlns:p14="http://schemas.microsoft.com/office/powerpoint/2010/main" val="307505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fade">
                                      <p:cBhvr>
                                        <p:cTn id="18" dur="500"/>
                                        <p:tgtEl>
                                          <p:spTgt spid="89"/>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fade">
                                      <p:cBhvr>
                                        <p:cTn id="24" dur="500"/>
                                        <p:tgtEl>
                                          <p:spTgt spid="9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nodeType="with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fade">
                                      <p:cBhvr>
                                        <p:cTn id="63" dur="500"/>
                                        <p:tgtEl>
                                          <p:spTgt spid="93"/>
                                        </p:tgtEl>
                                      </p:cBhvr>
                                    </p:animEffect>
                                  </p:childTnLst>
                                </p:cTn>
                              </p:par>
                              <p:par>
                                <p:cTn id="64" presetID="10"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500"/>
                                        <p:tgtEl>
                                          <p:spTgt spid="7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fade">
                                      <p:cBhvr>
                                        <p:cTn id="79" dur="500"/>
                                        <p:tgtEl>
                                          <p:spTgt spid="68"/>
                                        </p:tgtEl>
                                      </p:cBhvr>
                                    </p:animEffect>
                                  </p:childTnLst>
                                </p:cTn>
                              </p:par>
                              <p:par>
                                <p:cTn id="80" presetID="10" presetClass="entr" presetSubtype="0" fill="hold" nodeType="with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fade">
                                      <p:cBhvr>
                                        <p:cTn id="82" dur="500"/>
                                        <p:tgtEl>
                                          <p:spTgt spid="81"/>
                                        </p:tgtEl>
                                      </p:cBhvr>
                                    </p:animEffect>
                                  </p:childTnLst>
                                </p:cTn>
                              </p:par>
                              <p:par>
                                <p:cTn id="83" presetID="10" presetClass="entr" presetSubtype="0" fill="hold" nodeType="withEffect">
                                  <p:stCondLst>
                                    <p:cond delay="0"/>
                                  </p:stCondLst>
                                  <p:childTnLst>
                                    <p:set>
                                      <p:cBhvr>
                                        <p:cTn id="84" dur="1" fill="hold">
                                          <p:stCondLst>
                                            <p:cond delay="0"/>
                                          </p:stCondLst>
                                        </p:cTn>
                                        <p:tgtEl>
                                          <p:spTgt spid="77"/>
                                        </p:tgtEl>
                                        <p:attrNameLst>
                                          <p:attrName>style.visibility</p:attrName>
                                        </p:attrNameLst>
                                      </p:cBhvr>
                                      <p:to>
                                        <p:strVal val="visible"/>
                                      </p:to>
                                    </p:set>
                                    <p:animEffect transition="in" filter="fade">
                                      <p:cBhvr>
                                        <p:cTn id="85" dur="500"/>
                                        <p:tgtEl>
                                          <p:spTgt spid="77"/>
                                        </p:tgtEl>
                                      </p:cBhvr>
                                    </p:animEffect>
                                  </p:childTnLst>
                                </p:cTn>
                              </p:par>
                              <p:par>
                                <p:cTn id="86" presetID="10" presetClass="entr" presetSubtype="0" fill="hold" nodeType="withEffect">
                                  <p:stCondLst>
                                    <p:cond delay="0"/>
                                  </p:stCondLst>
                                  <p:childTnLst>
                                    <p:set>
                                      <p:cBhvr>
                                        <p:cTn id="87" dur="1" fill="hold">
                                          <p:stCondLst>
                                            <p:cond delay="0"/>
                                          </p:stCondLst>
                                        </p:cTn>
                                        <p:tgtEl>
                                          <p:spTgt spid="74"/>
                                        </p:tgtEl>
                                        <p:attrNameLst>
                                          <p:attrName>style.visibility</p:attrName>
                                        </p:attrNameLst>
                                      </p:cBhvr>
                                      <p:to>
                                        <p:strVal val="visible"/>
                                      </p:to>
                                    </p:set>
                                    <p:animEffect transition="in" filter="fade">
                                      <p:cBhvr>
                                        <p:cTn id="88" dur="500"/>
                                        <p:tgtEl>
                                          <p:spTgt spid="74"/>
                                        </p:tgtEl>
                                      </p:cBhvr>
                                    </p:animEffect>
                                  </p:childTnLst>
                                </p:cTn>
                              </p:par>
                              <p:par>
                                <p:cTn id="89" presetID="10" presetClass="entr" presetSubtype="0" fill="hold" nodeType="withEffect">
                                  <p:stCondLst>
                                    <p:cond delay="0"/>
                                  </p:stCondLst>
                                  <p:childTnLst>
                                    <p:set>
                                      <p:cBhvr>
                                        <p:cTn id="90" dur="1" fill="hold">
                                          <p:stCondLst>
                                            <p:cond delay="0"/>
                                          </p:stCondLst>
                                        </p:cTn>
                                        <p:tgtEl>
                                          <p:spTgt spid="79"/>
                                        </p:tgtEl>
                                        <p:attrNameLst>
                                          <p:attrName>style.visibility</p:attrName>
                                        </p:attrNameLst>
                                      </p:cBhvr>
                                      <p:to>
                                        <p:strVal val="visible"/>
                                      </p:to>
                                    </p:set>
                                    <p:animEffect transition="in" filter="fade">
                                      <p:cBhvr>
                                        <p:cTn id="91" dur="500"/>
                                        <p:tgtEl>
                                          <p:spTgt spid="7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fade">
                                      <p:cBhvr>
                                        <p:cTn id="99" dur="500"/>
                                        <p:tgtEl>
                                          <p:spTgt spid="50"/>
                                        </p:tgtEl>
                                      </p:cBhvr>
                                    </p:animEffect>
                                  </p:childTnLst>
                                </p:cTn>
                              </p:par>
                            </p:childTnLst>
                          </p:cTn>
                        </p:par>
                        <p:par>
                          <p:cTn id="100" fill="hold">
                            <p:stCondLst>
                              <p:cond delay="500"/>
                            </p:stCondLst>
                            <p:childTnLst>
                              <p:par>
                                <p:cTn id="101" presetID="10" presetClass="entr" presetSubtype="0" fill="hold" nodeType="afterEffect">
                                  <p:stCondLst>
                                    <p:cond delay="0"/>
                                  </p:stCondLst>
                                  <p:childTnLst>
                                    <p:set>
                                      <p:cBhvr>
                                        <p:cTn id="102" dur="1" fill="hold">
                                          <p:stCondLst>
                                            <p:cond delay="0"/>
                                          </p:stCondLst>
                                        </p:cTn>
                                        <p:tgtEl>
                                          <p:spTgt spid="85"/>
                                        </p:tgtEl>
                                        <p:attrNameLst>
                                          <p:attrName>style.visibility</p:attrName>
                                        </p:attrNameLst>
                                      </p:cBhvr>
                                      <p:to>
                                        <p:strVal val="visible"/>
                                      </p:to>
                                    </p:set>
                                    <p:animEffect transition="in" filter="fade">
                                      <p:cBhvr>
                                        <p:cTn id="103" dur="500"/>
                                        <p:tgtEl>
                                          <p:spTgt spid="85"/>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87"/>
                                        </p:tgtEl>
                                        <p:attrNameLst>
                                          <p:attrName>style.visibility</p:attrName>
                                        </p:attrNameLst>
                                      </p:cBhvr>
                                      <p:to>
                                        <p:strVal val="visible"/>
                                      </p:to>
                                    </p:set>
                                    <p:animEffect transition="in" filter="fade">
                                      <p:cBhvr>
                                        <p:cTn id="10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19" grpId="0" animBg="1"/>
      <p:bldP spid="24" grpId="0" animBg="1"/>
      <p:bldP spid="50" grpId="0" animBg="1"/>
      <p:bldP spid="66" grpId="0"/>
      <p:bldP spid="68" grpId="0" animBg="1"/>
      <p:bldP spid="87" grpId="0"/>
      <p:bldP spid="89" grpId="0"/>
      <p:bldP spid="90" grpId="0"/>
      <p:bldP spid="9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FA0DD-A30E-2B53-62F4-1F86119CFC2E}"/>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D1DCB567-B554-80E8-402E-10282A15AE44}"/>
              </a:ext>
            </a:extLst>
          </p:cNvPr>
          <p:cNvSpPr>
            <a:spLocks noGrp="1"/>
          </p:cNvSpPr>
          <p:nvPr>
            <p:ph type="ftr" sz="quarter" idx="11"/>
          </p:nvPr>
        </p:nvSpPr>
        <p:spPr>
          <a:xfrm>
            <a:off x="7346529" y="6492875"/>
            <a:ext cx="5730688" cy="365125"/>
          </a:xfrm>
        </p:spPr>
        <p:txBody>
          <a:bodyPr/>
          <a:lstStyle/>
          <a:p>
            <a:r>
              <a:rPr lang="en-GB" noProof="0" dirty="0">
                <a:latin typeface="KingsBureauGrot ThreeSeven"/>
              </a:rPr>
              <a:t>DH RSE Summer School 2025, June 30, King's Digital Lab</a:t>
            </a:r>
          </a:p>
        </p:txBody>
      </p:sp>
      <p:sp>
        <p:nvSpPr>
          <p:cNvPr id="2" name="Title 1">
            <a:extLst>
              <a:ext uri="{FF2B5EF4-FFF2-40B4-BE49-F238E27FC236}">
                <a16:creationId xmlns:a16="http://schemas.microsoft.com/office/drawing/2014/main" id="{0604EA76-8F10-9B74-4DA5-C40204B73A07}"/>
              </a:ext>
            </a:extLst>
          </p:cNvPr>
          <p:cNvSpPr>
            <a:spLocks noGrp="1"/>
          </p:cNvSpPr>
          <p:nvPr>
            <p:ph type="ctrTitle"/>
          </p:nvPr>
        </p:nvSpPr>
        <p:spPr>
          <a:xfrm>
            <a:off x="2597727" y="1885561"/>
            <a:ext cx="6996545" cy="2387600"/>
          </a:xfrm>
        </p:spPr>
        <p:txBody>
          <a:bodyPr/>
          <a:lstStyle/>
          <a:p>
            <a:r>
              <a:rPr lang="en-GB" dirty="0">
                <a:latin typeface="KingsBureauGrot ThreeSeven"/>
              </a:rPr>
              <a:t>Mapping Processes and Data Models</a:t>
            </a:r>
            <a:endParaRPr lang="en-GB" noProof="0" dirty="0">
              <a:latin typeface="KingsBureauGrot ThreeSeven" panose="02000506050000020004" pitchFamily="2" charset="0"/>
            </a:endParaRPr>
          </a:p>
        </p:txBody>
      </p:sp>
    </p:spTree>
    <p:extLst>
      <p:ext uri="{BB962C8B-B14F-4D97-AF65-F5344CB8AC3E}">
        <p14:creationId xmlns:p14="http://schemas.microsoft.com/office/powerpoint/2010/main" val="1135440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892</Words>
  <Application>Microsoft Office PowerPoint</Application>
  <PresentationFormat>Widescreen</PresentationFormat>
  <Paragraphs>106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Aptos Display</vt:lpstr>
      <vt:lpstr>Arial</vt:lpstr>
      <vt:lpstr>Consolas</vt:lpstr>
      <vt:lpstr>Copperplate Gothic Light</vt:lpstr>
      <vt:lpstr>Kings Caslon Display</vt:lpstr>
      <vt:lpstr>KingsBureauGrot ThreeSeven</vt:lpstr>
      <vt:lpstr>Office Theme</vt:lpstr>
      <vt:lpstr>PowerPoint Presentation</vt:lpstr>
      <vt:lpstr>Mapping Processes and Data Models</vt:lpstr>
      <vt:lpstr>PowerPoint Presentation</vt:lpstr>
      <vt:lpstr>PowerPoint Presentation</vt:lpstr>
      <vt:lpstr>PowerPoint Presentation</vt:lpstr>
      <vt:lpstr>PowerPoint Presentation</vt:lpstr>
      <vt:lpstr>PowerPoint Presentation</vt:lpstr>
      <vt:lpstr>PowerPoint Presentation</vt:lpstr>
      <vt:lpstr>Mapping Processes and Data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Neil Jakeman</dc:creator>
  <cp:lastModifiedBy>Neil Jakeman</cp:lastModifiedBy>
  <cp:revision>23</cp:revision>
  <dcterms:created xsi:type="dcterms:W3CDTF">2025-06-20T11:53:21Z</dcterms:created>
  <dcterms:modified xsi:type="dcterms:W3CDTF">2025-07-01T08:16:37Z</dcterms:modified>
</cp:coreProperties>
</file>