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4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bold.fntdata"/><Relationship Id="rId17" Type="http://schemas.openxmlformats.org/officeDocument/2006/relationships/slide" Target="slides/slide11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0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b8f9176df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b8f9176df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b723d9ef3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b723d9ef3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b723d9ef3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b723d9ef3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b723d9ef3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b723d9ef3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b5fede8a92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g2b5fede8a92_0_8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6b2d82d1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6b2d82d1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b723d9ef3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b723d9ef3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723d9ef3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b723d9ef3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6b2d82d18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6b2d82d18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6b2d82d18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6b2d82d18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723d9ef3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723d9ef3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b2d82d18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b2d82d18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6b2d82d18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6b2d82d18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6b2d82d18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6b2d82d18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6b2d82d18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6b2d82d18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6b2d82d18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6b2d82d18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6b2d82d18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6b2d82d18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aebe5493a75900d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aebe5493a75900d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6b2d82d18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6b2d82d18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b723d9ef3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b723d9ef3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5fede8a92_0_1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5fede8a92_0_1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723d9ef3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723d9ef3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8f9176df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8f9176df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80334c65a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b80334c65a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5fede8a92_0_1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b5fede8a92_0_1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80334c65a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b80334c65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5fede8a92_0_1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5fede8a92_0_1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61156" y="2203450"/>
            <a:ext cx="3886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361156" y="1453357"/>
            <a:ext cx="38862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2286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23241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8" name="Google Shape;88;p19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228600" y="767556"/>
            <a:ext cx="2020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4" name="Google Shape;94;p20"/>
          <p:cNvSpPr txBox="1"/>
          <p:nvPr>
            <p:ph idx="2" type="body"/>
          </p:nvPr>
        </p:nvSpPr>
        <p:spPr>
          <a:xfrm>
            <a:off x="228600" y="1087438"/>
            <a:ext cx="20202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5" name="Google Shape;95;p20"/>
          <p:cNvSpPr txBox="1"/>
          <p:nvPr>
            <p:ph idx="3" type="body"/>
          </p:nvPr>
        </p:nvSpPr>
        <p:spPr>
          <a:xfrm>
            <a:off x="2322513" y="767556"/>
            <a:ext cx="2021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6" name="Google Shape;96;p20"/>
          <p:cNvSpPr txBox="1"/>
          <p:nvPr>
            <p:ph idx="4" type="body"/>
          </p:nvPr>
        </p:nvSpPr>
        <p:spPr>
          <a:xfrm>
            <a:off x="2322513" y="1087438"/>
            <a:ext cx="20211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7" name="Google Shape;97;p20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228600" y="136525"/>
            <a:ext cx="1504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1787525" y="136525"/>
            <a:ext cx="25560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228600" y="717550"/>
            <a:ext cx="15042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896144" y="2400300"/>
            <a:ext cx="2743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896144" y="2683669"/>
            <a:ext cx="27432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154400" y="-125700"/>
            <a:ext cx="22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 rot="5400000">
            <a:off x="2366100" y="1085919"/>
            <a:ext cx="2925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270600" y="95319"/>
            <a:ext cx="29259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uk-ie-dh-assoc.slack.com/" TargetMode="External"/><Relationship Id="rId4" Type="http://schemas.openxmlformats.org/officeDocument/2006/relationships/hyperlink" Target="https://github.com/stavrosangelis/research-software-engineering-in-the-arts-and-humanities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tavrosangelis.github.io/rse-survey-results/" TargetMode="External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mailto:annamaria.sichani@sas.ac.uk" TargetMode="External"/><Relationship Id="rId4" Type="http://schemas.openxmlformats.org/officeDocument/2006/relationships/hyperlink" Target="https://uk-ie-dh-assoc.slack.com/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i.org/10.5281/zenodo.817792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ctrTitle"/>
          </p:nvPr>
        </p:nvSpPr>
        <p:spPr>
          <a:xfrm>
            <a:off x="45350" y="744575"/>
            <a:ext cx="9216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i="1" sz="1100"/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i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88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88">
                <a:latin typeface="Montserrat"/>
                <a:ea typeface="Montserrat"/>
                <a:cs typeface="Montserrat"/>
                <a:sym typeface="Montserrat"/>
              </a:rPr>
              <a:t>Research Software Engineering in the Arts and Humanities </a:t>
            </a:r>
            <a:endParaRPr b="1" sz="2488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latin typeface="Montserrat"/>
                <a:ea typeface="Montserrat"/>
                <a:cs typeface="Montserrat"/>
                <a:sym typeface="Montserrat"/>
              </a:rPr>
              <a:t>Community and capacity building 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6"/>
          <p:cNvSpPr txBox="1"/>
          <p:nvPr>
            <p:ph idx="1" type="subTitle"/>
          </p:nvPr>
        </p:nvSpPr>
        <p:spPr>
          <a:xfrm>
            <a:off x="311700" y="3235650"/>
            <a:ext cx="8520600" cy="11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Dr Anna-Maria Sichani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BRAID fellow - Research Associate in Digital Humanities,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Digital Humanities Research Hub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School of Advanced Studies, University of London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1667200" y="4474275"/>
            <a:ext cx="6538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In the meantime…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2" name="Google Shape;1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825" y="916025"/>
            <a:ext cx="3862424" cy="409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3000" y="492825"/>
            <a:ext cx="3713576" cy="456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GB" sz="3200">
                <a:latin typeface="Montserrat"/>
                <a:ea typeface="Montserrat"/>
                <a:cs typeface="Montserrat"/>
                <a:sym typeface="Montserrat"/>
              </a:rPr>
              <a:t>Research Software Engineering in Arts &amp; Humanities Community Interest Group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9" name="Google Shape;1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375" y="2202227"/>
            <a:ext cx="4497925" cy="170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6"/>
          <p:cNvSpPr txBox="1"/>
          <p:nvPr/>
        </p:nvSpPr>
        <p:spPr>
          <a:xfrm>
            <a:off x="353725" y="1507675"/>
            <a:ext cx="3891000" cy="30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(Spring 2023 )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CIG Coordinators -Facilitators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Stavros Angelis</a:t>
            </a: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Maynooth University</a:t>
            </a:r>
            <a:b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Kathryn Cassidy</a:t>
            </a: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Digital Repository of Ireland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David Kelly,</a:t>
            </a: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University of Galway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Anna-Maria Sichani</a:t>
            </a: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School of Advanced Study, UoL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(previously)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Mary Chester-Kadwell</a:t>
            </a: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University of Cambridge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David Beavan</a:t>
            </a: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Alan Turing Institute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Background and aims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Origins in AHRC Infrastructure for Digital Innovation and Curation in Arts and Humanities (iDAH)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Intersection of research and technology </a:t>
            </a: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increasingly important in AH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Community-oriented goals &amp; activities</a:t>
            </a:r>
            <a:endParaRPr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Community-focused discussions</a:t>
            </a: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to discuss issues and learn from each other.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Knowledge exchange and collaboration</a:t>
            </a: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formal and informal opportunities to build capacity and develop talent.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Advocacy and policy-focused interventions</a:t>
            </a: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to make a difference to policies and investment.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311700" y="43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Our </a:t>
            </a:r>
            <a:r>
              <a:rPr b="1" lang="en-GB" sz="2400">
                <a:latin typeface="Montserrat"/>
                <a:ea typeface="Montserrat"/>
                <a:cs typeface="Montserrat"/>
                <a:sym typeface="Montserrat"/>
              </a:rPr>
              <a:t>Values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Grassroots initiative 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Open, inclusive, collaborative, safe space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Who is welcome ? 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</a:pP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Anyone involved or interested in RSE in AH, broadly conceived.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</a:pP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Irrespective of job title, career stage, background, etc.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Discrimination and harassment not tolerated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Accessibility 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/>
        </p:nvSpPr>
        <p:spPr>
          <a:xfrm>
            <a:off x="7881905" y="4324025"/>
            <a:ext cx="538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9"/>
          <p:cNvSpPr txBox="1"/>
          <p:nvPr/>
        </p:nvSpPr>
        <p:spPr>
          <a:xfrm>
            <a:off x="8667538" y="4726290"/>
            <a:ext cx="3009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6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9"/>
          <p:cNvSpPr txBox="1"/>
          <p:nvPr/>
        </p:nvSpPr>
        <p:spPr>
          <a:xfrm>
            <a:off x="4572002" y="186800"/>
            <a:ext cx="4057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9"/>
          <p:cNvSpPr txBox="1"/>
          <p:nvPr/>
        </p:nvSpPr>
        <p:spPr>
          <a:xfrm>
            <a:off x="3620653" y="1346075"/>
            <a:ext cx="5251500" cy="41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i="0" lang="en-GB" sz="2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Slack</a:t>
            </a:r>
            <a:r>
              <a:rPr i="0" lang="en-GB" sz="2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channel</a:t>
            </a:r>
            <a:endParaRPr i="0" sz="2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i="0" lang="en-GB" sz="2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#ah-rse at </a:t>
            </a:r>
            <a:r>
              <a:rPr i="0" lang="en-GB" sz="25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uk-ie-dh-assoc.slack.com</a:t>
            </a:r>
            <a:endParaRPr i="0" sz="2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br>
              <a:rPr i="0" lang="en-GB" sz="2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-GB" sz="2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</a:t>
            </a:r>
            <a:r>
              <a:rPr i="0" lang="en-GB" sz="2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repo</a:t>
            </a:r>
            <a:endParaRPr i="0" sz="2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i="0" lang="en-GB" sz="25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github.com/stavrosangelis/research-software-engineering-in-the-arts-and-humanities</a:t>
            </a:r>
            <a:endParaRPr i="0" sz="2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1" name="Google Shape;221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92863" y="1346075"/>
            <a:ext cx="109537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20500" y="2946738"/>
            <a:ext cx="1100138" cy="110013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9"/>
          <p:cNvSpPr txBox="1"/>
          <p:nvPr>
            <p:ph idx="4294967295" type="title"/>
          </p:nvPr>
        </p:nvSpPr>
        <p:spPr>
          <a:xfrm>
            <a:off x="311700" y="435400"/>
            <a:ext cx="8520600" cy="5727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Montserrat"/>
                <a:ea typeface="Montserrat"/>
                <a:cs typeface="Montserrat"/>
                <a:sym typeface="Montserrat"/>
              </a:rPr>
              <a:t>Resources - channels of communication </a:t>
            </a:r>
            <a:endParaRPr b="1"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Montserrat"/>
                <a:ea typeface="Montserrat"/>
                <a:cs typeface="Montserrat"/>
                <a:sym typeface="Montserrat"/>
              </a:rPr>
              <a:t>Community Interest Group Survey (2024) 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Preliminary findings</a:t>
            </a:r>
            <a:endParaRPr b="1"/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Very diverse community (Inst.Location, Employment status/</a:t>
            </a:r>
            <a:r>
              <a:rPr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Contract Type</a:t>
            </a:r>
            <a:r>
              <a:rPr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Job Titles, Discipline, Education)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Variety in professional Identity (software dev,  research, management/admin, teaching/training)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Team structure (Work with same researchers, part of dedicated research group) and Work pattern  (working alone/in groups/teams/ in pools, Relation to industry,  Bus factor)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Active towards a pan-institutional RSE Collaboration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0" name="Google Shape;23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0650" y="3293600"/>
            <a:ext cx="2001650" cy="172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b="1" lang="en-GB" sz="2400">
                <a:latin typeface="Montserrat"/>
                <a:ea typeface="Montserrat"/>
                <a:cs typeface="Montserrat"/>
                <a:sym typeface="Montserrat"/>
              </a:rPr>
              <a:t>Top Barriers to RSE in AH</a:t>
            </a:r>
            <a:endParaRPr/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311700" y="1152475"/>
            <a:ext cx="8520600" cy="20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15900" lvl="1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•"/>
            </a:pP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Unrecognised AH RSE activity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15900" lvl="1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•"/>
            </a:pP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Lack of long term career prospects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15900" lvl="1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•"/>
            </a:pP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Lack of clear career paths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15900" lvl="1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•"/>
            </a:pP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Funding sources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15900" lvl="1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•"/>
            </a:pP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Institutional support for funding applications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41"/>
          <p:cNvSpPr txBox="1"/>
          <p:nvPr/>
        </p:nvSpPr>
        <p:spPr>
          <a:xfrm>
            <a:off x="1773050" y="3061000"/>
            <a:ext cx="7059300" cy="14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Top priorities for such an initiative (ranked by importance):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1.collaboration frameworks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2.policy interventions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3.professional rights </a:t>
            </a:r>
            <a:r>
              <a:rPr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Community - driven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initiative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 and group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42"/>
          <p:cNvSpPr txBox="1"/>
          <p:nvPr>
            <p:ph idx="1" type="body"/>
          </p:nvPr>
        </p:nvSpPr>
        <p:spPr>
          <a:xfrm>
            <a:off x="311700" y="1152475"/>
            <a:ext cx="8520600" cy="3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 the community and for the community 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grassroots, bottom-up approach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Inclusive and open ethos 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Co-design </a:t>
            </a: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roadmap, goals and activities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Next steps</a:t>
            </a:r>
            <a:r>
              <a:rPr b="1" lang="en-GB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32"/>
              </a:buClr>
              <a:buSzPts val="1600"/>
              <a:buFont typeface="Montserrat"/>
              <a:buAutoNum type="arabicPeriod"/>
            </a:pPr>
            <a:r>
              <a:rPr lang="en-GB" sz="1600">
                <a:solidFill>
                  <a:srgbClr val="141432"/>
                </a:solidFill>
                <a:latin typeface="Montserrat"/>
                <a:ea typeface="Montserrat"/>
                <a:cs typeface="Montserrat"/>
                <a:sym typeface="Montserrat"/>
              </a:rPr>
              <a:t>Nurturing long-term engagement</a:t>
            </a:r>
            <a:endParaRPr sz="1600">
              <a:solidFill>
                <a:srgbClr val="1414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41432"/>
              </a:buClr>
              <a:buSzPts val="1600"/>
              <a:buFont typeface="Montserrat"/>
              <a:buAutoNum type="arabicPeriod"/>
            </a:pPr>
            <a:r>
              <a:rPr lang="en-GB" sz="1600">
                <a:solidFill>
                  <a:srgbClr val="141432"/>
                </a:solidFill>
                <a:latin typeface="Montserrat"/>
                <a:ea typeface="Montserrat"/>
                <a:cs typeface="Montserrat"/>
                <a:sym typeface="Montserrat"/>
              </a:rPr>
              <a:t>Demonstrating impact </a:t>
            </a:r>
            <a:endParaRPr sz="1600">
              <a:solidFill>
                <a:srgbClr val="1414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41432"/>
              </a:buClr>
              <a:buSzPts val="1600"/>
              <a:buFont typeface="Montserrat"/>
              <a:buAutoNum type="alphaLcPeriod"/>
            </a:pPr>
            <a:r>
              <a:rPr lang="en-GB" sz="1600">
                <a:solidFill>
                  <a:srgbClr val="141432"/>
                </a:solidFill>
                <a:latin typeface="Montserrat"/>
                <a:ea typeface="Montserrat"/>
                <a:cs typeface="Montserrat"/>
                <a:sym typeface="Montserrat"/>
              </a:rPr>
              <a:t>Across institutions</a:t>
            </a:r>
            <a:endParaRPr sz="1600">
              <a:solidFill>
                <a:srgbClr val="1414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41432"/>
              </a:buClr>
              <a:buSzPts val="1600"/>
              <a:buFont typeface="Montserrat"/>
              <a:buAutoNum type="alphaLcPeriod"/>
            </a:pPr>
            <a:r>
              <a:rPr lang="en-GB" sz="1600">
                <a:solidFill>
                  <a:srgbClr val="141432"/>
                </a:solidFill>
                <a:latin typeface="Montserrat"/>
                <a:ea typeface="Montserrat"/>
                <a:cs typeface="Montserrat"/>
                <a:sym typeface="Montserrat"/>
              </a:rPr>
              <a:t>Funders’ level</a:t>
            </a:r>
            <a:endParaRPr sz="1600">
              <a:solidFill>
                <a:srgbClr val="1414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41432"/>
              </a:buClr>
              <a:buSzPts val="1600"/>
              <a:buFont typeface="Montserrat"/>
              <a:buAutoNum type="alphaLcPeriod"/>
            </a:pPr>
            <a:r>
              <a:rPr lang="en-GB" sz="1600">
                <a:solidFill>
                  <a:srgbClr val="141432"/>
                </a:solidFill>
                <a:latin typeface="Montserrat"/>
                <a:ea typeface="Montserrat"/>
                <a:cs typeface="Montserrat"/>
                <a:sym typeface="Montserrat"/>
              </a:rPr>
              <a:t>Policy level </a:t>
            </a:r>
            <a:endParaRPr sz="1600">
              <a:solidFill>
                <a:srgbClr val="1414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41432"/>
              </a:buClr>
              <a:buSzPts val="1600"/>
              <a:buFont typeface="Montserrat"/>
              <a:buAutoNum type="arabicPeriod"/>
            </a:pPr>
            <a:r>
              <a:rPr lang="en-GB" sz="1600">
                <a:solidFill>
                  <a:srgbClr val="141432"/>
                </a:solidFill>
                <a:latin typeface="Montserrat"/>
                <a:ea typeface="Montserrat"/>
                <a:cs typeface="Montserrat"/>
                <a:sym typeface="Montserrat"/>
              </a:rPr>
              <a:t>Sustainable growth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500">
                <a:latin typeface="Montserrat"/>
                <a:ea typeface="Montserrat"/>
                <a:cs typeface="Montserrat"/>
                <a:sym typeface="Montserrat"/>
              </a:rPr>
              <a:t>Data/Culture: </a:t>
            </a: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Building sustainable communities around Arts and Humanities datasets and tools</a:t>
            </a:r>
            <a:r>
              <a:rPr b="1" lang="en-GB" sz="25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3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43"/>
          <p:cNvSpPr txBox="1"/>
          <p:nvPr/>
        </p:nvSpPr>
        <p:spPr>
          <a:xfrm>
            <a:off x="368000" y="1814875"/>
            <a:ext cx="5737500" cy="22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National RSE Capability skilled in Arts &amp; Humanities</a:t>
            </a:r>
            <a:endParaRPr b="1"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Stakeholder group</a:t>
            </a:r>
            <a:endParaRPr b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•Started as 26 members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•Turned into 40 authors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•Range of skills and expertise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Contact us | The Alan Turing Institute" id="250" name="Google Shape;25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4650" y="1865050"/>
            <a:ext cx="2780325" cy="11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5847" y="3654800"/>
            <a:ext cx="2627575" cy="6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 txBox="1"/>
          <p:nvPr>
            <p:ph idx="1" type="body"/>
          </p:nvPr>
        </p:nvSpPr>
        <p:spPr>
          <a:xfrm>
            <a:off x="169500" y="291050"/>
            <a:ext cx="5166300" cy="47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Process</a:t>
            </a:r>
            <a:endParaRPr b="1"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•3 Workshops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•Email group and Dashboard with resources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•Newsletter updates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•Collaborative writing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•Dedicated writer 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4"/>
          <p:cNvSpPr txBox="1"/>
          <p:nvPr/>
        </p:nvSpPr>
        <p:spPr>
          <a:xfrm>
            <a:off x="5260600" y="384725"/>
            <a:ext cx="3654900" cy="46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Workshop 1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•User stories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•Challenges and Opportunities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•Problem Definition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•Change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Workshop 2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•Capability Model (incubator?)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•Objective setting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•Themes: Skills, Foundation, Research Collaboration delivery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•What roles should be central to the operation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Workshop 3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•Values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•Scope and Aims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•Operating Model and Governance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•Programme Design and Priorities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•Skills (Clementina)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•Implementation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2004-2015:</a:t>
            </a: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Digital Humanities specialists as “swiss army knives”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cleaning, </a:t>
            </a: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analysis, modelling &amp; architecture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software development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UX/UI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systems admin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 ups - maintenance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 support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2015 - </a:t>
            </a: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today</a:t>
            </a: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DH projects with </a:t>
            </a: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far more </a:t>
            </a: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complex</a:t>
            </a: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software</a:t>
            </a: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needs  &amp; BIG data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! Need for a specialised skillset → </a:t>
            </a: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AH RSE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latin typeface="Montserrat"/>
                <a:ea typeface="Montserrat"/>
                <a:cs typeface="Montserrat"/>
                <a:sym typeface="Montserrat"/>
              </a:rPr>
              <a:t>Research Software Engineering capability in the Arts and Humanities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latin typeface="Montserrat"/>
                <a:ea typeface="Montserrat"/>
                <a:cs typeface="Montserrat"/>
                <a:sym typeface="Montserrat"/>
              </a:rPr>
              <a:t>Towards a National Research Software Engineering Capability in Arts and Humanities Research: a Roadmap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45"/>
          <p:cNvSpPr txBox="1"/>
          <p:nvPr>
            <p:ph idx="1" type="body"/>
          </p:nvPr>
        </p:nvSpPr>
        <p:spPr>
          <a:xfrm>
            <a:off x="261525" y="1211000"/>
            <a:ext cx="402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Executive Summary</a:t>
            </a:r>
            <a:endParaRPr sz="2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•Glossary and Key Terms</a:t>
            </a:r>
            <a:endParaRPr sz="2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•Introduction</a:t>
            </a:r>
            <a:endParaRPr sz="2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•Vision, Aims and Objectives</a:t>
            </a:r>
            <a:endParaRPr sz="2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•Challenges and Limitations</a:t>
            </a:r>
            <a:endParaRPr sz="2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•Programme of Work</a:t>
            </a:r>
            <a:endParaRPr sz="2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•Delivery Approach</a:t>
            </a:r>
            <a:endParaRPr sz="2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•Conclusion</a:t>
            </a:r>
            <a:endParaRPr sz="2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•Acknowledgements</a:t>
            </a:r>
            <a:endParaRPr sz="2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•Reference List</a:t>
            </a:r>
            <a:endParaRPr/>
          </a:p>
        </p:txBody>
      </p:sp>
      <p:sp>
        <p:nvSpPr>
          <p:cNvPr id="264" name="Google Shape;264;p45"/>
          <p:cNvSpPr txBox="1"/>
          <p:nvPr/>
        </p:nvSpPr>
        <p:spPr>
          <a:xfrm>
            <a:off x="5444575" y="1405050"/>
            <a:ext cx="2751600" cy="16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DOI: 10.5281/zenodo.15083396</a:t>
            </a:r>
            <a:endParaRPr sz="11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65" name="Google Shape;265;p45" title="Screenshot 2025-06-27 at 11.33.2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662" y="2318400"/>
            <a:ext cx="2071416" cy="17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6" title="Screenshot 2025-06-27 at 11.39.3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517" y="0"/>
            <a:ext cx="449096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Three main areas of focus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GB" sz="113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Ecosystem Development:</a:t>
            </a:r>
            <a:endParaRPr b="1" sz="113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GB" sz="113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•Directory of RSEs – deliver collaborations</a:t>
            </a:r>
            <a:endParaRPr sz="113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GB" sz="113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•Skills: learning pathways, training</a:t>
            </a:r>
            <a:endParaRPr sz="113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GB" sz="113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•Outreach</a:t>
            </a:r>
            <a:endParaRPr sz="113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GB" sz="113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•Advice/Mentorship</a:t>
            </a:r>
            <a:endParaRPr sz="113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GB" sz="113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Research Development</a:t>
            </a:r>
            <a:endParaRPr b="1" sz="113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GB" sz="113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 Incubator for tools and methods</a:t>
            </a:r>
            <a:endParaRPr sz="113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GB" sz="113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•Matchmaking events</a:t>
            </a:r>
            <a:endParaRPr sz="113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GB" sz="113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•Funding for experiments</a:t>
            </a:r>
            <a:endParaRPr sz="113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GB" sz="113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Monitoring and Strategic Development</a:t>
            </a:r>
            <a:endParaRPr b="1" sz="113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i="1" lang="en-GB" sz="113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Tech Changes, but the ecosystem changes (policy, investments, players)</a:t>
            </a:r>
            <a:endParaRPr i="1" sz="113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GB" sz="113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•Impact Assessment</a:t>
            </a:r>
            <a:endParaRPr sz="113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GB" sz="113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•Theory of Change</a:t>
            </a:r>
            <a:endParaRPr sz="113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GB" sz="113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•Research Intelligence: Ecosystem Mapping, Surveys, Consultations to feed the implementation:</a:t>
            </a:r>
            <a:endParaRPr sz="113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GB" sz="113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•Skills mapping: define training needs and offer</a:t>
            </a:r>
            <a:endParaRPr sz="113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GB" sz="113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•Ecosystem mapping: provision gaps across the country</a:t>
            </a:r>
            <a:endParaRPr sz="113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852"/>
              <a:buNone/>
            </a:pPr>
            <a:r>
              <a:rPr lang="en-GB" sz="113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•Annual survey: support funders design calls</a:t>
            </a:r>
            <a:endParaRPr sz="1595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Delivery Approach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82" name="Google Shape;282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•Governance and Staffing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•Implementation and running (Years, 1, 2 and 3)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•Year 1: Team, ToC, DP, Mapping, Partnership Mechanism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•Year 2: RSE Directory, Annual Survey, Incubator, Evaluation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•Year 3: Publish Survey, Strategy, Business Case, activities+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9"/>
          <p:cNvSpPr txBox="1"/>
          <p:nvPr>
            <p:ph idx="1" type="body"/>
          </p:nvPr>
        </p:nvSpPr>
        <p:spPr>
          <a:xfrm>
            <a:off x="228050" y="35795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Three Collaboration Case Studies</a:t>
            </a:r>
            <a:endParaRPr b="1"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lang="en-GB" sz="3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•The National Archives (UKGWA) </a:t>
            </a:r>
            <a:endParaRPr sz="3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lang="en-GB" sz="3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•Centre for Data, Culture and Society (Rapid Prototyping Sandpit)</a:t>
            </a:r>
            <a:endParaRPr sz="3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•KDL (Modular Digital Research Infrastructure Design) </a:t>
            </a:r>
            <a:endParaRPr sz="3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GB" sz="3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Investment Levels</a:t>
            </a:r>
            <a:endParaRPr b="1" sz="402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2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•Recommended Level</a:t>
            </a:r>
            <a:endParaRPr sz="292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2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•Prioritised</a:t>
            </a:r>
            <a:endParaRPr sz="292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2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•Minimum</a:t>
            </a:r>
            <a:endParaRPr sz="2725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0"/>
          <p:cNvSpPr txBox="1"/>
          <p:nvPr>
            <p:ph type="title"/>
          </p:nvPr>
        </p:nvSpPr>
        <p:spPr>
          <a:xfrm>
            <a:off x="150550" y="445025"/>
            <a:ext cx="899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420">
                <a:latin typeface="Montserrat"/>
                <a:ea typeface="Montserrat"/>
                <a:cs typeface="Montserrat"/>
                <a:sym typeface="Montserrat"/>
              </a:rPr>
              <a:t>RSE AH roundtable at DH UK IE Annual Event : Maximizing collaboration towards RSE in A&amp;H (17/6/25)</a:t>
            </a:r>
            <a:endParaRPr b="1" sz="24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50"/>
          <p:cNvSpPr txBox="1"/>
          <p:nvPr>
            <p:ph idx="1" type="body"/>
          </p:nvPr>
        </p:nvSpPr>
        <p:spPr>
          <a:xfrm>
            <a:off x="311700" y="1354875"/>
            <a:ext cx="2490000" cy="31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RSE AH CIG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Roadmap 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KDL 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DISKAH 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SSI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50"/>
          <p:cNvSpPr txBox="1"/>
          <p:nvPr/>
        </p:nvSpPr>
        <p:spPr>
          <a:xfrm>
            <a:off x="2860300" y="1405075"/>
            <a:ext cx="5511600" cy="27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•In what ways can we foster stronger collaboration with these existing organisations and teams to benefit our community?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•How can this community make meaningful and sustainable contributions to the broader RSE and research infrastructure community?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9" name="Google Shape;299;p51"/>
          <p:cNvCxnSpPr/>
          <p:nvPr/>
        </p:nvCxnSpPr>
        <p:spPr>
          <a:xfrm>
            <a:off x="353775" y="2521850"/>
            <a:ext cx="829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51"/>
          <p:cNvSpPr txBox="1"/>
          <p:nvPr/>
        </p:nvSpPr>
        <p:spPr>
          <a:xfrm>
            <a:off x="2286025" y="1941275"/>
            <a:ext cx="1433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SoRSE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1" name="Google Shape;301;p51"/>
          <p:cNvSpPr txBox="1"/>
          <p:nvPr/>
        </p:nvSpPr>
        <p:spPr>
          <a:xfrm>
            <a:off x="235850" y="2050175"/>
            <a:ext cx="6441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SSI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2" name="Google Shape;302;p51"/>
          <p:cNvSpPr txBox="1"/>
          <p:nvPr/>
        </p:nvSpPr>
        <p:spPr>
          <a:xfrm>
            <a:off x="254000" y="2902850"/>
            <a:ext cx="87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2010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3" name="Google Shape;303;p51"/>
          <p:cNvSpPr txBox="1"/>
          <p:nvPr/>
        </p:nvSpPr>
        <p:spPr>
          <a:xfrm>
            <a:off x="2340425" y="2989075"/>
            <a:ext cx="87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2019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4" name="Google Shape;304;p51"/>
          <p:cNvSpPr txBox="1"/>
          <p:nvPr/>
        </p:nvSpPr>
        <p:spPr>
          <a:xfrm>
            <a:off x="3810000" y="2966425"/>
            <a:ext cx="10977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2021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5" name="Google Shape;305;p51"/>
          <p:cNvSpPr txBox="1"/>
          <p:nvPr/>
        </p:nvSpPr>
        <p:spPr>
          <a:xfrm>
            <a:off x="3828275" y="1541375"/>
            <a:ext cx="15966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iDHA RSE AH steering group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6" name="Google Shape;306;p51"/>
          <p:cNvSpPr txBox="1"/>
          <p:nvPr/>
        </p:nvSpPr>
        <p:spPr>
          <a:xfrm>
            <a:off x="5080000" y="824900"/>
            <a:ext cx="1233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SSI reports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7" name="Google Shape;307;p51"/>
          <p:cNvSpPr txBox="1"/>
          <p:nvPr/>
        </p:nvSpPr>
        <p:spPr>
          <a:xfrm>
            <a:off x="6014350" y="3029850"/>
            <a:ext cx="9435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2023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8" name="Google Shape;308;p51"/>
          <p:cNvSpPr txBox="1"/>
          <p:nvPr/>
        </p:nvSpPr>
        <p:spPr>
          <a:xfrm>
            <a:off x="6250250" y="1242850"/>
            <a:ext cx="8256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RSE AH CIG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9" name="Google Shape;309;p51"/>
          <p:cNvSpPr txBox="1"/>
          <p:nvPr/>
        </p:nvSpPr>
        <p:spPr>
          <a:xfrm>
            <a:off x="7075850" y="3002550"/>
            <a:ext cx="8256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2024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10" name="Google Shape;310;p51"/>
          <p:cNvSpPr txBox="1"/>
          <p:nvPr/>
        </p:nvSpPr>
        <p:spPr>
          <a:xfrm>
            <a:off x="7130150" y="1714500"/>
            <a:ext cx="12699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Roadmap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11" name="Google Shape;311;p51"/>
          <p:cNvSpPr txBox="1"/>
          <p:nvPr/>
        </p:nvSpPr>
        <p:spPr>
          <a:xfrm>
            <a:off x="1233600" y="3048000"/>
            <a:ext cx="8256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2016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12" name="Google Shape;312;p51"/>
          <p:cNvSpPr txBox="1"/>
          <p:nvPr/>
        </p:nvSpPr>
        <p:spPr>
          <a:xfrm>
            <a:off x="1378850" y="1977575"/>
            <a:ext cx="8256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KDL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13" name="Google Shape;31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6350" y="802092"/>
            <a:ext cx="1433400" cy="544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tact us | The Alan Turing Institute" id="314" name="Google Shape;31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5050" y="3604518"/>
            <a:ext cx="943500" cy="398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6799" y="1178375"/>
            <a:ext cx="1429517" cy="3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1"/>
          <p:cNvSpPr txBox="1"/>
          <p:nvPr/>
        </p:nvSpPr>
        <p:spPr>
          <a:xfrm>
            <a:off x="4381500" y="3546925"/>
            <a:ext cx="12699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RSE AH summer school - Turing / Edinburgh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7" name="Google Shape;317;p51"/>
          <p:cNvSpPr txBox="1"/>
          <p:nvPr/>
        </p:nvSpPr>
        <p:spPr>
          <a:xfrm>
            <a:off x="8100775" y="3048000"/>
            <a:ext cx="8799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2025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descr="King's Digital Lab | InfraPortal" id="318" name="Google Shape;318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7400" y="1492562"/>
            <a:ext cx="825600" cy="405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51" title="Screenshot 2025-06-30 at 08.20.32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1140826"/>
            <a:ext cx="1233600" cy="43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1" title="Screenshot 2025-06-30 at 08.20.32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485851"/>
            <a:ext cx="1233600" cy="43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51" title="Screenshot 2025-06-30 at 08.22.35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84750" y="1206418"/>
            <a:ext cx="943500" cy="7908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tact us | The Alan Turing Institute" id="322" name="Google Shape;32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9750" y="1337805"/>
            <a:ext cx="1097700" cy="463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3924" y="1140826"/>
            <a:ext cx="1233600" cy="31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51" title="Screenshot 2025-06-30 at 08.23.48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68475" y="4002656"/>
            <a:ext cx="1233600" cy="668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Conclusions &amp; challenges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52"/>
          <p:cNvSpPr txBox="1"/>
          <p:nvPr>
            <p:ph idx="1" type="body"/>
          </p:nvPr>
        </p:nvSpPr>
        <p:spPr>
          <a:xfrm>
            <a:off x="311700" y="1135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•Bold vision to transform how RSE and A&amp;H researchers work together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•The need to invest given the pressures in tech changes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•Develop skills, innovation, careers, leadership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•A more dynamic, collaborative, strongly connected community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•Risks of not investing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•Global leadership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Questions? Ideas?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Thank you !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annamaria.sichani@sas.ac.uk</a:t>
            </a: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53"/>
          <p:cNvSpPr txBox="1"/>
          <p:nvPr/>
        </p:nvSpPr>
        <p:spPr>
          <a:xfrm>
            <a:off x="3658903" y="600350"/>
            <a:ext cx="52515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i="0" lang="en-GB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Slack</a:t>
            </a:r>
            <a:r>
              <a:rPr i="0" lang="en-GB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channel</a:t>
            </a:r>
            <a:endParaRPr i="0" sz="2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i="0" lang="en-GB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#ah-rse </a:t>
            </a:r>
            <a:endParaRPr i="0" sz="2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i="0" lang="en-GB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at </a:t>
            </a:r>
            <a:r>
              <a:rPr i="0" lang="en-GB" sz="22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uk-ie-dh-assoc.slack.com</a:t>
            </a:r>
            <a:endParaRPr b="1" i="0" sz="2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7" name="Google Shape;337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7788" y="600350"/>
            <a:ext cx="109537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53" title="Screenshot 2025-06-27 at 11.33.22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0513" y="2771300"/>
            <a:ext cx="2071416" cy="174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3"/>
          <p:cNvSpPr txBox="1"/>
          <p:nvPr/>
        </p:nvSpPr>
        <p:spPr>
          <a:xfrm>
            <a:off x="5561675" y="2442600"/>
            <a:ext cx="3153000" cy="1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RSE AH Roadmap</a:t>
            </a:r>
            <a:endParaRPr sz="2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latin typeface="Montserrat"/>
                <a:ea typeface="Montserrat"/>
                <a:cs typeface="Montserrat"/>
                <a:sym typeface="Montserrat"/>
              </a:rPr>
              <a:t>Research Software Engineering capability in the Arts and Humanities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220300" y="1017725"/>
            <a:ext cx="8520600" cy="40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Definition 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AH RSEs are a subset of a much larger cross-disciplinary and cross-sector group of RSEs who “combine expertise in programming with an intricate understanding of research” and research infrastructures.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Profiles 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AutoNum type="arabicPeriod"/>
            </a:pPr>
            <a:r>
              <a:rPr lang="en-GB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deep experience working with AH content and research questions → deep understanding of AH content, methods, and research culture 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AutoNum type="arabicPeriod"/>
            </a:pPr>
            <a:r>
              <a:rPr lang="en-GB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work within cross-disciplinary RSE ‘pools’ (often oriented towards STEM research) and occasionally assigned to AH projects → new perspectives and facilitate interdisciplinary transfer of tools, infrastructure, and methods.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00" y="623700"/>
            <a:ext cx="5554401" cy="317784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5778975" y="1510200"/>
            <a:ext cx="3705000" cy="26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AH RSE workforce is </a:t>
            </a: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invisible</a:t>
            </a: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 some ways, working in enabling roles at the intersection of research and technology.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Policy context and alignment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152475"/>
            <a:ext cx="8520600" cy="3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411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</a:endParaRPr>
          </a:p>
          <a:p>
            <a:pPr indent="-32284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●"/>
            </a:pPr>
            <a:r>
              <a:rPr lang="en-GB" sz="237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2010  Software Sustainability Institute (SSI) - “Better software, better research”</a:t>
            </a:r>
            <a:endParaRPr sz="237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284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●"/>
            </a:pPr>
            <a:r>
              <a:rPr lang="en-GB" sz="237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2013 UK Research Software Engineers Association </a:t>
            </a:r>
            <a:endParaRPr sz="237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284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●"/>
            </a:pPr>
            <a:r>
              <a:rPr lang="en-GB" sz="237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several RSE groups in research institutions, eg UCL - 2012 → over 25 RSE groups across the UK </a:t>
            </a:r>
            <a:endParaRPr sz="237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284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●"/>
            </a:pPr>
            <a:r>
              <a:rPr lang="en-GB" sz="237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2015 Research Software Group Leaders Network4 </a:t>
            </a:r>
            <a:endParaRPr sz="237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284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●"/>
            </a:pPr>
            <a:r>
              <a:rPr lang="en-GB" sz="237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2019 Society of Research Software Engineers</a:t>
            </a:r>
            <a:endParaRPr sz="237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284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●"/>
            </a:pPr>
            <a:r>
              <a:rPr lang="en-GB" sz="237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RSE community has also been recognised and supported by funding bodies for its contribution</a:t>
            </a:r>
            <a:endParaRPr sz="237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7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—-------</a:t>
            </a:r>
            <a:endParaRPr sz="237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284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●"/>
            </a:pPr>
            <a:r>
              <a:rPr lang="en-GB" sz="237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2018 King’s Digital Lab (KDL) , King’s College London (used the RSE term for AH)</a:t>
            </a:r>
            <a:endParaRPr sz="237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284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●"/>
            </a:pPr>
            <a:r>
              <a:rPr lang="en-GB" sz="237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2019 Alan Turing Institute - Turing Humanities &amp; Data Science Interest Group (H&amp;DS) </a:t>
            </a:r>
            <a:endParaRPr sz="237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284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●"/>
            </a:pPr>
            <a:r>
              <a:rPr lang="en-GB" sz="237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Digital Humanities Institute , University of Sheffield  | University of Exeter | University of Cambridge | University of Edinburgh ….</a:t>
            </a:r>
            <a:endParaRPr sz="1424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Montserrat"/>
                <a:ea typeface="Montserrat"/>
                <a:cs typeface="Montserrat"/>
                <a:sym typeface="Montserrat"/>
              </a:rPr>
              <a:t>Infrastructure for  Digital Innovation and Curation in Arts and Humanities  (iDAH)  - UKRI AHRC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-GB" sz="2000">
                <a:latin typeface="Montserrat"/>
                <a:ea typeface="Montserrat"/>
                <a:cs typeface="Montserrat"/>
                <a:sym typeface="Montserrat"/>
              </a:rPr>
              <a:t>Policy and Engagement Fellowship  (1-8/2022)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845150"/>
            <a:ext cx="8520600" cy="31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lang="en-GB" sz="17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Scope out how existing UKRI DRI capabilities (ARCHER2, JASMIN) should be expanded to serve AH research communities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lang="en-GB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a roadmap with focus on </a:t>
            </a:r>
            <a:r>
              <a:rPr b="1" lang="en-GB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technical requirements </a:t>
            </a:r>
            <a:r>
              <a:rPr lang="en-GB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-GB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business case </a:t>
            </a:r>
            <a:r>
              <a:rPr lang="en-GB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a federated ecosystem of DRI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lang="en-GB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Support the AHRC in developing its strategy to further enhance the arts and humanities digital research infrastructure on a national level.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lang="en-GB" sz="17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Assess a</a:t>
            </a:r>
            <a:r>
              <a:rPr lang="en-GB" sz="17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nd integrate RSE capacity → Leveraging RSE provision within A&amp;H digital infrastructure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-99900" y="1175925"/>
            <a:ext cx="91440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157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-GB" sz="2400">
                <a:latin typeface="Montserrat"/>
                <a:ea typeface="Montserrat"/>
                <a:cs typeface="Montserrat"/>
                <a:sym typeface="Montserrat"/>
              </a:rPr>
              <a:t>(iDAH) Research Software Engineering (RSE) Steering Group</a:t>
            </a:r>
            <a:endParaRPr sz="2333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768675"/>
            <a:ext cx="8520600" cy="27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24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 workshops</a:t>
            </a: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May 25</a:t>
            </a:r>
            <a:r>
              <a:rPr baseline="30000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</a:t>
            </a: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June 29</a:t>
            </a:r>
            <a:r>
              <a:rPr baseline="30000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</a:t>
            </a: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2022 | Chair: </a:t>
            </a: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James Smithies,</a:t>
            </a: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Professor of Digital Humanities, Department of Digital Humanities, King’s College London, facilitator: </a:t>
            </a: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Anna-Maria Sichani,</a:t>
            </a: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UKRI Policy and Engagement Fellow in Digital Research and Innovation Infrastructure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15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•"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Workshop 01:</a:t>
            </a: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Problem, Opportunities, Requirements definition and discussion.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•"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Workshop 02:</a:t>
            </a: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Discussion of early draft of report.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52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•"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Members:</a:t>
            </a: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33 people, 21 institutions; A&amp;H and STEM for UKRI alignment and creative thinking.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52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•"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Output:</a:t>
            </a: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Scoped, costed report detailing problems, opportunities, requirements as input to UKRI / AHRC iDAH investment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52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•"/>
            </a:pP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Guided by </a:t>
            </a: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Terms of Reference</a:t>
            </a: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b="1" lang="en-GB" sz="1700">
                <a:latin typeface="Montserrat"/>
                <a:ea typeface="Montserrat"/>
                <a:cs typeface="Montserrat"/>
                <a:sym typeface="Montserrat"/>
              </a:rPr>
              <a:t>Policy and Engagement Fellowship in Digital Research and Innovation Infrastructure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176025"/>
            <a:ext cx="8520600" cy="3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(iD</a:t>
            </a:r>
            <a:r>
              <a:rPr b="1" lang="en-GB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AH) Research Software Engineering (RSE) Steering Group</a:t>
            </a:r>
            <a:endParaRPr sz="6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Leveraging RSE provision within A&amp;H  </a:t>
            </a:r>
            <a:endParaRPr sz="6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●"/>
            </a:pPr>
            <a:r>
              <a:rPr lang="en-GB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AH RSE - wide interpretation : Analysts, designers, archivists, managers, project managers, developers, system administrators, and RSE-identifying academics too: a broad and evolving spectrum.</a:t>
            </a:r>
            <a:endParaRPr sz="6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●"/>
            </a:pPr>
            <a:r>
              <a:rPr b="1" lang="en-GB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Enabling AH RSE voices,</a:t>
            </a:r>
            <a:r>
              <a:rPr lang="en-GB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vision, and expertise </a:t>
            </a:r>
            <a:r>
              <a:rPr i="1" lang="en-GB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across the whole of the UK and all institutions.</a:t>
            </a:r>
            <a:endParaRPr i="1" sz="6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●"/>
            </a:pPr>
            <a:r>
              <a:rPr b="1" lang="en-GB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Support-by-example RSE career pathways </a:t>
            </a:r>
            <a:r>
              <a:rPr lang="en-GB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provision within A&amp;H structures </a:t>
            </a:r>
            <a:r>
              <a:rPr i="1" lang="en-GB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across the whole of the UK and all institutions</a:t>
            </a:r>
            <a:endParaRPr sz="6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●"/>
            </a:pPr>
            <a:r>
              <a:rPr b="1" lang="en-GB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Alignment to RSE Society and Software Sustainability Institute</a:t>
            </a:r>
            <a:r>
              <a:rPr lang="en-GB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definitions of RSE is assumed.</a:t>
            </a:r>
            <a:endParaRPr sz="6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●"/>
            </a:pPr>
            <a:r>
              <a:rPr lang="en-GB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Strategically </a:t>
            </a:r>
            <a:r>
              <a:rPr b="1" lang="en-GB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develop (the need) for RSE capability</a:t>
            </a:r>
            <a:r>
              <a:rPr lang="en-GB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within the iDAH investment</a:t>
            </a:r>
            <a:endParaRPr sz="6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●"/>
            </a:pPr>
            <a:r>
              <a:rPr lang="en-GB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Advocate in practice for a</a:t>
            </a:r>
            <a:r>
              <a:rPr b="1" lang="en-GB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better integration of RSE</a:t>
            </a:r>
            <a:r>
              <a:rPr lang="en-GB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 A&amp;H funding agendas </a:t>
            </a:r>
            <a:endParaRPr sz="6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●"/>
            </a:pPr>
            <a:r>
              <a:rPr lang="en-GB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Act as a </a:t>
            </a:r>
            <a:r>
              <a:rPr b="1" lang="en-GB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centre of RSE excellence and innovation </a:t>
            </a:r>
            <a:r>
              <a:rPr lang="en-GB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the wider UK RSE and UKRI communities</a:t>
            </a:r>
            <a:endParaRPr b="1" sz="6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b="1" lang="en-GB" sz="1700">
                <a:latin typeface="Montserrat"/>
                <a:ea typeface="Montserrat"/>
                <a:cs typeface="Montserrat"/>
                <a:sym typeface="Montserrat"/>
              </a:rPr>
              <a:t>Policy and Engagement Fellowship in Digital Research and Innovation Infrastructure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(community-driven) 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Outputs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311700" y="893450"/>
            <a:ext cx="8520600" cy="40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1)Report : </a:t>
            </a:r>
            <a:endParaRPr b="1" sz="16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Sichani, A.-M., Ahnert, R., Baker, J., Beavan, D., Ciula, A., Crouch, S., De Roure, D., Francois, P., Hetherington, J., Jeffries, N., McGillivray, B., Ridge, M., Terras, M., Tupman, C., Turner, M., Weinzierl, M., Willcox, P., Winters, J., Wynne, M., &amp; Smithies, J. (2023). iDAH Research Software Engineering (RSE) Steering Group Working Paper (v.1.0). Zenodo. </a:t>
            </a:r>
            <a:r>
              <a:rPr lang="en-GB" sz="1600" u="sng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https://doi.org/10.5281/zenodo.8177926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2)</a:t>
            </a: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AHRC RSE Advisory Group</a:t>
            </a: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as a central, permanent AH RSE function (TBC)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review technical proposals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define models (data, processes, workflows)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</a:pP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environmental standards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</a:pP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career paths &amp; promotion metrics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</a:pP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technical research standards in alignment to UKRI RSE and infrastructure initiatives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design policies to support sustainability and archiving of funded repositories and services</a:t>
            </a:r>
            <a:endParaRPr sz="1600">
              <a:solidFill>
                <a:schemeClr val="dk1"/>
              </a:solidFill>
              <a:highlight>
                <a:srgbClr val="F5F5F5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