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269" r:id="rId4"/>
    <p:sldId id="261" r:id="rId5"/>
    <p:sldId id="263" r:id="rId6"/>
    <p:sldId id="265" r:id="rId7"/>
    <p:sldId id="274" r:id="rId8"/>
    <p:sldId id="267" r:id="rId9"/>
    <p:sldId id="268" r:id="rId10"/>
    <p:sldId id="275" r:id="rId11"/>
    <p:sldId id="270" r:id="rId12"/>
    <p:sldId id="318" r:id="rId13"/>
    <p:sldId id="319" r:id="rId14"/>
    <p:sldId id="320" r:id="rId15"/>
    <p:sldId id="273" r:id="rId16"/>
    <p:sldId id="276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26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68EE0"/>
    <a:srgbClr val="ED13BE"/>
    <a:srgbClr val="E11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1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3F048-22B2-4B93-9648-76E3D32CC430}" type="datetimeFigureOut">
              <a:rPr lang="en-GB" smtClean="0"/>
              <a:t>14/07/11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A57CC-5155-49DD-84F2-E1F1F0CA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98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going</a:t>
            </a:r>
            <a:r>
              <a:rPr lang="en-GB" baseline="0" dirty="0" smtClean="0"/>
              <a:t> to speak about Schenker per se, but about the practical and technical </a:t>
            </a:r>
            <a:r>
              <a:rPr lang="en-GB" baseline="0" smtClean="0"/>
              <a:t>concerns of the </a:t>
            </a:r>
            <a:r>
              <a:rPr lang="en-GB" baseline="0" dirty="0" smtClean="0"/>
              <a:t>Schenker Documents Online framework.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60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63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scan</a:t>
            </a:r>
            <a:r>
              <a:rPr lang="en-GB" baseline="0" dirty="0" smtClean="0"/>
              <a:t> of document and medallion image.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33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Red: describing the physical aspects</a:t>
            </a:r>
            <a:r>
              <a:rPr lang="en-GB" baseline="0" dirty="0" smtClean="0"/>
              <a:t> of the document.</a:t>
            </a:r>
          </a:p>
          <a:p>
            <a:r>
              <a:rPr lang="en-GB" baseline="0" dirty="0" smtClean="0"/>
              <a:t>Yellow: describing content type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06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Yellow: describing content type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64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Purple: typographic</a:t>
            </a:r>
            <a:r>
              <a:rPr lang="en-GB" baseline="0" dirty="0" smtClean="0"/>
              <a:t> features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15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Green:</a:t>
            </a:r>
            <a:r>
              <a:rPr lang="en-GB" baseline="0" dirty="0" smtClean="0"/>
              <a:t> editorial comments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265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Green: editorial</a:t>
            </a:r>
          </a:p>
          <a:p>
            <a:r>
              <a:rPr lang="en-GB" dirty="0" smtClean="0"/>
              <a:t>Blue: attaching semantic information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2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Blue: attaching semantic information</a:t>
            </a:r>
          </a:p>
          <a:p>
            <a:r>
              <a:rPr lang="en-GB" smtClean="0"/>
              <a:t>Pink: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8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14/07/11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97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14/07/11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18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14/07/11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4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14/07/11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3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14/07/11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14/07/11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10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14/07/11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31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14/07/11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49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14/07/11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86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14/07/11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36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14/07/11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2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14/07/11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30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14/07/11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3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14/07/11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43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14/07/11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5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14/07/11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3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14/07/11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89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14/07/11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8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14/07/11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65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14/07/11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1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14/07/11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51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14/07/11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25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06CB-F7C6-48F0-93CE-C02C9FFF9C96}" type="datetimeFigureOut">
              <a:rPr lang="en-GB" smtClean="0"/>
              <a:t>14/07/11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9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 defTabSz="457200"/>
              <a:t>14/07/11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528" y="1844824"/>
            <a:ext cx="7558608" cy="136815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Schenker Documents Online: </a:t>
            </a:r>
            <a:br>
              <a:rPr lang="en-GB" dirty="0" smtClean="0">
                <a:solidFill>
                  <a:schemeClr val="tx2"/>
                </a:solidFill>
              </a:rPr>
            </a:br>
            <a:r>
              <a:rPr lang="en-GB" dirty="0" smtClean="0">
                <a:solidFill>
                  <a:schemeClr val="tx2"/>
                </a:solidFill>
              </a:rPr>
              <a:t>A Critical Virtual Edition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4918" y="3429000"/>
            <a:ext cx="5864696" cy="1296144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RMA Horizons, Friday 15 July 2011.</a:t>
            </a:r>
          </a:p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Ian Bent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, William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Drabkin, </a:t>
            </a:r>
          </a:p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David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Bretherton,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Paul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Caton. </a:t>
            </a:r>
            <a:endParaRPr lang="en-GB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-11799" y="-10908"/>
            <a:ext cx="9155799" cy="1114203"/>
            <a:chOff x="683568" y="692696"/>
            <a:chExt cx="8310429" cy="1048792"/>
          </a:xfrm>
        </p:grpSpPr>
        <p:pic>
          <p:nvPicPr>
            <p:cNvPr id="1026" name="Picture 2" descr="D:\My Documents\SDO\SDO newsletter June 2011\decalRight_b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692696"/>
              <a:ext cx="4710029" cy="1048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My Documents\SDO\SDO newsletter June 2011\decalLef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693738"/>
              <a:ext cx="3619500" cy="1047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My Documents\SDO\SDO newsletter June 2011\banner_h1_b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539" y="1340768"/>
              <a:ext cx="4733925" cy="33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48442" y="4951958"/>
            <a:ext cx="4828703" cy="1141338"/>
            <a:chOff x="1417588" y="4941168"/>
            <a:chExt cx="6306288" cy="1490588"/>
          </a:xfrm>
        </p:grpSpPr>
        <p:pic>
          <p:nvPicPr>
            <p:cNvPr id="9" name="Picture 8" descr="ahrc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7588" y="5024818"/>
              <a:ext cx="2146300" cy="508000"/>
            </a:xfrm>
            <a:prstGeom prst="rect">
              <a:avLst/>
            </a:prstGeom>
          </p:spPr>
        </p:pic>
        <p:pic>
          <p:nvPicPr>
            <p:cNvPr id="10" name="Picture 9" descr="columbia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94102" y="5733256"/>
              <a:ext cx="1549400" cy="698500"/>
            </a:xfrm>
            <a:prstGeom prst="rect">
              <a:avLst/>
            </a:prstGeom>
          </p:spPr>
        </p:pic>
        <p:pic>
          <p:nvPicPr>
            <p:cNvPr id="11" name="Picture 10" descr="southampton_logo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0112" y="5195168"/>
              <a:ext cx="2044700" cy="508000"/>
            </a:xfrm>
            <a:prstGeom prst="rect">
              <a:avLst/>
            </a:prstGeom>
          </p:spPr>
        </p:pic>
        <p:pic>
          <p:nvPicPr>
            <p:cNvPr id="12" name="Picture 11" descr="leverhulme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23373" y="4941168"/>
              <a:ext cx="1295400" cy="762000"/>
            </a:xfrm>
            <a:prstGeom prst="rect">
              <a:avLst/>
            </a:prstGeom>
          </p:spPr>
        </p:pic>
        <p:pic>
          <p:nvPicPr>
            <p:cNvPr id="13" name="Picture 12" descr="kcl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3044" y="5733256"/>
              <a:ext cx="774700" cy="508000"/>
            </a:xfrm>
            <a:prstGeom prst="rect">
              <a:avLst/>
            </a:prstGeom>
          </p:spPr>
        </p:pic>
        <p:pic>
          <p:nvPicPr>
            <p:cNvPr id="14" name="Picture 13" descr="cch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17595" y="5805264"/>
              <a:ext cx="1206281" cy="595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772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SDO </a:t>
            </a:r>
            <a:r>
              <a:rPr lang="en-GB" dirty="0" smtClean="0">
                <a:solidFill>
                  <a:schemeClr val="tx2"/>
                </a:solidFill>
              </a:rPr>
              <a:t>Metadata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For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SDO, we manage metadata (information </a:t>
            </a:r>
            <a:r>
              <a:rPr lang="en-GB" i="1" dirty="0" smtClean="0">
                <a:solidFill>
                  <a:schemeClr val="accent5">
                    <a:lumMod val="50000"/>
                  </a:schemeClr>
                </a:solidFill>
              </a:rPr>
              <a:t>about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rather than </a:t>
            </a:r>
            <a:r>
              <a:rPr lang="en-GB" i="1" dirty="0" smtClean="0">
                <a:solidFill>
                  <a:schemeClr val="accent5">
                    <a:lumMod val="50000"/>
                  </a:schemeClr>
                </a:solidFill>
              </a:rPr>
              <a:t>intrinsic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to the documents) using our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Metadata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Interface. </a:t>
            </a:r>
          </a:p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We store metadata pertaining to: </a:t>
            </a:r>
          </a:p>
          <a:p>
            <a:pPr lvl="1"/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catalogue IDs</a:t>
            </a:r>
          </a:p>
          <a:p>
            <a:pPr lvl="1"/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format</a:t>
            </a:r>
          </a:p>
          <a:p>
            <a:pPr lvl="1"/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provenance</a:t>
            </a:r>
          </a:p>
          <a:p>
            <a:pPr lvl="1"/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icence</a:t>
            </a:r>
          </a:p>
          <a:p>
            <a:pPr lvl="1"/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copyright</a:t>
            </a:r>
          </a:p>
        </p:txBody>
      </p:sp>
    </p:spTree>
    <p:extLst>
      <p:ext uri="{BB962C8B-B14F-4D97-AF65-F5344CB8AC3E}">
        <p14:creationId xmlns:p14="http://schemas.microsoft.com/office/powerpoint/2010/main" val="32723869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SDO </a:t>
            </a:r>
            <a:r>
              <a:rPr lang="en-GB" dirty="0" smtClean="0">
                <a:solidFill>
                  <a:schemeClr val="tx2"/>
                </a:solidFill>
              </a:rPr>
              <a:t>Metadata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Q</a:t>
            </a:r>
            <a:r>
              <a:rPr lang="en-GB" b="1" dirty="0" smtClean="0">
                <a:solidFill>
                  <a:schemeClr val="tx2"/>
                </a:solidFill>
              </a:rPr>
              <a:t>: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Why not keep metadata within the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actual data file? </a:t>
            </a:r>
            <a:endParaRPr lang="en-GB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A1: </a:t>
            </a:r>
            <a:r>
              <a:rPr lang="en-GB" dirty="0" smtClean="0">
                <a:solidFill>
                  <a:schemeClr val="tx2"/>
                </a:solidFill>
              </a:rPr>
              <a:t>Managing it separately allows us to quickly access and edit the it without having to open up the 1000s of separate xml files that contain the encoded documents.</a:t>
            </a:r>
          </a:p>
          <a:p>
            <a:pPr lvl="1"/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A2: </a:t>
            </a:r>
            <a:r>
              <a:rPr lang="en-GB" dirty="0" smtClean="0">
                <a:solidFill>
                  <a:schemeClr val="tx2"/>
                </a:solidFill>
              </a:rPr>
              <a:t>It allows us the flexibility to manage metadata at either the document, container, collection, or repository (library/ archive) level (metadata is inherited).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61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Container Level Control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3074" name="Picture 2" descr="D:\My Documents\Desktop\Contain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8"/>
          <a:stretch/>
        </p:blipFill>
        <p:spPr bwMode="auto">
          <a:xfrm>
            <a:off x="1219374" y="1340768"/>
            <a:ext cx="6660810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8268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My Documents\Desktop\Contain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32"/>
          <a:stretch/>
        </p:blipFill>
        <p:spPr bwMode="auto">
          <a:xfrm>
            <a:off x="1219374" y="-3531"/>
            <a:ext cx="6660810" cy="618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98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Document Level Control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2051" name="Picture 3" descr="D:\My Documents\Desktop\Docu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08" y="1340768"/>
            <a:ext cx="6660810" cy="499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588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Encoding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120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1326" r="10938" b="27600"/>
          <a:stretch/>
        </p:blipFill>
        <p:spPr bwMode="auto">
          <a:xfrm>
            <a:off x="630610" y="28384"/>
            <a:ext cx="7840291" cy="68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151976" y="584684"/>
            <a:ext cx="3204000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979712" y="4653136"/>
            <a:ext cx="2988000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187624" y="1484784"/>
            <a:ext cx="5400600" cy="122413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1115616" y="3933056"/>
            <a:ext cx="6480720" cy="72008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0891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9308" r="10938" b="1837"/>
          <a:stretch/>
        </p:blipFill>
        <p:spPr bwMode="auto">
          <a:xfrm>
            <a:off x="630610" y="0"/>
            <a:ext cx="7869807" cy="661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971600" y="3212976"/>
            <a:ext cx="7459315" cy="180020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119808" y="5551140"/>
            <a:ext cx="5684440" cy="36004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237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y Documents\Desktop\5-7a_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r="3586"/>
          <a:stretch/>
        </p:blipFill>
        <p:spPr bwMode="auto">
          <a:xfrm>
            <a:off x="505644" y="1690687"/>
            <a:ext cx="8124825" cy="372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494706" y="2204864"/>
            <a:ext cx="5832000" cy="21602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2142778" y="3625974"/>
            <a:ext cx="3672000" cy="21602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7070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1326" r="10938" b="27600"/>
          <a:stretch/>
        </p:blipFill>
        <p:spPr bwMode="auto">
          <a:xfrm>
            <a:off x="630610" y="28384"/>
            <a:ext cx="7840291" cy="68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2483768" y="1638325"/>
            <a:ext cx="4068000" cy="2160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1403648" y="4149104"/>
            <a:ext cx="6192688" cy="36001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221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Overview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5475" indent="-625475" algn="ctr">
              <a:buFont typeface="+mj-lt"/>
              <a:buAutoNum type="romanUcPeriod"/>
            </a:pP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Introductory Remarks</a:t>
            </a:r>
          </a:p>
          <a:p>
            <a:pPr marL="625475" indent="-625475" algn="ctr">
              <a:buFont typeface="+mj-lt"/>
              <a:buAutoNum type="romanUcPeriod"/>
            </a:pP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Content Creation</a:t>
            </a:r>
          </a:p>
          <a:p>
            <a:pPr marL="625475" indent="-625475" algn="ctr">
              <a:buFont typeface="+mj-lt"/>
              <a:buAutoNum type="romanUcPeriod"/>
            </a:pP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Content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479547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9308" r="10938" b="1837"/>
          <a:stretch/>
        </p:blipFill>
        <p:spPr bwMode="auto">
          <a:xfrm>
            <a:off x="630610" y="0"/>
            <a:ext cx="7869807" cy="661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073125" y="3212976"/>
            <a:ext cx="7243291" cy="9001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4211960" y="3212976"/>
            <a:ext cx="3240000" cy="21602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1331640" y="3592066"/>
            <a:ext cx="6984776" cy="36004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4312543" y="4643611"/>
            <a:ext cx="2556000" cy="21602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4839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y Documents\Desktop\5-7a_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r="3586"/>
          <a:stretch/>
        </p:blipFill>
        <p:spPr bwMode="auto">
          <a:xfrm>
            <a:off x="505644" y="1690687"/>
            <a:ext cx="8124825" cy="372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427984" y="2367930"/>
            <a:ext cx="2232000" cy="21602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827138" y="3798565"/>
            <a:ext cx="4608000" cy="216000"/>
          </a:xfrm>
          <a:prstGeom prst="roundRect">
            <a:avLst/>
          </a:prstGeom>
          <a:noFill/>
          <a:ln>
            <a:solidFill>
              <a:srgbClr val="E11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7071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9308" r="10938" b="1837"/>
          <a:stretch/>
        </p:blipFill>
        <p:spPr bwMode="auto">
          <a:xfrm>
            <a:off x="630610" y="0"/>
            <a:ext cx="7869807" cy="661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059832" y="2132856"/>
            <a:ext cx="4320000" cy="216000"/>
          </a:xfrm>
          <a:prstGeom prst="roundRect">
            <a:avLst/>
          </a:prstGeom>
          <a:noFill/>
          <a:ln>
            <a:solidFill>
              <a:srgbClr val="E11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1331640" y="4653136"/>
            <a:ext cx="6228000" cy="216000"/>
          </a:xfrm>
          <a:prstGeom prst="roundRect">
            <a:avLst/>
          </a:prstGeom>
          <a:noFill/>
          <a:ln>
            <a:solidFill>
              <a:srgbClr val="E11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968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 smtClean="0">
                <a:solidFill>
                  <a:schemeClr val="tx2"/>
                </a:solidFill>
              </a:rPr>
              <a:t>III. Content presentation</a:t>
            </a:r>
            <a:endParaRPr lang="en-GB" sz="3800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Dr Paul Caton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Digital Humanities, King’s College London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Research Associate</a:t>
            </a:r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54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72861" y="700690"/>
            <a:ext cx="1795517" cy="14276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1" y="700690"/>
            <a:ext cx="1795517" cy="14276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0034" y="2960414"/>
            <a:ext cx="1795517" cy="14276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19918" y="2960414"/>
            <a:ext cx="1795517" cy="14276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64760" y="4834759"/>
            <a:ext cx="1795517" cy="14276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45758" y="5044966"/>
            <a:ext cx="1138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EATS entity records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4240" y="3337034"/>
            <a:ext cx="1138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Solr index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0778" y="3214414"/>
            <a:ext cx="1440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Metadata framework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1675" y="919655"/>
            <a:ext cx="1354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XML files of primary docs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79275" y="1033517"/>
            <a:ext cx="13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XML profile files</a:t>
            </a:r>
          </a:p>
        </p:txBody>
      </p:sp>
      <p:sp>
        <p:nvSpPr>
          <p:cNvPr id="20" name="Oval 19"/>
          <p:cNvSpPr/>
          <p:nvPr/>
        </p:nvSpPr>
        <p:spPr>
          <a:xfrm>
            <a:off x="3564760" y="2802759"/>
            <a:ext cx="1681655" cy="15853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40654" y="3135491"/>
            <a:ext cx="1405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1896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xample_of_enco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4483"/>
            <a:ext cx="9144000" cy="24944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000" y="307700"/>
            <a:ext cx="6758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Encoding associates information in files with entity records:</a:t>
            </a:r>
          </a:p>
        </p:txBody>
      </p:sp>
      <p:sp>
        <p:nvSpPr>
          <p:cNvPr id="8" name="Donut 7"/>
          <p:cNvSpPr/>
          <p:nvPr/>
        </p:nvSpPr>
        <p:spPr>
          <a:xfrm>
            <a:off x="252000" y="3153102"/>
            <a:ext cx="8681793" cy="1418897"/>
          </a:xfrm>
          <a:prstGeom prst="donut">
            <a:avLst>
              <a:gd name="adj" fmla="val 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034" y="2452414"/>
            <a:ext cx="839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values of “key” attribute are the names of entity records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rot="16200000" flipH="1">
            <a:off x="4399938" y="3252555"/>
            <a:ext cx="1036058" cy="359106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 rot="16200000" flipH="1">
            <a:off x="4942614" y="2709878"/>
            <a:ext cx="826648" cy="1235049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mplates_4_index_fiel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379"/>
            <a:ext cx="9144000" cy="5277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069" y="307700"/>
            <a:ext cx="51235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Defining fields for Solr index:</a:t>
            </a: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rot="5400000" flipH="1" flipV="1">
            <a:off x="6749788" y="3780620"/>
            <a:ext cx="2277246" cy="480766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766210" y="4703382"/>
            <a:ext cx="3881819" cy="456245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2055" y="5159626"/>
            <a:ext cx="2991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key values included in Solr index, linking documents with relevant entity records</a:t>
            </a:r>
          </a:p>
        </p:txBody>
      </p:sp>
    </p:spTree>
    <p:extLst>
      <p:ext uri="{BB962C8B-B14F-4D97-AF65-F5344CB8AC3E}">
        <p14:creationId xmlns:p14="http://schemas.microsoft.com/office/powerpoint/2010/main" val="17374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4069" y="307700"/>
            <a:ext cx="5327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Current SDO browsing options:</a:t>
            </a:r>
          </a:p>
        </p:txBody>
      </p:sp>
      <p:pic>
        <p:nvPicPr>
          <p:cNvPr id="6" name="Picture 5" descr="browsing_op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65" y="1234966"/>
            <a:ext cx="5346700" cy="5283200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5982575" y="1051034"/>
            <a:ext cx="893380" cy="5546616"/>
          </a:xfrm>
          <a:prstGeom prst="rightBrace">
            <a:avLst>
              <a:gd name="adj1" fmla="val 8333"/>
              <a:gd name="adj2" fmla="val 50474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5955" y="3275724"/>
            <a:ext cx="226804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pathways enabled by Solr index</a:t>
            </a:r>
          </a:p>
        </p:txBody>
      </p:sp>
    </p:spTree>
    <p:extLst>
      <p:ext uri="{BB962C8B-B14F-4D97-AF65-F5344CB8AC3E}">
        <p14:creationId xmlns:p14="http://schemas.microsoft.com/office/powerpoint/2010/main" val="11320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st_of_corresponden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60350"/>
            <a:ext cx="7696200" cy="633730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5982575" y="1051034"/>
            <a:ext cx="893380" cy="5546616"/>
          </a:xfrm>
          <a:prstGeom prst="rightBrace">
            <a:avLst>
              <a:gd name="adj1" fmla="val 8333"/>
              <a:gd name="adj2" fmla="val 50474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5955" y="3275724"/>
            <a:ext cx="226804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everything drawn from the Solr index</a:t>
            </a:r>
          </a:p>
        </p:txBody>
      </p:sp>
    </p:spTree>
    <p:extLst>
      <p:ext uri="{BB962C8B-B14F-4D97-AF65-F5344CB8AC3E}">
        <p14:creationId xmlns:p14="http://schemas.microsoft.com/office/powerpoint/2010/main" val="14296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mmary_list_of_one_correspond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241"/>
            <a:ext cx="8863724" cy="6329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36276" y="367862"/>
            <a:ext cx="50274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This summary list drawn from the Solr index and the record for the Cube ~ HSchenker correspondence entity </a:t>
            </a:r>
          </a:p>
        </p:txBody>
      </p:sp>
    </p:spTree>
    <p:extLst>
      <p:ext uri="{BB962C8B-B14F-4D97-AF65-F5344CB8AC3E}">
        <p14:creationId xmlns:p14="http://schemas.microsoft.com/office/powerpoint/2010/main" val="15155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solidFill>
                  <a:schemeClr val="tx2"/>
                </a:solidFill>
              </a:rPr>
              <a:t>I</a:t>
            </a:r>
            <a:r>
              <a:rPr lang="en-GB" sz="3800" dirty="0" smtClean="0">
                <a:solidFill>
                  <a:schemeClr val="tx2"/>
                </a:solidFill>
              </a:rPr>
              <a:t>. Introductory remarks</a:t>
            </a:r>
            <a:endParaRPr lang="en-GB" sz="3800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Professor William Drabkin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Music, University of Southampton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Principal Investigator</a:t>
            </a:r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0525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mmary_list_with_expan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691"/>
            <a:ext cx="8007048" cy="648138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5229333" y="691930"/>
            <a:ext cx="893380" cy="1672898"/>
          </a:xfrm>
          <a:prstGeom prst="rightBrace">
            <a:avLst>
              <a:gd name="adj1" fmla="val 8333"/>
              <a:gd name="adj2" fmla="val 50474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4897" y="691930"/>
            <a:ext cx="2899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Types, Names, and Relationships come from the entity record</a:t>
            </a:r>
          </a:p>
        </p:txBody>
      </p:sp>
    </p:spTree>
    <p:extLst>
      <p:ext uri="{BB962C8B-B14F-4D97-AF65-F5344CB8AC3E}">
        <p14:creationId xmlns:p14="http://schemas.microsoft.com/office/powerpoint/2010/main" val="16346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em_display_overall_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860"/>
            <a:ext cx="9144000" cy="59442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3379" y="350345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3200">
                <a:solidFill>
                  <a:srgbClr val="0000FF"/>
                </a:solidFill>
              </a:rPr>
              <a:t>Browse options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3365" y="2023241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3200">
                <a:solidFill>
                  <a:srgbClr val="008000"/>
                </a:solidFill>
              </a:rPr>
              <a:t>Text of the 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9021" y="4983653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3200">
                <a:solidFill>
                  <a:srgbClr val="660066"/>
                </a:solidFill>
              </a:rPr>
              <a:t>Editorial footnotes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02536" y="5693103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3200">
                <a:solidFill>
                  <a:srgbClr val="FF6600"/>
                </a:solidFill>
              </a:rPr>
              <a:t>Metadata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9036" y="152342"/>
            <a:ext cx="3643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Default item display </a:t>
            </a:r>
          </a:p>
        </p:txBody>
      </p:sp>
    </p:spTree>
    <p:extLst>
      <p:ext uri="{BB962C8B-B14F-4D97-AF65-F5344CB8AC3E}">
        <p14:creationId xmlns:p14="http://schemas.microsoft.com/office/powerpoint/2010/main" val="231557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em_display_browse_op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15" y="2040759"/>
            <a:ext cx="7331867" cy="42161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7614" y="1848069"/>
            <a:ext cx="2033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all “Previous” and “Next” links enabled by the Solr index </a:t>
            </a:r>
          </a:p>
        </p:txBody>
      </p:sp>
      <p:sp>
        <p:nvSpPr>
          <p:cNvPr id="8" name="Right Brace 7"/>
          <p:cNvSpPr/>
          <p:nvPr/>
        </p:nvSpPr>
        <p:spPr>
          <a:xfrm rot="19680323">
            <a:off x="6080399" y="2021018"/>
            <a:ext cx="587264" cy="2308307"/>
          </a:xfrm>
          <a:prstGeom prst="rightBrace">
            <a:avLst>
              <a:gd name="adj1" fmla="val 8333"/>
              <a:gd name="adj2" fmla="val 50474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379" y="350345"/>
            <a:ext cx="6148552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>
                <a:solidFill>
                  <a:srgbClr val="0000FF"/>
                </a:solidFill>
              </a:rPr>
              <a:t>Browse options</a:t>
            </a:r>
          </a:p>
        </p:txBody>
      </p:sp>
    </p:spTree>
    <p:extLst>
      <p:ext uri="{BB962C8B-B14F-4D97-AF65-F5344CB8AC3E}">
        <p14:creationId xmlns:p14="http://schemas.microsoft.com/office/powerpoint/2010/main" val="153861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em_display_footno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3793"/>
            <a:ext cx="9144000" cy="3346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2952" y="1637862"/>
            <a:ext cx="299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cross-reference links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45793" y="2099526"/>
            <a:ext cx="2294759" cy="930957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3318247" y="2127072"/>
            <a:ext cx="3085575" cy="3030483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79364" y="262759"/>
            <a:ext cx="5663325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>
                <a:solidFill>
                  <a:srgbClr val="660066"/>
                </a:solidFill>
              </a:rPr>
              <a:t>Editorial footnotes</a:t>
            </a:r>
          </a:p>
        </p:txBody>
      </p:sp>
    </p:spTree>
    <p:extLst>
      <p:ext uri="{BB962C8B-B14F-4D97-AF65-F5344CB8AC3E}">
        <p14:creationId xmlns:p14="http://schemas.microsoft.com/office/powerpoint/2010/main" val="38192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7157" y="437931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>
                <a:solidFill>
                  <a:srgbClr val="FF6600"/>
                </a:solidFill>
              </a:rPr>
              <a:t>Metadata</a:t>
            </a:r>
          </a:p>
        </p:txBody>
      </p:sp>
      <p:pic>
        <p:nvPicPr>
          <p:cNvPr id="5" name="Picture 4" descr="item_display_meta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4828"/>
            <a:ext cx="9144000" cy="40709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4266" y="1782915"/>
            <a:ext cx="590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All this information drawn from the Metadata Framework </a:t>
            </a:r>
          </a:p>
        </p:txBody>
      </p:sp>
    </p:spTree>
    <p:extLst>
      <p:ext uri="{BB962C8B-B14F-4D97-AF65-F5344CB8AC3E}">
        <p14:creationId xmlns:p14="http://schemas.microsoft.com/office/powerpoint/2010/main" val="185767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em_display_document_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009"/>
            <a:ext cx="9144000" cy="5745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6381" y="5159618"/>
            <a:ext cx="1488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 smtClean="0">
                <a:solidFill>
                  <a:srgbClr val="FF0000"/>
                </a:solidFill>
              </a:rPr>
              <a:t>footnote </a:t>
            </a:r>
            <a:r>
              <a:rPr lang="en-US" sz="1600" dirty="0">
                <a:solidFill>
                  <a:srgbClr val="FF0000"/>
                </a:solidFill>
              </a:rPr>
              <a:t>links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rot="5400000" flipH="1" flipV="1">
            <a:off x="6149347" y="4888101"/>
            <a:ext cx="543034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rot="5400000" flipH="1" flipV="1">
            <a:off x="7304694" y="3530518"/>
            <a:ext cx="745270" cy="2512931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rot="16200000" flipV="1">
            <a:off x="5514348" y="4253101"/>
            <a:ext cx="1068551" cy="744483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65574" y="5863342"/>
            <a:ext cx="18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srgbClr val="FF0000"/>
                </a:solidFill>
              </a:rPr>
              <a:t>entity record links</a:t>
            </a: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 flipV="1">
            <a:off x="1017588" y="6032619"/>
            <a:ext cx="747987" cy="1592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0"/>
          </p:cNvCxnSpPr>
          <p:nvPr/>
        </p:nvCxnSpPr>
        <p:spPr>
          <a:xfrm rot="16200000" flipV="1">
            <a:off x="1018341" y="4202584"/>
            <a:ext cx="1772276" cy="1549239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9364" y="218966"/>
            <a:ext cx="6066221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>
                <a:solidFill>
                  <a:srgbClr val="008000"/>
                </a:solidFill>
              </a:rPr>
              <a:t>Text of the document</a:t>
            </a:r>
          </a:p>
        </p:txBody>
      </p:sp>
    </p:spTree>
    <p:extLst>
      <p:ext uri="{BB962C8B-B14F-4D97-AF65-F5344CB8AC3E}">
        <p14:creationId xmlns:p14="http://schemas.microsoft.com/office/powerpoint/2010/main" val="30855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ity_profile_disp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0"/>
            <a:ext cx="9144000" cy="537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828" y="148897"/>
            <a:ext cx="3938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Profile / entity display: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8262" y="2288542"/>
            <a:ext cx="299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entity record links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645104" y="2610072"/>
            <a:ext cx="2193158" cy="1077306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2689774" y="1304160"/>
            <a:ext cx="2198414" cy="5090509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rot="5400000">
            <a:off x="4739290" y="4133192"/>
            <a:ext cx="2977931" cy="21196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66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ity_display_w_item_lin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65" y="963448"/>
            <a:ext cx="7454839" cy="5777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394" y="166414"/>
            <a:ext cx="76977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Secondary material can lead back to primary:</a:t>
            </a:r>
          </a:p>
        </p:txBody>
      </p:sp>
    </p:spTree>
    <p:extLst>
      <p:ext uri="{BB962C8B-B14F-4D97-AF65-F5344CB8AC3E}">
        <p14:creationId xmlns:p14="http://schemas.microsoft.com/office/powerpoint/2010/main" val="2718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pha_list_of_work_profi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441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1999" y="2487448"/>
            <a:ext cx="28553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“Profiles” offer direct access to important contextual material</a:t>
            </a:r>
          </a:p>
        </p:txBody>
      </p:sp>
    </p:spTree>
    <p:extLst>
      <p:ext uri="{BB962C8B-B14F-4D97-AF65-F5344CB8AC3E}">
        <p14:creationId xmlns:p14="http://schemas.microsoft.com/office/powerpoint/2010/main" val="8536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arch_for_chacon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6468629" cy="5806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8629" y="1243724"/>
            <a:ext cx="2618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Searching is another access pathway</a:t>
            </a:r>
          </a:p>
        </p:txBody>
      </p:sp>
    </p:spTree>
    <p:extLst>
      <p:ext uri="{BB962C8B-B14F-4D97-AF65-F5344CB8AC3E}">
        <p14:creationId xmlns:p14="http://schemas.microsoft.com/office/powerpoint/2010/main" val="14290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 smtClean="0">
                <a:solidFill>
                  <a:schemeClr val="tx2"/>
                </a:solidFill>
              </a:rPr>
              <a:t>II. Content Creation</a:t>
            </a:r>
            <a:endParaRPr lang="en-GB" sz="3800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Dr David Bretherton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Music, University of Southampton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Postdoctoral Research Fellow</a:t>
            </a:r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5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ssonbook_entry_w_chacon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19"/>
            <a:ext cx="9144000" cy="6576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1848" y="5430345"/>
            <a:ext cx="467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entity record link for “Chaconne”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1138622" y="5377793"/>
            <a:ext cx="993228" cy="33282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ity_pseudo_profile_4_chacon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575"/>
            <a:ext cx="7779257" cy="5425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6027"/>
            <a:ext cx="7779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Pseudo-profile for “Chaconne”, created from EATS entity record: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9779" y="3036133"/>
            <a:ext cx="639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relationships this entity has with other entities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0800000" flipV="1">
            <a:off x="1918139" y="3266965"/>
            <a:ext cx="651641" cy="691931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056760" y="2075793"/>
            <a:ext cx="2723930" cy="271517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>
                <a:solidFill>
                  <a:prstClr val="black"/>
                </a:solidFill>
              </a:rPr>
              <a:t>Document content</a:t>
            </a:r>
          </a:p>
        </p:txBody>
      </p:sp>
      <p:sp>
        <p:nvSpPr>
          <p:cNvPr id="5" name="Oval 4"/>
          <p:cNvSpPr/>
          <p:nvPr/>
        </p:nvSpPr>
        <p:spPr>
          <a:xfrm>
            <a:off x="3722414" y="143639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1" name="Oval 10"/>
          <p:cNvSpPr/>
          <p:nvPr/>
        </p:nvSpPr>
        <p:spPr>
          <a:xfrm>
            <a:off x="993228" y="1359337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2" name="Oval 11"/>
          <p:cNvSpPr/>
          <p:nvPr/>
        </p:nvSpPr>
        <p:spPr>
          <a:xfrm>
            <a:off x="6756400" y="1359337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3" name="Oval 12"/>
          <p:cNvSpPr/>
          <p:nvPr/>
        </p:nvSpPr>
        <p:spPr>
          <a:xfrm>
            <a:off x="3722414" y="5393556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4" name="Oval 13"/>
          <p:cNvSpPr/>
          <p:nvPr/>
        </p:nvSpPr>
        <p:spPr>
          <a:xfrm>
            <a:off x="993228" y="4211143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5" name="Oval 14"/>
          <p:cNvSpPr/>
          <p:nvPr/>
        </p:nvSpPr>
        <p:spPr>
          <a:xfrm>
            <a:off x="6756400" y="4211143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cxnSp>
        <p:nvCxnSpPr>
          <p:cNvPr id="31" name="Straight Arrow Connector 30"/>
          <p:cNvCxnSpPr>
            <a:stCxn id="3" idx="7"/>
          </p:cNvCxnSpPr>
          <p:nvPr/>
        </p:nvCxnSpPr>
        <p:spPr>
          <a:xfrm rot="5400000" flipH="1" flipV="1">
            <a:off x="5870277" y="1587298"/>
            <a:ext cx="397627" cy="137462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6"/>
            <a:endCxn id="15" idx="1"/>
          </p:cNvCxnSpPr>
          <p:nvPr/>
        </p:nvCxnSpPr>
        <p:spPr>
          <a:xfrm>
            <a:off x="5780690" y="3433380"/>
            <a:ext cx="1179398" cy="972216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  <a:endCxn id="3" idx="4"/>
          </p:cNvCxnSpPr>
          <p:nvPr/>
        </p:nvCxnSpPr>
        <p:spPr>
          <a:xfrm rot="5400000" flipH="1" flipV="1">
            <a:off x="4116992" y="5091823"/>
            <a:ext cx="602590" cy="876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0"/>
          </p:cNvCxnSpPr>
          <p:nvPr/>
        </p:nvCxnSpPr>
        <p:spPr>
          <a:xfrm rot="5400000" flipH="1" flipV="1">
            <a:off x="4116554" y="1773620"/>
            <a:ext cx="604345" cy="2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6"/>
            <a:endCxn id="3" idx="1"/>
          </p:cNvCxnSpPr>
          <p:nvPr/>
        </p:nvCxnSpPr>
        <p:spPr>
          <a:xfrm>
            <a:off x="2384097" y="2023242"/>
            <a:ext cx="1071573" cy="450179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7"/>
            <a:endCxn id="3" idx="2"/>
          </p:cNvCxnSpPr>
          <p:nvPr/>
        </p:nvCxnSpPr>
        <p:spPr>
          <a:xfrm rot="5400000" flipH="1" flipV="1">
            <a:off x="2132476" y="3481313"/>
            <a:ext cx="972216" cy="87635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0"/>
            <a:endCxn id="12" idx="4"/>
          </p:cNvCxnSpPr>
          <p:nvPr/>
        </p:nvCxnSpPr>
        <p:spPr>
          <a:xfrm rot="5400000" flipH="1" flipV="1">
            <a:off x="6689837" y="3449145"/>
            <a:ext cx="1523997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7"/>
            <a:endCxn id="12" idx="4"/>
          </p:cNvCxnSpPr>
          <p:nvPr/>
        </p:nvCxnSpPr>
        <p:spPr>
          <a:xfrm rot="5400000" flipH="1" flipV="1">
            <a:off x="4730284" y="2866458"/>
            <a:ext cx="2900863" cy="254224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5" idx="2"/>
          </p:cNvCxnSpPr>
          <p:nvPr/>
        </p:nvCxnSpPr>
        <p:spPr>
          <a:xfrm flipV="1">
            <a:off x="2384097" y="807544"/>
            <a:ext cx="1338317" cy="121569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5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2469" y="4169104"/>
            <a:ext cx="2659117" cy="249971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>
                <a:solidFill>
                  <a:prstClr val="black"/>
                </a:solidFill>
              </a:rPr>
              <a:t>Project A set of documents</a:t>
            </a:r>
          </a:p>
        </p:txBody>
      </p:sp>
      <p:sp>
        <p:nvSpPr>
          <p:cNvPr id="6" name="Oval 5"/>
          <p:cNvSpPr/>
          <p:nvPr/>
        </p:nvSpPr>
        <p:spPr>
          <a:xfrm>
            <a:off x="800538" y="1086065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8" name="Oval 7"/>
          <p:cNvSpPr/>
          <p:nvPr/>
        </p:nvSpPr>
        <p:spPr>
          <a:xfrm>
            <a:off x="5800496" y="4169103"/>
            <a:ext cx="2659117" cy="249971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>
                <a:solidFill>
                  <a:prstClr val="black"/>
                </a:solidFill>
              </a:rPr>
              <a:t>Project B set of documents</a:t>
            </a:r>
          </a:p>
        </p:txBody>
      </p:sp>
      <p:sp>
        <p:nvSpPr>
          <p:cNvPr id="9" name="Oval 8"/>
          <p:cNvSpPr/>
          <p:nvPr/>
        </p:nvSpPr>
        <p:spPr>
          <a:xfrm>
            <a:off x="3888828" y="1086065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0" name="Oval 9"/>
          <p:cNvSpPr/>
          <p:nvPr/>
        </p:nvSpPr>
        <p:spPr>
          <a:xfrm>
            <a:off x="7104993" y="1086065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5279697" y="1749970"/>
            <a:ext cx="1825296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9" idx="2"/>
          </p:cNvCxnSpPr>
          <p:nvPr/>
        </p:nvCxnSpPr>
        <p:spPr>
          <a:xfrm>
            <a:off x="2191407" y="1749970"/>
            <a:ext cx="1697421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7"/>
            <a:endCxn id="9" idx="4"/>
          </p:cNvCxnSpPr>
          <p:nvPr/>
        </p:nvCxnSpPr>
        <p:spPr>
          <a:xfrm rot="5400000" flipH="1" flipV="1">
            <a:off x="2477563" y="2428478"/>
            <a:ext cx="2121304" cy="2092096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8" idx="1"/>
          </p:cNvCxnSpPr>
          <p:nvPr/>
        </p:nvCxnSpPr>
        <p:spPr>
          <a:xfrm rot="16200000" flipH="1">
            <a:off x="4326438" y="2671699"/>
            <a:ext cx="2121303" cy="1605652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2"/>
          </p:cNvCxnSpPr>
          <p:nvPr/>
        </p:nvCxnSpPr>
        <p:spPr>
          <a:xfrm flipV="1">
            <a:off x="0" y="1749970"/>
            <a:ext cx="800538" cy="158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6"/>
          </p:cNvCxnSpPr>
          <p:nvPr/>
        </p:nvCxnSpPr>
        <p:spPr>
          <a:xfrm rot="10800000">
            <a:off x="8495862" y="1749970"/>
            <a:ext cx="648140" cy="158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9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953" y="2855310"/>
            <a:ext cx="873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4400">
                <a:solidFill>
                  <a:prstClr val="black"/>
                </a:solidFill>
              </a:rPr>
              <a:t>www.schenkerdocumentsonline.org</a:t>
            </a:r>
          </a:p>
        </p:txBody>
      </p:sp>
      <p:pic>
        <p:nvPicPr>
          <p:cNvPr id="5" name="Picture 4" descr="banner_image_p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10" y="301737"/>
            <a:ext cx="6873328" cy="1973879"/>
          </a:xfrm>
          <a:prstGeom prst="rect">
            <a:avLst/>
          </a:prstGeom>
        </p:spPr>
      </p:pic>
      <p:pic>
        <p:nvPicPr>
          <p:cNvPr id="6" name="Picture 5" descr="ahr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53" y="5969000"/>
            <a:ext cx="2146300" cy="508000"/>
          </a:xfrm>
          <a:prstGeom prst="rect">
            <a:avLst/>
          </a:prstGeom>
        </p:spPr>
      </p:pic>
      <p:pic>
        <p:nvPicPr>
          <p:cNvPr id="7" name="Picture 6" descr="columbi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21" y="4344276"/>
            <a:ext cx="1549400" cy="698500"/>
          </a:xfrm>
          <a:prstGeom prst="rect">
            <a:avLst/>
          </a:prstGeom>
        </p:spPr>
      </p:pic>
      <p:pic>
        <p:nvPicPr>
          <p:cNvPr id="8" name="Picture 7" descr="southampton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541" y="5715000"/>
            <a:ext cx="2044700" cy="508000"/>
          </a:xfrm>
          <a:prstGeom prst="rect">
            <a:avLst/>
          </a:prstGeom>
        </p:spPr>
      </p:pic>
      <p:pic>
        <p:nvPicPr>
          <p:cNvPr id="9" name="Picture 8" descr="leverhulm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038" y="4344276"/>
            <a:ext cx="1295400" cy="762000"/>
          </a:xfrm>
          <a:prstGeom prst="rect">
            <a:avLst/>
          </a:prstGeom>
        </p:spPr>
      </p:pic>
      <p:pic>
        <p:nvPicPr>
          <p:cNvPr id="10" name="Picture 9" descr="kc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8306" y="5969000"/>
            <a:ext cx="774700" cy="508000"/>
          </a:xfrm>
          <a:prstGeom prst="rect">
            <a:avLst/>
          </a:prstGeom>
        </p:spPr>
      </p:pic>
      <p:pic>
        <p:nvPicPr>
          <p:cNvPr id="11" name="Picture 10" descr="cch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9321" y="5254078"/>
            <a:ext cx="1206281" cy="5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Content Creation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Workflow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Metadata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Encoding</a:t>
            </a:r>
            <a:endParaRPr lang="en-GB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4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Workflow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170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Workflow Diagram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75075" y="1556792"/>
            <a:ext cx="1988035" cy="432048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Transcribers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7050" y="7424489"/>
            <a:ext cx="1908175" cy="180975"/>
          </a:xfrm>
          <a:noFill/>
        </p:spPr>
        <p:txBody>
          <a:bodyPr/>
          <a:lstStyle/>
          <a:p>
            <a:fld id="{277A3F47-6FB2-474D-817F-4A2F7CCC7C49}" type="slidenum">
              <a:rPr lang="en-GB" smtClean="0"/>
              <a:pPr/>
              <a:t>7</a:t>
            </a:fld>
            <a:endParaRPr lang="en-GB" dirty="0" smtClean="0"/>
          </a:p>
        </p:txBody>
      </p:sp>
      <p:sp>
        <p:nvSpPr>
          <p:cNvPr id="22" name="Down Arrow 21"/>
          <p:cNvSpPr/>
          <p:nvPr/>
        </p:nvSpPr>
        <p:spPr bwMode="auto">
          <a:xfrm>
            <a:off x="1763688" y="2069232"/>
            <a:ext cx="230118" cy="351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971600" y="2492896"/>
            <a:ext cx="1988035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Translators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971600" y="3429000"/>
            <a:ext cx="1988035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Editors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999789" y="4365104"/>
            <a:ext cx="1988035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Encoders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971600" y="5589240"/>
            <a:ext cx="2016224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32" name="Down Arrow 31"/>
          <p:cNvSpPr/>
          <p:nvPr/>
        </p:nvSpPr>
        <p:spPr bwMode="auto">
          <a:xfrm rot="10800000">
            <a:off x="1979713" y="2060848"/>
            <a:ext cx="230118" cy="351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>
            <a:off x="1763688" y="3005336"/>
            <a:ext cx="230118" cy="351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0800000">
            <a:off x="1979713" y="2996952"/>
            <a:ext cx="230118" cy="351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1868896" y="3941440"/>
            <a:ext cx="230118" cy="351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 rot="10800000">
            <a:off x="1691680" y="4797152"/>
            <a:ext cx="576065" cy="792088"/>
          </a:xfrm>
          <a:prstGeom prst="triangle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868144" y="-171400"/>
            <a:ext cx="2664296" cy="3136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Ian Bent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David Bretherton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Geoffrey Chew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Marko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Deisinger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William Drabkin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Heribert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Esser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Martin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Eybl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Sigrun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Heinzelmann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Christoph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Hust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Timothy L. Jackson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Iby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Jolande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-Varga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Kevin Karnes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r>
              <a:rPr lang="en-US" sz="1800" kern="0" dirty="0">
                <a:solidFill>
                  <a:schemeClr val="tx2"/>
                </a:solidFill>
                <a:cs typeface="ＭＳ Ｐゴシック"/>
              </a:rPr>
              <a:t>John </a:t>
            </a:r>
            <a:r>
              <a:rPr lang="en-US" sz="1800" kern="0" dirty="0" err="1">
                <a:solidFill>
                  <a:schemeClr val="tx2"/>
                </a:solidFill>
                <a:cs typeface="ＭＳ Ｐゴシック"/>
              </a:rPr>
              <a:t>Koslovsky</a:t>
            </a:r>
            <a:r>
              <a:rPr lang="en-US" sz="1800" kern="0" dirty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r>
              <a:rPr lang="en-US" sz="1800" kern="0" dirty="0">
                <a:solidFill>
                  <a:schemeClr val="tx2"/>
                </a:solidFill>
                <a:cs typeface="ＭＳ Ｐゴシック"/>
              </a:rPr>
              <a:t>Robert </a:t>
            </a:r>
            <a:r>
              <a:rPr lang="en-US" sz="1800" kern="0" dirty="0" err="1">
                <a:solidFill>
                  <a:schemeClr val="tx2"/>
                </a:solidFill>
                <a:cs typeface="ＭＳ Ｐゴシック"/>
              </a:rPr>
              <a:t>Kosovsky</a:t>
            </a:r>
            <a:r>
              <a:rPr lang="en-US" sz="1800" kern="0" dirty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r>
              <a:rPr lang="en-US" sz="1800" kern="0" dirty="0">
                <a:solidFill>
                  <a:schemeClr val="tx2"/>
                </a:solidFill>
                <a:cs typeface="ＭＳ Ｐゴシック"/>
              </a:rPr>
              <a:t>Nicholas Marston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endParaRPr lang="en-US" sz="1800" kern="0" dirty="0" smtClean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 smtClean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 smtClean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 smtClean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868144" y="2060848"/>
            <a:ext cx="2664296" cy="3136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r>
              <a:rPr lang="en-US" sz="1800" kern="0" dirty="0">
                <a:solidFill>
                  <a:schemeClr val="tx2"/>
                </a:solidFill>
                <a:cs typeface="ＭＳ Ｐゴシック"/>
              </a:rPr>
              <a:t>William Pastille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John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Rothgeb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Lee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Rothfarb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Michaela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Searfoorce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Hedi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Siegel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Robert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Wason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Arnold Whittall</a:t>
            </a:r>
            <a:endParaRPr lang="en-US" sz="1800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 smtClean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3259078" y="4437112"/>
            <a:ext cx="12241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indent="-271463" eaLnBrk="0" hangingPunct="0">
              <a:spcBef>
                <a:spcPct val="70000"/>
              </a:spcBef>
              <a:buClr>
                <a:schemeClr val="tx2"/>
              </a:buClr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ＭＳ Ｐゴシック"/>
              </a:rPr>
              <a:t>Handful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3259078" y="3501008"/>
            <a:ext cx="12241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indent="-271463" eaLnBrk="0" hangingPunct="0">
              <a:spcBef>
                <a:spcPct val="70000"/>
              </a:spcBef>
              <a:buClr>
                <a:schemeClr val="tx2"/>
              </a:buClr>
            </a:pPr>
            <a:r>
              <a:rPr lang="en-US" sz="2400" b="1" kern="0" dirty="0">
                <a:solidFill>
                  <a:schemeClr val="accent5">
                    <a:lumMod val="50000"/>
                  </a:schemeClr>
                </a:solidFill>
                <a:cs typeface="ＭＳ Ｐゴシック"/>
              </a:rPr>
              <a:t>H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ＭＳ Ｐゴシック"/>
              </a:rPr>
              <a:t>andful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ＭＳ Ｐゴシック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3259078" y="2060848"/>
            <a:ext cx="8640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indent="-271463" eaLnBrk="0" hangingPunct="0">
              <a:spcBef>
                <a:spcPct val="70000"/>
              </a:spcBef>
              <a:buClr>
                <a:schemeClr val="tx2"/>
              </a:buClr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ＭＳ Ｐゴシック"/>
              </a:rPr>
              <a:t>Lots</a:t>
            </a:r>
          </a:p>
        </p:txBody>
      </p:sp>
    </p:spTree>
    <p:extLst>
      <p:ext uri="{BB962C8B-B14F-4D97-AF65-F5344CB8AC3E}">
        <p14:creationId xmlns:p14="http://schemas.microsoft.com/office/powerpoint/2010/main" val="15484089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9687 -0.0013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-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8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  <p:bldP spid="38" grpId="0"/>
      <p:bldP spid="40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Ensuring Fidelity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  <a:t>Comprehensive editorial guidelines covering things </a:t>
            </a:r>
            <a:b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  <a:t>from </a:t>
            </a:r>
            <a:b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  <a:t>to</a:t>
            </a:r>
            <a:b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GB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  <a:t>		</a:t>
            </a:r>
            <a:endParaRPr lang="en-GB" sz="22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99592" y="3749676"/>
            <a:ext cx="1224136" cy="2271612"/>
            <a:chOff x="971600" y="1556792"/>
            <a:chExt cx="2016224" cy="324036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975075" y="1556792"/>
              <a:ext cx="1988035" cy="4320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itchFamily="34" charset="0"/>
                <a:buNone/>
              </a:pPr>
              <a:r>
                <a:rPr lang="en-US" sz="1500" dirty="0" smtClean="0">
                  <a:solidFill>
                    <a:schemeClr val="bg1"/>
                  </a:solidFill>
                </a:rPr>
                <a:t>Transcribers</a:t>
              </a:r>
            </a:p>
          </p:txBody>
        </p:sp>
        <p:sp>
          <p:nvSpPr>
            <p:cNvPr id="5" name="Down Arrow 4"/>
            <p:cNvSpPr/>
            <p:nvPr/>
          </p:nvSpPr>
          <p:spPr bwMode="auto">
            <a:xfrm>
              <a:off x="1763688" y="2069232"/>
              <a:ext cx="230118" cy="35165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Sans" pitchFamily="34" charset="0"/>
                <a:ea typeface="ＭＳ Ｐゴシック" pitchFamily="16" charset="-128"/>
                <a:cs typeface="Arial" charset="0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971600" y="2492896"/>
              <a:ext cx="1988035" cy="4320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itchFamily="34" charset="0"/>
                <a:buNone/>
              </a:pPr>
              <a:r>
                <a:rPr lang="en-US" sz="1500" dirty="0" smtClean="0">
                  <a:solidFill>
                    <a:schemeClr val="bg1"/>
                  </a:solidFill>
                </a:rPr>
                <a:t>Translators</a:t>
              </a: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971600" y="3429000"/>
              <a:ext cx="1988035" cy="4320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itchFamily="34" charset="0"/>
                <a:buNone/>
              </a:pPr>
              <a:r>
                <a:rPr lang="en-US" sz="1500" dirty="0" smtClean="0">
                  <a:solidFill>
                    <a:schemeClr val="bg1"/>
                  </a:solidFill>
                </a:rPr>
                <a:t>Editors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999789" y="4365104"/>
              <a:ext cx="1988035" cy="4320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itchFamily="34" charset="0"/>
                <a:buNone/>
              </a:pPr>
              <a:r>
                <a:rPr lang="en-US" sz="1500" dirty="0" smtClean="0">
                  <a:solidFill>
                    <a:schemeClr val="bg1"/>
                  </a:solidFill>
                </a:rPr>
                <a:t>Encoders</a:t>
              </a:r>
            </a:p>
          </p:txBody>
        </p:sp>
        <p:sp>
          <p:nvSpPr>
            <p:cNvPr id="9" name="Down Arrow 8"/>
            <p:cNvSpPr/>
            <p:nvPr/>
          </p:nvSpPr>
          <p:spPr bwMode="auto">
            <a:xfrm rot="10800000">
              <a:off x="1979713" y="2060848"/>
              <a:ext cx="230118" cy="35165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Sans" pitchFamily="34" charset="0"/>
                <a:ea typeface="ＭＳ Ｐゴシック" pitchFamily="16" charset="-128"/>
                <a:cs typeface="Arial" charset="0"/>
              </a:endParaRPr>
            </a:p>
          </p:txBody>
        </p:sp>
        <p:sp>
          <p:nvSpPr>
            <p:cNvPr id="10" name="Down Arrow 9"/>
            <p:cNvSpPr/>
            <p:nvPr/>
          </p:nvSpPr>
          <p:spPr bwMode="auto">
            <a:xfrm>
              <a:off x="1763688" y="3005336"/>
              <a:ext cx="230118" cy="35165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Sans" pitchFamily="34" charset="0"/>
                <a:ea typeface="ＭＳ Ｐゴシック" pitchFamily="16" charset="-128"/>
                <a:cs typeface="Arial" charset="0"/>
              </a:endParaRPr>
            </a:p>
          </p:txBody>
        </p:sp>
        <p:sp>
          <p:nvSpPr>
            <p:cNvPr id="11" name="Down Arrow 10"/>
            <p:cNvSpPr/>
            <p:nvPr/>
          </p:nvSpPr>
          <p:spPr bwMode="auto">
            <a:xfrm rot="10800000">
              <a:off x="1979713" y="2996952"/>
              <a:ext cx="230118" cy="35165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Sans" pitchFamily="34" charset="0"/>
                <a:ea typeface="ＭＳ Ｐゴシック" pitchFamily="16" charset="-128"/>
                <a:cs typeface="Arial" charset="0"/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1868896" y="3941440"/>
              <a:ext cx="230118" cy="35165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Sans" pitchFamily="34" charset="0"/>
                <a:ea typeface="ＭＳ Ｐゴシック" pitchFamily="16" charset="-128"/>
                <a:cs typeface="Arial" charset="0"/>
              </a:endParaRPr>
            </a:p>
          </p:txBody>
        </p:sp>
      </p:grpSp>
      <p:pic>
        <p:nvPicPr>
          <p:cNvPr id="1026" name="Picture 2" descr="D:\My Documents\Desktop\blei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82" y="2103438"/>
            <a:ext cx="4467226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y Documents\Desktop\carroted numb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05075"/>
            <a:ext cx="6945313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My Documents\Desktop\image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447" y="4245086"/>
            <a:ext cx="1338327" cy="12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My Documents\Desktop\Untitled-1-resiz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920" y="4149080"/>
            <a:ext cx="268228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11760" y="3832473"/>
            <a:ext cx="131157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chemeClr val="tx2"/>
                </a:solidFill>
              </a:rPr>
              <a:t>Know</a:t>
            </a:r>
            <a:r>
              <a:rPr lang="en-GB" sz="2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endParaRPr lang="en-GB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German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&amp; </a:t>
            </a:r>
            <a:br>
              <a:rPr lang="en-GB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Schenker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484558" y="3834333"/>
            <a:ext cx="930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chemeClr val="tx2"/>
                </a:solidFill>
              </a:rPr>
              <a:t>Have</a:t>
            </a:r>
            <a:r>
              <a:rPr lang="en-GB" sz="2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60232" y="3833634"/>
            <a:ext cx="20162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tx2"/>
                </a:solidFill>
              </a:rPr>
              <a:t>Equals</a:t>
            </a:r>
          </a:p>
          <a:p>
            <a:endParaRPr lang="en-GB" sz="2200" b="1" dirty="0">
              <a:solidFill>
                <a:schemeClr val="tx2"/>
              </a:solidFill>
            </a:endParaRPr>
          </a:p>
          <a:p>
            <a:endParaRPr lang="en-GB" sz="2200" b="1" dirty="0" smtClean="0">
              <a:solidFill>
                <a:schemeClr val="tx2"/>
              </a:solidFill>
            </a:endParaRPr>
          </a:p>
          <a:p>
            <a:endParaRPr lang="en-GB" sz="2200" b="1" dirty="0">
              <a:solidFill>
                <a:schemeClr val="tx2"/>
              </a:solidFill>
            </a:endParaRPr>
          </a:p>
          <a:p>
            <a:endParaRPr lang="en-GB" sz="2200" b="1" dirty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Quality</a:t>
            </a:r>
            <a:b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Functionality Future proof</a:t>
            </a:r>
          </a:p>
        </p:txBody>
      </p:sp>
    </p:spTree>
    <p:extLst>
      <p:ext uri="{BB962C8B-B14F-4D97-AF65-F5344CB8AC3E}">
        <p14:creationId xmlns:p14="http://schemas.microsoft.com/office/powerpoint/2010/main" val="17415860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Metadata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120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B3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B3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B3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600</Words>
  <Application>Microsoft Office PowerPoint</Application>
  <PresentationFormat>On-screen Show (4:3)</PresentationFormat>
  <Paragraphs>182</Paragraphs>
  <Slides>44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1_Office Theme</vt:lpstr>
      <vt:lpstr>Schenker Documents Online:  A Critical Virtual Edition</vt:lpstr>
      <vt:lpstr>Overview</vt:lpstr>
      <vt:lpstr>I. Introductory remarks</vt:lpstr>
      <vt:lpstr>II. Content Creation</vt:lpstr>
      <vt:lpstr>Content Creation</vt:lpstr>
      <vt:lpstr>Workflow</vt:lpstr>
      <vt:lpstr>Workflow Diagram</vt:lpstr>
      <vt:lpstr>Ensuring Fidelity</vt:lpstr>
      <vt:lpstr>Metadata</vt:lpstr>
      <vt:lpstr>SDO Metadata</vt:lpstr>
      <vt:lpstr>SDO Metadata</vt:lpstr>
      <vt:lpstr>Container Level Control</vt:lpstr>
      <vt:lpstr>PowerPoint Presentation</vt:lpstr>
      <vt:lpstr>Document Level Control</vt:lpstr>
      <vt:lpstr>Encoding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Content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 RMA Presentation</dc:title>
  <dc:creator>David Bretherton</dc:creator>
  <cp:lastModifiedBy>David Bretherton</cp:lastModifiedBy>
  <cp:revision>65</cp:revision>
  <dcterms:created xsi:type="dcterms:W3CDTF">2011-07-04T08:56:26Z</dcterms:created>
  <dcterms:modified xsi:type="dcterms:W3CDTF">2011-07-14T16:00:13Z</dcterms:modified>
</cp:coreProperties>
</file>