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3"/>
  </p:notesMasterIdLst>
  <p:sldIdLst>
    <p:sldId id="256" r:id="rId3"/>
    <p:sldId id="269" r:id="rId4"/>
    <p:sldId id="261" r:id="rId5"/>
    <p:sldId id="263" r:id="rId6"/>
    <p:sldId id="265" r:id="rId7"/>
    <p:sldId id="274" r:id="rId8"/>
    <p:sldId id="267" r:id="rId9"/>
    <p:sldId id="268" r:id="rId10"/>
    <p:sldId id="271" r:id="rId11"/>
    <p:sldId id="275" r:id="rId12"/>
    <p:sldId id="270" r:id="rId13"/>
    <p:sldId id="272" r:id="rId14"/>
    <p:sldId id="273" r:id="rId15"/>
    <p:sldId id="276" r:id="rId16"/>
    <p:sldId id="278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0" r:id="rId25"/>
    <p:sldId id="307" r:id="rId26"/>
    <p:sldId id="308" r:id="rId27"/>
    <p:sldId id="309" r:id="rId28"/>
    <p:sldId id="281" r:id="rId29"/>
    <p:sldId id="282" r:id="rId30"/>
    <p:sldId id="26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EE0"/>
    <a:srgbClr val="ED13BE"/>
    <a:srgbClr val="E11F4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740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F048-22B2-4B93-9648-76E3D32CC430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A57CC-5155-49DD-84F2-E1F1F0CA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8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going</a:t>
            </a:r>
            <a:r>
              <a:rPr lang="en-GB" baseline="0" dirty="0" smtClean="0"/>
              <a:t> to speak about Schenker per se, but about the practical and technical </a:t>
            </a:r>
            <a:r>
              <a:rPr lang="en-GB" baseline="0" smtClean="0"/>
              <a:t>concerns of the </a:t>
            </a:r>
            <a:r>
              <a:rPr lang="en-GB" baseline="0" dirty="0" smtClean="0"/>
              <a:t>Schenker Documents Online framework.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0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6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scan</a:t>
            </a:r>
            <a:r>
              <a:rPr lang="en-GB" baseline="0" dirty="0" smtClean="0"/>
              <a:t> of document and medallion image.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Red: describing the physical aspects</a:t>
            </a:r>
            <a:r>
              <a:rPr lang="en-GB" baseline="0" dirty="0" smtClean="0"/>
              <a:t> of the document.</a:t>
            </a:r>
          </a:p>
          <a:p>
            <a:r>
              <a:rPr lang="en-GB" baseline="0" dirty="0" smtClean="0"/>
              <a:t>Yellow: describing content type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6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Yellow: describing content type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4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Purple: typographic</a:t>
            </a:r>
            <a:r>
              <a:rPr lang="en-GB" baseline="0" dirty="0" smtClean="0"/>
              <a:t>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Green:</a:t>
            </a:r>
            <a:r>
              <a:rPr lang="en-GB" baseline="0" dirty="0" smtClean="0"/>
              <a:t> editorial comments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6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Green: editorial</a:t>
            </a:r>
          </a:p>
          <a:p>
            <a:r>
              <a:rPr lang="en-GB" dirty="0" smtClean="0"/>
              <a:t>Blue: attaching semantic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Blue: attaching semantic information</a:t>
            </a:r>
          </a:p>
          <a:p>
            <a:r>
              <a:rPr lang="en-GB" smtClean="0"/>
              <a:t>Pink: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4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3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0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3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4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6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36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30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4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5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1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5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06CB-F7C6-48F0-93CE-C02C9FFF9C96}" type="datetimeFigureOut">
              <a:rPr lang="en-GB" smtClean="0"/>
              <a:t>13/07/11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 defTabSz="457200"/>
              <a:t>13/07/11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528" y="1844824"/>
            <a:ext cx="7558608" cy="136815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Schenker Documents Online: 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A Critical Virtual Edition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918" y="3429000"/>
            <a:ext cx="5864696" cy="129614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RMA Horizons, Friday 15 July 2011.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Speakers: William Drabkin, 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David Bretherton, Paul Caton. 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-11799" y="-10908"/>
            <a:ext cx="9155799" cy="1114203"/>
            <a:chOff x="683568" y="692696"/>
            <a:chExt cx="8310429" cy="1048792"/>
          </a:xfrm>
        </p:grpSpPr>
        <p:pic>
          <p:nvPicPr>
            <p:cNvPr id="1026" name="Picture 2" descr="D:\My Documents\SDO\SDO newsletter June 2011\decalRight_b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692696"/>
              <a:ext cx="4710029" cy="1048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My Documents\SDO\SDO newsletter June 2011\decalLef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693738"/>
              <a:ext cx="3619500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My Documents\SDO\SDO newsletter June 2011\banner_h1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539" y="1340768"/>
              <a:ext cx="47339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48442" y="4951958"/>
            <a:ext cx="4828703" cy="1141338"/>
            <a:chOff x="1417588" y="4941168"/>
            <a:chExt cx="6306288" cy="1490588"/>
          </a:xfrm>
        </p:grpSpPr>
        <p:pic>
          <p:nvPicPr>
            <p:cNvPr id="9" name="Picture 8" descr="ahrc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7588" y="5024818"/>
              <a:ext cx="2146300" cy="508000"/>
            </a:xfrm>
            <a:prstGeom prst="rect">
              <a:avLst/>
            </a:prstGeom>
          </p:spPr>
        </p:pic>
        <p:pic>
          <p:nvPicPr>
            <p:cNvPr id="10" name="Picture 9" descr="columbia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4102" y="5733256"/>
              <a:ext cx="1549400" cy="698500"/>
            </a:xfrm>
            <a:prstGeom prst="rect">
              <a:avLst/>
            </a:prstGeom>
          </p:spPr>
        </p:pic>
        <p:pic>
          <p:nvPicPr>
            <p:cNvPr id="11" name="Picture 10" descr="southampton_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0112" y="5195168"/>
              <a:ext cx="2044700" cy="508000"/>
            </a:xfrm>
            <a:prstGeom prst="rect">
              <a:avLst/>
            </a:prstGeom>
          </p:spPr>
        </p:pic>
        <p:pic>
          <p:nvPicPr>
            <p:cNvPr id="12" name="Picture 11" descr="leverhulm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23373" y="4941168"/>
              <a:ext cx="1295400" cy="762000"/>
            </a:xfrm>
            <a:prstGeom prst="rect">
              <a:avLst/>
            </a:prstGeom>
          </p:spPr>
        </p:pic>
        <p:pic>
          <p:nvPicPr>
            <p:cNvPr id="13" name="Picture 12" descr="kcl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3044" y="5733256"/>
              <a:ext cx="774700" cy="508000"/>
            </a:xfrm>
            <a:prstGeom prst="rect">
              <a:avLst/>
            </a:prstGeom>
          </p:spPr>
        </p:pic>
        <p:pic>
          <p:nvPicPr>
            <p:cNvPr id="14" name="Picture 13" descr="cch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17595" y="5805264"/>
              <a:ext cx="1206281" cy="595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77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Metadata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SDO Metadata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 smtClean="0"/>
              <a:t>Metadata is a special type of data. </a:t>
            </a:r>
          </a:p>
          <a:p>
            <a:r>
              <a:rPr lang="en-GB" dirty="0" smtClean="0"/>
              <a:t>For SDO, we manage metadata (information about rather than intrinsic to the documents) using our web-based Metadata Interface. </a:t>
            </a:r>
          </a:p>
          <a:p>
            <a:r>
              <a:rPr lang="en-GB" dirty="0" smtClean="0"/>
              <a:t>Q: What metadata do we store? </a:t>
            </a:r>
          </a:p>
          <a:p>
            <a:pPr lvl="1"/>
            <a:r>
              <a:rPr lang="en-GB" dirty="0" smtClean="0"/>
              <a:t>A: Catalogue, Format</a:t>
            </a:r>
            <a:r>
              <a:rPr lang="en-GB" dirty="0"/>
              <a:t>, </a:t>
            </a:r>
            <a:r>
              <a:rPr lang="en-GB" dirty="0" smtClean="0"/>
              <a:t>provenance, </a:t>
            </a:r>
            <a:r>
              <a:rPr lang="en-GB" dirty="0"/>
              <a:t>licence</a:t>
            </a:r>
            <a:r>
              <a:rPr lang="en-GB" dirty="0" smtClean="0"/>
              <a:t>, and copyright information.</a:t>
            </a:r>
          </a:p>
          <a:p>
            <a:r>
              <a:rPr lang="en-GB" dirty="0" smtClean="0"/>
              <a:t>Q: Why not keep metadata within the same file as the actual data? </a:t>
            </a:r>
          </a:p>
          <a:p>
            <a:pPr lvl="1"/>
            <a:r>
              <a:rPr lang="en-GB" dirty="0" smtClean="0"/>
              <a:t>A1: Managing it separately allows us to quickly access and edit the it without having to open up the 1000s of separate xml files that contain the encoded documents.</a:t>
            </a:r>
          </a:p>
          <a:p>
            <a:pPr lvl="1"/>
            <a:r>
              <a:rPr lang="en-GB" dirty="0" smtClean="0"/>
              <a:t>A2: It allows us the flexibility to manage metadata at either the document, container, collection, or repository (library/ archive) level (metadata is inherited).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38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Container Level Control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074" name="Picture 2" descr="D:\My Documents\Desktop\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374" y="1340768"/>
            <a:ext cx="6660810" cy="1170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7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59259E-6 L 0.00243 -1.021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5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Document Level Control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051" name="Picture 3" descr="D:\My Documents\Desktop\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08" y="1340768"/>
            <a:ext cx="6660810" cy="499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58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Encoding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Schema &amp; File Structure 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We use a composite xml schema, drawing on namespaces including:</a:t>
            </a:r>
          </a:p>
          <a:p>
            <a:pPr lvl="1"/>
            <a:r>
              <a:rPr lang="en-GB" dirty="0"/>
              <a:t>d</a:t>
            </a:r>
            <a:r>
              <a:rPr lang="en-GB" dirty="0" smtClean="0"/>
              <a:t>c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arc</a:t>
            </a:r>
          </a:p>
          <a:p>
            <a:pPr lvl="1"/>
            <a:r>
              <a:rPr lang="en-GB" dirty="0" err="1" smtClean="0"/>
              <a:t>sdo</a:t>
            </a:r>
            <a:endParaRPr lang="en-GB" dirty="0" smtClean="0"/>
          </a:p>
          <a:p>
            <a:pPr lvl="1"/>
            <a:r>
              <a:rPr lang="en-GB" dirty="0" err="1" smtClean="0"/>
              <a:t>tei</a:t>
            </a:r>
            <a:endParaRPr lang="en-GB" dirty="0" smtClean="0"/>
          </a:p>
          <a:p>
            <a:r>
              <a:rPr lang="en-GB" dirty="0"/>
              <a:t>Collections, Records, and </a:t>
            </a:r>
            <a:r>
              <a:rPr lang="en-GB" dirty="0" err="1"/>
              <a:t>transc</a:t>
            </a:r>
            <a:r>
              <a:rPr lang="en-GB" dirty="0"/>
              <a:t>./transl. </a:t>
            </a:r>
          </a:p>
        </p:txBody>
      </p:sp>
    </p:spTree>
    <p:extLst>
      <p:ext uri="{BB962C8B-B14F-4D97-AF65-F5344CB8AC3E}">
        <p14:creationId xmlns:p14="http://schemas.microsoft.com/office/powerpoint/2010/main" val="9503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326" r="10938" b="27600"/>
          <a:stretch/>
        </p:blipFill>
        <p:spPr bwMode="auto">
          <a:xfrm>
            <a:off x="630610" y="28384"/>
            <a:ext cx="7840291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51976" y="584684"/>
            <a:ext cx="3204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979712" y="4653136"/>
            <a:ext cx="2988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187624" y="1484784"/>
            <a:ext cx="5400600" cy="122413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115616" y="4869160"/>
            <a:ext cx="7272808" cy="72008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1115616" y="3933056"/>
            <a:ext cx="6480720" cy="72008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8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71600" y="3212976"/>
            <a:ext cx="7459315" cy="18002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119808" y="5551140"/>
            <a:ext cx="5684440" cy="36004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2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ocuments\Desktop\5-7a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3586"/>
          <a:stretch/>
        </p:blipFill>
        <p:spPr bwMode="auto">
          <a:xfrm>
            <a:off x="505644" y="1690687"/>
            <a:ext cx="8124825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94706" y="2204864"/>
            <a:ext cx="3888432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835696" y="4149080"/>
            <a:ext cx="3600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142778" y="3625974"/>
            <a:ext cx="3672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326" r="10938" b="27600"/>
          <a:stretch/>
        </p:blipFill>
        <p:spPr bwMode="auto">
          <a:xfrm>
            <a:off x="630610" y="28384"/>
            <a:ext cx="7840291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483768" y="1638325"/>
            <a:ext cx="4068000" cy="216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1403648" y="4149104"/>
            <a:ext cx="6192688" cy="360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Overview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5475" indent="-625475" algn="ctr">
              <a:buFont typeface="+mj-lt"/>
              <a:buAutoNum type="romanUcPeriod"/>
            </a:pP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Introductory Remarks</a:t>
            </a:r>
          </a:p>
          <a:p>
            <a:pPr marL="625475" indent="-625475" algn="ctr">
              <a:buFont typeface="+mj-lt"/>
              <a:buAutoNum type="romanUcPeriod"/>
            </a:pP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Content Creation</a:t>
            </a:r>
          </a:p>
          <a:p>
            <a:pPr marL="625475" indent="-625475" algn="ctr">
              <a:buFont typeface="+mj-lt"/>
              <a:buAutoNum type="romanUcPeriod"/>
            </a:pPr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Content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795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73125" y="3212976"/>
            <a:ext cx="7243291" cy="9001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211960" y="3212976"/>
            <a:ext cx="3240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331640" y="3592066"/>
            <a:ext cx="6984776" cy="36004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312543" y="4643611"/>
            <a:ext cx="2556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83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ocuments\Desktop\5-7a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3586"/>
          <a:stretch/>
        </p:blipFill>
        <p:spPr bwMode="auto">
          <a:xfrm>
            <a:off x="505644" y="1690687"/>
            <a:ext cx="8124825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27984" y="2367930"/>
            <a:ext cx="2232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827138" y="3798565"/>
            <a:ext cx="460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0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/>
          <p:cNvSpPr/>
          <p:nvPr/>
        </p:nvSpPr>
        <p:spPr>
          <a:xfrm>
            <a:off x="3059832" y="2132856"/>
            <a:ext cx="4320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331640" y="4653136"/>
            <a:ext cx="622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4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326" r="10938" b="27600"/>
          <a:stretch/>
        </p:blipFill>
        <p:spPr bwMode="auto">
          <a:xfrm>
            <a:off x="630610" y="28384"/>
            <a:ext cx="7840291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51976" y="584684"/>
            <a:ext cx="3204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979712" y="4653136"/>
            <a:ext cx="2988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187624" y="1484784"/>
            <a:ext cx="5400600" cy="122413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115616" y="4869160"/>
            <a:ext cx="7272808" cy="72008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1115616" y="3933056"/>
            <a:ext cx="6480720" cy="72008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2483768" y="1638325"/>
            <a:ext cx="4068000" cy="216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1403648" y="4149104"/>
            <a:ext cx="6192688" cy="360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17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71600" y="3212976"/>
            <a:ext cx="7459315" cy="18002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119808" y="5551140"/>
            <a:ext cx="5684440" cy="36004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1073125" y="3212976"/>
            <a:ext cx="7243291" cy="9001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211960" y="3212976"/>
            <a:ext cx="3240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ounded Rectangle 8"/>
          <p:cNvSpPr/>
          <p:nvPr/>
        </p:nvSpPr>
        <p:spPr>
          <a:xfrm>
            <a:off x="1331640" y="3592066"/>
            <a:ext cx="6984776" cy="36004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312543" y="4643611"/>
            <a:ext cx="2556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3059832" y="2132856"/>
            <a:ext cx="4320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ounded Rectangle 12"/>
          <p:cNvSpPr/>
          <p:nvPr/>
        </p:nvSpPr>
        <p:spPr>
          <a:xfrm>
            <a:off x="1331640" y="4653136"/>
            <a:ext cx="622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0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ocuments\Desktop\5-7a_1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3586"/>
          <a:stretch/>
        </p:blipFill>
        <p:spPr bwMode="auto">
          <a:xfrm>
            <a:off x="505644" y="1690687"/>
            <a:ext cx="8124825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94706" y="2204864"/>
            <a:ext cx="3888432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1835696" y="4149080"/>
            <a:ext cx="3600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142778" y="3625974"/>
            <a:ext cx="3672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5"/>
          <p:cNvSpPr/>
          <p:nvPr/>
        </p:nvSpPr>
        <p:spPr>
          <a:xfrm>
            <a:off x="4427984" y="2367930"/>
            <a:ext cx="2232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827138" y="3798565"/>
            <a:ext cx="460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2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Document Structure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Basic structure of the document</a:t>
            </a:r>
          </a:p>
          <a:p>
            <a:r>
              <a:rPr lang="en-GB" dirty="0"/>
              <a:t>And also elements that many will recognise from HTML: </a:t>
            </a:r>
          </a:p>
          <a:p>
            <a:pPr lvl="1"/>
            <a:r>
              <a:rPr lang="en-GB" dirty="0"/>
              <a:t>paragraph breaks</a:t>
            </a:r>
          </a:p>
          <a:p>
            <a:pPr lvl="1"/>
            <a:r>
              <a:rPr lang="en-GB" dirty="0"/>
              <a:t>text style</a:t>
            </a:r>
          </a:p>
          <a:p>
            <a:pPr lvl="1"/>
            <a:r>
              <a:rPr lang="en-GB" dirty="0" smtClean="0"/>
              <a:t>tables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32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Editorial Additions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Corrections, clarifications</a:t>
            </a:r>
          </a:p>
          <a:p>
            <a:r>
              <a:rPr lang="en-GB" dirty="0" smtClean="0"/>
              <a:t>editorial comments</a:t>
            </a:r>
          </a:p>
          <a:p>
            <a:r>
              <a:rPr lang="en-GB" dirty="0" smtClean="0"/>
              <a:t>footnotes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37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/>
                </a:solidFill>
              </a:rPr>
              <a:t>III. Content presentation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Dr Paul Caton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Digital Humanities, King’s College London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Research Associate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5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solidFill>
                  <a:schemeClr val="tx2"/>
                </a:solidFill>
              </a:rPr>
              <a:t>I</a:t>
            </a:r>
            <a:r>
              <a:rPr lang="en-GB" sz="3800" dirty="0" smtClean="0">
                <a:solidFill>
                  <a:schemeClr val="tx2"/>
                </a:solidFill>
              </a:rPr>
              <a:t>. Introductory remarks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Professor William Drabkin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Music, University of Southampton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Principal Investigator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5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72861" y="700690"/>
            <a:ext cx="1795517" cy="14276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1" y="700690"/>
            <a:ext cx="1795517" cy="1427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0034" y="2960414"/>
            <a:ext cx="1795517" cy="14276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9918" y="2960414"/>
            <a:ext cx="1795517" cy="1427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4760" y="4834759"/>
            <a:ext cx="1795517" cy="1427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5758" y="5044966"/>
            <a:ext cx="1138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EATS entity records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4240" y="3337034"/>
            <a:ext cx="113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Solr index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0778" y="3214414"/>
            <a:ext cx="1440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Metadata framework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1675" y="919655"/>
            <a:ext cx="135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XML files of primary docs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9275" y="1033517"/>
            <a:ext cx="13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XML profile files</a:t>
            </a:r>
          </a:p>
        </p:txBody>
      </p:sp>
      <p:sp>
        <p:nvSpPr>
          <p:cNvPr id="20" name="Oval 19"/>
          <p:cNvSpPr/>
          <p:nvPr/>
        </p:nvSpPr>
        <p:spPr>
          <a:xfrm>
            <a:off x="3564760" y="2802759"/>
            <a:ext cx="1681655" cy="15853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0654" y="3135491"/>
            <a:ext cx="140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96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ample_of_enco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483"/>
            <a:ext cx="9144000" cy="2494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00" y="307700"/>
            <a:ext cx="6758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Encoding associates information in files with entity records:</a:t>
            </a:r>
          </a:p>
        </p:txBody>
      </p:sp>
      <p:sp>
        <p:nvSpPr>
          <p:cNvPr id="8" name="Donut 7"/>
          <p:cNvSpPr/>
          <p:nvPr/>
        </p:nvSpPr>
        <p:spPr>
          <a:xfrm>
            <a:off x="252000" y="3153102"/>
            <a:ext cx="8681793" cy="1418897"/>
          </a:xfrm>
          <a:prstGeom prst="donut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34" y="2452414"/>
            <a:ext cx="839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values of “key” attribute are the names of entity records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4399938" y="3252555"/>
            <a:ext cx="1036058" cy="3591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rot="16200000" flipH="1">
            <a:off x="4942614" y="2709878"/>
            <a:ext cx="826648" cy="123504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mplates_4_index_fie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379"/>
            <a:ext cx="9144000" cy="5277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69" y="307700"/>
            <a:ext cx="5123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Defining fields for Solr index:</a:t>
            </a: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rot="5400000" flipH="1" flipV="1">
            <a:off x="6749788" y="3780620"/>
            <a:ext cx="2277246" cy="48076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766210" y="4703382"/>
            <a:ext cx="3881819" cy="456245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2055" y="5159626"/>
            <a:ext cx="299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key values included in Solr index, linking documents with relevant entity records</a:t>
            </a:r>
          </a:p>
        </p:txBody>
      </p:sp>
    </p:spTree>
    <p:extLst>
      <p:ext uri="{BB962C8B-B14F-4D97-AF65-F5344CB8AC3E}">
        <p14:creationId xmlns:p14="http://schemas.microsoft.com/office/powerpoint/2010/main" val="173748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069" y="307700"/>
            <a:ext cx="5327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Current SDO browsing options:</a:t>
            </a:r>
          </a:p>
        </p:txBody>
      </p:sp>
      <p:pic>
        <p:nvPicPr>
          <p:cNvPr id="6" name="Picture 5" descr="browsing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5" y="1234966"/>
            <a:ext cx="5346700" cy="528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pathways enabled by Solr index</a:t>
            </a:r>
          </a:p>
        </p:txBody>
      </p:sp>
    </p:spTree>
    <p:extLst>
      <p:ext uri="{BB962C8B-B14F-4D97-AF65-F5344CB8AC3E}">
        <p14:creationId xmlns:p14="http://schemas.microsoft.com/office/powerpoint/2010/main" val="11320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_of_corresponde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0350"/>
            <a:ext cx="7696200" cy="63373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everything drawn from the Solr index</a:t>
            </a:r>
          </a:p>
        </p:txBody>
      </p:sp>
    </p:spTree>
    <p:extLst>
      <p:ext uri="{BB962C8B-B14F-4D97-AF65-F5344CB8AC3E}">
        <p14:creationId xmlns:p14="http://schemas.microsoft.com/office/powerpoint/2010/main" val="142967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of_one_correspond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41"/>
            <a:ext cx="8863724" cy="6329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6276" y="367862"/>
            <a:ext cx="50274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This summary list drawn from the Solr index and the record for the Cube ~ HSchenker correspondence entity </a:t>
            </a:r>
          </a:p>
        </p:txBody>
      </p:sp>
    </p:spTree>
    <p:extLst>
      <p:ext uri="{BB962C8B-B14F-4D97-AF65-F5344CB8AC3E}">
        <p14:creationId xmlns:p14="http://schemas.microsoft.com/office/powerpoint/2010/main" val="151558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with_expan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91"/>
            <a:ext cx="8007048" cy="648138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229333" y="691930"/>
            <a:ext cx="893380" cy="1672898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4897" y="691930"/>
            <a:ext cx="289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Types, Names, and Relationships come from the entity record</a:t>
            </a:r>
          </a:p>
        </p:txBody>
      </p:sp>
    </p:spTree>
    <p:extLst>
      <p:ext uri="{BB962C8B-B14F-4D97-AF65-F5344CB8AC3E}">
        <p14:creationId xmlns:p14="http://schemas.microsoft.com/office/powerpoint/2010/main" val="163464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overall_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60"/>
            <a:ext cx="9144000" cy="594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379" y="350345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0000FF"/>
                </a:solidFill>
              </a:rPr>
              <a:t>Browse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365" y="202324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008000"/>
                </a:solidFill>
              </a:rPr>
              <a:t>Text of the 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9021" y="498365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660066"/>
                </a:solidFill>
              </a:rPr>
              <a:t>Editorial footnotes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2536" y="569310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FF6600"/>
                </a:solidFill>
              </a:rPr>
              <a:t>Metadata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9036" y="152342"/>
            <a:ext cx="3643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Default item display </a:t>
            </a:r>
          </a:p>
        </p:txBody>
      </p:sp>
    </p:spTree>
    <p:extLst>
      <p:ext uri="{BB962C8B-B14F-4D97-AF65-F5344CB8AC3E}">
        <p14:creationId xmlns:p14="http://schemas.microsoft.com/office/powerpoint/2010/main" val="231557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browse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15" y="2040759"/>
            <a:ext cx="7331867" cy="4216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7614" y="1848069"/>
            <a:ext cx="2033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all “Previous” and “Next” links enabled by the Solr index </a:t>
            </a:r>
          </a:p>
        </p:txBody>
      </p:sp>
      <p:sp>
        <p:nvSpPr>
          <p:cNvPr id="8" name="Right Brace 7"/>
          <p:cNvSpPr/>
          <p:nvPr/>
        </p:nvSpPr>
        <p:spPr>
          <a:xfrm rot="19680323">
            <a:off x="6080399" y="2021018"/>
            <a:ext cx="587264" cy="2308307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379" y="350345"/>
            <a:ext cx="6148552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0000FF"/>
                </a:solidFill>
              </a:rPr>
              <a:t>Browse options</a:t>
            </a:r>
          </a:p>
        </p:txBody>
      </p:sp>
    </p:spTree>
    <p:extLst>
      <p:ext uri="{BB962C8B-B14F-4D97-AF65-F5344CB8AC3E}">
        <p14:creationId xmlns:p14="http://schemas.microsoft.com/office/powerpoint/2010/main" val="153861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footno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793"/>
            <a:ext cx="9144000" cy="3346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2952" y="163786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cross-reference links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793" y="2099526"/>
            <a:ext cx="2294759" cy="930957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318247" y="2127072"/>
            <a:ext cx="3085575" cy="3030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9364" y="262759"/>
            <a:ext cx="5663325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660066"/>
                </a:solidFill>
              </a:rPr>
              <a:t>Editorial footnotes</a:t>
            </a:r>
          </a:p>
        </p:txBody>
      </p:sp>
    </p:spTree>
    <p:extLst>
      <p:ext uri="{BB962C8B-B14F-4D97-AF65-F5344CB8AC3E}">
        <p14:creationId xmlns:p14="http://schemas.microsoft.com/office/powerpoint/2010/main" val="3819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/>
                </a:solidFill>
              </a:rPr>
              <a:t>II. Content Creation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Dr David Bretherton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Music, University of Southampton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Postdoctoral Research Fellow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157" y="43793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FF6600"/>
                </a:solidFill>
              </a:rPr>
              <a:t>Metadata</a:t>
            </a:r>
          </a:p>
        </p:txBody>
      </p:sp>
      <p:pic>
        <p:nvPicPr>
          <p:cNvPr id="5" name="Picture 4" descr="item_display_meta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828"/>
            <a:ext cx="9144000" cy="4070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4266" y="1782915"/>
            <a:ext cx="590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All this information drawn from the Metadata Framework </a:t>
            </a:r>
          </a:p>
        </p:txBody>
      </p:sp>
    </p:spTree>
    <p:extLst>
      <p:ext uri="{BB962C8B-B14F-4D97-AF65-F5344CB8AC3E}">
        <p14:creationId xmlns:p14="http://schemas.microsoft.com/office/powerpoint/2010/main" val="185767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document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09"/>
            <a:ext cx="9144000" cy="574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6381" y="5159618"/>
            <a:ext cx="148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 smtClean="0">
                <a:solidFill>
                  <a:srgbClr val="FF0000"/>
                </a:solidFill>
              </a:rPr>
              <a:t>footnote </a:t>
            </a:r>
            <a:r>
              <a:rPr lang="en-US" sz="1600" dirty="0">
                <a:solidFill>
                  <a:srgbClr val="FF0000"/>
                </a:solidFill>
              </a:rPr>
              <a:t>links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6149347" y="4888101"/>
            <a:ext cx="54303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rot="5400000" flipH="1" flipV="1">
            <a:off x="7304694" y="3530518"/>
            <a:ext cx="745270" cy="2512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V="1">
            <a:off x="5514348" y="4253101"/>
            <a:ext cx="1068551" cy="744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65574" y="5863342"/>
            <a:ext cx="18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1017588" y="6032619"/>
            <a:ext cx="747987" cy="1592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</p:cNvCxnSpPr>
          <p:nvPr/>
        </p:nvCxnSpPr>
        <p:spPr>
          <a:xfrm rot="16200000" flipV="1">
            <a:off x="1018341" y="4202584"/>
            <a:ext cx="1772276" cy="154923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9364" y="218966"/>
            <a:ext cx="6066221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008000"/>
                </a:solidFill>
              </a:rPr>
              <a:t>Text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308550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rofile_dis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537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828" y="148897"/>
            <a:ext cx="3938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Profile / entity display: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262" y="228854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645104" y="2610072"/>
            <a:ext cx="2193158" cy="10773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2689774" y="1304160"/>
            <a:ext cx="2198414" cy="509050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5400000">
            <a:off x="4739290" y="4133192"/>
            <a:ext cx="2977931" cy="21196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display_w_item_lin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5" y="963448"/>
            <a:ext cx="7454839" cy="5777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394" y="166414"/>
            <a:ext cx="7697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Secondary material can lead back to primary:</a:t>
            </a:r>
          </a:p>
        </p:txBody>
      </p:sp>
    </p:spTree>
    <p:extLst>
      <p:ext uri="{BB962C8B-B14F-4D97-AF65-F5344CB8AC3E}">
        <p14:creationId xmlns:p14="http://schemas.microsoft.com/office/powerpoint/2010/main" val="27185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pha_list_of_work_profi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44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999" y="2487448"/>
            <a:ext cx="2855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“Profiles” offer direct access to important contextual material</a:t>
            </a:r>
          </a:p>
        </p:txBody>
      </p:sp>
    </p:spTree>
    <p:extLst>
      <p:ext uri="{BB962C8B-B14F-4D97-AF65-F5344CB8AC3E}">
        <p14:creationId xmlns:p14="http://schemas.microsoft.com/office/powerpoint/2010/main" val="8536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rch_for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6468629" cy="580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8629" y="1243724"/>
            <a:ext cx="2618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Searching is another access pathway</a:t>
            </a:r>
          </a:p>
        </p:txBody>
      </p:sp>
    </p:spTree>
    <p:extLst>
      <p:ext uri="{BB962C8B-B14F-4D97-AF65-F5344CB8AC3E}">
        <p14:creationId xmlns:p14="http://schemas.microsoft.com/office/powerpoint/2010/main" val="142902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ssonbook_entry_w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9"/>
            <a:ext cx="9144000" cy="6576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1848" y="5430345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entity record link for “Chaconne”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138622" y="5377793"/>
            <a:ext cx="993228" cy="33282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seudo_profile_4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75"/>
            <a:ext cx="7779257" cy="542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027"/>
            <a:ext cx="777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Pseudo-profile for “Chaconne”, created from EATS entity record: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779" y="3036133"/>
            <a:ext cx="639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relationships this entity has with other entities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1918139" y="3266965"/>
            <a:ext cx="651641" cy="691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6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56760" y="2075793"/>
            <a:ext cx="2723930" cy="271517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Document content</a:t>
            </a:r>
          </a:p>
        </p:txBody>
      </p:sp>
      <p:sp>
        <p:nvSpPr>
          <p:cNvPr id="5" name="Oval 4"/>
          <p:cNvSpPr/>
          <p:nvPr/>
        </p:nvSpPr>
        <p:spPr>
          <a:xfrm>
            <a:off x="3722414" y="143639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1" name="Oval 10"/>
          <p:cNvSpPr/>
          <p:nvPr/>
        </p:nvSpPr>
        <p:spPr>
          <a:xfrm>
            <a:off x="993228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3" name="Oval 12"/>
          <p:cNvSpPr/>
          <p:nvPr/>
        </p:nvSpPr>
        <p:spPr>
          <a:xfrm>
            <a:off x="3722414" y="5393556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4" name="Oval 13"/>
          <p:cNvSpPr/>
          <p:nvPr/>
        </p:nvSpPr>
        <p:spPr>
          <a:xfrm>
            <a:off x="993228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5" name="Oval 14"/>
          <p:cNvSpPr/>
          <p:nvPr/>
        </p:nvSpPr>
        <p:spPr>
          <a:xfrm>
            <a:off x="6756400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cxnSp>
        <p:nvCxnSpPr>
          <p:cNvPr id="31" name="Straight Arrow Connector 30"/>
          <p:cNvCxnSpPr>
            <a:stCxn id="3" idx="7"/>
          </p:cNvCxnSpPr>
          <p:nvPr/>
        </p:nvCxnSpPr>
        <p:spPr>
          <a:xfrm rot="5400000" flipH="1" flipV="1">
            <a:off x="5870277" y="1587298"/>
            <a:ext cx="397627" cy="137462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6"/>
            <a:endCxn id="15" idx="1"/>
          </p:cNvCxnSpPr>
          <p:nvPr/>
        </p:nvCxnSpPr>
        <p:spPr>
          <a:xfrm>
            <a:off x="5780690" y="3433380"/>
            <a:ext cx="1179398" cy="97221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3" idx="4"/>
          </p:cNvCxnSpPr>
          <p:nvPr/>
        </p:nvCxnSpPr>
        <p:spPr>
          <a:xfrm rot="5400000" flipH="1" flipV="1">
            <a:off x="4116992" y="5091823"/>
            <a:ext cx="602590" cy="87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0"/>
          </p:cNvCxnSpPr>
          <p:nvPr/>
        </p:nvCxnSpPr>
        <p:spPr>
          <a:xfrm rot="5400000" flipH="1" flipV="1">
            <a:off x="4116554" y="1773620"/>
            <a:ext cx="604345" cy="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3" idx="1"/>
          </p:cNvCxnSpPr>
          <p:nvPr/>
        </p:nvCxnSpPr>
        <p:spPr>
          <a:xfrm>
            <a:off x="2384097" y="2023242"/>
            <a:ext cx="1071573" cy="450179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7"/>
            <a:endCxn id="3" idx="2"/>
          </p:cNvCxnSpPr>
          <p:nvPr/>
        </p:nvCxnSpPr>
        <p:spPr>
          <a:xfrm rot="5400000" flipH="1" flipV="1">
            <a:off x="2132476" y="3481313"/>
            <a:ext cx="972216" cy="87635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0"/>
            <a:endCxn id="12" idx="4"/>
          </p:cNvCxnSpPr>
          <p:nvPr/>
        </p:nvCxnSpPr>
        <p:spPr>
          <a:xfrm rot="5400000" flipH="1" flipV="1">
            <a:off x="6689837" y="3449145"/>
            <a:ext cx="1523997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7"/>
            <a:endCxn id="12" idx="4"/>
          </p:cNvCxnSpPr>
          <p:nvPr/>
        </p:nvCxnSpPr>
        <p:spPr>
          <a:xfrm rot="5400000" flipH="1" flipV="1">
            <a:off x="4730284" y="2866458"/>
            <a:ext cx="2900863" cy="254224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5" idx="2"/>
          </p:cNvCxnSpPr>
          <p:nvPr/>
        </p:nvCxnSpPr>
        <p:spPr>
          <a:xfrm flipV="1">
            <a:off x="2384097" y="807544"/>
            <a:ext cx="1338317" cy="121569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7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2469" y="4169104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Project A set of documents</a:t>
            </a:r>
          </a:p>
        </p:txBody>
      </p:sp>
      <p:sp>
        <p:nvSpPr>
          <p:cNvPr id="6" name="Oval 5"/>
          <p:cNvSpPr/>
          <p:nvPr/>
        </p:nvSpPr>
        <p:spPr>
          <a:xfrm>
            <a:off x="80053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8" name="Oval 7"/>
          <p:cNvSpPr/>
          <p:nvPr/>
        </p:nvSpPr>
        <p:spPr>
          <a:xfrm>
            <a:off x="5800496" y="4169103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Project B set of documents</a:t>
            </a:r>
          </a:p>
        </p:txBody>
      </p:sp>
      <p:sp>
        <p:nvSpPr>
          <p:cNvPr id="9" name="Oval 8"/>
          <p:cNvSpPr/>
          <p:nvPr/>
        </p:nvSpPr>
        <p:spPr>
          <a:xfrm>
            <a:off x="388882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0" name="Oval 9"/>
          <p:cNvSpPr/>
          <p:nvPr/>
        </p:nvSpPr>
        <p:spPr>
          <a:xfrm>
            <a:off x="7104993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5279697" y="1749970"/>
            <a:ext cx="182529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2"/>
          </p:cNvCxnSpPr>
          <p:nvPr/>
        </p:nvCxnSpPr>
        <p:spPr>
          <a:xfrm>
            <a:off x="2191407" y="1749970"/>
            <a:ext cx="1697421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9" idx="4"/>
          </p:cNvCxnSpPr>
          <p:nvPr/>
        </p:nvCxnSpPr>
        <p:spPr>
          <a:xfrm rot="5400000" flipH="1" flipV="1">
            <a:off x="2477563" y="2428478"/>
            <a:ext cx="2121304" cy="209209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8" idx="1"/>
          </p:cNvCxnSpPr>
          <p:nvPr/>
        </p:nvCxnSpPr>
        <p:spPr>
          <a:xfrm rot="16200000" flipH="1">
            <a:off x="4326438" y="2671699"/>
            <a:ext cx="2121303" cy="160565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2"/>
          </p:cNvCxnSpPr>
          <p:nvPr/>
        </p:nvCxnSpPr>
        <p:spPr>
          <a:xfrm flipV="1">
            <a:off x="0" y="1749970"/>
            <a:ext cx="800538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6"/>
          </p:cNvCxnSpPr>
          <p:nvPr/>
        </p:nvCxnSpPr>
        <p:spPr>
          <a:xfrm rot="10800000">
            <a:off x="8495862" y="1749970"/>
            <a:ext cx="648140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9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Content Creation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Workflow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Metadata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Entities &amp; Semantics</a:t>
            </a:r>
          </a:p>
        </p:txBody>
      </p:sp>
    </p:spTree>
    <p:extLst>
      <p:ext uri="{BB962C8B-B14F-4D97-AF65-F5344CB8AC3E}">
        <p14:creationId xmlns:p14="http://schemas.microsoft.com/office/powerpoint/2010/main" val="436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53" y="2855310"/>
            <a:ext cx="873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400">
                <a:solidFill>
                  <a:prstClr val="black"/>
                </a:solidFill>
              </a:rPr>
              <a:t>www.schenkerdocumentsonline.org</a:t>
            </a:r>
          </a:p>
        </p:txBody>
      </p:sp>
      <p:pic>
        <p:nvPicPr>
          <p:cNvPr id="5" name="Picture 4" descr="banner_image_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10" y="301737"/>
            <a:ext cx="6873328" cy="1973879"/>
          </a:xfrm>
          <a:prstGeom prst="rect">
            <a:avLst/>
          </a:prstGeom>
        </p:spPr>
      </p:pic>
      <p:pic>
        <p:nvPicPr>
          <p:cNvPr id="6" name="Picture 5" descr="ahr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3" y="5969000"/>
            <a:ext cx="2146300" cy="508000"/>
          </a:xfrm>
          <a:prstGeom prst="rect">
            <a:avLst/>
          </a:prstGeom>
        </p:spPr>
      </p:pic>
      <p:pic>
        <p:nvPicPr>
          <p:cNvPr id="7" name="Picture 6" descr="columb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21" y="4344276"/>
            <a:ext cx="1549400" cy="698500"/>
          </a:xfrm>
          <a:prstGeom prst="rect">
            <a:avLst/>
          </a:prstGeom>
        </p:spPr>
      </p:pic>
      <p:pic>
        <p:nvPicPr>
          <p:cNvPr id="8" name="Picture 7" descr="southampton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541" y="5715000"/>
            <a:ext cx="2044700" cy="508000"/>
          </a:xfrm>
          <a:prstGeom prst="rect">
            <a:avLst/>
          </a:prstGeom>
        </p:spPr>
      </p:pic>
      <p:pic>
        <p:nvPicPr>
          <p:cNvPr id="9" name="Picture 8" descr="leverhulm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038" y="4344276"/>
            <a:ext cx="1295400" cy="762000"/>
          </a:xfrm>
          <a:prstGeom prst="rect">
            <a:avLst/>
          </a:prstGeom>
        </p:spPr>
      </p:pic>
      <p:pic>
        <p:nvPicPr>
          <p:cNvPr id="10" name="Picture 9" descr="kc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306" y="5969000"/>
            <a:ext cx="774700" cy="508000"/>
          </a:xfrm>
          <a:prstGeom prst="rect">
            <a:avLst/>
          </a:prstGeom>
        </p:spPr>
      </p:pic>
      <p:pic>
        <p:nvPicPr>
          <p:cNvPr id="11" name="Picture 10" descr="c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9321" y="5254078"/>
            <a:ext cx="1206281" cy="5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7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Workflow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1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Workflow Diagram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5075" y="1556792"/>
            <a:ext cx="1988035" cy="432048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Transcribers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050" y="7424489"/>
            <a:ext cx="1908175" cy="180975"/>
          </a:xfrm>
          <a:noFill/>
        </p:spPr>
        <p:txBody>
          <a:bodyPr/>
          <a:lstStyle/>
          <a:p>
            <a:fld id="{277A3F47-6FB2-474D-817F-4A2F7CCC7C49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22" name="Down Arrow 21"/>
          <p:cNvSpPr/>
          <p:nvPr/>
        </p:nvSpPr>
        <p:spPr bwMode="auto">
          <a:xfrm>
            <a:off x="1763688" y="2069232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71600" y="2492896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Translators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71600" y="3429000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Editors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99789" y="4365104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Encoders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71600" y="5589240"/>
            <a:ext cx="201622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1979713" y="2060848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1763688" y="3005336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1979713" y="2996952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1868896" y="3941440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 rot="10800000">
            <a:off x="1691680" y="4797152"/>
            <a:ext cx="576065" cy="792088"/>
          </a:xfrm>
          <a:prstGeom prst="triangle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868144" y="-171400"/>
            <a:ext cx="2664296" cy="313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Ian Bent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David Bretherton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Geoffrey Chew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Marko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Deisinger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William Drabkin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Heribert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Esser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Martin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Eybl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Sigrun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Heinzelmann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Christoph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Hust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Timothy L. Jackson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Iby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Jolande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-Varga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Kevin Karnes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John </a:t>
            </a:r>
            <a:r>
              <a:rPr lang="en-US" sz="1800" kern="0" dirty="0" err="1">
                <a:solidFill>
                  <a:schemeClr val="tx2"/>
                </a:solidFill>
                <a:cs typeface="ＭＳ Ｐゴシック"/>
              </a:rPr>
              <a:t>Koslovsky</a:t>
            </a: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Robert </a:t>
            </a:r>
            <a:r>
              <a:rPr lang="en-US" sz="1800" kern="0" dirty="0" err="1">
                <a:solidFill>
                  <a:schemeClr val="tx2"/>
                </a:solidFill>
                <a:cs typeface="ＭＳ Ｐゴシック"/>
              </a:rPr>
              <a:t>Kosovsky</a:t>
            </a: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Nicholas Marston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868144" y="2060848"/>
            <a:ext cx="2664296" cy="313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kern="0" dirty="0">
                <a:solidFill>
                  <a:schemeClr val="tx2"/>
                </a:solidFill>
                <a:cs typeface="ＭＳ Ｐゴシック"/>
              </a:rPr>
              <a:t>William Pastille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John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Rothgeb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Lee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Rothfarb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Michaela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Searfoorce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Hedi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Siegel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Robert </a:t>
            </a:r>
            <a:r>
              <a:rPr lang="en-US" sz="1800" kern="0" dirty="0" err="1" smtClean="0">
                <a:solidFill>
                  <a:schemeClr val="tx2"/>
                </a:solidFill>
                <a:cs typeface="ＭＳ Ｐゴシック"/>
              </a:rPr>
              <a:t>Wason</a:t>
            </a: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Arnold Whittall</a:t>
            </a: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259078" y="4437112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Handful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259078" y="3501008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lang="en-US" sz="2400" b="1" kern="0" dirty="0">
                <a:solidFill>
                  <a:schemeClr val="accent5">
                    <a:lumMod val="50000"/>
                  </a:schemeClr>
                </a:solidFill>
                <a:cs typeface="ＭＳ Ｐゴシック"/>
              </a:rPr>
              <a:t>H</a:t>
            </a:r>
            <a:r>
              <a:rPr kumimoji="0" 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andful</a:t>
            </a:r>
            <a:endParaRPr kumimoji="0" lang="en-US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ＭＳ Ｐゴシック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259078" y="2060848"/>
            <a:ext cx="8640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Lots</a:t>
            </a:r>
          </a:p>
        </p:txBody>
      </p:sp>
    </p:spTree>
    <p:extLst>
      <p:ext uri="{BB962C8B-B14F-4D97-AF65-F5344CB8AC3E}">
        <p14:creationId xmlns:p14="http://schemas.microsoft.com/office/powerpoint/2010/main" val="154840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9687 -0.00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8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/>
      <p:bldP spid="40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Ensuring Fidelity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Comprehensive editorial guidelines covering things 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from 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to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GB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GB" sz="2600" b="1" dirty="0" smtClean="0">
                <a:solidFill>
                  <a:schemeClr val="tx2"/>
                </a:solidFill>
              </a:rPr>
              <a:t>Know</a:t>
            </a:r>
            <a:r>
              <a:rPr lang="en-GB" sz="2600" b="1" dirty="0" smtClean="0">
                <a:solidFill>
                  <a:schemeClr val="accent5">
                    <a:lumMod val="50000"/>
                  </a:schemeClr>
                </a:solidFill>
              </a:rPr>
              <a:t> 	</a:t>
            </a:r>
            <a:r>
              <a:rPr lang="en-GB" sz="2600" b="1" dirty="0" smtClean="0">
                <a:solidFill>
                  <a:schemeClr val="tx2"/>
                </a:solidFill>
              </a:rPr>
              <a:t>Have</a:t>
            </a:r>
            <a:r>
              <a:rPr lang="en-GB" sz="2600" b="1" dirty="0" smtClean="0">
                <a:solidFill>
                  <a:schemeClr val="accent5">
                    <a:lumMod val="50000"/>
                  </a:schemeClr>
                </a:solidFill>
              </a:rPr>
              <a:t>			</a:t>
            </a:r>
            <a:r>
              <a:rPr lang="en-GB" sz="2600" b="1" dirty="0" smtClean="0">
                <a:solidFill>
                  <a:schemeClr val="tx2"/>
                </a:solidFill>
              </a:rPr>
              <a:t>Equals</a:t>
            </a: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German &amp; </a:t>
            </a:r>
            <a:b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200" dirty="0" smtClean="0">
                <a:solidFill>
                  <a:schemeClr val="accent5">
                    <a:lumMod val="50000"/>
                  </a:schemeClr>
                </a:solidFill>
              </a:rPr>
              <a:t>		Schenker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99592" y="3749676"/>
            <a:ext cx="1224136" cy="2271612"/>
            <a:chOff x="971600" y="1556792"/>
            <a:chExt cx="2016224" cy="324036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975075" y="1556792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Transcribers</a:t>
              </a: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1763688" y="2069232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971600" y="2492896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Translators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71600" y="3429000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Editors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99789" y="4365104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Encoders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 rot="10800000">
              <a:off x="1979713" y="2060848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1763688" y="3005336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 rot="10800000">
              <a:off x="1979713" y="2996952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1868896" y="3941440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</p:grpSp>
      <p:pic>
        <p:nvPicPr>
          <p:cNvPr id="1026" name="Picture 2" descr="D:\My Documents\Desktop\blei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882" y="2103438"/>
            <a:ext cx="4467226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y Documents\Desktop\carroted numb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05075"/>
            <a:ext cx="6945313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 Documents\Desktop\imag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407" y="4221088"/>
            <a:ext cx="1755009" cy="170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y Documents\Desktop\Untitled-1-resiz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149080"/>
            <a:ext cx="2520280" cy="189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58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So What?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not </a:t>
            </a:r>
            <a:r>
              <a:rPr lang="en-GB" dirty="0" smtClean="0"/>
              <a:t>inexpensive …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… so we only want to do it once.</a:t>
            </a:r>
          </a:p>
          <a:p>
            <a:r>
              <a:rPr lang="en-GB" dirty="0" smtClean="0"/>
              <a:t>The dataset we are creating is of extremely high quality</a:t>
            </a:r>
          </a:p>
          <a:p>
            <a:pPr lvl="1"/>
            <a:r>
              <a:rPr lang="en-GB" dirty="0" smtClean="0"/>
              <a:t>Enables excellent functionality on the website</a:t>
            </a:r>
          </a:p>
          <a:p>
            <a:pPr lvl="1"/>
            <a:r>
              <a:rPr lang="en-GB" dirty="0" smtClean="0"/>
              <a:t>AND scope to add more functionality in the future</a:t>
            </a:r>
          </a:p>
          <a:p>
            <a:r>
              <a:rPr lang="en-GB" dirty="0" smtClean="0"/>
              <a:t>Excellent resource and exemplar.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0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682</Words>
  <Application>Microsoft Office PowerPoint</Application>
  <PresentationFormat>On-screen Show (4:3)</PresentationFormat>
  <Paragraphs>192</Paragraphs>
  <Slides>50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Office Theme</vt:lpstr>
      <vt:lpstr>1_Office Theme</vt:lpstr>
      <vt:lpstr>Schenker Documents Online:  A Critical Virtual Edition</vt:lpstr>
      <vt:lpstr>Overview</vt:lpstr>
      <vt:lpstr>I. Introductory remarks</vt:lpstr>
      <vt:lpstr>II. Content Creation</vt:lpstr>
      <vt:lpstr>Content Creation</vt:lpstr>
      <vt:lpstr>Workflow</vt:lpstr>
      <vt:lpstr>Workflow Diagram</vt:lpstr>
      <vt:lpstr>Ensuring Fidelity</vt:lpstr>
      <vt:lpstr>So What?</vt:lpstr>
      <vt:lpstr>Metadata</vt:lpstr>
      <vt:lpstr>SDO Metadata</vt:lpstr>
      <vt:lpstr>Container Level Control</vt:lpstr>
      <vt:lpstr>Document Level Control</vt:lpstr>
      <vt:lpstr>Encoding</vt:lpstr>
      <vt:lpstr>Schema &amp; File Structure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Document Structure</vt:lpstr>
      <vt:lpstr>Editorial Additions</vt:lpstr>
      <vt:lpstr>III. Content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 RMA Presentation</dc:title>
  <dc:creator>David Bretherton</dc:creator>
  <cp:lastModifiedBy>David Bretherton</cp:lastModifiedBy>
  <cp:revision>55</cp:revision>
  <dcterms:created xsi:type="dcterms:W3CDTF">2011-07-04T08:56:26Z</dcterms:created>
  <dcterms:modified xsi:type="dcterms:W3CDTF">2011-07-13T22:20:09Z</dcterms:modified>
</cp:coreProperties>
</file>