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6" r:id="rId4"/>
    <p:sldId id="275" r:id="rId5"/>
    <p:sldId id="257" r:id="rId6"/>
    <p:sldId id="261" r:id="rId7"/>
    <p:sldId id="262" r:id="rId8"/>
    <p:sldId id="263" r:id="rId9"/>
    <p:sldId id="264" r:id="rId10"/>
    <p:sldId id="265" r:id="rId11"/>
    <p:sldId id="267" r:id="rId12"/>
    <p:sldId id="278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58" r:id="rId21"/>
    <p:sldId id="259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7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3CC84-FD6F-254A-B982-135F95F046E7}" type="datetimeFigureOut">
              <a:rPr lang="en-GB"/>
              <a:pPr/>
              <a:t>13/07/11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6715-F6D6-684D-9DCD-5062BC09051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SDO slides for RMA2011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browse_o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15" y="2040759"/>
            <a:ext cx="7331867" cy="4216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7614" y="1848069"/>
            <a:ext cx="2033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all “Previous” and “Next” links enabled by the Solr index </a:t>
            </a:r>
          </a:p>
        </p:txBody>
      </p:sp>
      <p:sp>
        <p:nvSpPr>
          <p:cNvPr id="8" name="Right Brace 7"/>
          <p:cNvSpPr/>
          <p:nvPr/>
        </p:nvSpPr>
        <p:spPr>
          <a:xfrm rot="19680323">
            <a:off x="6080399" y="2021018"/>
            <a:ext cx="587264" cy="2308307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3379" y="350345"/>
            <a:ext cx="6148552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0000FF"/>
                </a:solidFill>
              </a:rPr>
              <a:t>Browse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footno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3793"/>
            <a:ext cx="9144000" cy="3346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2952" y="1637862"/>
            <a:ext cx="29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cross-reference links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793" y="2099526"/>
            <a:ext cx="2294759" cy="930957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318247" y="2127072"/>
            <a:ext cx="3085575" cy="3030483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9364" y="262759"/>
            <a:ext cx="5663325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660066"/>
                </a:solidFill>
              </a:rPr>
              <a:t>Editorial footnotes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157" y="437931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FF6600"/>
                </a:solidFill>
              </a:rPr>
              <a:t>Metadata</a:t>
            </a:r>
          </a:p>
        </p:txBody>
      </p:sp>
      <p:pic>
        <p:nvPicPr>
          <p:cNvPr id="5" name="Picture 4" descr="item_display_meta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828"/>
            <a:ext cx="9144000" cy="4070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4266" y="1782915"/>
            <a:ext cx="590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All this information drawn from the Metadata Framework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document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009"/>
            <a:ext cx="9144000" cy="5745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6381" y="5159618"/>
            <a:ext cx="148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footnote </a:t>
            </a:r>
            <a:r>
              <a:rPr lang="en-US" sz="1600" dirty="0">
                <a:solidFill>
                  <a:srgbClr val="FF0000"/>
                </a:solidFill>
              </a:rPr>
              <a:t>links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5400000" flipH="1" flipV="1">
            <a:off x="6149347" y="4888101"/>
            <a:ext cx="54303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rot="5400000" flipH="1" flipV="1">
            <a:off x="7304694" y="3530518"/>
            <a:ext cx="745270" cy="2512931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16200000" flipV="1">
            <a:off x="5514348" y="4253101"/>
            <a:ext cx="1068551" cy="744483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65574" y="5863342"/>
            <a:ext cx="18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entity record links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1017588" y="6032619"/>
            <a:ext cx="747987" cy="1592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0"/>
          </p:cNvCxnSpPr>
          <p:nvPr/>
        </p:nvCxnSpPr>
        <p:spPr>
          <a:xfrm rot="16200000" flipV="1">
            <a:off x="1018341" y="4202584"/>
            <a:ext cx="1772276" cy="154923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9364" y="218966"/>
            <a:ext cx="6066221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008000"/>
                </a:solidFill>
              </a:rPr>
              <a:t>Text of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profile_disp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9144000" cy="537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828" y="148897"/>
            <a:ext cx="3938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Profile / entity display: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262" y="2288542"/>
            <a:ext cx="29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entity record links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645104" y="2610072"/>
            <a:ext cx="2193158" cy="107730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2689774" y="1304160"/>
            <a:ext cx="2198414" cy="509050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rot="5400000">
            <a:off x="4739290" y="4133192"/>
            <a:ext cx="2977931" cy="21196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display_w_item_lin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65" y="963448"/>
            <a:ext cx="7454839" cy="5777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394" y="166414"/>
            <a:ext cx="7697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Secondary material can lead back to primary: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pha_list_of_work_profi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44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1999" y="2487448"/>
            <a:ext cx="2855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“Profiles” offer direct access to important contextual 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rch_for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6468629" cy="5806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8629" y="1243724"/>
            <a:ext cx="2618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Searching is another access pathway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ssonbook_entry_w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19"/>
            <a:ext cx="9144000" cy="6576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1848" y="5430345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entity record link for “Chaconne”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1138622" y="5377793"/>
            <a:ext cx="993228" cy="33282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pseudo_profile_4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575"/>
            <a:ext cx="7779257" cy="542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6027"/>
            <a:ext cx="7779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Pseudo-profile for “Chaconne”, created from EATS entity record: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9779" y="3036133"/>
            <a:ext cx="639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relationships this entity has with other entities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1918139" y="3266965"/>
            <a:ext cx="651641" cy="691931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72861" y="700690"/>
            <a:ext cx="1795517" cy="14276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24401" y="700690"/>
            <a:ext cx="1795517" cy="1427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0034" y="2960414"/>
            <a:ext cx="1795517" cy="14276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9918" y="2960414"/>
            <a:ext cx="1795517" cy="1427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564760" y="4834759"/>
            <a:ext cx="1795517" cy="14276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45758" y="5044966"/>
            <a:ext cx="1138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EATS entity records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4240" y="3337034"/>
            <a:ext cx="113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Solr index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0778" y="3214414"/>
            <a:ext cx="1440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Metadata framework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1675" y="919655"/>
            <a:ext cx="1354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XML files of primary docs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9275" y="1033517"/>
            <a:ext cx="13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XML profile files</a:t>
            </a:r>
          </a:p>
        </p:txBody>
      </p:sp>
      <p:sp>
        <p:nvSpPr>
          <p:cNvPr id="20" name="Oval 19"/>
          <p:cNvSpPr/>
          <p:nvPr/>
        </p:nvSpPr>
        <p:spPr>
          <a:xfrm>
            <a:off x="3564760" y="2802759"/>
            <a:ext cx="1681655" cy="15853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40654" y="3135491"/>
            <a:ext cx="1405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Web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56760" y="2075793"/>
            <a:ext cx="2723930" cy="271517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Document content</a:t>
            </a:r>
          </a:p>
        </p:txBody>
      </p:sp>
      <p:sp>
        <p:nvSpPr>
          <p:cNvPr id="5" name="Oval 4"/>
          <p:cNvSpPr/>
          <p:nvPr/>
        </p:nvSpPr>
        <p:spPr>
          <a:xfrm>
            <a:off x="3722414" y="143639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1" name="Oval 10"/>
          <p:cNvSpPr/>
          <p:nvPr/>
        </p:nvSpPr>
        <p:spPr>
          <a:xfrm>
            <a:off x="993228" y="1359337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1359337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3" name="Oval 12"/>
          <p:cNvSpPr/>
          <p:nvPr/>
        </p:nvSpPr>
        <p:spPr>
          <a:xfrm>
            <a:off x="3722414" y="5393556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4" name="Oval 13"/>
          <p:cNvSpPr/>
          <p:nvPr/>
        </p:nvSpPr>
        <p:spPr>
          <a:xfrm>
            <a:off x="993228" y="4211143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5" name="Oval 14"/>
          <p:cNvSpPr/>
          <p:nvPr/>
        </p:nvSpPr>
        <p:spPr>
          <a:xfrm>
            <a:off x="6756400" y="4211143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cxnSp>
        <p:nvCxnSpPr>
          <p:cNvPr id="31" name="Straight Arrow Connector 30"/>
          <p:cNvCxnSpPr>
            <a:stCxn id="3" idx="7"/>
          </p:cNvCxnSpPr>
          <p:nvPr/>
        </p:nvCxnSpPr>
        <p:spPr>
          <a:xfrm rot="5400000" flipH="1" flipV="1">
            <a:off x="5870277" y="1587298"/>
            <a:ext cx="397627" cy="137462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6"/>
            <a:endCxn id="15" idx="1"/>
          </p:cNvCxnSpPr>
          <p:nvPr/>
        </p:nvCxnSpPr>
        <p:spPr>
          <a:xfrm>
            <a:off x="5780690" y="3433380"/>
            <a:ext cx="1179398" cy="97221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  <a:endCxn id="3" idx="4"/>
          </p:cNvCxnSpPr>
          <p:nvPr/>
        </p:nvCxnSpPr>
        <p:spPr>
          <a:xfrm rot="5400000" flipH="1" flipV="1">
            <a:off x="4116992" y="5091823"/>
            <a:ext cx="602590" cy="87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0"/>
          </p:cNvCxnSpPr>
          <p:nvPr/>
        </p:nvCxnSpPr>
        <p:spPr>
          <a:xfrm rot="5400000" flipH="1" flipV="1">
            <a:off x="4116554" y="1773620"/>
            <a:ext cx="604345" cy="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6"/>
            <a:endCxn id="3" idx="1"/>
          </p:cNvCxnSpPr>
          <p:nvPr/>
        </p:nvCxnSpPr>
        <p:spPr>
          <a:xfrm>
            <a:off x="2384097" y="2023242"/>
            <a:ext cx="1071573" cy="450179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7"/>
            <a:endCxn id="3" idx="2"/>
          </p:cNvCxnSpPr>
          <p:nvPr/>
        </p:nvCxnSpPr>
        <p:spPr>
          <a:xfrm rot="5400000" flipH="1" flipV="1">
            <a:off x="2132476" y="3481313"/>
            <a:ext cx="972216" cy="87635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0"/>
            <a:endCxn id="12" idx="4"/>
          </p:cNvCxnSpPr>
          <p:nvPr/>
        </p:nvCxnSpPr>
        <p:spPr>
          <a:xfrm rot="5400000" flipH="1" flipV="1">
            <a:off x="6689837" y="3449145"/>
            <a:ext cx="1523997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7"/>
            <a:endCxn id="12" idx="4"/>
          </p:cNvCxnSpPr>
          <p:nvPr/>
        </p:nvCxnSpPr>
        <p:spPr>
          <a:xfrm rot="5400000" flipH="1" flipV="1">
            <a:off x="4730284" y="2866458"/>
            <a:ext cx="2900863" cy="254224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5" idx="2"/>
          </p:cNvCxnSpPr>
          <p:nvPr/>
        </p:nvCxnSpPr>
        <p:spPr>
          <a:xfrm flipV="1">
            <a:off x="2384097" y="807544"/>
            <a:ext cx="1338317" cy="121569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2469" y="4169104"/>
            <a:ext cx="2659117" cy="24997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Project A set of documents</a:t>
            </a:r>
          </a:p>
        </p:txBody>
      </p:sp>
      <p:sp>
        <p:nvSpPr>
          <p:cNvPr id="6" name="Oval 5"/>
          <p:cNvSpPr/>
          <p:nvPr/>
        </p:nvSpPr>
        <p:spPr>
          <a:xfrm>
            <a:off x="800538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8" name="Oval 7"/>
          <p:cNvSpPr/>
          <p:nvPr/>
        </p:nvSpPr>
        <p:spPr>
          <a:xfrm>
            <a:off x="5800496" y="4169103"/>
            <a:ext cx="2659117" cy="24997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Project B set of documents</a:t>
            </a:r>
          </a:p>
        </p:txBody>
      </p:sp>
      <p:sp>
        <p:nvSpPr>
          <p:cNvPr id="9" name="Oval 8"/>
          <p:cNvSpPr/>
          <p:nvPr/>
        </p:nvSpPr>
        <p:spPr>
          <a:xfrm>
            <a:off x="3888828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0" name="Oval 9"/>
          <p:cNvSpPr/>
          <p:nvPr/>
        </p:nvSpPr>
        <p:spPr>
          <a:xfrm>
            <a:off x="7104993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record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5279697" y="1749970"/>
            <a:ext cx="182529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9" idx="2"/>
          </p:cNvCxnSpPr>
          <p:nvPr/>
        </p:nvCxnSpPr>
        <p:spPr>
          <a:xfrm>
            <a:off x="2191407" y="1749970"/>
            <a:ext cx="1697421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  <a:endCxn id="9" idx="4"/>
          </p:cNvCxnSpPr>
          <p:nvPr/>
        </p:nvCxnSpPr>
        <p:spPr>
          <a:xfrm rot="5400000" flipH="1" flipV="1">
            <a:off x="2477563" y="2428478"/>
            <a:ext cx="2121304" cy="209209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8" idx="1"/>
          </p:cNvCxnSpPr>
          <p:nvPr/>
        </p:nvCxnSpPr>
        <p:spPr>
          <a:xfrm rot="16200000" flipH="1">
            <a:off x="4326438" y="2671699"/>
            <a:ext cx="2121303" cy="160565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2"/>
          </p:cNvCxnSpPr>
          <p:nvPr/>
        </p:nvCxnSpPr>
        <p:spPr>
          <a:xfrm flipV="1">
            <a:off x="0" y="1749970"/>
            <a:ext cx="800538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6"/>
          </p:cNvCxnSpPr>
          <p:nvPr/>
        </p:nvCxnSpPr>
        <p:spPr>
          <a:xfrm rot="10800000">
            <a:off x="8495862" y="1749970"/>
            <a:ext cx="648140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53" y="2855310"/>
            <a:ext cx="873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www.schenkerdocumentsonline.org</a:t>
            </a:r>
          </a:p>
        </p:txBody>
      </p:sp>
      <p:pic>
        <p:nvPicPr>
          <p:cNvPr id="5" name="Picture 4" descr="banner_image_p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10" y="301737"/>
            <a:ext cx="6873328" cy="1973879"/>
          </a:xfrm>
          <a:prstGeom prst="rect">
            <a:avLst/>
          </a:prstGeom>
        </p:spPr>
      </p:pic>
      <p:pic>
        <p:nvPicPr>
          <p:cNvPr id="6" name="Picture 5" descr="ahr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3" y="5969000"/>
            <a:ext cx="2146300" cy="508000"/>
          </a:xfrm>
          <a:prstGeom prst="rect">
            <a:avLst/>
          </a:prstGeom>
        </p:spPr>
      </p:pic>
      <p:pic>
        <p:nvPicPr>
          <p:cNvPr id="7" name="Picture 6" descr="columb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21" y="4344276"/>
            <a:ext cx="1549400" cy="698500"/>
          </a:xfrm>
          <a:prstGeom prst="rect">
            <a:avLst/>
          </a:prstGeom>
        </p:spPr>
      </p:pic>
      <p:pic>
        <p:nvPicPr>
          <p:cNvPr id="8" name="Picture 7" descr="southampton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541" y="5715000"/>
            <a:ext cx="2044700" cy="508000"/>
          </a:xfrm>
          <a:prstGeom prst="rect">
            <a:avLst/>
          </a:prstGeom>
        </p:spPr>
      </p:pic>
      <p:pic>
        <p:nvPicPr>
          <p:cNvPr id="9" name="Picture 8" descr="leverhulm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038" y="4344276"/>
            <a:ext cx="1295400" cy="762000"/>
          </a:xfrm>
          <a:prstGeom prst="rect">
            <a:avLst/>
          </a:prstGeom>
        </p:spPr>
      </p:pic>
      <p:pic>
        <p:nvPicPr>
          <p:cNvPr id="10" name="Picture 9" descr="kc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306" y="5969000"/>
            <a:ext cx="774700" cy="508000"/>
          </a:xfrm>
          <a:prstGeom prst="rect">
            <a:avLst/>
          </a:prstGeom>
        </p:spPr>
      </p:pic>
      <p:pic>
        <p:nvPicPr>
          <p:cNvPr id="11" name="Picture 10" descr="cc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9321" y="5254078"/>
            <a:ext cx="1206281" cy="595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ample_of_enco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483"/>
            <a:ext cx="9144000" cy="2494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000" y="307700"/>
            <a:ext cx="6758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Encoding associates information in files with entity records:</a:t>
            </a:r>
          </a:p>
        </p:txBody>
      </p:sp>
      <p:sp>
        <p:nvSpPr>
          <p:cNvPr id="8" name="Donut 7"/>
          <p:cNvSpPr/>
          <p:nvPr/>
        </p:nvSpPr>
        <p:spPr>
          <a:xfrm>
            <a:off x="252000" y="3153102"/>
            <a:ext cx="8681793" cy="1418897"/>
          </a:xfrm>
          <a:prstGeom prst="donut">
            <a:avLst>
              <a:gd name="adj" fmla="val 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034" y="2452414"/>
            <a:ext cx="839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values of “key” attribute are the names of entity records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16200000" flipH="1">
            <a:off x="4399938" y="3252555"/>
            <a:ext cx="1036058" cy="35910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rot="16200000" flipH="1">
            <a:off x="4942614" y="2709878"/>
            <a:ext cx="826648" cy="123504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mplates_4_index_fiel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379"/>
            <a:ext cx="9144000" cy="5277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69" y="307700"/>
            <a:ext cx="51235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Defining fields for Solr index:</a:t>
            </a: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rot="5400000" flipH="1" flipV="1">
            <a:off x="6749788" y="3780620"/>
            <a:ext cx="2277246" cy="48076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766210" y="4703382"/>
            <a:ext cx="3881819" cy="456245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2055" y="5159626"/>
            <a:ext cx="2991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key values included in Solr index, linking documents with relevant entity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069" y="307700"/>
            <a:ext cx="5327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Current SDO browsing options:</a:t>
            </a:r>
          </a:p>
        </p:txBody>
      </p:sp>
      <p:pic>
        <p:nvPicPr>
          <p:cNvPr id="6" name="Picture 5" descr="browsing_o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65" y="1234966"/>
            <a:ext cx="5346700" cy="52832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5982575" y="1051034"/>
            <a:ext cx="893380" cy="5546616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75955" y="3275724"/>
            <a:ext cx="226804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pathways enabled by Solr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st_of_corresponden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0350"/>
            <a:ext cx="7696200" cy="63373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5982575" y="1051034"/>
            <a:ext cx="893380" cy="5546616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75955" y="3275724"/>
            <a:ext cx="226804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everything drawn from the Solr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mmary_list_of_one_correspond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41"/>
            <a:ext cx="8863724" cy="6329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6276" y="367862"/>
            <a:ext cx="50274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This summary list drawn from the Solr index and the record for the Cube ~ HSchenker correspondence entity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mmary_list_with_expan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91"/>
            <a:ext cx="8007048" cy="648138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229333" y="691930"/>
            <a:ext cx="893380" cy="1672898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4897" y="691930"/>
            <a:ext cx="289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Types, Names, and Relationships come from the entity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overall_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860"/>
            <a:ext cx="9144000" cy="594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3379" y="350345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00FF"/>
                </a:solidFill>
              </a:rPr>
              <a:t>Browse 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365" y="2023241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8000"/>
                </a:solidFill>
              </a:rPr>
              <a:t>Text of the 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9021" y="4983653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660066"/>
                </a:solidFill>
              </a:rPr>
              <a:t>Editorial footnotes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2536" y="5693103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FF6600"/>
                </a:solidFill>
              </a:rPr>
              <a:t>Metadata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9036" y="152342"/>
            <a:ext cx="3643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Default item display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7" grpId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244</Words>
  <Application>Microsoft Office PowerPoint</Application>
  <PresentationFormat>On-screen Show (4:3)</PresentationFormat>
  <Paragraphs>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SDO slides for RMA2011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Kings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 slides for RMA2011</dc:title>
  <dc:creator>Paul Caton</dc:creator>
  <cp:lastModifiedBy>David Bretherton</cp:lastModifiedBy>
  <cp:revision>43</cp:revision>
  <dcterms:created xsi:type="dcterms:W3CDTF">2011-07-13T09:22:45Z</dcterms:created>
  <dcterms:modified xsi:type="dcterms:W3CDTF">2011-07-13T19:57:40Z</dcterms:modified>
</cp:coreProperties>
</file>