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61" r:id="rId4"/>
    <p:sldId id="263" r:id="rId5"/>
    <p:sldId id="265" r:id="rId6"/>
    <p:sldId id="274" r:id="rId7"/>
    <p:sldId id="267" r:id="rId8"/>
    <p:sldId id="268" r:id="rId9"/>
    <p:sldId id="275" r:id="rId10"/>
    <p:sldId id="270" r:id="rId11"/>
    <p:sldId id="318" r:id="rId12"/>
    <p:sldId id="319" r:id="rId13"/>
    <p:sldId id="320" r:id="rId14"/>
    <p:sldId id="273" r:id="rId15"/>
    <p:sldId id="276" r:id="rId16"/>
    <p:sldId id="322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26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13BE"/>
    <a:srgbClr val="FF9900"/>
    <a:srgbClr val="F68EE0"/>
    <a:srgbClr val="E11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3F048-22B2-4B93-9648-76E3D32CC430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A57CC-5155-49DD-84F2-E1F1F0CA2B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98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 going</a:t>
            </a:r>
            <a:r>
              <a:rPr lang="en-GB" baseline="0" dirty="0" smtClean="0"/>
              <a:t> to speak about Schenker per se, but about the practical and technical </a:t>
            </a:r>
            <a:r>
              <a:rPr lang="en-GB" baseline="0" smtClean="0"/>
              <a:t>concerns of the </a:t>
            </a:r>
            <a:r>
              <a:rPr lang="en-GB" baseline="0" dirty="0" smtClean="0"/>
              <a:t>Schenker Documents Online framework.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605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763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Add scan</a:t>
            </a:r>
            <a:r>
              <a:rPr lang="en-GB" baseline="0" dirty="0" smtClean="0"/>
              <a:t> of document and medallion image.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Red: describing the physical aspects</a:t>
            </a:r>
            <a:r>
              <a:rPr lang="en-GB" baseline="0" dirty="0" smtClean="0"/>
              <a:t> of the document.</a:t>
            </a:r>
          </a:p>
          <a:p>
            <a:r>
              <a:rPr lang="en-GB" baseline="0" dirty="0" smtClean="0"/>
              <a:t>Yellow: describing content type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060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Yellow: describing content type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649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Purple: typographic</a:t>
            </a:r>
            <a:r>
              <a:rPr lang="en-GB" baseline="0" dirty="0" smtClean="0"/>
              <a:t> features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15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Green:</a:t>
            </a:r>
            <a:r>
              <a:rPr lang="en-GB" baseline="0" dirty="0" smtClean="0"/>
              <a:t> editorial comments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265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Green: editorial</a:t>
            </a:r>
          </a:p>
          <a:p>
            <a:r>
              <a:rPr lang="en-GB" dirty="0" smtClean="0"/>
              <a:t>Blue: attaching semantic information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Blue: attaching semantic information</a:t>
            </a:r>
          </a:p>
          <a:p>
            <a:r>
              <a:rPr lang="en-GB" smtClean="0"/>
              <a:t>Pink: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BA57CC-5155-49DD-84F2-E1F1F0CA2B8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382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975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4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835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3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10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331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4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086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436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2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30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3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34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5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93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389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8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5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51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51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255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506CB-F7C6-48F0-93CE-C02C9FFF9C96}" type="datetimeFigureOut">
              <a:rPr lang="en-GB" smtClean="0"/>
              <a:t>15/07/2011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8F269-9719-4848-9DD4-B3DE298228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29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0693CC84-FD6F-254A-B982-135F95F046E7}" type="datetimeFigureOut">
              <a:rPr lang="en-GB">
                <a:solidFill>
                  <a:prstClr val="black">
                    <a:tint val="75000"/>
                  </a:prstClr>
                </a:solidFill>
              </a:rPr>
              <a:pPr defTabSz="457200"/>
              <a:t>15/07/2011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3C266715-F6D6-684D-9DCD-5062BC090519}" type="slidenum">
              <a:rPr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528" y="1844824"/>
            <a:ext cx="7558608" cy="136815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Schenker Documents Online: </a:t>
            </a:r>
            <a:br>
              <a:rPr lang="en-GB" dirty="0" smtClean="0">
                <a:solidFill>
                  <a:schemeClr val="tx2"/>
                </a:solidFill>
              </a:rPr>
            </a:br>
            <a:r>
              <a:rPr lang="en-GB" dirty="0" smtClean="0">
                <a:solidFill>
                  <a:schemeClr val="tx2"/>
                </a:solidFill>
              </a:rPr>
              <a:t>A Critical Virtual Edition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4918" y="3429000"/>
            <a:ext cx="5864696" cy="1296144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RMA Horizons, Friday 15 July 2011.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Ian Bent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, William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Drabkin, 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David Bretherton, Paul Caton. 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-11799" y="-10908"/>
            <a:ext cx="9155799" cy="1114203"/>
            <a:chOff x="683568" y="692696"/>
            <a:chExt cx="8310429" cy="1048792"/>
          </a:xfrm>
        </p:grpSpPr>
        <p:pic>
          <p:nvPicPr>
            <p:cNvPr id="1026" name="Picture 2" descr="D:\My Documents\SDO\SDO newsletter June 2011\decalRight_bg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3968" y="692696"/>
              <a:ext cx="4710029" cy="1048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:\My Documents\SDO\SDO newsletter June 2011\decalLeft_bg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693738"/>
              <a:ext cx="3619500" cy="1047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D:\My Documents\SDO\SDO newsletter June 2011\banner_h1_bg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4539" y="1340768"/>
              <a:ext cx="4733925" cy="333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2148442" y="4951958"/>
            <a:ext cx="4828703" cy="1141338"/>
            <a:chOff x="1417588" y="4941168"/>
            <a:chExt cx="6306288" cy="1490588"/>
          </a:xfrm>
        </p:grpSpPr>
        <p:pic>
          <p:nvPicPr>
            <p:cNvPr id="9" name="Picture 8" descr="ahrc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17588" y="5024818"/>
              <a:ext cx="2146300" cy="508000"/>
            </a:xfrm>
            <a:prstGeom prst="rect">
              <a:avLst/>
            </a:prstGeom>
          </p:spPr>
        </p:pic>
        <p:pic>
          <p:nvPicPr>
            <p:cNvPr id="10" name="Picture 9" descr="columbia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4102" y="5733256"/>
              <a:ext cx="1549400" cy="698500"/>
            </a:xfrm>
            <a:prstGeom prst="rect">
              <a:avLst/>
            </a:prstGeom>
          </p:spPr>
        </p:pic>
        <p:pic>
          <p:nvPicPr>
            <p:cNvPr id="11" name="Picture 10" descr="southampton_logo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0112" y="5195168"/>
              <a:ext cx="2044700" cy="508000"/>
            </a:xfrm>
            <a:prstGeom prst="rect">
              <a:avLst/>
            </a:prstGeom>
          </p:spPr>
        </p:pic>
        <p:pic>
          <p:nvPicPr>
            <p:cNvPr id="12" name="Picture 11" descr="leverhulme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23373" y="4941168"/>
              <a:ext cx="1295400" cy="762000"/>
            </a:xfrm>
            <a:prstGeom prst="rect">
              <a:avLst/>
            </a:prstGeom>
          </p:spPr>
        </p:pic>
        <p:pic>
          <p:nvPicPr>
            <p:cNvPr id="13" name="Picture 12" descr="kcl.pn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493044" y="5733256"/>
              <a:ext cx="774700" cy="508000"/>
            </a:xfrm>
            <a:prstGeom prst="rect">
              <a:avLst/>
            </a:prstGeom>
          </p:spPr>
        </p:pic>
        <p:pic>
          <p:nvPicPr>
            <p:cNvPr id="14" name="Picture 13" descr="cch.png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17595" y="5805264"/>
              <a:ext cx="1206281" cy="595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77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SDO Metadata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Q: 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Why not keep metadata within the actual data file? 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A1: </a:t>
            </a:r>
            <a:r>
              <a:rPr lang="en-GB" dirty="0" smtClean="0">
                <a:solidFill>
                  <a:schemeClr val="tx2"/>
                </a:solidFill>
              </a:rPr>
              <a:t>Managing it separately allows us to quickly access and edit the it without having to open up the 1000s of separate xml files that contain the encoded documents.</a:t>
            </a:r>
          </a:p>
          <a:p>
            <a:pPr lvl="1"/>
            <a:r>
              <a:rPr lang="en-GB" b="1" dirty="0" smtClean="0">
                <a:solidFill>
                  <a:schemeClr val="accent5">
                    <a:lumMod val="50000"/>
                  </a:schemeClr>
                </a:solidFill>
              </a:rPr>
              <a:t>A2: </a:t>
            </a:r>
            <a:r>
              <a:rPr lang="en-GB" dirty="0" smtClean="0">
                <a:solidFill>
                  <a:schemeClr val="tx2"/>
                </a:solidFill>
              </a:rPr>
              <a:t>It gives us the flexibility to manage metadata at either the document, container, collection, or repository (library/ archive) level (metadata is inherited).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6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Container Level Control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3074" name="Picture 2" descr="D:\My Documents\Desktop\Contai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868"/>
          <a:stretch/>
        </p:blipFill>
        <p:spPr bwMode="auto">
          <a:xfrm>
            <a:off x="1219374" y="1340768"/>
            <a:ext cx="6660810" cy="5517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268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My Documents\Desktop\Contain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132"/>
          <a:stretch/>
        </p:blipFill>
        <p:spPr bwMode="auto">
          <a:xfrm>
            <a:off x="1219374" y="-3531"/>
            <a:ext cx="6660810" cy="618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29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Document Level Control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2051" name="Picture 3" descr="D:\My Documents\Desktop\Docu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08" y="1340768"/>
            <a:ext cx="6660810" cy="499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5880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Encoding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TEI XML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Physical features</a:t>
            </a:r>
          </a:p>
          <a:p>
            <a:r>
              <a:rPr lang="en-GB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type </a:t>
            </a:r>
          </a:p>
          <a:p>
            <a:r>
              <a:rPr lang="en-GB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Typography</a:t>
            </a:r>
          </a:p>
          <a:p>
            <a:r>
              <a:rPr lang="en-GB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Editorial interventions</a:t>
            </a:r>
          </a:p>
          <a:p>
            <a:r>
              <a:rPr lang="en-GB" b="1" dirty="0" smtClean="0">
                <a:solidFill>
                  <a:schemeClr val="bg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Semantics</a:t>
            </a:r>
          </a:p>
          <a:p>
            <a:r>
              <a:rPr lang="en-GB" b="1" dirty="0" smtClean="0">
                <a:solidFill>
                  <a:srgbClr val="E11F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Entities</a:t>
            </a:r>
          </a:p>
          <a:p>
            <a:r>
              <a:rPr lang="en-GB" b="1" dirty="0" smtClean="0">
                <a:solidFill>
                  <a:srgbClr val="ED13B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references</a:t>
            </a:r>
          </a:p>
        </p:txBody>
      </p:sp>
    </p:spTree>
    <p:extLst>
      <p:ext uri="{BB962C8B-B14F-4D97-AF65-F5344CB8AC3E}">
        <p14:creationId xmlns:p14="http://schemas.microsoft.com/office/powerpoint/2010/main" val="32416441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151976" y="584684"/>
            <a:ext cx="3204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1979712" y="4653136"/>
            <a:ext cx="2988000" cy="216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1187624" y="1484784"/>
            <a:ext cx="5400600" cy="1224136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ounded Rectangle 11"/>
          <p:cNvSpPr/>
          <p:nvPr/>
        </p:nvSpPr>
        <p:spPr>
          <a:xfrm>
            <a:off x="1115616" y="3933056"/>
            <a:ext cx="6480720" cy="72008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8914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971600" y="3212976"/>
            <a:ext cx="7459315" cy="180020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119808" y="5551140"/>
            <a:ext cx="5684440" cy="360040"/>
          </a:xfrm>
          <a:prstGeom prst="round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22377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494706" y="2204864"/>
            <a:ext cx="5832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2142778" y="3625974"/>
            <a:ext cx="3672000" cy="21602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070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1326" r="10938" b="27600"/>
          <a:stretch/>
        </p:blipFill>
        <p:spPr bwMode="auto">
          <a:xfrm>
            <a:off x="630610" y="28384"/>
            <a:ext cx="7840291" cy="68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2483768" y="1638325"/>
            <a:ext cx="4068000" cy="2160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/>
          <p:cNvSpPr/>
          <p:nvPr/>
        </p:nvSpPr>
        <p:spPr>
          <a:xfrm>
            <a:off x="1403648" y="4149104"/>
            <a:ext cx="6192688" cy="360016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215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>
                <a:solidFill>
                  <a:schemeClr val="tx2"/>
                </a:solidFill>
              </a:rPr>
              <a:t>I</a:t>
            </a:r>
            <a:r>
              <a:rPr lang="en-GB" sz="3800" dirty="0" smtClean="0">
                <a:solidFill>
                  <a:schemeClr val="tx2"/>
                </a:solidFill>
              </a:rPr>
              <a:t>. Introductory remarks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Professor William Drabkin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Music, University of Southampton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Principal Investigator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0525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73125" y="3212976"/>
            <a:ext cx="7243291" cy="9001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/>
          <p:cNvSpPr/>
          <p:nvPr/>
        </p:nvSpPr>
        <p:spPr>
          <a:xfrm>
            <a:off x="4211960" y="3212976"/>
            <a:ext cx="3240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ounded Rectangle 10"/>
          <p:cNvSpPr/>
          <p:nvPr/>
        </p:nvSpPr>
        <p:spPr>
          <a:xfrm>
            <a:off x="4312543" y="4643611"/>
            <a:ext cx="2556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48390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My Documents\Desktop\5-7a_1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r="3586"/>
          <a:stretch/>
        </p:blipFill>
        <p:spPr bwMode="auto">
          <a:xfrm>
            <a:off x="505644" y="1690687"/>
            <a:ext cx="8124825" cy="372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4427984" y="2367930"/>
            <a:ext cx="2232000" cy="21602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2827138" y="3798565"/>
            <a:ext cx="460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70718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y Documents\Desktop\normal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" t="29308" r="10938" b="1837"/>
          <a:stretch/>
        </p:blipFill>
        <p:spPr bwMode="auto">
          <a:xfrm>
            <a:off x="630610" y="0"/>
            <a:ext cx="7869807" cy="66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12"/>
          <p:cNvSpPr/>
          <p:nvPr/>
        </p:nvSpPr>
        <p:spPr>
          <a:xfrm>
            <a:off x="1331640" y="4653136"/>
            <a:ext cx="6228000" cy="216000"/>
          </a:xfrm>
          <a:prstGeom prst="roundRect">
            <a:avLst/>
          </a:prstGeom>
          <a:noFill/>
          <a:ln>
            <a:solidFill>
              <a:srgbClr val="E11F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4"/>
          <p:cNvSpPr/>
          <p:nvPr/>
        </p:nvSpPr>
        <p:spPr>
          <a:xfrm>
            <a:off x="1331640" y="3592066"/>
            <a:ext cx="6984776" cy="360040"/>
          </a:xfrm>
          <a:prstGeom prst="roundRect">
            <a:avLst/>
          </a:prstGeom>
          <a:noFill/>
          <a:ln>
            <a:solidFill>
              <a:srgbClr val="ED1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7968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/>
                </a:solidFill>
              </a:rPr>
              <a:t>III. Content presentation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Dr Paul Caton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Digital Humanities, King’s College London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Research Associate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546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272861" y="700690"/>
            <a:ext cx="1795517" cy="142765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24401" y="700690"/>
            <a:ext cx="1795517" cy="142765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70034" y="2960414"/>
            <a:ext cx="1795517" cy="142765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519918" y="2960414"/>
            <a:ext cx="1795517" cy="14276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564760" y="4834759"/>
            <a:ext cx="1795517" cy="14276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accent1">
                <a:shade val="95000"/>
                <a:satMod val="105000"/>
                <a:alpha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45758" y="5044966"/>
            <a:ext cx="1138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EATS entity records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4240" y="3337034"/>
            <a:ext cx="1138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Solr index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60778" y="3214414"/>
            <a:ext cx="1440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Metadata framework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1675" y="919655"/>
            <a:ext cx="13540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XML files of primary docs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79275" y="1033517"/>
            <a:ext cx="1354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XML profile files</a:t>
            </a:r>
          </a:p>
        </p:txBody>
      </p:sp>
      <p:sp>
        <p:nvSpPr>
          <p:cNvPr id="20" name="Oval 19"/>
          <p:cNvSpPr/>
          <p:nvPr/>
        </p:nvSpPr>
        <p:spPr>
          <a:xfrm>
            <a:off x="3564760" y="2802759"/>
            <a:ext cx="1681655" cy="158531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40654" y="3135491"/>
            <a:ext cx="1405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000">
                <a:solidFill>
                  <a:prstClr val="black"/>
                </a:solidFill>
              </a:rPr>
              <a:t>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18960684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xample_of_enco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483"/>
            <a:ext cx="9144000" cy="24944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000" y="307700"/>
            <a:ext cx="67584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Encoding associates information in files with entity records:</a:t>
            </a:r>
          </a:p>
        </p:txBody>
      </p:sp>
      <p:sp>
        <p:nvSpPr>
          <p:cNvPr id="8" name="Donut 7"/>
          <p:cNvSpPr/>
          <p:nvPr/>
        </p:nvSpPr>
        <p:spPr>
          <a:xfrm>
            <a:off x="252000" y="3153102"/>
            <a:ext cx="8681793" cy="1418897"/>
          </a:xfrm>
          <a:prstGeom prst="donut">
            <a:avLst>
              <a:gd name="adj" fmla="val 0"/>
            </a:avLst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3034" y="2452414"/>
            <a:ext cx="8390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values of “key” attribute are the names of entity records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16200000" flipH="1">
            <a:off x="4399938" y="3252555"/>
            <a:ext cx="1036058" cy="3591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2"/>
          </p:cNvCxnSpPr>
          <p:nvPr/>
        </p:nvCxnSpPr>
        <p:spPr>
          <a:xfrm rot="16200000" flipH="1">
            <a:off x="4942614" y="2709878"/>
            <a:ext cx="826648" cy="123504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265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mplates_4_index_fiel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1379"/>
            <a:ext cx="9144000" cy="5277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069" y="307700"/>
            <a:ext cx="51235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Defining fields for Solr index:</a:t>
            </a:r>
          </a:p>
        </p:txBody>
      </p:sp>
      <p:cxnSp>
        <p:nvCxnSpPr>
          <p:cNvPr id="5" name="Straight Arrow Connector 4"/>
          <p:cNvCxnSpPr>
            <a:stCxn id="11" idx="0"/>
          </p:cNvCxnSpPr>
          <p:nvPr/>
        </p:nvCxnSpPr>
        <p:spPr>
          <a:xfrm rot="5400000" flipH="1" flipV="1">
            <a:off x="6749788" y="3780620"/>
            <a:ext cx="2277246" cy="48076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766210" y="4703382"/>
            <a:ext cx="3881819" cy="456245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2055" y="5159626"/>
            <a:ext cx="29919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key values included in Solr index, linking documents with relevant entity records</a:t>
            </a:r>
          </a:p>
        </p:txBody>
      </p:sp>
    </p:spTree>
    <p:extLst>
      <p:ext uri="{BB962C8B-B14F-4D97-AF65-F5344CB8AC3E}">
        <p14:creationId xmlns:p14="http://schemas.microsoft.com/office/powerpoint/2010/main" val="17374890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069" y="307700"/>
            <a:ext cx="532730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Current SDO browsing options:</a:t>
            </a:r>
          </a:p>
        </p:txBody>
      </p:sp>
      <p:pic>
        <p:nvPicPr>
          <p:cNvPr id="6" name="Picture 5" descr="browsing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65" y="1234966"/>
            <a:ext cx="5346700" cy="5283200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pathways enabled by Solr index</a:t>
            </a:r>
          </a:p>
        </p:txBody>
      </p:sp>
    </p:spTree>
    <p:extLst>
      <p:ext uri="{BB962C8B-B14F-4D97-AF65-F5344CB8AC3E}">
        <p14:creationId xmlns:p14="http://schemas.microsoft.com/office/powerpoint/2010/main" val="113204382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st_of_corresponde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60350"/>
            <a:ext cx="7696200" cy="633730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>
            <a:off x="5982575" y="1051034"/>
            <a:ext cx="893380" cy="5546616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75955" y="3275724"/>
            <a:ext cx="226804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everything drawn from the Solr index</a:t>
            </a:r>
          </a:p>
        </p:txBody>
      </p:sp>
    </p:spTree>
    <p:extLst>
      <p:ext uri="{BB962C8B-B14F-4D97-AF65-F5344CB8AC3E}">
        <p14:creationId xmlns:p14="http://schemas.microsoft.com/office/powerpoint/2010/main" val="14296713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of_one_correspond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41"/>
            <a:ext cx="8863724" cy="63295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36276" y="367862"/>
            <a:ext cx="502744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This summary list drawn from the Solr index and the record for the Cube ~ HSchenker correspondence entity </a:t>
            </a:r>
          </a:p>
        </p:txBody>
      </p:sp>
    </p:spTree>
    <p:extLst>
      <p:ext uri="{BB962C8B-B14F-4D97-AF65-F5344CB8AC3E}">
        <p14:creationId xmlns:p14="http://schemas.microsoft.com/office/powerpoint/2010/main" val="1515589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800" dirty="0" smtClean="0">
                <a:solidFill>
                  <a:schemeClr val="tx2"/>
                </a:solidFill>
              </a:rPr>
              <a:t>II. Content Creation</a:t>
            </a:r>
            <a:endParaRPr lang="en-GB" sz="3800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Dr David Bretherton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Music, University of Southampton</a:t>
            </a:r>
          </a:p>
          <a:p>
            <a:r>
              <a:rPr lang="en-GB" sz="2400" dirty="0" smtClean="0">
                <a:solidFill>
                  <a:schemeClr val="accent5">
                    <a:lumMod val="50000"/>
                  </a:schemeClr>
                </a:solidFill>
              </a:rPr>
              <a:t>Postdoctoral Research Fellow</a:t>
            </a:r>
            <a:endParaRPr lang="en-GB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056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mmary_list_with_expan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691"/>
            <a:ext cx="8007048" cy="648138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5229333" y="691930"/>
            <a:ext cx="893380" cy="1672898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4897" y="691930"/>
            <a:ext cx="2899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Types, Names, and Relationships come from the entity record</a:t>
            </a:r>
          </a:p>
        </p:txBody>
      </p:sp>
    </p:spTree>
    <p:extLst>
      <p:ext uri="{BB962C8B-B14F-4D97-AF65-F5344CB8AC3E}">
        <p14:creationId xmlns:p14="http://schemas.microsoft.com/office/powerpoint/2010/main" val="16346490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overall_lay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860"/>
            <a:ext cx="9144000" cy="594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93379" y="350345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0000FF"/>
                </a:solidFill>
              </a:rPr>
              <a:t>Browse options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3365" y="202324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008000"/>
                </a:solidFill>
              </a:rPr>
              <a:t>Text of the document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9021" y="498365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660066"/>
                </a:solidFill>
              </a:rPr>
              <a:t>Editorial footnotes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102536" y="5693103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3200">
                <a:solidFill>
                  <a:srgbClr val="FF6600"/>
                </a:solidFill>
              </a:rPr>
              <a:t>Metadata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69036" y="152342"/>
            <a:ext cx="364358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Default item display </a:t>
            </a:r>
          </a:p>
        </p:txBody>
      </p:sp>
    </p:spTree>
    <p:extLst>
      <p:ext uri="{BB962C8B-B14F-4D97-AF65-F5344CB8AC3E}">
        <p14:creationId xmlns:p14="http://schemas.microsoft.com/office/powerpoint/2010/main" val="231557134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browse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15" y="2040759"/>
            <a:ext cx="7331867" cy="42161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7614" y="1848069"/>
            <a:ext cx="20335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dirty="0">
                <a:solidFill>
                  <a:srgbClr val="FF0000"/>
                </a:solidFill>
              </a:rPr>
              <a:t>all “Previous” and “Next” links enabled by the </a:t>
            </a:r>
            <a:r>
              <a:rPr lang="en-US" sz="2400" dirty="0" err="1">
                <a:solidFill>
                  <a:srgbClr val="FF0000"/>
                </a:solidFill>
              </a:rPr>
              <a:t>Solr</a:t>
            </a:r>
            <a:r>
              <a:rPr lang="en-US" sz="2400" dirty="0">
                <a:solidFill>
                  <a:srgbClr val="FF0000"/>
                </a:solidFill>
              </a:rPr>
              <a:t> index </a:t>
            </a:r>
          </a:p>
        </p:txBody>
      </p:sp>
      <p:sp>
        <p:nvSpPr>
          <p:cNvPr id="8" name="Right Brace 7"/>
          <p:cNvSpPr/>
          <p:nvPr/>
        </p:nvSpPr>
        <p:spPr>
          <a:xfrm rot="19680323">
            <a:off x="6080399" y="2021018"/>
            <a:ext cx="587264" cy="2308307"/>
          </a:xfrm>
          <a:prstGeom prst="rightBrace">
            <a:avLst>
              <a:gd name="adj1" fmla="val 8333"/>
              <a:gd name="adj2" fmla="val 50474"/>
            </a:avLst>
          </a:prstGeom>
          <a:ln w="127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379" y="350345"/>
            <a:ext cx="6148552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0000FF"/>
                </a:solidFill>
              </a:rPr>
              <a:t>Browse options</a:t>
            </a:r>
          </a:p>
        </p:txBody>
      </p:sp>
    </p:spTree>
    <p:extLst>
      <p:ext uri="{BB962C8B-B14F-4D97-AF65-F5344CB8AC3E}">
        <p14:creationId xmlns:p14="http://schemas.microsoft.com/office/powerpoint/2010/main" val="15386182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footno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3793"/>
            <a:ext cx="9144000" cy="33468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2952" y="163786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cross-reference links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345793" y="2099526"/>
            <a:ext cx="2294759" cy="930957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H="1">
            <a:off x="3318247" y="2127072"/>
            <a:ext cx="3085575" cy="3030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879364" y="262759"/>
            <a:ext cx="5663325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660066"/>
                </a:solidFill>
              </a:rPr>
              <a:t>Editorial footnotes</a:t>
            </a:r>
          </a:p>
        </p:txBody>
      </p:sp>
    </p:spTree>
    <p:extLst>
      <p:ext uri="{BB962C8B-B14F-4D97-AF65-F5344CB8AC3E}">
        <p14:creationId xmlns:p14="http://schemas.microsoft.com/office/powerpoint/2010/main" val="38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77157" y="437931"/>
            <a:ext cx="3976414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FF6600"/>
                </a:solidFill>
              </a:rPr>
              <a:t>Metadata</a:t>
            </a:r>
          </a:p>
        </p:txBody>
      </p:sp>
      <p:pic>
        <p:nvPicPr>
          <p:cNvPr id="5" name="Picture 4" descr="item_display_meta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828"/>
            <a:ext cx="9144000" cy="40709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4266" y="1782915"/>
            <a:ext cx="590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All this information drawn from the Metadata Framework </a:t>
            </a:r>
          </a:p>
        </p:txBody>
      </p:sp>
    </p:spTree>
    <p:extLst>
      <p:ext uri="{BB962C8B-B14F-4D97-AF65-F5344CB8AC3E}">
        <p14:creationId xmlns:p14="http://schemas.microsoft.com/office/powerpoint/2010/main" val="185767992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tem_display_document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09"/>
            <a:ext cx="9144000" cy="574570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76381" y="5159618"/>
            <a:ext cx="14889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 dirty="0" smtClean="0">
                <a:solidFill>
                  <a:srgbClr val="FF0000"/>
                </a:solidFill>
              </a:rPr>
              <a:t>footnote </a:t>
            </a:r>
            <a:r>
              <a:rPr lang="en-US" sz="1600" dirty="0">
                <a:solidFill>
                  <a:srgbClr val="FF0000"/>
                </a:solidFill>
              </a:rPr>
              <a:t>links</a:t>
            </a:r>
          </a:p>
        </p:txBody>
      </p:sp>
      <p:cxnSp>
        <p:nvCxnSpPr>
          <p:cNvPr id="7" name="Straight Arrow Connector 6"/>
          <p:cNvCxnSpPr>
            <a:stCxn id="5" idx="0"/>
          </p:cNvCxnSpPr>
          <p:nvPr/>
        </p:nvCxnSpPr>
        <p:spPr>
          <a:xfrm rot="5400000" flipH="1" flipV="1">
            <a:off x="6149347" y="4888101"/>
            <a:ext cx="543034" cy="158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rot="5400000" flipH="1" flipV="1">
            <a:off x="7304694" y="3530518"/>
            <a:ext cx="745270" cy="2512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0"/>
          </p:cNvCxnSpPr>
          <p:nvPr/>
        </p:nvCxnSpPr>
        <p:spPr>
          <a:xfrm rot="16200000" flipV="1">
            <a:off x="5514348" y="4253101"/>
            <a:ext cx="1068551" cy="744483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65574" y="5863342"/>
            <a:ext cx="1827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6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rot="10800000" flipV="1">
            <a:off x="1017588" y="6032619"/>
            <a:ext cx="747987" cy="1592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0"/>
          </p:cNvCxnSpPr>
          <p:nvPr/>
        </p:nvCxnSpPr>
        <p:spPr>
          <a:xfrm rot="16200000" flipV="1">
            <a:off x="1018341" y="4202584"/>
            <a:ext cx="1772276" cy="154923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879364" y="218966"/>
            <a:ext cx="6066221" cy="5868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4800">
                <a:solidFill>
                  <a:srgbClr val="008000"/>
                </a:solidFill>
              </a:rPr>
              <a:t>Text of the document</a:t>
            </a:r>
          </a:p>
        </p:txBody>
      </p:sp>
    </p:spTree>
    <p:extLst>
      <p:ext uri="{BB962C8B-B14F-4D97-AF65-F5344CB8AC3E}">
        <p14:creationId xmlns:p14="http://schemas.microsoft.com/office/powerpoint/2010/main" val="30855023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rofile_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000"/>
            <a:ext cx="9144000" cy="537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828" y="148897"/>
            <a:ext cx="3938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Profile / entity display: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8262" y="2288542"/>
            <a:ext cx="299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entity record links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2645104" y="2610072"/>
            <a:ext cx="2193158" cy="1077306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 rot="5400000">
            <a:off x="2689774" y="1304160"/>
            <a:ext cx="2198414" cy="5090509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 rot="5400000">
            <a:off x="4739290" y="4133192"/>
            <a:ext cx="2977931" cy="211960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668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display_w_item_link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5" y="963448"/>
            <a:ext cx="7454839" cy="57777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4394" y="166414"/>
            <a:ext cx="76977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Secondary material can lead back to primary:</a:t>
            </a:r>
          </a:p>
        </p:txBody>
      </p:sp>
    </p:spTree>
    <p:extLst>
      <p:ext uri="{BB962C8B-B14F-4D97-AF65-F5344CB8AC3E}">
        <p14:creationId xmlns:p14="http://schemas.microsoft.com/office/powerpoint/2010/main" val="2718517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lpha_list_of_work_profi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44182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1999" y="2487448"/>
            <a:ext cx="28553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“Profiles” offer direct access to important contextual material</a:t>
            </a:r>
          </a:p>
        </p:txBody>
      </p:sp>
    </p:spTree>
    <p:extLst>
      <p:ext uri="{BB962C8B-B14F-4D97-AF65-F5344CB8AC3E}">
        <p14:creationId xmlns:p14="http://schemas.microsoft.com/office/powerpoint/2010/main" val="85361844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earch_for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6468629" cy="58069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68629" y="1243724"/>
            <a:ext cx="2618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600">
                <a:solidFill>
                  <a:prstClr val="black"/>
                </a:solidFill>
              </a:rPr>
              <a:t>Searching is another access pathway</a:t>
            </a:r>
          </a:p>
        </p:txBody>
      </p:sp>
    </p:spTree>
    <p:extLst>
      <p:ext uri="{BB962C8B-B14F-4D97-AF65-F5344CB8AC3E}">
        <p14:creationId xmlns:p14="http://schemas.microsoft.com/office/powerpoint/2010/main" val="14290297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Content Creation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en-GB" sz="3600" dirty="0" smtClean="0">
                <a:solidFill>
                  <a:schemeClr val="accent5">
                    <a:lumMod val="50000"/>
                  </a:schemeClr>
                </a:solidFill>
              </a:rPr>
              <a:t>Workflow 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3600" dirty="0" smtClean="0">
                <a:solidFill>
                  <a:schemeClr val="accent5">
                    <a:lumMod val="50000"/>
                  </a:schemeClr>
                </a:solidFill>
              </a:rPr>
              <a:t>Metadata</a:t>
            </a:r>
          </a:p>
          <a:p>
            <a:pPr marL="514350" indent="-514350" algn="ctr">
              <a:buFont typeface="+mj-lt"/>
              <a:buAutoNum type="arabicPeriod"/>
            </a:pPr>
            <a:r>
              <a:rPr lang="en-GB" sz="3600" dirty="0" smtClean="0">
                <a:solidFill>
                  <a:schemeClr val="accent5">
                    <a:lumMod val="50000"/>
                  </a:schemeClr>
                </a:solidFill>
              </a:rPr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436944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essonbook_entry_w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19"/>
            <a:ext cx="9144000" cy="65765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1848" y="5430345"/>
            <a:ext cx="467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entity record link for “Chaconne”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138622" y="5377793"/>
            <a:ext cx="993228" cy="332828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696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ntity_pseudo_profile_4_chacon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2575"/>
            <a:ext cx="7779257" cy="5425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6027"/>
            <a:ext cx="7779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3200">
                <a:solidFill>
                  <a:prstClr val="black"/>
                </a:solidFill>
              </a:rPr>
              <a:t>Pseudo-profile for “Chaconne”, created from EATS entity record: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9779" y="3036133"/>
            <a:ext cx="6399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>
                <a:solidFill>
                  <a:srgbClr val="FF0000"/>
                </a:solidFill>
              </a:rPr>
              <a:t>relationships this entity has with other entities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rot="10800000" flipV="1">
            <a:off x="1918139" y="3266965"/>
            <a:ext cx="651641" cy="691931"/>
          </a:xfrm>
          <a:prstGeom prst="straightConnector1">
            <a:avLst/>
          </a:prstGeom>
          <a:ln w="12700">
            <a:solidFill>
              <a:srgbClr val="FF0000"/>
            </a:solidFill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6986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056760" y="2075793"/>
            <a:ext cx="2723930" cy="2715173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Document content</a:t>
            </a:r>
          </a:p>
        </p:txBody>
      </p:sp>
      <p:sp>
        <p:nvSpPr>
          <p:cNvPr id="5" name="Oval 4"/>
          <p:cNvSpPr/>
          <p:nvPr/>
        </p:nvSpPr>
        <p:spPr>
          <a:xfrm>
            <a:off x="3722414" y="143639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1" name="Oval 10"/>
          <p:cNvSpPr/>
          <p:nvPr/>
        </p:nvSpPr>
        <p:spPr>
          <a:xfrm>
            <a:off x="993228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2" name="Oval 11"/>
          <p:cNvSpPr/>
          <p:nvPr/>
        </p:nvSpPr>
        <p:spPr>
          <a:xfrm>
            <a:off x="6756400" y="1359337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3" name="Oval 12"/>
          <p:cNvSpPr/>
          <p:nvPr/>
        </p:nvSpPr>
        <p:spPr>
          <a:xfrm>
            <a:off x="3722414" y="5393556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4" name="Oval 13"/>
          <p:cNvSpPr/>
          <p:nvPr/>
        </p:nvSpPr>
        <p:spPr>
          <a:xfrm>
            <a:off x="993228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5" name="Oval 14"/>
          <p:cNvSpPr/>
          <p:nvPr/>
        </p:nvSpPr>
        <p:spPr>
          <a:xfrm>
            <a:off x="6756400" y="4211143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cxnSp>
        <p:nvCxnSpPr>
          <p:cNvPr id="31" name="Straight Arrow Connector 30"/>
          <p:cNvCxnSpPr>
            <a:stCxn id="3" idx="7"/>
          </p:cNvCxnSpPr>
          <p:nvPr/>
        </p:nvCxnSpPr>
        <p:spPr>
          <a:xfrm rot="5400000" flipH="1" flipV="1">
            <a:off x="5870277" y="1587298"/>
            <a:ext cx="397627" cy="137462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" idx="6"/>
            <a:endCxn id="15" idx="1"/>
          </p:cNvCxnSpPr>
          <p:nvPr/>
        </p:nvCxnSpPr>
        <p:spPr>
          <a:xfrm>
            <a:off x="5780690" y="3433380"/>
            <a:ext cx="1179398" cy="97221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3" idx="4"/>
          </p:cNvCxnSpPr>
          <p:nvPr/>
        </p:nvCxnSpPr>
        <p:spPr>
          <a:xfrm rot="5400000" flipH="1" flipV="1">
            <a:off x="4116992" y="5091823"/>
            <a:ext cx="602590" cy="87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" idx="0"/>
          </p:cNvCxnSpPr>
          <p:nvPr/>
        </p:nvCxnSpPr>
        <p:spPr>
          <a:xfrm rot="5400000" flipH="1" flipV="1">
            <a:off x="4116554" y="1773620"/>
            <a:ext cx="604345" cy="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1" idx="6"/>
            <a:endCxn id="3" idx="1"/>
          </p:cNvCxnSpPr>
          <p:nvPr/>
        </p:nvCxnSpPr>
        <p:spPr>
          <a:xfrm>
            <a:off x="2384097" y="2023242"/>
            <a:ext cx="1071573" cy="450179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4" idx="7"/>
            <a:endCxn id="3" idx="2"/>
          </p:cNvCxnSpPr>
          <p:nvPr/>
        </p:nvCxnSpPr>
        <p:spPr>
          <a:xfrm rot="5400000" flipH="1" flipV="1">
            <a:off x="2132476" y="3481313"/>
            <a:ext cx="972216" cy="876351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0"/>
            <a:endCxn id="12" idx="4"/>
          </p:cNvCxnSpPr>
          <p:nvPr/>
        </p:nvCxnSpPr>
        <p:spPr>
          <a:xfrm rot="5400000" flipH="1" flipV="1">
            <a:off x="6689837" y="3449145"/>
            <a:ext cx="1523997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3" idx="7"/>
            <a:endCxn id="12" idx="4"/>
          </p:cNvCxnSpPr>
          <p:nvPr/>
        </p:nvCxnSpPr>
        <p:spPr>
          <a:xfrm rot="5400000" flipH="1" flipV="1">
            <a:off x="4730284" y="2866458"/>
            <a:ext cx="2900863" cy="2542240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1" idx="6"/>
            <a:endCxn id="5" idx="2"/>
          </p:cNvCxnSpPr>
          <p:nvPr/>
        </p:nvCxnSpPr>
        <p:spPr>
          <a:xfrm flipV="1">
            <a:off x="2384097" y="807544"/>
            <a:ext cx="1338317" cy="121569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5795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2469" y="4169104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Project A set of documents</a:t>
            </a:r>
          </a:p>
        </p:txBody>
      </p:sp>
      <p:sp>
        <p:nvSpPr>
          <p:cNvPr id="6" name="Oval 5"/>
          <p:cNvSpPr/>
          <p:nvPr/>
        </p:nvSpPr>
        <p:spPr>
          <a:xfrm>
            <a:off x="80053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8" name="Oval 7"/>
          <p:cNvSpPr/>
          <p:nvPr/>
        </p:nvSpPr>
        <p:spPr>
          <a:xfrm>
            <a:off x="5800496" y="4169103"/>
            <a:ext cx="2659117" cy="249971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800">
                <a:solidFill>
                  <a:prstClr val="black"/>
                </a:solidFill>
              </a:rPr>
              <a:t>Project B set of documents</a:t>
            </a:r>
          </a:p>
        </p:txBody>
      </p:sp>
      <p:sp>
        <p:nvSpPr>
          <p:cNvPr id="9" name="Oval 8"/>
          <p:cNvSpPr/>
          <p:nvPr/>
        </p:nvSpPr>
        <p:spPr>
          <a:xfrm>
            <a:off x="3888828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sp>
        <p:nvSpPr>
          <p:cNvPr id="10" name="Oval 9"/>
          <p:cNvSpPr/>
          <p:nvPr/>
        </p:nvSpPr>
        <p:spPr>
          <a:xfrm>
            <a:off x="7104993" y="1086065"/>
            <a:ext cx="1390869" cy="132780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>
                <a:solidFill>
                  <a:prstClr val="black"/>
                </a:solidFill>
              </a:rPr>
              <a:t>Entity</a:t>
            </a:r>
          </a:p>
          <a:p>
            <a:pPr algn="ctr" defTabSz="457200"/>
            <a:r>
              <a:rPr lang="en-US">
                <a:solidFill>
                  <a:prstClr val="black"/>
                </a:solidFill>
              </a:rPr>
              <a:t>record</a:t>
            </a:r>
          </a:p>
        </p:txBody>
      </p:sp>
      <p:cxnSp>
        <p:nvCxnSpPr>
          <p:cNvPr id="11" name="Straight Arrow Connector 10"/>
          <p:cNvCxnSpPr>
            <a:stCxn id="9" idx="6"/>
            <a:endCxn id="10" idx="2"/>
          </p:cNvCxnSpPr>
          <p:nvPr/>
        </p:nvCxnSpPr>
        <p:spPr>
          <a:xfrm>
            <a:off x="5279697" y="1749970"/>
            <a:ext cx="1825296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6"/>
            <a:endCxn id="9" idx="2"/>
          </p:cNvCxnSpPr>
          <p:nvPr/>
        </p:nvCxnSpPr>
        <p:spPr>
          <a:xfrm>
            <a:off x="2191407" y="1749970"/>
            <a:ext cx="1697421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7"/>
            <a:endCxn id="9" idx="4"/>
          </p:cNvCxnSpPr>
          <p:nvPr/>
        </p:nvCxnSpPr>
        <p:spPr>
          <a:xfrm rot="5400000" flipH="1" flipV="1">
            <a:off x="2477563" y="2428478"/>
            <a:ext cx="2121304" cy="2092096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8" idx="1"/>
          </p:cNvCxnSpPr>
          <p:nvPr/>
        </p:nvCxnSpPr>
        <p:spPr>
          <a:xfrm rot="16200000" flipH="1">
            <a:off x="4326438" y="2671699"/>
            <a:ext cx="2121303" cy="1605652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6" idx="2"/>
          </p:cNvCxnSpPr>
          <p:nvPr/>
        </p:nvCxnSpPr>
        <p:spPr>
          <a:xfrm flipV="1">
            <a:off x="0" y="1749970"/>
            <a:ext cx="800538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0" idx="6"/>
          </p:cNvCxnSpPr>
          <p:nvPr/>
        </p:nvCxnSpPr>
        <p:spPr>
          <a:xfrm rot="10800000">
            <a:off x="8495862" y="1749970"/>
            <a:ext cx="648140" cy="1588"/>
          </a:xfrm>
          <a:prstGeom prst="straightConnector1">
            <a:avLst/>
          </a:prstGeom>
          <a:ln w="508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9840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953" y="2855310"/>
            <a:ext cx="8736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4400">
                <a:solidFill>
                  <a:prstClr val="black"/>
                </a:solidFill>
              </a:rPr>
              <a:t>www.schenkerdocumentsonline.org</a:t>
            </a:r>
          </a:p>
        </p:txBody>
      </p:sp>
      <p:pic>
        <p:nvPicPr>
          <p:cNvPr id="5" name="Picture 4" descr="banner_image_p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10" y="301737"/>
            <a:ext cx="6873328" cy="1973879"/>
          </a:xfrm>
          <a:prstGeom prst="rect">
            <a:avLst/>
          </a:prstGeom>
        </p:spPr>
      </p:pic>
      <p:pic>
        <p:nvPicPr>
          <p:cNvPr id="6" name="Picture 5" descr="ahr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53" y="5969000"/>
            <a:ext cx="2146300" cy="508000"/>
          </a:xfrm>
          <a:prstGeom prst="rect">
            <a:avLst/>
          </a:prstGeom>
        </p:spPr>
      </p:pic>
      <p:pic>
        <p:nvPicPr>
          <p:cNvPr id="7" name="Picture 6" descr="columb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921" y="4344276"/>
            <a:ext cx="1549400" cy="698500"/>
          </a:xfrm>
          <a:prstGeom prst="rect">
            <a:avLst/>
          </a:prstGeom>
        </p:spPr>
      </p:pic>
      <p:pic>
        <p:nvPicPr>
          <p:cNvPr id="8" name="Picture 7" descr="southampton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541" y="5715000"/>
            <a:ext cx="2044700" cy="508000"/>
          </a:xfrm>
          <a:prstGeom prst="rect">
            <a:avLst/>
          </a:prstGeom>
        </p:spPr>
      </p:pic>
      <p:pic>
        <p:nvPicPr>
          <p:cNvPr id="9" name="Picture 8" descr="leverhulm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1038" y="4344276"/>
            <a:ext cx="1295400" cy="762000"/>
          </a:xfrm>
          <a:prstGeom prst="rect">
            <a:avLst/>
          </a:prstGeom>
        </p:spPr>
      </p:pic>
      <p:pic>
        <p:nvPicPr>
          <p:cNvPr id="10" name="Picture 9" descr="kc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306" y="5969000"/>
            <a:ext cx="774700" cy="508000"/>
          </a:xfrm>
          <a:prstGeom prst="rect">
            <a:avLst/>
          </a:prstGeom>
        </p:spPr>
      </p:pic>
      <p:pic>
        <p:nvPicPr>
          <p:cNvPr id="11" name="Picture 10" descr="cc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9321" y="5254078"/>
            <a:ext cx="1206281" cy="59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795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Workflow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41704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Workflow Diagram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75075" y="1556792"/>
            <a:ext cx="1988035" cy="432048"/>
          </a:xfrm>
          <a:solidFill>
            <a:schemeClr val="accent5">
              <a:lumMod val="50000"/>
            </a:schemeClr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Transcribers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77050" y="7424489"/>
            <a:ext cx="1908175" cy="180975"/>
          </a:xfrm>
          <a:noFill/>
        </p:spPr>
        <p:txBody>
          <a:bodyPr/>
          <a:lstStyle/>
          <a:p>
            <a:fld id="{277A3F47-6FB2-474D-817F-4A2F7CCC7C49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22" name="Down Arrow 21"/>
          <p:cNvSpPr/>
          <p:nvPr/>
        </p:nvSpPr>
        <p:spPr bwMode="auto">
          <a:xfrm>
            <a:off x="1763688" y="2069232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971600" y="2492896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Translators</a:t>
            </a: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971600" y="3429000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Editors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999789" y="4365104"/>
            <a:ext cx="1988035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Encoders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971600" y="5589240"/>
            <a:ext cx="2016224" cy="43204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itchFamily="34" charset="0"/>
              <a:buNone/>
            </a:pPr>
            <a:r>
              <a:rPr lang="en-US" sz="2600" dirty="0" smtClean="0">
                <a:solidFill>
                  <a:schemeClr val="bg1"/>
                </a:solidFill>
              </a:rPr>
              <a:t>Website</a:t>
            </a:r>
          </a:p>
        </p:txBody>
      </p:sp>
      <p:sp>
        <p:nvSpPr>
          <p:cNvPr id="32" name="Down Arrow 31"/>
          <p:cNvSpPr/>
          <p:nvPr/>
        </p:nvSpPr>
        <p:spPr bwMode="auto">
          <a:xfrm rot="10800000">
            <a:off x="1979713" y="2060848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3" name="Down Arrow 32"/>
          <p:cNvSpPr/>
          <p:nvPr/>
        </p:nvSpPr>
        <p:spPr bwMode="auto">
          <a:xfrm>
            <a:off x="1763688" y="3005336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4" name="Down Arrow 33"/>
          <p:cNvSpPr/>
          <p:nvPr/>
        </p:nvSpPr>
        <p:spPr bwMode="auto">
          <a:xfrm rot="10800000">
            <a:off x="1979713" y="2996952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>
            <a:off x="1868896" y="3941440"/>
            <a:ext cx="230118" cy="351656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6" name="Isosceles Triangle 35"/>
          <p:cNvSpPr/>
          <p:nvPr/>
        </p:nvSpPr>
        <p:spPr bwMode="auto">
          <a:xfrm rot="10800000">
            <a:off x="1691680" y="4797152"/>
            <a:ext cx="576065" cy="792088"/>
          </a:xfrm>
          <a:prstGeom prst="triangle">
            <a:avLst/>
          </a:prstGeom>
          <a:solidFill>
            <a:schemeClr val="accent5">
              <a:lumMod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Lucida Sans" pitchFamily="34" charset="0"/>
              <a:ea typeface="ＭＳ Ｐゴシック" pitchFamily="16" charset="-128"/>
              <a:cs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5652120" y="-171400"/>
            <a:ext cx="2664296" cy="313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Ian Bent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David Bretherton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Geoffrey Chew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Marko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Deisinger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William Drabkin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Heribert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Esser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Martin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Eybl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Sigrun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Heinzelmann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Christoph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Hust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Timothy L. Jackson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Iby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Jolande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-Varga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Kevin Karnes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b="1" kern="0" dirty="0">
                <a:solidFill>
                  <a:schemeClr val="tx2"/>
                </a:solidFill>
                <a:cs typeface="ＭＳ Ｐゴシック"/>
              </a:rPr>
              <a:t>John </a:t>
            </a:r>
            <a:r>
              <a:rPr lang="en-US" sz="1800" b="1" kern="0" dirty="0" err="1">
                <a:solidFill>
                  <a:schemeClr val="tx2"/>
                </a:solidFill>
                <a:cs typeface="ＭＳ Ｐゴシック"/>
              </a:rPr>
              <a:t>Koslovsky</a:t>
            </a:r>
            <a:r>
              <a:rPr lang="en-US" sz="1800" b="1" kern="0" dirty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b="1" kern="0" dirty="0">
                <a:solidFill>
                  <a:schemeClr val="tx2"/>
                </a:solidFill>
                <a:cs typeface="ＭＳ Ｐゴシック"/>
              </a:rPr>
              <a:t>Robert </a:t>
            </a:r>
            <a:r>
              <a:rPr lang="en-US" sz="1800" b="1" kern="0" dirty="0" err="1">
                <a:solidFill>
                  <a:schemeClr val="tx2"/>
                </a:solidFill>
                <a:cs typeface="ＭＳ Ｐゴシック"/>
              </a:rPr>
              <a:t>Kosovsky</a:t>
            </a:r>
            <a:r>
              <a:rPr lang="en-US" sz="1800" b="1" kern="0" dirty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b="1" kern="0" dirty="0">
                <a:solidFill>
                  <a:schemeClr val="tx2"/>
                </a:solidFill>
                <a:cs typeface="ＭＳ Ｐゴシック"/>
              </a:rPr>
              <a:t>Nicholas Marston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endParaRPr lang="en-US" sz="1800" b="1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652120" y="2060848"/>
            <a:ext cx="2664296" cy="31365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None/>
            </a:pPr>
            <a:r>
              <a:rPr lang="en-US" sz="1800" b="1" kern="0" dirty="0">
                <a:solidFill>
                  <a:schemeClr val="tx2"/>
                </a:solidFill>
                <a:cs typeface="ＭＳ Ｐゴシック"/>
              </a:rPr>
              <a:t>William Pastille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John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Rothgeb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Lee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Rothfarb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Michaela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Searfoorce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Hedi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Siegel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Robert </a:t>
            </a:r>
            <a:r>
              <a:rPr lang="en-US" sz="1800" b="1" kern="0" dirty="0" err="1" smtClean="0">
                <a:solidFill>
                  <a:schemeClr val="tx2"/>
                </a:solidFill>
                <a:cs typeface="ＭＳ Ｐゴシック"/>
              </a:rPr>
              <a:t>Wason</a:t>
            </a: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Arnold Whittall</a:t>
            </a:r>
            <a:endParaRPr lang="en-US" sz="1800" b="1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 smtClean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endParaRPr lang="en-US" sz="1800" b="1" kern="0" dirty="0">
              <a:solidFill>
                <a:schemeClr val="tx2"/>
              </a:solidFill>
              <a:cs typeface="ＭＳ Ｐゴシック"/>
            </a:endParaRPr>
          </a:p>
          <a:p>
            <a:pPr marL="71437" indent="0" algn="ctr" eaLnBrk="0" hangingPunct="0">
              <a:spcBef>
                <a:spcPct val="70000"/>
              </a:spcBef>
              <a:buClr>
                <a:schemeClr val="tx2"/>
              </a:buClr>
              <a:buFont typeface="Arial" pitchFamily="34" charset="0"/>
              <a:buNone/>
            </a:pPr>
            <a:r>
              <a:rPr lang="en-US" sz="1800" b="1" kern="0" dirty="0" smtClean="0">
                <a:solidFill>
                  <a:schemeClr val="tx2"/>
                </a:solidFill>
                <a:cs typeface="ＭＳ Ｐゴシック"/>
              </a:rPr>
              <a:t> 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259078" y="4437112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Handful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3259078" y="3501008"/>
            <a:ext cx="122413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lang="en-US" sz="2400" kern="0" noProof="0" dirty="0">
                <a:solidFill>
                  <a:schemeClr val="accent5">
                    <a:lumMod val="50000"/>
                  </a:schemeClr>
                </a:solidFill>
                <a:cs typeface="ＭＳ Ｐゴシック"/>
              </a:rPr>
              <a:t>H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cs typeface="ＭＳ Ｐゴシック"/>
              </a:rPr>
              <a:t>andful</a:t>
            </a:r>
          </a:p>
        </p:txBody>
      </p:sp>
      <p:sp>
        <p:nvSpPr>
          <p:cNvPr id="43" name="Content Placeholder 2"/>
          <p:cNvSpPr txBox="1">
            <a:spLocks/>
          </p:cNvSpPr>
          <p:nvPr/>
        </p:nvSpPr>
        <p:spPr bwMode="auto">
          <a:xfrm>
            <a:off x="3259078" y="2060848"/>
            <a:ext cx="8640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indent="-271463" eaLnBrk="0" hangingPunct="0">
              <a:spcBef>
                <a:spcPct val="70000"/>
              </a:spcBef>
              <a:buClr>
                <a:schemeClr val="tx2"/>
              </a:buClr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ＭＳ Ｐゴシック"/>
              </a:rPr>
              <a:t>Lots</a:t>
            </a:r>
          </a:p>
        </p:txBody>
      </p:sp>
    </p:spTree>
    <p:extLst>
      <p:ext uri="{BB962C8B-B14F-4D97-AF65-F5344CB8AC3E}">
        <p14:creationId xmlns:p14="http://schemas.microsoft.com/office/powerpoint/2010/main" val="15484089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9687 -0.0013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44" y="-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8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" grpId="0"/>
      <p:bldP spid="38" grpId="0"/>
      <p:bldP spid="40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Ensure Fidelity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Comprehensive editorial guidelines (and encoding model), for cases from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to</a:t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</a:br>
            <a:endParaRPr lang="en-GB" sz="26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sz="2600" dirty="0" smtClean="0">
                <a:solidFill>
                  <a:schemeClr val="accent5">
                    <a:lumMod val="50000"/>
                  </a:schemeClr>
                </a:solidFill>
              </a:rPr>
              <a:t>		</a:t>
            </a:r>
            <a:endParaRPr lang="en-GB" sz="22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899592" y="3749676"/>
            <a:ext cx="1224136" cy="2271612"/>
            <a:chOff x="971600" y="1556792"/>
            <a:chExt cx="2016224" cy="3240360"/>
          </a:xfrm>
        </p:grpSpPr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975075" y="1556792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Transcribers</a:t>
              </a:r>
            </a:p>
          </p:txBody>
        </p:sp>
        <p:sp>
          <p:nvSpPr>
            <p:cNvPr id="5" name="Down Arrow 4"/>
            <p:cNvSpPr/>
            <p:nvPr/>
          </p:nvSpPr>
          <p:spPr bwMode="auto">
            <a:xfrm>
              <a:off x="1763688" y="2069232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6" name="Content Placeholder 2"/>
            <p:cNvSpPr txBox="1">
              <a:spLocks/>
            </p:cNvSpPr>
            <p:nvPr/>
          </p:nvSpPr>
          <p:spPr>
            <a:xfrm>
              <a:off x="971600" y="2492896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Translators</a:t>
              </a:r>
            </a:p>
          </p:txBody>
        </p:sp>
        <p:sp>
          <p:nvSpPr>
            <p:cNvPr id="7" name="Content Placeholder 2"/>
            <p:cNvSpPr txBox="1">
              <a:spLocks/>
            </p:cNvSpPr>
            <p:nvPr/>
          </p:nvSpPr>
          <p:spPr>
            <a:xfrm>
              <a:off x="971600" y="3429000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Editors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999789" y="4365104"/>
              <a:ext cx="1988035" cy="43204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Font typeface="Arial" pitchFamily="34" charset="0"/>
                <a:buNone/>
              </a:pPr>
              <a:r>
                <a:rPr lang="en-US" sz="1500" dirty="0" smtClean="0">
                  <a:solidFill>
                    <a:schemeClr val="bg1"/>
                  </a:solidFill>
                </a:rPr>
                <a:t>Encoders</a:t>
              </a:r>
            </a:p>
          </p:txBody>
        </p:sp>
        <p:sp>
          <p:nvSpPr>
            <p:cNvPr id="9" name="Down Arrow 8"/>
            <p:cNvSpPr/>
            <p:nvPr/>
          </p:nvSpPr>
          <p:spPr bwMode="auto">
            <a:xfrm rot="10800000">
              <a:off x="1979713" y="2060848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0" name="Down Arrow 9"/>
            <p:cNvSpPr/>
            <p:nvPr/>
          </p:nvSpPr>
          <p:spPr bwMode="auto">
            <a:xfrm>
              <a:off x="1763688" y="3005336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1" name="Down Arrow 10"/>
            <p:cNvSpPr/>
            <p:nvPr/>
          </p:nvSpPr>
          <p:spPr bwMode="auto">
            <a:xfrm rot="10800000">
              <a:off x="1979713" y="2996952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  <p:sp>
          <p:nvSpPr>
            <p:cNvPr id="12" name="Down Arrow 11"/>
            <p:cNvSpPr/>
            <p:nvPr/>
          </p:nvSpPr>
          <p:spPr bwMode="auto">
            <a:xfrm>
              <a:off x="1868896" y="3941440"/>
              <a:ext cx="230118" cy="351656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Lucida Sans" pitchFamily="34" charset="0"/>
                <a:ea typeface="ＭＳ Ｐゴシック" pitchFamily="16" charset="-128"/>
                <a:cs typeface="Arial" charset="0"/>
              </a:endParaRPr>
            </a:p>
          </p:txBody>
        </p:sp>
      </p:grpSp>
      <p:pic>
        <p:nvPicPr>
          <p:cNvPr id="1026" name="Picture 2" descr="D:\My Documents\Desktop\bleib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238" y="2103438"/>
            <a:ext cx="4467226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My Documents\Desktop\carroted number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05075"/>
            <a:ext cx="6945313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y Documents\Desktop\image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47" y="4245086"/>
            <a:ext cx="1338327" cy="129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My Documents\Desktop\Untitled-1-resized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920" y="4293096"/>
            <a:ext cx="268228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411760" y="3832473"/>
            <a:ext cx="131157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Know</a:t>
            </a:r>
            <a:r>
              <a:rPr lang="en-GB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endParaRPr lang="en-GB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German </a:t>
            </a:r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&amp; </a:t>
            </a:r>
            <a:br>
              <a:rPr lang="en-GB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Schenker</a:t>
            </a:r>
            <a:endParaRPr lang="en-GB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484558" y="3834333"/>
            <a:ext cx="9300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Have</a:t>
            </a:r>
            <a:r>
              <a:rPr lang="en-GB" sz="2200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0232" y="3833634"/>
            <a:ext cx="20162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 smtClean="0">
                <a:solidFill>
                  <a:schemeClr val="tx2"/>
                </a:solidFill>
              </a:rPr>
              <a:t>Equals</a:t>
            </a:r>
          </a:p>
          <a:p>
            <a:endParaRPr lang="en-GB" sz="2200" b="1" dirty="0">
              <a:solidFill>
                <a:schemeClr val="tx2"/>
              </a:solidFill>
            </a:endParaRPr>
          </a:p>
          <a:p>
            <a:endParaRPr lang="en-GB" sz="2200" b="1" dirty="0" smtClean="0">
              <a:solidFill>
                <a:schemeClr val="tx2"/>
              </a:solidFill>
            </a:endParaRPr>
          </a:p>
          <a:p>
            <a:endParaRPr lang="en-GB" sz="2200" b="1" dirty="0">
              <a:solidFill>
                <a:schemeClr val="tx2"/>
              </a:solidFill>
            </a:endParaRPr>
          </a:p>
          <a:p>
            <a:endParaRPr lang="en-GB" sz="2200" b="1" dirty="0">
              <a:solidFill>
                <a:schemeClr val="tx2"/>
              </a:solidFill>
            </a:endParaRP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Quality</a:t>
            </a:r>
            <a:b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Functionality Future proof</a:t>
            </a:r>
          </a:p>
        </p:txBody>
      </p:sp>
    </p:spTree>
    <p:extLst>
      <p:ext uri="{BB962C8B-B14F-4D97-AF65-F5344CB8AC3E}">
        <p14:creationId xmlns:p14="http://schemas.microsoft.com/office/powerpoint/2010/main" val="174158607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6912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Metadata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9120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2"/>
                </a:solidFill>
              </a:rPr>
              <a:t>SDO Metadata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For SDO, we manage metadata (information 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</a:rPr>
              <a:t>about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rather than </a:t>
            </a:r>
            <a:r>
              <a:rPr lang="en-GB" i="1" dirty="0" smtClean="0">
                <a:solidFill>
                  <a:schemeClr val="accent5">
                    <a:lumMod val="50000"/>
                  </a:schemeClr>
                </a:solidFill>
              </a:rPr>
              <a:t>intrinsic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 to the documents) using our Metadata Interface. </a:t>
            </a:r>
          </a:p>
          <a:p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We store metadata pertaining to: 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catalogue IDs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format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provenance</a:t>
            </a:r>
          </a:p>
          <a:p>
            <a:pPr lvl="1"/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</a:t>
            </a:r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icence</a:t>
            </a:r>
          </a:p>
          <a:p>
            <a:pPr lvl="1"/>
            <a:r>
              <a:rPr lang="en-GB" dirty="0" smtClean="0">
                <a:solidFill>
                  <a:schemeClr val="accent5">
                    <a:lumMod val="50000"/>
                  </a:schemeClr>
                </a:solidFill>
              </a:rPr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32723869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low">
      <a:dk1>
        <a:sysClr val="windowText" lastClr="000000"/>
      </a:dk1>
      <a:lt1>
        <a:sysClr val="window" lastClr="FFFFB3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B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B3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</TotalTime>
  <Words>612</Words>
  <Application>Microsoft Office PowerPoint</Application>
  <PresentationFormat>On-screen Show (4:3)</PresentationFormat>
  <Paragraphs>186</Paragraphs>
  <Slides>44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1_Office Theme</vt:lpstr>
      <vt:lpstr>Schenker Documents Online:  A Critical Virtual Edition</vt:lpstr>
      <vt:lpstr>I. Introductory remarks</vt:lpstr>
      <vt:lpstr>II. Content Creation</vt:lpstr>
      <vt:lpstr>Content Creation</vt:lpstr>
      <vt:lpstr>Workflow</vt:lpstr>
      <vt:lpstr>Workflow Diagram</vt:lpstr>
      <vt:lpstr>Ensure Fidelity</vt:lpstr>
      <vt:lpstr>Metadata</vt:lpstr>
      <vt:lpstr>SDO Metadata</vt:lpstr>
      <vt:lpstr>SDO Metadata</vt:lpstr>
      <vt:lpstr>Container Level Control</vt:lpstr>
      <vt:lpstr>PowerPoint Presentation</vt:lpstr>
      <vt:lpstr>Document Level Control</vt:lpstr>
      <vt:lpstr>Encoding</vt:lpstr>
      <vt:lpstr>TEI XML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III. Content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 RMA Presentation</dc:title>
  <dc:creator>David Bretherton</dc:creator>
  <cp:lastModifiedBy>David Bretherton</cp:lastModifiedBy>
  <cp:revision>74</cp:revision>
  <dcterms:created xsi:type="dcterms:W3CDTF">2011-07-04T08:56:26Z</dcterms:created>
  <dcterms:modified xsi:type="dcterms:W3CDTF">2011-07-15T08:12:02Z</dcterms:modified>
</cp:coreProperties>
</file>