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514600"/>
          </a:xfrm>
        </p:spPr>
        <p:txBody>
          <a:bodyPr/>
          <a:lstStyle/>
          <a:p>
            <a:r>
              <a:rPr lang="en-US" dirty="0" smtClean="0"/>
              <a:t>Name: </a:t>
            </a:r>
            <a:r>
              <a:rPr lang="en-US" dirty="0" err="1" smtClean="0"/>
              <a:t>Rajasekaran</a:t>
            </a:r>
            <a:r>
              <a:rPr lang="en-US" dirty="0" smtClean="0"/>
              <a:t> K</a:t>
            </a:r>
          </a:p>
          <a:p>
            <a:r>
              <a:rPr lang="en-US" dirty="0" smtClean="0"/>
              <a:t>Batch: MBE11</a:t>
            </a:r>
          </a:p>
          <a:p>
            <a:r>
              <a:rPr lang="en-US" dirty="0" smtClean="0"/>
              <a:t>Course Name: </a:t>
            </a:r>
            <a:r>
              <a:rPr lang="en-US" dirty="0" smtClean="0"/>
              <a:t>Master of Business Analytics </a:t>
            </a:r>
            <a:r>
              <a:rPr lang="en-US" dirty="0" smtClean="0"/>
              <a:t>with Digital Marketing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/>
              <a:t>Predicting Customer Churn in Telecom Industry using Power BI or Tableau and SQL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Reports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152400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Ques6. </a:t>
            </a:r>
            <a:r>
              <a:rPr lang="en-US" dirty="0" smtClean="0"/>
              <a:t>Identify customers with high total charges who have churned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0"/>
            <a:ext cx="6858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Reports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15240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Ques7. </a:t>
            </a:r>
            <a:r>
              <a:rPr lang="en-US" dirty="0" smtClean="0"/>
              <a:t>Calculate the total charges distribution for churned and non-churned customers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0"/>
            <a:ext cx="6553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Reports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15240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Ques8. </a:t>
            </a:r>
            <a:r>
              <a:rPr lang="en-US" dirty="0" smtClean="0"/>
              <a:t>Calculate the average monthly charges for different contract types among churned 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09800"/>
            <a:ext cx="6934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Reports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15240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Ques9. </a:t>
            </a:r>
            <a:r>
              <a:rPr lang="en-US" dirty="0" smtClean="0"/>
              <a:t>Identify customers who have both online security and online backup services and have not churned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0"/>
            <a:ext cx="6858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Reports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15240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Ques10. </a:t>
            </a:r>
            <a:r>
              <a:rPr lang="en-US" dirty="0" smtClean="0"/>
              <a:t>Determine the most common combinations of services among churned customers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86000"/>
            <a:ext cx="7010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Reports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15240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Ques11. </a:t>
            </a:r>
            <a:r>
              <a:rPr lang="en-US" dirty="0" smtClean="0"/>
              <a:t>Identify the average total charges for customers grouped by gender and marital status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09800"/>
            <a:ext cx="7086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Reports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15240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Ques12.  </a:t>
            </a:r>
            <a:r>
              <a:rPr lang="en-US" dirty="0" smtClean="0"/>
              <a:t>Calculate the average monthly charges for different age groups among churned customers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0"/>
            <a:ext cx="6324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Reports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15240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Ques13. </a:t>
            </a:r>
            <a:r>
              <a:rPr lang="en-US" dirty="0" smtClean="0"/>
              <a:t>Determine the average age and total charges for customers with multiple lines and online backup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86000"/>
            <a:ext cx="7010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Reports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15240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Ques14. </a:t>
            </a:r>
            <a:r>
              <a:rPr lang="en-US" dirty="0" smtClean="0"/>
              <a:t>Identify the contract types with the highest churn rate among senior citizens (age 65 and over)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6781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Reports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15240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Ques15. </a:t>
            </a:r>
            <a:r>
              <a:rPr lang="en-US" dirty="0" smtClean="0"/>
              <a:t>Calculate the average monthly charges for customers who have multiple lines and streaming TV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6781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goal of this project is to identify key factors driving customer churn and predict churn likelihood, supporting several critical business objectives: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900" b="1" dirty="0" smtClean="0"/>
              <a:t>Problem Statement: </a:t>
            </a:r>
            <a:r>
              <a:rPr lang="en-US" sz="1900" dirty="0" smtClean="0"/>
              <a:t>Predicting Customer Churn in Telecom Industry</a:t>
            </a:r>
          </a:p>
          <a:p>
            <a:pPr>
              <a:buNone/>
            </a:pPr>
            <a:endParaRPr lang="en-US" sz="1900" b="1" dirty="0" smtClean="0"/>
          </a:p>
          <a:p>
            <a:pPr lvl="1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Business Use Cases:</a:t>
            </a:r>
          </a:p>
          <a:p>
            <a:pPr lvl="1"/>
            <a:r>
              <a:rPr lang="en-US" sz="1800" b="1" dirty="0" smtClean="0">
                <a:solidFill>
                  <a:schemeClr val="tx1"/>
                </a:solidFill>
              </a:rPr>
              <a:t>Customer Retention</a:t>
            </a:r>
            <a:r>
              <a:rPr lang="en-US" sz="1800" dirty="0" smtClean="0">
                <a:solidFill>
                  <a:schemeClr val="tx1"/>
                </a:solidFill>
              </a:rPr>
              <a:t>: Identify at-risk customers and proactively implement retention strategies.</a:t>
            </a:r>
          </a:p>
          <a:p>
            <a:pPr lvl="1"/>
            <a:r>
              <a:rPr lang="en-US" sz="1800" b="1" dirty="0" smtClean="0">
                <a:solidFill>
                  <a:schemeClr val="tx1"/>
                </a:solidFill>
              </a:rPr>
              <a:t>Marketing Campaigns</a:t>
            </a:r>
            <a:r>
              <a:rPr lang="en-US" sz="1800" dirty="0" smtClean="0">
                <a:solidFill>
                  <a:schemeClr val="tx1"/>
                </a:solidFill>
              </a:rPr>
              <a:t>: Tailor marketing efforts towards customers who are more likely to churn.</a:t>
            </a:r>
          </a:p>
          <a:p>
            <a:pPr lvl="1"/>
            <a:r>
              <a:rPr lang="en-US" sz="1800" b="1" dirty="0" smtClean="0">
                <a:solidFill>
                  <a:schemeClr val="tx1"/>
                </a:solidFill>
              </a:rPr>
              <a:t>Service Improvement</a:t>
            </a:r>
            <a:r>
              <a:rPr lang="en-US" sz="1800" dirty="0" smtClean="0">
                <a:solidFill>
                  <a:schemeClr val="tx1"/>
                </a:solidFill>
              </a:rPr>
              <a:t>: Analyze churn patterns to improve service offerings and customer support.</a:t>
            </a:r>
          </a:p>
          <a:p>
            <a:pPr lvl="1"/>
            <a:r>
              <a:rPr lang="en-US" sz="1800" b="1" dirty="0" smtClean="0">
                <a:solidFill>
                  <a:schemeClr val="tx1"/>
                </a:solidFill>
              </a:rPr>
              <a:t>Revenue Optimization</a:t>
            </a:r>
            <a:r>
              <a:rPr lang="en-US" sz="1800" dirty="0" smtClean="0">
                <a:solidFill>
                  <a:schemeClr val="tx1"/>
                </a:solidFill>
              </a:rPr>
              <a:t>: Reduce churn rates to maintain a steady revenue stream.</a:t>
            </a:r>
          </a:p>
          <a:p>
            <a:pPr lvl="1"/>
            <a:r>
              <a:rPr lang="en-US" sz="1800" b="1" dirty="0" smtClean="0">
                <a:solidFill>
                  <a:schemeClr val="tx1"/>
                </a:solidFill>
              </a:rPr>
              <a:t>Customer Segmentation</a:t>
            </a:r>
            <a:r>
              <a:rPr lang="en-US" sz="1800" dirty="0" smtClean="0">
                <a:solidFill>
                  <a:schemeClr val="tx1"/>
                </a:solidFill>
              </a:rPr>
              <a:t>: Segment customers based on churn probability to offer personalized experiences.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Reports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15240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Ques16. </a:t>
            </a:r>
            <a:r>
              <a:rPr lang="en-US" dirty="0" smtClean="0"/>
              <a:t>Identify the customers who have churned and used the most online services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09800"/>
            <a:ext cx="6705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Reports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15240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Ques17. </a:t>
            </a:r>
            <a:r>
              <a:rPr lang="en-US" dirty="0" smtClean="0"/>
              <a:t>Calculate the average age and total charges for customers with different combinations of streaming services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09800"/>
            <a:ext cx="6934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Reports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1524000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Ques18. </a:t>
            </a:r>
            <a:r>
              <a:rPr lang="en-US" dirty="0" smtClean="0"/>
              <a:t>Identify the gender distribution among customers who have churned and are on yearly contracts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86000"/>
            <a:ext cx="6477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Reports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1524000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Ques19. </a:t>
            </a:r>
            <a:r>
              <a:rPr lang="en-US" dirty="0" smtClean="0"/>
              <a:t>Calculate the average monthly charges and total charges for customers who have churned, grouped by contract type and internet service type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86000"/>
            <a:ext cx="7010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Reports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15240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Ques20. </a:t>
            </a:r>
            <a:r>
              <a:rPr lang="en-US" dirty="0" smtClean="0"/>
              <a:t>Find the customers who have churned and are not using online services, and their average total charges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09800"/>
            <a:ext cx="7162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Dashboards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35156"/>
            <a:ext cx="8872538" cy="5070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Findings &amp; Advice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057400"/>
            <a:ext cx="70679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Issue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0 – 12 Month Tenure customers are mostly churn</a:t>
            </a:r>
          </a:p>
          <a:p>
            <a:pPr marL="342900" indent="-342900">
              <a:buAutoNum type="arabicPeriod"/>
            </a:pPr>
            <a:r>
              <a:rPr lang="en-US" dirty="0" smtClean="0"/>
              <a:t>Churn rate increases with customer who have not have any offer</a:t>
            </a:r>
          </a:p>
          <a:p>
            <a:pPr marL="342900" indent="-342900">
              <a:buAutoNum type="arabicPeriod"/>
            </a:pPr>
            <a:r>
              <a:rPr lang="en-US" dirty="0" smtClean="0"/>
              <a:t>Churn rate increase with Month to Month Contract customers</a:t>
            </a:r>
          </a:p>
          <a:p>
            <a:pPr marL="342900" indent="-342900">
              <a:buAutoNum type="arabicPeriod"/>
            </a:pPr>
            <a:r>
              <a:rPr lang="en-US" dirty="0" smtClean="0"/>
              <a:t>Customers are churn due to Device problem</a:t>
            </a:r>
          </a:p>
          <a:p>
            <a:pPr marL="342900" indent="-342900">
              <a:buAutoNum type="arabicPeriod"/>
            </a:pPr>
            <a:r>
              <a:rPr lang="en-US" dirty="0" smtClean="0"/>
              <a:t>Customers are churn due to not have better Offer then others</a:t>
            </a:r>
          </a:p>
          <a:p>
            <a:pPr marL="342900" indent="-342900">
              <a:buAutoNum type="arabicPeriod"/>
            </a:pPr>
            <a:r>
              <a:rPr lang="en-US" dirty="0" smtClean="0"/>
              <a:t>Customers are churn </a:t>
            </a:r>
            <a:r>
              <a:rPr lang="en-US" dirty="0" smtClean="0"/>
              <a:t>due to dissatisfaction with support person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r>
              <a:rPr lang="en-US" dirty="0" smtClean="0"/>
              <a:t>Recommendations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Fix the device issue </a:t>
            </a:r>
          </a:p>
          <a:p>
            <a:pPr marL="342900" indent="-342900">
              <a:buAutoNum type="arabicPeriod"/>
            </a:pPr>
            <a:r>
              <a:rPr lang="en-US" dirty="0" smtClean="0"/>
              <a:t>Try to give better plan to satisfy customers</a:t>
            </a:r>
          </a:p>
          <a:p>
            <a:pPr marL="342900" indent="-342900">
              <a:buAutoNum type="arabicPeriod"/>
            </a:pPr>
            <a:r>
              <a:rPr lang="en-US" dirty="0" smtClean="0"/>
              <a:t>Train support person to serve better than now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3048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2286000"/>
            <a:ext cx="8503920" cy="4038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Steps:</a:t>
            </a:r>
          </a:p>
          <a:p>
            <a:pPr>
              <a:buNone/>
            </a:pPr>
            <a:endParaRPr lang="en-US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Checking Data type of each column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Remove any duplicate entry in customer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Delete NULL value from Customer 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Update “NILL” for blank cells churn category, churn reason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Negative values in Monthly charge, monthly charge should not be negative, change it to positive </a:t>
            </a:r>
            <a:r>
              <a:rPr lang="en-US" sz="2000" dirty="0" smtClean="0"/>
              <a:t>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Steps Attached.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Reports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152400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Ques1.</a:t>
            </a:r>
            <a:r>
              <a:rPr lang="en-US" dirty="0" smtClean="0"/>
              <a:t> Identify the total number of customers and the churn rate</a:t>
            </a:r>
            <a:endParaRPr lang="en-US" dirty="0"/>
          </a:p>
        </p:txBody>
      </p:sp>
      <p:pic>
        <p:nvPicPr>
          <p:cNvPr id="13" name="Picture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8077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Reports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152400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Ques1.</a:t>
            </a:r>
            <a:r>
              <a:rPr lang="en-US" dirty="0" smtClean="0"/>
              <a:t> Identify the total number of customers and the churn rate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7467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Reports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152400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Ques2. Find the average age of churned customers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7400"/>
            <a:ext cx="7162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Reports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152400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Ques3. </a:t>
            </a:r>
            <a:r>
              <a:rPr lang="en-US" dirty="0" smtClean="0"/>
              <a:t>Discover the most common contract types among churned customers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66516"/>
            <a:ext cx="6858000" cy="3900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Reports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152400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Ques4. </a:t>
            </a:r>
            <a:r>
              <a:rPr lang="en-US" dirty="0" smtClean="0"/>
              <a:t>Analyze the distribution of monthly charges among churned customers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05000"/>
            <a:ext cx="6400800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Reports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152400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Ques5. </a:t>
            </a:r>
            <a:r>
              <a:rPr lang="en-US" dirty="0" smtClean="0"/>
              <a:t>Create a query to identify the contract types that are most prone to churn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81200"/>
            <a:ext cx="6324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139</TotalTime>
  <Words>609</Words>
  <Application>Microsoft Office PowerPoint</Application>
  <PresentationFormat>On-screen Show (4:3)</PresentationFormat>
  <Paragraphs>85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Civic</vt:lpstr>
      <vt:lpstr>Predicting Customer Churn in Telecom Industry using Power BI or Tableau and SQL</vt:lpstr>
      <vt:lpstr>Project Overview</vt:lpstr>
      <vt:lpstr>Data Preprocessing</vt:lpstr>
      <vt:lpstr>Reports</vt:lpstr>
      <vt:lpstr>Reports</vt:lpstr>
      <vt:lpstr>Reports</vt:lpstr>
      <vt:lpstr>Reports</vt:lpstr>
      <vt:lpstr>Reports</vt:lpstr>
      <vt:lpstr>Reports</vt:lpstr>
      <vt:lpstr>Reports</vt:lpstr>
      <vt:lpstr>Reports</vt:lpstr>
      <vt:lpstr>Reports</vt:lpstr>
      <vt:lpstr>Reports</vt:lpstr>
      <vt:lpstr>Reports</vt:lpstr>
      <vt:lpstr>Reports</vt:lpstr>
      <vt:lpstr>Reports</vt:lpstr>
      <vt:lpstr>Reports</vt:lpstr>
      <vt:lpstr>Reports</vt:lpstr>
      <vt:lpstr>Reports</vt:lpstr>
      <vt:lpstr>Reports</vt:lpstr>
      <vt:lpstr>Reports</vt:lpstr>
      <vt:lpstr>Reports</vt:lpstr>
      <vt:lpstr>Reports</vt:lpstr>
      <vt:lpstr>Reports</vt:lpstr>
      <vt:lpstr>Dashboards</vt:lpstr>
      <vt:lpstr>Findings &amp; Advice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Home</cp:lastModifiedBy>
  <cp:revision>17</cp:revision>
  <dcterms:created xsi:type="dcterms:W3CDTF">2006-08-16T00:00:00Z</dcterms:created>
  <dcterms:modified xsi:type="dcterms:W3CDTF">2024-11-07T17:09:42Z</dcterms:modified>
</cp:coreProperties>
</file>