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67" r:id="rId4"/>
    <p:sldId id="259" r:id="rId5"/>
    <p:sldId id="265" r:id="rId6"/>
    <p:sldId id="276" r:id="rId7"/>
    <p:sldId id="281" r:id="rId8"/>
    <p:sldId id="257" r:id="rId9"/>
    <p:sldId id="277" r:id="rId10"/>
    <p:sldId id="278" r:id="rId11"/>
    <p:sldId id="263" r:id="rId12"/>
    <p:sldId id="266" r:id="rId13"/>
    <p:sldId id="269" r:id="rId14"/>
    <p:sldId id="268" r:id="rId15"/>
    <p:sldId id="270" r:id="rId16"/>
    <p:sldId id="280" r:id="rId17"/>
    <p:sldId id="279" r:id="rId18"/>
    <p:sldId id="271" r:id="rId19"/>
    <p:sldId id="272" r:id="rId20"/>
    <p:sldId id="273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42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frugal.com/restauran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frugal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frugal.com/retai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57200"/>
            <a:ext cx="7406640" cy="23622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Title: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B050"/>
                </a:solidFill>
              </a:rPr>
              <a:t>Comprehensive SEO Audit &amp; Optimization for Organic Traffic Growth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3800"/>
            <a:ext cx="7406640" cy="2133600"/>
          </a:xfrm>
        </p:spPr>
        <p:txBody>
          <a:bodyPr>
            <a:normAutofit/>
          </a:bodyPr>
          <a:lstStyle/>
          <a:p>
            <a:r>
              <a:rPr lang="en-US" sz="2900" dirty="0" smtClean="0"/>
              <a:t>Selected Website Name: </a:t>
            </a:r>
          </a:p>
          <a:p>
            <a:r>
              <a:rPr lang="en-US" sz="2900" b="1" dirty="0" smtClean="0"/>
              <a:t>https://www.gofrugal.com/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Prepared by: </a:t>
            </a:r>
            <a:r>
              <a:rPr lang="en-US" sz="2000" dirty="0" err="1" smtClean="0"/>
              <a:t>RajasekaranK</a:t>
            </a:r>
            <a:r>
              <a:rPr lang="en-US" sz="2000" dirty="0" smtClean="0"/>
              <a:t> | MBE011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848600" cy="5592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dirty="0" smtClean="0"/>
              <a:t>Page3 : </a:t>
            </a:r>
            <a:r>
              <a:rPr lang="en-US" sz="1900" dirty="0" smtClean="0">
                <a:hlinkClick r:id="rId2"/>
              </a:rPr>
              <a:t>https://www.gofrugal.com/restaurant/</a:t>
            </a:r>
            <a:endParaRPr lang="en-US" sz="1900" dirty="0" smtClean="0"/>
          </a:p>
          <a:p>
            <a:pPr>
              <a:buNone/>
            </a:pPr>
            <a:endParaRPr lang="en-US" sz="1900" u="sng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sz="1900" u="sng" dirty="0" smtClean="0"/>
              <a:t>Title:</a:t>
            </a:r>
            <a:r>
              <a:rPr lang="en-US" sz="1900" dirty="0" smtClean="0"/>
              <a:t>  Restaurant Management System | Restaurant ERP Software</a:t>
            </a:r>
          </a:p>
          <a:p>
            <a:pPr algn="just">
              <a:lnSpc>
                <a:spcPct val="80000"/>
              </a:lnSpc>
              <a:buNone/>
            </a:pPr>
            <a:endParaRPr lang="en-US" sz="1900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sz="1900" u="sng" dirty="0" smtClean="0"/>
              <a:t>Description:</a:t>
            </a:r>
            <a:r>
              <a:rPr lang="en-US" sz="1900" dirty="0" smtClean="0"/>
              <a:t> Restaurant management system designed to manage all the restaurant operations from a single ERP software. Try </a:t>
            </a:r>
            <a:r>
              <a:rPr lang="en-US" sz="1900" dirty="0" err="1" smtClean="0"/>
              <a:t>Gofrugal's</a:t>
            </a:r>
            <a:r>
              <a:rPr lang="en-US" sz="1900" dirty="0" smtClean="0"/>
              <a:t> Online Restaurant ERP software for free!</a:t>
            </a:r>
          </a:p>
          <a:p>
            <a:pPr algn="just">
              <a:lnSpc>
                <a:spcPct val="80000"/>
              </a:lnSpc>
              <a:buNone/>
            </a:pPr>
            <a:endParaRPr lang="en-US" sz="1900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sz="1900" u="sng" dirty="0" smtClean="0"/>
              <a:t>Head</a:t>
            </a:r>
            <a:r>
              <a:rPr lang="en-US" sz="1900" dirty="0" smtClean="0"/>
              <a:t>: &lt;H1&gt; A restaurant management system with advanced features Beyond a POS</a:t>
            </a:r>
          </a:p>
          <a:p>
            <a:pPr algn="just">
              <a:lnSpc>
                <a:spcPct val="80000"/>
              </a:lnSpc>
              <a:buNone/>
            </a:pPr>
            <a:endParaRPr lang="en-US" sz="1900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sz="1900" u="sng" dirty="0" smtClean="0"/>
              <a:t>Alt text</a:t>
            </a:r>
            <a:r>
              <a:rPr lang="en-US" sz="1900" dirty="0" smtClean="0"/>
              <a:t>: Present but some images title was missing </a:t>
            </a:r>
          </a:p>
          <a:p>
            <a:pPr algn="just">
              <a:lnSpc>
                <a:spcPct val="80000"/>
              </a:lnSpc>
              <a:buNone/>
            </a:pPr>
            <a:endParaRPr lang="en-US" sz="1900" dirty="0" smtClean="0"/>
          </a:p>
          <a:p>
            <a:pPr algn="just">
              <a:lnSpc>
                <a:spcPct val="80000"/>
              </a:lnSpc>
              <a:buNone/>
            </a:pPr>
            <a:r>
              <a:rPr lang="en-US" sz="1900" dirty="0" smtClean="0"/>
              <a:t>Link: </a:t>
            </a:r>
            <a:r>
              <a:rPr lang="en-US" sz="1800" dirty="0" smtClean="0"/>
              <a:t>Links are present </a:t>
            </a:r>
            <a:endParaRPr lang="en-US" sz="1900" dirty="0" smtClean="0"/>
          </a:p>
          <a:p>
            <a:pPr algn="just">
              <a:lnSpc>
                <a:spcPct val="80000"/>
              </a:lnSpc>
              <a:buNone/>
            </a:pPr>
            <a:endParaRPr lang="en-US" sz="19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1900" dirty="0" smtClean="0"/>
              <a:t>Feedback: Keywords are not optimized properly</a:t>
            </a:r>
          </a:p>
          <a:p>
            <a:pPr algn="just">
              <a:lnSpc>
                <a:spcPct val="90000"/>
              </a:lnSpc>
              <a:buNone/>
            </a:pPr>
            <a:endParaRPr lang="en-US" sz="1900" dirty="0" smtClean="0"/>
          </a:p>
          <a:p>
            <a:pPr lvl="1" algn="just">
              <a:lnSpc>
                <a:spcPct val="80000"/>
              </a:lnSpc>
              <a:buNone/>
            </a:pPr>
            <a:r>
              <a:rPr lang="en-US" sz="1900" dirty="0" smtClean="0"/>
              <a:t>Action Item: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1900" dirty="0" smtClean="0"/>
              <a:t>Utilize the key words on title, description and head tag.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1900" dirty="0" smtClean="0"/>
              <a:t>Some images did not have alt text, add relevant alt text for these images.</a:t>
            </a:r>
          </a:p>
          <a:p>
            <a:pPr lvl="1">
              <a:buNone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b="1" dirty="0" smtClean="0"/>
              <a:t>4. Technical SEO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Site Score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477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76600"/>
            <a:ext cx="45053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Site performance Mobile/Desktop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2786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86200"/>
            <a:ext cx="7086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Homepage Issue</a:t>
            </a:r>
          </a:p>
          <a:p>
            <a:pPr lvl="1"/>
            <a:r>
              <a:rPr lang="en-US" sz="1600" dirty="0" smtClean="0"/>
              <a:t>The meta description is 269 characters long, which is too long.</a:t>
            </a:r>
          </a:p>
          <a:p>
            <a:pPr lvl="1"/>
            <a:r>
              <a:rPr lang="en-US" sz="1600" dirty="0" smtClean="0"/>
              <a:t>Some images on the page have no alt attribute. (9)</a:t>
            </a:r>
          </a:p>
          <a:p>
            <a:pPr lvl="1"/>
            <a:r>
              <a:rPr lang="en-US" sz="1600" dirty="0" smtClean="0"/>
              <a:t>Too few internal links on the page.</a:t>
            </a:r>
          </a:p>
          <a:p>
            <a:pPr lvl="1"/>
            <a:r>
              <a:rPr lang="en-US" sz="1600" dirty="0" smtClean="0"/>
              <a:t>Some Open Graph meta tags are missing.</a:t>
            </a:r>
          </a:p>
          <a:p>
            <a:pPr lvl="1"/>
            <a:r>
              <a:rPr lang="en-US" sz="1600" dirty="0" smtClean="0"/>
              <a:t>The server is not using "expires" headers for the images.</a:t>
            </a:r>
          </a:p>
          <a:p>
            <a:pPr lvl="1"/>
            <a:r>
              <a:rPr lang="en-US" sz="1600" dirty="0" smtClean="0"/>
              <a:t>Some </a:t>
            </a:r>
            <a:r>
              <a:rPr lang="en-US" sz="1600" dirty="0" err="1" smtClean="0"/>
              <a:t>Javascrip</a:t>
            </a:r>
            <a:endParaRPr lang="en-US" sz="1600" dirty="0" smtClean="0"/>
          </a:p>
          <a:p>
            <a:r>
              <a:rPr lang="en-US" sz="1800" dirty="0" smtClean="0"/>
              <a:t>Retail Page</a:t>
            </a:r>
          </a:p>
          <a:p>
            <a:pPr lvl="1"/>
            <a:r>
              <a:rPr lang="en-US" sz="1600" dirty="0" smtClean="0"/>
              <a:t>Some Open Graph meta tags are missing.</a:t>
            </a:r>
          </a:p>
          <a:p>
            <a:pPr lvl="1"/>
            <a:r>
              <a:rPr lang="en-US" sz="1600" dirty="0" smtClean="0"/>
              <a:t>The server is not using "expires" headers for the images. </a:t>
            </a:r>
          </a:p>
          <a:p>
            <a:pPr lvl="1"/>
            <a:r>
              <a:rPr lang="en-US" sz="1600" dirty="0" smtClean="0"/>
              <a:t>Some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files don't seem to be minified.</a:t>
            </a:r>
          </a:p>
          <a:p>
            <a:pPr lvl="1"/>
            <a:r>
              <a:rPr lang="en-US" sz="1600" dirty="0" smtClean="0"/>
              <a:t>Some CSS files don't seem to be minified.</a:t>
            </a:r>
          </a:p>
          <a:p>
            <a:pPr lvl="1"/>
            <a:r>
              <a:rPr lang="en-US" sz="1600" dirty="0" smtClean="0"/>
              <a:t>The page makes 22 requests. More than 20 requests can result in slow page loading.</a:t>
            </a:r>
          </a:p>
          <a:p>
            <a:r>
              <a:rPr lang="en-US" sz="1800" dirty="0" smtClean="0"/>
              <a:t>Restaurant</a:t>
            </a:r>
          </a:p>
          <a:p>
            <a:pPr lvl="1"/>
            <a:r>
              <a:rPr lang="en-US" sz="1600" dirty="0" smtClean="0"/>
              <a:t>The meta description is 161 characters long, which is too long.</a:t>
            </a:r>
          </a:p>
          <a:p>
            <a:pPr lvl="1"/>
            <a:r>
              <a:rPr lang="en-US" sz="1600" dirty="0" smtClean="0"/>
              <a:t>Some Open Graph meta tags are missing.</a:t>
            </a:r>
          </a:p>
          <a:p>
            <a:pPr lvl="1"/>
            <a:r>
              <a:rPr lang="en-US" sz="1600" dirty="0" smtClean="0"/>
              <a:t>The server is not using "expires" headers for the images.</a:t>
            </a:r>
          </a:p>
          <a:p>
            <a:pPr lvl="1"/>
            <a:r>
              <a:rPr lang="en-US" sz="1600" dirty="0" smtClean="0"/>
              <a:t>Some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files don't seem to be minified.</a:t>
            </a:r>
          </a:p>
          <a:p>
            <a:pPr lvl="1"/>
            <a:r>
              <a:rPr lang="en-US" sz="1600" dirty="0" smtClean="0"/>
              <a:t>Some CSS files don't seem to be minified.</a:t>
            </a:r>
          </a:p>
          <a:p>
            <a:pPr lvl="1"/>
            <a:r>
              <a:rPr lang="en-US" sz="1600" dirty="0" smtClean="0"/>
              <a:t>The page makes 26 requests. More than 20 requests can result in slow page loading.</a:t>
            </a:r>
          </a:p>
          <a:p>
            <a:pPr lvl="1"/>
            <a:endParaRPr lang="en-US" sz="1600" b="1" dirty="0" smtClean="0"/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 to improve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Mobile</a:t>
            </a:r>
          </a:p>
          <a:p>
            <a:pPr lvl="1"/>
            <a:r>
              <a:rPr lang="en-US" sz="1600" dirty="0" smtClean="0"/>
              <a:t>Eliminate render-blocking resources Potential savings of 1,230 ms</a:t>
            </a:r>
          </a:p>
          <a:p>
            <a:pPr lvl="1"/>
            <a:r>
              <a:rPr lang="en-US" sz="1600" dirty="0" smtClean="0"/>
              <a:t>Largest </a:t>
            </a:r>
            <a:r>
              <a:rPr lang="en-US" sz="1600" dirty="0" err="1" smtClean="0"/>
              <a:t>Contentful</a:t>
            </a:r>
            <a:r>
              <a:rPr lang="en-US" sz="1600" dirty="0" smtClean="0"/>
              <a:t> Paint element 4,110 ms</a:t>
            </a:r>
          </a:p>
          <a:p>
            <a:pPr lvl="1"/>
            <a:r>
              <a:rPr lang="en-US" sz="1600" dirty="0" smtClean="0"/>
              <a:t>Minimize main-thread work 3.9 s</a:t>
            </a:r>
          </a:p>
          <a:p>
            <a:pPr lvl="1"/>
            <a:r>
              <a:rPr lang="en-US" sz="1600" dirty="0" smtClean="0"/>
              <a:t>Avoid an excessive DOM size 1,128 elements</a:t>
            </a:r>
          </a:p>
          <a:p>
            <a:pPr lvl="1"/>
            <a:r>
              <a:rPr lang="en-US" sz="1600" dirty="0" smtClean="0"/>
              <a:t>Reduce unused JavaScript Potential savings of 60 </a:t>
            </a:r>
            <a:r>
              <a:rPr lang="en-US" sz="1600" dirty="0" err="1" smtClean="0"/>
              <a:t>KiB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PC</a:t>
            </a:r>
          </a:p>
          <a:p>
            <a:pPr lvl="1"/>
            <a:r>
              <a:rPr lang="en-US" sz="1600" dirty="0" smtClean="0"/>
              <a:t>Reduce unused JavaScript Potential savings of 60 </a:t>
            </a:r>
            <a:r>
              <a:rPr lang="en-US" sz="1600" dirty="0" err="1" smtClean="0"/>
              <a:t>KiB</a:t>
            </a:r>
            <a:endParaRPr lang="en-US" sz="1600" dirty="0" smtClean="0"/>
          </a:p>
          <a:p>
            <a:pPr lvl="1"/>
            <a:r>
              <a:rPr lang="en-US" sz="1600" dirty="0" smtClean="0"/>
              <a:t>Eliminate render-blocking resources Potential savings of 260 ms</a:t>
            </a:r>
          </a:p>
          <a:p>
            <a:pPr lvl="1"/>
            <a:r>
              <a:rPr lang="en-US" sz="1600" dirty="0" smtClean="0"/>
              <a:t>Image elements do not have explicit width and height</a:t>
            </a:r>
          </a:p>
          <a:p>
            <a:pPr lvl="1"/>
            <a:r>
              <a:rPr lang="en-US" sz="1600" dirty="0" smtClean="0"/>
              <a:t>Serve images in next-gen formats Potential savings of 58 </a:t>
            </a:r>
            <a:r>
              <a:rPr lang="en-US" sz="1600" dirty="0" err="1" smtClean="0"/>
              <a:t>KiB</a:t>
            </a:r>
            <a:endParaRPr lang="en-US" sz="1600" dirty="0" smtClean="0"/>
          </a:p>
          <a:p>
            <a:pPr lvl="1"/>
            <a:r>
              <a:rPr lang="en-US" sz="1600" dirty="0" smtClean="0"/>
              <a:t>Reduce unused CSS Potential savings of 25 </a:t>
            </a:r>
            <a:r>
              <a:rPr lang="en-US" sz="1600" dirty="0" err="1" smtClean="0"/>
              <a:t>KiB</a:t>
            </a:r>
            <a:endParaRPr lang="en-US" sz="1600" dirty="0" smtClean="0"/>
          </a:p>
          <a:p>
            <a:pPr lvl="1"/>
            <a:r>
              <a:rPr lang="en-US" sz="1600" dirty="0" smtClean="0"/>
              <a:t>Avoid an excessive DOM size 1,138 elements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b="1" dirty="0" smtClean="0"/>
              <a:t>5. Content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Blogs for following heading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900" dirty="0" smtClean="0"/>
              <a:t>How POS Software Can Transform Your Business Operations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900" dirty="0" smtClean="0"/>
              <a:t>Case Studies: How Businesses Are Thriving with POS Software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900" dirty="0" smtClean="0"/>
              <a:t>Why Your Business Needs POS Software in 2024 and Beyond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1900" dirty="0" smtClean="0"/>
              <a:t>POS Software Reviews: What Users Are Saying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Regularly update with new content and publish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000" dirty="0" smtClean="0"/>
              <a:t>Keep promoting on social media</a:t>
            </a:r>
          </a:p>
          <a:p>
            <a:pPr lvl="1"/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b="1" dirty="0" smtClean="0"/>
              <a:t>6. Off-Page SEO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09600"/>
            <a:ext cx="749808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Off-Page SEO Plan and Strategy: 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Competitor Analysis </a:t>
            </a:r>
          </a:p>
          <a:p>
            <a:pPr lvl="1"/>
            <a:r>
              <a:rPr lang="en-US" sz="1200" dirty="0" smtClean="0"/>
              <a:t>Find your top competitors in search rankings.</a:t>
            </a:r>
          </a:p>
          <a:p>
            <a:pPr lvl="1"/>
            <a:r>
              <a:rPr lang="en-US" sz="1200" dirty="0" smtClean="0"/>
              <a:t>Analyze the </a:t>
            </a:r>
            <a:r>
              <a:rPr lang="en-US" sz="1200" dirty="0" err="1" smtClean="0"/>
              <a:t>backlink</a:t>
            </a:r>
            <a:r>
              <a:rPr lang="en-US" sz="1200" dirty="0" smtClean="0"/>
              <a:t> profiles of competitors.</a:t>
            </a:r>
          </a:p>
          <a:p>
            <a:pPr lvl="1"/>
            <a:r>
              <a:rPr lang="en-US" sz="1200" dirty="0" smtClean="0"/>
              <a:t>Identify the sources and types of links they are getting..</a:t>
            </a:r>
          </a:p>
          <a:p>
            <a:pPr lvl="1"/>
            <a:r>
              <a:rPr lang="en-US" sz="1200" dirty="0" smtClean="0"/>
              <a:t>Analyze the types of content your competitors are promoting off-site (e.g., guest posts, </a:t>
            </a:r>
            <a:r>
              <a:rPr lang="en-US" sz="1200" dirty="0" err="1" smtClean="0"/>
              <a:t>infographics</a:t>
            </a:r>
            <a:r>
              <a:rPr lang="en-US" sz="1200" dirty="0" smtClean="0"/>
              <a:t>, videos) and see what is working well for them.</a:t>
            </a:r>
          </a:p>
          <a:p>
            <a:pPr>
              <a:buNone/>
            </a:pPr>
            <a:r>
              <a:rPr lang="en-US" sz="1600" b="1" dirty="0" err="1" smtClean="0"/>
              <a:t>Backlink</a:t>
            </a:r>
            <a:r>
              <a:rPr lang="en-US" sz="1600" b="1" dirty="0" smtClean="0"/>
              <a:t> Building</a:t>
            </a:r>
          </a:p>
          <a:p>
            <a:pPr lvl="1"/>
            <a:r>
              <a:rPr lang="en-US" sz="1600" dirty="0" smtClean="0"/>
              <a:t>	</a:t>
            </a:r>
            <a:r>
              <a:rPr lang="en-US" sz="1200" dirty="0" smtClean="0"/>
              <a:t> Reach out to industry-relevant blogs and websites to contribute guest posts. Ensure that your content is high-quality and provides value</a:t>
            </a:r>
          </a:p>
          <a:p>
            <a:pPr lvl="1"/>
            <a:r>
              <a:rPr lang="en-US" sz="1200" dirty="0" smtClean="0"/>
              <a:t>Find broken links on relevant sites and suggest your content as a replacement. This is a value-driven way to gain </a:t>
            </a:r>
            <a:r>
              <a:rPr lang="en-US" sz="1200" dirty="0" err="1" smtClean="0"/>
              <a:t>backlinks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Create content that is better than what's currently ranking and reach out to sites linking to the original content, suggesting they link to your improved version</a:t>
            </a:r>
          </a:p>
          <a:p>
            <a:pPr marL="342900" lvl="1" indent="-342900">
              <a:buNone/>
            </a:pPr>
            <a:r>
              <a:rPr lang="en-US" sz="1600" b="1" dirty="0" smtClean="0"/>
              <a:t>Content Marketing</a:t>
            </a:r>
          </a:p>
          <a:p>
            <a:pPr lvl="1"/>
            <a:r>
              <a:rPr lang="en-US" sz="1200" dirty="0" smtClean="0"/>
              <a:t>Develop comprehensive guides, </a:t>
            </a:r>
            <a:r>
              <a:rPr lang="en-US" sz="1200" dirty="0" err="1" smtClean="0"/>
              <a:t>infographics</a:t>
            </a:r>
            <a:r>
              <a:rPr lang="en-US" sz="1200" dirty="0" smtClean="0"/>
              <a:t>, or interactive content that others in your niche will want to link to.</a:t>
            </a:r>
          </a:p>
          <a:p>
            <a:pPr lvl="1"/>
            <a:r>
              <a:rPr lang="en-US" sz="1200" dirty="0" smtClean="0"/>
              <a:t>Collaborate with influencers in your industry to promote your content or website. This can generate social shares and </a:t>
            </a:r>
            <a:r>
              <a:rPr lang="en-US" sz="1200" dirty="0" err="1" smtClean="0"/>
              <a:t>backlinks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Republish your content on platforms like Medium or LinkedIn with canonical links to your website to avoid duplicate content penalties</a:t>
            </a:r>
          </a:p>
          <a:p>
            <a:pPr>
              <a:buNone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Site Intro: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They are providing ERP services(Enterprise resource Planning)</a:t>
            </a:r>
          </a:p>
          <a:p>
            <a:pPr>
              <a:buNone/>
            </a:pPr>
            <a:endParaRPr lang="en-US" sz="2000" dirty="0" smtClean="0"/>
          </a:p>
          <a:p>
            <a:pPr indent="0" algn="just">
              <a:buNone/>
            </a:pPr>
            <a:r>
              <a:rPr lang="en-US" sz="2000" dirty="0" smtClean="0"/>
              <a:t>This is a software that helps business manage their process, function and workflow.</a:t>
            </a:r>
          </a:p>
          <a:p>
            <a:pPr indent="0" algn="just">
              <a:buNone/>
            </a:pPr>
            <a:endParaRPr lang="en-US" sz="2000" dirty="0" smtClean="0"/>
          </a:p>
          <a:p>
            <a:pPr indent="0" algn="just">
              <a:buNone/>
            </a:pPr>
            <a:r>
              <a:rPr lang="en-US" sz="2000" dirty="0" smtClean="0"/>
              <a:t>They are providing services for:</a:t>
            </a:r>
          </a:p>
          <a:p>
            <a:pPr indent="0" algn="just">
              <a:buNone/>
            </a:pPr>
            <a:endParaRPr lang="en-US" sz="2000" dirty="0" smtClean="0"/>
          </a:p>
          <a:p>
            <a:pPr indent="0" algn="just"/>
            <a:r>
              <a:rPr lang="en-US" sz="2000" dirty="0" smtClean="0"/>
              <a:t> Retail </a:t>
            </a:r>
          </a:p>
          <a:p>
            <a:pPr indent="0" algn="just"/>
            <a:r>
              <a:rPr lang="en-US" sz="2000" dirty="0" smtClean="0"/>
              <a:t> Restaurant</a:t>
            </a:r>
          </a:p>
          <a:p>
            <a:pPr indent="0" algn="just"/>
            <a:r>
              <a:rPr lang="en-US" sz="2000" dirty="0" smtClean="0"/>
              <a:t> Distribution</a:t>
            </a:r>
          </a:p>
          <a:p>
            <a:pPr indent="0" algn="just">
              <a:buNone/>
            </a:pPr>
            <a:endParaRPr lang="en-US" sz="1000" dirty="0" smtClean="0"/>
          </a:p>
          <a:p>
            <a:pPr indent="0" algn="just">
              <a:buNone/>
            </a:pPr>
            <a:endParaRPr lang="en-US" sz="2000" dirty="0" smtClean="0"/>
          </a:p>
          <a:p>
            <a:pPr indent="0" algn="just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7848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Social Media Engagement </a:t>
            </a:r>
          </a:p>
          <a:p>
            <a:pPr lvl="1"/>
            <a:r>
              <a:rPr lang="en-US" sz="1200" dirty="0" smtClean="0"/>
              <a:t>Create content that is easily shareable on social media platforms. Engaging </a:t>
            </a:r>
            <a:r>
              <a:rPr lang="en-US" sz="1200" dirty="0" err="1" smtClean="0"/>
              <a:t>infographics</a:t>
            </a:r>
            <a:r>
              <a:rPr lang="en-US" sz="1200" dirty="0" smtClean="0"/>
              <a:t>, videos, and </a:t>
            </a:r>
            <a:r>
              <a:rPr lang="en-US" sz="1200" dirty="0" err="1" smtClean="0"/>
              <a:t>listicles</a:t>
            </a:r>
            <a:r>
              <a:rPr lang="en-US" sz="1200" dirty="0" smtClean="0"/>
              <a:t> work well.</a:t>
            </a:r>
          </a:p>
          <a:p>
            <a:pPr marL="342900" lvl="1" indent="-342900">
              <a:buNone/>
            </a:pPr>
            <a:r>
              <a:rPr lang="en-US" sz="1600" b="1" dirty="0" smtClean="0"/>
              <a:t>Content Collaboration and Partnerships</a:t>
            </a:r>
          </a:p>
          <a:p>
            <a:pPr lvl="1"/>
            <a:r>
              <a:rPr lang="en-US" sz="1200" dirty="0" smtClean="0"/>
              <a:t>Collaborate with other websites to exchange content that links back to your site.</a:t>
            </a:r>
          </a:p>
          <a:p>
            <a:pPr marL="342900" lvl="1" indent="-342900">
              <a:buNone/>
            </a:pPr>
            <a:r>
              <a:rPr lang="en-US" sz="1600" b="1" dirty="0" smtClean="0"/>
              <a:t>Influencer and Blogger Outreach</a:t>
            </a:r>
          </a:p>
          <a:p>
            <a:pPr lvl="1"/>
            <a:r>
              <a:rPr lang="en-US" sz="1600" dirty="0" smtClean="0"/>
              <a:t>	</a:t>
            </a:r>
            <a:r>
              <a:rPr lang="en-US" sz="1200" dirty="0" smtClean="0"/>
              <a:t> Partner with bloggers in your niche for reviews, mentions, or guest posts.</a:t>
            </a:r>
          </a:p>
          <a:p>
            <a:pPr lvl="1"/>
            <a:endParaRPr lang="en-US" sz="1200" dirty="0" smtClean="0"/>
          </a:p>
          <a:p>
            <a:pPr marL="342900" lvl="1" indent="-342900">
              <a:buNone/>
            </a:pPr>
            <a:r>
              <a:rPr lang="en-US" sz="1600" b="1" dirty="0" smtClean="0"/>
              <a:t>Monitor and Adjust</a:t>
            </a:r>
          </a:p>
          <a:p>
            <a:pPr lvl="1"/>
            <a:r>
              <a:rPr lang="en-US" sz="1200" dirty="0" smtClean="0"/>
              <a:t>Regularly monitor your </a:t>
            </a:r>
            <a:r>
              <a:rPr lang="en-US" sz="1200" dirty="0" err="1" smtClean="0"/>
              <a:t>backlink</a:t>
            </a:r>
            <a:r>
              <a:rPr lang="en-US" sz="1200" dirty="0" smtClean="0"/>
              <a:t> profile using tools like Google Search Console, </a:t>
            </a:r>
            <a:r>
              <a:rPr lang="en-US" sz="1200" dirty="0" err="1" smtClean="0"/>
              <a:t>Ahrefs</a:t>
            </a:r>
            <a:r>
              <a:rPr lang="en-US" sz="1200" dirty="0" smtClean="0"/>
              <a:t>, or Moz. </a:t>
            </a:r>
          </a:p>
          <a:p>
            <a:pPr lvl="1"/>
            <a:r>
              <a:rPr lang="en-US" sz="1200" dirty="0" smtClean="0"/>
              <a:t>Use Google Analytics to identify which off-page activities are driving traffic and conversions.</a:t>
            </a:r>
          </a:p>
          <a:p>
            <a:pPr lvl="1"/>
            <a:r>
              <a:rPr lang="en-US" sz="1200" dirty="0" smtClean="0"/>
              <a:t>Based on performance data, adjust your off-page SEO tactics to focus on the most effective channels.</a:t>
            </a:r>
          </a:p>
          <a:p>
            <a:pPr>
              <a:buNone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895600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 Initial Audit: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49580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0600" y="685800"/>
            <a:ext cx="762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Performance: 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 smtClean="0"/>
              <a:t>Overall score is 76 out of 100%. The response time is under 0.2 seconds.</a:t>
            </a:r>
            <a:r>
              <a:rPr lang="en-US" sz="1200" b="1" dirty="0" smtClean="0"/>
              <a:t>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u="sng" dirty="0" smtClean="0"/>
              <a:t>Strength: 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000" dirty="0" smtClean="0"/>
              <a:t>One or more keywords were found in the title and description of the page.</a:t>
            </a:r>
            <a:br>
              <a:rPr lang="en-US" sz="1000" dirty="0" smtClean="0"/>
            </a:br>
            <a:r>
              <a:rPr lang="en-US" sz="1000" dirty="0" smtClean="0"/>
              <a:t>One H1 tag was found on the page.</a:t>
            </a:r>
            <a:br>
              <a:rPr lang="en-US" sz="1000" dirty="0" smtClean="0"/>
            </a:br>
            <a:r>
              <a:rPr lang="en-US" sz="1000" dirty="0" smtClean="0"/>
              <a:t>H2 tags were found on the page.</a:t>
            </a:r>
            <a:br>
              <a:rPr lang="en-US" sz="1000" dirty="0" smtClean="0"/>
            </a:br>
            <a:r>
              <a:rPr lang="en-US" sz="1000" dirty="0" smtClean="0"/>
              <a:t>The page is using the canonical link tag.</a:t>
            </a:r>
            <a:br>
              <a:rPr lang="en-US" sz="1000" dirty="0" smtClean="0"/>
            </a:br>
            <a:r>
              <a:rPr lang="en-US" sz="1000" dirty="0" smtClean="0"/>
              <a:t>The page does not contain any </a:t>
            </a:r>
            <a:r>
              <a:rPr lang="en-US" sz="1000" dirty="0" err="1" smtClean="0"/>
              <a:t>noindex</a:t>
            </a:r>
            <a:r>
              <a:rPr lang="en-US" sz="1000" dirty="0" smtClean="0"/>
              <a:t> header or meta tag.</a:t>
            </a:r>
            <a:br>
              <a:rPr lang="en-US" sz="1000" dirty="0" smtClean="0"/>
            </a:br>
            <a:r>
              <a:rPr lang="en-US" sz="900" dirty="0" smtClean="0"/>
              <a:t>Both the www and non-www versions of the URL are redirected to the same site. </a:t>
            </a:r>
            <a:br>
              <a:rPr lang="en-US" sz="900" dirty="0" smtClean="0"/>
            </a:br>
            <a:r>
              <a:rPr lang="en-US" sz="900" dirty="0" smtClean="0"/>
              <a:t>The site has a robots.txt file. </a:t>
            </a:r>
            <a:br>
              <a:rPr lang="en-US" sz="900" dirty="0" smtClean="0"/>
            </a:br>
            <a:r>
              <a:rPr lang="en-US" sz="900" dirty="0" smtClean="0"/>
              <a:t>We found Schema.org data on the page. </a:t>
            </a:r>
            <a:br>
              <a:rPr lang="en-US" sz="900" dirty="0" smtClean="0"/>
            </a:br>
            <a:r>
              <a:rPr lang="en-US" sz="900" dirty="0" smtClean="0"/>
              <a:t>All CSS files appear to be minified. </a:t>
            </a:r>
            <a:br>
              <a:rPr lang="en-US" sz="900" dirty="0" smtClean="0"/>
            </a:br>
            <a:r>
              <a:rPr lang="en-US" sz="900" dirty="0" smtClean="0"/>
              <a:t>The page makes 19 requests. </a:t>
            </a:r>
            <a:br>
              <a:rPr lang="en-US" sz="900" dirty="0" smtClean="0"/>
            </a:br>
            <a:r>
              <a:rPr lang="en-US" sz="900" dirty="0" smtClean="0"/>
              <a:t>The size of the HTML document is 8 Kb. This is under the average of 33 Kb. </a:t>
            </a:r>
            <a:br>
              <a:rPr lang="en-US" sz="900" dirty="0" smtClean="0"/>
            </a:br>
            <a:r>
              <a:rPr lang="en-US" sz="900" dirty="0" smtClean="0"/>
              <a:t> Directory Listing seems to be disabled on the server. </a:t>
            </a:r>
            <a:br>
              <a:rPr lang="en-US" sz="900" dirty="0" smtClean="0"/>
            </a:br>
            <a:r>
              <a:rPr lang="en-US" sz="900" dirty="0" smtClean="0"/>
              <a:t> Google has not flagged this site for malware. </a:t>
            </a:r>
            <a:br>
              <a:rPr lang="en-US" sz="900" dirty="0" smtClean="0"/>
            </a:br>
            <a:r>
              <a:rPr lang="en-US" sz="900" dirty="0" smtClean="0"/>
              <a:t>The site is using a secure transfer protocol (https). </a:t>
            </a:r>
          </a:p>
          <a:p>
            <a:pPr marL="342900" indent="-342900">
              <a:buFont typeface="+mj-lt"/>
              <a:buAutoNum type="arabicPeriod"/>
            </a:pPr>
            <a:endParaRPr lang="en-US" sz="90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Weakness:</a:t>
            </a: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b="1" u="sng" dirty="0" smtClean="0"/>
              <a:t/>
            </a:r>
            <a:br>
              <a:rPr lang="en-US" sz="1000" b="1" u="sng" dirty="0" smtClean="0"/>
            </a:br>
            <a:r>
              <a:rPr lang="en-US" sz="1000" dirty="0" smtClean="0"/>
              <a:t>The meta description is 269 characters long.</a:t>
            </a:r>
            <a:br>
              <a:rPr lang="en-US" sz="1000" dirty="0" smtClean="0"/>
            </a:br>
            <a:r>
              <a:rPr lang="en-US" sz="1000" dirty="0" smtClean="0"/>
              <a:t>Some images on the page have no alt attribute. (9)</a:t>
            </a:r>
            <a:br>
              <a:rPr lang="en-US" sz="1000" dirty="0" smtClean="0"/>
            </a:br>
            <a:r>
              <a:rPr lang="en-US" sz="1000" dirty="0" smtClean="0"/>
              <a:t>Too few internal links on the page.</a:t>
            </a:r>
            <a:br>
              <a:rPr lang="en-US" sz="1000" dirty="0" smtClean="0"/>
            </a:br>
            <a:r>
              <a:rPr lang="en-US" sz="1000" dirty="0" smtClean="0"/>
              <a:t>Some Open Graph meta tags are missing.</a:t>
            </a:r>
            <a:br>
              <a:rPr lang="en-US" sz="1000" dirty="0" smtClean="0"/>
            </a:br>
            <a:r>
              <a:rPr lang="en-US" sz="1000" dirty="0" smtClean="0"/>
              <a:t>The server is not using "expires" headers for the images.</a:t>
            </a:r>
            <a:br>
              <a:rPr lang="en-US" sz="1000" dirty="0" smtClean="0"/>
            </a:br>
            <a:r>
              <a:rPr lang="en-US" sz="1000" dirty="0" smtClean="0"/>
              <a:t>Some </a:t>
            </a:r>
            <a:r>
              <a:rPr lang="en-US" sz="1000" dirty="0" err="1" smtClean="0"/>
              <a:t>Javascript</a:t>
            </a:r>
            <a:r>
              <a:rPr lang="en-US" sz="1000" dirty="0" smtClean="0"/>
              <a:t> files don't seem to be minified.</a:t>
            </a:r>
            <a:br>
              <a:rPr lang="en-US" sz="1000" dirty="0" smtClean="0"/>
            </a:b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2. Keyword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/>
              <a:t>Primary Keyword is: POS Software </a:t>
            </a:r>
          </a:p>
          <a:p>
            <a:pPr algn="ctr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Secondary Keyword</a:t>
            </a:r>
          </a:p>
          <a:p>
            <a:pPr lvl="1"/>
            <a:r>
              <a:rPr lang="en-US" sz="1800" dirty="0" smtClean="0"/>
              <a:t>Restaurant Software [1K – 10K searches]</a:t>
            </a:r>
          </a:p>
          <a:p>
            <a:pPr lvl="1"/>
            <a:r>
              <a:rPr lang="en-US" sz="1800" dirty="0" smtClean="0"/>
              <a:t>Salon Software [1K – 10K searches]</a:t>
            </a:r>
          </a:p>
          <a:p>
            <a:pPr lvl="1">
              <a:buNone/>
            </a:pPr>
            <a:endParaRPr lang="en-US" sz="1800" dirty="0" smtClean="0"/>
          </a:p>
          <a:p>
            <a:pPr marL="342900" lvl="1" indent="-342900">
              <a:buNone/>
            </a:pPr>
            <a:r>
              <a:rPr lang="en-US" sz="2000" dirty="0" smtClean="0"/>
              <a:t>Long tail Keyword for POS Software</a:t>
            </a:r>
          </a:p>
          <a:p>
            <a:pPr lvl="1"/>
            <a:r>
              <a:rPr lang="en-US" sz="1800" dirty="0" smtClean="0"/>
              <a:t>Best POS software for retail</a:t>
            </a:r>
          </a:p>
          <a:p>
            <a:pPr lvl="1"/>
            <a:r>
              <a:rPr lang="en-US" sz="1800" dirty="0" smtClean="0"/>
              <a:t>Cloud-based POS software </a:t>
            </a:r>
          </a:p>
          <a:p>
            <a:pPr lvl="1"/>
            <a:r>
              <a:rPr lang="en-US" sz="1800" dirty="0" smtClean="0"/>
              <a:t>POS software comparison</a:t>
            </a:r>
            <a:endParaRPr lang="nb-NO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sz="4000" dirty="0" err="1" smtClean="0"/>
              <a:t>OnPage</a:t>
            </a:r>
            <a:r>
              <a:rPr lang="en-US" sz="4000" dirty="0" smtClean="0"/>
              <a:t> SEO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696200" cy="55927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400" dirty="0" smtClean="0"/>
              <a:t>Page1 : </a:t>
            </a:r>
            <a:r>
              <a:rPr lang="en-US" sz="2000" dirty="0" smtClean="0">
                <a:hlinkClick r:id="rId2"/>
              </a:rPr>
              <a:t>https://www.gofrugal.com/</a:t>
            </a:r>
            <a:endParaRPr lang="en-US" sz="2000" dirty="0" smtClean="0"/>
          </a:p>
          <a:p>
            <a:pPr algn="just">
              <a:buNone/>
            </a:pPr>
            <a:endParaRPr lang="en-US" sz="2000" u="sng" dirty="0" smtClean="0"/>
          </a:p>
          <a:p>
            <a:pPr algn="just">
              <a:buNone/>
            </a:pPr>
            <a:r>
              <a:rPr lang="en-US" sz="2000" u="sng" dirty="0" smtClean="0"/>
              <a:t>Title: </a:t>
            </a:r>
            <a:r>
              <a:rPr lang="en-US" sz="1800" dirty="0" err="1" smtClean="0"/>
              <a:t>Gofrugal</a:t>
            </a:r>
            <a:r>
              <a:rPr lang="en-US" sz="1800" dirty="0" smtClean="0"/>
              <a:t> |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ERP Software for Retail, Restaurant, &amp; Distribution Industries</a:t>
            </a:r>
          </a:p>
          <a:p>
            <a:pPr algn="just">
              <a:buNone/>
            </a:pPr>
            <a:endParaRPr lang="en-US" sz="2000" u="sng" dirty="0" smtClean="0"/>
          </a:p>
          <a:p>
            <a:pPr algn="just">
              <a:buNone/>
            </a:pPr>
            <a:r>
              <a:rPr lang="en-US" sz="2000" u="sng" dirty="0" smtClean="0"/>
              <a:t>Description: </a:t>
            </a:r>
            <a:r>
              <a:rPr lang="en-US" sz="2000" dirty="0" smtClean="0"/>
              <a:t>ERP system is a comprehensive billing to balance sheet solution scalable to meet the needs of any business. Our…..</a:t>
            </a:r>
            <a:endParaRPr lang="en-US" sz="2000" u="sng" dirty="0" smtClean="0"/>
          </a:p>
          <a:p>
            <a:pPr algn="just">
              <a:buNone/>
            </a:pPr>
            <a:endParaRPr lang="en-US" sz="2000" u="sng" dirty="0" smtClean="0"/>
          </a:p>
          <a:p>
            <a:pPr algn="just">
              <a:buNone/>
            </a:pPr>
            <a:r>
              <a:rPr lang="en-US" sz="2000" u="sng" dirty="0" smtClean="0"/>
              <a:t>Head: </a:t>
            </a:r>
            <a:r>
              <a:rPr lang="en-US" sz="2000" b="1" dirty="0" smtClean="0"/>
              <a:t>&lt;H1&gt;</a:t>
            </a:r>
            <a:r>
              <a:rPr lang="en-US" sz="2000" dirty="0" smtClean="0"/>
              <a:t> </a:t>
            </a:r>
            <a:r>
              <a:rPr lang="en-US" sz="2000" dirty="0" err="1" smtClean="0"/>
              <a:t>Omnichannel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ERP</a:t>
            </a:r>
            <a:r>
              <a:rPr lang="en-US" sz="2000" dirty="0" smtClean="0"/>
              <a:t> made easy for retail, restaurants and distribution</a:t>
            </a:r>
          </a:p>
          <a:p>
            <a:pPr algn="just">
              <a:buNone/>
            </a:pPr>
            <a:endParaRPr lang="en-US" sz="2000" u="sng" dirty="0"/>
          </a:p>
          <a:p>
            <a:pPr algn="just">
              <a:buNone/>
            </a:pPr>
            <a:r>
              <a:rPr lang="en-US" sz="2000" u="sng" dirty="0" smtClean="0"/>
              <a:t>Alt text:</a:t>
            </a:r>
            <a:r>
              <a:rPr lang="en-US" sz="2000" dirty="0" smtClean="0"/>
              <a:t> missing some images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Link: Links are present </a:t>
            </a:r>
          </a:p>
          <a:p>
            <a:pPr lvl="1" algn="just">
              <a:buNone/>
            </a:pPr>
            <a:endParaRPr lang="en-US" sz="1800" dirty="0" smtClean="0"/>
          </a:p>
          <a:p>
            <a:pPr lvl="1" algn="just">
              <a:buNone/>
            </a:pPr>
            <a:r>
              <a:rPr lang="en-US" sz="1800" dirty="0" smtClean="0"/>
              <a:t>Feedback: Keyword not optimized properly.</a:t>
            </a:r>
          </a:p>
          <a:p>
            <a:pPr lvl="1" algn="just">
              <a:buNone/>
            </a:pPr>
            <a:r>
              <a:rPr lang="en-US" sz="1800" dirty="0" smtClean="0"/>
              <a:t>Action Item: </a:t>
            </a:r>
          </a:p>
          <a:p>
            <a:pPr lvl="1" algn="just">
              <a:buNone/>
            </a:pPr>
            <a:r>
              <a:rPr lang="en-US" sz="1800" dirty="0" smtClean="0"/>
              <a:t>Utilize the key words on title, description and head tag.</a:t>
            </a:r>
          </a:p>
          <a:p>
            <a:pPr lvl="1" algn="just">
              <a:buNone/>
            </a:pPr>
            <a:r>
              <a:rPr lang="en-US" sz="1800" dirty="0" smtClean="0"/>
              <a:t>Some images did not have alt text, add relevant alt text for these images.</a:t>
            </a:r>
          </a:p>
          <a:p>
            <a:pPr lvl="1"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0"/>
            <a:ext cx="7848600" cy="55927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sz="2200" dirty="0" smtClean="0"/>
              <a:t>Page2 : </a:t>
            </a:r>
            <a:r>
              <a:rPr lang="en-US" sz="2200" dirty="0" smtClean="0">
                <a:hlinkClick r:id="rId2"/>
              </a:rPr>
              <a:t>https://www.gofrugal.com/retail/</a:t>
            </a:r>
            <a:endParaRPr lang="en-US" sz="2200" dirty="0" smtClean="0"/>
          </a:p>
          <a:p>
            <a:pPr algn="just">
              <a:lnSpc>
                <a:spcPct val="90000"/>
              </a:lnSpc>
              <a:buNone/>
            </a:pPr>
            <a:endParaRPr lang="en-US" sz="22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2200" dirty="0" smtClean="0"/>
              <a:t>Title: Retail POS with billing software for retail shops</a:t>
            </a:r>
          </a:p>
          <a:p>
            <a:pPr algn="just">
              <a:lnSpc>
                <a:spcPct val="90000"/>
              </a:lnSpc>
              <a:buNone/>
            </a:pPr>
            <a:endParaRPr lang="en-US" sz="22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2200" dirty="0" smtClean="0"/>
              <a:t>Description: Retail POS software helps retail shops manage billing, inventory, accounting, and more. Try </a:t>
            </a:r>
            <a:r>
              <a:rPr lang="en-US" sz="2200" dirty="0" err="1" smtClean="0"/>
              <a:t>Gofrugal's</a:t>
            </a:r>
            <a:r>
              <a:rPr lang="en-US" sz="2200" dirty="0" smtClean="0"/>
              <a:t> free retail POS billing software for retail stores now!</a:t>
            </a:r>
          </a:p>
          <a:p>
            <a:pPr algn="just">
              <a:lnSpc>
                <a:spcPct val="90000"/>
              </a:lnSpc>
              <a:buNone/>
            </a:pPr>
            <a:endParaRPr lang="en-US" sz="22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2200" dirty="0" smtClean="0"/>
              <a:t>Head: &lt;H1&gt; Best Retail POS Software with POS billing designed uniquely for all Retail shops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 dirty="0" smtClean="0"/>
              <a:t>	Feedback: Title, </a:t>
            </a:r>
            <a:r>
              <a:rPr lang="en-US" sz="2200" dirty="0" err="1" smtClean="0"/>
              <a:t>desc</a:t>
            </a:r>
            <a:r>
              <a:rPr lang="en-US" sz="2200" dirty="0" smtClean="0"/>
              <a:t>., heading keyword is not same. </a:t>
            </a:r>
          </a:p>
          <a:p>
            <a:pPr algn="just">
              <a:lnSpc>
                <a:spcPct val="90000"/>
              </a:lnSpc>
              <a:buNone/>
            </a:pPr>
            <a:endParaRPr lang="en-US" sz="22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2200" dirty="0" smtClean="0"/>
              <a:t>Alt text: Present but some images title was missing </a:t>
            </a:r>
          </a:p>
          <a:p>
            <a:pPr algn="just">
              <a:lnSpc>
                <a:spcPct val="90000"/>
              </a:lnSpc>
              <a:buNone/>
            </a:pPr>
            <a:endParaRPr lang="en-US" sz="22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2200" dirty="0" smtClean="0"/>
              <a:t>Link:</a:t>
            </a:r>
            <a:r>
              <a:rPr lang="en-US" sz="2400" dirty="0" smtClean="0"/>
              <a:t> Links are present </a:t>
            </a:r>
            <a:endParaRPr lang="en-US" sz="2200" dirty="0" smtClean="0"/>
          </a:p>
          <a:p>
            <a:pPr algn="just">
              <a:lnSpc>
                <a:spcPct val="90000"/>
              </a:lnSpc>
              <a:buNone/>
            </a:pPr>
            <a:endParaRPr lang="en-US" sz="22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2200" dirty="0" smtClean="0"/>
              <a:t>	Feedback: Keywords are not optimized properly</a:t>
            </a:r>
          </a:p>
          <a:p>
            <a:pPr algn="just">
              <a:lnSpc>
                <a:spcPct val="90000"/>
              </a:lnSpc>
              <a:buNone/>
            </a:pPr>
            <a:endParaRPr lang="en-US" sz="2200" dirty="0" smtClean="0"/>
          </a:p>
          <a:p>
            <a:pPr lvl="1" algn="just">
              <a:lnSpc>
                <a:spcPct val="90000"/>
              </a:lnSpc>
              <a:buNone/>
            </a:pPr>
            <a:r>
              <a:rPr lang="en-US" sz="2200" dirty="0" smtClean="0"/>
              <a:t>Action Item: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200" dirty="0" smtClean="0"/>
              <a:t>Utilize the key words on title, description and head tag.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sz="2200" dirty="0" smtClean="0"/>
              <a:t>Some images did not have alt text, add relevant alt text for these images.</a:t>
            </a:r>
          </a:p>
          <a:p>
            <a:pPr lvl="1"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1499</TotalTime>
  <Words>475</Words>
  <Application>Microsoft Office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Project Title: Comprehensive SEO Audit &amp; Optimization for Organic Traffic Growth</vt:lpstr>
      <vt:lpstr>Site Intro: </vt:lpstr>
      <vt:lpstr>1. Initial Audit: </vt:lpstr>
      <vt:lpstr>Slide 4</vt:lpstr>
      <vt:lpstr>2. Keyword Research</vt:lpstr>
      <vt:lpstr>Slide 6</vt:lpstr>
      <vt:lpstr>3. OnPage SEO</vt:lpstr>
      <vt:lpstr>Slide 8</vt:lpstr>
      <vt:lpstr>Slide 9</vt:lpstr>
      <vt:lpstr>Slide 10</vt:lpstr>
      <vt:lpstr>4. Technical SEO</vt:lpstr>
      <vt:lpstr>Overall Site Score</vt:lpstr>
      <vt:lpstr>Site performance Mobile/Desktop</vt:lpstr>
      <vt:lpstr>SEO Issues</vt:lpstr>
      <vt:lpstr>Practices to improve</vt:lpstr>
      <vt:lpstr>5. Content Strategy</vt:lpstr>
      <vt:lpstr>Slide 17</vt:lpstr>
      <vt:lpstr>6. Off-Page SEO</vt:lpstr>
      <vt:lpstr>Slide 19</vt:lpstr>
      <vt:lpstr>Slide 20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Comprehensive SEO Audit &amp; Optimization for Organic Traffic Growth</dc:title>
  <dc:creator>Home</dc:creator>
  <cp:lastModifiedBy>Home</cp:lastModifiedBy>
  <cp:revision>95</cp:revision>
  <dcterms:created xsi:type="dcterms:W3CDTF">2006-08-16T00:00:00Z</dcterms:created>
  <dcterms:modified xsi:type="dcterms:W3CDTF">2024-08-22T15:07:29Z</dcterms:modified>
</cp:coreProperties>
</file>