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15" r:id="rId3"/>
    <p:sldId id="325" r:id="rId4"/>
    <p:sldId id="322" r:id="rId5"/>
    <p:sldId id="298" r:id="rId6"/>
    <p:sldId id="309" r:id="rId7"/>
    <p:sldId id="327" r:id="rId8"/>
    <p:sldId id="308" r:id="rId9"/>
    <p:sldId id="306" r:id="rId10"/>
    <p:sldId id="3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CA"/>
    <a:srgbClr val="C5A35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810" autoAdjust="0"/>
  </p:normalViewPr>
  <p:slideViewPr>
    <p:cSldViewPr snapToGrid="0" showGuides="1">
      <p:cViewPr>
        <p:scale>
          <a:sx n="80" d="100"/>
          <a:sy n="80" d="100"/>
        </p:scale>
        <p:origin x="60" y="172"/>
      </p:cViewPr>
      <p:guideLst>
        <p:guide orient="horz" pos="2188"/>
        <p:guide pos="3862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5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/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/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/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/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/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/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/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/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/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/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microsoft.com/office/2007/relationships/hdphoto" Target="../media/hdphoto1.wdp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571500" y="0"/>
            <a:ext cx="5751606" cy="6857999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634162" y="1462739"/>
            <a:ext cx="4986338" cy="1966259"/>
          </a:xfrm>
        </p:spPr>
        <p:txBody>
          <a:bodyPr>
            <a:normAutofit fontScale="90000"/>
          </a:bodyPr>
          <a:lstStyle/>
          <a:p>
            <a:r>
              <a:rPr lang="en-US" dirty="0"/>
              <a:t>SMART</a:t>
            </a:r>
            <a:br>
              <a:rPr lang="en-US" dirty="0"/>
            </a:br>
            <a:r>
              <a:rPr lang="en-US" dirty="0"/>
              <a:t>ELEVATOR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02258" y="4760622"/>
            <a:ext cx="4986338" cy="97631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Kingstone S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howa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Kelvin Manyeki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-1"/>
            <a:ext cx="5817347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3509" y="2784913"/>
            <a:ext cx="425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" y="218483"/>
            <a:ext cx="11520488" cy="758824"/>
          </a:xfrm>
        </p:spPr>
        <p:txBody>
          <a:bodyPr/>
          <a:lstStyle/>
          <a:p>
            <a:r>
              <a:rPr lang="en-US" dirty="0" smtClean="0"/>
              <a:t>Limitations of Traditional Elevator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604" y="987950"/>
            <a:ext cx="6858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Hygiene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Reliance on embedded buttons, which may cause hygiene concerns.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1990" y="2970174"/>
            <a:ext cx="6896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User Interface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accessibility and interaction for disabled people.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0874" y="4780187"/>
            <a:ext cx="70303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Data Driven Functionalities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Lack of data collection means to improve the human safety and overall functionalities of buildings 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0" y="1011727"/>
            <a:ext cx="3023421" cy="2902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0" y="3891697"/>
            <a:ext cx="3023421" cy="2959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" y="218483"/>
            <a:ext cx="11520488" cy="758824"/>
          </a:xfrm>
        </p:spPr>
        <p:txBody>
          <a:bodyPr/>
          <a:lstStyle/>
          <a:p>
            <a:r>
              <a:rPr lang="en-US" dirty="0" smtClean="0"/>
              <a:t>The Need for Smart Elevators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38001" r="1972" b="2725"/>
          <a:stretch/>
        </p:blipFill>
        <p:spPr>
          <a:xfrm>
            <a:off x="9251443" y="1871231"/>
            <a:ext cx="1952971" cy="1598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473" y="1147422"/>
            <a:ext cx="10609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 goal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to innovate traditional elevator systems by enabling remote interaction and enhancing safety, convenience, and reliability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Our project aims to achieve the following: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52" y="5176402"/>
            <a:ext cx="1905261" cy="16815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472" y="3153676"/>
            <a:ext cx="831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Automation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Smooth, automated operation for user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convenience and energy saving.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42" y="3387663"/>
            <a:ext cx="1952971" cy="19529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1472" y="1965883"/>
            <a:ext cx="8907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Contactless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Remote interaction with the elevator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to improve hygiene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buttons in elevators.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471" y="5215500"/>
            <a:ext cx="86131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Data Collection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collect user interactions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informed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making such as when to maintain the system.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470" y="4031677"/>
            <a:ext cx="8223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Safety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Enhanced safety features to prevent accidents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For example the door cannot close when the user is still on the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5159375" y="2631882"/>
            <a:ext cx="1985645" cy="31526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43891" y="5227638"/>
            <a:ext cx="2555240" cy="556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7" name="Rectangles 6"/>
          <p:cNvSpPr/>
          <p:nvPr/>
        </p:nvSpPr>
        <p:spPr>
          <a:xfrm>
            <a:off x="645160" y="4254500"/>
            <a:ext cx="2555240" cy="556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Photoresistor</a:t>
            </a:r>
          </a:p>
        </p:txBody>
      </p:sp>
      <p:sp>
        <p:nvSpPr>
          <p:cNvPr id="8" name="Rectangles 7"/>
          <p:cNvSpPr/>
          <p:nvPr/>
        </p:nvSpPr>
        <p:spPr>
          <a:xfrm>
            <a:off x="645160" y="3270250"/>
            <a:ext cx="2555240" cy="556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Mosquitto</a:t>
            </a:r>
            <a:endParaRPr lang="en-US" b="1" dirty="0"/>
          </a:p>
        </p:txBody>
      </p:sp>
      <p:sp>
        <p:nvSpPr>
          <p:cNvPr id="9" name="Rectangles 8"/>
          <p:cNvSpPr/>
          <p:nvPr/>
        </p:nvSpPr>
        <p:spPr>
          <a:xfrm>
            <a:off x="643891" y="1419225"/>
            <a:ext cx="2555240" cy="521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 </a:t>
            </a:r>
            <a:r>
              <a:rPr lang="en-US" b="1" dirty="0" smtClean="0">
                <a:solidFill>
                  <a:schemeClr val="tx1"/>
                </a:solidFill>
              </a:rPr>
              <a:t>Red Dashboard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856345" y="5238654"/>
            <a:ext cx="2555240" cy="532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Motor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8881745" y="4253795"/>
            <a:ext cx="2555240" cy="556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Stepper Motor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8856345" y="3240528"/>
            <a:ext cx="2555240" cy="556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LED Lights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5153026" y="1418907"/>
            <a:ext cx="1991994" cy="556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Wi-Fi</a:t>
            </a:r>
          </a:p>
        </p:txBody>
      </p:sp>
      <p:sp>
        <p:nvSpPr>
          <p:cNvPr id="14" name="Oval 13"/>
          <p:cNvSpPr/>
          <p:nvPr/>
        </p:nvSpPr>
        <p:spPr>
          <a:xfrm>
            <a:off x="1167765" y="2369820"/>
            <a:ext cx="1512570" cy="453390"/>
          </a:xfrm>
          <a:prstGeom prst="ellipse">
            <a:avLst/>
          </a:prstGeom>
          <a:solidFill>
            <a:srgbClr val="EEF5CA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556385" y="2413635"/>
            <a:ext cx="872490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MQTT</a:t>
            </a: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 flipH="1">
            <a:off x="1908177" y="1940560"/>
            <a:ext cx="13334" cy="47688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37385" y="2808605"/>
            <a:ext cx="8890" cy="4654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199131" y="3561716"/>
            <a:ext cx="2007235" cy="84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386070" y="3716742"/>
            <a:ext cx="1532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3199131" y="5502303"/>
            <a:ext cx="2007235" cy="3783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1"/>
          </p:cNvCxnSpPr>
          <p:nvPr/>
        </p:nvCxnSpPr>
        <p:spPr>
          <a:xfrm flipV="1">
            <a:off x="7174547" y="3518976"/>
            <a:ext cx="1681798" cy="29721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7174547" y="4532243"/>
            <a:ext cx="1707198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7165341" y="5502303"/>
            <a:ext cx="1691004" cy="2623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 flipV="1">
            <a:off x="3200400" y="4532243"/>
            <a:ext cx="1960244" cy="70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5" idx="0"/>
          </p:cNvCxnSpPr>
          <p:nvPr/>
        </p:nvCxnSpPr>
        <p:spPr>
          <a:xfrm>
            <a:off x="6149023" y="1975802"/>
            <a:ext cx="3175" cy="6560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030" name="Picture 6" descr="Arduino UNO WiFi REV2 [ABX00021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87" y="2679065"/>
            <a:ext cx="1656108" cy="12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mall Reduction Stepper Motor - 12VDC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" y="2206776"/>
            <a:ext cx="1685262" cy="16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rvo SG90: tutto quello che c'è da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1" y="1195866"/>
            <a:ext cx="1685262" cy="10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TECH SEMICONDUCTOR LED, 5 mm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8" y="3677878"/>
            <a:ext cx="1364615" cy="13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31U4JA+4gV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04" y="4774358"/>
            <a:ext cx="1918199" cy="11892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37" y="2488444"/>
            <a:ext cx="1593698" cy="174099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3783813" y="3422082"/>
            <a:ext cx="1216549" cy="37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3718930" y="2798335"/>
            <a:ext cx="1216549" cy="37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199273" y="3475087"/>
            <a:ext cx="1216549" cy="37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7134390" y="2851340"/>
            <a:ext cx="1216549" cy="37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2460" y="2536725"/>
            <a:ext cx="186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Topic: elevator/request 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3578015" y="3800576"/>
            <a:ext cx="186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Topic: elevator/status 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445899" y="4132903"/>
            <a:ext cx="168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Mosquitto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3245" y="4015994"/>
            <a:ext cx="125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53100" y="2289032"/>
            <a:ext cx="125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Subscriber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35608" y="2589730"/>
            <a:ext cx="186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Topic: elevator/request 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2851" y="3807389"/>
            <a:ext cx="186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Topic: elevator/status 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8733290" y="2435841"/>
            <a:ext cx="125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04967" y="3984387"/>
            <a:ext cx="125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Subscriber</a:t>
            </a:r>
            <a:endParaRPr lang="en-US" sz="1400" dirty="0"/>
          </a:p>
        </p:txBody>
      </p:sp>
      <p:pic>
        <p:nvPicPr>
          <p:cNvPr id="2056" name="Picture 8" descr="Resources : Node-RE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112" y="2828337"/>
            <a:ext cx="1070746" cy="1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904" y="3649925"/>
            <a:ext cx="2053058" cy="205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143" y="1233805"/>
            <a:ext cx="1996029" cy="1996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and Innovations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1475" y="1090607"/>
            <a:ext cx="1095913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Remote Control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interact with the elevator via a dashboard rather than physical buttons. 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Safety Mechanism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Photoresistor</a:t>
            </a: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ensures the door doesn’t close when an object is </a:t>
            </a: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on the door. </a:t>
            </a:r>
          </a:p>
          <a:p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Intuitive Visualization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Node-Red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provides a user-friendly interface for monitoring and </a:t>
            </a: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the elevator.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Energy Efficiency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motors and </a:t>
            </a: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avoid energy loss when the system is not in use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(Request Elevator)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uml.planttext.com/plantuml/png/XP9BRi8m48RtaNA74IjOS84iAagIAflGbf83c7WeLXrFEdRI7h-sKIYYe4fUZR__CPPNrWbsGwVJHBIE61gB3C92aoQzlr6jweLnCDkGnEMsBA0GzhWdmN8MiCssk0BhrzqEramVo96errT0gN4K8IeduvYqze7pHvQ3ChI8aZA_9wbyxfTWF65LcgH90yk7K2E3DzJOEcW7PlGgOIH8j4uPuHGPE6WYjcdYsI2frncy37kjx14OFmTFWYD_UjMcIRqEJ9bdy4Ji4-MPEJ1r4rNcaQeog6b4mAcczvbQn5HFLXFvtAE18WwRQLOQXsp17NyzBYMv9elnjhWqy-Ny4nuKTo3z7Dg0oJ-joXkEvmVjQ5Jc_PQbO3KAFRd51svwAHo2d7u0pCy-WZsESd6P7ZODXUUBE_kVXeslywtSFzkV52iqCdxM7m00"/>
          <p:cNvPicPr>
            <a:picLocks noGrp="1" noChangeAspect="1" noChangeArrowheads="1"/>
          </p:cNvPicPr>
          <p:nvPr>
            <p:ph type="chart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68" y="936386"/>
            <a:ext cx="9255318" cy="59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WhatsApp Image 2025-01-23 at 14.43.09"/>
          <p:cNvPicPr>
            <a:picLocks noChangeAspect="1"/>
          </p:cNvPicPr>
          <p:nvPr/>
        </p:nvPicPr>
        <p:blipFill rotWithShape="1">
          <a:blip r:embed="rId2"/>
          <a:srcRect r="74" b="27844"/>
          <a:stretch/>
        </p:blipFill>
        <p:spPr>
          <a:xfrm>
            <a:off x="0" y="1416005"/>
            <a:ext cx="7300830" cy="38716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3702" y="1439858"/>
            <a:ext cx="4285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Floor: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Shows the floor that the elevator is currently in.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selects the floor they are currently in ( The floor they are currently in.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To: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selects the floor they want to visit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Feedback: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app gives feedback to the user on their requests and displays the motion of the elevator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Suggestions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344" y="1232456"/>
            <a:ext cx="109146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RFID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Restrict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to specific floors using RFID technology, ensuring only authorized personnel can enter sensitive areas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Predictive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Maintenance with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Utilize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to monitor elevator performance and predict maintenance needs, reducing downtime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Mobile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mobile application for remote elevator control and status monitoring, improving user convenience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Voice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Gesture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voice recognition and gesture-based controls for hands-free elevator operation, enhancing accessibility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Data-Driven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data to automatically adjust elevator services based on building occupancy and usage patterns.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488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SMART ELEVATOR SYSTEM</vt:lpstr>
      <vt:lpstr>Limitations of Traditional Elevator</vt:lpstr>
      <vt:lpstr>The Need for Smart Elevators </vt:lpstr>
      <vt:lpstr>System Architecture</vt:lpstr>
      <vt:lpstr>MQTT Protocol</vt:lpstr>
      <vt:lpstr>Key Features and Innovations</vt:lpstr>
      <vt:lpstr>Sequence Diagram (Request Elevator)</vt:lpstr>
      <vt:lpstr>User Interface</vt:lpstr>
      <vt:lpstr>Future Suggestions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ELEVATOR SYSTEM</dc:title>
  <dc:creator>Kelvin Manyeki</dc:creator>
  <cp:lastModifiedBy>Kingstone Showa</cp:lastModifiedBy>
  <cp:revision>44</cp:revision>
  <dcterms:created xsi:type="dcterms:W3CDTF">2025-01-18T02:49:00Z</dcterms:created>
  <dcterms:modified xsi:type="dcterms:W3CDTF">2025-01-28T15:47:01Z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D57D01DC30DF4E019B1388A3C3783013_12</vt:lpwstr>
  </property>
  <property fmtid="{D5CDD505-2E9C-101B-9397-08002B2CF9AE}" pid="3" name="KSOProductBuildVer">
    <vt:lpwstr>1033-12.2.0.19805</vt:lpwstr>
  </property>
</Properties>
</file>