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29" r:id="rId3"/>
    <p:sldId id="330" r:id="rId4"/>
    <p:sldId id="328" r:id="rId5"/>
    <p:sldId id="333" r:id="rId6"/>
    <p:sldId id="332" r:id="rId7"/>
    <p:sldId id="334" r:id="rId8"/>
    <p:sldId id="335" r:id="rId9"/>
    <p:sldId id="336" r:id="rId10"/>
    <p:sldId id="331" r:id="rId11"/>
    <p:sldId id="337" r:id="rId12"/>
    <p:sldId id="338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5CA"/>
    <a:srgbClr val="C5A35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48" autoAdjust="0"/>
  </p:normalViewPr>
  <p:slideViewPr>
    <p:cSldViewPr snapToGrid="0" showGuides="1">
      <p:cViewPr>
        <p:scale>
          <a:sx n="80" d="100"/>
          <a:sy n="80" d="100"/>
        </p:scale>
        <p:origin x="60" y="172"/>
      </p:cViewPr>
      <p:guideLst>
        <p:guide orient="horz" pos="2188"/>
        <p:guide pos="3862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7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Fig. 1. The edge network has a tiered structure, encompassing</a:t>
            </a:r>
          </a:p>
          <a:p>
            <a:r>
              <a:rPr lang="en-US" dirty="0" smtClean="0">
                <a:latin typeface="NimbusRomNo9L-Regu"/>
              </a:rPr>
              <a:t>nodes with diverse capacities across the access, aggregation,</a:t>
            </a:r>
          </a:p>
          <a:p>
            <a:r>
              <a:rPr lang="en-US" dirty="0" smtClean="0">
                <a:latin typeface="NimbusRomNo9L-Regu"/>
              </a:rPr>
              <a:t>and core layers.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C51814-3B91-4036-94D2-3977634EE2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7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/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/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/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/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/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/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/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/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/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/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/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/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/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/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/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/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/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/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/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53092" y="1677726"/>
            <a:ext cx="5711687" cy="2401293"/>
          </a:xfrm>
        </p:spPr>
        <p:txBody>
          <a:bodyPr>
            <a:noAutofit/>
          </a:bodyPr>
          <a:lstStyle/>
          <a:p>
            <a:r>
              <a:rPr lang="en-US" sz="4000" dirty="0" smtClean="0"/>
              <a:t>High throughput, </a:t>
            </a:r>
            <a:br>
              <a:rPr lang="en-US" sz="4000" dirty="0" smtClean="0"/>
            </a:br>
            <a:r>
              <a:rPr lang="en-US" sz="4000" dirty="0" smtClean="0"/>
              <a:t>Real-time </a:t>
            </a:r>
            <a:r>
              <a:rPr lang="en-US" sz="4000" dirty="0"/>
              <a:t>Edge Stream </a:t>
            </a:r>
            <a:r>
              <a:rPr lang="en-US" sz="4000" dirty="0" smtClean="0"/>
              <a:t>Processing with Topology Aware Resource Matching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53091" y="6215709"/>
            <a:ext cx="5461221" cy="423627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May 2025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r="6007"/>
          <a:stretch>
            <a:fillRect/>
          </a:stretch>
        </p:blipFill>
        <p:spPr>
          <a:xfrm>
            <a:off x="7953" y="1"/>
            <a:ext cx="6239828" cy="6857999"/>
          </a:xfrm>
        </p:spPr>
      </p:pic>
      <p:pic>
        <p:nvPicPr>
          <p:cNvPr id="1028" name="Picture 4" descr="logo-unisa-png - OPI Saler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246" y="150033"/>
            <a:ext cx="2148144" cy="120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3"/>
          <p:cNvSpPr txBox="1">
            <a:spLocks/>
          </p:cNvSpPr>
          <p:nvPr/>
        </p:nvSpPr>
        <p:spPr>
          <a:xfrm>
            <a:off x="6456459" y="4420925"/>
            <a:ext cx="5357854" cy="652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/>
              <a:t>Based on the paper </a:t>
            </a:r>
            <a:r>
              <a:rPr lang="en-US" sz="1800" i="1" dirty="0" smtClean="0"/>
              <a:t>by: </a:t>
            </a:r>
            <a:r>
              <a:rPr lang="en-US" sz="1800" b="1" i="1" dirty="0"/>
              <a:t>Peng Kang, Samee U. Khan, Xiaobo Zhou, </a:t>
            </a:r>
            <a:r>
              <a:rPr lang="en-US" sz="1800" b="1" i="1" dirty="0" err="1"/>
              <a:t>Palden</a:t>
            </a:r>
            <a:r>
              <a:rPr lang="en-US" sz="1800" b="1" i="1" dirty="0"/>
              <a:t> Lama</a:t>
            </a: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6346465" y="5795615"/>
            <a:ext cx="5461221" cy="423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Kingstone Showa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CloudStar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Beaver framework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0" y="1076323"/>
            <a:ext cx="11624472" cy="53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71474" y="889072"/>
            <a:ext cx="930690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Testbed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VMs (access, aggregation, core edge nodes)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Emulated heterogeneous edge environment using Linux TC (network delay, bandwidth)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&amp; Datasets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real-time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from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RIoTBench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Sense Your City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 Taxi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Beaver vs.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RStorm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Amnis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Coda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default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Beaver consistently outperforms other methods: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Achieves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≥1.6×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throughput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Maintains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95</a:t>
            </a:r>
            <a:r>
              <a:rPr kumimoji="0" lang="en-US" altLang="en-US" sz="180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percentile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 varying network delays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utilization (CPU, memory, network)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network delays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bandwidth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 and two-sided matching adapt to workload dynamics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NimbusRomNo9L-Regu"/>
              </a:rPr>
              <a:t>Ensures scalable, efficient, and stable deployment under real-world edge </a:t>
            </a:r>
            <a:r>
              <a:rPr lang="en-US" sz="1800" dirty="0" smtClean="0">
                <a:latin typeface="NimbusRomNo9L-Regu"/>
              </a:rPr>
              <a:t>conditions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45" y="803082"/>
            <a:ext cx="9211956" cy="606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4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4442" y="2784913"/>
            <a:ext cx="4253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Grazie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Stream Processing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81" y="1309773"/>
            <a:ext cx="6254074" cy="44021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1474" y="1426079"/>
            <a:ext cx="51864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NimbusRomNo9L-Regu"/>
              </a:rPr>
              <a:t>Stream processing </a:t>
            </a:r>
            <a:r>
              <a:rPr lang="en-US" dirty="0">
                <a:latin typeface="NimbusRomNo9L-Regu"/>
              </a:rPr>
              <a:t>is </a:t>
            </a:r>
            <a:r>
              <a:rPr lang="en-US" dirty="0" smtClean="0">
                <a:latin typeface="NimbusRomNo9L-Regu"/>
              </a:rPr>
              <a:t>a </a:t>
            </a:r>
            <a:r>
              <a:rPr lang="en-US" dirty="0">
                <a:latin typeface="NimbusRomNo9L-Regu"/>
              </a:rPr>
              <a:t>distributed computing</a:t>
            </a:r>
          </a:p>
          <a:p>
            <a:r>
              <a:rPr lang="en-US" dirty="0">
                <a:latin typeface="NimbusRomNo9L-Regu"/>
              </a:rPr>
              <a:t>paradigm for processing and analysis of high-volume, </a:t>
            </a:r>
            <a:r>
              <a:rPr lang="en-US" dirty="0" smtClean="0">
                <a:latin typeface="NimbusRomNo9L-Regu"/>
              </a:rPr>
              <a:t>heterogeneous, and </a:t>
            </a:r>
            <a:r>
              <a:rPr lang="en-US" dirty="0">
                <a:latin typeface="NimbusRomNo9L-Regu"/>
              </a:rPr>
              <a:t>continuous data streams to extract </a:t>
            </a:r>
            <a:r>
              <a:rPr lang="en-US" dirty="0" smtClean="0">
                <a:latin typeface="NimbusRomNo9L-Regu"/>
              </a:rPr>
              <a:t>insights and </a:t>
            </a:r>
            <a:r>
              <a:rPr lang="en-US" dirty="0">
                <a:latin typeface="NimbusRomNo9L-Regu"/>
              </a:rPr>
              <a:t>actionable results in real time</a:t>
            </a:r>
            <a:r>
              <a:rPr lang="en-US" dirty="0" smtClean="0">
                <a:latin typeface="NimbusRomNo9L-Regu"/>
              </a:rPr>
              <a:t>.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For this to be called Edge Stream Processing, stream processing engines (SPEs) are distributed </a:t>
            </a:r>
            <a:r>
              <a:rPr lang="en-US" dirty="0">
                <a:latin typeface="NimbusRomNo9L-Regu"/>
              </a:rPr>
              <a:t>on </a:t>
            </a:r>
            <a:r>
              <a:rPr lang="en-US" dirty="0" err="1">
                <a:latin typeface="NimbusRomNo9L-Regu"/>
              </a:rPr>
              <a:t>IoT</a:t>
            </a:r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Gateways and </a:t>
            </a:r>
            <a:r>
              <a:rPr lang="en-US" dirty="0">
                <a:latin typeface="NimbusRomNo9L-Regu"/>
              </a:rPr>
              <a:t>edge </a:t>
            </a:r>
            <a:r>
              <a:rPr lang="en-US" dirty="0" smtClean="0">
                <a:latin typeface="NimbusRomNo9L-Regu"/>
              </a:rPr>
              <a:t>routers which are closer to the users and devices. </a:t>
            </a:r>
          </a:p>
          <a:p>
            <a:endParaRPr lang="en-US" dirty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Since these nodes has limited resources, are existing SPEs suitable for use at the edge?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Existing SPEs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21" y="6411553"/>
            <a:ext cx="4421606" cy="419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100" y="238313"/>
            <a:ext cx="4031993" cy="317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39" y="3355450"/>
            <a:ext cx="4076757" cy="31733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1672" y="1099230"/>
            <a:ext cx="73951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 resource schedulers in existing SPEs, are designed for resource-rich cloud data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Not well suited for the resource-constrained edge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Edge nodes are geographically distributed, face variable network delays with heterogeneous computing capacity.</a:t>
            </a:r>
          </a:p>
          <a:p>
            <a:endParaRPr lang="en-US" dirty="0" smtClean="0">
              <a:latin typeface="NimbusRomNo9L-Regu"/>
            </a:endParaRPr>
          </a:p>
          <a:p>
            <a:r>
              <a:rPr lang="en-US" b="1" dirty="0" smtClean="0">
                <a:latin typeface="NimbusRomNo9L-Regu"/>
              </a:rPr>
              <a:t>Pre-Evaluation</a:t>
            </a:r>
            <a:endParaRPr lang="en-US" b="1" dirty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To demonstrate </a:t>
            </a:r>
            <a:r>
              <a:rPr lang="en-US" dirty="0" smtClean="0">
                <a:latin typeface="NimbusRomNo9L-Regu"/>
              </a:rPr>
              <a:t>these </a:t>
            </a:r>
            <a:r>
              <a:rPr lang="en-US" dirty="0">
                <a:latin typeface="NimbusRomNo9L-Regu"/>
              </a:rPr>
              <a:t>limitations </a:t>
            </a:r>
            <a:r>
              <a:rPr lang="en-US" dirty="0" smtClean="0">
                <a:latin typeface="NimbusRomNo9L-Regu"/>
              </a:rPr>
              <a:t>a case study was conducted </a:t>
            </a:r>
            <a:r>
              <a:rPr lang="en-US" dirty="0">
                <a:latin typeface="NimbusRomNo9L-Regu"/>
              </a:rPr>
              <a:t>on a testbed of </a:t>
            </a:r>
            <a:r>
              <a:rPr lang="en-US" dirty="0" smtClean="0">
                <a:latin typeface="NimbusRomNo9L-Regu"/>
              </a:rPr>
              <a:t>virtual machines </a:t>
            </a:r>
            <a:r>
              <a:rPr lang="en-US" dirty="0">
                <a:latin typeface="NimbusRomNo9L-Regu"/>
              </a:rPr>
              <a:t>emulating the edge </a:t>
            </a:r>
            <a:r>
              <a:rPr lang="en-US" dirty="0" smtClean="0">
                <a:latin typeface="NimbusRomNo9L-Regu"/>
              </a:rPr>
              <a:t>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Linux traffic control tool was used to </a:t>
            </a:r>
            <a:r>
              <a:rPr lang="en-US" dirty="0">
                <a:latin typeface="NimbusRomNo9L-Regu"/>
              </a:rPr>
              <a:t>control the network </a:t>
            </a:r>
            <a:r>
              <a:rPr lang="en-US" dirty="0" smtClean="0">
                <a:latin typeface="NimbusRomNo9L-Regu"/>
              </a:rPr>
              <a:t>delay between </a:t>
            </a:r>
            <a:r>
              <a:rPr lang="en-US" dirty="0">
                <a:latin typeface="NimbusRomNo9L-Regu"/>
              </a:rPr>
              <a:t>the edge nodes. </a:t>
            </a:r>
            <a:endParaRPr lang="en-US" dirty="0" smtClean="0"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 testbed </a:t>
            </a:r>
            <a:r>
              <a:rPr lang="en-US" dirty="0">
                <a:latin typeface="NimbusRomNo9L-Regu"/>
              </a:rPr>
              <a:t>hosted four concurrently running applications </a:t>
            </a:r>
            <a:r>
              <a:rPr lang="en-US" dirty="0" smtClean="0">
                <a:latin typeface="NimbusRomNo9L-Regu"/>
              </a:rPr>
              <a:t>from the </a:t>
            </a:r>
            <a:r>
              <a:rPr lang="en-US" dirty="0" err="1" smtClean="0">
                <a:latin typeface="NimbusRomNo9L-Regu"/>
              </a:rPr>
              <a:t>RIoTBench</a:t>
            </a:r>
            <a:r>
              <a:rPr lang="en-US" dirty="0" smtClean="0">
                <a:latin typeface="NimbusRomNo9L-Regu"/>
              </a:rPr>
              <a:t>, </a:t>
            </a:r>
            <a:r>
              <a:rPr lang="en-US" dirty="0">
                <a:latin typeface="NimbusRomNo9L-Regu"/>
              </a:rPr>
              <a:t>each facing a dynamic </a:t>
            </a:r>
            <a:r>
              <a:rPr lang="en-US" dirty="0" smtClean="0">
                <a:latin typeface="NimbusRomNo9L-Regu"/>
              </a:rPr>
              <a:t>workload.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The resource </a:t>
            </a:r>
            <a:r>
              <a:rPr lang="en-US" dirty="0">
                <a:latin typeface="NimbusRomNo9L-Regu"/>
              </a:rPr>
              <a:t>scheduling techniques of </a:t>
            </a:r>
            <a:r>
              <a:rPr lang="en-US" dirty="0" err="1" smtClean="0">
                <a:latin typeface="NimbusRomNo9L-Regu"/>
              </a:rPr>
              <a:t>Amnis</a:t>
            </a:r>
            <a:r>
              <a:rPr lang="en-US" dirty="0" smtClean="0">
                <a:latin typeface="NimbusRomNo9L-Regu"/>
              </a:rPr>
              <a:t>, Coda, </a:t>
            </a:r>
            <a:r>
              <a:rPr lang="en-US" dirty="0" err="1">
                <a:latin typeface="NimbusRomNo9L-Regu"/>
              </a:rPr>
              <a:t>RStorm</a:t>
            </a:r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, </a:t>
            </a:r>
            <a:r>
              <a:rPr lang="en-US" dirty="0">
                <a:latin typeface="NimbusRomNo9L-Regu"/>
              </a:rPr>
              <a:t>and default </a:t>
            </a:r>
            <a:r>
              <a:rPr lang="en-US" dirty="0" smtClean="0">
                <a:latin typeface="NimbusRomNo9L-Regu"/>
              </a:rPr>
              <a:t>Storm was evaluated </a:t>
            </a:r>
            <a:r>
              <a:rPr lang="en-US" dirty="0">
                <a:latin typeface="NimbusRomNo9L-Regu"/>
              </a:rPr>
              <a:t>by </a:t>
            </a:r>
            <a:r>
              <a:rPr lang="en-US" dirty="0" smtClean="0">
                <a:latin typeface="NimbusRomNo9L-Regu"/>
              </a:rPr>
              <a:t>measuring the </a:t>
            </a:r>
            <a:r>
              <a:rPr lang="en-US" dirty="0">
                <a:latin typeface="NimbusRomNo9L-Regu"/>
              </a:rPr>
              <a:t>effective throughput of an </a:t>
            </a:r>
            <a:r>
              <a:rPr lang="en-US" dirty="0" smtClean="0">
                <a:latin typeface="NimbusRomNo9L-Regu"/>
              </a:rPr>
              <a:t>Extraction</a:t>
            </a:r>
            <a:r>
              <a:rPr lang="en-US" dirty="0">
                <a:latin typeface="NimbusRomNo9L-Regu"/>
              </a:rPr>
              <a:t>, </a:t>
            </a:r>
            <a:r>
              <a:rPr lang="en-US" dirty="0" smtClean="0">
                <a:latin typeface="NimbusRomNo9L-Regu"/>
              </a:rPr>
              <a:t>Transform, and Load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(a) Baseline case (access-aggregation-core </a:t>
            </a:r>
            <a:r>
              <a:rPr lang="en-US" dirty="0">
                <a:latin typeface="NimbusRomNo9L-Regu"/>
              </a:rPr>
              <a:t>e</a:t>
            </a:r>
            <a:r>
              <a:rPr lang="en-US" dirty="0" smtClean="0">
                <a:latin typeface="NimbusRomNo9L-Regu"/>
              </a:rPr>
              <a:t>dge | 15ms – 50ms)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NimbusRomNo9L-Regu"/>
              </a:rPr>
              <a:t>(b) Doubled network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NimbusRomNo9L-Regu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934" y="3065486"/>
            <a:ext cx="276264" cy="2810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706" y="155309"/>
            <a:ext cx="27626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Beaver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852" y="1267895"/>
            <a:ext cx="11508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NimbusRomNo9L-Regu"/>
              </a:rPr>
              <a:t>Beaver is a resource scheduling framework </a:t>
            </a:r>
            <a:r>
              <a:rPr lang="en-US" sz="2000" dirty="0" smtClean="0">
                <a:latin typeface="NimbusRomNo9L-Regu"/>
              </a:rPr>
              <a:t>for </a:t>
            </a:r>
            <a:r>
              <a:rPr lang="en-US" sz="2000" dirty="0">
                <a:latin typeface="NimbusRomNo9L-Regu"/>
              </a:rPr>
              <a:t>real-time edge stream </a:t>
            </a:r>
            <a:r>
              <a:rPr lang="en-US" sz="2000" dirty="0" smtClean="0">
                <a:latin typeface="NimbusRomNo9L-Regu"/>
              </a:rPr>
              <a:t>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Integrates</a:t>
            </a:r>
            <a:r>
              <a:rPr lang="en-US" sz="2000" b="1" dirty="0" smtClean="0">
                <a:latin typeface="NimbusRomNo9L-Regu"/>
              </a:rPr>
              <a:t> </a:t>
            </a:r>
            <a:r>
              <a:rPr lang="en-US" sz="2000" dirty="0">
                <a:latin typeface="NimbusRomNo9L-Regu"/>
              </a:rPr>
              <a:t>a</a:t>
            </a:r>
            <a:r>
              <a:rPr lang="en-US" sz="2000" dirty="0" smtClean="0">
                <a:latin typeface="NimbusRomNo9L-Regu"/>
              </a:rPr>
              <a:t>pplication </a:t>
            </a:r>
            <a:r>
              <a:rPr lang="en-US" sz="2000" dirty="0">
                <a:latin typeface="NimbusRomNo9L-Regu"/>
              </a:rPr>
              <a:t>topology </a:t>
            </a:r>
            <a:r>
              <a:rPr lang="en-US" sz="2000" dirty="0" smtClean="0">
                <a:latin typeface="NimbusRomNo9L-Regu"/>
              </a:rPr>
              <a:t>partitioning and game-theoretic </a:t>
            </a:r>
            <a:r>
              <a:rPr lang="en-US" sz="2000" dirty="0">
                <a:latin typeface="NimbusRomNo9L-Regu"/>
              </a:rPr>
              <a:t>two-sided </a:t>
            </a:r>
            <a:r>
              <a:rPr lang="en-US" sz="2000" dirty="0" smtClean="0">
                <a:latin typeface="NimbusRomNo9L-Regu"/>
              </a:rPr>
              <a:t>matching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The goal is to Minimize </a:t>
            </a:r>
            <a:r>
              <a:rPr lang="en-US" sz="2000" dirty="0">
                <a:latin typeface="NimbusRomNo9L-Regu"/>
              </a:rPr>
              <a:t>CPU, memory, and network </a:t>
            </a:r>
            <a:r>
              <a:rPr lang="en-US" sz="2000" dirty="0" smtClean="0">
                <a:latin typeface="NimbusRomNo9L-Regu"/>
              </a:rPr>
              <a:t>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Implemented </a:t>
            </a:r>
            <a:r>
              <a:rPr lang="en-US" sz="2000" dirty="0">
                <a:latin typeface="NimbusRomNo9L-Regu"/>
              </a:rPr>
              <a:t>using Apache Storm + </a:t>
            </a:r>
            <a:r>
              <a:rPr lang="en-US" sz="2000" dirty="0" smtClean="0">
                <a:latin typeface="NimbusRomNo9L-Regu"/>
              </a:rPr>
              <a:t>Kubernetes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852" y="2613108"/>
            <a:ext cx="1150851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NimbusRomNo9L-Regu"/>
              </a:rPr>
              <a:t>K</a:t>
            </a:r>
            <a:r>
              <a:rPr lang="en-US" sz="2000" b="1" dirty="0" smtClean="0">
                <a:latin typeface="NimbusRomNo9L-Regu"/>
              </a:rPr>
              <a:t>ey components</a:t>
            </a:r>
            <a:endParaRPr lang="en-US" sz="2000" b="1" dirty="0">
              <a:latin typeface="NimbusRomNo9L-Regu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latin typeface="NimbusRomNo9L-Regu"/>
              </a:rPr>
              <a:t>Resource </a:t>
            </a:r>
            <a:r>
              <a:rPr lang="en-US" b="1" dirty="0">
                <a:latin typeface="NimbusRomNo9L-Regu"/>
              </a:rPr>
              <a:t>Profiler </a:t>
            </a: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    Resource Profiler </a:t>
            </a:r>
            <a:r>
              <a:rPr lang="en-US" dirty="0">
                <a:latin typeface="NimbusRomNo9L-Regu"/>
              </a:rPr>
              <a:t>obtains the baseline resource usage profile of </a:t>
            </a:r>
            <a:r>
              <a:rPr lang="en-US" dirty="0" smtClean="0">
                <a:latin typeface="NimbusRomNo9L-Regu"/>
              </a:rPr>
              <a:t>application </a:t>
            </a:r>
            <a:r>
              <a:rPr lang="en-US" dirty="0">
                <a:latin typeface="NimbusRomNo9L-Regu"/>
              </a:rPr>
              <a:t>topologies (DAGs</a:t>
            </a:r>
            <a:r>
              <a:rPr lang="en-US" dirty="0" smtClean="0">
                <a:latin typeface="NimbusRomNo9L-Regu"/>
              </a:rPr>
              <a:t>) on </a:t>
            </a:r>
            <a:r>
              <a:rPr lang="en-US" dirty="0">
                <a:latin typeface="NimbusRomNo9L-Regu"/>
              </a:rPr>
              <a:t>a dedicated </a:t>
            </a:r>
            <a:r>
              <a:rPr lang="en-US" dirty="0" smtClean="0">
                <a:latin typeface="NimbusRomNo9L-Regu"/>
              </a:rPr>
              <a:t>edge node.</a:t>
            </a:r>
          </a:p>
          <a:p>
            <a:endParaRPr lang="en-US" dirty="0">
              <a:latin typeface="NimbusRomNo9L-Regu"/>
            </a:endParaRPr>
          </a:p>
          <a:p>
            <a:r>
              <a:rPr lang="en-US" b="1" dirty="0" smtClean="0">
                <a:latin typeface="NimbusRomNo9L-Regu"/>
              </a:rPr>
              <a:t>2. Logical </a:t>
            </a:r>
            <a:r>
              <a:rPr lang="en-US" b="1" dirty="0">
                <a:latin typeface="NimbusRomNo9L-Regu"/>
              </a:rPr>
              <a:t>Mapping </a:t>
            </a:r>
            <a:r>
              <a:rPr lang="en-US" b="1" dirty="0" smtClean="0">
                <a:latin typeface="NimbusRomNo9L-Regu"/>
              </a:rPr>
              <a:t>Generator</a:t>
            </a:r>
          </a:p>
          <a:p>
            <a:r>
              <a:rPr lang="en-US" dirty="0" smtClean="0">
                <a:latin typeface="NimbusRomNo9L-Regu"/>
              </a:rPr>
              <a:t>    Employs a scheduling algorithm </a:t>
            </a:r>
            <a:r>
              <a:rPr lang="en-US" dirty="0">
                <a:latin typeface="NimbusRomNo9L-Regu"/>
              </a:rPr>
              <a:t>to generate a list </a:t>
            </a:r>
            <a:r>
              <a:rPr lang="en-US" dirty="0" smtClean="0">
                <a:latin typeface="NimbusRomNo9L-Regu"/>
              </a:rPr>
              <a:t>of matching pairs that </a:t>
            </a:r>
            <a:r>
              <a:rPr lang="en-US" dirty="0">
                <a:latin typeface="NimbusRomNo9L-Regu"/>
              </a:rPr>
              <a:t>associate each operator group with a </a:t>
            </a:r>
            <a:r>
              <a:rPr lang="en-US" dirty="0" smtClean="0">
                <a:latin typeface="NimbusRomNo9L-Regu"/>
              </a:rPr>
              <a:t>corresponding edge node. </a:t>
            </a:r>
          </a:p>
          <a:p>
            <a:endParaRPr lang="en-US" b="1" dirty="0" smtClean="0">
              <a:latin typeface="NimbusRomNo9L-Regu"/>
            </a:endParaRPr>
          </a:p>
          <a:p>
            <a:r>
              <a:rPr lang="en-US" b="1" dirty="0" smtClean="0">
                <a:latin typeface="NimbusRomNo9L-Regu"/>
              </a:rPr>
              <a:t>3. Physical </a:t>
            </a:r>
            <a:r>
              <a:rPr lang="en-US" b="1" dirty="0">
                <a:latin typeface="NimbusRomNo9L-Regu"/>
              </a:rPr>
              <a:t>Placement </a:t>
            </a:r>
            <a:r>
              <a:rPr lang="en-US" b="1" dirty="0" smtClean="0">
                <a:latin typeface="NimbusRomNo9L-Regu"/>
              </a:rPr>
              <a:t>Module</a:t>
            </a:r>
            <a:endParaRPr lang="en-US" dirty="0">
              <a:latin typeface="NimbusRomNo9L-Regu"/>
            </a:endParaRPr>
          </a:p>
          <a:p>
            <a:r>
              <a:rPr lang="en-US" dirty="0">
                <a:latin typeface="NimbusRomNo9L-Regu"/>
              </a:rPr>
              <a:t> </a:t>
            </a:r>
            <a:r>
              <a:rPr lang="en-US" dirty="0" smtClean="0">
                <a:latin typeface="NimbusRomNo9L-Regu"/>
              </a:rPr>
              <a:t>   Deploys </a:t>
            </a:r>
            <a:r>
              <a:rPr lang="en-US" dirty="0">
                <a:latin typeface="NimbusRomNo9L-Regu"/>
              </a:rPr>
              <a:t>each </a:t>
            </a:r>
            <a:r>
              <a:rPr lang="en-US" dirty="0" smtClean="0">
                <a:latin typeface="NimbusRomNo9L-Regu"/>
              </a:rPr>
              <a:t>operator group </a:t>
            </a:r>
            <a:r>
              <a:rPr lang="en-US" dirty="0">
                <a:latin typeface="NimbusRomNo9L-Regu"/>
              </a:rPr>
              <a:t>as Docker container on the designated edge </a:t>
            </a:r>
            <a:r>
              <a:rPr lang="en-US" dirty="0" smtClean="0">
                <a:latin typeface="NimbusRomNo9L-Regu"/>
              </a:rPr>
              <a:t>node using </a:t>
            </a:r>
            <a:r>
              <a:rPr lang="en-US" dirty="0">
                <a:latin typeface="NimbusRomNo9L-Regu"/>
              </a:rPr>
              <a:t>the Kubernetes Pod </a:t>
            </a:r>
            <a:r>
              <a:rPr lang="en-US" dirty="0" smtClean="0">
                <a:latin typeface="NimbusRomNo9L-Regu"/>
              </a:rPr>
              <a:t>   scheduler</a:t>
            </a:r>
            <a:r>
              <a:rPr lang="en-US" dirty="0">
                <a:latin typeface="NimbusRomNo9L-Regu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Profiling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902" y="1325045"/>
            <a:ext cx="1087672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NimbusRomNo9L-Regu"/>
              </a:rPr>
              <a:t>The Resource Profiler runs each application on a </a:t>
            </a:r>
            <a:r>
              <a:rPr lang="en-US" sz="2000" dirty="0" smtClean="0">
                <a:latin typeface="NimbusRomNo9L-Regu"/>
              </a:rPr>
              <a:t>dedicated edge </a:t>
            </a:r>
            <a:r>
              <a:rPr lang="en-US" sz="2000" dirty="0">
                <a:latin typeface="NimbusRomNo9L-Regu"/>
              </a:rPr>
              <a:t>node and measures the average utilization of CPU, </a:t>
            </a:r>
            <a:r>
              <a:rPr lang="en-US" sz="2000" dirty="0" smtClean="0">
                <a:latin typeface="NimbusRomNo9L-Regu"/>
              </a:rPr>
              <a:t>memory, and </a:t>
            </a:r>
            <a:r>
              <a:rPr lang="en-US" sz="2000" dirty="0">
                <a:latin typeface="NimbusRomNo9L-Regu"/>
              </a:rPr>
              <a:t>network for each stream </a:t>
            </a:r>
            <a:r>
              <a:rPr lang="en-US" sz="2000" dirty="0" smtClean="0">
                <a:latin typeface="NimbusRomNo9L-Regu"/>
              </a:rPr>
              <a:t>operator</a:t>
            </a:r>
          </a:p>
          <a:p>
            <a:endParaRPr lang="en-US" sz="2000" dirty="0" smtClean="0">
              <a:latin typeface="NimbusRomNo9L-Regu"/>
            </a:endParaRPr>
          </a:p>
          <a:p>
            <a:r>
              <a:rPr lang="en-US" sz="2000" b="1" dirty="0" smtClean="0">
                <a:latin typeface="NimbusRomNo9L-Regu"/>
              </a:rPr>
              <a:t>Why </a:t>
            </a:r>
            <a:r>
              <a:rPr lang="en-US" sz="2000" b="1" dirty="0">
                <a:latin typeface="NimbusRomNo9L-Regu"/>
              </a:rPr>
              <a:t>it's </a:t>
            </a:r>
            <a:r>
              <a:rPr lang="en-US" sz="2000" b="1" dirty="0" smtClean="0">
                <a:latin typeface="NimbusRomNo9L-Regu"/>
              </a:rPr>
              <a:t>critical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Prevents </a:t>
            </a:r>
            <a:r>
              <a:rPr lang="en-US" sz="2000" dirty="0">
                <a:latin typeface="NimbusRomNo9L-Regu"/>
              </a:rPr>
              <a:t>overloading nodes with too many or too heavy </a:t>
            </a:r>
            <a:r>
              <a:rPr lang="en-US" sz="2000" dirty="0" smtClean="0">
                <a:latin typeface="NimbusRomNo9L-Regu"/>
              </a:rPr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Enables </a:t>
            </a:r>
            <a:r>
              <a:rPr lang="en-US" sz="2000" dirty="0">
                <a:latin typeface="NimbusRomNo9L-Regu"/>
              </a:rPr>
              <a:t>smarter placement decisions based on actual </a:t>
            </a:r>
            <a:r>
              <a:rPr lang="en-US" sz="2000" dirty="0" smtClean="0">
                <a:latin typeface="NimbusRomNo9L-Regu"/>
              </a:rPr>
              <a:t>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-Regu"/>
            </a:endParaRPr>
          </a:p>
          <a:p>
            <a:r>
              <a:rPr lang="en-US" sz="2000" b="1" dirty="0" smtClean="0">
                <a:latin typeface="NimbusRomNo9L-Regu"/>
              </a:rPr>
              <a:t>How </a:t>
            </a:r>
            <a:r>
              <a:rPr lang="en-US" sz="2000" b="1" dirty="0">
                <a:latin typeface="NimbusRomNo9L-Regu"/>
              </a:rPr>
              <a:t>it's </a:t>
            </a:r>
            <a:r>
              <a:rPr lang="en-US" sz="2000" b="1" dirty="0" smtClean="0">
                <a:latin typeface="NimbusRomNo9L-Regu"/>
              </a:rPr>
              <a:t>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VMs with </a:t>
            </a:r>
            <a:r>
              <a:rPr lang="en-US" sz="2000" dirty="0">
                <a:latin typeface="NimbusRomNo9L-Regu"/>
              </a:rPr>
              <a:t>various vCPU and memory </a:t>
            </a:r>
            <a:r>
              <a:rPr lang="en-US" sz="2000" dirty="0" smtClean="0">
                <a:latin typeface="NimbusRomNo9L-Regu"/>
              </a:rPr>
              <a:t>configurations were used </a:t>
            </a:r>
            <a:r>
              <a:rPr lang="en-US" sz="2000" dirty="0">
                <a:latin typeface="NimbusRomNo9L-Regu"/>
              </a:rPr>
              <a:t>to </a:t>
            </a:r>
            <a:r>
              <a:rPr lang="en-US" sz="2000" dirty="0" smtClean="0">
                <a:latin typeface="NimbusRomNo9L-Regu"/>
              </a:rPr>
              <a:t>emulate heterogeneous </a:t>
            </a:r>
            <a:r>
              <a:rPr lang="en-US" sz="2000" dirty="0">
                <a:latin typeface="NimbusRomNo9L-Regu"/>
              </a:rPr>
              <a:t>edge nodes</a:t>
            </a:r>
            <a:r>
              <a:rPr lang="en-US" sz="2000" dirty="0" smtClean="0">
                <a:latin typeface="NimbusRomNo9L-Regu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Prometheus was used </a:t>
            </a:r>
            <a:r>
              <a:rPr lang="en-US" sz="2000" dirty="0">
                <a:latin typeface="NimbusRomNo9L-Regu"/>
              </a:rPr>
              <a:t>to collect runtime </a:t>
            </a:r>
            <a:r>
              <a:rPr lang="en-US" sz="2000" dirty="0" smtClean="0">
                <a:latin typeface="NimbusRomNo9L-Regu"/>
              </a:rPr>
              <a:t>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Profiles </a:t>
            </a:r>
            <a:r>
              <a:rPr lang="en-US" sz="2000" dirty="0">
                <a:latin typeface="NimbusRomNo9L-Regu"/>
              </a:rPr>
              <a:t>operators under different input loads to estimate </a:t>
            </a:r>
            <a:r>
              <a:rPr lang="en-US" sz="2000" dirty="0" smtClean="0">
                <a:latin typeface="NimbusRomNo9L-Regu"/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4408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Two-sided matching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6902" y="1143143"/>
            <a:ext cx="115085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NimbusRomNo9L-Regu"/>
              </a:rPr>
              <a:t>To efficiently </a:t>
            </a:r>
            <a:r>
              <a:rPr lang="en-US" sz="2000" dirty="0">
                <a:latin typeface="NimbusRomNo9L-Regu"/>
              </a:rPr>
              <a:t>assign application DAGs to edge nodes based on mutual ranking preferences to avoid resource bottlenecks</a:t>
            </a:r>
            <a:r>
              <a:rPr lang="en-US" sz="2000" dirty="0" smtClean="0">
                <a:latin typeface="NimbusRomNo9L-Regu"/>
              </a:rPr>
              <a:t>.</a:t>
            </a:r>
          </a:p>
          <a:p>
            <a:endParaRPr lang="en-US" sz="2000" dirty="0" smtClean="0">
              <a:latin typeface="NimbusRomNo9L-Regu"/>
            </a:endParaRPr>
          </a:p>
          <a:p>
            <a:r>
              <a:rPr lang="en-US" sz="2000" b="1" dirty="0" smtClean="0">
                <a:latin typeface="NimbusRomNo9L-Regu"/>
              </a:rPr>
              <a:t>Applications </a:t>
            </a:r>
            <a:r>
              <a:rPr lang="en-US" sz="2000" b="1" dirty="0">
                <a:latin typeface="NimbusRomNo9L-Regu"/>
              </a:rPr>
              <a:t>(DAGs) rank edge nodes based </a:t>
            </a:r>
            <a:r>
              <a:rPr lang="en-US" sz="2000" b="1" dirty="0" smtClean="0">
                <a:latin typeface="NimbusRomNo9L-Regu"/>
              </a:rPr>
              <a:t>on</a:t>
            </a:r>
            <a:endParaRPr lang="en-US" sz="2000" dirty="0" smtClean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How </a:t>
            </a:r>
            <a:r>
              <a:rPr lang="en-US" sz="2000" dirty="0">
                <a:latin typeface="NimbusRomNo9L-Regu"/>
              </a:rPr>
              <a:t>well a node matches their CPU, memory, and bandwidth </a:t>
            </a:r>
            <a:r>
              <a:rPr lang="en-US" sz="2000" dirty="0" smtClean="0">
                <a:latin typeface="NimbusRomNo9L-Regu"/>
              </a:rPr>
              <a:t>needs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Network </a:t>
            </a:r>
            <a:r>
              <a:rPr lang="en-US" sz="2000" dirty="0">
                <a:latin typeface="NimbusRomNo9L-Regu"/>
              </a:rPr>
              <a:t>delay from upstream </a:t>
            </a:r>
            <a:r>
              <a:rPr lang="en-US" sz="2000" dirty="0" smtClean="0">
                <a:latin typeface="NimbusRomNo9L-Regu"/>
              </a:rPr>
              <a:t>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Nodes </a:t>
            </a:r>
            <a:r>
              <a:rPr lang="en-US" sz="2000" dirty="0">
                <a:latin typeface="NimbusRomNo9L-Regu"/>
              </a:rPr>
              <a:t>with fewer performance risks are ranked </a:t>
            </a:r>
            <a:r>
              <a:rPr lang="en-US" sz="2000" dirty="0" smtClean="0">
                <a:latin typeface="NimbusRomNo9L-Regu"/>
              </a:rPr>
              <a:t>higher</a:t>
            </a:r>
          </a:p>
          <a:p>
            <a:r>
              <a:rPr lang="en-US" sz="2000" b="1" dirty="0" smtClean="0">
                <a:latin typeface="NimbusRomNo9L-Regu"/>
              </a:rPr>
              <a:t>Edge </a:t>
            </a:r>
            <a:r>
              <a:rPr lang="en-US" sz="2000" b="1" dirty="0">
                <a:latin typeface="NimbusRomNo9L-Regu"/>
              </a:rPr>
              <a:t>nodes rank applications based </a:t>
            </a:r>
            <a:r>
              <a:rPr lang="en-US" sz="2000" b="1" dirty="0" smtClean="0">
                <a:latin typeface="NimbusRomNo9L-Regu"/>
              </a:rPr>
              <a:t>on</a:t>
            </a:r>
            <a:endParaRPr lang="en-US" sz="2000" dirty="0" smtClean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How </a:t>
            </a:r>
            <a:r>
              <a:rPr lang="en-US" sz="2000" dirty="0">
                <a:latin typeface="NimbusRomNo9L-Regu"/>
              </a:rPr>
              <a:t>much residual resource capacity will be left after </a:t>
            </a:r>
            <a:r>
              <a:rPr lang="en-US" sz="2000" dirty="0" smtClean="0">
                <a:latin typeface="NimbusRomNo9L-Regu"/>
              </a:rPr>
              <a:t>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DAGs </a:t>
            </a:r>
            <a:r>
              <a:rPr lang="en-US" sz="2000" dirty="0">
                <a:latin typeface="NimbusRomNo9L-Regu"/>
              </a:rPr>
              <a:t>that leave more CPU, memory, and bandwidth unused are </a:t>
            </a:r>
            <a:r>
              <a:rPr lang="en-US" sz="2000" dirty="0" smtClean="0">
                <a:latin typeface="NimbusRomNo9L-Regu"/>
              </a:rPr>
              <a:t>preferred </a:t>
            </a:r>
          </a:p>
          <a:p>
            <a:r>
              <a:rPr lang="en-US" sz="2000" b="1" dirty="0" smtClean="0">
                <a:latin typeface="NimbusRomNo9L-Regu"/>
              </a:rPr>
              <a:t>Matching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DAGs </a:t>
            </a:r>
            <a:r>
              <a:rPr lang="en-US" sz="2000" dirty="0">
                <a:latin typeface="NimbusRomNo9L-Regu"/>
              </a:rPr>
              <a:t>propose to their top-ranked </a:t>
            </a:r>
            <a:r>
              <a:rPr lang="en-US" sz="2000" dirty="0" smtClean="0">
                <a:latin typeface="NimbusRomNo9L-Regu"/>
              </a:rPr>
              <a:t>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Nodes </a:t>
            </a:r>
            <a:r>
              <a:rPr lang="en-US" sz="2000" dirty="0">
                <a:latin typeface="NimbusRomNo9L-Regu"/>
              </a:rPr>
              <a:t>accept if they are unassigned or prefer the new </a:t>
            </a:r>
            <a:r>
              <a:rPr lang="en-US" sz="2000" dirty="0" smtClean="0">
                <a:latin typeface="NimbusRomNo9L-Regu"/>
              </a:rPr>
              <a:t>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If </a:t>
            </a:r>
            <a:r>
              <a:rPr lang="en-US" sz="2000" dirty="0">
                <a:latin typeface="NimbusRomNo9L-Regu"/>
              </a:rPr>
              <a:t>a DAG cannot be placed due to resource limits, it is partitioned and </a:t>
            </a:r>
            <a:r>
              <a:rPr lang="en-US" sz="2000" dirty="0" smtClean="0">
                <a:latin typeface="NimbusRomNo9L-Regu"/>
              </a:rPr>
              <a:t>retried</a:t>
            </a:r>
          </a:p>
          <a:p>
            <a:r>
              <a:rPr lang="en-US" sz="2000" b="1" dirty="0" smtClean="0">
                <a:latin typeface="NimbusRomNo9L-Regu"/>
              </a:rPr>
              <a:t>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imbusRomNo9L-Regu"/>
              </a:rPr>
              <a:t>Matches </a:t>
            </a:r>
            <a:r>
              <a:rPr lang="en-US" sz="2000" dirty="0">
                <a:latin typeface="NimbusRomNo9L-Regu"/>
              </a:rPr>
              <a:t>reflect mutual best fit between applications and </a:t>
            </a:r>
            <a:r>
              <a:rPr lang="en-US" sz="2000" dirty="0" smtClean="0">
                <a:latin typeface="NimbusRomNo9L-Regu"/>
              </a:rPr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1127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Partitioning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1475" y="1062335"/>
            <a:ext cx="115204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Split </a:t>
            </a:r>
            <a:r>
              <a:rPr lang="en-US" sz="2000" dirty="0"/>
              <a:t>large application DAGs into smaller parts to enable efficient deployment across multiple edge nodes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When is it triggered?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When a DAG cannot be placed on a single node due to resource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When a node prefers another DAG (based on matching scores)</a:t>
            </a:r>
          </a:p>
          <a:p>
            <a:r>
              <a:rPr lang="en-US" sz="2000" b="1" dirty="0"/>
              <a:t>How it works:</a:t>
            </a:r>
            <a:endParaRPr lang="en-US" sz="2000" dirty="0"/>
          </a:p>
          <a:p>
            <a:r>
              <a:rPr lang="en-US" sz="2000" dirty="0"/>
              <a:t>DAG is modeled as a weighted graph (nodes = operators, edges = data flow)</a:t>
            </a:r>
          </a:p>
          <a:p>
            <a:r>
              <a:rPr lang="en-US" sz="2000" dirty="0"/>
              <a:t>Each edge's weight reflects the data rate between two operators</a:t>
            </a:r>
          </a:p>
          <a:p>
            <a:r>
              <a:rPr lang="en-US" sz="2000" dirty="0" smtClean="0"/>
              <a:t>The goal is to reduce </a:t>
            </a:r>
            <a:r>
              <a:rPr lang="en-US" sz="2000" dirty="0"/>
              <a:t>inter-node communication</a:t>
            </a:r>
          </a:p>
          <a:p>
            <a:r>
              <a:rPr lang="en-US" sz="2000" b="1" dirty="0"/>
              <a:t>Spectral Partitioning Technique:</a:t>
            </a:r>
            <a:endParaRPr lang="en-US" sz="2000" dirty="0"/>
          </a:p>
          <a:p>
            <a:r>
              <a:rPr lang="en-US" sz="2000" dirty="0"/>
              <a:t>Builds the graph Laplacian </a:t>
            </a:r>
            <a:r>
              <a:rPr lang="en-US" sz="2000" dirty="0" smtClean="0"/>
              <a:t>matrix</a:t>
            </a:r>
            <a:endParaRPr lang="en-US" sz="2000" dirty="0"/>
          </a:p>
          <a:p>
            <a:r>
              <a:rPr lang="en-US" sz="2000" dirty="0"/>
              <a:t>Computes the </a:t>
            </a:r>
            <a:r>
              <a:rPr lang="en-US" sz="2000" b="1" dirty="0"/>
              <a:t>Fiedler vector</a:t>
            </a:r>
            <a:r>
              <a:rPr lang="en-US" sz="2000" dirty="0"/>
              <a:t> (2nd smallest eigenvector)</a:t>
            </a:r>
          </a:p>
          <a:p>
            <a:r>
              <a:rPr lang="en-US" sz="2000" dirty="0"/>
              <a:t>Partitions the </a:t>
            </a:r>
            <a:r>
              <a:rPr lang="en-US" sz="2000" dirty="0" smtClean="0"/>
              <a:t>graph </a:t>
            </a:r>
            <a:r>
              <a:rPr lang="en-US" sz="2000" b="1" dirty="0" smtClean="0"/>
              <a:t>g</a:t>
            </a:r>
            <a:r>
              <a:rPr lang="en-US" sz="2000" dirty="0" smtClean="0"/>
              <a:t>:</a:t>
            </a:r>
            <a:endParaRPr lang="en-US" sz="2000" dirty="0"/>
          </a:p>
          <a:p>
            <a:pPr lvl="1"/>
            <a:r>
              <a:rPr lang="en-US" sz="2000" dirty="0"/>
              <a:t>Positive values → one </a:t>
            </a:r>
            <a:r>
              <a:rPr lang="en-US" sz="2000" dirty="0" smtClean="0"/>
              <a:t>subset (g’)</a:t>
            </a:r>
            <a:endParaRPr lang="en-US" sz="2000" dirty="0"/>
          </a:p>
          <a:p>
            <a:pPr lvl="1"/>
            <a:r>
              <a:rPr lang="en-US" sz="2000" dirty="0"/>
              <a:t>Negative values → </a:t>
            </a:r>
            <a:r>
              <a:rPr lang="en-US" sz="2000" dirty="0" smtClean="0"/>
              <a:t>another (g’’)</a:t>
            </a:r>
            <a:endParaRPr lang="en-US" sz="2000" dirty="0"/>
          </a:p>
          <a:p>
            <a:r>
              <a:rPr lang="en-US" sz="2000" b="1" dirty="0"/>
              <a:t>Result:</a:t>
            </a:r>
            <a:endParaRPr lang="en-US" sz="2000" dirty="0"/>
          </a:p>
          <a:p>
            <a:r>
              <a:rPr lang="en-US" sz="2000" dirty="0"/>
              <a:t>Operators with heavy data exchange stay together</a:t>
            </a:r>
          </a:p>
          <a:p>
            <a:r>
              <a:rPr lang="en-US" sz="2000" dirty="0"/>
              <a:t>DAGs are split intelligently, reducing network overhead</a:t>
            </a:r>
          </a:p>
          <a:p>
            <a:r>
              <a:rPr lang="en-US" sz="2000" dirty="0"/>
              <a:t>Enables scalable, resource-aware operator </a:t>
            </a:r>
            <a:r>
              <a:rPr lang="en-US" sz="2000" dirty="0" smtClean="0"/>
              <a:t>placement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33" y="4647097"/>
            <a:ext cx="3692899" cy="4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Beaver Scheduling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1474" y="1233488"/>
            <a:ext cx="7007335" cy="4943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Starts with a list of application DAGs to be </a:t>
            </a:r>
            <a:r>
              <a:rPr lang="en-US" sz="2000" dirty="0" smtClean="0"/>
              <a:t>placed</a:t>
            </a:r>
          </a:p>
          <a:p>
            <a:pPr marL="0" indent="0">
              <a:buNone/>
            </a:pPr>
            <a:r>
              <a:rPr lang="en-US" sz="2000" b="1" dirty="0" smtClean="0"/>
              <a:t>For </a:t>
            </a:r>
            <a:r>
              <a:rPr lang="en-US" sz="2000" b="1" dirty="0"/>
              <a:t>each </a:t>
            </a:r>
            <a:r>
              <a:rPr lang="en-US" sz="2000" b="1" dirty="0" smtClean="0"/>
              <a:t>DAG</a:t>
            </a:r>
          </a:p>
          <a:p>
            <a:r>
              <a:rPr lang="en-US" sz="2000" dirty="0" smtClean="0"/>
              <a:t>Ranks </a:t>
            </a:r>
            <a:r>
              <a:rPr lang="en-US" sz="2000" dirty="0"/>
              <a:t>nodes based on best fit for resources and </a:t>
            </a:r>
            <a:r>
              <a:rPr lang="en-US" sz="2000" dirty="0" smtClean="0"/>
              <a:t>delay</a:t>
            </a:r>
          </a:p>
          <a:p>
            <a:pPr marL="0" indent="0">
              <a:buNone/>
            </a:pPr>
            <a:r>
              <a:rPr lang="en-US" sz="2000" b="1" dirty="0" smtClean="0"/>
              <a:t>Iterative matching</a:t>
            </a:r>
          </a:p>
          <a:p>
            <a:r>
              <a:rPr lang="en-US" sz="2000" dirty="0" smtClean="0"/>
              <a:t>DAG </a:t>
            </a:r>
            <a:r>
              <a:rPr lang="en-US" sz="2000" dirty="0"/>
              <a:t>proposes to its top-ranked </a:t>
            </a:r>
            <a:r>
              <a:rPr lang="en-US" sz="2000" dirty="0" smtClean="0"/>
              <a:t>node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the node is available, it </a:t>
            </a:r>
            <a:r>
              <a:rPr lang="en-US" sz="2000" dirty="0" smtClean="0"/>
              <a:t>accepts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not, it compares current vs. new DAG’s residual resource usage and accepts the better </a:t>
            </a:r>
            <a:r>
              <a:rPr lang="en-US" sz="2000" dirty="0" smtClean="0"/>
              <a:t>one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a DAG can’t be placed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Uses </a:t>
            </a:r>
            <a:r>
              <a:rPr lang="en-US" sz="2000" dirty="0"/>
              <a:t>spectral partitioning to split DAG into smaller </a:t>
            </a:r>
            <a:r>
              <a:rPr lang="en-US" sz="2000" dirty="0" smtClean="0"/>
              <a:t>parts</a:t>
            </a:r>
          </a:p>
          <a:p>
            <a:r>
              <a:rPr lang="en-US" sz="2000" dirty="0" smtClean="0"/>
              <a:t>New </a:t>
            </a:r>
            <a:r>
              <a:rPr lang="en-US" sz="2000" dirty="0"/>
              <a:t>parts are re-queued for </a:t>
            </a:r>
            <a:r>
              <a:rPr lang="en-US" sz="2000" dirty="0" smtClean="0"/>
              <a:t>placement</a:t>
            </a:r>
          </a:p>
          <a:p>
            <a:r>
              <a:rPr lang="en-US" sz="2000" dirty="0" smtClean="0"/>
              <a:t>Continues </a:t>
            </a:r>
            <a:r>
              <a:rPr lang="en-US" sz="2000" dirty="0"/>
              <a:t>until all DAGs or partitions are successfully </a:t>
            </a:r>
            <a:r>
              <a:rPr lang="en-US" sz="2000" dirty="0" smtClean="0"/>
              <a:t>placed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881607" y="192419"/>
            <a:ext cx="1017767" cy="412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567530" y="837345"/>
            <a:ext cx="1661822" cy="49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DAGs Queue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8567530" y="2059388"/>
            <a:ext cx="1749287" cy="86669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Assign?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90490" y="2956417"/>
            <a:ext cx="1454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Occupied Node</a:t>
            </a:r>
          </a:p>
          <a:p>
            <a:pPr algn="ctr"/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9040487" y="4817418"/>
            <a:ext cx="20952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 smtClean="0"/>
              <a:t>Free Node &amp; Enough Res</a:t>
            </a:r>
            <a:endParaRPr lang="en-US" sz="1500" dirty="0"/>
          </a:p>
        </p:txBody>
      </p:sp>
      <p:sp>
        <p:nvSpPr>
          <p:cNvPr id="26" name="Rectangle 25"/>
          <p:cNvSpPr/>
          <p:nvPr/>
        </p:nvSpPr>
        <p:spPr>
          <a:xfrm>
            <a:off x="8237062" y="1774707"/>
            <a:ext cx="803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/>
              <a:t>Assing</a:t>
            </a:r>
            <a:r>
              <a:rPr lang="en-US" sz="1600" dirty="0"/>
              <a:t>?</a:t>
            </a:r>
            <a:endParaRPr lang="en-US" sz="16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98" y="1"/>
            <a:ext cx="3723019" cy="68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Placement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Ensures </a:t>
            </a:r>
            <a:r>
              <a:rPr lang="en-US" dirty="0"/>
              <a:t>operators are deployed exactly where needed for high </a:t>
            </a:r>
            <a:r>
              <a:rPr lang="en-US" dirty="0" smtClean="0"/>
              <a:t>performance</a:t>
            </a:r>
          </a:p>
          <a:p>
            <a:r>
              <a:rPr lang="en-US" dirty="0"/>
              <a:t>Pluggable scheduler assigns stream operators to the right </a:t>
            </a:r>
            <a:r>
              <a:rPr lang="en-US" dirty="0" smtClean="0"/>
              <a:t>pods</a:t>
            </a:r>
            <a:endParaRPr lang="en-US" dirty="0"/>
          </a:p>
          <a:p>
            <a:r>
              <a:rPr lang="en-US" dirty="0" smtClean="0"/>
              <a:t>Runs </a:t>
            </a:r>
            <a:r>
              <a:rPr lang="en-US" dirty="0"/>
              <a:t>the placement plan determined by </a:t>
            </a:r>
            <a:r>
              <a:rPr lang="en-US" dirty="0" smtClean="0"/>
              <a:t>the Scheduling Algorithm</a:t>
            </a:r>
          </a:p>
          <a:p>
            <a:r>
              <a:rPr lang="en-US" dirty="0" smtClean="0"/>
              <a:t>Uses </a:t>
            </a:r>
            <a:r>
              <a:rPr lang="en-US" dirty="0"/>
              <a:t>Kubernetes for container </a:t>
            </a:r>
            <a:r>
              <a:rPr lang="en-US" dirty="0" smtClean="0"/>
              <a:t>orchestration</a:t>
            </a:r>
          </a:p>
          <a:p>
            <a:pPr marL="0" indent="0">
              <a:buNone/>
            </a:pPr>
            <a:r>
              <a:rPr lang="en-US" b="1" dirty="0" smtClean="0"/>
              <a:t>Configures </a:t>
            </a:r>
            <a:r>
              <a:rPr lang="en-US" b="1" dirty="0"/>
              <a:t>pods with</a:t>
            </a:r>
            <a:r>
              <a:rPr lang="en-US" dirty="0" smtClean="0"/>
              <a:t>:</a:t>
            </a:r>
          </a:p>
          <a:p>
            <a:r>
              <a:rPr lang="en-US" dirty="0" smtClean="0"/>
              <a:t>Apache </a:t>
            </a:r>
            <a:r>
              <a:rPr lang="en-US" dirty="0"/>
              <a:t>Storm </a:t>
            </a:r>
            <a:r>
              <a:rPr lang="en-US" dirty="0" smtClean="0"/>
              <a:t>container</a:t>
            </a:r>
          </a:p>
          <a:p>
            <a:r>
              <a:rPr lang="en-US" dirty="0" err="1" smtClean="0"/>
              <a:t>nodeName</a:t>
            </a:r>
            <a:r>
              <a:rPr lang="en-US" dirty="0" smtClean="0"/>
              <a:t> </a:t>
            </a:r>
            <a:r>
              <a:rPr lang="en-US" dirty="0"/>
              <a:t>field for target edge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Supervisor </a:t>
            </a:r>
            <a:r>
              <a:rPr lang="en-US" dirty="0"/>
              <a:t>daemon for task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1074</Words>
  <Application>Microsoft Office PowerPoint</Application>
  <PresentationFormat>Widescreen</PresentationFormat>
  <Paragraphs>151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NimbusRomNo9L-Regu</vt:lpstr>
      <vt:lpstr>Office Theme</vt:lpstr>
      <vt:lpstr>High throughput,  Real-time Edge Stream Processing with Topology Aware Resource Matching</vt:lpstr>
      <vt:lpstr>Edge Stream Processing</vt:lpstr>
      <vt:lpstr>Limitations of Existing SPEs</vt:lpstr>
      <vt:lpstr>Solution: Beaver</vt:lpstr>
      <vt:lpstr>Resource Profiling</vt:lpstr>
      <vt:lpstr>Two-sided matching</vt:lpstr>
      <vt:lpstr>Topology Partitioning</vt:lpstr>
      <vt:lpstr>Beaver Scheduling Algorithm</vt:lpstr>
      <vt:lpstr>Physical Placement Module</vt:lpstr>
      <vt:lpstr>Beaver framework</vt:lpstr>
      <vt:lpstr>Evaluation Summary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ELEVATOR SYSTEM</dc:title>
  <dc:creator>Kelvin Manyeki</dc:creator>
  <cp:lastModifiedBy>Kingstone Showa</cp:lastModifiedBy>
  <cp:revision>119</cp:revision>
  <dcterms:created xsi:type="dcterms:W3CDTF">2025-01-18T02:49:00Z</dcterms:created>
  <dcterms:modified xsi:type="dcterms:W3CDTF">2025-05-30T12:30:06Z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D57D01DC30DF4E019B1388A3C3783013_12</vt:lpwstr>
  </property>
  <property fmtid="{D5CDD505-2E9C-101B-9397-08002B2CF9AE}" pid="3" name="KSOProductBuildVer">
    <vt:lpwstr>1033-12.2.0.19805</vt:lpwstr>
  </property>
</Properties>
</file>