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0" r:id="rId3"/>
    <p:sldId id="262" r:id="rId4"/>
    <p:sldId id="307" r:id="rId5"/>
    <p:sldId id="308" r:id="rId6"/>
    <p:sldId id="263" r:id="rId7"/>
    <p:sldId id="309" r:id="rId8"/>
    <p:sldId id="310" r:id="rId9"/>
    <p:sldId id="311" r:id="rId10"/>
    <p:sldId id="264" r:id="rId11"/>
    <p:sldId id="312" r:id="rId12"/>
    <p:sldId id="268" r:id="rId13"/>
  </p:sldIdLst>
  <p:sldSz cx="9144000" cy="5143500" type="screen16x9"/>
  <p:notesSz cx="6858000" cy="9144000"/>
  <p:embeddedFontLst>
    <p:embeddedFont>
      <p:font typeface="IBM Plex Mono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9D1470-D525-497D-B10E-07C513BE9870}">
  <a:tblStyle styleId="{F59D1470-D525-497D-B10E-07C513BE9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924" autoAdjust="0"/>
  </p:normalViewPr>
  <p:slideViewPr>
    <p:cSldViewPr snapToGrid="0">
      <p:cViewPr varScale="1">
        <p:scale>
          <a:sx n="72" d="100"/>
          <a:sy n="72" d="100"/>
        </p:scale>
        <p:origin x="1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253772965879264E-2"/>
          <c:y val="7.6279775328898985E-2"/>
          <c:w val="0.90049622703412069"/>
          <c:h val="0.66559212498518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Digest Class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Initial Cov.</c:v>
                </c:pt>
                <c:pt idx="1">
                  <c:v>Manual Imp</c:v>
                </c:pt>
                <c:pt idx="2">
                  <c:v>Randoop</c:v>
                </c:pt>
                <c:pt idx="3">
                  <c:v>GitHup Co.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8.6</c:v>
                </c:pt>
                <c:pt idx="1">
                  <c:v>18.899999999999999</c:v>
                </c:pt>
                <c:pt idx="2">
                  <c:v>39</c:v>
                </c:pt>
                <c:pt idx="3">
                  <c:v>17.3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6D-44BC-A4B8-A39A42D837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Main/Java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Initial Cov.</c:v>
                </c:pt>
                <c:pt idx="1">
                  <c:v>Manual Imp</c:v>
                </c:pt>
                <c:pt idx="2">
                  <c:v>Randoop</c:v>
                </c:pt>
                <c:pt idx="3">
                  <c:v>GitHup Co.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97.5</c:v>
                </c:pt>
                <c:pt idx="1">
                  <c:v>97.8</c:v>
                </c:pt>
                <c:pt idx="2">
                  <c:v>97.8</c:v>
                </c:pt>
                <c:pt idx="3">
                  <c:v>97.8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6D-44BC-A4B8-A39A42D837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Overall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Initial Cov.</c:v>
                </c:pt>
                <c:pt idx="1">
                  <c:v>Manual Imp</c:v>
                </c:pt>
                <c:pt idx="2">
                  <c:v>Randoop</c:v>
                </c:pt>
                <c:pt idx="3">
                  <c:v>GitHup Co.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97.9</c:v>
                </c:pt>
                <c:pt idx="1">
                  <c:v>98</c:v>
                </c:pt>
                <c:pt idx="2">
                  <c:v>96</c:v>
                </c:pt>
                <c:pt idx="3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6D-44BC-A4B8-A39A42D8371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3"/>
        <c:axId val="2021865103"/>
        <c:axId val="2021849711"/>
      </c:barChart>
      <c:catAx>
        <c:axId val="2021865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Method Used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849711"/>
        <c:crosses val="autoZero"/>
        <c:auto val="1"/>
        <c:lblAlgn val="ctr"/>
        <c:lblOffset val="100"/>
        <c:noMultiLvlLbl val="0"/>
      </c:catAx>
      <c:valAx>
        <c:axId val="202184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Coverage %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865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26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11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059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1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230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results indicate that Base32 decoding achieves a higher average throughput compared to encoding, suggesting lower computational overhead for decoding operations.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Encoding, however, exhibited slightly greater variability, possibly due to the additional complexity in handling input data transformations during the encoding process.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encoding and decoding demonstrated strong performance, with throughput metrics remaining consistently high. </a:t>
            </a:r>
            <a:endParaRPr lang="en-US" sz="11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standard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deviation values confirm that the results are statistically significant and reliable under the test conditions.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08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8" r:id="rId4"/>
    <p:sldLayoutId id="2147483665" r:id="rId5"/>
    <p:sldLayoutId id="2147483670" r:id="rId6"/>
    <p:sldLayoutId id="214748367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570734" y="3456250"/>
            <a:ext cx="357782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Presented by: Kingstone Showa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490953" y="816324"/>
            <a:ext cx="7827964" cy="1620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Software </a:t>
            </a:r>
            <a:r>
              <a:rPr lang="en-US" dirty="0" smtClean="0"/>
              <a:t>Dependability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704082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431;p35"/>
          <p:cNvSpPr txBox="1">
            <a:spLocks/>
          </p:cNvSpPr>
          <p:nvPr/>
        </p:nvSpPr>
        <p:spPr>
          <a:xfrm>
            <a:off x="1834936" y="2368922"/>
            <a:ext cx="5326839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n-US" sz="2000" b="1" dirty="0" smtClean="0">
                <a:solidFill>
                  <a:schemeClr val="bg2"/>
                </a:solidFill>
                <a:latin typeface="IBM Plex Mono" panose="020B0604020202020204" charset="0"/>
              </a:rPr>
              <a:t>Project: Apache </a:t>
            </a:r>
            <a:r>
              <a:rPr lang="en-US" sz="2000" b="1" dirty="0">
                <a:solidFill>
                  <a:schemeClr val="bg2"/>
                </a:solidFill>
                <a:latin typeface="IBM Plex Mono" panose="020B0604020202020204" charset="0"/>
              </a:rPr>
              <a:t>Commons Codec</a:t>
            </a:r>
          </a:p>
        </p:txBody>
      </p:sp>
      <p:pic>
        <p:nvPicPr>
          <p:cNvPr id="1026" name="Picture 2" descr="Home – Apache Commons Cod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305" y="4033824"/>
            <a:ext cx="2677853" cy="91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à degli Studi di Salerno | AlmaLaur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9" y="110518"/>
            <a:ext cx="2505007" cy="103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/>
          <p:cNvSpPr txBox="1">
            <a:spLocks noGrp="1"/>
          </p:cNvSpPr>
          <p:nvPr>
            <p:ph type="subTitle" idx="2"/>
          </p:nvPr>
        </p:nvSpPr>
        <p:spPr>
          <a:xfrm>
            <a:off x="774914" y="1201118"/>
            <a:ext cx="7446935" cy="867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To analyze security related issues, I installed and run </a:t>
            </a:r>
            <a:r>
              <a:rPr lang="en-US" sz="1200" dirty="0" err="1"/>
              <a:t>FindBugs</a:t>
            </a:r>
            <a:r>
              <a:rPr lang="en-US" sz="1200" dirty="0"/>
              <a:t> on Eclipse. The tool found only one security related issue in </a:t>
            </a:r>
            <a:r>
              <a:rPr lang="en-US" sz="1200" i="1" dirty="0"/>
              <a:t>org.apache.commons.codec.digest.PureJavaCrc32Test</a:t>
            </a:r>
            <a:r>
              <a:rPr lang="en-US" sz="1200" dirty="0"/>
              <a:t>.</a:t>
            </a:r>
            <a:endParaRPr sz="1200" dirty="0"/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/>
              <a:t>Find </a:t>
            </a:r>
            <a:r>
              <a:rPr lang="en-US" dirty="0"/>
              <a:t>Security Bugs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03" y="1836549"/>
            <a:ext cx="7254729" cy="2194045"/>
          </a:xfrm>
          <a:prstGeom prst="rect">
            <a:avLst/>
          </a:prstGeom>
        </p:spPr>
      </p:pic>
      <p:sp>
        <p:nvSpPr>
          <p:cNvPr id="19" name="Google Shape;1733;p43"/>
          <p:cNvSpPr txBox="1">
            <a:spLocks noGrp="1"/>
          </p:cNvSpPr>
          <p:nvPr>
            <p:ph type="subTitle" idx="2"/>
          </p:nvPr>
        </p:nvSpPr>
        <p:spPr>
          <a:xfrm>
            <a:off x="1619573" y="4104466"/>
            <a:ext cx="5749871" cy="867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I replaced the Random class with </a:t>
            </a:r>
            <a:r>
              <a:rPr lang="en-US" sz="1200" dirty="0" err="1"/>
              <a:t>SecureRandom</a:t>
            </a:r>
            <a:r>
              <a:rPr lang="en-US" sz="1200" dirty="0"/>
              <a:t>, because </a:t>
            </a:r>
            <a:r>
              <a:rPr lang="en-US" sz="1200" dirty="0" err="1"/>
              <a:t>SecureRandom</a:t>
            </a:r>
            <a:r>
              <a:rPr lang="en-US" sz="1200" dirty="0"/>
              <a:t> provides </a:t>
            </a:r>
            <a:r>
              <a:rPr lang="en-US" sz="1200" dirty="0" smtClean="0"/>
              <a:t>strong </a:t>
            </a:r>
            <a:r>
              <a:rPr lang="en-US" sz="1200" dirty="0"/>
              <a:t>random values suitable for security-sensitive operations, </a:t>
            </a:r>
            <a:r>
              <a:rPr lang="en-US" sz="1200" dirty="0" smtClean="0"/>
              <a:t>avoiding </a:t>
            </a:r>
            <a:r>
              <a:rPr lang="en-US" sz="1200" dirty="0"/>
              <a:t>predictability risks.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/>
          <p:cNvSpPr txBox="1">
            <a:spLocks noGrp="1"/>
          </p:cNvSpPr>
          <p:nvPr>
            <p:ph type="subTitle" idx="2"/>
          </p:nvPr>
        </p:nvSpPr>
        <p:spPr>
          <a:xfrm>
            <a:off x="774914" y="1201118"/>
            <a:ext cx="7446935" cy="867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I configured OWASP Dependency-Check and scanned the project for the possible vulnerabilities. The report was generated as follows</a:t>
            </a:r>
            <a:r>
              <a:rPr lang="en-US" sz="1200" dirty="0" smtClean="0"/>
              <a:t>.</a:t>
            </a:r>
            <a:endParaRPr sz="1200" dirty="0"/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/>
              <a:t>OWASP Dependency-Check Analysis </a:t>
            </a:r>
          </a:p>
        </p:txBody>
      </p:sp>
      <p:sp>
        <p:nvSpPr>
          <p:cNvPr id="19" name="Google Shape;1733;p43"/>
          <p:cNvSpPr txBox="1">
            <a:spLocks noGrp="1"/>
          </p:cNvSpPr>
          <p:nvPr>
            <p:ph type="subTitle" idx="2"/>
          </p:nvPr>
        </p:nvSpPr>
        <p:spPr>
          <a:xfrm>
            <a:off x="5618137" y="1769526"/>
            <a:ext cx="2673458" cy="223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 smtClean="0"/>
              <a:t>From the report, </a:t>
            </a:r>
            <a:r>
              <a:rPr lang="en-US" sz="1200" dirty="0"/>
              <a:t>no vulnerabilities were identified in the project's dependencies. All libraries are up-to-date and free from reported security issues.</a:t>
            </a: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4" y="1769526"/>
            <a:ext cx="4525017" cy="256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>
            <a:spLocks noGrp="1"/>
          </p:cNvSpPr>
          <p:nvPr>
            <p:ph type="title"/>
          </p:nvPr>
        </p:nvSpPr>
        <p:spPr>
          <a:xfrm>
            <a:off x="2092312" y="1227244"/>
            <a:ext cx="4840603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r>
              <a:rPr lang="en-US" dirty="0" smtClean="0"/>
              <a:t>!</a:t>
            </a:r>
            <a:endParaRPr dirty="0"/>
          </a:p>
        </p:txBody>
      </p:sp>
      <p:grpSp>
        <p:nvGrpSpPr>
          <p:cNvPr id="1859" name="Google Shape;1859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60" name="Google Shape;1860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2" name="Google Shape;1862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5" name="Google Shape;1865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6" name="Google Shape;1866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1873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4" name="Google Shape;1874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7" name="Google Shape;1877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80" name="Google Shape;188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2" name="Google Shape;1882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4" name="Google Shape;1884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8" name="Google Shape;1888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3" name="Google Shape;1893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1" name="Google Shape;1901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8" name="Google Shape;1908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7"/>
          <p:cNvGrpSpPr/>
          <p:nvPr/>
        </p:nvGrpSpPr>
        <p:grpSpPr>
          <a:xfrm>
            <a:off x="741975" y="2893476"/>
            <a:ext cx="5132617" cy="134100"/>
            <a:chOff x="741975" y="2893476"/>
            <a:chExt cx="5132617" cy="134100"/>
          </a:xfrm>
        </p:grpSpPr>
        <p:sp>
          <p:nvSpPr>
            <p:cNvPr id="1910" name="Google Shape;1910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1" name="Google Shape;1911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2" name="Google Shape;1912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Introduction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246626"/>
            <a:ext cx="7632338" cy="2650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Apache Commons Codec provides robust implementations of essential encoding and decoding algorithms, such as Base64, URL encoding/decoding, checksum calculations, and digest algorithms</a:t>
            </a:r>
            <a:r>
              <a:rPr lang="en-US" dirty="0" smtClean="0"/>
              <a:t>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smtClean="0"/>
              <a:t>These </a:t>
            </a:r>
            <a:r>
              <a:rPr lang="en-US" dirty="0"/>
              <a:t>functionalities are integral to numerous software systems, ensuring efficient data transformation and secure communication</a:t>
            </a:r>
            <a:r>
              <a:rPr lang="en-US" dirty="0" smtClean="0"/>
              <a:t>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 smtClean="0"/>
              <a:t>As </a:t>
            </a:r>
            <a:r>
              <a:rPr lang="en-US" dirty="0"/>
              <a:t>a result, ensuring the dependability of Apache Commons Codec is vital to maintaining trust and confidence in its various applications.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511346" y="3852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mtClean="0"/>
              <a:t>Software Quality Analysis </a:t>
            </a:r>
            <a:endParaRPr dirty="0"/>
          </a:p>
        </p:txBody>
      </p:sp>
      <p:sp>
        <p:nvSpPr>
          <p:cNvPr id="30" name="Google Shape;2148;p55"/>
          <p:cNvSpPr txBox="1"/>
          <p:nvPr/>
        </p:nvSpPr>
        <p:spPr>
          <a:xfrm>
            <a:off x="720000" y="1167787"/>
            <a:ext cx="2191800" cy="108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pPr algn="ctr"/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I forked the official Apache Commons Codec repository to my GitHub account</a:t>
            </a:r>
          </a:p>
        </p:txBody>
      </p:sp>
      <p:sp>
        <p:nvSpPr>
          <p:cNvPr id="31" name="Google Shape;2149;p55"/>
          <p:cNvSpPr txBox="1"/>
          <p:nvPr/>
        </p:nvSpPr>
        <p:spPr>
          <a:xfrm>
            <a:off x="3476100" y="1167786"/>
            <a:ext cx="2191800" cy="108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 created a new project on </a:t>
            </a:r>
            <a:r>
              <a:rPr lang="en-US" i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SonarCloud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linked to the forked repository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Google Shape;2150;p55"/>
          <p:cNvSpPr txBox="1"/>
          <p:nvPr/>
        </p:nvSpPr>
        <p:spPr>
          <a:xfrm>
            <a:off x="6231121" y="1122860"/>
            <a:ext cx="2191800" cy="117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 configured the project properties 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a CI/CD pipeline was established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2152;p55"/>
          <p:cNvSpPr txBox="1"/>
          <p:nvPr/>
        </p:nvSpPr>
        <p:spPr>
          <a:xfrm>
            <a:off x="1262367" y="2290247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4" name="Google Shape;2153;p55"/>
          <p:cNvSpPr txBox="1"/>
          <p:nvPr/>
        </p:nvSpPr>
        <p:spPr>
          <a:xfrm>
            <a:off x="4018467" y="2251103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5" name="Google Shape;2154;p55"/>
          <p:cNvSpPr txBox="1"/>
          <p:nvPr/>
        </p:nvSpPr>
        <p:spPr>
          <a:xfrm>
            <a:off x="6774567" y="2290247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36" name="Google Shape;2166;p55"/>
          <p:cNvGrpSpPr/>
          <p:nvPr/>
        </p:nvGrpSpPr>
        <p:grpSpPr>
          <a:xfrm>
            <a:off x="1670833" y="3206493"/>
            <a:ext cx="179668" cy="179626"/>
            <a:chOff x="1726066" y="2580534"/>
            <a:chExt cx="179668" cy="179626"/>
          </a:xfrm>
        </p:grpSpPr>
        <p:sp>
          <p:nvSpPr>
            <p:cNvPr id="37" name="Google Shape;2167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68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" name="Google Shape;2169;p55"/>
          <p:cNvCxnSpPr>
            <a:stCxn id="33" idx="2"/>
            <a:endCxn id="37" idx="0"/>
          </p:cNvCxnSpPr>
          <p:nvPr/>
        </p:nvCxnSpPr>
        <p:spPr>
          <a:xfrm rot="16200000" flipH="1">
            <a:off x="1554867" y="3000047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0" name="Google Shape;2170;p55"/>
          <p:cNvCxnSpPr>
            <a:stCxn id="34" idx="2"/>
            <a:endCxn id="45" idx="0"/>
          </p:cNvCxnSpPr>
          <p:nvPr/>
        </p:nvCxnSpPr>
        <p:spPr>
          <a:xfrm rot="16200000" flipH="1">
            <a:off x="4309167" y="2962703"/>
            <a:ext cx="4158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1" name="Google Shape;2172;p55"/>
          <p:cNvCxnSpPr>
            <a:endCxn id="48" idx="0"/>
          </p:cNvCxnSpPr>
          <p:nvPr/>
        </p:nvCxnSpPr>
        <p:spPr>
          <a:xfrm rot="16200000" flipH="1">
            <a:off x="7065417" y="2962553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2" name="Google Shape;2177;p55"/>
          <p:cNvCxnSpPr>
            <a:endCxn id="45" idx="2"/>
          </p:cNvCxnSpPr>
          <p:nvPr/>
        </p:nvCxnSpPr>
        <p:spPr>
          <a:xfrm>
            <a:off x="1850501" y="3257163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2178;p55"/>
          <p:cNvCxnSpPr>
            <a:stCxn id="45" idx="6"/>
            <a:endCxn id="48" idx="2"/>
          </p:cNvCxnSpPr>
          <p:nvPr/>
        </p:nvCxnSpPr>
        <p:spPr>
          <a:xfrm>
            <a:off x="4606601" y="3260587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" name="Google Shape;2184;p55"/>
          <p:cNvGrpSpPr/>
          <p:nvPr/>
        </p:nvGrpSpPr>
        <p:grpSpPr>
          <a:xfrm>
            <a:off x="4426933" y="3170774"/>
            <a:ext cx="179668" cy="179626"/>
            <a:chOff x="4482166" y="2580534"/>
            <a:chExt cx="179668" cy="179626"/>
          </a:xfrm>
        </p:grpSpPr>
        <p:sp>
          <p:nvSpPr>
            <p:cNvPr id="45" name="Google Shape;2171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85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2188;p55"/>
          <p:cNvGrpSpPr/>
          <p:nvPr/>
        </p:nvGrpSpPr>
        <p:grpSpPr>
          <a:xfrm>
            <a:off x="7183033" y="3170737"/>
            <a:ext cx="179700" cy="179700"/>
            <a:chOff x="7238266" y="3053222"/>
            <a:chExt cx="179700" cy="179700"/>
          </a:xfrm>
        </p:grpSpPr>
        <p:sp>
          <p:nvSpPr>
            <p:cNvPr id="48" name="Google Shape;2173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89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150;p55"/>
          <p:cNvSpPr txBox="1"/>
          <p:nvPr/>
        </p:nvSpPr>
        <p:spPr>
          <a:xfrm>
            <a:off x="2914967" y="3493756"/>
            <a:ext cx="3667653" cy="95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SonarCloud</a:t>
            </a: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analyzed the library’s codebase and provided detailed insights into its quality metrics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60" name="Google Shape;2172;p55"/>
          <p:cNvCxnSpPr>
            <a:endCxn id="48" idx="6"/>
          </p:cNvCxnSpPr>
          <p:nvPr/>
        </p:nvCxnSpPr>
        <p:spPr>
          <a:xfrm rot="16200000" flipV="1">
            <a:off x="7308315" y="3315005"/>
            <a:ext cx="466340" cy="357503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2154;p55"/>
          <p:cNvSpPr txBox="1"/>
          <p:nvPr/>
        </p:nvSpPr>
        <p:spPr>
          <a:xfrm>
            <a:off x="6842658" y="3685193"/>
            <a:ext cx="1706061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Finally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511346" y="3852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Issues </a:t>
            </a:r>
            <a:r>
              <a:rPr lang="en-US" dirty="0"/>
              <a:t>Categories </a:t>
            </a:r>
            <a:r>
              <a:rPr lang="en-US" dirty="0" smtClean="0"/>
              <a:t>and Resolved</a:t>
            </a: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4329276" y="1388187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In resolving these issues, I prioritized issues based on their severity to address the most critical problems first</a:t>
            </a:r>
            <a:endParaRPr sz="1100"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3007704" y="3022393"/>
            <a:ext cx="2340300" cy="1334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100" dirty="0"/>
              <a:t>These issues were </a:t>
            </a:r>
            <a:r>
              <a:rPr lang="en-US" sz="1100" dirty="0" smtClean="0"/>
              <a:t>related </a:t>
            </a:r>
            <a:r>
              <a:rPr lang="en-US" sz="1100" dirty="0"/>
              <a:t>to deprecated code snippets and the improper use of switch cases without break commands, which could lead to unintended behavior</a:t>
            </a:r>
            <a:endParaRPr sz="11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04" y="1343680"/>
            <a:ext cx="1878967" cy="3139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576" y="1322883"/>
            <a:ext cx="1914895" cy="3160165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3574752" y="2592186"/>
            <a:ext cx="1577187" cy="23320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07704" y="4289639"/>
            <a:ext cx="24111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Poppins" panose="020B0604020202020204" charset="0"/>
                <a:cs typeface="Poppins" panose="020B0604020202020204" charset="0"/>
              </a:rPr>
              <a:t>However</a:t>
            </a:r>
            <a:r>
              <a:rPr lang="en-US" sz="1100" dirty="0">
                <a:latin typeface="Poppins" panose="020B0604020202020204" charset="0"/>
                <a:cs typeface="Poppins" panose="020B0604020202020204" charset="0"/>
              </a:rPr>
              <a:t>, some were identified as false positives after thorough </a:t>
            </a:r>
            <a:r>
              <a:rPr lang="en-US" sz="1100" dirty="0" smtClean="0">
                <a:latin typeface="Poppins" panose="020B0604020202020204" charset="0"/>
                <a:cs typeface="Poppins" panose="020B0604020202020204" charset="0"/>
              </a:rPr>
              <a:t>evaluation and these issues were dismissed. </a:t>
            </a:r>
            <a:endParaRPr lang="en-US" sz="11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Dockerizing Mavern Project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246625"/>
            <a:ext cx="7632338" cy="2977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For the second phase of the project, I created a Text Encoding/Decoding Maven application that </a:t>
            </a:r>
            <a:r>
              <a:rPr lang="en-US" sz="1200" dirty="0" smtClean="0"/>
              <a:t>uses </a:t>
            </a:r>
            <a:r>
              <a:rPr lang="en-US" sz="1200" dirty="0"/>
              <a:t>the updated Apache Commons Codec library. </a:t>
            </a:r>
            <a:endParaRPr lang="en-US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This </a:t>
            </a:r>
            <a:r>
              <a:rPr lang="en-US" sz="1200" dirty="0"/>
              <a:t>mini-project provides a simple web-based interface for encoding and decoding text using the library. </a:t>
            </a:r>
            <a:endParaRPr lang="en-US" sz="12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The </a:t>
            </a:r>
            <a:r>
              <a:rPr lang="en-US" sz="1200" dirty="0"/>
              <a:t>application implements Base32 functionality using the Base32 class from the Apache Commons Codec </a:t>
            </a:r>
            <a:r>
              <a:rPr lang="en-US" sz="1200" dirty="0" smtClean="0"/>
              <a:t>library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sz="1200" b="1" dirty="0" err="1"/>
              <a:t>Dockerization</a:t>
            </a:r>
            <a:r>
              <a:rPr lang="en-US" sz="1200" b="1" dirty="0"/>
              <a:t> </a:t>
            </a:r>
            <a:r>
              <a:rPr lang="en-US" sz="1200" b="1" dirty="0" smtClean="0"/>
              <a:t>Process</a:t>
            </a:r>
          </a:p>
          <a:p>
            <a:pPr marL="0" lvl="0" indent="0"/>
            <a:endParaRPr lang="en-US" sz="12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 err="1"/>
              <a:t>Dockerfile</a:t>
            </a:r>
            <a:r>
              <a:rPr lang="en-US" sz="1200" dirty="0"/>
              <a:t> was created to define the container's build process and runtime configuration</a:t>
            </a:r>
            <a:r>
              <a:rPr lang="en-US" sz="1200" dirty="0" smtClean="0"/>
              <a:t>.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In order to successfully run the containerized application I had to copy the dependencies into the lib folder of my </a:t>
            </a:r>
            <a:r>
              <a:rPr lang="en-US" sz="1200" dirty="0"/>
              <a:t>D</a:t>
            </a:r>
            <a:r>
              <a:rPr lang="en-US" sz="1200" dirty="0" smtClean="0"/>
              <a:t>ocker project.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This was made possible by including the following command in my </a:t>
            </a:r>
            <a:r>
              <a:rPr lang="en-US" sz="1200" dirty="0" err="1"/>
              <a:t>D</a:t>
            </a:r>
            <a:r>
              <a:rPr lang="en-US" sz="1200" dirty="0" err="1" smtClean="0"/>
              <a:t>ockerfile</a:t>
            </a:r>
            <a:r>
              <a:rPr lang="en-US" sz="1200" dirty="0" smtClean="0"/>
              <a:t> 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61" y="4453275"/>
            <a:ext cx="3144439" cy="6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Code Coverage </a:t>
            </a:r>
            <a:r>
              <a:rPr lang="en-US" dirty="0" smtClean="0"/>
              <a:t>Analysis</a:t>
            </a:r>
            <a:endParaRPr dirty="0"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775702" y="1285743"/>
            <a:ext cx="7433934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 smtClean="0"/>
              <a:t>I </a:t>
            </a:r>
            <a:r>
              <a:rPr lang="en-US" sz="1200" dirty="0"/>
              <a:t>used </a:t>
            </a:r>
            <a:r>
              <a:rPr lang="en-US" sz="1200" dirty="0" err="1"/>
              <a:t>JaCoCo</a:t>
            </a:r>
            <a:r>
              <a:rPr lang="en-US" sz="1200" dirty="0"/>
              <a:t> to evaluate how much of the codebase is executed during testing. </a:t>
            </a:r>
            <a:endParaRPr lang="en-US" sz="1200" dirty="0" smtClean="0"/>
          </a:p>
          <a:p>
            <a:pPr marL="0" lvl="0" indent="0"/>
            <a:r>
              <a:rPr lang="en-US" sz="1200" dirty="0" smtClean="0"/>
              <a:t>The </a:t>
            </a:r>
            <a:r>
              <a:rPr lang="en-US" sz="1200" dirty="0"/>
              <a:t>initial code coverage </a:t>
            </a:r>
            <a:r>
              <a:rPr lang="en-US" sz="1200" dirty="0" smtClean="0"/>
              <a:t>was </a:t>
            </a:r>
            <a:r>
              <a:rPr lang="en-US" sz="1200" dirty="0"/>
              <a:t>97.9%, a remarkable result for such a large and complex library. However, gaps were identified, particularly in the </a:t>
            </a:r>
            <a:r>
              <a:rPr lang="en-US" sz="1200" i="1" dirty="0" err="1"/>
              <a:t>org.apache.commons.codec.cli</a:t>
            </a:r>
            <a:r>
              <a:rPr lang="en-US" sz="1200" dirty="0"/>
              <a:t> package, where the Digest class had minimal test coverage at 8.6%.</a:t>
            </a:r>
            <a:endParaRPr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24" y="2690957"/>
            <a:ext cx="2336775" cy="154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417" y="2755203"/>
            <a:ext cx="2558089" cy="157159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76837" y="2834051"/>
            <a:ext cx="17474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</a:rPr>
              <a:t>manually added additional test </a:t>
            </a:r>
            <a:r>
              <a:rPr lang="en-US" dirty="0" smtClean="0">
                <a:latin typeface="Times New Roman" panose="02020603050405020304" pitchFamily="18" charset="0"/>
              </a:rPr>
              <a:t>cases</a:t>
            </a:r>
            <a:endParaRPr lang="en-US" dirty="0"/>
          </a:p>
        </p:txBody>
      </p:sp>
      <p:sp>
        <p:nvSpPr>
          <p:cNvPr id="10" name="Striped Right Arrow 9"/>
          <p:cNvSpPr/>
          <p:nvPr/>
        </p:nvSpPr>
        <p:spPr>
          <a:xfrm>
            <a:off x="3448946" y="3540999"/>
            <a:ext cx="2006770" cy="33753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Mutation Testing with PIT </a:t>
            </a:r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13878"/>
            <a:ext cx="7704000" cy="320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Improving Test </a:t>
            </a:r>
            <a:r>
              <a:rPr lang="en-US" dirty="0" smtClean="0"/>
              <a:t>Coverage</a:t>
            </a:r>
            <a:endParaRPr dirty="0"/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875110339"/>
              </p:ext>
            </p:extLst>
          </p:nvPr>
        </p:nvGraphicFramePr>
        <p:xfrm>
          <a:off x="1524000" y="1017724"/>
          <a:ext cx="6096000" cy="3815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799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Benchmark Analysis with </a:t>
            </a:r>
            <a:r>
              <a:rPr lang="en-US" dirty="0" smtClean="0"/>
              <a:t>JMH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20000" y="1302660"/>
            <a:ext cx="770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20B0604020202020204" charset="0"/>
                <a:cs typeface="Poppins" panose="020B0604020202020204" charset="0"/>
              </a:rPr>
              <a:t>The performance of Base32 encoding and decoding was benchmarked using the Java </a:t>
            </a:r>
            <a:r>
              <a:rPr lang="en-US" sz="1000" dirty="0" err="1">
                <a:latin typeface="Poppins" panose="020B0604020202020204" charset="0"/>
                <a:cs typeface="Poppins" panose="020B0604020202020204" charset="0"/>
              </a:rPr>
              <a:t>Microbenchmark</a:t>
            </a:r>
            <a:r>
              <a:rPr lang="en-US" sz="1000" dirty="0">
                <a:latin typeface="Poppins" panose="020B0604020202020204" charset="0"/>
                <a:cs typeface="Poppins" panose="020B0604020202020204" charset="0"/>
              </a:rPr>
              <a:t> Harness (JMH). </a:t>
            </a:r>
            <a:endParaRPr lang="en-US" sz="10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Poppins" panose="020B0604020202020204" charset="0"/>
                <a:cs typeface="Poppins" panose="020B0604020202020204" charset="0"/>
              </a:rPr>
              <a:t>I </a:t>
            </a:r>
            <a:r>
              <a:rPr lang="en-US" sz="1000" dirty="0">
                <a:latin typeface="Poppins" panose="020B0604020202020204" charset="0"/>
                <a:cs typeface="Poppins" panose="020B0604020202020204" charset="0"/>
              </a:rPr>
              <a:t>integrated JMH dependencies into the project using </a:t>
            </a:r>
            <a:r>
              <a:rPr lang="en-US" sz="1000" dirty="0" smtClean="0">
                <a:latin typeface="Poppins" panose="020B0604020202020204" charset="0"/>
                <a:cs typeface="Poppins" panose="020B0604020202020204" charset="0"/>
              </a:rPr>
              <a:t>Maven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latin typeface="Poppins" panose="020B0604020202020204" charset="0"/>
                <a:cs typeface="Poppins" panose="020B0604020202020204" charset="0"/>
              </a:rPr>
              <a:t>I</a:t>
            </a:r>
            <a:r>
              <a:rPr lang="en-US" sz="1000" dirty="0" smtClean="0">
                <a:latin typeface="Poppins" panose="020B0604020202020204" charset="0"/>
                <a:cs typeface="Poppins" panose="020B0604020202020204" charset="0"/>
              </a:rPr>
              <a:t> created </a:t>
            </a:r>
            <a:r>
              <a:rPr lang="en-US" sz="1000" dirty="0">
                <a:latin typeface="Poppins" panose="020B0604020202020204" charset="0"/>
                <a:cs typeface="Poppins" panose="020B0604020202020204" charset="0"/>
              </a:rPr>
              <a:t>a </a:t>
            </a:r>
            <a:r>
              <a:rPr lang="en-US" sz="1000" i="1" dirty="0" err="1">
                <a:latin typeface="Poppins" panose="020B0604020202020204" charset="0"/>
                <a:cs typeface="Poppins" panose="020B0604020202020204" charset="0"/>
              </a:rPr>
              <a:t>TextEncodingBenchmark</a:t>
            </a:r>
            <a:r>
              <a:rPr lang="en-US" sz="1000" i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1000" dirty="0">
                <a:latin typeface="Poppins" panose="020B0604020202020204" charset="0"/>
                <a:cs typeface="Poppins" panose="020B0604020202020204" charset="0"/>
              </a:rPr>
              <a:t>class with methods for Base32 encoding and decoding benchmarks. </a:t>
            </a:r>
            <a:endParaRPr lang="en-US" sz="1000" dirty="0" smtClean="0">
              <a:latin typeface="Poppins" panose="020B0604020202020204" charset="0"/>
              <a:cs typeface="Poppi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Poppins" panose="020B0604020202020204" charset="0"/>
                <a:cs typeface="Poppins" panose="020B0604020202020204" charset="0"/>
              </a:rPr>
              <a:t>The </a:t>
            </a:r>
            <a:r>
              <a:rPr lang="en-US" sz="1000" dirty="0">
                <a:latin typeface="Poppins" panose="020B0604020202020204" charset="0"/>
                <a:cs typeface="Poppins" panose="020B0604020202020204" charset="0"/>
              </a:rPr>
              <a:t>benchmarks were configured to measure throughput (operations per millisecond) over 5 warmup iterations and 5 measurement iterations, each lasting 10 seconds.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09" y="2273865"/>
            <a:ext cx="4784654" cy="2799580"/>
          </a:xfrm>
          <a:prstGeom prst="rect">
            <a:avLst/>
          </a:prstGeom>
        </p:spPr>
      </p:pic>
      <p:sp>
        <p:nvSpPr>
          <p:cNvPr id="17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5527696" y="2603258"/>
            <a:ext cx="3197450" cy="1260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Average Throughput: 722.354 ops/</a:t>
            </a:r>
            <a:r>
              <a:rPr lang="en-US" sz="1200" dirty="0" err="1"/>
              <a:t>ms</a:t>
            </a:r>
            <a:endParaRPr lang="en-US" sz="1200" dirty="0"/>
          </a:p>
          <a:p>
            <a:pPr marL="0" lvl="0" indent="0"/>
            <a:r>
              <a:rPr lang="en-US" sz="1200" dirty="0" smtClean="0"/>
              <a:t>Variability</a:t>
            </a:r>
            <a:r>
              <a:rPr lang="en-US" sz="1200" dirty="0"/>
              <a:t>: ±55.014 </a:t>
            </a:r>
            <a:r>
              <a:rPr lang="en-US" sz="1200" dirty="0" smtClean="0"/>
              <a:t>ops/</a:t>
            </a:r>
            <a:r>
              <a:rPr lang="en-US" sz="1200" dirty="0" err="1" smtClean="0"/>
              <a:t>ms</a:t>
            </a:r>
            <a:endParaRPr lang="en-US" sz="1200" dirty="0"/>
          </a:p>
          <a:p>
            <a:pPr marL="0" lvl="0" indent="0"/>
            <a:r>
              <a:rPr lang="en-US" sz="1200" dirty="0" smtClean="0"/>
              <a:t>Standard </a:t>
            </a:r>
            <a:r>
              <a:rPr lang="en-US" sz="1200" dirty="0"/>
              <a:t>Deviation: 14.287 ops/</a:t>
            </a:r>
            <a:r>
              <a:rPr lang="en-US" sz="1200" dirty="0" err="1"/>
              <a:t>ms</a:t>
            </a:r>
            <a:endParaRPr sz="1200" dirty="0"/>
          </a:p>
        </p:txBody>
      </p:sp>
      <p:sp>
        <p:nvSpPr>
          <p:cNvPr id="18" name="Google Shape;1740;p43"/>
          <p:cNvSpPr txBox="1">
            <a:spLocks noGrp="1"/>
          </p:cNvSpPr>
          <p:nvPr>
            <p:ph type="subTitle" idx="4294967295"/>
          </p:nvPr>
        </p:nvSpPr>
        <p:spPr>
          <a:xfrm>
            <a:off x="5527696" y="2273865"/>
            <a:ext cx="1901356" cy="375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>
              <a:buNone/>
            </a:pPr>
            <a:r>
              <a:rPr lang="en-US" b="1" dirty="0"/>
              <a:t>Base32 Encoding </a:t>
            </a:r>
            <a:endParaRPr b="1" dirty="0"/>
          </a:p>
        </p:txBody>
      </p:sp>
      <p:sp>
        <p:nvSpPr>
          <p:cNvPr id="19" name="Google Shape;1734;p43"/>
          <p:cNvSpPr txBox="1">
            <a:spLocks noGrp="1"/>
          </p:cNvSpPr>
          <p:nvPr>
            <p:ph type="subTitle" idx="4294967295"/>
          </p:nvPr>
        </p:nvSpPr>
        <p:spPr>
          <a:xfrm>
            <a:off x="5509998" y="3534685"/>
            <a:ext cx="2082997" cy="3210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lvl="0" indent="0">
              <a:buNone/>
            </a:pPr>
            <a:r>
              <a:rPr lang="en-US" b="1" dirty="0"/>
              <a:t>Base32 </a:t>
            </a:r>
            <a:r>
              <a:rPr lang="en-US" b="1" dirty="0" smtClean="0"/>
              <a:t>Decoding </a:t>
            </a:r>
            <a:endParaRPr b="1" dirty="0"/>
          </a:p>
        </p:txBody>
      </p:sp>
      <p:sp>
        <p:nvSpPr>
          <p:cNvPr id="20" name="Google Shape;1739;p43"/>
          <p:cNvSpPr txBox="1">
            <a:spLocks noGrp="1"/>
          </p:cNvSpPr>
          <p:nvPr>
            <p:ph type="subTitle" idx="4"/>
          </p:nvPr>
        </p:nvSpPr>
        <p:spPr>
          <a:xfrm>
            <a:off x="5509998" y="3864077"/>
            <a:ext cx="3288618" cy="964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b="0" dirty="0">
                <a:latin typeface="Poppins" panose="020B0604020202020204" charset="0"/>
                <a:cs typeface="Poppins" panose="020B0604020202020204" charset="0"/>
              </a:rPr>
              <a:t>Average Throughput: 752.372 ops/</a:t>
            </a:r>
            <a:r>
              <a:rPr lang="en-US" sz="1200" b="0" dirty="0" err="1">
                <a:latin typeface="Poppins" panose="020B0604020202020204" charset="0"/>
                <a:cs typeface="Poppins" panose="020B0604020202020204" charset="0"/>
              </a:rPr>
              <a:t>ms</a:t>
            </a:r>
            <a:endParaRPr lang="en-US" sz="1200" b="0" dirty="0">
              <a:latin typeface="Poppins" panose="020B0604020202020204" charset="0"/>
              <a:cs typeface="Poppins" panose="020B0604020202020204" charset="0"/>
            </a:endParaRPr>
          </a:p>
          <a:p>
            <a:pPr marL="0" lvl="0" indent="0"/>
            <a:r>
              <a:rPr lang="en-US" sz="1200" b="0" dirty="0" smtClean="0">
                <a:latin typeface="Poppins" panose="020B0604020202020204" charset="0"/>
                <a:cs typeface="Poppins" panose="020B0604020202020204" charset="0"/>
              </a:rPr>
              <a:t>Variability</a:t>
            </a:r>
            <a:r>
              <a:rPr lang="en-US" sz="1200" b="0" dirty="0">
                <a:latin typeface="Poppins" panose="020B0604020202020204" charset="0"/>
                <a:cs typeface="Poppins" panose="020B0604020202020204" charset="0"/>
              </a:rPr>
              <a:t>: ±47.813 </a:t>
            </a:r>
            <a:r>
              <a:rPr lang="en-US" sz="1200" b="0" dirty="0" smtClean="0">
                <a:latin typeface="Poppins" panose="020B0604020202020204" charset="0"/>
                <a:cs typeface="Poppins" panose="020B0604020202020204" charset="0"/>
              </a:rPr>
              <a:t>ops/</a:t>
            </a:r>
            <a:r>
              <a:rPr lang="en-US" sz="1200" b="0" dirty="0" err="1" smtClean="0">
                <a:latin typeface="Poppins" panose="020B0604020202020204" charset="0"/>
                <a:cs typeface="Poppins" panose="020B0604020202020204" charset="0"/>
              </a:rPr>
              <a:t>ms</a:t>
            </a:r>
            <a:endParaRPr lang="en-US" sz="1200" b="0" dirty="0">
              <a:latin typeface="Poppins" panose="020B0604020202020204" charset="0"/>
              <a:cs typeface="Poppins" panose="020B0604020202020204" charset="0"/>
            </a:endParaRPr>
          </a:p>
          <a:p>
            <a:pPr marL="0" lvl="0" indent="0"/>
            <a:r>
              <a:rPr lang="en-US" sz="1200" b="0" dirty="0" smtClean="0">
                <a:latin typeface="Poppins" panose="020B0604020202020204" charset="0"/>
                <a:cs typeface="Poppins" panose="020B0604020202020204" charset="0"/>
              </a:rPr>
              <a:t>Standard </a:t>
            </a:r>
            <a:r>
              <a:rPr lang="en-US" sz="1200" b="0" dirty="0">
                <a:latin typeface="Poppins" panose="020B0604020202020204" charset="0"/>
                <a:cs typeface="Poppins" panose="020B0604020202020204" charset="0"/>
              </a:rPr>
              <a:t>Deviation: 12.417 ops/</a:t>
            </a:r>
            <a:r>
              <a:rPr lang="en-US" sz="1200" b="0" dirty="0" err="1">
                <a:latin typeface="Poppins" panose="020B0604020202020204" charset="0"/>
                <a:cs typeface="Poppins" panose="020B0604020202020204" charset="0"/>
              </a:rPr>
              <a:t>ms</a:t>
            </a:r>
            <a:endParaRPr sz="1200" b="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On-screen Show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IBM Plex Mono</vt:lpstr>
      <vt:lpstr>Poppins</vt:lpstr>
      <vt:lpstr>Arial</vt:lpstr>
      <vt:lpstr>Times New Roman</vt:lpstr>
      <vt:lpstr>Introduction to Coding Workshop by Slidesgo</vt:lpstr>
      <vt:lpstr>Software Dependability</vt:lpstr>
      <vt:lpstr>Introduction</vt:lpstr>
      <vt:lpstr>Software Quality Analysis </vt:lpstr>
      <vt:lpstr>Issues Categories and Resolved</vt:lpstr>
      <vt:lpstr>Dockerizing Mavern Project</vt:lpstr>
      <vt:lpstr>Code Coverage Analysis</vt:lpstr>
      <vt:lpstr>Mutation Testing with PIT </vt:lpstr>
      <vt:lpstr>Improving Test Coverage</vt:lpstr>
      <vt:lpstr>Benchmark Analysis with JMH</vt:lpstr>
      <vt:lpstr>Find Security Bugs </vt:lpstr>
      <vt:lpstr>OWASP Dependency-Check Analysis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Dependability</dc:title>
  <cp:lastModifiedBy>Kingstone Showa</cp:lastModifiedBy>
  <cp:revision>38</cp:revision>
  <dcterms:modified xsi:type="dcterms:W3CDTF">2025-02-07T00:01:28Z</dcterms:modified>
</cp:coreProperties>
</file>