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60" r:id="rId3"/>
    <p:sldId id="262" r:id="rId4"/>
    <p:sldId id="307" r:id="rId5"/>
    <p:sldId id="308" r:id="rId6"/>
    <p:sldId id="263" r:id="rId7"/>
    <p:sldId id="309" r:id="rId8"/>
    <p:sldId id="310" r:id="rId9"/>
    <p:sldId id="311" r:id="rId10"/>
    <p:sldId id="264" r:id="rId11"/>
    <p:sldId id="312" r:id="rId12"/>
    <p:sldId id="268" r:id="rId13"/>
  </p:sldIdLst>
  <p:sldSz cx="9144000" cy="5143500" type="screen16x9"/>
  <p:notesSz cx="6858000" cy="9144000"/>
  <p:embeddedFontLst>
    <p:embeddedFont>
      <p:font typeface="IBM Plex Mono" panose="020B0604020202020204" charset="0"/>
      <p:regular r:id="rId15"/>
      <p:bold r:id="rId16"/>
      <p:italic r:id="rId17"/>
      <p:boldItalic r:id="rId18"/>
    </p:embeddedFont>
    <p:embeddedFont>
      <p:font typeface="Poppi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9D1470-D525-497D-B10E-07C513BE9870}">
  <a:tblStyle styleId="{F59D1470-D525-497D-B10E-07C513BE98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48" autoAdjust="0"/>
  </p:normalViewPr>
  <p:slideViewPr>
    <p:cSldViewPr snapToGrid="0">
      <p:cViewPr varScale="1">
        <p:scale>
          <a:sx n="108" d="100"/>
          <a:sy n="108" d="100"/>
        </p:scale>
        <p:origin x="80" y="-8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253772965879264E-2"/>
          <c:y val="7.6279775328898985E-2"/>
          <c:w val="0.90049622703412069"/>
          <c:h val="0.6655921249851855"/>
        </c:manualLayout>
      </c:layout>
      <c:barChart>
        <c:barDir val="col"/>
        <c:grouping val="clustered"/>
        <c:varyColors val="0"/>
        <c:ser>
          <c:idx val="0"/>
          <c:order val="0"/>
          <c:tx>
            <c:strRef>
              <c:f>Sheet1!$B$1</c:f>
              <c:strCache>
                <c:ptCount val="1"/>
                <c:pt idx="0">
                  <c:v>Digest Class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Initial Cov.</c:v>
                </c:pt>
                <c:pt idx="1">
                  <c:v>Manual Imp</c:v>
                </c:pt>
                <c:pt idx="2">
                  <c:v>Randoop</c:v>
                </c:pt>
                <c:pt idx="3">
                  <c:v>GitHup Co.</c:v>
                </c:pt>
              </c:strCache>
            </c:strRef>
          </c:cat>
          <c:val>
            <c:numRef>
              <c:f>Sheet1!$B$2:$B$5</c:f>
              <c:numCache>
                <c:formatCode>General</c:formatCode>
                <c:ptCount val="4"/>
                <c:pt idx="0">
                  <c:v>8.6</c:v>
                </c:pt>
                <c:pt idx="1">
                  <c:v>18.899999999999999</c:v>
                </c:pt>
                <c:pt idx="2">
                  <c:v>39</c:v>
                </c:pt>
                <c:pt idx="3">
                  <c:v>17.3</c:v>
                </c:pt>
              </c:numCache>
            </c:numRef>
          </c:val>
          <c:extLst>
            <c:ext xmlns:c16="http://schemas.microsoft.com/office/drawing/2014/chart" uri="{C3380CC4-5D6E-409C-BE32-E72D297353CC}">
              <c16:uniqueId val="{00000000-896D-44BC-A4B8-A39A42D83719}"/>
            </c:ext>
          </c:extLst>
        </c:ser>
        <c:ser>
          <c:idx val="1"/>
          <c:order val="1"/>
          <c:tx>
            <c:strRef>
              <c:f>Sheet1!$C$1</c:f>
              <c:strCache>
                <c:ptCount val="1"/>
                <c:pt idx="0">
                  <c:v>Main/Java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Initial Cov.</c:v>
                </c:pt>
                <c:pt idx="1">
                  <c:v>Manual Imp</c:v>
                </c:pt>
                <c:pt idx="2">
                  <c:v>Randoop</c:v>
                </c:pt>
                <c:pt idx="3">
                  <c:v>GitHup Co.</c:v>
                </c:pt>
              </c:strCache>
            </c:strRef>
          </c:cat>
          <c:val>
            <c:numRef>
              <c:f>Sheet1!$C$2:$C$5</c:f>
              <c:numCache>
                <c:formatCode>General</c:formatCode>
                <c:ptCount val="4"/>
                <c:pt idx="0">
                  <c:v>97.5</c:v>
                </c:pt>
                <c:pt idx="1">
                  <c:v>97.8</c:v>
                </c:pt>
                <c:pt idx="2">
                  <c:v>97.8</c:v>
                </c:pt>
                <c:pt idx="3">
                  <c:v>97.8</c:v>
                </c:pt>
              </c:numCache>
            </c:numRef>
          </c:val>
          <c:extLst>
            <c:ext xmlns:c16="http://schemas.microsoft.com/office/drawing/2014/chart" uri="{C3380CC4-5D6E-409C-BE32-E72D297353CC}">
              <c16:uniqueId val="{00000001-896D-44BC-A4B8-A39A42D83719}"/>
            </c:ext>
          </c:extLst>
        </c:ser>
        <c:ser>
          <c:idx val="2"/>
          <c:order val="2"/>
          <c:tx>
            <c:strRef>
              <c:f>Sheet1!$D$1</c:f>
              <c:strCache>
                <c:ptCount val="1"/>
                <c:pt idx="0">
                  <c:v>Overall</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Initial Cov.</c:v>
                </c:pt>
                <c:pt idx="1">
                  <c:v>Manual Imp</c:v>
                </c:pt>
                <c:pt idx="2">
                  <c:v>Randoop</c:v>
                </c:pt>
                <c:pt idx="3">
                  <c:v>GitHup Co.</c:v>
                </c:pt>
              </c:strCache>
            </c:strRef>
          </c:cat>
          <c:val>
            <c:numRef>
              <c:f>Sheet1!$D$2:$D$5</c:f>
              <c:numCache>
                <c:formatCode>General</c:formatCode>
                <c:ptCount val="4"/>
                <c:pt idx="0">
                  <c:v>97.9</c:v>
                </c:pt>
                <c:pt idx="1">
                  <c:v>98</c:v>
                </c:pt>
                <c:pt idx="2">
                  <c:v>96</c:v>
                </c:pt>
                <c:pt idx="3">
                  <c:v>98</c:v>
                </c:pt>
              </c:numCache>
            </c:numRef>
          </c:val>
          <c:extLst>
            <c:ext xmlns:c16="http://schemas.microsoft.com/office/drawing/2014/chart" uri="{C3380CC4-5D6E-409C-BE32-E72D297353CC}">
              <c16:uniqueId val="{00000002-896D-44BC-A4B8-A39A42D83719}"/>
            </c:ext>
          </c:extLst>
        </c:ser>
        <c:dLbls>
          <c:dLblPos val="outEnd"/>
          <c:showLegendKey val="0"/>
          <c:showVal val="1"/>
          <c:showCatName val="0"/>
          <c:showSerName val="0"/>
          <c:showPercent val="0"/>
          <c:showBubbleSize val="0"/>
        </c:dLbls>
        <c:gapWidth val="83"/>
        <c:axId val="2021865103"/>
        <c:axId val="2021849711"/>
      </c:barChart>
      <c:catAx>
        <c:axId val="2021865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Method Used</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1849711"/>
        <c:crosses val="autoZero"/>
        <c:auto val="1"/>
        <c:lblAlgn val="ctr"/>
        <c:lblOffset val="100"/>
        <c:noMultiLvlLbl val="0"/>
      </c:catAx>
      <c:valAx>
        <c:axId val="2021849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Coverage %</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186510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26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11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05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81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2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baseline="0" dirty="0" smtClean="0">
                <a:solidFill>
                  <a:srgbClr val="000000"/>
                </a:solidFill>
                <a:latin typeface="Arial"/>
                <a:ea typeface="Arial"/>
                <a:cs typeface="Arial"/>
                <a:sym typeface="Arial"/>
              </a:rPr>
              <a:t>The results indicate that Base32 decoding achieves a higher average throughput compared to encoding, suggesting lower computational overhead for decoding operations. </a:t>
            </a:r>
          </a:p>
          <a:p>
            <a:pPr marL="0" lvl="0" indent="0" algn="l" rtl="0">
              <a:spcBef>
                <a:spcPts val="0"/>
              </a:spcBef>
              <a:spcAft>
                <a:spcPts val="0"/>
              </a:spcAft>
              <a:buNone/>
            </a:pPr>
            <a:r>
              <a:rPr lang="en-US" sz="1100" b="0" i="0" u="none" strike="noStrike" cap="none" baseline="0" dirty="0" smtClean="0">
                <a:solidFill>
                  <a:srgbClr val="000000"/>
                </a:solidFill>
                <a:latin typeface="Arial"/>
                <a:ea typeface="Arial"/>
                <a:cs typeface="Arial"/>
                <a:sym typeface="Arial"/>
              </a:rPr>
              <a:t>Encoding, however, exhibited slightly greater variability, possibly due to the additional complexity in handling input data transformations during the encoding process. </a:t>
            </a:r>
          </a:p>
          <a:p>
            <a:pPr marL="0" lvl="0" indent="0" algn="l" rtl="0">
              <a:spcBef>
                <a:spcPts val="0"/>
              </a:spcBef>
              <a:spcAft>
                <a:spcPts val="0"/>
              </a:spcAft>
              <a:buNone/>
            </a:pPr>
            <a:r>
              <a:rPr lang="en-US" sz="1100" b="0" i="0" u="none" strike="noStrike" cap="none" baseline="0" dirty="0" smtClean="0">
                <a:solidFill>
                  <a:srgbClr val="000000"/>
                </a:solidFill>
                <a:latin typeface="Arial"/>
                <a:ea typeface="Arial"/>
                <a:cs typeface="Arial"/>
                <a:sym typeface="Arial"/>
              </a:rPr>
              <a:t>Both encoding and decoding demonstrated strong performance, with throughput metrics remaining consistently high. The confidence intervals and standard deviation values confirm that the results are statistically significant and reliable under the test conditions. </a:t>
            </a:r>
            <a:endParaRPr dirty="0"/>
          </a:p>
        </p:txBody>
      </p:sp>
    </p:spTree>
    <p:extLst>
      <p:ext uri="{BB962C8B-B14F-4D97-AF65-F5344CB8AC3E}">
        <p14:creationId xmlns:p14="http://schemas.microsoft.com/office/powerpoint/2010/main" val="106085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58" r:id="rId4"/>
    <p:sldLayoutId id="2147483665" r:id="rId5"/>
    <p:sldLayoutId id="2147483670" r:id="rId6"/>
    <p:sldLayoutId id="2147483672"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570734" y="3456250"/>
            <a:ext cx="357782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Presented by: Kingstone Showa</a:t>
            </a:r>
            <a:endParaRPr dirty="0"/>
          </a:p>
        </p:txBody>
      </p:sp>
      <p:sp>
        <p:nvSpPr>
          <p:cNvPr id="1432" name="Google Shape;1432;p35"/>
          <p:cNvSpPr txBox="1">
            <a:spLocks noGrp="1"/>
          </p:cNvSpPr>
          <p:nvPr>
            <p:ph type="ctrTitle"/>
          </p:nvPr>
        </p:nvSpPr>
        <p:spPr>
          <a:xfrm>
            <a:off x="490953" y="816324"/>
            <a:ext cx="7827964" cy="1620030"/>
          </a:xfrm>
          <a:prstGeom prst="rect">
            <a:avLst/>
          </a:prstGeom>
        </p:spPr>
        <p:txBody>
          <a:bodyPr spcFirstLastPara="1" wrap="square" lIns="91425" tIns="91425" rIns="91425" bIns="91425" anchor="b" anchorCtr="0">
            <a:noAutofit/>
          </a:bodyPr>
          <a:lstStyle/>
          <a:p>
            <a:pPr lvl="0"/>
            <a:r>
              <a:rPr lang="en-US" dirty="0"/>
              <a:t>Software </a:t>
            </a:r>
            <a:r>
              <a:rPr lang="en-US" dirty="0" smtClean="0"/>
              <a:t>Dependability</a:t>
            </a:r>
            <a:endParaRPr dirty="0">
              <a:solidFill>
                <a:schemeClr val="dk1"/>
              </a:solidFill>
            </a:endParaRPr>
          </a:p>
        </p:txBody>
      </p:sp>
      <p:grpSp>
        <p:nvGrpSpPr>
          <p:cNvPr id="1433" name="Google Shape;1433;p35"/>
          <p:cNvGrpSpPr/>
          <p:nvPr/>
        </p:nvGrpSpPr>
        <p:grpSpPr>
          <a:xfrm>
            <a:off x="704082"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431;p35"/>
          <p:cNvSpPr txBox="1">
            <a:spLocks/>
          </p:cNvSpPr>
          <p:nvPr/>
        </p:nvSpPr>
        <p:spPr>
          <a:xfrm>
            <a:off x="1834936" y="2368922"/>
            <a:ext cx="532683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lgn="ctr"/>
            <a:r>
              <a:rPr lang="en-US" sz="2000" b="1" dirty="0" smtClean="0">
                <a:solidFill>
                  <a:schemeClr val="bg2"/>
                </a:solidFill>
                <a:latin typeface="IBM Plex Mono" panose="020B0604020202020204" charset="0"/>
              </a:rPr>
              <a:t>Project: Apache </a:t>
            </a:r>
            <a:r>
              <a:rPr lang="en-US" sz="2000" b="1" dirty="0">
                <a:solidFill>
                  <a:schemeClr val="bg2"/>
                </a:solidFill>
                <a:latin typeface="IBM Plex Mono" panose="020B0604020202020204" charset="0"/>
              </a:rPr>
              <a:t>Commons Codec</a:t>
            </a:r>
          </a:p>
        </p:txBody>
      </p:sp>
      <p:pic>
        <p:nvPicPr>
          <p:cNvPr id="1026" name="Picture 2" descr="Home – Apache Commons Cod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305" y="4033824"/>
            <a:ext cx="2677853" cy="9181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à degli Studi di Salerno | AlmaLau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019" y="110518"/>
            <a:ext cx="2505007" cy="1037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txBox="1">
            <a:spLocks noGrp="1"/>
          </p:cNvSpPr>
          <p:nvPr>
            <p:ph type="subTitle" idx="2"/>
          </p:nvPr>
        </p:nvSpPr>
        <p:spPr>
          <a:xfrm>
            <a:off x="774914" y="1201118"/>
            <a:ext cx="7446935" cy="867905"/>
          </a:xfrm>
          <a:prstGeom prst="rect">
            <a:avLst/>
          </a:prstGeom>
        </p:spPr>
        <p:txBody>
          <a:bodyPr spcFirstLastPara="1" wrap="square" lIns="91425" tIns="91425" rIns="91425" bIns="91425" anchor="t" anchorCtr="0">
            <a:noAutofit/>
          </a:bodyPr>
          <a:lstStyle/>
          <a:p>
            <a:pPr marL="0" lvl="0" indent="0"/>
            <a:r>
              <a:rPr lang="en-US" sz="1200" dirty="0"/>
              <a:t>To analyze security related issues, I installed and run </a:t>
            </a:r>
            <a:r>
              <a:rPr lang="en-US" sz="1200" dirty="0" err="1"/>
              <a:t>FindBugs</a:t>
            </a:r>
            <a:r>
              <a:rPr lang="en-US" sz="1200" dirty="0"/>
              <a:t> on Eclipse. The tool found only one security related issue in </a:t>
            </a:r>
            <a:r>
              <a:rPr lang="en-US" sz="1200" i="1" dirty="0"/>
              <a:t>org.apache.commons.codec.digest.PureJavaCrc32Test</a:t>
            </a:r>
            <a:r>
              <a:rPr lang="en-US" sz="1200" dirty="0"/>
              <a:t>.</a:t>
            </a:r>
            <a:endParaRPr sz="1200" dirty="0"/>
          </a:p>
        </p:txBody>
      </p:sp>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smtClean="0"/>
              <a:t>Find </a:t>
            </a:r>
            <a:r>
              <a:rPr lang="en-US" dirty="0"/>
              <a:t>Security Bugs </a:t>
            </a:r>
          </a:p>
        </p:txBody>
      </p:sp>
      <p:pic>
        <p:nvPicPr>
          <p:cNvPr id="9" name="Picture 8"/>
          <p:cNvPicPr>
            <a:picLocks noChangeAspect="1"/>
          </p:cNvPicPr>
          <p:nvPr/>
        </p:nvPicPr>
        <p:blipFill>
          <a:blip r:embed="rId3"/>
          <a:stretch>
            <a:fillRect/>
          </a:stretch>
        </p:blipFill>
        <p:spPr>
          <a:xfrm>
            <a:off x="883403" y="1836549"/>
            <a:ext cx="7254729" cy="2194045"/>
          </a:xfrm>
          <a:prstGeom prst="rect">
            <a:avLst/>
          </a:prstGeom>
        </p:spPr>
      </p:pic>
      <p:sp>
        <p:nvSpPr>
          <p:cNvPr id="19" name="Google Shape;1733;p43"/>
          <p:cNvSpPr txBox="1">
            <a:spLocks noGrp="1"/>
          </p:cNvSpPr>
          <p:nvPr>
            <p:ph type="subTitle" idx="2"/>
          </p:nvPr>
        </p:nvSpPr>
        <p:spPr>
          <a:xfrm>
            <a:off x="1619573" y="4104466"/>
            <a:ext cx="5749871" cy="867905"/>
          </a:xfrm>
          <a:prstGeom prst="rect">
            <a:avLst/>
          </a:prstGeom>
        </p:spPr>
        <p:txBody>
          <a:bodyPr spcFirstLastPara="1" wrap="square" lIns="91425" tIns="91425" rIns="91425" bIns="91425" anchor="t" anchorCtr="0">
            <a:noAutofit/>
          </a:bodyPr>
          <a:lstStyle/>
          <a:p>
            <a:pPr marL="0" lvl="0" indent="0"/>
            <a:r>
              <a:rPr lang="en-US" sz="1200" dirty="0"/>
              <a:t>I replaced the Random class with </a:t>
            </a:r>
            <a:r>
              <a:rPr lang="en-US" sz="1200" dirty="0" err="1"/>
              <a:t>SecureRandom</a:t>
            </a:r>
            <a:r>
              <a:rPr lang="en-US" sz="1200" dirty="0"/>
              <a:t>, because </a:t>
            </a:r>
            <a:r>
              <a:rPr lang="en-US" sz="1200" dirty="0" err="1"/>
              <a:t>SecureRandom</a:t>
            </a:r>
            <a:r>
              <a:rPr lang="en-US" sz="1200" dirty="0"/>
              <a:t> provides </a:t>
            </a:r>
            <a:r>
              <a:rPr lang="en-US" sz="1200" dirty="0" smtClean="0"/>
              <a:t>strong </a:t>
            </a:r>
            <a:r>
              <a:rPr lang="en-US" sz="1200" dirty="0"/>
              <a:t>random values suitable for security-sensitive operations, </a:t>
            </a:r>
            <a:r>
              <a:rPr lang="en-US" sz="1200" dirty="0" smtClean="0"/>
              <a:t>avoiding </a:t>
            </a:r>
            <a:r>
              <a:rPr lang="en-US" sz="1200" dirty="0"/>
              <a:t>predictability risks.</a:t>
            </a:r>
            <a:endParaRPr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txBox="1">
            <a:spLocks noGrp="1"/>
          </p:cNvSpPr>
          <p:nvPr>
            <p:ph type="subTitle" idx="2"/>
          </p:nvPr>
        </p:nvSpPr>
        <p:spPr>
          <a:xfrm>
            <a:off x="774914" y="1201118"/>
            <a:ext cx="7446935" cy="867905"/>
          </a:xfrm>
          <a:prstGeom prst="rect">
            <a:avLst/>
          </a:prstGeom>
        </p:spPr>
        <p:txBody>
          <a:bodyPr spcFirstLastPara="1" wrap="square" lIns="91425" tIns="91425" rIns="91425" bIns="91425" anchor="t" anchorCtr="0">
            <a:noAutofit/>
          </a:bodyPr>
          <a:lstStyle/>
          <a:p>
            <a:pPr marL="0" lvl="0" indent="0"/>
            <a:r>
              <a:rPr lang="en-US" sz="1200" dirty="0"/>
              <a:t>I configured OWASP Dependency-Check and scanned the project for the possible vulnerabilities. The report was generated as follows</a:t>
            </a:r>
            <a:r>
              <a:rPr lang="en-US" sz="1200" dirty="0" smtClean="0"/>
              <a:t>.</a:t>
            </a:r>
            <a:endParaRPr sz="1200" dirty="0"/>
          </a:p>
        </p:txBody>
      </p:sp>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US" dirty="0"/>
              <a:t>OWASP Dependency-Check Analysis </a:t>
            </a:r>
          </a:p>
        </p:txBody>
      </p:sp>
      <p:sp>
        <p:nvSpPr>
          <p:cNvPr id="19" name="Google Shape;1733;p43"/>
          <p:cNvSpPr txBox="1">
            <a:spLocks noGrp="1"/>
          </p:cNvSpPr>
          <p:nvPr>
            <p:ph type="subTitle" idx="2"/>
          </p:nvPr>
        </p:nvSpPr>
        <p:spPr>
          <a:xfrm>
            <a:off x="5618137" y="1769526"/>
            <a:ext cx="2673458" cy="2236786"/>
          </a:xfrm>
          <a:prstGeom prst="rect">
            <a:avLst/>
          </a:prstGeom>
        </p:spPr>
        <p:txBody>
          <a:bodyPr spcFirstLastPara="1" wrap="square" lIns="91425" tIns="91425" rIns="91425" bIns="91425" anchor="t" anchorCtr="0">
            <a:noAutofit/>
          </a:bodyPr>
          <a:lstStyle/>
          <a:p>
            <a:pPr marL="0" lvl="0" indent="0"/>
            <a:r>
              <a:rPr lang="en-US" sz="1200" dirty="0" smtClean="0"/>
              <a:t>From the report, </a:t>
            </a:r>
            <a:r>
              <a:rPr lang="en-US" sz="1200" dirty="0"/>
              <a:t>no vulnerabilities were identified in the project's dependencies. All libraries are up-to-date and free from reported security issues.</a:t>
            </a:r>
            <a:endParaRPr sz="1200" dirty="0"/>
          </a:p>
        </p:txBody>
      </p:sp>
      <p:pic>
        <p:nvPicPr>
          <p:cNvPr id="2" name="Picture 1"/>
          <p:cNvPicPr>
            <a:picLocks noChangeAspect="1"/>
          </p:cNvPicPr>
          <p:nvPr/>
        </p:nvPicPr>
        <p:blipFill>
          <a:blip r:embed="rId3"/>
          <a:stretch>
            <a:fillRect/>
          </a:stretch>
        </p:blipFill>
        <p:spPr>
          <a:xfrm>
            <a:off x="774914" y="1769526"/>
            <a:ext cx="4525017" cy="2562898"/>
          </a:xfrm>
          <a:prstGeom prst="rect">
            <a:avLst/>
          </a:prstGeom>
        </p:spPr>
      </p:pic>
    </p:spTree>
    <p:extLst>
      <p:ext uri="{BB962C8B-B14F-4D97-AF65-F5344CB8AC3E}">
        <p14:creationId xmlns:p14="http://schemas.microsoft.com/office/powerpoint/2010/main" val="2819335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title"/>
          </p:nvPr>
        </p:nvSpPr>
        <p:spPr>
          <a:xfrm>
            <a:off x="2092312" y="1227244"/>
            <a:ext cx="4840603" cy="103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Thank You</a:t>
            </a:r>
            <a:r>
              <a:rPr lang="en-US" dirty="0" smtClean="0"/>
              <a:t>!</a:t>
            </a:r>
            <a:endParaRPr dirty="0"/>
          </a:p>
        </p:txBody>
      </p:sp>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3">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4">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7"/>
          <p:cNvGrpSpPr/>
          <p:nvPr/>
        </p:nvGrpSpPr>
        <p:grpSpPr>
          <a:xfrm>
            <a:off x="741975" y="2893476"/>
            <a:ext cx="5132617" cy="134100"/>
            <a:chOff x="741975" y="2893476"/>
            <a:chExt cx="5132617" cy="134100"/>
          </a:xfrm>
        </p:grpSpPr>
        <p:sp>
          <p:nvSpPr>
            <p:cNvPr id="1910" name="Google Shape;1910;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1" name="Google Shape;1911;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2" name="Google Shape;1912;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Introduction</a:t>
            </a:r>
            <a:endParaRPr dirty="0"/>
          </a:p>
        </p:txBody>
      </p:sp>
      <p:sp>
        <p:nvSpPr>
          <p:cNvPr id="1533" name="Google Shape;1533;p39"/>
          <p:cNvSpPr txBox="1">
            <a:spLocks noGrp="1"/>
          </p:cNvSpPr>
          <p:nvPr>
            <p:ph type="subTitle" idx="2"/>
          </p:nvPr>
        </p:nvSpPr>
        <p:spPr>
          <a:xfrm>
            <a:off x="720000" y="1246626"/>
            <a:ext cx="7632338" cy="2650314"/>
          </a:xfrm>
          <a:prstGeom prst="rect">
            <a:avLst/>
          </a:prstGeom>
        </p:spPr>
        <p:txBody>
          <a:bodyPr spcFirstLastPara="1" wrap="square" lIns="91425" tIns="91425" rIns="91425" bIns="91425" anchor="t" anchorCtr="0">
            <a:noAutofit/>
          </a:bodyPr>
          <a:lstStyle/>
          <a:p>
            <a:pPr marL="0" lvl="0" indent="0"/>
            <a:r>
              <a:rPr lang="en-US" dirty="0"/>
              <a:t>Apache Commons Codec provides robust implementations of essential encoding and decoding algorithms, such as Base64, URL encoding/decoding, checksum calculations, and digest algorithms</a:t>
            </a:r>
            <a:r>
              <a:rPr lang="en-US" dirty="0" smtClean="0"/>
              <a:t>.</a:t>
            </a:r>
          </a:p>
          <a:p>
            <a:pPr marL="0" lvl="0" indent="0"/>
            <a:endParaRPr lang="en-US" dirty="0"/>
          </a:p>
          <a:p>
            <a:pPr marL="0" lvl="0" indent="0"/>
            <a:r>
              <a:rPr lang="en-US" dirty="0" smtClean="0"/>
              <a:t>These </a:t>
            </a:r>
            <a:r>
              <a:rPr lang="en-US" dirty="0"/>
              <a:t>functionalities are integral to numerous software systems, ensuring efficient data transformation and secure communication</a:t>
            </a:r>
            <a:r>
              <a:rPr lang="en-US" dirty="0" smtClean="0"/>
              <a:t>.</a:t>
            </a:r>
          </a:p>
          <a:p>
            <a:pPr marL="0" lvl="0" indent="0"/>
            <a:endParaRPr lang="en-US" dirty="0"/>
          </a:p>
          <a:p>
            <a:pPr marL="0" lvl="0" indent="0"/>
            <a:r>
              <a:rPr lang="en-US" dirty="0" smtClean="0"/>
              <a:t>As </a:t>
            </a:r>
            <a:r>
              <a:rPr lang="en-US" dirty="0"/>
              <a:t>a result, ensuring the dependability of Apache Commons Codec is vital to maintaining trust and confidence in its various applications.</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511346" y="385279"/>
            <a:ext cx="7704000" cy="572700"/>
          </a:xfrm>
          <a:prstGeom prst="rect">
            <a:avLst/>
          </a:prstGeom>
        </p:spPr>
        <p:txBody>
          <a:bodyPr spcFirstLastPara="1" wrap="square" lIns="91425" tIns="91425" rIns="91425" bIns="91425" anchor="t" anchorCtr="0">
            <a:noAutofit/>
          </a:bodyPr>
          <a:lstStyle/>
          <a:p>
            <a:r>
              <a:rPr lang="en-US" smtClean="0"/>
              <a:t>Software Quality Analysis </a:t>
            </a:r>
            <a:endParaRPr dirty="0"/>
          </a:p>
        </p:txBody>
      </p:sp>
      <p:sp>
        <p:nvSpPr>
          <p:cNvPr id="30" name="Google Shape;2148;p55"/>
          <p:cNvSpPr txBox="1"/>
          <p:nvPr/>
        </p:nvSpPr>
        <p:spPr>
          <a:xfrm>
            <a:off x="720000" y="1167787"/>
            <a:ext cx="2191800" cy="1089524"/>
          </a:xfrm>
          <a:prstGeom prst="rect">
            <a:avLst/>
          </a:prstGeom>
          <a:noFill/>
          <a:ln>
            <a:noFill/>
          </a:ln>
        </p:spPr>
        <p:txBody>
          <a:bodyPr spcFirstLastPara="1" wrap="square" lIns="91425" tIns="91425" rIns="91425" bIns="91425" anchor="b" anchorCtr="0">
            <a:noAutofit/>
          </a:bodyPr>
          <a:lstStyle/>
          <a:p>
            <a:endParaRPr lang="en-US" dirty="0"/>
          </a:p>
          <a:p>
            <a:r>
              <a:rPr lang="en-US" dirty="0"/>
              <a:t> </a:t>
            </a:r>
          </a:p>
          <a:p>
            <a:pPr algn="ctr"/>
            <a:r>
              <a:rPr lang="en-US" dirty="0">
                <a:latin typeface="Poppins" panose="020B0604020202020204" charset="0"/>
                <a:cs typeface="Poppins" panose="020B0604020202020204" charset="0"/>
              </a:rPr>
              <a:t>I forked the official Apache Commons Codec repository to my GitHub account</a:t>
            </a:r>
          </a:p>
        </p:txBody>
      </p:sp>
      <p:sp>
        <p:nvSpPr>
          <p:cNvPr id="31" name="Google Shape;2149;p55"/>
          <p:cNvSpPr txBox="1"/>
          <p:nvPr/>
        </p:nvSpPr>
        <p:spPr>
          <a:xfrm>
            <a:off x="3476100" y="1167786"/>
            <a:ext cx="2191800" cy="1089525"/>
          </a:xfrm>
          <a:prstGeom prst="rect">
            <a:avLst/>
          </a:prstGeom>
          <a:noFill/>
          <a:ln>
            <a:noFill/>
          </a:ln>
        </p:spPr>
        <p:txBody>
          <a:bodyPr spcFirstLastPara="1" wrap="square" lIns="91425" tIns="91425" rIns="91425" bIns="91425" anchor="b" anchorCtr="0">
            <a:noAutofit/>
          </a:bodyPr>
          <a:lstStyle/>
          <a:p>
            <a:pPr lvl="0" algn="ctr">
              <a:lnSpc>
                <a:spcPct val="115000"/>
              </a:lnSpc>
            </a:pPr>
            <a:r>
              <a:rPr lang="en-US" dirty="0">
                <a:solidFill>
                  <a:schemeClr val="dk1"/>
                </a:solidFill>
                <a:latin typeface="Poppins"/>
                <a:ea typeface="Poppins"/>
                <a:cs typeface="Poppins"/>
                <a:sym typeface="Poppins"/>
              </a:rPr>
              <a:t>I created a new project on </a:t>
            </a:r>
            <a:r>
              <a:rPr lang="en-US" i="1" dirty="0" err="1">
                <a:solidFill>
                  <a:schemeClr val="dk1"/>
                </a:solidFill>
                <a:latin typeface="Poppins"/>
                <a:ea typeface="Poppins"/>
                <a:cs typeface="Poppins"/>
                <a:sym typeface="Poppins"/>
              </a:rPr>
              <a:t>SonarCloud</a:t>
            </a:r>
            <a:r>
              <a:rPr lang="en-US" dirty="0">
                <a:solidFill>
                  <a:schemeClr val="dk1"/>
                </a:solidFill>
                <a:latin typeface="Poppins"/>
                <a:ea typeface="Poppins"/>
                <a:cs typeface="Poppins"/>
                <a:sym typeface="Poppins"/>
              </a:rPr>
              <a:t> and linked to the forked repository</a:t>
            </a:r>
            <a:endParaRPr dirty="0">
              <a:solidFill>
                <a:schemeClr val="dk1"/>
              </a:solidFill>
              <a:latin typeface="Poppins"/>
              <a:ea typeface="Poppins"/>
              <a:cs typeface="Poppins"/>
              <a:sym typeface="Poppins"/>
            </a:endParaRPr>
          </a:p>
        </p:txBody>
      </p:sp>
      <p:sp>
        <p:nvSpPr>
          <p:cNvPr id="32" name="Google Shape;2150;p55"/>
          <p:cNvSpPr txBox="1"/>
          <p:nvPr/>
        </p:nvSpPr>
        <p:spPr>
          <a:xfrm>
            <a:off x="6231121" y="1122860"/>
            <a:ext cx="2191800" cy="1179375"/>
          </a:xfrm>
          <a:prstGeom prst="rect">
            <a:avLst/>
          </a:prstGeom>
          <a:noFill/>
          <a:ln>
            <a:noFill/>
          </a:ln>
        </p:spPr>
        <p:txBody>
          <a:bodyPr spcFirstLastPara="1" wrap="square" lIns="91425" tIns="91425" rIns="91425" bIns="91425" anchor="b" anchorCtr="0">
            <a:noAutofit/>
          </a:bodyPr>
          <a:lstStyle/>
          <a:p>
            <a:pPr lvl="0" algn="ctr">
              <a:lnSpc>
                <a:spcPct val="115000"/>
              </a:lnSpc>
            </a:pPr>
            <a:r>
              <a:rPr lang="en-US" dirty="0" smtClean="0">
                <a:solidFill>
                  <a:schemeClr val="dk1"/>
                </a:solidFill>
                <a:latin typeface="Poppins"/>
                <a:ea typeface="Poppins"/>
                <a:cs typeface="Poppins"/>
                <a:sym typeface="Poppins"/>
              </a:rPr>
              <a:t>I configured the project properties </a:t>
            </a:r>
            <a:r>
              <a:rPr lang="en-US" dirty="0">
                <a:solidFill>
                  <a:schemeClr val="dk1"/>
                </a:solidFill>
                <a:latin typeface="Poppins"/>
                <a:ea typeface="Poppins"/>
                <a:cs typeface="Poppins"/>
                <a:sym typeface="Poppins"/>
              </a:rPr>
              <a:t>and a CI/CD pipeline was established</a:t>
            </a:r>
            <a:endParaRPr dirty="0">
              <a:solidFill>
                <a:schemeClr val="dk1"/>
              </a:solidFill>
              <a:latin typeface="Poppins"/>
              <a:ea typeface="Poppins"/>
              <a:cs typeface="Poppins"/>
              <a:sym typeface="Poppins"/>
            </a:endParaRPr>
          </a:p>
        </p:txBody>
      </p:sp>
      <p:sp>
        <p:nvSpPr>
          <p:cNvPr id="33" name="Google Shape;2152;p55"/>
          <p:cNvSpPr txBox="1"/>
          <p:nvPr/>
        </p:nvSpPr>
        <p:spPr>
          <a:xfrm>
            <a:off x="1262367" y="2290247"/>
            <a:ext cx="9966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First</a:t>
            </a:r>
            <a:endParaRPr sz="2000" b="1" dirty="0">
              <a:solidFill>
                <a:schemeClr val="dk1"/>
              </a:solidFill>
              <a:latin typeface="IBM Plex Mono"/>
              <a:ea typeface="IBM Plex Mono"/>
              <a:cs typeface="IBM Plex Mono"/>
              <a:sym typeface="IBM Plex Mono"/>
            </a:endParaRPr>
          </a:p>
        </p:txBody>
      </p:sp>
      <p:sp>
        <p:nvSpPr>
          <p:cNvPr id="34" name="Google Shape;2153;p55"/>
          <p:cNvSpPr txBox="1"/>
          <p:nvPr/>
        </p:nvSpPr>
        <p:spPr>
          <a:xfrm>
            <a:off x="4018467" y="2251103"/>
            <a:ext cx="9966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a:solidFill>
                  <a:schemeClr val="dk1"/>
                </a:solidFill>
                <a:latin typeface="IBM Plex Mono"/>
                <a:ea typeface="IBM Plex Mono"/>
                <a:cs typeface="IBM Plex Mono"/>
                <a:sym typeface="IBM Plex Mono"/>
              </a:rPr>
              <a:t>Next</a:t>
            </a:r>
            <a:endParaRPr sz="2000" b="1">
              <a:solidFill>
                <a:schemeClr val="dk1"/>
              </a:solidFill>
              <a:latin typeface="IBM Plex Mono"/>
              <a:ea typeface="IBM Plex Mono"/>
              <a:cs typeface="IBM Plex Mono"/>
              <a:sym typeface="IBM Plex Mono"/>
            </a:endParaRPr>
          </a:p>
        </p:txBody>
      </p:sp>
      <p:sp>
        <p:nvSpPr>
          <p:cNvPr id="35" name="Google Shape;2154;p55"/>
          <p:cNvSpPr txBox="1"/>
          <p:nvPr/>
        </p:nvSpPr>
        <p:spPr>
          <a:xfrm>
            <a:off x="6774567" y="2290247"/>
            <a:ext cx="9966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Next</a:t>
            </a:r>
            <a:endParaRPr sz="2000" b="1" dirty="0">
              <a:solidFill>
                <a:schemeClr val="dk1"/>
              </a:solidFill>
              <a:latin typeface="IBM Plex Mono"/>
              <a:ea typeface="IBM Plex Mono"/>
              <a:cs typeface="IBM Plex Mono"/>
              <a:sym typeface="IBM Plex Mono"/>
            </a:endParaRPr>
          </a:p>
        </p:txBody>
      </p:sp>
      <p:grpSp>
        <p:nvGrpSpPr>
          <p:cNvPr id="36" name="Google Shape;2166;p55"/>
          <p:cNvGrpSpPr/>
          <p:nvPr/>
        </p:nvGrpSpPr>
        <p:grpSpPr>
          <a:xfrm>
            <a:off x="1670833" y="3206493"/>
            <a:ext cx="179668" cy="179626"/>
            <a:chOff x="1726066" y="2580534"/>
            <a:chExt cx="179668" cy="179626"/>
          </a:xfrm>
        </p:grpSpPr>
        <p:sp>
          <p:nvSpPr>
            <p:cNvPr id="37" name="Google Shape;2167;p55"/>
            <p:cNvSpPr/>
            <p:nvPr/>
          </p:nvSpPr>
          <p:spPr>
            <a:xfrm>
              <a:off x="17260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68;p55"/>
            <p:cNvSpPr/>
            <p:nvPr/>
          </p:nvSpPr>
          <p:spPr>
            <a:xfrm>
              <a:off x="17617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2169;p55"/>
          <p:cNvCxnSpPr>
            <a:stCxn id="33" idx="2"/>
            <a:endCxn id="37" idx="0"/>
          </p:cNvCxnSpPr>
          <p:nvPr/>
        </p:nvCxnSpPr>
        <p:spPr>
          <a:xfrm rot="16200000" flipH="1">
            <a:off x="1554867" y="3000047"/>
            <a:ext cx="412200" cy="600"/>
          </a:xfrm>
          <a:prstGeom prst="bentConnector3">
            <a:avLst>
              <a:gd name="adj1" fmla="val 50006"/>
            </a:avLst>
          </a:prstGeom>
          <a:noFill/>
          <a:ln w="9525" cap="flat" cmpd="sng">
            <a:solidFill>
              <a:schemeClr val="lt2"/>
            </a:solidFill>
            <a:prstDash val="solid"/>
            <a:round/>
            <a:headEnd type="oval" w="med" len="med"/>
            <a:tailEnd type="none" w="med" len="med"/>
          </a:ln>
        </p:spPr>
      </p:cxnSp>
      <p:cxnSp>
        <p:nvCxnSpPr>
          <p:cNvPr id="40" name="Google Shape;2170;p55"/>
          <p:cNvCxnSpPr>
            <a:stCxn id="34" idx="2"/>
            <a:endCxn id="45" idx="0"/>
          </p:cNvCxnSpPr>
          <p:nvPr/>
        </p:nvCxnSpPr>
        <p:spPr>
          <a:xfrm rot="16200000" flipH="1">
            <a:off x="4309167" y="2962703"/>
            <a:ext cx="415800" cy="600"/>
          </a:xfrm>
          <a:prstGeom prst="bentConnector3">
            <a:avLst>
              <a:gd name="adj1" fmla="val 49985"/>
            </a:avLst>
          </a:prstGeom>
          <a:noFill/>
          <a:ln w="9525" cap="flat" cmpd="sng">
            <a:solidFill>
              <a:schemeClr val="lt2"/>
            </a:solidFill>
            <a:prstDash val="solid"/>
            <a:round/>
            <a:headEnd type="oval" w="med" len="med"/>
            <a:tailEnd type="none" w="med" len="med"/>
          </a:ln>
        </p:spPr>
      </p:cxnSp>
      <p:cxnSp>
        <p:nvCxnSpPr>
          <p:cNvPr id="41" name="Google Shape;2172;p55"/>
          <p:cNvCxnSpPr>
            <a:endCxn id="48" idx="0"/>
          </p:cNvCxnSpPr>
          <p:nvPr/>
        </p:nvCxnSpPr>
        <p:spPr>
          <a:xfrm rot="16200000" flipH="1">
            <a:off x="7065417" y="2962553"/>
            <a:ext cx="415500" cy="600"/>
          </a:xfrm>
          <a:prstGeom prst="bentConnector3">
            <a:avLst>
              <a:gd name="adj1" fmla="val 50016"/>
            </a:avLst>
          </a:prstGeom>
          <a:noFill/>
          <a:ln w="9525" cap="flat" cmpd="sng">
            <a:solidFill>
              <a:schemeClr val="lt2"/>
            </a:solidFill>
            <a:prstDash val="solid"/>
            <a:round/>
            <a:headEnd type="oval" w="med" len="med"/>
            <a:tailEnd type="none" w="med" len="med"/>
          </a:ln>
        </p:spPr>
      </p:cxnSp>
      <p:cxnSp>
        <p:nvCxnSpPr>
          <p:cNvPr id="42" name="Google Shape;2177;p55"/>
          <p:cNvCxnSpPr>
            <a:endCxn id="45" idx="2"/>
          </p:cNvCxnSpPr>
          <p:nvPr/>
        </p:nvCxnSpPr>
        <p:spPr>
          <a:xfrm>
            <a:off x="1850501" y="3257163"/>
            <a:ext cx="2576400" cy="33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43" name="Google Shape;2178;p55"/>
          <p:cNvCxnSpPr>
            <a:stCxn id="45" idx="6"/>
            <a:endCxn id="48" idx="2"/>
          </p:cNvCxnSpPr>
          <p:nvPr/>
        </p:nvCxnSpPr>
        <p:spPr>
          <a:xfrm>
            <a:off x="4606601" y="3260587"/>
            <a:ext cx="2576400" cy="600"/>
          </a:xfrm>
          <a:prstGeom prst="bentConnector3">
            <a:avLst>
              <a:gd name="adj1" fmla="val 50001"/>
            </a:avLst>
          </a:prstGeom>
          <a:noFill/>
          <a:ln w="9525" cap="flat" cmpd="sng">
            <a:solidFill>
              <a:schemeClr val="lt2"/>
            </a:solidFill>
            <a:prstDash val="solid"/>
            <a:round/>
            <a:headEnd type="none" w="med" len="med"/>
            <a:tailEnd type="none" w="med" len="med"/>
          </a:ln>
        </p:spPr>
      </p:cxnSp>
      <p:grpSp>
        <p:nvGrpSpPr>
          <p:cNvPr id="44" name="Google Shape;2184;p55"/>
          <p:cNvGrpSpPr/>
          <p:nvPr/>
        </p:nvGrpSpPr>
        <p:grpSpPr>
          <a:xfrm>
            <a:off x="4426933" y="3170774"/>
            <a:ext cx="179668" cy="179626"/>
            <a:chOff x="4482166" y="2580534"/>
            <a:chExt cx="179668" cy="179626"/>
          </a:xfrm>
        </p:grpSpPr>
        <p:sp>
          <p:nvSpPr>
            <p:cNvPr id="45" name="Google Shape;2171;p55"/>
            <p:cNvSpPr/>
            <p:nvPr/>
          </p:nvSpPr>
          <p:spPr>
            <a:xfrm>
              <a:off x="44821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85;p55"/>
            <p:cNvSpPr/>
            <p:nvPr/>
          </p:nvSpPr>
          <p:spPr>
            <a:xfrm>
              <a:off x="45178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188;p55"/>
          <p:cNvGrpSpPr/>
          <p:nvPr/>
        </p:nvGrpSpPr>
        <p:grpSpPr>
          <a:xfrm>
            <a:off x="7183033" y="3170737"/>
            <a:ext cx="179700" cy="179700"/>
            <a:chOff x="7238266" y="3053222"/>
            <a:chExt cx="179700" cy="179700"/>
          </a:xfrm>
        </p:grpSpPr>
        <p:sp>
          <p:nvSpPr>
            <p:cNvPr id="48" name="Google Shape;2173;p55"/>
            <p:cNvSpPr/>
            <p:nvPr/>
          </p:nvSpPr>
          <p:spPr>
            <a:xfrm>
              <a:off x="7238266" y="3053222"/>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89;p55"/>
            <p:cNvSpPr/>
            <p:nvPr/>
          </p:nvSpPr>
          <p:spPr>
            <a:xfrm>
              <a:off x="7273954" y="3088901"/>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2150;p55"/>
          <p:cNvSpPr txBox="1"/>
          <p:nvPr/>
        </p:nvSpPr>
        <p:spPr>
          <a:xfrm>
            <a:off x="2914967" y="3493756"/>
            <a:ext cx="3667653" cy="956766"/>
          </a:xfrm>
          <a:prstGeom prst="rect">
            <a:avLst/>
          </a:prstGeom>
          <a:noFill/>
          <a:ln>
            <a:noFill/>
          </a:ln>
        </p:spPr>
        <p:txBody>
          <a:bodyPr spcFirstLastPara="1" wrap="square" lIns="91425" tIns="91425" rIns="91425" bIns="91425" anchor="b" anchorCtr="0">
            <a:noAutofit/>
          </a:bodyPr>
          <a:lstStyle/>
          <a:p>
            <a:pPr lvl="0" algn="ctr">
              <a:lnSpc>
                <a:spcPct val="115000"/>
              </a:lnSpc>
            </a:pPr>
            <a:r>
              <a:rPr lang="en-US" dirty="0" err="1">
                <a:solidFill>
                  <a:schemeClr val="dk1"/>
                </a:solidFill>
                <a:latin typeface="Poppins"/>
                <a:ea typeface="Poppins"/>
                <a:cs typeface="Poppins"/>
                <a:sym typeface="Poppins"/>
              </a:rPr>
              <a:t>SonarCloud</a:t>
            </a:r>
            <a:r>
              <a:rPr lang="en-US" dirty="0">
                <a:solidFill>
                  <a:schemeClr val="dk1"/>
                </a:solidFill>
                <a:latin typeface="Poppins"/>
                <a:ea typeface="Poppins"/>
                <a:cs typeface="Poppins"/>
                <a:sym typeface="Poppins"/>
              </a:rPr>
              <a:t> analyzed the library’s codebase and provided detailed insights into its quality metrics</a:t>
            </a:r>
            <a:endParaRPr dirty="0">
              <a:solidFill>
                <a:schemeClr val="dk1"/>
              </a:solidFill>
              <a:latin typeface="Poppins"/>
              <a:ea typeface="Poppins"/>
              <a:cs typeface="Poppins"/>
              <a:sym typeface="Poppins"/>
            </a:endParaRPr>
          </a:p>
        </p:txBody>
      </p:sp>
      <p:cxnSp>
        <p:nvCxnSpPr>
          <p:cNvPr id="60" name="Google Shape;2172;p55"/>
          <p:cNvCxnSpPr>
            <a:endCxn id="48" idx="6"/>
          </p:cNvCxnSpPr>
          <p:nvPr/>
        </p:nvCxnSpPr>
        <p:spPr>
          <a:xfrm rot="16200000" flipV="1">
            <a:off x="7308315" y="3315005"/>
            <a:ext cx="466340" cy="357503"/>
          </a:xfrm>
          <a:prstGeom prst="bentConnector2">
            <a:avLst/>
          </a:prstGeom>
          <a:noFill/>
          <a:ln w="9525" cap="flat" cmpd="sng">
            <a:solidFill>
              <a:schemeClr val="lt2"/>
            </a:solidFill>
            <a:prstDash val="solid"/>
            <a:round/>
            <a:headEnd type="oval" w="med" len="med"/>
            <a:tailEnd type="none" w="med" len="med"/>
          </a:ln>
        </p:spPr>
      </p:cxnSp>
      <p:sp>
        <p:nvSpPr>
          <p:cNvPr id="70" name="Google Shape;2154;p55"/>
          <p:cNvSpPr txBox="1"/>
          <p:nvPr/>
        </p:nvSpPr>
        <p:spPr>
          <a:xfrm>
            <a:off x="6842658" y="3685193"/>
            <a:ext cx="1706061"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smtClean="0">
                <a:solidFill>
                  <a:schemeClr val="dk1"/>
                </a:solidFill>
                <a:latin typeface="IBM Plex Mono"/>
                <a:ea typeface="IBM Plex Mono"/>
                <a:cs typeface="IBM Plex Mono"/>
                <a:sym typeface="IBM Plex Mono"/>
              </a:rPr>
              <a:t>Finally</a:t>
            </a:r>
            <a:endParaRPr sz="2000" b="1" dirty="0">
              <a:solidFill>
                <a:schemeClr val="dk1"/>
              </a:solidFill>
              <a:latin typeface="IBM Plex Mono"/>
              <a:ea typeface="IBM Plex Mono"/>
              <a:cs typeface="IBM Plex Mono"/>
              <a:sym typeface="IBM Plex Mon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511346" y="385279"/>
            <a:ext cx="7704000" cy="572700"/>
          </a:xfrm>
          <a:prstGeom prst="rect">
            <a:avLst/>
          </a:prstGeom>
        </p:spPr>
        <p:txBody>
          <a:bodyPr spcFirstLastPara="1" wrap="square" lIns="91425" tIns="91425" rIns="91425" bIns="91425" anchor="t" anchorCtr="0">
            <a:noAutofit/>
          </a:bodyPr>
          <a:lstStyle/>
          <a:p>
            <a:r>
              <a:rPr lang="en-US" dirty="0" smtClean="0"/>
              <a:t>Issues </a:t>
            </a:r>
            <a:r>
              <a:rPr lang="en-US" dirty="0"/>
              <a:t>Categories </a:t>
            </a:r>
            <a:r>
              <a:rPr lang="en-US" dirty="0" smtClean="0"/>
              <a:t>and Resolved</a:t>
            </a:r>
            <a:endParaRPr dirty="0"/>
          </a:p>
        </p:txBody>
      </p:sp>
      <p:sp>
        <p:nvSpPr>
          <p:cNvPr id="1636" name="Google Shape;1636;p41"/>
          <p:cNvSpPr txBox="1">
            <a:spLocks noGrp="1"/>
          </p:cNvSpPr>
          <p:nvPr>
            <p:ph type="subTitle" idx="1"/>
          </p:nvPr>
        </p:nvSpPr>
        <p:spPr>
          <a:xfrm>
            <a:off x="4329276" y="1388187"/>
            <a:ext cx="2340300" cy="1320600"/>
          </a:xfrm>
          <a:prstGeom prst="rect">
            <a:avLst/>
          </a:prstGeom>
        </p:spPr>
        <p:txBody>
          <a:bodyPr spcFirstLastPara="1" wrap="square" lIns="91425" tIns="91425" rIns="91425" bIns="91425" anchor="t" anchorCtr="0">
            <a:noAutofit/>
          </a:bodyPr>
          <a:lstStyle/>
          <a:p>
            <a:pPr marL="0" lvl="0" indent="0"/>
            <a:r>
              <a:rPr lang="en-US" sz="1100" dirty="0"/>
              <a:t>In resolving these issues, I prioritized issues based on their severity to address the most critical problems first</a:t>
            </a:r>
            <a:endParaRPr sz="1100" dirty="0"/>
          </a:p>
        </p:txBody>
      </p:sp>
      <p:sp>
        <p:nvSpPr>
          <p:cNvPr id="1637" name="Google Shape;1637;p41"/>
          <p:cNvSpPr txBox="1">
            <a:spLocks noGrp="1"/>
          </p:cNvSpPr>
          <p:nvPr>
            <p:ph type="subTitle" idx="2"/>
          </p:nvPr>
        </p:nvSpPr>
        <p:spPr>
          <a:xfrm>
            <a:off x="3007704" y="3022393"/>
            <a:ext cx="2340300" cy="1334119"/>
          </a:xfrm>
          <a:prstGeom prst="rect">
            <a:avLst/>
          </a:prstGeom>
        </p:spPr>
        <p:txBody>
          <a:bodyPr spcFirstLastPara="1" wrap="square" lIns="91425" tIns="91425" rIns="91425" bIns="91425" anchor="t" anchorCtr="0">
            <a:noAutofit/>
          </a:bodyPr>
          <a:lstStyle/>
          <a:p>
            <a:pPr marL="0" lvl="0" indent="0"/>
            <a:r>
              <a:rPr lang="en-US" sz="1100" dirty="0"/>
              <a:t>These issues were </a:t>
            </a:r>
            <a:r>
              <a:rPr lang="en-US" sz="1100" dirty="0" smtClean="0"/>
              <a:t>related </a:t>
            </a:r>
            <a:r>
              <a:rPr lang="en-US" sz="1100" dirty="0"/>
              <a:t>to deprecated code snippets and the improper use of switch cases without break commands, which could lead to unintended behavior</a:t>
            </a:r>
            <a:endParaRPr sz="1100" dirty="0"/>
          </a:p>
        </p:txBody>
      </p:sp>
      <p:pic>
        <p:nvPicPr>
          <p:cNvPr id="2" name="Picture 1"/>
          <p:cNvPicPr>
            <a:picLocks noChangeAspect="1"/>
          </p:cNvPicPr>
          <p:nvPr/>
        </p:nvPicPr>
        <p:blipFill>
          <a:blip r:embed="rId3"/>
          <a:stretch>
            <a:fillRect/>
          </a:stretch>
        </p:blipFill>
        <p:spPr>
          <a:xfrm>
            <a:off x="643304" y="1343680"/>
            <a:ext cx="1878967" cy="3139368"/>
          </a:xfrm>
          <a:prstGeom prst="rect">
            <a:avLst/>
          </a:prstGeom>
        </p:spPr>
      </p:pic>
      <p:pic>
        <p:nvPicPr>
          <p:cNvPr id="3" name="Picture 2"/>
          <p:cNvPicPr>
            <a:picLocks noChangeAspect="1"/>
          </p:cNvPicPr>
          <p:nvPr/>
        </p:nvPicPr>
        <p:blipFill>
          <a:blip r:embed="rId4"/>
          <a:stretch>
            <a:fillRect/>
          </a:stretch>
        </p:blipFill>
        <p:spPr>
          <a:xfrm>
            <a:off x="6669576" y="1322883"/>
            <a:ext cx="1914895" cy="3160165"/>
          </a:xfrm>
          <a:prstGeom prst="rect">
            <a:avLst/>
          </a:prstGeom>
        </p:spPr>
      </p:pic>
      <p:sp>
        <p:nvSpPr>
          <p:cNvPr id="6" name="Striped Right Arrow 5"/>
          <p:cNvSpPr/>
          <p:nvPr/>
        </p:nvSpPr>
        <p:spPr>
          <a:xfrm>
            <a:off x="3574752" y="2592186"/>
            <a:ext cx="1577187" cy="23320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07704" y="4289639"/>
            <a:ext cx="2411190" cy="769441"/>
          </a:xfrm>
          <a:prstGeom prst="rect">
            <a:avLst/>
          </a:prstGeom>
        </p:spPr>
        <p:txBody>
          <a:bodyPr wrap="square">
            <a:spAutoFit/>
          </a:bodyPr>
          <a:lstStyle/>
          <a:p>
            <a:r>
              <a:rPr lang="en-US" sz="1100" dirty="0" smtClean="0">
                <a:latin typeface="Poppins" panose="020B0604020202020204" charset="0"/>
                <a:cs typeface="Poppins" panose="020B0604020202020204" charset="0"/>
              </a:rPr>
              <a:t>However</a:t>
            </a:r>
            <a:r>
              <a:rPr lang="en-US" sz="1100" dirty="0">
                <a:latin typeface="Poppins" panose="020B0604020202020204" charset="0"/>
                <a:cs typeface="Poppins" panose="020B0604020202020204" charset="0"/>
              </a:rPr>
              <a:t>, some were identified as false positives after thorough </a:t>
            </a:r>
            <a:r>
              <a:rPr lang="en-US" sz="1100" dirty="0" smtClean="0">
                <a:latin typeface="Poppins" panose="020B0604020202020204" charset="0"/>
                <a:cs typeface="Poppins" panose="020B0604020202020204" charset="0"/>
              </a:rPr>
              <a:t>evaluation and these issues were dismissed. </a:t>
            </a:r>
            <a:endParaRPr lang="en-US" sz="1100" dirty="0">
              <a:latin typeface="Poppins" panose="020B0604020202020204" charset="0"/>
              <a:cs typeface="Poppins" panose="020B0604020202020204" charset="0"/>
            </a:endParaRPr>
          </a:p>
        </p:txBody>
      </p:sp>
    </p:spTree>
    <p:extLst>
      <p:ext uri="{BB962C8B-B14F-4D97-AF65-F5344CB8AC3E}">
        <p14:creationId xmlns:p14="http://schemas.microsoft.com/office/powerpoint/2010/main" val="3165571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Dockerizing Mavern Project</a:t>
            </a:r>
            <a:endParaRPr dirty="0"/>
          </a:p>
        </p:txBody>
      </p:sp>
      <p:sp>
        <p:nvSpPr>
          <p:cNvPr id="1533" name="Google Shape;1533;p39"/>
          <p:cNvSpPr txBox="1">
            <a:spLocks noGrp="1"/>
          </p:cNvSpPr>
          <p:nvPr>
            <p:ph type="subTitle" idx="2"/>
          </p:nvPr>
        </p:nvSpPr>
        <p:spPr>
          <a:xfrm>
            <a:off x="720000" y="1246625"/>
            <a:ext cx="7632338" cy="2977953"/>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200" dirty="0"/>
              <a:t>For the second phase of the project, I created a Text Encoding/Decoding Maven application that </a:t>
            </a:r>
            <a:r>
              <a:rPr lang="en-US" sz="1200" dirty="0" smtClean="0"/>
              <a:t>uses </a:t>
            </a:r>
            <a:r>
              <a:rPr lang="en-US" sz="1200" dirty="0"/>
              <a:t>the updated Apache Commons Codec library. </a:t>
            </a:r>
            <a:endParaRPr lang="en-US" sz="1200" dirty="0" smtClean="0"/>
          </a:p>
          <a:p>
            <a:pPr marL="285750" lvl="0" indent="-285750">
              <a:buFont typeface="Arial" panose="020B0604020202020204" pitchFamily="34" charset="0"/>
              <a:buChar char="•"/>
            </a:pPr>
            <a:r>
              <a:rPr lang="en-US" sz="1200" dirty="0" smtClean="0"/>
              <a:t>This </a:t>
            </a:r>
            <a:r>
              <a:rPr lang="en-US" sz="1200" dirty="0"/>
              <a:t>mini-project provides a simple web-based interface for encoding and decoding text using the library. </a:t>
            </a:r>
            <a:endParaRPr lang="en-US" sz="1200" dirty="0" smtClean="0"/>
          </a:p>
          <a:p>
            <a:pPr marL="285750" lvl="0" indent="-285750">
              <a:buFont typeface="Arial" panose="020B0604020202020204" pitchFamily="34" charset="0"/>
              <a:buChar char="•"/>
            </a:pPr>
            <a:r>
              <a:rPr lang="en-US" sz="1200" dirty="0" smtClean="0"/>
              <a:t>The </a:t>
            </a:r>
            <a:r>
              <a:rPr lang="en-US" sz="1200" dirty="0"/>
              <a:t>application implements Base32 functionality using the Base32 class from the Apache Commons Codec </a:t>
            </a:r>
            <a:r>
              <a:rPr lang="en-US" sz="1200" dirty="0" smtClean="0"/>
              <a:t>library</a:t>
            </a:r>
          </a:p>
          <a:p>
            <a:pPr marL="0" lvl="0" indent="0"/>
            <a:endParaRPr lang="en-US" dirty="0" smtClean="0"/>
          </a:p>
          <a:p>
            <a:pPr marL="0" lvl="0" indent="0"/>
            <a:r>
              <a:rPr lang="en-US" sz="1200" b="1" dirty="0" err="1"/>
              <a:t>Dockerization</a:t>
            </a:r>
            <a:r>
              <a:rPr lang="en-US" sz="1200" b="1" dirty="0"/>
              <a:t> </a:t>
            </a:r>
            <a:r>
              <a:rPr lang="en-US" sz="1200" b="1" dirty="0" smtClean="0"/>
              <a:t>Process</a:t>
            </a:r>
          </a:p>
          <a:p>
            <a:pPr marL="0" lvl="0" indent="0"/>
            <a:endParaRPr lang="en-US" sz="1200" b="1" dirty="0"/>
          </a:p>
          <a:p>
            <a:pPr marL="171450" lvl="0" indent="-171450">
              <a:buFont typeface="Arial" panose="020B0604020202020204" pitchFamily="34" charset="0"/>
              <a:buChar char="•"/>
            </a:pPr>
            <a:r>
              <a:rPr lang="en-US" sz="1200" dirty="0" smtClean="0"/>
              <a:t>A </a:t>
            </a:r>
            <a:r>
              <a:rPr lang="en-US" sz="1200" dirty="0" err="1"/>
              <a:t>Dockerfile</a:t>
            </a:r>
            <a:r>
              <a:rPr lang="en-US" sz="1200" dirty="0"/>
              <a:t> was created to define the container's build process and runtime configuration</a:t>
            </a:r>
            <a:r>
              <a:rPr lang="en-US" sz="1200" dirty="0" smtClean="0"/>
              <a:t>.</a:t>
            </a:r>
            <a:endParaRPr lang="en-US" dirty="0"/>
          </a:p>
          <a:p>
            <a:pPr marL="171450" lvl="0" indent="-171450">
              <a:buFont typeface="Arial" panose="020B0604020202020204" pitchFamily="34" charset="0"/>
              <a:buChar char="•"/>
            </a:pPr>
            <a:r>
              <a:rPr lang="en-US" sz="1200" dirty="0" smtClean="0"/>
              <a:t>In order to successfully run the containerized application I had to copy the dependencies into the lib folder of my </a:t>
            </a:r>
            <a:r>
              <a:rPr lang="en-US" sz="1200" dirty="0"/>
              <a:t>D</a:t>
            </a:r>
            <a:r>
              <a:rPr lang="en-US" sz="1200" dirty="0" smtClean="0"/>
              <a:t>ocker project. </a:t>
            </a:r>
          </a:p>
          <a:p>
            <a:pPr marL="171450" lvl="0" indent="-171450">
              <a:buFont typeface="Arial" panose="020B0604020202020204" pitchFamily="34" charset="0"/>
              <a:buChar char="•"/>
            </a:pPr>
            <a:r>
              <a:rPr lang="en-US" sz="1200" dirty="0" smtClean="0"/>
              <a:t>This was made possible by including the following command in my </a:t>
            </a:r>
            <a:r>
              <a:rPr lang="en-US" sz="1200" dirty="0" err="1"/>
              <a:t>D</a:t>
            </a:r>
            <a:r>
              <a:rPr lang="en-US" sz="1200" dirty="0" err="1" smtClean="0"/>
              <a:t>ockerfile</a:t>
            </a:r>
            <a:r>
              <a:rPr lang="en-US" sz="1200" dirty="0" smtClean="0"/>
              <a:t> </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p:cNvPicPr>
            <a:picLocks noChangeAspect="1"/>
          </p:cNvPicPr>
          <p:nvPr/>
        </p:nvPicPr>
        <p:blipFill>
          <a:blip r:embed="rId3"/>
          <a:stretch>
            <a:fillRect/>
          </a:stretch>
        </p:blipFill>
        <p:spPr>
          <a:xfrm>
            <a:off x="5279561" y="4453275"/>
            <a:ext cx="3144439" cy="610571"/>
          </a:xfrm>
          <a:prstGeom prst="rect">
            <a:avLst/>
          </a:prstGeom>
        </p:spPr>
      </p:pic>
    </p:spTree>
    <p:extLst>
      <p:ext uri="{BB962C8B-B14F-4D97-AF65-F5344CB8AC3E}">
        <p14:creationId xmlns:p14="http://schemas.microsoft.com/office/powerpoint/2010/main" val="2848464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Code Coverage </a:t>
            </a:r>
            <a:r>
              <a:rPr lang="en-US" dirty="0" smtClean="0"/>
              <a:t>Analysis</a:t>
            </a:r>
            <a:endParaRPr dirty="0"/>
          </a:p>
        </p:txBody>
      </p:sp>
      <p:sp>
        <p:nvSpPr>
          <p:cNvPr id="1670" name="Google Shape;1670;p42"/>
          <p:cNvSpPr txBox="1">
            <a:spLocks noGrp="1"/>
          </p:cNvSpPr>
          <p:nvPr>
            <p:ph type="subTitle" idx="2"/>
          </p:nvPr>
        </p:nvSpPr>
        <p:spPr>
          <a:xfrm>
            <a:off x="775702" y="1285743"/>
            <a:ext cx="7433934" cy="1088100"/>
          </a:xfrm>
          <a:prstGeom prst="rect">
            <a:avLst/>
          </a:prstGeom>
        </p:spPr>
        <p:txBody>
          <a:bodyPr spcFirstLastPara="1" wrap="square" lIns="91425" tIns="91425" rIns="91425" bIns="91425" anchor="t" anchorCtr="0">
            <a:noAutofit/>
          </a:bodyPr>
          <a:lstStyle/>
          <a:p>
            <a:pPr marL="0" lvl="0" indent="0"/>
            <a:r>
              <a:rPr lang="en-US" sz="1200" dirty="0" smtClean="0"/>
              <a:t>I </a:t>
            </a:r>
            <a:r>
              <a:rPr lang="en-US" sz="1200" dirty="0"/>
              <a:t>used </a:t>
            </a:r>
            <a:r>
              <a:rPr lang="en-US" sz="1200" dirty="0" err="1"/>
              <a:t>JaCoCo</a:t>
            </a:r>
            <a:r>
              <a:rPr lang="en-US" sz="1200" dirty="0"/>
              <a:t> to evaluate how much of the codebase is executed during testing. </a:t>
            </a:r>
            <a:endParaRPr lang="en-US" sz="1200" dirty="0" smtClean="0"/>
          </a:p>
          <a:p>
            <a:pPr marL="0" lvl="0" indent="0"/>
            <a:r>
              <a:rPr lang="en-US" sz="1200" dirty="0" smtClean="0"/>
              <a:t>The </a:t>
            </a:r>
            <a:r>
              <a:rPr lang="en-US" sz="1200" dirty="0"/>
              <a:t>initial code coverage </a:t>
            </a:r>
            <a:r>
              <a:rPr lang="en-US" sz="1200" dirty="0" smtClean="0"/>
              <a:t>was </a:t>
            </a:r>
            <a:r>
              <a:rPr lang="en-US" sz="1200" dirty="0"/>
              <a:t>97.9%, a remarkable result for such a large and complex library. However, gaps were identified, particularly in the </a:t>
            </a:r>
            <a:r>
              <a:rPr lang="en-US" sz="1200" i="1" dirty="0" err="1"/>
              <a:t>org.apache.commons.codec.cli</a:t>
            </a:r>
            <a:r>
              <a:rPr lang="en-US" sz="1200" dirty="0"/>
              <a:t> package, where the Digest class had minimal test coverage at 8.6%.</a:t>
            </a:r>
            <a:endParaRPr sz="1200" dirty="0"/>
          </a:p>
        </p:txBody>
      </p:sp>
      <p:pic>
        <p:nvPicPr>
          <p:cNvPr id="7" name="Picture 6"/>
          <p:cNvPicPr>
            <a:picLocks noChangeAspect="1"/>
          </p:cNvPicPr>
          <p:nvPr/>
        </p:nvPicPr>
        <p:blipFill>
          <a:blip r:embed="rId3"/>
          <a:stretch>
            <a:fillRect/>
          </a:stretch>
        </p:blipFill>
        <p:spPr>
          <a:xfrm>
            <a:off x="875124" y="2690957"/>
            <a:ext cx="2336775" cy="1549650"/>
          </a:xfrm>
          <a:prstGeom prst="rect">
            <a:avLst/>
          </a:prstGeom>
        </p:spPr>
      </p:pic>
      <p:pic>
        <p:nvPicPr>
          <p:cNvPr id="8" name="Picture 7"/>
          <p:cNvPicPr>
            <a:picLocks noChangeAspect="1"/>
          </p:cNvPicPr>
          <p:nvPr/>
        </p:nvPicPr>
        <p:blipFill>
          <a:blip r:embed="rId4"/>
          <a:stretch>
            <a:fillRect/>
          </a:stretch>
        </p:blipFill>
        <p:spPr>
          <a:xfrm>
            <a:off x="5598417" y="2755203"/>
            <a:ext cx="2558089" cy="1571592"/>
          </a:xfrm>
          <a:prstGeom prst="rect">
            <a:avLst/>
          </a:prstGeom>
        </p:spPr>
      </p:pic>
      <p:sp>
        <p:nvSpPr>
          <p:cNvPr id="9" name="Rectangle 8"/>
          <p:cNvSpPr/>
          <p:nvPr/>
        </p:nvSpPr>
        <p:spPr>
          <a:xfrm>
            <a:off x="3376837" y="2834051"/>
            <a:ext cx="1747486" cy="523220"/>
          </a:xfrm>
          <a:prstGeom prst="rect">
            <a:avLst/>
          </a:prstGeom>
        </p:spPr>
        <p:txBody>
          <a:bodyPr wrap="square">
            <a:spAutoFit/>
          </a:bodyPr>
          <a:lstStyle/>
          <a:p>
            <a:pPr algn="ctr"/>
            <a:r>
              <a:rPr lang="en-US" dirty="0" smtClean="0">
                <a:latin typeface="Times New Roman" panose="02020603050405020304" pitchFamily="18" charset="0"/>
              </a:rPr>
              <a:t>I </a:t>
            </a:r>
            <a:r>
              <a:rPr lang="en-US" dirty="0">
                <a:latin typeface="Times New Roman" panose="02020603050405020304" pitchFamily="18" charset="0"/>
              </a:rPr>
              <a:t>manually added additional test </a:t>
            </a:r>
            <a:r>
              <a:rPr lang="en-US" dirty="0" smtClean="0">
                <a:latin typeface="Times New Roman" panose="02020603050405020304" pitchFamily="18" charset="0"/>
              </a:rPr>
              <a:t>cases</a:t>
            </a:r>
            <a:endParaRPr lang="en-US" dirty="0"/>
          </a:p>
        </p:txBody>
      </p:sp>
      <p:sp>
        <p:nvSpPr>
          <p:cNvPr id="10" name="Striped Right Arrow 9"/>
          <p:cNvSpPr/>
          <p:nvPr/>
        </p:nvSpPr>
        <p:spPr>
          <a:xfrm>
            <a:off x="3448946" y="3540999"/>
            <a:ext cx="2006770" cy="3375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Mutation Testing with PIT </a:t>
            </a:r>
            <a:endParaRPr dirty="0"/>
          </a:p>
        </p:txBody>
      </p:sp>
      <p:pic>
        <p:nvPicPr>
          <p:cNvPr id="9" name="Picture 8"/>
          <p:cNvPicPr>
            <a:picLocks noChangeAspect="1"/>
          </p:cNvPicPr>
          <p:nvPr/>
        </p:nvPicPr>
        <p:blipFill>
          <a:blip r:embed="rId3"/>
          <a:stretch>
            <a:fillRect/>
          </a:stretch>
        </p:blipFill>
        <p:spPr>
          <a:xfrm>
            <a:off x="720000" y="1313878"/>
            <a:ext cx="7704000" cy="3203078"/>
          </a:xfrm>
          <a:prstGeom prst="rect">
            <a:avLst/>
          </a:prstGeom>
        </p:spPr>
      </p:pic>
    </p:spTree>
    <p:extLst>
      <p:ext uri="{BB962C8B-B14F-4D97-AF65-F5344CB8AC3E}">
        <p14:creationId xmlns:p14="http://schemas.microsoft.com/office/powerpoint/2010/main" val="2640302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Improving Test </a:t>
            </a:r>
            <a:r>
              <a:rPr lang="en-US" dirty="0" smtClean="0"/>
              <a:t>Coverage</a:t>
            </a:r>
            <a:endParaRPr dirty="0"/>
          </a:p>
        </p:txBody>
      </p:sp>
      <p:graphicFrame>
        <p:nvGraphicFramePr>
          <p:cNvPr id="23" name="Chart 22"/>
          <p:cNvGraphicFramePr/>
          <p:nvPr>
            <p:extLst>
              <p:ext uri="{D42A27DB-BD31-4B8C-83A1-F6EECF244321}">
                <p14:modId xmlns:p14="http://schemas.microsoft.com/office/powerpoint/2010/main" val="875110339"/>
              </p:ext>
            </p:extLst>
          </p:nvPr>
        </p:nvGraphicFramePr>
        <p:xfrm>
          <a:off x="1524000" y="1017724"/>
          <a:ext cx="6096000" cy="3815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07997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Benchmark Analysis with </a:t>
            </a:r>
            <a:r>
              <a:rPr lang="en-US" dirty="0" smtClean="0"/>
              <a:t>JHM</a:t>
            </a:r>
            <a:endParaRPr dirty="0"/>
          </a:p>
        </p:txBody>
      </p:sp>
      <p:sp>
        <p:nvSpPr>
          <p:cNvPr id="2" name="Rectangle 1"/>
          <p:cNvSpPr/>
          <p:nvPr/>
        </p:nvSpPr>
        <p:spPr>
          <a:xfrm>
            <a:off x="720000" y="1302660"/>
            <a:ext cx="7704000" cy="1384995"/>
          </a:xfrm>
          <a:prstGeom prst="rect">
            <a:avLst/>
          </a:prstGeom>
        </p:spPr>
        <p:txBody>
          <a:bodyPr wrap="square">
            <a:spAutoFit/>
          </a:bodyPr>
          <a:lstStyle/>
          <a:p>
            <a:pPr marL="228600" indent="-228600">
              <a:buFont typeface="+mj-lt"/>
              <a:buAutoNum type="arabicPeriod"/>
            </a:pPr>
            <a:r>
              <a:rPr lang="en-US" sz="1200" dirty="0">
                <a:latin typeface="Poppins" panose="020B0604020202020204" charset="0"/>
                <a:cs typeface="Poppins" panose="020B0604020202020204" charset="0"/>
              </a:rPr>
              <a:t>The performance of Base32 encoding and decoding was benchmarked using the Java </a:t>
            </a:r>
            <a:r>
              <a:rPr lang="en-US" sz="1200" dirty="0" err="1">
                <a:latin typeface="Poppins" panose="020B0604020202020204" charset="0"/>
                <a:cs typeface="Poppins" panose="020B0604020202020204" charset="0"/>
              </a:rPr>
              <a:t>Microbenchmark</a:t>
            </a:r>
            <a:r>
              <a:rPr lang="en-US" sz="1200" dirty="0">
                <a:latin typeface="Poppins" panose="020B0604020202020204" charset="0"/>
                <a:cs typeface="Poppins" panose="020B0604020202020204" charset="0"/>
              </a:rPr>
              <a:t> Harness (JMH). </a:t>
            </a:r>
            <a:endParaRPr lang="en-US" sz="1200" dirty="0" smtClean="0">
              <a:latin typeface="Poppins" panose="020B0604020202020204" charset="0"/>
              <a:cs typeface="Poppins" panose="020B0604020202020204" charset="0"/>
            </a:endParaRPr>
          </a:p>
          <a:p>
            <a:pPr marL="228600" indent="-228600">
              <a:buFont typeface="+mj-lt"/>
              <a:buAutoNum type="arabicPeriod"/>
            </a:pPr>
            <a:r>
              <a:rPr lang="en-US" sz="1200" dirty="0" smtClean="0">
                <a:latin typeface="Poppins" panose="020B0604020202020204" charset="0"/>
                <a:cs typeface="Poppins" panose="020B0604020202020204" charset="0"/>
              </a:rPr>
              <a:t>I </a:t>
            </a:r>
            <a:r>
              <a:rPr lang="en-US" sz="1200" dirty="0">
                <a:latin typeface="Poppins" panose="020B0604020202020204" charset="0"/>
                <a:cs typeface="Poppins" panose="020B0604020202020204" charset="0"/>
              </a:rPr>
              <a:t>integrated JMH dependencies into the project using </a:t>
            </a:r>
            <a:r>
              <a:rPr lang="en-US" sz="1200" dirty="0" smtClean="0">
                <a:latin typeface="Poppins" panose="020B0604020202020204" charset="0"/>
                <a:cs typeface="Poppins" panose="020B0604020202020204" charset="0"/>
              </a:rPr>
              <a:t>Maven </a:t>
            </a:r>
          </a:p>
          <a:p>
            <a:pPr marL="228600" indent="-228600">
              <a:buFont typeface="+mj-lt"/>
              <a:buAutoNum type="arabicPeriod"/>
            </a:pPr>
            <a:r>
              <a:rPr lang="en-US" sz="1200" dirty="0">
                <a:latin typeface="Poppins" panose="020B0604020202020204" charset="0"/>
                <a:cs typeface="Poppins" panose="020B0604020202020204" charset="0"/>
              </a:rPr>
              <a:t>I</a:t>
            </a:r>
            <a:r>
              <a:rPr lang="en-US" sz="1200" dirty="0" smtClean="0">
                <a:latin typeface="Poppins" panose="020B0604020202020204" charset="0"/>
                <a:cs typeface="Poppins" panose="020B0604020202020204" charset="0"/>
              </a:rPr>
              <a:t> created </a:t>
            </a:r>
            <a:r>
              <a:rPr lang="en-US" sz="1200" dirty="0">
                <a:latin typeface="Poppins" panose="020B0604020202020204" charset="0"/>
                <a:cs typeface="Poppins" panose="020B0604020202020204" charset="0"/>
              </a:rPr>
              <a:t>a </a:t>
            </a:r>
            <a:r>
              <a:rPr lang="en-US" sz="1200" i="1" dirty="0" err="1">
                <a:latin typeface="Poppins" panose="020B0604020202020204" charset="0"/>
                <a:cs typeface="Poppins" panose="020B0604020202020204" charset="0"/>
              </a:rPr>
              <a:t>TextEncodingBenchmark</a:t>
            </a:r>
            <a:r>
              <a:rPr lang="en-US" sz="1200" i="1" dirty="0">
                <a:latin typeface="Poppins" panose="020B0604020202020204" charset="0"/>
                <a:cs typeface="Poppins" panose="020B0604020202020204" charset="0"/>
              </a:rPr>
              <a:t> </a:t>
            </a:r>
            <a:r>
              <a:rPr lang="en-US" sz="1200" dirty="0">
                <a:latin typeface="Poppins" panose="020B0604020202020204" charset="0"/>
                <a:cs typeface="Poppins" panose="020B0604020202020204" charset="0"/>
              </a:rPr>
              <a:t>class with methods for Base32 encoding and decoding benchmarks. </a:t>
            </a:r>
            <a:endParaRPr lang="en-US" sz="1200" dirty="0" smtClean="0">
              <a:latin typeface="Poppins" panose="020B0604020202020204" charset="0"/>
              <a:cs typeface="Poppins" panose="020B0604020202020204" charset="0"/>
            </a:endParaRPr>
          </a:p>
          <a:p>
            <a:pPr marL="228600" indent="-228600">
              <a:buFont typeface="+mj-lt"/>
              <a:buAutoNum type="arabicPeriod"/>
            </a:pPr>
            <a:r>
              <a:rPr lang="en-US" sz="1200" dirty="0" smtClean="0">
                <a:latin typeface="Poppins" panose="020B0604020202020204" charset="0"/>
                <a:cs typeface="Poppins" panose="020B0604020202020204" charset="0"/>
              </a:rPr>
              <a:t>The </a:t>
            </a:r>
            <a:r>
              <a:rPr lang="en-US" sz="1200" dirty="0">
                <a:latin typeface="Poppins" panose="020B0604020202020204" charset="0"/>
                <a:cs typeface="Poppins" panose="020B0604020202020204" charset="0"/>
              </a:rPr>
              <a:t>benchmarks were configured to measure throughput (operations per millisecond) over 5 warmup iterations and 5 measurement iterations, each lasting 10 seconds. </a:t>
            </a:r>
          </a:p>
        </p:txBody>
      </p:sp>
      <p:sp>
        <p:nvSpPr>
          <p:cNvPr id="13" name="Google Shape;1734;p43"/>
          <p:cNvSpPr txBox="1">
            <a:spLocks noGrp="1"/>
          </p:cNvSpPr>
          <p:nvPr>
            <p:ph type="subTitle" idx="4294967295"/>
          </p:nvPr>
        </p:nvSpPr>
        <p:spPr>
          <a:xfrm>
            <a:off x="5017674" y="2855465"/>
            <a:ext cx="2321576" cy="405600"/>
          </a:xfrm>
          <a:prstGeom prst="rect">
            <a:avLst/>
          </a:prstGeom>
        </p:spPr>
        <p:txBody>
          <a:bodyPr spcFirstLastPara="1" wrap="square" lIns="91425" tIns="91425" rIns="91425" bIns="91425" anchor="b" anchorCtr="0">
            <a:noAutofit/>
          </a:bodyPr>
          <a:lstStyle/>
          <a:p>
            <a:pPr lvl="0"/>
            <a:r>
              <a:rPr lang="en-US" dirty="0"/>
              <a:t>Base32 </a:t>
            </a:r>
            <a:r>
              <a:rPr lang="en-US" dirty="0" smtClean="0"/>
              <a:t>Decoding </a:t>
            </a:r>
            <a:endParaRPr dirty="0"/>
          </a:p>
        </p:txBody>
      </p:sp>
      <p:sp>
        <p:nvSpPr>
          <p:cNvPr id="14" name="Google Shape;1738;p43"/>
          <p:cNvSpPr txBox="1">
            <a:spLocks noGrp="1"/>
          </p:cNvSpPr>
          <p:nvPr>
            <p:ph type="subTitle" idx="3"/>
          </p:nvPr>
        </p:nvSpPr>
        <p:spPr>
          <a:xfrm>
            <a:off x="890349" y="3155774"/>
            <a:ext cx="3750807" cy="1362438"/>
          </a:xfrm>
          <a:prstGeom prst="rect">
            <a:avLst/>
          </a:prstGeom>
        </p:spPr>
        <p:txBody>
          <a:bodyPr spcFirstLastPara="1" wrap="square" lIns="91425" tIns="91425" rIns="91425" bIns="91425" anchor="t" anchorCtr="0">
            <a:noAutofit/>
          </a:bodyPr>
          <a:lstStyle/>
          <a:p>
            <a:pPr marL="0" lvl="0" indent="0"/>
            <a:r>
              <a:rPr lang="en-US" sz="1200" dirty="0"/>
              <a:t>Average Throughput: 722.354 ops/</a:t>
            </a:r>
            <a:r>
              <a:rPr lang="en-US" sz="1200" dirty="0" err="1"/>
              <a:t>ms</a:t>
            </a:r>
            <a:endParaRPr lang="en-US" sz="1200" dirty="0"/>
          </a:p>
          <a:p>
            <a:pPr marL="0" lvl="0" indent="0"/>
            <a:r>
              <a:rPr lang="en-US" sz="1200" dirty="0" smtClean="0"/>
              <a:t>Variability</a:t>
            </a:r>
            <a:r>
              <a:rPr lang="en-US" sz="1200" dirty="0"/>
              <a:t>: ±55.014 </a:t>
            </a:r>
            <a:r>
              <a:rPr lang="en-US" sz="1200" dirty="0" smtClean="0"/>
              <a:t>ops/</a:t>
            </a:r>
            <a:r>
              <a:rPr lang="en-US" sz="1200" dirty="0" err="1" smtClean="0"/>
              <a:t>ms</a:t>
            </a:r>
            <a:endParaRPr lang="en-US" sz="1200" dirty="0"/>
          </a:p>
          <a:p>
            <a:pPr marL="0" lvl="0" indent="0"/>
            <a:r>
              <a:rPr lang="en-US" sz="1200" dirty="0" smtClean="0"/>
              <a:t>Standard </a:t>
            </a:r>
            <a:r>
              <a:rPr lang="en-US" sz="1200" dirty="0"/>
              <a:t>Deviation: 14.287 ops/</a:t>
            </a:r>
            <a:r>
              <a:rPr lang="en-US" sz="1200" dirty="0" err="1"/>
              <a:t>ms</a:t>
            </a:r>
            <a:endParaRPr sz="1200" dirty="0"/>
          </a:p>
        </p:txBody>
      </p:sp>
      <p:sp>
        <p:nvSpPr>
          <p:cNvPr id="15" name="Google Shape;1739;p43"/>
          <p:cNvSpPr txBox="1">
            <a:spLocks noGrp="1"/>
          </p:cNvSpPr>
          <p:nvPr>
            <p:ph type="subTitle" idx="4"/>
          </p:nvPr>
        </p:nvSpPr>
        <p:spPr>
          <a:xfrm>
            <a:off x="5017674" y="3184857"/>
            <a:ext cx="3665284" cy="1218095"/>
          </a:xfrm>
          <a:prstGeom prst="rect">
            <a:avLst/>
          </a:prstGeom>
        </p:spPr>
        <p:txBody>
          <a:bodyPr spcFirstLastPara="1" wrap="square" lIns="91425" tIns="91425" rIns="91425" bIns="91425" anchor="t" anchorCtr="0">
            <a:noAutofit/>
          </a:bodyPr>
          <a:lstStyle/>
          <a:p>
            <a:pPr marL="0" lvl="0" indent="0"/>
            <a:r>
              <a:rPr lang="en-US" sz="1200" b="0" dirty="0">
                <a:latin typeface="Poppins" panose="020B0604020202020204" charset="0"/>
                <a:cs typeface="Poppins" panose="020B0604020202020204" charset="0"/>
              </a:rPr>
              <a:t>Average Throughput: 752.372 ops/</a:t>
            </a:r>
            <a:r>
              <a:rPr lang="en-US" sz="1200" b="0" dirty="0" err="1">
                <a:latin typeface="Poppins" panose="020B0604020202020204" charset="0"/>
                <a:cs typeface="Poppins" panose="020B0604020202020204" charset="0"/>
              </a:rPr>
              <a:t>ms</a:t>
            </a:r>
            <a:endParaRPr lang="en-US" sz="1200" b="0" dirty="0">
              <a:latin typeface="Poppins" panose="020B0604020202020204" charset="0"/>
              <a:cs typeface="Poppins" panose="020B0604020202020204" charset="0"/>
            </a:endParaRPr>
          </a:p>
          <a:p>
            <a:pPr marL="0" lvl="0" indent="0"/>
            <a:r>
              <a:rPr lang="en-US" sz="1200" b="0" dirty="0" smtClean="0">
                <a:latin typeface="Poppins" panose="020B0604020202020204" charset="0"/>
                <a:cs typeface="Poppins" panose="020B0604020202020204" charset="0"/>
              </a:rPr>
              <a:t>Variability</a:t>
            </a:r>
            <a:r>
              <a:rPr lang="en-US" sz="1200" b="0" dirty="0">
                <a:latin typeface="Poppins" panose="020B0604020202020204" charset="0"/>
                <a:cs typeface="Poppins" panose="020B0604020202020204" charset="0"/>
              </a:rPr>
              <a:t>: ±47.813 </a:t>
            </a:r>
            <a:r>
              <a:rPr lang="en-US" sz="1200" b="0" dirty="0" smtClean="0">
                <a:latin typeface="Poppins" panose="020B0604020202020204" charset="0"/>
                <a:cs typeface="Poppins" panose="020B0604020202020204" charset="0"/>
              </a:rPr>
              <a:t>ops/</a:t>
            </a:r>
            <a:r>
              <a:rPr lang="en-US" sz="1200" b="0" dirty="0" err="1" smtClean="0">
                <a:latin typeface="Poppins" panose="020B0604020202020204" charset="0"/>
                <a:cs typeface="Poppins" panose="020B0604020202020204" charset="0"/>
              </a:rPr>
              <a:t>ms</a:t>
            </a:r>
            <a:endParaRPr lang="en-US" sz="1200" b="0" dirty="0">
              <a:latin typeface="Poppins" panose="020B0604020202020204" charset="0"/>
              <a:cs typeface="Poppins" panose="020B0604020202020204" charset="0"/>
            </a:endParaRPr>
          </a:p>
          <a:p>
            <a:pPr marL="0" lvl="0" indent="0"/>
            <a:r>
              <a:rPr lang="en-US" sz="1200" b="0" dirty="0" smtClean="0">
                <a:latin typeface="Poppins" panose="020B0604020202020204" charset="0"/>
                <a:cs typeface="Poppins" panose="020B0604020202020204" charset="0"/>
              </a:rPr>
              <a:t>Standard </a:t>
            </a:r>
            <a:r>
              <a:rPr lang="en-US" sz="1200" b="0" dirty="0">
                <a:latin typeface="Poppins" panose="020B0604020202020204" charset="0"/>
                <a:cs typeface="Poppins" panose="020B0604020202020204" charset="0"/>
              </a:rPr>
              <a:t>Deviation: 12.417 ops/</a:t>
            </a:r>
            <a:r>
              <a:rPr lang="en-US" sz="1200" b="0" dirty="0" err="1">
                <a:latin typeface="Poppins" panose="020B0604020202020204" charset="0"/>
                <a:cs typeface="Poppins" panose="020B0604020202020204" charset="0"/>
              </a:rPr>
              <a:t>ms</a:t>
            </a:r>
            <a:endParaRPr sz="1200" b="0" dirty="0">
              <a:latin typeface="Poppins" panose="020B0604020202020204" charset="0"/>
              <a:cs typeface="Poppins" panose="020B0604020202020204" charset="0"/>
            </a:endParaRPr>
          </a:p>
        </p:txBody>
      </p:sp>
      <p:sp>
        <p:nvSpPr>
          <p:cNvPr id="16" name="Google Shape;1740;p43"/>
          <p:cNvSpPr txBox="1">
            <a:spLocks noGrp="1"/>
          </p:cNvSpPr>
          <p:nvPr>
            <p:ph type="subTitle" idx="4294967295"/>
          </p:nvPr>
        </p:nvSpPr>
        <p:spPr>
          <a:xfrm>
            <a:off x="890350" y="2826381"/>
            <a:ext cx="2102100" cy="405600"/>
          </a:xfrm>
          <a:prstGeom prst="rect">
            <a:avLst/>
          </a:prstGeom>
        </p:spPr>
        <p:txBody>
          <a:bodyPr spcFirstLastPara="1" wrap="square" lIns="91425" tIns="91425" rIns="91425" bIns="91425" anchor="b" anchorCtr="0">
            <a:noAutofit/>
          </a:bodyPr>
          <a:lstStyle/>
          <a:p>
            <a:pPr lvl="0"/>
            <a:r>
              <a:rPr lang="en-US" dirty="0"/>
              <a:t>Base32 Encoding </a:t>
            </a:r>
            <a:endParaRPr dirty="0"/>
          </a:p>
        </p:txBody>
      </p:sp>
    </p:spTree>
    <p:extLst>
      <p:ext uri="{BB962C8B-B14F-4D97-AF65-F5344CB8AC3E}">
        <p14:creationId xmlns:p14="http://schemas.microsoft.com/office/powerpoint/2010/main" val="233667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IBM Plex Mono</vt:lpstr>
      <vt:lpstr>Arial</vt:lpstr>
      <vt:lpstr>Times New Roman</vt:lpstr>
      <vt:lpstr>Poppins</vt:lpstr>
      <vt:lpstr>Introduction to Coding Workshop by Slidesgo</vt:lpstr>
      <vt:lpstr>Software Dependability</vt:lpstr>
      <vt:lpstr>Introduction</vt:lpstr>
      <vt:lpstr>Software Quality Analysis </vt:lpstr>
      <vt:lpstr>Issues Categories and Resolved</vt:lpstr>
      <vt:lpstr>Dockerizing Mavern Project</vt:lpstr>
      <vt:lpstr>Code Coverage Analysis</vt:lpstr>
      <vt:lpstr>Mutation Testing with PIT </vt:lpstr>
      <vt:lpstr>Improving Test Coverage</vt:lpstr>
      <vt:lpstr>Benchmark Analysis with JHM</vt:lpstr>
      <vt:lpstr>Find Security Bugs </vt:lpstr>
      <vt:lpstr>OWASP Dependency-Check Analysis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Dependability</dc:title>
  <cp:lastModifiedBy>Kingstone Showa</cp:lastModifiedBy>
  <cp:revision>35</cp:revision>
  <dcterms:modified xsi:type="dcterms:W3CDTF">2025-02-02T23:10:25Z</dcterms:modified>
</cp:coreProperties>
</file>