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Relationship Id="rId4" Type="http://purl.oclc.org/ooxml/officeDocument/relationships/customProperties" Target="docProps/custom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conformance="strict">
  <p:sldMasterIdLst>
    <p:sldMasterId id="2147483648" r:id="rId1"/>
  </p:sldMasterIdLst>
  <p:notesMasterIdLst>
    <p:notesMasterId r:id="rId15"/>
  </p:notesMasterIdLst>
  <p:sldIdLst>
    <p:sldId id="346" r:id="rId2"/>
    <p:sldId id="607" r:id="rId3"/>
    <p:sldId id="657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66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purl.oclc.org/ooxml/drawingml/main" xmlns:r="http://purl.oclc.org/ooxml/officeDocument/relationships" xmlns:p="http://purl.oclc.org/ooxml/presentationml/main">
  <p:cmAuthor id="0" name="" initials="" lastIdx="1" clrIdx="0"/>
</p:cmAuthorLst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3399"/>
    <a:srgbClr val="FF99FF"/>
    <a:srgbClr val="000066"/>
    <a:srgbClr val="9966FF"/>
    <a:srgbClr val="CC9900"/>
    <a:srgbClr val="28659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125E5076-3810-47DD-B79F-674D7AD40C01}" styleName="深色样式 1 - 强调 1">
    <a:wholeTbl>
      <a:tcTxStyle>
        <a:fontRef idx="minor">
          <a:scrgbClr r="0%" g="0%" b="0%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%"/>
            </a:schemeClr>
          </a:solidFill>
        </a:fill>
      </a:tcStyle>
    </a:band1H>
    <a:band1V>
      <a:tcStyle>
        <a:tcBdr/>
        <a:fill>
          <a:solidFill>
            <a:schemeClr val="accent1">
              <a:shade val="60%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%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%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%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%" g="0%" b="0%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%"/>
            </a:schemeClr>
          </a:solidFill>
        </a:fill>
      </a:tcStyle>
    </a:wholeTbl>
    <a:band1H>
      <a:tcStyle>
        <a:tcBdr/>
        <a:fill>
          <a:solidFill>
            <a:schemeClr val="accent4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%"/>
            </a:schemeClr>
          </a:solidFill>
        </a:fill>
      </a:tcStyle>
    </a:wholeTbl>
    <a:band1H>
      <a:tcStyle>
        <a:tcBdr/>
        <a:fill>
          <a:solidFill>
            <a:schemeClr val="accent2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%" g="0%" b="0%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%" g="0%" b="0%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%"/>
            </a:schemeClr>
          </a:solidFill>
        </a:fill>
      </a:tcStyle>
    </a:band1H>
    <a:band1V>
      <a:tcStyle>
        <a:tcBdr/>
        <a:fill>
          <a:solidFill>
            <a:schemeClr val="accent1">
              <a:tint val="2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1V>
      <a:tcStyle>
        <a:tcBdr/>
        <a:fill>
          <a:solidFill>
            <a:schemeClr val="dk1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%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%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%"/>
            </a:schemeClr>
          </a:solidFill>
        </a:fill>
      </a:tcStyle>
    </a:band1H>
    <a:band1V>
      <a:tcStyle>
        <a:tcBdr/>
        <a:fill>
          <a:solidFill>
            <a:schemeClr val="accent5">
              <a:tint val="2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%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%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%" g="0%" b="0%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%"/>
            </a:schemeClr>
          </a:solidFill>
        </a:fill>
      </a:tcStyle>
    </a:wholeTbl>
    <a:band1H>
      <a:tcStyle>
        <a:tcBdr/>
        <a:fill>
          <a:solidFill>
            <a:schemeClr val="accent4">
              <a:tint val="40%"/>
            </a:schemeClr>
          </a:solidFill>
        </a:fill>
      </a:tcStyle>
    </a:band1H>
    <a:band1V>
      <a:tcStyle>
        <a:tcBdr/>
        <a:fill>
          <a:solidFill>
            <a:schemeClr val="accent4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%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%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%" g="0%" b="0%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%"/>
            </a:schemeClr>
          </a:solidFill>
        </a:fill>
      </a:tcStyle>
    </a:band1H>
    <a:band1V>
      <a:tcStyle>
        <a:tcBdr/>
        <a:fill>
          <a:solidFill>
            <a:schemeClr val="dk1">
              <a:tint val="20%"/>
            </a:schemeClr>
          </a:solidFill>
        </a:fill>
      </a:tcStyle>
    </a:band1V>
    <a:lastCol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%" g="0%" b="0%"/>
        </a:fontRef>
        <a:schemeClr val="dk1"/>
      </a:tcTxStyle>
      <a:tcStyle>
        <a:tcBdr/>
      </a:tcStyle>
    </a:seCell>
    <a:swCell>
      <a:tcTxStyle b="on">
        <a:fontRef idx="minor">
          <a:scrgbClr r="0%" g="0%" b="0%"/>
        </a:fontRef>
        <a:schemeClr val="dk1"/>
      </a:tcTxStyle>
      <a:tcStyle>
        <a:tcBdr/>
      </a:tcStyle>
    </a:swCell>
    <a:firstRow>
      <a:tcTxStyle b="on">
        <a:fontRef idx="minor">
          <a:scrgbClr r="0%" g="0%" b="0%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%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%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%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%"/>
            </a:schemeClr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3.529%" autoAdjust="0"/>
    <p:restoredTop sz="94.343%" autoAdjust="0"/>
  </p:normalViewPr>
  <p:slideViewPr>
    <p:cSldViewPr snapToGrid="0">
      <p:cViewPr varScale="1">
        <p:scale>
          <a:sx n="83" d="100"/>
          <a:sy n="83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commentAuthors" Target="commentAuthors.xml"/><Relationship Id="rId20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notesMaster" Target="notesMasters/notesMaster1.xml"/><Relationship Id="rId10" Type="http://purl.oclc.org/ooxml/officeDocument/relationships/slide" Target="slides/slide9.xml"/><Relationship Id="rId19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04C5AF6-C5FF-4F45-971E-09B316F80D24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7F3DFD5-C33C-4A2A-B87C-2FCACDE97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0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648119"/>
          </a:xfrm>
          <a:prstGeom prst="rect">
            <a:avLst/>
          </a:prstGeom>
          <a:solidFill>
            <a:srgbClr val="000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5770" y="0"/>
            <a:ext cx="856229" cy="6481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648119"/>
          </a:xfrm>
          <a:prstGeom prst="rect">
            <a:avLst/>
          </a:prstGeom>
          <a:solidFill>
            <a:srgbClr val="000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48" y="-4546"/>
            <a:ext cx="847573" cy="64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BE4E2DED-2096-49C8-9282-70FEFE05B8A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CA6045B-4B1A-494F-8F87-8B6368F295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A9582BD8-3005-45CE-915B-FD0A6D6EF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475" y="748542"/>
            <a:ext cx="9144000" cy="131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%"/>
              </a:lnSpc>
            </a:pPr>
            <a:r>
              <a:rPr lang="en-US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Image </a:t>
            </a:r>
            <a:r>
              <a:rPr lang="en-US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Transformation and Advanced Edge Detection Techniques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593ABC-2BF2-417A-BE9F-14B7CA1E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5" y="2637067"/>
            <a:ext cx="2911489" cy="15285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EE0BCF-699A-4B36-87A2-8A6256C7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0" y="5461605"/>
            <a:ext cx="3308044" cy="10895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9875" y="4659479"/>
            <a:ext cx="528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Prasanta Das</a:t>
            </a:r>
          </a:p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Developer</a:t>
            </a:r>
          </a:p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Centre for Development of Advanced Computing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207" y="0"/>
            <a:ext cx="3361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Edge Detection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4327" y="1129575"/>
            <a:ext cx="94857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Sobel Edge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Detection</a:t>
            </a:r>
          </a:p>
          <a:p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Sobel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a simple and quick method to calculate the gradient of an image's intensity in both horizontal and vertical directions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uses two 3x3 convolution kernels (one for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x-direction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one for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y-direction).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convolution results in gradients along these axes, highlighting edges.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97" y="3556978"/>
            <a:ext cx="5883150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/>
    </mc:Fallback>
  </mc:AlternateContent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207" y="0"/>
            <a:ext cx="3361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Edge Detection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4327" y="1129575"/>
            <a:ext cx="9485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Canny Edge Detection</a:t>
            </a: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Canny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a multi-stage, more sophisticated edge detection algorithm, designed to reduce noise and detect strong edges efficiently.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512" y="30782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Less sensitive to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Detects edges more accurately and clearly.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Takes more computational time compared to Sobel.</a:t>
            </a:r>
          </a:p>
        </p:txBody>
      </p:sp>
    </p:spTree>
    <p:extLst>
      <p:ext uri="{BB962C8B-B14F-4D97-AF65-F5344CB8AC3E}">
        <p14:creationId xmlns:p14="http://schemas.microsoft.com/office/powerpoint/2010/main" val="39321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/>
    </mc:Fallback>
  </mc:AlternateContent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207" y="0"/>
            <a:ext cx="3300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Sobel vs Canny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52" y="1341639"/>
            <a:ext cx="9144438" cy="49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/>
    </mc:Fallback>
  </mc:AlternateContent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81620" y="2068946"/>
            <a:ext cx="2185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10%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US" sz="3200" b="1" dirty="0">
              <a:solidFill>
                <a:schemeClr val="bg2">
                  <a:lumMod val="10%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0710" y="3893128"/>
            <a:ext cx="2882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10%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Any Question?</a:t>
            </a:r>
            <a:endParaRPr lang="en-US" sz="3200" b="1" dirty="0">
              <a:solidFill>
                <a:schemeClr val="bg2">
                  <a:lumMod val="10%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91" y="-64655"/>
            <a:ext cx="892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lang="en-US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1491" y="1607134"/>
            <a:ext cx="96704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Topics Covered: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Image Transformations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Advanced Edge Detection </a:t>
            </a:r>
            <a: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Techniques</a:t>
            </a:r>
          </a:p>
          <a:p>
            <a:pPr lvl="1"/>
            <a:endParaRPr lang="en-IN" sz="2800" dirty="0">
              <a:solidFill>
                <a:srgbClr val="00009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Hands-On Activity: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Apply Transformations on Images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Compare Different Edge Detection Techniques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3064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207" y="0"/>
            <a:ext cx="5163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Image Transformations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035" y="1099127"/>
            <a:ext cx="9910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Image transformations are operations that modify an image’s geometry, pixel values, or visual representation.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035" y="2105891"/>
            <a:ext cx="965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Purpose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Enhance image quality, extract features, or manipulate images for machine learning or creative use.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822035" y="3373827"/>
            <a:ext cx="9033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Augmentation </a:t>
            </a:r>
            <a:r>
              <a:rPr lang="en-US" dirty="0"/>
              <a:t>for deep learning (e.g., rotating, cropping).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Medical imaging enhancements.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Real-time computer vision tasks (e.g., perspective correction in self-driving cars).</a:t>
            </a:r>
          </a:p>
        </p:txBody>
      </p:sp>
    </p:spTree>
    <p:extLst>
      <p:ext uri="{BB962C8B-B14F-4D97-AF65-F5344CB8AC3E}">
        <p14:creationId xmlns:p14="http://schemas.microsoft.com/office/powerpoint/2010/main" val="526694771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207" y="0"/>
            <a:ext cx="7041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Image Transformations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42108" y="1403927"/>
            <a:ext cx="99106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Geometric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Transformations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Translation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Moving an image horizontally or vertically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Rotation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Rotating the image by a specific angle.</a:t>
            </a: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Insight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Precision matters in aerial imagery; a small rotation error can misclassify objects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Scaling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Enlarging or shrinking the image.</a:t>
            </a: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Use Case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Scaling satellite images while preserving spatial resolution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Shearing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Skewing the image to alter its shape.</a:t>
            </a:r>
          </a:p>
        </p:txBody>
      </p:sp>
      <p:pic>
        <p:nvPicPr>
          <p:cNvPr id="1026" name="Picture 2" descr="VVC : Affine Motion Compensated Predi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36" y="4820247"/>
            <a:ext cx="6300066" cy="193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3032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8217" y="1662545"/>
            <a:ext cx="99106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Pixel-level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Transformations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Grayscale Conversion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Reducing an image to a single channel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Histogram Equalization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Enhancing contrast by redistributing intensity values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Unique Insight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Adaptive histogram equalization is widely used in medical imaging to highlight subtle variations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Thresholding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Converting images to binary based on intensity values.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207" y="0"/>
            <a:ext cx="7041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Image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377588828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0508" y="1431636"/>
            <a:ext cx="99106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Affine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Transformations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affine transformation is a geometric transformation that preserves parallelism and lines, but not necessarily angles and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distances.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Document scanning for aligning text.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Combine translation, rotation, scaling, and shearing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Perspective </a:t>
            </a:r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Transformations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Altering the viewing angle.</a:t>
            </a: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Correcting camera distortion in architectural photography.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771" y="0"/>
            <a:ext cx="7041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Image Transformations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07" y="1041707"/>
            <a:ext cx="3847065" cy="10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4775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207" y="0"/>
            <a:ext cx="10071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Libraries for Image Transformations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2326" y="1886866"/>
            <a:ext cx="93656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OpenCV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Extensive library with functions like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warpAffine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warpPerspective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more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Pillow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(PIL):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Easy-to-use Python library for simple transformations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-image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Research-grade transformations and filters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Learning Augmentation Libraries</a:t>
            </a: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Augmentations: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Advanced augmentation techniques for ML tasks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Preprocessing Layers: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real-time augmentation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3821197848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207" y="0"/>
            <a:ext cx="7319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Image Transformations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108" y="1733118"/>
            <a:ext cx="86821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%"/>
              </a:lnSpc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Morphological Transformations</a:t>
            </a:r>
          </a:p>
          <a:p>
            <a:pPr marL="285750" indent="-285750">
              <a:lnSpc>
                <a:spcPct val="150%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Operations like dilation, erosion, opening, and closing.</a:t>
            </a:r>
          </a:p>
          <a:p>
            <a:pPr marL="285750" indent="-285750">
              <a:lnSpc>
                <a:spcPct val="150%"/>
              </a:lnSpc>
              <a:buFont typeface="Wingdings" panose="05000000000000000000" pitchFamily="2" charset="2"/>
              <a:buChar char="q"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Use Case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Extracting connected components in crack detection.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4108" y="3743236"/>
            <a:ext cx="8913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%"/>
              </a:lnSpc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 Transformations</a:t>
            </a:r>
          </a:p>
          <a:p>
            <a:pPr marL="285750" indent="-285750">
              <a:lnSpc>
                <a:spcPct val="150%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HSV and LAB conversions.</a:t>
            </a:r>
          </a:p>
          <a:p>
            <a:pPr marL="742950" lvl="1" indent="-285750">
              <a:lnSpc>
                <a:spcPct val="150%"/>
              </a:lnSpc>
              <a:buFont typeface="Wingdings" panose="05000000000000000000" pitchFamily="2" charset="2"/>
              <a:buChar char="v"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Insight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LAB color space is perceptually uniform and used in color-based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097151145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207" y="0"/>
            <a:ext cx="6355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Image Transformations in AI</a:t>
            </a:r>
          </a:p>
        </p:txBody>
      </p:sp>
      <p:sp>
        <p:nvSpPr>
          <p:cNvPr id="5" name="Rectangle 4"/>
          <p:cNvSpPr/>
          <p:nvPr/>
        </p:nvSpPr>
        <p:spPr>
          <a:xfrm>
            <a:off x="840509" y="1579418"/>
            <a:ext cx="10409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Augmentation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Random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rotation, flipping, and cropping enhance the diversity of training data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Use Case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Apple harvesting robot—augment images to simulate various orientations of fruits.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509" y="3189054"/>
            <a:ext cx="8913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Feature Extraction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Sobel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Canny edge detection help in detecting boundaries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Fourier and wavelet transforms for frequency-domain features.</a:t>
            </a:r>
          </a:p>
        </p:txBody>
      </p:sp>
    </p:spTree>
    <p:extLst>
      <p:ext uri="{BB962C8B-B14F-4D97-AF65-F5344CB8AC3E}">
        <p14:creationId xmlns:p14="http://schemas.microsoft.com/office/powerpoint/2010/main" val="2747923866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6828</TotalTime>
  <Words>570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Alokesh Ghosh</dc:creator>
  <cp:lastModifiedBy>Prasanta</cp:lastModifiedBy>
  <cp:revision>1441</cp:revision>
  <cp:lastPrinted>2023-01-02T12:37:50Z</cp:lastPrinted>
  <dcterms:created xsi:type="dcterms:W3CDTF">2023-01-02T12:37:50Z</dcterms:created>
  <dcterms:modified xsi:type="dcterms:W3CDTF">2025-01-11T06:56:19Z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KSOProductBuildVer">
    <vt:lpwstr>1033-11.1.0.10920</vt:lpwstr>
  </property>
</Properties>
</file>