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 id="268" r:id="rId9"/>
    <p:sldId id="257" r:id="rId10"/>
    <p:sldId id="269" r:id="rId11"/>
    <p:sldId id="270" r:id="rId12"/>
    <p:sldId id="274" r:id="rId13"/>
    <p:sldId id="271" r:id="rId14"/>
    <p:sldId id="272" r:id="rId15"/>
    <p:sldId id="273" r:id="rId16"/>
    <p:sldId id="259" r:id="rId17"/>
    <p:sldId id="260" r:id="rId18"/>
    <p:sldId id="258"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snapToGrid="0">
      <p:cViewPr>
        <p:scale>
          <a:sx n="50" d="100"/>
          <a:sy n="50" d="100"/>
        </p:scale>
        <p:origin x="1877" y="70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CB3313-DCB6-4507-AF5E-192B19565554}"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BB51C-5710-4EFE-AEB4-B9E120AE25DA}" type="slidenum">
              <a:rPr lang="en-US" smtClean="0"/>
              <a:pPr/>
              <a:t>‹#›</a:t>
            </a:fld>
            <a:endParaRPr lang="en-US"/>
          </a:p>
        </p:txBody>
      </p:sp>
    </p:spTree>
    <p:extLst>
      <p:ext uri="{BB962C8B-B14F-4D97-AF65-F5344CB8AC3E}">
        <p14:creationId xmlns:p14="http://schemas.microsoft.com/office/powerpoint/2010/main" val="55180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CB3313-DCB6-4507-AF5E-192B19565554}"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BB51C-5710-4EFE-AEB4-B9E120AE25DA}" type="slidenum">
              <a:rPr lang="en-US" smtClean="0"/>
              <a:pPr/>
              <a:t>‹#›</a:t>
            </a:fld>
            <a:endParaRPr lang="en-US"/>
          </a:p>
        </p:txBody>
      </p:sp>
    </p:spTree>
    <p:extLst>
      <p:ext uri="{BB962C8B-B14F-4D97-AF65-F5344CB8AC3E}">
        <p14:creationId xmlns:p14="http://schemas.microsoft.com/office/powerpoint/2010/main" val="33810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CB3313-DCB6-4507-AF5E-192B19565554}"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BB51C-5710-4EFE-AEB4-B9E120AE25DA}" type="slidenum">
              <a:rPr lang="en-US" smtClean="0"/>
              <a:pPr/>
              <a:t>‹#›</a:t>
            </a:fld>
            <a:endParaRPr lang="en-US"/>
          </a:p>
        </p:txBody>
      </p:sp>
    </p:spTree>
    <p:extLst>
      <p:ext uri="{BB962C8B-B14F-4D97-AF65-F5344CB8AC3E}">
        <p14:creationId xmlns:p14="http://schemas.microsoft.com/office/powerpoint/2010/main" val="344117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CB3313-DCB6-4507-AF5E-192B19565554}"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BB51C-5710-4EFE-AEB4-B9E120AE25DA}" type="slidenum">
              <a:rPr lang="en-US" smtClean="0"/>
              <a:pPr/>
              <a:t>‹#›</a:t>
            </a:fld>
            <a:endParaRPr lang="en-US"/>
          </a:p>
        </p:txBody>
      </p:sp>
    </p:spTree>
    <p:extLst>
      <p:ext uri="{BB962C8B-B14F-4D97-AF65-F5344CB8AC3E}">
        <p14:creationId xmlns:p14="http://schemas.microsoft.com/office/powerpoint/2010/main" val="233849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CB3313-DCB6-4507-AF5E-192B19565554}"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BB51C-5710-4EFE-AEB4-B9E120AE25DA}" type="slidenum">
              <a:rPr lang="en-US" smtClean="0"/>
              <a:pPr/>
              <a:t>‹#›</a:t>
            </a:fld>
            <a:endParaRPr lang="en-US"/>
          </a:p>
        </p:txBody>
      </p:sp>
    </p:spTree>
    <p:extLst>
      <p:ext uri="{BB962C8B-B14F-4D97-AF65-F5344CB8AC3E}">
        <p14:creationId xmlns:p14="http://schemas.microsoft.com/office/powerpoint/2010/main" val="341944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CB3313-DCB6-4507-AF5E-192B19565554}"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BB51C-5710-4EFE-AEB4-B9E120AE25DA}" type="slidenum">
              <a:rPr lang="en-US" smtClean="0"/>
              <a:pPr/>
              <a:t>‹#›</a:t>
            </a:fld>
            <a:endParaRPr lang="en-US"/>
          </a:p>
        </p:txBody>
      </p:sp>
    </p:spTree>
    <p:extLst>
      <p:ext uri="{BB962C8B-B14F-4D97-AF65-F5344CB8AC3E}">
        <p14:creationId xmlns:p14="http://schemas.microsoft.com/office/powerpoint/2010/main" val="2319292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CB3313-DCB6-4507-AF5E-192B19565554}" type="datetimeFigureOut">
              <a:rPr lang="en-US" smtClean="0"/>
              <a:pPr/>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BB51C-5710-4EFE-AEB4-B9E120AE25DA}" type="slidenum">
              <a:rPr lang="en-US" smtClean="0"/>
              <a:pPr/>
              <a:t>‹#›</a:t>
            </a:fld>
            <a:endParaRPr lang="en-US"/>
          </a:p>
        </p:txBody>
      </p:sp>
    </p:spTree>
    <p:extLst>
      <p:ext uri="{BB962C8B-B14F-4D97-AF65-F5344CB8AC3E}">
        <p14:creationId xmlns:p14="http://schemas.microsoft.com/office/powerpoint/2010/main" val="553884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CB3313-DCB6-4507-AF5E-192B19565554}" type="datetimeFigureOut">
              <a:rPr lang="en-US" smtClean="0"/>
              <a:pPr/>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BB51C-5710-4EFE-AEB4-B9E120AE25DA}" type="slidenum">
              <a:rPr lang="en-US" smtClean="0"/>
              <a:pPr/>
              <a:t>‹#›</a:t>
            </a:fld>
            <a:endParaRPr lang="en-US"/>
          </a:p>
        </p:txBody>
      </p:sp>
    </p:spTree>
    <p:extLst>
      <p:ext uri="{BB962C8B-B14F-4D97-AF65-F5344CB8AC3E}">
        <p14:creationId xmlns:p14="http://schemas.microsoft.com/office/powerpoint/2010/main" val="695322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B3313-DCB6-4507-AF5E-192B19565554}" type="datetimeFigureOut">
              <a:rPr lang="en-US" smtClean="0"/>
              <a:pPr/>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0BB51C-5710-4EFE-AEB4-B9E120AE25DA}" type="slidenum">
              <a:rPr lang="en-US" smtClean="0"/>
              <a:pPr/>
              <a:t>‹#›</a:t>
            </a:fld>
            <a:endParaRPr lang="en-US"/>
          </a:p>
        </p:txBody>
      </p:sp>
    </p:spTree>
    <p:extLst>
      <p:ext uri="{BB962C8B-B14F-4D97-AF65-F5344CB8AC3E}">
        <p14:creationId xmlns:p14="http://schemas.microsoft.com/office/powerpoint/2010/main" val="2915576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CB3313-DCB6-4507-AF5E-192B19565554}"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BB51C-5710-4EFE-AEB4-B9E120AE25DA}" type="slidenum">
              <a:rPr lang="en-US" smtClean="0"/>
              <a:pPr/>
              <a:t>‹#›</a:t>
            </a:fld>
            <a:endParaRPr lang="en-US"/>
          </a:p>
        </p:txBody>
      </p:sp>
    </p:spTree>
    <p:extLst>
      <p:ext uri="{BB962C8B-B14F-4D97-AF65-F5344CB8AC3E}">
        <p14:creationId xmlns:p14="http://schemas.microsoft.com/office/powerpoint/2010/main" val="599859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CB3313-DCB6-4507-AF5E-192B19565554}"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BB51C-5710-4EFE-AEB4-B9E120AE25DA}" type="slidenum">
              <a:rPr lang="en-US" smtClean="0"/>
              <a:pPr/>
              <a:t>‹#›</a:t>
            </a:fld>
            <a:endParaRPr lang="en-US"/>
          </a:p>
        </p:txBody>
      </p:sp>
    </p:spTree>
    <p:extLst>
      <p:ext uri="{BB962C8B-B14F-4D97-AF65-F5344CB8AC3E}">
        <p14:creationId xmlns:p14="http://schemas.microsoft.com/office/powerpoint/2010/main" val="55203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CB3313-DCB6-4507-AF5E-192B19565554}" type="datetimeFigureOut">
              <a:rPr lang="en-US" smtClean="0"/>
              <a:pPr/>
              <a:t>8/25/2023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BB51C-5710-4EFE-AEB4-B9E120AE25DA}" type="slidenum">
              <a:rPr lang="en-US" smtClean="0"/>
              <a:pPr/>
              <a:t>‹#›</a:t>
            </a:fld>
            <a:endParaRPr lang="en-US"/>
          </a:p>
        </p:txBody>
      </p:sp>
    </p:spTree>
    <p:extLst>
      <p:ext uri="{BB962C8B-B14F-4D97-AF65-F5344CB8AC3E}">
        <p14:creationId xmlns:p14="http://schemas.microsoft.com/office/powerpoint/2010/main" val="835841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justsearch.fr/blog/cookies-et-traceurs-les-donnees-de-votre-site-impactees-mais-a-quel-point/"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hyperlink" Target="http://th2tech.com/what-is-a-computer-virus/" TargetMode="External"/><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hyperlink" Target="https://www.sitereportcard.com/287/5-worst-computer-viruses-ever-to-hit-the-web/" TargetMode="Externa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p:cNvSpPr txBox="1"/>
          <p:nvPr/>
        </p:nvSpPr>
        <p:spPr>
          <a:xfrm>
            <a:off x="0" y="0"/>
            <a:ext cx="7208512" cy="7478970"/>
          </a:xfrm>
          <a:prstGeom prst="rect">
            <a:avLst/>
          </a:prstGeom>
          <a:noFill/>
        </p:spPr>
        <p:txBody>
          <a:bodyPr wrap="square" rtlCol="0">
            <a:spAutoFit/>
          </a:bodyPr>
          <a:lstStyle/>
          <a:p>
            <a:r>
              <a:rPr lang="en-US" sz="2400" dirty="0" smtClean="0">
                <a:solidFill>
                  <a:srgbClr val="00B050"/>
                </a:solidFill>
                <a:latin typeface="Consolas" panose="020B0609020204030204" pitchFamily="49" charset="0"/>
              </a:rPr>
              <a:t>0101010101101010101111110010100010100010101010010100100101010100101000100100100010011111010101001010100101010101010110101010111111001010001010001010101001010010010101010010100010010010001001111101010100101010010101010101011010101011111100101000101000101010100101001001010101001010001001001000100111110101010010101001010101010101101010101111110010100010100010101010010100100101010100101000100100100010011111010101001010100101010101010110101010111111001010001010001010101001010010010101010010100010010010001001111101010100101010010101010101011010101011111100101000101000101010100101001001010101001010001001001000100111110101010010101001010101010101101010101111110010100010100010101010010100100101010100101000100100100010011111010101001010100101</a:t>
            </a:r>
          </a:p>
          <a:p>
            <a:endParaRPr lang="en-US" sz="2400" dirty="0" smtClean="0">
              <a:solidFill>
                <a:srgbClr val="00B050"/>
              </a:solidFill>
              <a:latin typeface="Consolas" panose="020B0609020204030204" pitchFamily="49" charset="0"/>
            </a:endParaRPr>
          </a:p>
        </p:txBody>
      </p:sp>
      <p:grpSp>
        <p:nvGrpSpPr>
          <p:cNvPr id="23" name="Group 22"/>
          <p:cNvGrpSpPr/>
          <p:nvPr/>
        </p:nvGrpSpPr>
        <p:grpSpPr>
          <a:xfrm>
            <a:off x="102916" y="1575495"/>
            <a:ext cx="14252052" cy="7629672"/>
            <a:chOff x="102916" y="1575495"/>
            <a:chExt cx="14252052" cy="7629672"/>
          </a:xfrm>
        </p:grpSpPr>
        <p:sp>
          <p:nvSpPr>
            <p:cNvPr id="4" name="Rectangle 3"/>
            <p:cNvSpPr/>
            <p:nvPr/>
          </p:nvSpPr>
          <p:spPr>
            <a:xfrm rot="19187332">
              <a:off x="542742" y="1892811"/>
              <a:ext cx="11066263" cy="73123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19187332">
              <a:off x="102916" y="1575495"/>
              <a:ext cx="14252052" cy="58978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4572001" y="3018503"/>
            <a:ext cx="7620000" cy="1081395"/>
          </a:xfrm>
        </p:spPr>
        <p:txBody>
          <a:bodyPr>
            <a:normAutofit fontScale="90000"/>
          </a:bodyPr>
          <a:lstStyle/>
          <a:p>
            <a:r>
              <a:rPr lang="en-US" sz="3200" b="1" dirty="0" smtClean="0">
                <a:latin typeface="Consolas" panose="020B0609020204030204" pitchFamily="49" charset="0"/>
              </a:rPr>
              <a:t>ONLINE ACCESS AND COMPUTER SECURITY</a:t>
            </a:r>
            <a:br>
              <a:rPr lang="en-US" sz="3200" b="1" dirty="0" smtClean="0">
                <a:latin typeface="Consolas" panose="020B0609020204030204" pitchFamily="49" charset="0"/>
              </a:rPr>
            </a:br>
            <a:r>
              <a:rPr lang="en-US" sz="2700" b="1" dirty="0" smtClean="0">
                <a:latin typeface="Consolas" panose="020B0609020204030204" pitchFamily="49" charset="0"/>
              </a:rPr>
              <a:t>Threats to Computer Security</a:t>
            </a:r>
            <a:endParaRPr lang="en-US" sz="2700" b="1" dirty="0">
              <a:latin typeface="Consolas" panose="020B0609020204030204" pitchFamily="49" charset="0"/>
            </a:endParaRPr>
          </a:p>
        </p:txBody>
      </p:sp>
      <p:sp>
        <p:nvSpPr>
          <p:cNvPr id="3" name="Subtitle 2"/>
          <p:cNvSpPr>
            <a:spLocks noGrp="1"/>
          </p:cNvSpPr>
          <p:nvPr>
            <p:ph type="subTitle" idx="1"/>
          </p:nvPr>
        </p:nvSpPr>
        <p:spPr>
          <a:xfrm>
            <a:off x="4151834" y="4132081"/>
            <a:ext cx="6990734" cy="471949"/>
          </a:xfrm>
        </p:spPr>
        <p:txBody>
          <a:bodyPr/>
          <a:lstStyle/>
          <a:p>
            <a:r>
              <a:rPr lang="en-US" dirty="0" smtClean="0"/>
              <a:t>BY – SIDDHARTH, RIDA, RISHI, SHELA, SREERAM, SURAJ</a:t>
            </a:r>
            <a:endParaRPr lang="en-US" dirty="0"/>
          </a:p>
        </p:txBody>
      </p:sp>
    </p:spTree>
    <p:extLst>
      <p:ext uri="{BB962C8B-B14F-4D97-AF65-F5344CB8AC3E}">
        <p14:creationId xmlns:p14="http://schemas.microsoft.com/office/powerpoint/2010/main" val="1879750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Spamming</a:t>
            </a:r>
            <a:endParaRPr lang="en-GB" dirty="0"/>
          </a:p>
        </p:txBody>
      </p:sp>
      <p:sp>
        <p:nvSpPr>
          <p:cNvPr id="3" name="Content Placeholder 2"/>
          <p:cNvSpPr>
            <a:spLocks noGrp="1"/>
          </p:cNvSpPr>
          <p:nvPr>
            <p:ph idx="1"/>
          </p:nvPr>
        </p:nvSpPr>
        <p:spPr/>
        <p:txBody>
          <a:bodyPr/>
          <a:lstStyle/>
          <a:p>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PC </a:t>
            </a:r>
            <a:r>
              <a:rPr lang="en-GB" dirty="0" err="1" smtClean="0"/>
              <a:t>intrustion</a:t>
            </a:r>
            <a:endParaRPr lang="en-GB" dirty="0"/>
          </a:p>
        </p:txBody>
      </p:sp>
      <p:sp>
        <p:nvSpPr>
          <p:cNvPr id="3" name="Content Placeholder 2"/>
          <p:cNvSpPr>
            <a:spLocks noGrp="1"/>
          </p:cNvSpPr>
          <p:nvPr>
            <p:ph idx="1"/>
          </p:nvPr>
        </p:nvSpPr>
        <p:spPr/>
        <p:txBody>
          <a:bodyPr/>
          <a:lstStyle/>
          <a:p>
            <a:pPr marL="0" indent="0">
              <a:buNone/>
            </a:pPr>
            <a:r>
              <a:rPr lang="en-US" dirty="0" smtClean="0"/>
              <a:t>When someone tries to access any part of our personal computer system then PC intrusion occurs. Every Personal Computer (PC) which is connected to the internet is a target of hackers and cybercriminals. </a:t>
            </a:r>
            <a:endParaRPr lang="en-GB" dirty="0" smtClean="0"/>
          </a:p>
          <a:p>
            <a:pPr marL="0" indent="0">
              <a:buNone/>
            </a:pP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Ways of PC intrusion </a:t>
            </a:r>
            <a:endParaRPr lang="en-GB" dirty="0"/>
          </a:p>
        </p:txBody>
      </p:sp>
      <p:sp>
        <p:nvSpPr>
          <p:cNvPr id="3" name="Content Placeholder 2"/>
          <p:cNvSpPr>
            <a:spLocks noGrp="1"/>
          </p:cNvSpPr>
          <p:nvPr>
            <p:ph idx="1"/>
          </p:nvPr>
        </p:nvSpPr>
        <p:spPr/>
        <p:txBody>
          <a:bodyPr>
            <a:normAutofit/>
          </a:bodyPr>
          <a:lstStyle/>
          <a:p>
            <a:pPr marL="0" indent="0">
              <a:buNone/>
            </a:pPr>
            <a:r>
              <a:rPr lang="en-US" dirty="0" smtClean="0"/>
              <a:t>There are several ways an intruder can try to gain access to your computer. They can :</a:t>
            </a:r>
            <a:endParaRPr lang="en-GB" dirty="0" smtClean="0"/>
          </a:p>
          <a:p>
            <a:pPr lvl="0"/>
            <a:r>
              <a:rPr lang="en-US" b="1" dirty="0" smtClean="0"/>
              <a:t>Access your computer to view, change, or delete information from your computer</a:t>
            </a:r>
            <a:endParaRPr lang="en-GB" dirty="0" smtClean="0"/>
          </a:p>
          <a:p>
            <a:pPr lvl="0"/>
            <a:r>
              <a:rPr lang="en-US" b="1" dirty="0" smtClean="0"/>
              <a:t>Crash or slow down your computer:</a:t>
            </a:r>
            <a:endParaRPr lang="en-GB" dirty="0" smtClean="0"/>
          </a:p>
          <a:p>
            <a:pPr lvl="0"/>
            <a:r>
              <a:rPr lang="en-US" b="1" dirty="0" smtClean="0"/>
              <a:t>Access your private data by examining the files on your system:</a:t>
            </a:r>
            <a:endParaRPr lang="en-GB" dirty="0" smtClean="0"/>
          </a:p>
          <a:p>
            <a:pPr lvl="0"/>
            <a:r>
              <a:rPr lang="en-US" b="1" dirty="0" smtClean="0"/>
              <a:t>Use your computer to access other computers</a:t>
            </a:r>
            <a:endParaRPr lang="en-GB" dirty="0" smtClean="0"/>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Eavesdropping</a:t>
            </a:r>
            <a:endParaRPr lang="en-GB" dirty="0"/>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Phishing and </a:t>
            </a:r>
            <a:r>
              <a:rPr lang="en-GB" dirty="0" err="1" smtClean="0"/>
              <a:t>Pharming</a:t>
            </a:r>
            <a:endParaRPr lang="en-GB" dirty="0"/>
          </a:p>
        </p:txBody>
      </p:sp>
      <p:sp>
        <p:nvSpPr>
          <p:cNvPr id="3" name="Content Placeholder 2"/>
          <p:cNvSpPr>
            <a:spLocks noGrp="1"/>
          </p:cNvSpPr>
          <p:nvPr>
            <p:ph idx="1"/>
          </p:nvPr>
        </p:nvSpPr>
        <p:spPr/>
        <p:txBody>
          <a:bodyPr/>
          <a:lstStyle/>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Cookies</a:t>
            </a:r>
            <a:endParaRPr lang="en-GB" dirty="0"/>
          </a:p>
        </p:txBody>
      </p:sp>
      <p:sp>
        <p:nvSpPr>
          <p:cNvPr id="3" name="Content Placeholder 2"/>
          <p:cNvSpPr>
            <a:spLocks noGrp="1"/>
          </p:cNvSpPr>
          <p:nvPr>
            <p:ph idx="1"/>
          </p:nvPr>
        </p:nvSpPr>
        <p:spPr/>
        <p:txBody>
          <a:bodyPr/>
          <a:lstStyle/>
          <a:p>
            <a:r>
              <a:rPr lang="en-US" dirty="0" smtClean="0"/>
              <a:t>Cookies are small files created on client computers when these systems browse certain web sites. </a:t>
            </a:r>
          </a:p>
          <a:p>
            <a:r>
              <a:rPr lang="en-US" dirty="0" smtClean="0"/>
              <a:t>These cookies can contain information about the user.</a:t>
            </a:r>
          </a:p>
          <a:p>
            <a:endParaRPr lang="en-GB" dirty="0"/>
          </a:p>
        </p:txBody>
      </p:sp>
      <p:pic>
        <p:nvPicPr>
          <p:cNvPr id="4" name="Picture 3">
            <a:extLst>
              <a:ext uri="{FF2B5EF4-FFF2-40B4-BE49-F238E27FC236}">
                <a16:creationId xmlns:a16="http://schemas.microsoft.com/office/drawing/2014/main" xmlns="" id="{546E18DE-BF5B-4D77-8616-44E8BBD283E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3607451" y="3251201"/>
            <a:ext cx="4977098" cy="330199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72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QUIZ TIME</a:t>
            </a:r>
            <a:endPar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Rectangle 4"/>
          <p:cNvSpPr/>
          <p:nvPr/>
        </p:nvSpPr>
        <p:spPr>
          <a:xfrm>
            <a:off x="3363591" y="2967335"/>
            <a:ext cx="5464829"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hlinkClick r:id="rId2" action="ppaction://hlinksldjump"/>
              </a:rPr>
              <a:t>Press here to Start</a:t>
            </a:r>
            <a:endPar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0615500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80139" y="2967335"/>
            <a:ext cx="4431726"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Wrong Answer</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141172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numCol="2">
            <a:normAutofit/>
          </a:bodyPr>
          <a:lstStyle/>
          <a:p>
            <a:pPr marL="514350" indent="-514350">
              <a:buFont typeface="+mj-lt"/>
              <a:buAutoNum type="alphaLcParenR"/>
            </a:pPr>
            <a:r>
              <a:rPr lang="en-US" sz="3200" dirty="0" smtClean="0">
                <a:hlinkClick r:id="rId2" action="ppaction://hlinksldjump"/>
              </a:rPr>
              <a:t>Wrong Answer1</a:t>
            </a:r>
            <a:endParaRPr lang="en-US" sz="3200" dirty="0" smtClean="0"/>
          </a:p>
          <a:p>
            <a:pPr marL="514350" indent="-514350">
              <a:buFont typeface="+mj-lt"/>
              <a:buAutoNum type="alphaLcParenR"/>
            </a:pPr>
            <a:r>
              <a:rPr lang="en-US" sz="3200" dirty="0" smtClean="0">
                <a:hlinkClick r:id="rId3" action="ppaction://hlinksldjump"/>
              </a:rPr>
              <a:t>Correct Answer</a:t>
            </a:r>
            <a:endParaRPr lang="en-US" sz="3200" dirty="0" smtClean="0"/>
          </a:p>
          <a:p>
            <a:pPr marL="514350" indent="-514350">
              <a:buFont typeface="+mj-lt"/>
              <a:buAutoNum type="alphaLcParenR"/>
            </a:pPr>
            <a:r>
              <a:rPr lang="en-US" sz="3200" dirty="0" smtClean="0">
                <a:hlinkClick r:id="rId2" action="ppaction://hlinksldjump"/>
              </a:rPr>
              <a:t>Wrong Answer2</a:t>
            </a:r>
            <a:endParaRPr lang="en-US" sz="3200" dirty="0" smtClean="0"/>
          </a:p>
          <a:p>
            <a:pPr marL="514350" indent="-514350">
              <a:buFont typeface="+mj-lt"/>
              <a:buAutoNum type="alphaLcParenR"/>
            </a:pPr>
            <a:r>
              <a:rPr lang="en-US" sz="3200" dirty="0" smtClean="0">
                <a:hlinkClick r:id="rId2" action="ppaction://hlinksldjump"/>
              </a:rPr>
              <a:t>Wrong Answer3</a:t>
            </a:r>
            <a:endParaRPr lang="en-US" sz="3200" dirty="0" smtClean="0"/>
          </a:p>
        </p:txBody>
      </p:sp>
    </p:spTree>
    <p:extLst>
      <p:ext uri="{BB962C8B-B14F-4D97-AF65-F5344CB8AC3E}">
        <p14:creationId xmlns:p14="http://schemas.microsoft.com/office/powerpoint/2010/main" val="25850105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88578" y="2967335"/>
            <a:ext cx="4614853" cy="923330"/>
          </a:xfrm>
          <a:prstGeom prst="rect">
            <a:avLst/>
          </a:prstGeom>
          <a:noFill/>
        </p:spPr>
        <p:txBody>
          <a:bodyPr wrap="none" lIns="91440" tIns="45720" rIns="91440" bIns="45720">
            <a:spAutoFit/>
          </a:bodyPr>
          <a:lstStyle/>
          <a:p>
            <a:pPr algn="ctr"/>
            <a:r>
              <a:rPr lang="en-US" sz="5400" b="1" cap="none" spc="0" dirty="0" smtClean="0">
                <a:ln w="22225">
                  <a:solidFill>
                    <a:schemeClr val="accent6"/>
                  </a:solidFill>
                  <a:prstDash val="solid"/>
                </a:ln>
                <a:solidFill>
                  <a:schemeClr val="accent6">
                    <a:lumMod val="40000"/>
                    <a:lumOff val="60000"/>
                  </a:schemeClr>
                </a:solidFill>
                <a:effectLst/>
              </a:rPr>
              <a:t>Correct Answer</a:t>
            </a:r>
            <a:endParaRPr lang="en-US" sz="5400" b="1" cap="none" spc="0" dirty="0">
              <a:ln w="22225">
                <a:solidFill>
                  <a:schemeClr val="accent6"/>
                </a:solidFill>
                <a:prstDash val="solid"/>
              </a:ln>
              <a:solidFill>
                <a:schemeClr val="accent6">
                  <a:lumMod val="40000"/>
                  <a:lumOff val="60000"/>
                </a:schemeClr>
              </a:solidFill>
              <a:effectLst/>
            </a:endParaRPr>
          </a:p>
        </p:txBody>
      </p:sp>
    </p:spTree>
    <p:extLst>
      <p:ext uri="{BB962C8B-B14F-4D97-AF65-F5344CB8AC3E}">
        <p14:creationId xmlns:p14="http://schemas.microsoft.com/office/powerpoint/2010/main" val="2594881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a:p>
        </p:txBody>
      </p:sp>
      <p:pic>
        <p:nvPicPr>
          <p:cNvPr id="34" name="Picture 33" descr="Network Intrusion: How to Detect and Prevent It - United States  Cybersecurity Magazine"/>
          <p:cNvPicPr>
            <a:picLocks noChangeAspect="1" noChangeArrowheads="1"/>
          </p:cNvPicPr>
          <p:nvPr/>
        </p:nvPicPr>
        <p:blipFill>
          <a:blip r:embed="rId2" cstate="print">
            <a:extLst>
              <a:ext uri="{28A0092B-C50C-407E-A947-70E740481C1C}">
                <a14:useLocalDpi xmlns:a14="http://schemas.microsoft.com/office/drawing/2010/main" val="0"/>
              </a:ext>
            </a:extLst>
          </a:blip>
          <a:srcRect l="11566" t="2906" r="9237" b="2766"/>
          <a:stretch>
            <a:fillRect/>
          </a:stretch>
        </p:blipFill>
        <p:spPr bwMode="auto">
          <a:xfrm rot="13505911">
            <a:off x="7205044" y="4218050"/>
            <a:ext cx="1939113" cy="1052562"/>
          </a:xfrm>
          <a:custGeom>
            <a:avLst/>
            <a:gdLst>
              <a:gd name="connsiteX0" fmla="*/ 1494693 w 1939113"/>
              <a:gd name="connsiteY0" fmla="*/ 1052562 h 1052562"/>
              <a:gd name="connsiteX1" fmla="*/ 1405633 w 1939113"/>
              <a:gd name="connsiteY1" fmla="*/ 1000140 h 1052562"/>
              <a:gd name="connsiteX2" fmla="*/ 337806 w 1939113"/>
              <a:gd name="connsiteY2" fmla="*/ 897706 h 1052562"/>
              <a:gd name="connsiteX3" fmla="*/ 278365 w 1939113"/>
              <a:gd name="connsiteY3" fmla="*/ 918612 h 1052562"/>
              <a:gd name="connsiteX4" fmla="*/ 0 w 1939113"/>
              <a:gd name="connsiteY4" fmla="*/ 127455 h 1052562"/>
              <a:gd name="connsiteX5" fmla="*/ 1939113 w 1939113"/>
              <a:gd name="connsiteY5" fmla="*/ 342566 h 10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9113" h="1052562">
                <a:moveTo>
                  <a:pt x="1494693" y="1052562"/>
                </a:moveTo>
                <a:lnTo>
                  <a:pt x="1405633" y="1000140"/>
                </a:lnTo>
                <a:cubicBezTo>
                  <a:pt x="1074645" y="826926"/>
                  <a:pt x="689910" y="792832"/>
                  <a:pt x="337806" y="897706"/>
                </a:cubicBezTo>
                <a:lnTo>
                  <a:pt x="278365" y="918612"/>
                </a:lnTo>
                <a:lnTo>
                  <a:pt x="0" y="127455"/>
                </a:lnTo>
                <a:cubicBezTo>
                  <a:pt x="645430" y="-99636"/>
                  <a:pt x="1359147" y="-20463"/>
                  <a:pt x="1939113" y="342566"/>
                </a:cubicBezTo>
                <a:close/>
              </a:path>
            </a:pathLst>
          </a:custGeom>
          <a:noFill/>
          <a:extLst>
            <a:ext uri="{909E8E84-426E-40DD-AFC4-6F175D3DCCD1}">
              <a14:hiddenFill xmlns:a14="http://schemas.microsoft.com/office/drawing/2010/main">
                <a:solidFill>
                  <a:srgbClr val="FFFFFF"/>
                </a:solidFill>
              </a14:hiddenFill>
            </a:ext>
          </a:extLst>
        </p:spPr>
      </p:pic>
      <p:pic>
        <p:nvPicPr>
          <p:cNvPr id="32" name="Picture 31" descr="Stop spamming your colleagues"/>
          <p:cNvPicPr>
            <a:picLocks noChangeAspect="1" noChangeArrowheads="1"/>
          </p:cNvPicPr>
          <p:nvPr/>
        </p:nvPicPr>
        <p:blipFill>
          <a:blip r:embed="rId3" cstate="print">
            <a:extLst>
              <a:ext uri="{28A0092B-C50C-407E-A947-70E740481C1C}">
                <a14:useLocalDpi xmlns:a14="http://schemas.microsoft.com/office/drawing/2010/main" val="0"/>
              </a:ext>
            </a:extLst>
          </a:blip>
          <a:srcRect t="4518" r="2584" b="4459"/>
          <a:stretch>
            <a:fillRect/>
          </a:stretch>
        </p:blipFill>
        <p:spPr bwMode="auto">
          <a:xfrm rot="10800000">
            <a:off x="8591401" y="4959703"/>
            <a:ext cx="1950958" cy="978295"/>
          </a:xfrm>
          <a:custGeom>
            <a:avLst/>
            <a:gdLst>
              <a:gd name="connsiteX0" fmla="*/ 1587060 w 1950958"/>
              <a:gd name="connsiteY0" fmla="*/ 978295 h 978295"/>
              <a:gd name="connsiteX1" fmla="*/ 1519348 w 1950958"/>
              <a:gd name="connsiteY1" fmla="*/ 945677 h 978295"/>
              <a:gd name="connsiteX2" fmla="*/ 965067 w 1950958"/>
              <a:gd name="connsiteY2" fmla="*/ 833773 h 978295"/>
              <a:gd name="connsiteX3" fmla="*/ 410785 w 1950958"/>
              <a:gd name="connsiteY3" fmla="*/ 945677 h 978295"/>
              <a:gd name="connsiteX4" fmla="*/ 359968 w 1950958"/>
              <a:gd name="connsiteY4" fmla="*/ 970157 h 978295"/>
              <a:gd name="connsiteX5" fmla="*/ 0 w 1950958"/>
              <a:gd name="connsiteY5" fmla="*/ 222630 h 978295"/>
              <a:gd name="connsiteX6" fmla="*/ 1950958 w 1950958"/>
              <a:gd name="connsiteY6" fmla="*/ 222653 h 978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0958" h="978295">
                <a:moveTo>
                  <a:pt x="1587060" y="978295"/>
                </a:moveTo>
                <a:lnTo>
                  <a:pt x="1519348" y="945677"/>
                </a:lnTo>
                <a:cubicBezTo>
                  <a:pt x="1348984" y="873619"/>
                  <a:pt x="1161679" y="833773"/>
                  <a:pt x="965067" y="833773"/>
                </a:cubicBezTo>
                <a:cubicBezTo>
                  <a:pt x="768455" y="833773"/>
                  <a:pt x="581149" y="873619"/>
                  <a:pt x="410785" y="945677"/>
                </a:cubicBezTo>
                <a:lnTo>
                  <a:pt x="359968" y="970157"/>
                </a:lnTo>
                <a:lnTo>
                  <a:pt x="0" y="222630"/>
                </a:lnTo>
                <a:cubicBezTo>
                  <a:pt x="616446" y="-74217"/>
                  <a:pt x="1334518" y="-74208"/>
                  <a:pt x="1950958" y="222653"/>
                </a:cubicBezTo>
                <a:close/>
              </a:path>
            </a:pathLst>
          </a:custGeom>
          <a:noFill/>
          <a:extLst>
            <a:ext uri="{909E8E84-426E-40DD-AFC4-6F175D3DCCD1}">
              <a14:hiddenFill xmlns:a14="http://schemas.microsoft.com/office/drawing/2010/main">
                <a:solidFill>
                  <a:srgbClr val="FFFFFF"/>
                </a:solidFill>
              </a14:hiddenFill>
            </a:ext>
          </a:extLst>
        </p:spPr>
      </p:pic>
      <p:pic>
        <p:nvPicPr>
          <p:cNvPr id="30" name="Picture 29" descr="What Is Adware &amp; How To Remove It? | Cybernews"/>
          <p:cNvPicPr>
            <a:picLocks noChangeAspect="1" noChangeArrowheads="1"/>
          </p:cNvPicPr>
          <p:nvPr/>
        </p:nvPicPr>
        <p:blipFill>
          <a:blip r:embed="rId4" cstate="print">
            <a:extLst>
              <a:ext uri="{28A0092B-C50C-407E-A947-70E740481C1C}">
                <a14:useLocalDpi xmlns:a14="http://schemas.microsoft.com/office/drawing/2010/main" val="0"/>
              </a:ext>
            </a:extLst>
          </a:blip>
          <a:srcRect l="16069" t="7022" r="17710"/>
          <a:stretch>
            <a:fillRect/>
          </a:stretch>
        </p:blipFill>
        <p:spPr bwMode="auto">
          <a:xfrm rot="8066840">
            <a:off x="10009640" y="4263907"/>
            <a:ext cx="1940756" cy="999148"/>
          </a:xfrm>
          <a:custGeom>
            <a:avLst/>
            <a:gdLst>
              <a:gd name="connsiteX0" fmla="*/ 409556 w 1940756"/>
              <a:gd name="connsiteY0" fmla="*/ 999148 h 999148"/>
              <a:gd name="connsiteX1" fmla="*/ 0 w 1940756"/>
              <a:gd name="connsiteY1" fmla="*/ 333169 h 999148"/>
              <a:gd name="connsiteX2" fmla="*/ 1940756 w 1940756"/>
              <a:gd name="connsiteY2" fmla="*/ 133436 h 999148"/>
              <a:gd name="connsiteX3" fmla="*/ 1659188 w 1940756"/>
              <a:gd name="connsiteY3" fmla="*/ 913881 h 999148"/>
              <a:gd name="connsiteX4" fmla="*/ 1582308 w 1940756"/>
              <a:gd name="connsiteY4" fmla="*/ 886155 h 999148"/>
              <a:gd name="connsiteX5" fmla="*/ 513703 w 1940756"/>
              <a:gd name="connsiteY5" fmla="*/ 980122 h 999148"/>
              <a:gd name="connsiteX6" fmla="*/ 480784 w 1940756"/>
              <a:gd name="connsiteY6" fmla="*/ 999148 h 99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0756" h="999148">
                <a:moveTo>
                  <a:pt x="409556" y="999148"/>
                </a:moveTo>
                <a:lnTo>
                  <a:pt x="0" y="333169"/>
                </a:lnTo>
                <a:cubicBezTo>
                  <a:pt x="582826" y="-25251"/>
                  <a:pt x="1297147" y="-98765"/>
                  <a:pt x="1940756" y="133436"/>
                </a:cubicBezTo>
                <a:lnTo>
                  <a:pt x="1659188" y="913881"/>
                </a:lnTo>
                <a:lnTo>
                  <a:pt x="1582308" y="886155"/>
                </a:lnTo>
                <a:cubicBezTo>
                  <a:pt x="1231046" y="778492"/>
                  <a:pt x="846053" y="809537"/>
                  <a:pt x="513703" y="980122"/>
                </a:cubicBezTo>
                <a:lnTo>
                  <a:pt x="480784" y="999148"/>
                </a:lnTo>
                <a:close/>
              </a:path>
            </a:pathLst>
          </a:custGeom>
          <a:noFill/>
          <a:extLst>
            <a:ext uri="{909E8E84-426E-40DD-AFC4-6F175D3DCCD1}">
              <a14:hiddenFill xmlns:a14="http://schemas.microsoft.com/office/drawing/2010/main">
                <a:solidFill>
                  <a:srgbClr val="FFFFFF"/>
                </a:solidFill>
              </a14:hiddenFill>
            </a:ext>
          </a:extLst>
        </p:spPr>
      </p:pic>
      <p:pic>
        <p:nvPicPr>
          <p:cNvPr id="28" name="Picture 27" descr="How to keep your computer and personal information safe and information  about VPNs - Silicon UK"/>
          <p:cNvPicPr>
            <a:picLocks noChangeAspect="1" noChangeArrowheads="1"/>
          </p:cNvPicPr>
          <p:nvPr/>
        </p:nvPicPr>
        <p:blipFill>
          <a:blip r:embed="rId5" cstate="print">
            <a:extLst>
              <a:ext uri="{28A0092B-C50C-407E-A947-70E740481C1C}">
                <a14:useLocalDpi xmlns:a14="http://schemas.microsoft.com/office/drawing/2010/main" val="0"/>
              </a:ext>
            </a:extLst>
          </a:blip>
          <a:srcRect l="789" t="10211" b="3183"/>
          <a:stretch>
            <a:fillRect/>
          </a:stretch>
        </p:blipFill>
        <p:spPr bwMode="auto">
          <a:xfrm rot="3943282">
            <a:off x="10342486" y="2781790"/>
            <a:ext cx="1904563" cy="1109482"/>
          </a:xfrm>
          <a:custGeom>
            <a:avLst/>
            <a:gdLst>
              <a:gd name="connsiteX0" fmla="*/ 0 w 1904563"/>
              <a:gd name="connsiteY0" fmla="*/ 63503 h 1109482"/>
              <a:gd name="connsiteX1" fmla="*/ 1696217 w 1904563"/>
              <a:gd name="connsiteY1" fmla="*/ 317853 h 1109482"/>
              <a:gd name="connsiteX2" fmla="*/ 1904563 w 1904563"/>
              <a:gd name="connsiteY2" fmla="*/ 456643 h 1109482"/>
              <a:gd name="connsiteX3" fmla="*/ 1904563 w 1904563"/>
              <a:gd name="connsiteY3" fmla="*/ 463836 h 1109482"/>
              <a:gd name="connsiteX4" fmla="*/ 1410360 w 1904563"/>
              <a:gd name="connsiteY4" fmla="*/ 1109482 h 1109482"/>
              <a:gd name="connsiteX5" fmla="*/ 1380955 w 1904563"/>
              <a:gd name="connsiteY5" fmla="*/ 1086195 h 1109482"/>
              <a:gd name="connsiteX6" fmla="*/ 1130970 w 1904563"/>
              <a:gd name="connsiteY6" fmla="*/ 942437 h 1109482"/>
              <a:gd name="connsiteX7" fmla="*/ 307554 w 1904563"/>
              <a:gd name="connsiteY7" fmla="*/ 831594 h 1109482"/>
              <a:gd name="connsiteX8" fmla="*/ 210575 w 1904563"/>
              <a:gd name="connsiteY8" fmla="*/ 851968 h 1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563" h="1109482">
                <a:moveTo>
                  <a:pt x="0" y="63503"/>
                </a:moveTo>
                <a:cubicBezTo>
                  <a:pt x="576580" y="-76370"/>
                  <a:pt x="1186382" y="17618"/>
                  <a:pt x="1696217" y="317853"/>
                </a:cubicBezTo>
                <a:lnTo>
                  <a:pt x="1904563" y="456643"/>
                </a:lnTo>
                <a:lnTo>
                  <a:pt x="1904563" y="463836"/>
                </a:lnTo>
                <a:lnTo>
                  <a:pt x="1410360" y="1109482"/>
                </a:lnTo>
                <a:lnTo>
                  <a:pt x="1380955" y="1086195"/>
                </a:lnTo>
                <a:cubicBezTo>
                  <a:pt x="1304072" y="1031192"/>
                  <a:pt x="1220582" y="982858"/>
                  <a:pt x="1130970" y="942437"/>
                </a:cubicBezTo>
                <a:cubicBezTo>
                  <a:pt x="862136" y="821174"/>
                  <a:pt x="576384" y="788343"/>
                  <a:pt x="307554" y="831594"/>
                </a:cubicBezTo>
                <a:lnTo>
                  <a:pt x="210575" y="851968"/>
                </a:lnTo>
                <a:close/>
              </a:path>
            </a:pathLst>
          </a:cu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p:cNvPicPr>
          <p:nvPr/>
        </p:nvPicPr>
        <p:blipFill>
          <a:blip r:embed="rId6"/>
          <a:srcRect l="2378" t="9598" r="3327" b="12911"/>
          <a:stretch>
            <a:fillRect/>
          </a:stretch>
        </p:blipFill>
        <p:spPr>
          <a:xfrm rot="1361182">
            <a:off x="9379993" y="1579865"/>
            <a:ext cx="1948284" cy="988258"/>
          </a:xfrm>
          <a:custGeom>
            <a:avLst/>
            <a:gdLst>
              <a:gd name="connsiteX0" fmla="*/ 0 w 1948284"/>
              <a:gd name="connsiteY0" fmla="*/ 173954 h 988258"/>
              <a:gd name="connsiteX1" fmla="*/ 1948284 w 1948284"/>
              <a:gd name="connsiteY1" fmla="*/ 277012 h 988258"/>
              <a:gd name="connsiteX2" fmla="*/ 1558206 w 1948284"/>
              <a:gd name="connsiteY2" fmla="*/ 988258 h 988258"/>
              <a:gd name="connsiteX3" fmla="*/ 1537531 w 1948284"/>
              <a:gd name="connsiteY3" fmla="*/ 976067 h 988258"/>
              <a:gd name="connsiteX4" fmla="*/ 323863 w 1948284"/>
              <a:gd name="connsiteY4" fmla="*/ 921760 h 988258"/>
              <a:gd name="connsiteX5" fmla="*/ 314482 w 1948284"/>
              <a:gd name="connsiteY5" fmla="*/ 926250 h 988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8284" h="988258">
                <a:moveTo>
                  <a:pt x="0" y="173954"/>
                </a:moveTo>
                <a:cubicBezTo>
                  <a:pt x="631278" y="-89939"/>
                  <a:pt x="1348369" y="-52007"/>
                  <a:pt x="1948284" y="277012"/>
                </a:cubicBezTo>
                <a:lnTo>
                  <a:pt x="1558206" y="988258"/>
                </a:lnTo>
                <a:lnTo>
                  <a:pt x="1537531" y="976067"/>
                </a:lnTo>
                <a:cubicBezTo>
                  <a:pt x="1174496" y="784809"/>
                  <a:pt x="732013" y="751141"/>
                  <a:pt x="323863" y="921760"/>
                </a:cubicBezTo>
                <a:lnTo>
                  <a:pt x="314482" y="926250"/>
                </a:lnTo>
                <a:close/>
              </a:path>
            </a:pathLst>
          </a:custGeom>
        </p:spPr>
      </p:pic>
      <p:sp>
        <p:nvSpPr>
          <p:cNvPr id="2" name="Title 1"/>
          <p:cNvSpPr>
            <a:spLocks noGrp="1"/>
          </p:cNvSpPr>
          <p:nvPr>
            <p:ph type="title"/>
          </p:nvPr>
        </p:nvSpPr>
        <p:spPr/>
        <p:txBody>
          <a:bodyPr/>
          <a:lstStyle/>
          <a:p>
            <a:r>
              <a:rPr lang="en-GB" dirty="0" smtClean="0"/>
              <a:t>Threats of </a:t>
            </a:r>
            <a:br>
              <a:rPr lang="en-GB" dirty="0" smtClean="0"/>
            </a:br>
            <a:r>
              <a:rPr lang="en-GB" dirty="0" smtClean="0"/>
              <a:t>Computer Security</a:t>
            </a:r>
            <a:endParaRPr lang="en-GB" dirty="0"/>
          </a:p>
        </p:txBody>
      </p:sp>
      <p:sp>
        <p:nvSpPr>
          <p:cNvPr id="4" name="Freeform 3"/>
          <p:cNvSpPr/>
          <p:nvPr/>
        </p:nvSpPr>
        <p:spPr>
          <a:xfrm>
            <a:off x="3799840" y="0"/>
            <a:ext cx="8757920" cy="1046480"/>
          </a:xfrm>
          <a:custGeom>
            <a:avLst/>
            <a:gdLst>
              <a:gd name="connsiteX0" fmla="*/ 0 w 8757920"/>
              <a:gd name="connsiteY0" fmla="*/ 0 h 1046480"/>
              <a:gd name="connsiteX1" fmla="*/ 1249680 w 8757920"/>
              <a:gd name="connsiteY1" fmla="*/ 1036320 h 1046480"/>
              <a:gd name="connsiteX2" fmla="*/ 8757920 w 8757920"/>
              <a:gd name="connsiteY2" fmla="*/ 1046480 h 1046480"/>
              <a:gd name="connsiteX3" fmla="*/ 8696960 w 8757920"/>
              <a:gd name="connsiteY3" fmla="*/ 10160 h 1046480"/>
            </a:gdLst>
            <a:ahLst/>
            <a:cxnLst>
              <a:cxn ang="0">
                <a:pos x="connsiteX0" y="connsiteY0"/>
              </a:cxn>
              <a:cxn ang="0">
                <a:pos x="connsiteX1" y="connsiteY1"/>
              </a:cxn>
              <a:cxn ang="0">
                <a:pos x="connsiteX2" y="connsiteY2"/>
              </a:cxn>
              <a:cxn ang="0">
                <a:pos x="connsiteX3" y="connsiteY3"/>
              </a:cxn>
            </a:cxnLst>
            <a:rect l="l" t="t" r="r" b="b"/>
            <a:pathLst>
              <a:path w="8757920" h="1046480">
                <a:moveTo>
                  <a:pt x="0" y="0"/>
                </a:moveTo>
                <a:lnTo>
                  <a:pt x="1249680" y="1036320"/>
                </a:lnTo>
                <a:lnTo>
                  <a:pt x="8757920" y="1046480"/>
                </a:lnTo>
                <a:lnTo>
                  <a:pt x="8696960" y="10160"/>
                </a:lnTo>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4165600" y="-269240"/>
            <a:ext cx="8757920" cy="1046480"/>
          </a:xfrm>
          <a:custGeom>
            <a:avLst/>
            <a:gdLst>
              <a:gd name="connsiteX0" fmla="*/ 0 w 8757920"/>
              <a:gd name="connsiteY0" fmla="*/ 0 h 1046480"/>
              <a:gd name="connsiteX1" fmla="*/ 1249680 w 8757920"/>
              <a:gd name="connsiteY1" fmla="*/ 1036320 h 1046480"/>
              <a:gd name="connsiteX2" fmla="*/ 8757920 w 8757920"/>
              <a:gd name="connsiteY2" fmla="*/ 1046480 h 1046480"/>
              <a:gd name="connsiteX3" fmla="*/ 8696960 w 8757920"/>
              <a:gd name="connsiteY3" fmla="*/ 10160 h 1046480"/>
            </a:gdLst>
            <a:ahLst/>
            <a:cxnLst>
              <a:cxn ang="0">
                <a:pos x="connsiteX0" y="connsiteY0"/>
              </a:cxn>
              <a:cxn ang="0">
                <a:pos x="connsiteX1" y="connsiteY1"/>
              </a:cxn>
              <a:cxn ang="0">
                <a:pos x="connsiteX2" y="connsiteY2"/>
              </a:cxn>
              <a:cxn ang="0">
                <a:pos x="connsiteX3" y="connsiteY3"/>
              </a:cxn>
            </a:cxnLst>
            <a:rect l="l" t="t" r="r" b="b"/>
            <a:pathLst>
              <a:path w="8757920" h="1046480">
                <a:moveTo>
                  <a:pt x="0" y="0"/>
                </a:moveTo>
                <a:lnTo>
                  <a:pt x="1249680" y="1036320"/>
                </a:lnTo>
                <a:lnTo>
                  <a:pt x="8757920" y="1046480"/>
                </a:lnTo>
                <a:lnTo>
                  <a:pt x="8696960" y="10160"/>
                </a:lnTo>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805680" y="37515"/>
            <a:ext cx="7752080" cy="707886"/>
          </a:xfrm>
          <a:prstGeom prst="rect">
            <a:avLst/>
          </a:prstGeom>
          <a:noFill/>
        </p:spPr>
        <p:txBody>
          <a:bodyPr wrap="square" rtlCol="0">
            <a:spAutoFit/>
          </a:bodyPr>
          <a:lstStyle/>
          <a:p>
            <a:r>
              <a:rPr lang="en-US" sz="2000" dirty="0" smtClean="0">
                <a:solidFill>
                  <a:srgbClr val="00B050"/>
                </a:solidFill>
                <a:latin typeface="Consolas" panose="020B0609020204030204" pitchFamily="49" charset="0"/>
              </a:rPr>
              <a:t>010101010101011101101010100001001010001000010000100001	00010101110100010100101010010010100010101010100</a:t>
            </a:r>
            <a:endParaRPr lang="en-US" sz="2000" dirty="0">
              <a:solidFill>
                <a:srgbClr val="00B050"/>
              </a:solidFill>
              <a:latin typeface="Consolas" panose="020B0609020204030204" pitchFamily="49" charset="0"/>
            </a:endParaRPr>
          </a:p>
        </p:txBody>
      </p:sp>
      <p:pic>
        <p:nvPicPr>
          <p:cNvPr id="15" name="Picture 14" descr="Eavesdropping: not as easy as it sounds | Financial Times"/>
          <p:cNvPicPr>
            <a:picLocks noChangeAspect="1" noChangeArrowheads="1"/>
          </p:cNvPicPr>
          <p:nvPr/>
        </p:nvPicPr>
        <p:blipFill>
          <a:blip r:embed="rId7" cstate="print">
            <a:extLst>
              <a:ext uri="{28A0092B-C50C-407E-A947-70E740481C1C}">
                <a14:useLocalDpi xmlns:a14="http://schemas.microsoft.com/office/drawing/2010/main" val="0"/>
              </a:ext>
            </a:extLst>
          </a:blip>
          <a:srcRect l="2562" t="1050" r="5686" b="15488"/>
          <a:stretch>
            <a:fillRect/>
          </a:stretch>
        </p:blipFill>
        <p:spPr bwMode="auto">
          <a:xfrm rot="17085724">
            <a:off x="6867808" y="2788524"/>
            <a:ext cx="1949926" cy="998369"/>
          </a:xfrm>
          <a:custGeom>
            <a:avLst/>
            <a:gdLst>
              <a:gd name="connsiteX0" fmla="*/ 1949926 w 1949926"/>
              <a:gd name="connsiteY0" fmla="*/ 191345 h 998369"/>
              <a:gd name="connsiteX1" fmla="*/ 1615733 w 1949926"/>
              <a:gd name="connsiteY1" fmla="*/ 948729 h 998369"/>
              <a:gd name="connsiteX2" fmla="*/ 1523102 w 1949926"/>
              <a:gd name="connsiteY2" fmla="*/ 911253 h 998369"/>
              <a:gd name="connsiteX3" fmla="*/ 691248 w 1949926"/>
              <a:gd name="connsiteY3" fmla="*/ 878952 h 998369"/>
              <a:gd name="connsiteX4" fmla="*/ 421108 w 1949926"/>
              <a:gd name="connsiteY4" fmla="*/ 980054 h 998369"/>
              <a:gd name="connsiteX5" fmla="*/ 388312 w 1949926"/>
              <a:gd name="connsiteY5" fmla="*/ 998369 h 998369"/>
              <a:gd name="connsiteX6" fmla="*/ 0 w 1949926"/>
              <a:gd name="connsiteY6" fmla="*/ 256199 h 998369"/>
              <a:gd name="connsiteX7" fmla="*/ 1949926 w 1949926"/>
              <a:gd name="connsiteY7" fmla="*/ 191345 h 99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9926" h="998369">
                <a:moveTo>
                  <a:pt x="1949926" y="191345"/>
                </a:moveTo>
                <a:lnTo>
                  <a:pt x="1615733" y="948729"/>
                </a:lnTo>
                <a:lnTo>
                  <a:pt x="1523102" y="911253"/>
                </a:lnTo>
                <a:cubicBezTo>
                  <a:pt x="1264210" y="820690"/>
                  <a:pt x="976431" y="803806"/>
                  <a:pt x="691248" y="878952"/>
                </a:cubicBezTo>
                <a:cubicBezTo>
                  <a:pt x="596186" y="904001"/>
                  <a:pt x="505913" y="938091"/>
                  <a:pt x="421108" y="980054"/>
                </a:cubicBezTo>
                <a:lnTo>
                  <a:pt x="388312" y="998369"/>
                </a:lnTo>
                <a:lnTo>
                  <a:pt x="0" y="256199"/>
                </a:lnTo>
                <a:cubicBezTo>
                  <a:pt x="606247" y="-60998"/>
                  <a:pt x="1323943" y="-84867"/>
                  <a:pt x="1949926" y="191345"/>
                </a:cubicBezTo>
                <a:close/>
              </a:path>
            </a:pathLst>
          </a:custGeom>
          <a:noFill/>
          <a:extLst>
            <a:ext uri="{909E8E84-426E-40DD-AFC4-6F175D3DCCD1}">
              <a14:hiddenFill xmlns:a14="http://schemas.microsoft.com/office/drawing/2010/main">
                <a:solidFill>
                  <a:srgbClr val="FFFFFF"/>
                </a:solidFill>
              </a14:hiddenFill>
            </a:ext>
          </a:extLst>
        </p:spPr>
      </p:pic>
      <p:pic>
        <p:nvPicPr>
          <p:cNvPr id="17" name="Picture 16" descr="6 sure signs someone is phishing you—besides email | Malwarebytes Labs"/>
          <p:cNvPicPr>
            <a:picLocks noChangeAspect="1" noChangeArrowheads="1"/>
          </p:cNvPicPr>
          <p:nvPr/>
        </p:nvPicPr>
        <p:blipFill>
          <a:blip r:embed="rId8" cstate="print">
            <a:extLst>
              <a:ext uri="{28A0092B-C50C-407E-A947-70E740481C1C}">
                <a14:useLocalDpi xmlns:a14="http://schemas.microsoft.com/office/drawing/2010/main" val="0"/>
              </a:ext>
            </a:extLst>
          </a:blip>
          <a:srcRect t="19558" r="2652" b="15568"/>
          <a:stretch>
            <a:fillRect/>
          </a:stretch>
        </p:blipFill>
        <p:spPr bwMode="auto">
          <a:xfrm rot="20060988">
            <a:off x="7827820" y="1575171"/>
            <a:ext cx="1938901" cy="969199"/>
          </a:xfrm>
          <a:custGeom>
            <a:avLst/>
            <a:gdLst>
              <a:gd name="connsiteX0" fmla="*/ 1938901 w 1938901"/>
              <a:gd name="connsiteY0" fmla="*/ 221563 h 969199"/>
              <a:gd name="connsiteX1" fmla="*/ 1585942 w 1938901"/>
              <a:gd name="connsiteY1" fmla="*/ 956593 h 969199"/>
              <a:gd name="connsiteX2" fmla="*/ 1461103 w 1938901"/>
              <a:gd name="connsiteY2" fmla="*/ 904219 h 969199"/>
              <a:gd name="connsiteX3" fmla="*/ 380681 w 1938901"/>
              <a:gd name="connsiteY3" fmla="*/ 952098 h 969199"/>
              <a:gd name="connsiteX4" fmla="*/ 347914 w 1938901"/>
              <a:gd name="connsiteY4" fmla="*/ 969199 h 969199"/>
              <a:gd name="connsiteX5" fmla="*/ 0 w 1938901"/>
              <a:gd name="connsiteY5" fmla="*/ 248811 h 969199"/>
              <a:gd name="connsiteX6" fmla="*/ 0 w 1938901"/>
              <a:gd name="connsiteY6" fmla="*/ 218724 h 969199"/>
              <a:gd name="connsiteX7" fmla="*/ 223324 w 1938901"/>
              <a:gd name="connsiteY7" fmla="*/ 126072 h 969199"/>
              <a:gd name="connsiteX8" fmla="*/ 1938901 w 1938901"/>
              <a:gd name="connsiteY8" fmla="*/ 221563 h 96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8901" h="969199">
                <a:moveTo>
                  <a:pt x="1938901" y="221563"/>
                </a:moveTo>
                <a:lnTo>
                  <a:pt x="1585942" y="956593"/>
                </a:lnTo>
                <a:lnTo>
                  <a:pt x="1461103" y="904219"/>
                </a:lnTo>
                <a:cubicBezTo>
                  <a:pt x="1099044" y="773503"/>
                  <a:pt x="711736" y="799003"/>
                  <a:pt x="380681" y="952098"/>
                </a:cubicBezTo>
                <a:lnTo>
                  <a:pt x="347914" y="969199"/>
                </a:lnTo>
                <a:lnTo>
                  <a:pt x="0" y="248811"/>
                </a:lnTo>
                <a:lnTo>
                  <a:pt x="0" y="218724"/>
                </a:lnTo>
                <a:lnTo>
                  <a:pt x="223324" y="126072"/>
                </a:lnTo>
                <a:cubicBezTo>
                  <a:pt x="781958" y="-69374"/>
                  <a:pt x="1399211" y="-37594"/>
                  <a:pt x="1938901" y="221563"/>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Computer Viruses</a:t>
            </a:r>
            <a:endParaRPr lang="en-GB" sz="4000" dirty="0"/>
          </a:p>
        </p:txBody>
      </p:sp>
      <p:sp>
        <p:nvSpPr>
          <p:cNvPr id="3" name="Content Placeholder 2"/>
          <p:cNvSpPr>
            <a:spLocks noGrp="1"/>
          </p:cNvSpPr>
          <p:nvPr>
            <p:ph idx="1"/>
          </p:nvPr>
        </p:nvSpPr>
        <p:spPr/>
        <p:txBody>
          <a:bodyPr>
            <a:normAutofit/>
          </a:bodyPr>
          <a:lstStyle/>
          <a:p>
            <a:r>
              <a:rPr lang="en-US" sz="2000" dirty="0" smtClean="0"/>
              <a:t>Computer viruses are malicious codes/programs that cause damage to data and files on a system.</a:t>
            </a:r>
          </a:p>
          <a:p>
            <a:r>
              <a:rPr lang="en-US" sz="2000" dirty="0" smtClean="0"/>
              <a:t>All computer viruses are man made.</a:t>
            </a:r>
          </a:p>
          <a:p>
            <a:r>
              <a:rPr lang="en-US" sz="2000" dirty="0" smtClean="0"/>
              <a:t>Computer viruses can be merely annoying or they can be vastly destructive to computer files, data and software.</a:t>
            </a:r>
          </a:p>
          <a:p>
            <a:r>
              <a:rPr lang="en-US" sz="2000" dirty="0" smtClean="0"/>
              <a:t>A Worm is a self-replicating program which eats up the entire disk space or memory.</a:t>
            </a:r>
          </a:p>
          <a:p>
            <a:r>
              <a:rPr lang="en-US" sz="2000" dirty="0" smtClean="0"/>
              <a:t>A Trojan or a Trojan horse is a program that appears harmless but actually perform malicious functions such as deleting or damaging files.</a:t>
            </a:r>
          </a:p>
          <a:p>
            <a:r>
              <a:rPr lang="en-US" sz="2000" dirty="0" smtClean="0"/>
              <a:t>Viruses can cause a lot of damage if left unchecked.</a:t>
            </a:r>
          </a:p>
          <a:p>
            <a:endParaRPr lang="en-GB" sz="2000" dirty="0"/>
          </a:p>
        </p:txBody>
      </p:sp>
      <p:pic>
        <p:nvPicPr>
          <p:cNvPr id="5" name="Picture 4">
            <a:extLst>
              <a:ext uri="{FF2B5EF4-FFF2-40B4-BE49-F238E27FC236}">
                <a16:creationId xmlns:a16="http://schemas.microsoft.com/office/drawing/2014/main" xmlns="" id="{FF522EE3-9CA6-30C5-3882-020DC62CDC0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6481086" y="4739162"/>
            <a:ext cx="4007594" cy="1920520"/>
          </a:xfrm>
          <a:prstGeom prst="rect">
            <a:avLst/>
          </a:prstGeom>
        </p:spPr>
      </p:pic>
      <p:pic>
        <p:nvPicPr>
          <p:cNvPr id="6" name="Picture 5">
            <a:extLst>
              <a:ext uri="{FF2B5EF4-FFF2-40B4-BE49-F238E27FC236}">
                <a16:creationId xmlns:a16="http://schemas.microsoft.com/office/drawing/2014/main" xmlns="" id="{315CA4F0-2927-D471-150A-DC391A971F4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1539551" y="4739162"/>
            <a:ext cx="3767529" cy="1920520"/>
          </a:xfrm>
          <a:prstGeom prst="rect">
            <a:avLst/>
          </a:prstGeom>
        </p:spPr>
      </p:pic>
      <p:sp>
        <p:nvSpPr>
          <p:cNvPr id="7" name="Freeform 6"/>
          <p:cNvSpPr/>
          <p:nvPr/>
        </p:nvSpPr>
        <p:spPr>
          <a:xfrm>
            <a:off x="3799840" y="0"/>
            <a:ext cx="8757920" cy="1046480"/>
          </a:xfrm>
          <a:custGeom>
            <a:avLst/>
            <a:gdLst>
              <a:gd name="connsiteX0" fmla="*/ 0 w 8757920"/>
              <a:gd name="connsiteY0" fmla="*/ 0 h 1046480"/>
              <a:gd name="connsiteX1" fmla="*/ 1249680 w 8757920"/>
              <a:gd name="connsiteY1" fmla="*/ 1036320 h 1046480"/>
              <a:gd name="connsiteX2" fmla="*/ 8757920 w 8757920"/>
              <a:gd name="connsiteY2" fmla="*/ 1046480 h 1046480"/>
              <a:gd name="connsiteX3" fmla="*/ 8696960 w 8757920"/>
              <a:gd name="connsiteY3" fmla="*/ 10160 h 1046480"/>
            </a:gdLst>
            <a:ahLst/>
            <a:cxnLst>
              <a:cxn ang="0">
                <a:pos x="connsiteX0" y="connsiteY0"/>
              </a:cxn>
              <a:cxn ang="0">
                <a:pos x="connsiteX1" y="connsiteY1"/>
              </a:cxn>
              <a:cxn ang="0">
                <a:pos x="connsiteX2" y="connsiteY2"/>
              </a:cxn>
              <a:cxn ang="0">
                <a:pos x="connsiteX3" y="connsiteY3"/>
              </a:cxn>
            </a:cxnLst>
            <a:rect l="l" t="t" r="r" b="b"/>
            <a:pathLst>
              <a:path w="8757920" h="1046480">
                <a:moveTo>
                  <a:pt x="0" y="0"/>
                </a:moveTo>
                <a:lnTo>
                  <a:pt x="1249680" y="1036320"/>
                </a:lnTo>
                <a:lnTo>
                  <a:pt x="8757920" y="1046480"/>
                </a:lnTo>
                <a:lnTo>
                  <a:pt x="8696960" y="10160"/>
                </a:lnTo>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4165600" y="-269240"/>
            <a:ext cx="8757920" cy="1046480"/>
          </a:xfrm>
          <a:custGeom>
            <a:avLst/>
            <a:gdLst>
              <a:gd name="connsiteX0" fmla="*/ 0 w 8757920"/>
              <a:gd name="connsiteY0" fmla="*/ 0 h 1046480"/>
              <a:gd name="connsiteX1" fmla="*/ 1249680 w 8757920"/>
              <a:gd name="connsiteY1" fmla="*/ 1036320 h 1046480"/>
              <a:gd name="connsiteX2" fmla="*/ 8757920 w 8757920"/>
              <a:gd name="connsiteY2" fmla="*/ 1046480 h 1046480"/>
              <a:gd name="connsiteX3" fmla="*/ 8696960 w 8757920"/>
              <a:gd name="connsiteY3" fmla="*/ 10160 h 1046480"/>
            </a:gdLst>
            <a:ahLst/>
            <a:cxnLst>
              <a:cxn ang="0">
                <a:pos x="connsiteX0" y="connsiteY0"/>
              </a:cxn>
              <a:cxn ang="0">
                <a:pos x="connsiteX1" y="connsiteY1"/>
              </a:cxn>
              <a:cxn ang="0">
                <a:pos x="connsiteX2" y="connsiteY2"/>
              </a:cxn>
              <a:cxn ang="0">
                <a:pos x="connsiteX3" y="connsiteY3"/>
              </a:cxn>
            </a:cxnLst>
            <a:rect l="l" t="t" r="r" b="b"/>
            <a:pathLst>
              <a:path w="8757920" h="1046480">
                <a:moveTo>
                  <a:pt x="0" y="0"/>
                </a:moveTo>
                <a:lnTo>
                  <a:pt x="1249680" y="1036320"/>
                </a:lnTo>
                <a:lnTo>
                  <a:pt x="8757920" y="1046480"/>
                </a:lnTo>
                <a:lnTo>
                  <a:pt x="8696960" y="10160"/>
                </a:lnTo>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805680" y="37515"/>
            <a:ext cx="7752080" cy="707886"/>
          </a:xfrm>
          <a:prstGeom prst="rect">
            <a:avLst/>
          </a:prstGeom>
          <a:noFill/>
        </p:spPr>
        <p:txBody>
          <a:bodyPr wrap="square" rtlCol="0">
            <a:spAutoFit/>
          </a:bodyPr>
          <a:lstStyle/>
          <a:p>
            <a:r>
              <a:rPr lang="en-US" sz="2000" dirty="0" smtClean="0">
                <a:solidFill>
                  <a:srgbClr val="00B050"/>
                </a:solidFill>
                <a:latin typeface="Consolas" panose="020B0609020204030204" pitchFamily="49" charset="0"/>
              </a:rPr>
              <a:t>010101010101011101101010100001001010001000010000100001	00010101110100010100101010010010100010101010100</a:t>
            </a:r>
            <a:endParaRPr lang="en-US" sz="2000" dirty="0">
              <a:solidFill>
                <a:srgbClr val="00B050"/>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Spyware</a:t>
            </a:r>
            <a:endParaRPr lang="en-GB" dirty="0"/>
          </a:p>
        </p:txBody>
      </p:sp>
      <p:sp>
        <p:nvSpPr>
          <p:cNvPr id="3" name="Content Placeholder 2"/>
          <p:cNvSpPr>
            <a:spLocks noGrp="1"/>
          </p:cNvSpPr>
          <p:nvPr>
            <p:ph idx="1"/>
          </p:nvPr>
        </p:nvSpPr>
        <p:spPr/>
        <p:txBody>
          <a:bodyPr/>
          <a:lstStyle/>
          <a:p>
            <a:r>
              <a:rPr lang="en-US" dirty="0" smtClean="0"/>
              <a:t>Spyware is any software that installs itself on your computer and starts covertly monitoring your online behavior without your knowledge or permission.</a:t>
            </a:r>
          </a:p>
          <a:p>
            <a:endParaRPr lang="en-GB"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7387737" y="2856767"/>
            <a:ext cx="3371850" cy="3371850"/>
          </a:xfrm>
          <a:prstGeom prst="rect">
            <a:avLst/>
          </a:prstGeom>
        </p:spPr>
      </p:pic>
      <p:sp>
        <p:nvSpPr>
          <p:cNvPr id="5" name="Freeform 4"/>
          <p:cNvSpPr/>
          <p:nvPr/>
        </p:nvSpPr>
        <p:spPr>
          <a:xfrm>
            <a:off x="3799840" y="0"/>
            <a:ext cx="8757920" cy="1046480"/>
          </a:xfrm>
          <a:custGeom>
            <a:avLst/>
            <a:gdLst>
              <a:gd name="connsiteX0" fmla="*/ 0 w 8757920"/>
              <a:gd name="connsiteY0" fmla="*/ 0 h 1046480"/>
              <a:gd name="connsiteX1" fmla="*/ 1249680 w 8757920"/>
              <a:gd name="connsiteY1" fmla="*/ 1036320 h 1046480"/>
              <a:gd name="connsiteX2" fmla="*/ 8757920 w 8757920"/>
              <a:gd name="connsiteY2" fmla="*/ 1046480 h 1046480"/>
              <a:gd name="connsiteX3" fmla="*/ 8696960 w 8757920"/>
              <a:gd name="connsiteY3" fmla="*/ 10160 h 1046480"/>
            </a:gdLst>
            <a:ahLst/>
            <a:cxnLst>
              <a:cxn ang="0">
                <a:pos x="connsiteX0" y="connsiteY0"/>
              </a:cxn>
              <a:cxn ang="0">
                <a:pos x="connsiteX1" y="connsiteY1"/>
              </a:cxn>
              <a:cxn ang="0">
                <a:pos x="connsiteX2" y="connsiteY2"/>
              </a:cxn>
              <a:cxn ang="0">
                <a:pos x="connsiteX3" y="connsiteY3"/>
              </a:cxn>
            </a:cxnLst>
            <a:rect l="l" t="t" r="r" b="b"/>
            <a:pathLst>
              <a:path w="8757920" h="1046480">
                <a:moveTo>
                  <a:pt x="0" y="0"/>
                </a:moveTo>
                <a:lnTo>
                  <a:pt x="1249680" y="1036320"/>
                </a:lnTo>
                <a:lnTo>
                  <a:pt x="8757920" y="1046480"/>
                </a:lnTo>
                <a:lnTo>
                  <a:pt x="8696960" y="10160"/>
                </a:lnTo>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4165600" y="-269240"/>
            <a:ext cx="8757920" cy="1046480"/>
          </a:xfrm>
          <a:custGeom>
            <a:avLst/>
            <a:gdLst>
              <a:gd name="connsiteX0" fmla="*/ 0 w 8757920"/>
              <a:gd name="connsiteY0" fmla="*/ 0 h 1046480"/>
              <a:gd name="connsiteX1" fmla="*/ 1249680 w 8757920"/>
              <a:gd name="connsiteY1" fmla="*/ 1036320 h 1046480"/>
              <a:gd name="connsiteX2" fmla="*/ 8757920 w 8757920"/>
              <a:gd name="connsiteY2" fmla="*/ 1046480 h 1046480"/>
              <a:gd name="connsiteX3" fmla="*/ 8696960 w 8757920"/>
              <a:gd name="connsiteY3" fmla="*/ 10160 h 1046480"/>
            </a:gdLst>
            <a:ahLst/>
            <a:cxnLst>
              <a:cxn ang="0">
                <a:pos x="connsiteX0" y="connsiteY0"/>
              </a:cxn>
              <a:cxn ang="0">
                <a:pos x="connsiteX1" y="connsiteY1"/>
              </a:cxn>
              <a:cxn ang="0">
                <a:pos x="connsiteX2" y="connsiteY2"/>
              </a:cxn>
              <a:cxn ang="0">
                <a:pos x="connsiteX3" y="connsiteY3"/>
              </a:cxn>
            </a:cxnLst>
            <a:rect l="l" t="t" r="r" b="b"/>
            <a:pathLst>
              <a:path w="8757920" h="1046480">
                <a:moveTo>
                  <a:pt x="0" y="0"/>
                </a:moveTo>
                <a:lnTo>
                  <a:pt x="1249680" y="1036320"/>
                </a:lnTo>
                <a:lnTo>
                  <a:pt x="8757920" y="1046480"/>
                </a:lnTo>
                <a:lnTo>
                  <a:pt x="8696960" y="10160"/>
                </a:lnTo>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5680" y="37515"/>
            <a:ext cx="7752080" cy="707886"/>
          </a:xfrm>
          <a:prstGeom prst="rect">
            <a:avLst/>
          </a:prstGeom>
          <a:noFill/>
        </p:spPr>
        <p:txBody>
          <a:bodyPr wrap="square" rtlCol="0">
            <a:spAutoFit/>
          </a:bodyPr>
          <a:lstStyle/>
          <a:p>
            <a:r>
              <a:rPr lang="en-US" sz="2000" dirty="0" smtClean="0">
                <a:solidFill>
                  <a:srgbClr val="00B050"/>
                </a:solidFill>
                <a:latin typeface="Consolas" panose="020B0609020204030204" pitchFamily="49" charset="0"/>
              </a:rPr>
              <a:t>010101010101011101101010100001001010001000010000100001	00010101110100010100101010010010100010101010100</a:t>
            </a:r>
            <a:endParaRPr lang="en-US" sz="2000" dirty="0">
              <a:solidFill>
                <a:srgbClr val="00B050"/>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Spyware</a:t>
            </a:r>
            <a:endParaRPr lang="en-GB" dirty="0"/>
          </a:p>
        </p:txBody>
      </p:sp>
      <p:sp>
        <p:nvSpPr>
          <p:cNvPr id="3" name="Content Placeholder 2"/>
          <p:cNvSpPr>
            <a:spLocks noGrp="1"/>
          </p:cNvSpPr>
          <p:nvPr>
            <p:ph idx="1"/>
          </p:nvPr>
        </p:nvSpPr>
        <p:spPr/>
        <p:txBody>
          <a:bodyPr/>
          <a:lstStyle/>
          <a:p>
            <a:r>
              <a:rPr lang="en-US" dirty="0" err="1" smtClean="0"/>
              <a:t>Keyloggers</a:t>
            </a:r>
            <a:endParaRPr lang="en-US" dirty="0" smtClean="0"/>
          </a:p>
          <a:p>
            <a:r>
              <a:rPr lang="en-US" dirty="0" smtClean="0"/>
              <a:t>Adware</a:t>
            </a:r>
          </a:p>
          <a:p>
            <a:r>
              <a:rPr lang="en-US" dirty="0" smtClean="0"/>
              <a:t>Trojans</a:t>
            </a:r>
          </a:p>
          <a:p>
            <a:r>
              <a:rPr lang="en-GB" dirty="0" smtClean="0"/>
              <a:t>Exploits and exploit kits</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Spyware </a:t>
            </a:r>
            <a:br>
              <a:rPr lang="en-US" dirty="0" smtClean="0"/>
            </a:br>
            <a:r>
              <a:rPr lang="en-US" dirty="0" smtClean="0"/>
              <a:t>Infects Your Computer</a:t>
            </a:r>
            <a:endParaRPr lang="en-GB" dirty="0"/>
          </a:p>
        </p:txBody>
      </p:sp>
      <p:sp>
        <p:nvSpPr>
          <p:cNvPr id="3" name="Content Placeholder 2"/>
          <p:cNvSpPr>
            <a:spLocks noGrp="1"/>
          </p:cNvSpPr>
          <p:nvPr>
            <p:ph idx="1"/>
          </p:nvPr>
        </p:nvSpPr>
        <p:spPr/>
        <p:txBody>
          <a:bodyPr/>
          <a:lstStyle/>
          <a:p>
            <a:pPr marL="0" indent="0">
              <a:buNone/>
            </a:pPr>
            <a:r>
              <a:rPr lang="en-GB" dirty="0" smtClean="0"/>
              <a:t>One common method is through email attachments, where spyware is disguised as a harmless file. Once the attachment is opened, the spyware can infiltrate your system and start collecting data without your knowledge.</a:t>
            </a:r>
          </a:p>
          <a:p>
            <a:pPr>
              <a:buNone/>
            </a:pP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Dangers of Spyware</a:t>
            </a:r>
            <a:endParaRPr lang="en-GB" dirty="0"/>
          </a:p>
        </p:txBody>
      </p:sp>
      <p:sp>
        <p:nvSpPr>
          <p:cNvPr id="3" name="Content Placeholder 2"/>
          <p:cNvSpPr>
            <a:spLocks noGrp="1"/>
          </p:cNvSpPr>
          <p:nvPr>
            <p:ph idx="1"/>
          </p:nvPr>
        </p:nvSpPr>
        <p:spPr/>
        <p:txBody>
          <a:bodyPr/>
          <a:lstStyle/>
          <a:p>
            <a:pPr marL="0" indent="0">
              <a:buNone/>
            </a:pPr>
            <a:r>
              <a:rPr lang="en-GB" dirty="0" smtClean="0"/>
              <a:t>Spyware is a silent killer that can wreak havoc on your digital life. It can steal your personal information, such as credit card numbers and passwords, and use it for nefarious purposes. In some cases, spyware can even take control of your computer and hold it for ransom.</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Detecting and Removing Spyware</a:t>
            </a:r>
            <a:endParaRPr lang="en-GB" dirty="0"/>
          </a:p>
        </p:txBody>
      </p:sp>
      <p:sp>
        <p:nvSpPr>
          <p:cNvPr id="3" name="Content Placeholder 2"/>
          <p:cNvSpPr>
            <a:spLocks noGrp="1"/>
          </p:cNvSpPr>
          <p:nvPr>
            <p:ph idx="1"/>
          </p:nvPr>
        </p:nvSpPr>
        <p:spPr/>
        <p:txBody>
          <a:bodyPr/>
          <a:lstStyle/>
          <a:p>
            <a:r>
              <a:rPr lang="en-GB" dirty="0" smtClean="0"/>
              <a:t>To detect and remove spyware from your computer, it's important to use anti-spyware software and keep your operating system and applications up to date. Anti-spyware software can scan your computer for any malicious programs that may have slipped past your </a:t>
            </a:r>
            <a:r>
              <a:rPr lang="en-GB" dirty="0" err="1" smtClean="0"/>
              <a:t>defenses</a:t>
            </a:r>
            <a:r>
              <a:rPr lang="en-GB" dirty="0" smtClean="0"/>
              <a:t>. Keeping your software up to date ensures that any vulnerabilities are patched, making it harder for spyware to infect your system.</a:t>
            </a:r>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Adware</a:t>
            </a:r>
            <a:endParaRPr lang="en-US" dirty="0"/>
          </a:p>
        </p:txBody>
      </p:sp>
      <p:sp>
        <p:nvSpPr>
          <p:cNvPr id="3" name="Content Placeholder 2"/>
          <p:cNvSpPr>
            <a:spLocks noGrp="1"/>
          </p:cNvSpPr>
          <p:nvPr>
            <p:ph idx="1"/>
          </p:nvPr>
        </p:nvSpPr>
        <p:spPr>
          <a:xfrm>
            <a:off x="838200" y="1825625"/>
            <a:ext cx="6121400" cy="4351338"/>
          </a:xfrm>
        </p:spPr>
        <p:txBody>
          <a:bodyPr/>
          <a:lstStyle/>
          <a:p>
            <a:pPr marL="0" indent="0">
              <a:buNone/>
            </a:pPr>
            <a:r>
              <a:rPr lang="en-US" dirty="0" smtClean="0"/>
              <a:t>These are the programs that deliver unwanted ads to your computer (Generally in Pop-Ups form).</a:t>
            </a:r>
          </a:p>
          <a:p>
            <a:r>
              <a:rPr lang="en-US" dirty="0" smtClean="0"/>
              <a:t>Adware tracks information just like a spyware.</a:t>
            </a:r>
          </a:p>
          <a:p>
            <a:r>
              <a:rPr lang="en-US" dirty="0" smtClean="0"/>
              <a:t>Displays arrays of annoying advertising.</a:t>
            </a:r>
          </a:p>
          <a:p>
            <a:r>
              <a:rPr lang="en-US" dirty="0" smtClean="0"/>
              <a:t>Slows down your PC</a:t>
            </a:r>
          </a:p>
          <a:p>
            <a:r>
              <a:rPr lang="en-US" dirty="0" smtClean="0"/>
              <a:t>The Consume your bandwidth.</a:t>
            </a:r>
            <a:endParaRPr lang="en-US" dirty="0"/>
          </a:p>
        </p:txBody>
      </p:sp>
      <p:pic>
        <p:nvPicPr>
          <p:cNvPr id="1026" name="Picture 2" descr="What Are Pop-Up Ads? (And How to Block Them) | All About Cooki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9599" y="2053998"/>
            <a:ext cx="4681855" cy="2690721"/>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3"/>
          <p:cNvSpPr/>
          <p:nvPr/>
        </p:nvSpPr>
        <p:spPr>
          <a:xfrm>
            <a:off x="3799840" y="0"/>
            <a:ext cx="8757920" cy="1046480"/>
          </a:xfrm>
          <a:custGeom>
            <a:avLst/>
            <a:gdLst>
              <a:gd name="connsiteX0" fmla="*/ 0 w 8757920"/>
              <a:gd name="connsiteY0" fmla="*/ 0 h 1046480"/>
              <a:gd name="connsiteX1" fmla="*/ 1249680 w 8757920"/>
              <a:gd name="connsiteY1" fmla="*/ 1036320 h 1046480"/>
              <a:gd name="connsiteX2" fmla="*/ 8757920 w 8757920"/>
              <a:gd name="connsiteY2" fmla="*/ 1046480 h 1046480"/>
              <a:gd name="connsiteX3" fmla="*/ 8696960 w 8757920"/>
              <a:gd name="connsiteY3" fmla="*/ 10160 h 1046480"/>
            </a:gdLst>
            <a:ahLst/>
            <a:cxnLst>
              <a:cxn ang="0">
                <a:pos x="connsiteX0" y="connsiteY0"/>
              </a:cxn>
              <a:cxn ang="0">
                <a:pos x="connsiteX1" y="connsiteY1"/>
              </a:cxn>
              <a:cxn ang="0">
                <a:pos x="connsiteX2" y="connsiteY2"/>
              </a:cxn>
              <a:cxn ang="0">
                <a:pos x="connsiteX3" y="connsiteY3"/>
              </a:cxn>
            </a:cxnLst>
            <a:rect l="l" t="t" r="r" b="b"/>
            <a:pathLst>
              <a:path w="8757920" h="1046480">
                <a:moveTo>
                  <a:pt x="0" y="0"/>
                </a:moveTo>
                <a:lnTo>
                  <a:pt x="1249680" y="1036320"/>
                </a:lnTo>
                <a:lnTo>
                  <a:pt x="8757920" y="1046480"/>
                </a:lnTo>
                <a:lnTo>
                  <a:pt x="8696960" y="10160"/>
                </a:lnTo>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4165600" y="-269240"/>
            <a:ext cx="8757920" cy="1046480"/>
          </a:xfrm>
          <a:custGeom>
            <a:avLst/>
            <a:gdLst>
              <a:gd name="connsiteX0" fmla="*/ 0 w 8757920"/>
              <a:gd name="connsiteY0" fmla="*/ 0 h 1046480"/>
              <a:gd name="connsiteX1" fmla="*/ 1249680 w 8757920"/>
              <a:gd name="connsiteY1" fmla="*/ 1036320 h 1046480"/>
              <a:gd name="connsiteX2" fmla="*/ 8757920 w 8757920"/>
              <a:gd name="connsiteY2" fmla="*/ 1046480 h 1046480"/>
              <a:gd name="connsiteX3" fmla="*/ 8696960 w 8757920"/>
              <a:gd name="connsiteY3" fmla="*/ 10160 h 1046480"/>
            </a:gdLst>
            <a:ahLst/>
            <a:cxnLst>
              <a:cxn ang="0">
                <a:pos x="connsiteX0" y="connsiteY0"/>
              </a:cxn>
              <a:cxn ang="0">
                <a:pos x="connsiteX1" y="connsiteY1"/>
              </a:cxn>
              <a:cxn ang="0">
                <a:pos x="connsiteX2" y="connsiteY2"/>
              </a:cxn>
              <a:cxn ang="0">
                <a:pos x="connsiteX3" y="connsiteY3"/>
              </a:cxn>
            </a:cxnLst>
            <a:rect l="l" t="t" r="r" b="b"/>
            <a:pathLst>
              <a:path w="8757920" h="1046480">
                <a:moveTo>
                  <a:pt x="0" y="0"/>
                </a:moveTo>
                <a:lnTo>
                  <a:pt x="1249680" y="1036320"/>
                </a:lnTo>
                <a:lnTo>
                  <a:pt x="8757920" y="1046480"/>
                </a:lnTo>
                <a:lnTo>
                  <a:pt x="8696960" y="10160"/>
                </a:lnTo>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805680" y="37515"/>
            <a:ext cx="7752080" cy="707886"/>
          </a:xfrm>
          <a:prstGeom prst="rect">
            <a:avLst/>
          </a:prstGeom>
          <a:noFill/>
        </p:spPr>
        <p:txBody>
          <a:bodyPr wrap="square" rtlCol="0">
            <a:spAutoFit/>
          </a:bodyPr>
          <a:lstStyle/>
          <a:p>
            <a:r>
              <a:rPr lang="en-US" sz="2000" dirty="0" smtClean="0">
                <a:solidFill>
                  <a:srgbClr val="00B050"/>
                </a:solidFill>
                <a:latin typeface="Consolas" panose="020B0609020204030204" pitchFamily="49" charset="0"/>
              </a:rPr>
              <a:t>010101010101011101101010100001001010001000010000100001	00010101110100010100101010010010100010101010100</a:t>
            </a:r>
            <a:endParaRPr lang="en-US" sz="20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3435299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494</Words>
  <Application>Microsoft Office PowerPoint</Application>
  <PresentationFormat>Widescreen</PresentationFormat>
  <Paragraphs>57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Consolas</vt:lpstr>
      <vt:lpstr>Office Theme</vt:lpstr>
      <vt:lpstr>ONLINE ACCESS AND COMPUTER SECURITY Threats to Computer Security</vt:lpstr>
      <vt:lpstr>Threats of  Computer Security</vt:lpstr>
      <vt:lpstr>Computer Viruses</vt:lpstr>
      <vt:lpstr>Spyware</vt:lpstr>
      <vt:lpstr>Types of Spyware</vt:lpstr>
      <vt:lpstr>How Spyware  Infects Your Computer</vt:lpstr>
      <vt:lpstr>The Dangers of Spyware</vt:lpstr>
      <vt:lpstr>Detecting and Removing Spyware</vt:lpstr>
      <vt:lpstr>Adware</vt:lpstr>
      <vt:lpstr>Spamming</vt:lpstr>
      <vt:lpstr>PC intrustion</vt:lpstr>
      <vt:lpstr>Ways of PC intrusion </vt:lpstr>
      <vt:lpstr>Eavesdropping</vt:lpstr>
      <vt:lpstr>Phishing and Pharming</vt:lpstr>
      <vt:lpstr>Cookies</vt:lpstr>
      <vt:lpstr>QUIZ TIME</vt:lpstr>
      <vt:lpstr>PowerPoint Presentation</vt:lpstr>
      <vt:lpstr>Question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ACCESS AND COMPUTER SECURITY</dc:title>
  <dc:creator>SIDDHU</dc:creator>
  <cp:lastModifiedBy>Sneha</cp:lastModifiedBy>
  <cp:revision>21</cp:revision>
  <dcterms:created xsi:type="dcterms:W3CDTF">2023-07-02T09:30:39Z</dcterms:created>
  <dcterms:modified xsi:type="dcterms:W3CDTF">2023-08-25T21:43:13Z</dcterms:modified>
</cp:coreProperties>
</file>