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1"/>
  </p:notesMasterIdLst>
  <p:sldIdLst>
    <p:sldId id="256" r:id="rId2"/>
    <p:sldId id="368" r:id="rId3"/>
    <p:sldId id="259" r:id="rId4"/>
    <p:sldId id="261" r:id="rId5"/>
    <p:sldId id="370" r:id="rId6"/>
    <p:sldId id="371" r:id="rId7"/>
    <p:sldId id="372" r:id="rId8"/>
    <p:sldId id="374" r:id="rId9"/>
    <p:sldId id="373" r:id="rId10"/>
    <p:sldId id="375" r:id="rId11"/>
    <p:sldId id="376" r:id="rId12"/>
    <p:sldId id="377" r:id="rId13"/>
    <p:sldId id="349" r:id="rId14"/>
    <p:sldId id="378" r:id="rId15"/>
    <p:sldId id="379" r:id="rId16"/>
    <p:sldId id="380" r:id="rId17"/>
    <p:sldId id="381" r:id="rId18"/>
    <p:sldId id="382" r:id="rId19"/>
    <p:sldId id="383" r:id="rId20"/>
    <p:sldId id="384" r:id="rId21"/>
    <p:sldId id="385" r:id="rId22"/>
    <p:sldId id="386" r:id="rId23"/>
    <p:sldId id="387" r:id="rId24"/>
    <p:sldId id="282" r:id="rId25"/>
    <p:sldId id="389" r:id="rId26"/>
    <p:sldId id="390" r:id="rId27"/>
    <p:sldId id="391" r:id="rId28"/>
    <p:sldId id="392" r:id="rId29"/>
    <p:sldId id="361" r:id="rId30"/>
  </p:sldIdLst>
  <p:sldSz cx="24384000" cy="13716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EE423F3-D515-41CF-BBD1-EC5277BC8533}">
          <p14:sldIdLst>
            <p14:sldId id="256"/>
            <p14:sldId id="368"/>
          </p14:sldIdLst>
        </p14:section>
        <p14:section name="ABOUT" id="{28E27550-6023-4678-9636-5D4D73F2689E}">
          <p14:sldIdLst>
            <p14:sldId id="259"/>
            <p14:sldId id="261"/>
            <p14:sldId id="370"/>
            <p14:sldId id="371"/>
            <p14:sldId id="372"/>
            <p14:sldId id="374"/>
            <p14:sldId id="373"/>
            <p14:sldId id="375"/>
            <p14:sldId id="376"/>
            <p14:sldId id="377"/>
            <p14:sldId id="349"/>
            <p14:sldId id="378"/>
            <p14:sldId id="379"/>
            <p14:sldId id="380"/>
            <p14:sldId id="381"/>
            <p14:sldId id="382"/>
            <p14:sldId id="383"/>
            <p14:sldId id="384"/>
            <p14:sldId id="385"/>
            <p14:sldId id="386"/>
            <p14:sldId id="387"/>
            <p14:sldId id="282"/>
            <p14:sldId id="389"/>
            <p14:sldId id="390"/>
            <p14:sldId id="391"/>
          </p14:sldIdLst>
        </p14:section>
        <p14:section name="TEAM" id="{08FC6EB7-3FB6-4964-871A-09DC081B2F61}">
          <p14:sldIdLst>
            <p14:sldId id="392"/>
            <p14:sldId id="361"/>
          </p14:sldIdLst>
        </p14:section>
      </p14:sectionLst>
    </p:ext>
    <p:ext uri="{EFAFB233-063F-42B5-8137-9DF3F51BA10A}">
      <p15:sldGuideLst xmlns:p15="http://schemas.microsoft.com/office/powerpoint/2012/main">
        <p15:guide id="1" pos="7680" userDrawn="1">
          <p15:clr>
            <a:srgbClr val="A4A3A4"/>
          </p15:clr>
        </p15:guide>
        <p15:guide id="2" orient="horz" pos="4320" userDrawn="1">
          <p15:clr>
            <a:srgbClr val="A4A3A4"/>
          </p15:clr>
        </p15:guide>
        <p15:guide id="3" pos="876" userDrawn="1">
          <p15:clr>
            <a:srgbClr val="A4A3A4"/>
          </p15:clr>
        </p15:guide>
        <p15:guide id="4" pos="14484" userDrawn="1">
          <p15:clr>
            <a:srgbClr val="A4A3A4"/>
          </p15:clr>
        </p15:guide>
        <p15:guide id="5" pos="4279" userDrawn="1">
          <p15:clr>
            <a:srgbClr val="A4A3A4"/>
          </p15:clr>
        </p15:guide>
        <p15:guide id="6" pos="5027" userDrawn="1">
          <p15:clr>
            <a:srgbClr val="A4A3A4"/>
          </p15:clr>
        </p15:guide>
        <p15:guide id="8" pos="10311" userDrawn="1">
          <p15:clr>
            <a:srgbClr val="A4A3A4"/>
          </p15:clr>
        </p15:guide>
        <p15:guide id="9" pos="5593" userDrawn="1">
          <p15:clr>
            <a:srgbClr val="A4A3A4"/>
          </p15:clr>
        </p15:guide>
        <p15:guide id="10" pos="2963" userDrawn="1">
          <p15:clr>
            <a:srgbClr val="A4A3A4"/>
          </p15:clr>
        </p15:guide>
        <p15:guide id="11" pos="12397" userDrawn="1">
          <p15:clr>
            <a:srgbClr val="A4A3A4"/>
          </p15:clr>
        </p15:guide>
        <p15:guide id="13" pos="9427" userDrawn="1">
          <p15:clr>
            <a:srgbClr val="A4A3A4"/>
          </p15:clr>
        </p15:guide>
        <p15:guide id="14" pos="9767" userDrawn="1">
          <p15:clr>
            <a:srgbClr val="A4A3A4"/>
          </p15:clr>
        </p15:guide>
        <p15:guide id="15" pos="8814" userDrawn="1">
          <p15:clr>
            <a:srgbClr val="A4A3A4"/>
          </p15:clr>
        </p15:guide>
        <p15:guide id="16" pos="11083" userDrawn="1">
          <p15:clr>
            <a:srgbClr val="A4A3A4"/>
          </p15:clr>
        </p15:guide>
        <p15:guide id="17" pos="1579" userDrawn="1">
          <p15:clr>
            <a:srgbClr val="A4A3A4"/>
          </p15:clr>
        </p15:guide>
        <p15:guide id="18" orient="horz" pos="4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91B3C1"/>
    <a:srgbClr val="D5E2E7"/>
    <a:srgbClr val="5E97CA"/>
    <a:srgbClr val="BA3E62"/>
    <a:srgbClr val="F9A554"/>
    <a:srgbClr val="4BC1EB"/>
    <a:srgbClr val="E36D5F"/>
    <a:srgbClr val="C5D620"/>
    <a:srgbClr val="D3E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snapToGrid="0">
      <p:cViewPr varScale="1">
        <p:scale>
          <a:sx n="35" d="100"/>
          <a:sy n="35" d="100"/>
        </p:scale>
        <p:origin x="810" y="60"/>
      </p:cViewPr>
      <p:guideLst>
        <p:guide pos="7680"/>
        <p:guide orient="horz" pos="4320"/>
        <p:guide pos="876"/>
        <p:guide pos="14484"/>
        <p:guide pos="4279"/>
        <p:guide pos="5027"/>
        <p:guide pos="10311"/>
        <p:guide pos="5593"/>
        <p:guide pos="2963"/>
        <p:guide pos="12397"/>
        <p:guide pos="9427"/>
        <p:guide pos="9767"/>
        <p:guide pos="8814"/>
        <p:guide pos="11083"/>
        <p:guide pos="1579"/>
        <p:guide orient="horz" pos="4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809DD-C6E4-4F11-9A83-6997680F1DCC}" type="datetimeFigureOut">
              <a:rPr lang="ru-RU" smtClean="0"/>
              <a:t>20.01.2021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20CF2-69E4-4069-BE78-187E5181E221}" type="slidenum">
              <a:rPr lang="ru-RU" smtClean="0"/>
              <a:t>‹#›</a:t>
            </a:fld>
            <a:endParaRPr lang="ru-RU" dirty="0"/>
          </a:p>
        </p:txBody>
      </p:sp>
    </p:spTree>
    <p:extLst>
      <p:ext uri="{BB962C8B-B14F-4D97-AF65-F5344CB8AC3E}">
        <p14:creationId xmlns:p14="http://schemas.microsoft.com/office/powerpoint/2010/main" val="424463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 đến</a:t>
            </a:r>
            <a:r>
              <a:rPr lang="en-US" baseline="0" dirty="0" smtClean="0"/>
              <a:t> phần phân tích thiết kế hệ thống</a:t>
            </a:r>
            <a:endParaRPr lang="en-US" dirty="0"/>
          </a:p>
        </p:txBody>
      </p:sp>
      <p:sp>
        <p:nvSpPr>
          <p:cNvPr id="4" name="Slide Number Placeholder 3"/>
          <p:cNvSpPr>
            <a:spLocks noGrp="1"/>
          </p:cNvSpPr>
          <p:nvPr>
            <p:ph type="sldNum" sz="quarter" idx="10"/>
          </p:nvPr>
        </p:nvSpPr>
        <p:spPr/>
        <p:txBody>
          <a:bodyPr/>
          <a:lstStyle/>
          <a:p>
            <a:fld id="{A4E20CF2-69E4-4069-BE78-187E5181E221}" type="slidenum">
              <a:rPr lang="ru-RU" smtClean="0"/>
              <a:t>13</a:t>
            </a:fld>
            <a:endParaRPr lang="ru-RU" dirty="0"/>
          </a:p>
        </p:txBody>
      </p:sp>
    </p:spTree>
    <p:extLst>
      <p:ext uri="{BB962C8B-B14F-4D97-AF65-F5344CB8AC3E}">
        <p14:creationId xmlns:p14="http://schemas.microsoft.com/office/powerpoint/2010/main" val="184142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4" name="Рисунок 3"/>
          <p:cNvSpPr>
            <a:spLocks noGrp="1"/>
          </p:cNvSpPr>
          <p:nvPr>
            <p:ph type="pic" sz="quarter" idx="10"/>
          </p:nvPr>
        </p:nvSpPr>
        <p:spPr>
          <a:xfrm>
            <a:off x="2238683" y="1436961"/>
            <a:ext cx="3296267" cy="3295016"/>
          </a:xfrm>
          <a:prstGeom prst="ellipse">
            <a:avLst/>
          </a:prstGeom>
        </p:spPr>
        <p:txBody>
          <a:bodyPr/>
          <a:lstStyle>
            <a:lvl1pPr>
              <a:defRPr>
                <a:noFill/>
              </a:defRPr>
            </a:lvl1pPr>
          </a:lstStyle>
          <a:p>
            <a:endParaRPr lang="ru-RU"/>
          </a:p>
        </p:txBody>
      </p:sp>
      <p:sp>
        <p:nvSpPr>
          <p:cNvPr id="8" name="Рисунок 3"/>
          <p:cNvSpPr>
            <a:spLocks noGrp="1"/>
          </p:cNvSpPr>
          <p:nvPr>
            <p:ph type="pic" sz="quarter" idx="11"/>
          </p:nvPr>
        </p:nvSpPr>
        <p:spPr>
          <a:xfrm>
            <a:off x="2238681" y="5241404"/>
            <a:ext cx="3296267" cy="3295016"/>
          </a:xfrm>
          <a:prstGeom prst="ellipse">
            <a:avLst/>
          </a:prstGeom>
        </p:spPr>
        <p:txBody>
          <a:bodyPr/>
          <a:lstStyle>
            <a:lvl1pPr>
              <a:defRPr>
                <a:noFill/>
              </a:defRPr>
            </a:lvl1pPr>
          </a:lstStyle>
          <a:p>
            <a:endParaRPr lang="ru-RU"/>
          </a:p>
        </p:txBody>
      </p:sp>
      <p:sp>
        <p:nvSpPr>
          <p:cNvPr id="9" name="Рисунок 3"/>
          <p:cNvSpPr>
            <a:spLocks noGrp="1"/>
          </p:cNvSpPr>
          <p:nvPr>
            <p:ph type="pic" sz="quarter" idx="12"/>
          </p:nvPr>
        </p:nvSpPr>
        <p:spPr>
          <a:xfrm>
            <a:off x="2238683" y="9045847"/>
            <a:ext cx="3296267" cy="3295016"/>
          </a:xfrm>
          <a:prstGeom prst="ellipse">
            <a:avLst/>
          </a:prstGeom>
        </p:spPr>
        <p:txBody>
          <a:bodyPr/>
          <a:lstStyle>
            <a:lvl1pPr>
              <a:defRPr>
                <a:noFill/>
              </a:defRPr>
            </a:lvl1pPr>
          </a:lstStyle>
          <a:p>
            <a:endParaRPr lang="ru-RU"/>
          </a:p>
        </p:txBody>
      </p:sp>
      <p:sp>
        <p:nvSpPr>
          <p:cNvPr id="10" name="Рисунок 3"/>
          <p:cNvSpPr>
            <a:spLocks noGrp="1"/>
          </p:cNvSpPr>
          <p:nvPr>
            <p:ph type="pic" sz="quarter" idx="13"/>
          </p:nvPr>
        </p:nvSpPr>
        <p:spPr>
          <a:xfrm>
            <a:off x="12214860" y="1406049"/>
            <a:ext cx="3296267" cy="3295016"/>
          </a:xfrm>
          <a:prstGeom prst="ellipse">
            <a:avLst/>
          </a:prstGeom>
        </p:spPr>
        <p:txBody>
          <a:bodyPr/>
          <a:lstStyle>
            <a:lvl1pPr>
              <a:defRPr>
                <a:noFill/>
              </a:defRPr>
            </a:lvl1pPr>
          </a:lstStyle>
          <a:p>
            <a:endParaRPr lang="ru-RU"/>
          </a:p>
        </p:txBody>
      </p:sp>
      <p:sp>
        <p:nvSpPr>
          <p:cNvPr id="11" name="Рисунок 3"/>
          <p:cNvSpPr>
            <a:spLocks noGrp="1"/>
          </p:cNvSpPr>
          <p:nvPr>
            <p:ph type="pic" sz="quarter" idx="14"/>
          </p:nvPr>
        </p:nvSpPr>
        <p:spPr>
          <a:xfrm>
            <a:off x="12214859" y="5210492"/>
            <a:ext cx="3296267" cy="3295016"/>
          </a:xfrm>
          <a:prstGeom prst="ellipse">
            <a:avLst/>
          </a:prstGeom>
        </p:spPr>
        <p:txBody>
          <a:bodyPr/>
          <a:lstStyle>
            <a:lvl1pPr>
              <a:defRPr>
                <a:noFill/>
              </a:defRPr>
            </a:lvl1pPr>
          </a:lstStyle>
          <a:p>
            <a:endParaRPr lang="ru-RU"/>
          </a:p>
        </p:txBody>
      </p:sp>
      <p:sp>
        <p:nvSpPr>
          <p:cNvPr id="12" name="Рисунок 3"/>
          <p:cNvSpPr>
            <a:spLocks noGrp="1"/>
          </p:cNvSpPr>
          <p:nvPr>
            <p:ph type="pic" sz="quarter" idx="15"/>
          </p:nvPr>
        </p:nvSpPr>
        <p:spPr>
          <a:xfrm>
            <a:off x="12214860" y="9014935"/>
            <a:ext cx="3296267" cy="3295016"/>
          </a:xfrm>
          <a:prstGeom prst="ellipse">
            <a:avLst/>
          </a:prstGeom>
        </p:spPr>
        <p:txBody>
          <a:bodyPr/>
          <a:lstStyle>
            <a:lvl1pPr>
              <a:defRPr>
                <a:noFill/>
              </a:defRPr>
            </a:lvl1pPr>
          </a:lstStyle>
          <a:p>
            <a:endParaRPr lang="ru-RU"/>
          </a:p>
        </p:txBody>
      </p:sp>
    </p:spTree>
    <p:extLst>
      <p:ext uri="{BB962C8B-B14F-4D97-AF65-F5344CB8AC3E}">
        <p14:creationId xmlns:p14="http://schemas.microsoft.com/office/powerpoint/2010/main" val="2076435469"/>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10" name="Рисунок 3"/>
          <p:cNvSpPr>
            <a:spLocks noGrp="1"/>
          </p:cNvSpPr>
          <p:nvPr>
            <p:ph type="pic" sz="quarter" idx="10"/>
          </p:nvPr>
        </p:nvSpPr>
        <p:spPr>
          <a:xfrm>
            <a:off x="32766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1" name="Рисунок 3"/>
          <p:cNvSpPr>
            <a:spLocks noGrp="1"/>
          </p:cNvSpPr>
          <p:nvPr>
            <p:ph type="pic" sz="quarter" idx="11"/>
          </p:nvPr>
        </p:nvSpPr>
        <p:spPr>
          <a:xfrm>
            <a:off x="72009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2" name="Рисунок 3"/>
          <p:cNvSpPr>
            <a:spLocks noGrp="1"/>
          </p:cNvSpPr>
          <p:nvPr>
            <p:ph type="pic" sz="quarter" idx="12"/>
          </p:nvPr>
        </p:nvSpPr>
        <p:spPr>
          <a:xfrm>
            <a:off x="111252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3" name="Рисунок 3"/>
          <p:cNvSpPr>
            <a:spLocks noGrp="1"/>
          </p:cNvSpPr>
          <p:nvPr>
            <p:ph type="pic" sz="quarter" idx="13"/>
          </p:nvPr>
        </p:nvSpPr>
        <p:spPr>
          <a:xfrm>
            <a:off x="15049501" y="4895850"/>
            <a:ext cx="3924300" cy="3924300"/>
          </a:xfrm>
          <a:prstGeom prst="rect">
            <a:avLst/>
          </a:prstGeom>
        </p:spPr>
        <p:txBody>
          <a:bodyPr/>
          <a:lstStyle>
            <a:lvl1pPr>
              <a:defRPr>
                <a:noFill/>
              </a:defRPr>
            </a:lvl1pPr>
          </a:lstStyle>
          <a:p>
            <a:r>
              <a:rPr lang="ru-RU" smtClean="0"/>
              <a:t>Вставка рисунка</a:t>
            </a:r>
            <a:endParaRPr lang="ru-RU" dirty="0"/>
          </a:p>
        </p:txBody>
      </p:sp>
    </p:spTree>
    <p:extLst>
      <p:ext uri="{BB962C8B-B14F-4D97-AF65-F5344CB8AC3E}">
        <p14:creationId xmlns:p14="http://schemas.microsoft.com/office/powerpoint/2010/main" val="3159768031"/>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6096000" cy="4572000"/>
          </a:xfrm>
          <a:prstGeom prst="rect">
            <a:avLst/>
          </a:prstGeom>
          <a:noFill/>
        </p:spPr>
        <p:txBody>
          <a:bodyPr/>
          <a:lstStyle>
            <a:lvl1pPr>
              <a:defRPr>
                <a:noFill/>
              </a:defRPr>
            </a:lvl1pPr>
          </a:lstStyle>
          <a:p>
            <a:endParaRPr lang="ru-RU"/>
          </a:p>
        </p:txBody>
      </p:sp>
      <p:sp>
        <p:nvSpPr>
          <p:cNvPr id="64" name="Рисунок 61"/>
          <p:cNvSpPr>
            <a:spLocks noGrp="1"/>
          </p:cNvSpPr>
          <p:nvPr>
            <p:ph type="pic" sz="quarter" idx="11"/>
          </p:nvPr>
        </p:nvSpPr>
        <p:spPr>
          <a:xfrm>
            <a:off x="6096000" y="0"/>
            <a:ext cx="6096000" cy="4572000"/>
          </a:xfrm>
          <a:prstGeom prst="rect">
            <a:avLst/>
          </a:prstGeom>
          <a:noFill/>
        </p:spPr>
        <p:txBody>
          <a:bodyPr/>
          <a:lstStyle>
            <a:lvl1pPr>
              <a:defRPr>
                <a:noFill/>
              </a:defRPr>
            </a:lvl1pPr>
          </a:lstStyle>
          <a:p>
            <a:endParaRPr lang="ru-RU"/>
          </a:p>
        </p:txBody>
      </p:sp>
      <p:sp>
        <p:nvSpPr>
          <p:cNvPr id="65" name="Рисунок 61"/>
          <p:cNvSpPr>
            <a:spLocks noGrp="1"/>
          </p:cNvSpPr>
          <p:nvPr>
            <p:ph type="pic" sz="quarter" idx="12"/>
          </p:nvPr>
        </p:nvSpPr>
        <p:spPr>
          <a:xfrm>
            <a:off x="12192000" y="0"/>
            <a:ext cx="6096000" cy="4572000"/>
          </a:xfrm>
          <a:prstGeom prst="rect">
            <a:avLst/>
          </a:prstGeom>
          <a:noFill/>
        </p:spPr>
        <p:txBody>
          <a:bodyPr/>
          <a:lstStyle>
            <a:lvl1pPr>
              <a:defRPr>
                <a:noFill/>
              </a:defRPr>
            </a:lvl1pPr>
          </a:lstStyle>
          <a:p>
            <a:endParaRPr lang="ru-RU"/>
          </a:p>
        </p:txBody>
      </p:sp>
      <p:sp>
        <p:nvSpPr>
          <p:cNvPr id="66" name="Рисунок 61"/>
          <p:cNvSpPr>
            <a:spLocks noGrp="1"/>
          </p:cNvSpPr>
          <p:nvPr>
            <p:ph type="pic" sz="quarter" idx="13"/>
          </p:nvPr>
        </p:nvSpPr>
        <p:spPr>
          <a:xfrm>
            <a:off x="18288000" y="0"/>
            <a:ext cx="6096000" cy="4572000"/>
          </a:xfrm>
          <a:prstGeom prst="rect">
            <a:avLst/>
          </a:prstGeom>
          <a:noFill/>
        </p:spPr>
        <p:txBody>
          <a:bodyPr/>
          <a:lstStyle>
            <a:lvl1pPr>
              <a:defRPr>
                <a:noFill/>
              </a:defRPr>
            </a:lvl1pPr>
          </a:lstStyle>
          <a:p>
            <a:endParaRPr lang="ru-RU"/>
          </a:p>
        </p:txBody>
      </p:sp>
      <p:sp>
        <p:nvSpPr>
          <p:cNvPr id="67" name="Рисунок 61"/>
          <p:cNvSpPr>
            <a:spLocks noGrp="1"/>
          </p:cNvSpPr>
          <p:nvPr>
            <p:ph type="pic" sz="quarter" idx="14"/>
          </p:nvPr>
        </p:nvSpPr>
        <p:spPr>
          <a:xfrm>
            <a:off x="0" y="4572000"/>
            <a:ext cx="6096000" cy="4572000"/>
          </a:xfrm>
          <a:prstGeom prst="rect">
            <a:avLst/>
          </a:prstGeom>
          <a:noFill/>
        </p:spPr>
        <p:txBody>
          <a:bodyPr/>
          <a:lstStyle>
            <a:lvl1pPr>
              <a:defRPr>
                <a:noFill/>
              </a:defRPr>
            </a:lvl1pPr>
          </a:lstStyle>
          <a:p>
            <a:endParaRPr lang="ru-RU"/>
          </a:p>
        </p:txBody>
      </p:sp>
      <p:sp>
        <p:nvSpPr>
          <p:cNvPr id="68" name="Рисунок 61"/>
          <p:cNvSpPr>
            <a:spLocks noGrp="1"/>
          </p:cNvSpPr>
          <p:nvPr>
            <p:ph type="pic" sz="quarter" idx="15"/>
          </p:nvPr>
        </p:nvSpPr>
        <p:spPr>
          <a:xfrm>
            <a:off x="6096000" y="4572000"/>
            <a:ext cx="6096000" cy="4572000"/>
          </a:xfrm>
          <a:prstGeom prst="rect">
            <a:avLst/>
          </a:prstGeom>
          <a:noFill/>
        </p:spPr>
        <p:txBody>
          <a:bodyPr/>
          <a:lstStyle>
            <a:lvl1pPr>
              <a:defRPr>
                <a:noFill/>
              </a:defRPr>
            </a:lvl1pPr>
          </a:lstStyle>
          <a:p>
            <a:endParaRPr lang="ru-RU"/>
          </a:p>
        </p:txBody>
      </p:sp>
      <p:sp>
        <p:nvSpPr>
          <p:cNvPr id="69" name="Рисунок 61"/>
          <p:cNvSpPr>
            <a:spLocks noGrp="1"/>
          </p:cNvSpPr>
          <p:nvPr>
            <p:ph type="pic" sz="quarter" idx="16"/>
          </p:nvPr>
        </p:nvSpPr>
        <p:spPr>
          <a:xfrm>
            <a:off x="12192000" y="4572000"/>
            <a:ext cx="6096000" cy="4572000"/>
          </a:xfrm>
          <a:prstGeom prst="rect">
            <a:avLst/>
          </a:prstGeom>
          <a:noFill/>
        </p:spPr>
        <p:txBody>
          <a:bodyPr/>
          <a:lstStyle>
            <a:lvl1pPr>
              <a:defRPr>
                <a:noFill/>
              </a:defRPr>
            </a:lvl1pPr>
          </a:lstStyle>
          <a:p>
            <a:endParaRPr lang="ru-RU"/>
          </a:p>
        </p:txBody>
      </p:sp>
      <p:sp>
        <p:nvSpPr>
          <p:cNvPr id="70" name="Рисунок 61"/>
          <p:cNvSpPr>
            <a:spLocks noGrp="1"/>
          </p:cNvSpPr>
          <p:nvPr>
            <p:ph type="pic" sz="quarter" idx="17"/>
          </p:nvPr>
        </p:nvSpPr>
        <p:spPr>
          <a:xfrm>
            <a:off x="18288000" y="4572000"/>
            <a:ext cx="6096000" cy="4572000"/>
          </a:xfrm>
          <a:prstGeom prst="rect">
            <a:avLst/>
          </a:prstGeom>
          <a:noFill/>
        </p:spPr>
        <p:txBody>
          <a:bodyPr/>
          <a:lstStyle>
            <a:lvl1pPr>
              <a:defRPr>
                <a:noFill/>
              </a:defRPr>
            </a:lvl1pPr>
          </a:lstStyle>
          <a:p>
            <a:endParaRPr lang="ru-RU"/>
          </a:p>
        </p:txBody>
      </p:sp>
      <p:sp>
        <p:nvSpPr>
          <p:cNvPr id="71" name="Рисунок 61"/>
          <p:cNvSpPr>
            <a:spLocks noGrp="1"/>
          </p:cNvSpPr>
          <p:nvPr>
            <p:ph type="pic" sz="quarter" idx="18"/>
          </p:nvPr>
        </p:nvSpPr>
        <p:spPr>
          <a:xfrm>
            <a:off x="0" y="9144000"/>
            <a:ext cx="6096000" cy="4572000"/>
          </a:xfrm>
          <a:prstGeom prst="rect">
            <a:avLst/>
          </a:prstGeom>
          <a:noFill/>
        </p:spPr>
        <p:txBody>
          <a:bodyPr/>
          <a:lstStyle>
            <a:lvl1pPr>
              <a:defRPr>
                <a:noFill/>
              </a:defRPr>
            </a:lvl1pPr>
          </a:lstStyle>
          <a:p>
            <a:endParaRPr lang="ru-RU"/>
          </a:p>
        </p:txBody>
      </p:sp>
      <p:sp>
        <p:nvSpPr>
          <p:cNvPr id="72" name="Рисунок 61"/>
          <p:cNvSpPr>
            <a:spLocks noGrp="1"/>
          </p:cNvSpPr>
          <p:nvPr>
            <p:ph type="pic" sz="quarter" idx="19"/>
          </p:nvPr>
        </p:nvSpPr>
        <p:spPr>
          <a:xfrm>
            <a:off x="6096000" y="9144000"/>
            <a:ext cx="6096000" cy="4572000"/>
          </a:xfrm>
          <a:prstGeom prst="rect">
            <a:avLst/>
          </a:prstGeom>
          <a:noFill/>
        </p:spPr>
        <p:txBody>
          <a:bodyPr/>
          <a:lstStyle>
            <a:lvl1pPr>
              <a:defRPr>
                <a:noFill/>
              </a:defRPr>
            </a:lvl1pPr>
          </a:lstStyle>
          <a:p>
            <a:endParaRPr lang="ru-RU"/>
          </a:p>
        </p:txBody>
      </p:sp>
      <p:sp>
        <p:nvSpPr>
          <p:cNvPr id="73" name="Рисунок 61"/>
          <p:cNvSpPr>
            <a:spLocks noGrp="1"/>
          </p:cNvSpPr>
          <p:nvPr>
            <p:ph type="pic" sz="quarter" idx="20"/>
          </p:nvPr>
        </p:nvSpPr>
        <p:spPr>
          <a:xfrm>
            <a:off x="12192000" y="9144000"/>
            <a:ext cx="6096000" cy="4572000"/>
          </a:xfrm>
          <a:prstGeom prst="rect">
            <a:avLst/>
          </a:prstGeom>
          <a:noFill/>
        </p:spPr>
        <p:txBody>
          <a:bodyPr/>
          <a:lstStyle>
            <a:lvl1pPr>
              <a:defRPr>
                <a:noFill/>
              </a:defRPr>
            </a:lvl1pPr>
          </a:lstStyle>
          <a:p>
            <a:endParaRPr lang="ru-RU"/>
          </a:p>
        </p:txBody>
      </p:sp>
      <p:sp>
        <p:nvSpPr>
          <p:cNvPr id="74" name="Рисунок 61"/>
          <p:cNvSpPr>
            <a:spLocks noGrp="1"/>
          </p:cNvSpPr>
          <p:nvPr>
            <p:ph type="pic" sz="quarter" idx="21"/>
          </p:nvPr>
        </p:nvSpPr>
        <p:spPr>
          <a:xfrm>
            <a:off x="18288000" y="9144000"/>
            <a:ext cx="6096000" cy="4572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3254253719"/>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12192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1655967515"/>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24384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77196257"/>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4" name="Рисунок 3"/>
          <p:cNvSpPr>
            <a:spLocks noGrp="1"/>
          </p:cNvSpPr>
          <p:nvPr>
            <p:ph type="pic" sz="quarter" idx="10"/>
          </p:nvPr>
        </p:nvSpPr>
        <p:spPr>
          <a:xfrm>
            <a:off x="2590801" y="4400550"/>
            <a:ext cx="4914900" cy="4914900"/>
          </a:xfrm>
          <a:prstGeom prst="ellipse">
            <a:avLst/>
          </a:prstGeom>
        </p:spPr>
        <p:txBody>
          <a:bodyPr/>
          <a:lstStyle>
            <a:lvl1pPr>
              <a:defRPr>
                <a:noFill/>
              </a:defRPr>
            </a:lvl1pPr>
          </a:lstStyle>
          <a:p>
            <a:r>
              <a:rPr lang="ru-RU" smtClean="0"/>
              <a:t>Вставка рисунка</a:t>
            </a:r>
            <a:endParaRPr lang="ru-RU" dirty="0"/>
          </a:p>
        </p:txBody>
      </p:sp>
      <p:sp>
        <p:nvSpPr>
          <p:cNvPr id="8" name="TextBox 7"/>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11" name="Рисунок 3"/>
          <p:cNvSpPr>
            <a:spLocks noGrp="1"/>
          </p:cNvSpPr>
          <p:nvPr>
            <p:ph type="pic" sz="quarter" idx="11"/>
          </p:nvPr>
        </p:nvSpPr>
        <p:spPr>
          <a:xfrm>
            <a:off x="9734551" y="4400550"/>
            <a:ext cx="4914900" cy="4914900"/>
          </a:xfrm>
          <a:prstGeom prst="ellipse">
            <a:avLst/>
          </a:prstGeom>
        </p:spPr>
        <p:txBody>
          <a:bodyPr/>
          <a:lstStyle>
            <a:lvl1pPr>
              <a:defRPr>
                <a:noFill/>
              </a:defRPr>
            </a:lvl1pPr>
          </a:lstStyle>
          <a:p>
            <a:r>
              <a:rPr lang="ru-RU" smtClean="0"/>
              <a:t>Вставка рисунка</a:t>
            </a:r>
            <a:endParaRPr lang="ru-RU" dirty="0"/>
          </a:p>
        </p:txBody>
      </p:sp>
      <p:sp>
        <p:nvSpPr>
          <p:cNvPr id="12" name="Рисунок 3"/>
          <p:cNvSpPr>
            <a:spLocks noGrp="1"/>
          </p:cNvSpPr>
          <p:nvPr>
            <p:ph type="pic" sz="quarter" idx="12"/>
          </p:nvPr>
        </p:nvSpPr>
        <p:spPr>
          <a:xfrm>
            <a:off x="16878301" y="4400550"/>
            <a:ext cx="4914900" cy="4914900"/>
          </a:xfrm>
          <a:prstGeom prst="ellipse">
            <a:avLst/>
          </a:prstGeom>
        </p:spPr>
        <p:txBody>
          <a:bodyPr/>
          <a:lstStyle>
            <a:lvl1pPr>
              <a:defRPr>
                <a:noFill/>
              </a:defRPr>
            </a:lvl1pPr>
          </a:lstStyle>
          <a:p>
            <a:r>
              <a:rPr lang="ru-RU" smtClean="0"/>
              <a:t>Вставка рисунка</a:t>
            </a:r>
            <a:endParaRPr lang="ru-RU" dirty="0"/>
          </a:p>
        </p:txBody>
      </p:sp>
    </p:spTree>
    <p:extLst>
      <p:ext uri="{BB962C8B-B14F-4D97-AF65-F5344CB8AC3E}">
        <p14:creationId xmlns:p14="http://schemas.microsoft.com/office/powerpoint/2010/main" val="582355611"/>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p15:clr>
            <a:srgbClr val="FBAE40"/>
          </p15:clr>
        </p15:guide>
        <p15:guide id="2" orient="horz" pos="4320">
          <p15:clr>
            <a:srgbClr val="FBAE40"/>
          </p15:clr>
        </p15:guide>
        <p15:guide id="3" pos="14484">
          <p15:clr>
            <a:srgbClr val="FBAE40"/>
          </p15:clr>
        </p15:guide>
        <p15:guide id="4" pos="8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753502"/>
      </p:ext>
    </p:extLst>
  </p:cSld>
  <p:clrMap bg1="lt1" tx1="dk1" bg2="lt2" tx2="dk2" accent1="accent1" accent2="accent2" accent3="accent3" accent4="accent4" accent5="accent5" accent6="accent6" hlink="hlink" folHlink="folHlink"/>
  <p:sldLayoutIdLst>
    <p:sldLayoutId id="2147483843" r:id="rId1"/>
    <p:sldLayoutId id="2147483839" r:id="rId2"/>
    <p:sldLayoutId id="2147483840" r:id="rId3"/>
    <p:sldLayoutId id="2147483841" r:id="rId4"/>
    <p:sldLayoutId id="2147483842" r:id="rId5"/>
    <p:sldLayoutId id="2147483844" r:id="rId6"/>
  </p:sldLayoutIdLst>
  <p:transition spd="med" advClick="0" advTm="2000">
    <p:push dir="d"/>
  </p:transition>
  <p:timing>
    <p:tnLst>
      <p:par>
        <p:cTn id="1" dur="indefinite" restart="never" nodeType="tmRoot"/>
      </p:par>
    </p:tnLst>
  </p:timing>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1"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9"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7"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1"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sz="quarter" idx="10"/>
          </p:nvPr>
        </p:nvSpPr>
        <p:spPr>
          <a:xfrm>
            <a:off x="0" y="0"/>
            <a:ext cx="24384000" cy="13716000"/>
          </a:xfrm>
        </p:spPr>
      </p:sp>
      <p:sp>
        <p:nvSpPr>
          <p:cNvPr id="5" name="TextBox 4"/>
          <p:cNvSpPr txBox="1"/>
          <p:nvPr/>
        </p:nvSpPr>
        <p:spPr>
          <a:xfrm>
            <a:off x="9790526" y="2848639"/>
            <a:ext cx="12936170" cy="2154436"/>
          </a:xfrm>
          <a:prstGeom prst="rect">
            <a:avLst/>
          </a:prstGeom>
          <a:solidFill>
            <a:schemeClr val="bg1"/>
          </a:solidFill>
        </p:spPr>
        <p:txBody>
          <a:bodyPr wrap="none" lIns="0" tIns="0" rIns="0" bIns="0" rtlCol="0" anchor="ctr" anchorCtr="0">
            <a:spAutoFit/>
          </a:bodyPr>
          <a:lstStyle/>
          <a:p>
            <a:r>
              <a:rPr lang="en-US" sz="14000" spc="-151" dirty="0" smtClean="0">
                <a:solidFill>
                  <a:srgbClr val="4BC1EB"/>
                </a:solidFill>
                <a:latin typeface="Fira Sans ExtraBold" panose="020B0903050000020004" pitchFamily="34" charset="0"/>
                <a:ea typeface="Fira Sans ExtraBold" panose="020B0903050000020004" pitchFamily="34" charset="0"/>
              </a:rPr>
              <a:t>ĐỒ ÁN MÔN HỌC</a:t>
            </a:r>
            <a:endParaRPr lang="ru-RU" sz="14000" spc="-151" dirty="0">
              <a:solidFill>
                <a:srgbClr val="4BC1EB"/>
              </a:solidFill>
              <a:latin typeface="Fira Sans ExtraBold" panose="020B0903050000020004" pitchFamily="34" charset="0"/>
              <a:ea typeface="Fira Sans ExtraBold" panose="020B0903050000020004" pitchFamily="34" charset="0"/>
            </a:endParaRPr>
          </a:p>
        </p:txBody>
      </p:sp>
      <p:sp>
        <p:nvSpPr>
          <p:cNvPr id="6" name="TextBox 5"/>
          <p:cNvSpPr txBox="1"/>
          <p:nvPr/>
        </p:nvSpPr>
        <p:spPr>
          <a:xfrm>
            <a:off x="5633839" y="7390049"/>
            <a:ext cx="18573033" cy="923330"/>
          </a:xfrm>
          <a:prstGeom prst="rect">
            <a:avLst/>
          </a:prstGeom>
          <a:solidFill>
            <a:schemeClr val="bg1"/>
          </a:solid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ĐÈN CẢM BIẾN CHUYỂN ĐỘNG TIẾT KIỆM NĂNG LƯỢNG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3" name="Rectangle 2"/>
          <p:cNvSpPr/>
          <p:nvPr/>
        </p:nvSpPr>
        <p:spPr>
          <a:xfrm>
            <a:off x="18138581" y="11977625"/>
            <a:ext cx="4588115" cy="830997"/>
          </a:xfrm>
          <a:prstGeom prst="rect">
            <a:avLst/>
          </a:prstGeom>
        </p:spPr>
        <p:txBody>
          <a:bodyPr wrap="none">
            <a:spAutoFit/>
          </a:bodyPr>
          <a:lstStyle/>
          <a:p>
            <a:pPr algn="ctr"/>
            <a:r>
              <a:rPr lang="en-US" sz="4800" dirty="0" smtClean="0">
                <a:solidFill>
                  <a:schemeClr val="tx2"/>
                </a:solidFill>
                <a:latin typeface="Fira Sans SemiBold" panose="020B0703050000020004" pitchFamily="34" charset="0"/>
                <a:ea typeface="Fira Sans SemiBold" panose="020B0703050000020004" pitchFamily="34" charset="0"/>
              </a:rPr>
              <a:t>GHVD: LƯU PHÚ</a:t>
            </a:r>
            <a:endParaRPr lang="en-US" sz="4800" dirty="0">
              <a:solidFill>
                <a:schemeClr val="tx2"/>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2109656355"/>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1" y="1584270"/>
            <a:ext cx="9257984"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3.2 NGUYÊN LÍ HOẠT ĐỘNG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8"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a:solidFill>
                  <a:srgbClr val="4BC1EB"/>
                </a:solidFill>
                <a:latin typeface="Fira Sans ExtraBold" panose="020B0903050000020004" pitchFamily="34" charset="0"/>
              </a:rPr>
              <a:t>3</a:t>
            </a:r>
            <a:r>
              <a:rPr lang="en-US" sz="6400" dirty="0" smtClean="0">
                <a:solidFill>
                  <a:srgbClr val="4BC1EB"/>
                </a:solidFill>
                <a:latin typeface="Fira Sans ExtraBold" panose="020B0903050000020004" pitchFamily="34" charset="0"/>
              </a:rPr>
              <a:t>. TỔNG QUAN VỀ MODULE CẢM BIẾN ÁNH SÁNG</a:t>
            </a:r>
            <a:endParaRPr lang="ru-RU" sz="6400" dirty="0"/>
          </a:p>
        </p:txBody>
      </p:sp>
      <p:pic>
        <p:nvPicPr>
          <p:cNvPr id="2" name="Picture 1"/>
          <p:cNvPicPr>
            <a:picLocks noChangeAspect="1"/>
          </p:cNvPicPr>
          <p:nvPr/>
        </p:nvPicPr>
        <p:blipFill>
          <a:blip r:embed="rId2"/>
          <a:stretch>
            <a:fillRect/>
          </a:stretch>
        </p:blipFill>
        <p:spPr>
          <a:xfrm>
            <a:off x="313509" y="3492485"/>
            <a:ext cx="12528248" cy="8002829"/>
          </a:xfrm>
          <a:prstGeom prst="rect">
            <a:avLst/>
          </a:prstGeom>
        </p:spPr>
      </p:pic>
      <p:pic>
        <p:nvPicPr>
          <p:cNvPr id="6" name="Picture 5"/>
          <p:cNvPicPr>
            <a:picLocks noChangeAspect="1"/>
          </p:cNvPicPr>
          <p:nvPr/>
        </p:nvPicPr>
        <p:blipFill rotWithShape="1">
          <a:blip r:embed="rId3"/>
          <a:srcRect r="1294"/>
          <a:stretch/>
        </p:blipFill>
        <p:spPr>
          <a:xfrm>
            <a:off x="13112794" y="3492485"/>
            <a:ext cx="11157996" cy="7689321"/>
          </a:xfrm>
          <a:prstGeom prst="rect">
            <a:avLst/>
          </a:prstGeom>
        </p:spPr>
      </p:pic>
    </p:spTree>
    <p:extLst>
      <p:ext uri="{BB962C8B-B14F-4D97-AF65-F5344CB8AC3E}">
        <p14:creationId xmlns:p14="http://schemas.microsoft.com/office/powerpoint/2010/main" val="1448001007"/>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869" y="1640360"/>
            <a:ext cx="5715000" cy="5715000"/>
          </a:xfrm>
          <a:prstGeom prst="rect">
            <a:avLst/>
          </a:prstGeom>
        </p:spPr>
      </p:pic>
      <p:pic>
        <p:nvPicPr>
          <p:cNvPr id="3" name="Picture 2"/>
          <p:cNvPicPr>
            <a:picLocks noChangeAspect="1"/>
          </p:cNvPicPr>
          <p:nvPr/>
        </p:nvPicPr>
        <p:blipFill>
          <a:blip r:embed="rId3"/>
          <a:stretch>
            <a:fillRect/>
          </a:stretch>
        </p:blipFill>
        <p:spPr>
          <a:xfrm>
            <a:off x="6935017" y="2003162"/>
            <a:ext cx="6165668" cy="6177129"/>
          </a:xfrm>
          <a:prstGeom prst="rect">
            <a:avLst/>
          </a:prstGeom>
        </p:spPr>
      </p:pic>
      <p:pic>
        <p:nvPicPr>
          <p:cNvPr id="6" name="Picture 5"/>
          <p:cNvPicPr>
            <a:picLocks noChangeAspect="1"/>
          </p:cNvPicPr>
          <p:nvPr/>
        </p:nvPicPr>
        <p:blipFill rotWithShape="1">
          <a:blip r:embed="rId4"/>
          <a:srcRect l="2033" t="3454" r="2609" b="3445"/>
          <a:stretch/>
        </p:blipFill>
        <p:spPr>
          <a:xfrm>
            <a:off x="2192296" y="7355360"/>
            <a:ext cx="8177348" cy="6008916"/>
          </a:xfrm>
          <a:prstGeom prst="rect">
            <a:avLst/>
          </a:prstGeom>
        </p:spPr>
      </p:pic>
      <p:sp>
        <p:nvSpPr>
          <p:cNvPr id="15" name="TextBox 14"/>
          <p:cNvSpPr txBox="1"/>
          <p:nvPr/>
        </p:nvSpPr>
        <p:spPr>
          <a:xfrm>
            <a:off x="14669892" y="2003162"/>
            <a:ext cx="8457443"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4</a:t>
            </a:r>
            <a:r>
              <a:rPr lang="en-US" sz="6000" dirty="0" smtClean="0">
                <a:solidFill>
                  <a:schemeClr val="tx2"/>
                </a:solidFill>
                <a:latin typeface="Fira Sans SemiBold" panose="020B0703050000020004" pitchFamily="34" charset="0"/>
                <a:ea typeface="Fira Sans SemiBold" panose="020B0703050000020004" pitchFamily="34" charset="0"/>
              </a:rPr>
              <a:t>.1 THÔNG SỐ </a:t>
            </a:r>
            <a:r>
              <a:rPr lang="en-US" sz="6000" dirty="0">
                <a:solidFill>
                  <a:schemeClr val="tx2"/>
                </a:solidFill>
                <a:latin typeface="Fira Sans SemiBold" panose="020B0703050000020004" pitchFamily="34" charset="0"/>
                <a:ea typeface="Fira Sans SemiBold" panose="020B0703050000020004" pitchFamily="34" charset="0"/>
              </a:rPr>
              <a:t>KỸ </a:t>
            </a:r>
            <a:r>
              <a:rPr lang="en-US" sz="6000" dirty="0" smtClean="0">
                <a:solidFill>
                  <a:schemeClr val="tx2"/>
                </a:solidFill>
                <a:latin typeface="Fira Sans SemiBold" panose="020B0703050000020004" pitchFamily="34" charset="0"/>
                <a:ea typeface="Fira Sans SemiBold" panose="020B0703050000020004" pitchFamily="34" charset="0"/>
              </a:rPr>
              <a:t>THUẬT</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17" name="TextBox 16"/>
          <p:cNvSpPr txBox="1"/>
          <p:nvPr/>
        </p:nvSpPr>
        <p:spPr>
          <a:xfrm>
            <a:off x="14125302" y="3278346"/>
            <a:ext cx="10014857" cy="9479518"/>
          </a:xfrm>
          <a:prstGeom prst="rect">
            <a:avLst/>
          </a:prstGeom>
          <a:noFill/>
        </p:spPr>
        <p:txBody>
          <a:bodyPr wrap="square" lIns="0" tIns="0" rIns="0" bIns="0" rtlCol="0">
            <a:spAutoFit/>
          </a:bodyPr>
          <a:lstStyle/>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Điện </a:t>
            </a:r>
            <a:r>
              <a:rPr lang="vi-VN" sz="4400" dirty="0">
                <a:latin typeface="Times New Roman" panose="02020603050405020304" pitchFamily="18" charset="0"/>
                <a:cs typeface="Times New Roman" panose="02020603050405020304" pitchFamily="18" charset="0"/>
              </a:rPr>
              <a:t>áp hoạt động: </a:t>
            </a:r>
            <a:r>
              <a:rPr lang="vi-VN" sz="4400" dirty="0" smtClean="0">
                <a:latin typeface="Times New Roman" panose="02020603050405020304" pitchFamily="18" charset="0"/>
                <a:cs typeface="Times New Roman" panose="02020603050405020304" pitchFamily="18" charset="0"/>
              </a:rPr>
              <a:t>3.3-5VDC.</a:t>
            </a:r>
            <a:endParaRPr lang="en-US" sz="4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Phạm </a:t>
            </a:r>
            <a:r>
              <a:rPr lang="vi-VN" sz="4400" dirty="0">
                <a:latin typeface="Times New Roman" panose="02020603050405020304" pitchFamily="18" charset="0"/>
                <a:cs typeface="Times New Roman" panose="02020603050405020304" pitchFamily="18" charset="0"/>
              </a:rPr>
              <a:t>vi phát hiện : góc 120 độ, </a:t>
            </a:r>
            <a:r>
              <a:rPr lang="vi-VN" sz="4400" dirty="0" smtClean="0">
                <a:latin typeface="Times New Roman" panose="02020603050405020304" pitchFamily="18" charset="0"/>
                <a:cs typeface="Times New Roman" panose="02020603050405020304" pitchFamily="18" charset="0"/>
              </a:rPr>
              <a:t>khoản</a:t>
            </a:r>
            <a:r>
              <a:rPr lang="en-US" sz="4400" dirty="0" smtClean="0">
                <a:latin typeface="Times New Roman" panose="02020603050405020304" pitchFamily="18" charset="0"/>
                <a:cs typeface="Times New Roman" panose="02020603050405020304" pitchFamily="18" charset="0"/>
              </a:rPr>
              <a:t>g 	</a:t>
            </a:r>
            <a:r>
              <a:rPr lang="vi-VN" sz="4400" dirty="0" smtClean="0">
                <a:latin typeface="Times New Roman" panose="02020603050405020304" pitchFamily="18" charset="0"/>
                <a:cs typeface="Times New Roman" panose="02020603050405020304" pitchFamily="18" charset="0"/>
              </a:rPr>
              <a:t>cách </a:t>
            </a:r>
            <a:r>
              <a:rPr lang="vi-VN" sz="4400" dirty="0">
                <a:latin typeface="Times New Roman" panose="02020603050405020304" pitchFamily="18" charset="0"/>
                <a:cs typeface="Times New Roman" panose="02020603050405020304" pitchFamily="18" charset="0"/>
              </a:rPr>
              <a:t>từ 3m đến tối đa 7m</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Mức </a:t>
            </a:r>
            <a:r>
              <a:rPr lang="vi-VN" sz="4400" dirty="0">
                <a:latin typeface="Times New Roman" panose="02020603050405020304" pitchFamily="18" charset="0"/>
                <a:cs typeface="Times New Roman" panose="02020603050405020304" pitchFamily="18" charset="0"/>
              </a:rPr>
              <a:t>dòng tiêu thụ nhỏ hơn 500 </a:t>
            </a:r>
            <a:r>
              <a:rPr lang="vi-VN" sz="4400" dirty="0" smtClean="0">
                <a:latin typeface="Times New Roman" panose="02020603050405020304" pitchFamily="18" charset="0"/>
                <a:cs typeface="Times New Roman" panose="02020603050405020304" pitchFamily="18" charset="0"/>
              </a:rPr>
              <a:t>µ</a:t>
            </a:r>
            <a:r>
              <a:rPr lang="vi-VN" sz="4400" i="1" dirty="0" smtClean="0">
                <a:latin typeface="Times New Roman" panose="02020603050405020304" pitchFamily="18" charset="0"/>
                <a:cs typeface="Times New Roman" panose="02020603050405020304" pitchFamily="18" charset="0"/>
              </a:rPr>
              <a:t>A</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Mức tín hiệu: High 3.3V / Low 0V</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Thời gian trễ có thể điều chỉnh được từ </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0.5 </a:t>
            </a:r>
            <a:r>
              <a:rPr lang="vi-VN" sz="4400" dirty="0">
                <a:latin typeface="Times New Roman" panose="02020603050405020304" pitchFamily="18" charset="0"/>
                <a:cs typeface="Times New Roman" panose="02020603050405020304" pitchFamily="18" charset="0"/>
              </a:rPr>
              <a:t>- 300 giây</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vi-VN" sz="4400" dirty="0" smtClean="0">
                <a:latin typeface="Times New Roman" panose="02020603050405020304" pitchFamily="18" charset="0"/>
                <a:cs typeface="Times New Roman" panose="02020603050405020304" pitchFamily="18" charset="0"/>
              </a:rPr>
              <a:t>Hai </a:t>
            </a:r>
            <a:r>
              <a:rPr lang="vi-VN" sz="4400" dirty="0">
                <a:latin typeface="Times New Roman" panose="02020603050405020304" pitchFamily="18" charset="0"/>
                <a:cs typeface="Times New Roman" panose="02020603050405020304" pitchFamily="18" charset="0"/>
              </a:rPr>
              <a:t>chế độ kích </a:t>
            </a:r>
            <a:r>
              <a:rPr lang="vi-VN" sz="4400" dirty="0" smtClean="0">
                <a:latin typeface="Times New Roman" panose="02020603050405020304" pitchFamily="18" charset="0"/>
                <a:cs typeface="Times New Roman" panose="02020603050405020304" pitchFamily="18" charset="0"/>
              </a:rPr>
              <a:t>hoạt:</a:t>
            </a:r>
            <a:endParaRPr lang="en-US" sz="4400" dirty="0">
              <a:latin typeface="Times New Roman" panose="02020603050405020304" pitchFamily="18" charset="0"/>
              <a:cs typeface="Times New Roman" panose="02020603050405020304" pitchFamily="18" charset="0"/>
            </a:endParaRPr>
          </a:p>
          <a:p>
            <a:pPr marL="1028700" lvl="1" indent="-571500" algn="just">
              <a:buFont typeface="Courier New" panose="02070309020205020404" pitchFamily="49" charset="0"/>
              <a:buChar char="o"/>
            </a:pPr>
            <a:r>
              <a:rPr lang="vi-VN" sz="4400" dirty="0" smtClean="0">
                <a:latin typeface="Times New Roman" panose="02020603050405020304" pitchFamily="18" charset="0"/>
                <a:cs typeface="Times New Roman" panose="02020603050405020304" pitchFamily="18" charset="0"/>
              </a:rPr>
              <a:t>Low </a:t>
            </a:r>
            <a:r>
              <a:rPr lang="vi-VN" sz="4400" dirty="0">
                <a:latin typeface="Times New Roman" panose="02020603050405020304" pitchFamily="18" charset="0"/>
                <a:cs typeface="Times New Roman" panose="02020603050405020304" pitchFamily="18" charset="0"/>
              </a:rPr>
              <a:t>(L): Module tự động đưa về mức THẤP khi hết thời gian trễ</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1028700" lvl="1" indent="-571500" algn="just">
              <a:buFont typeface="Courier New" panose="02070309020205020404" pitchFamily="49" charset="0"/>
              <a:buChar char="o"/>
            </a:pPr>
            <a:r>
              <a:rPr lang="vi-VN" sz="4400" dirty="0" smtClean="0">
                <a:latin typeface="Times New Roman" panose="02020603050405020304" pitchFamily="18" charset="0"/>
                <a:cs typeface="Times New Roman" panose="02020603050405020304" pitchFamily="18" charset="0"/>
              </a:rPr>
              <a:t>High </a:t>
            </a:r>
            <a:r>
              <a:rPr lang="vi-VN" sz="4400" dirty="0">
                <a:latin typeface="Times New Roman" panose="02020603050405020304" pitchFamily="18" charset="0"/>
                <a:cs typeface="Times New Roman" panose="02020603050405020304" pitchFamily="18" charset="0"/>
              </a:rPr>
              <a:t>(H): Module luôn giữ ở mức CAO cho đến khi không còn </a:t>
            </a:r>
            <a:r>
              <a:rPr lang="vi-VN" sz="4400" dirty="0" smtClean="0">
                <a:latin typeface="Times New Roman" panose="02020603050405020304" pitchFamily="18" charset="0"/>
                <a:cs typeface="Times New Roman" panose="02020603050405020304" pitchFamily="18" charset="0"/>
              </a:rPr>
              <a:t>người</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chuyển </a:t>
            </a:r>
            <a:r>
              <a:rPr lang="vi-VN" sz="4400" dirty="0">
                <a:latin typeface="Times New Roman" panose="02020603050405020304" pitchFamily="18" charset="0"/>
                <a:cs typeface="Times New Roman" panose="02020603050405020304" pitchFamily="18" charset="0"/>
              </a:rPr>
              <a:t>động trong phạm vi </a:t>
            </a:r>
            <a:r>
              <a:rPr lang="vi-VN" sz="4400" dirty="0" smtClean="0">
                <a:latin typeface="Times New Roman" panose="02020603050405020304" pitchFamily="18" charset="0"/>
                <a:cs typeface="Times New Roman" panose="02020603050405020304" pitchFamily="18" charset="0"/>
              </a:rPr>
              <a:t>quét</a:t>
            </a:r>
            <a:r>
              <a:rPr lang="en-US" sz="4400" dirty="0" smtClean="0">
                <a:latin typeface="Times New Roman" panose="02020603050405020304" pitchFamily="18" charset="0"/>
                <a:cs typeface="Times New Roman" panose="02020603050405020304" pitchFamily="18" charset="0"/>
              </a:rPr>
              <a:t>.</a:t>
            </a:r>
          </a:p>
          <a:p>
            <a:pPr lvl="1" algn="just"/>
            <a:endParaRPr lang="ru-RU" sz="4400" dirty="0">
              <a:solidFill>
                <a:schemeClr val="bg1"/>
              </a:solidFill>
              <a:latin typeface="Times New Roman" panose="02020603050405020304" pitchFamily="18" charset="0"/>
              <a:cs typeface="Times New Roman" panose="02020603050405020304" pitchFamily="18" charset="0"/>
            </a:endParaRPr>
          </a:p>
        </p:txBody>
      </p:sp>
      <p:sp>
        <p:nvSpPr>
          <p:cNvPr id="8" name="Прямоугольник 6"/>
          <p:cNvSpPr/>
          <p:nvPr/>
        </p:nvSpPr>
        <p:spPr>
          <a:xfrm>
            <a:off x="833301" y="106943"/>
            <a:ext cx="18369100" cy="1969770"/>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4. TỔNG QUAN VỀ MODULE CẢM BIẾN THÂN NHIỆT CHUYỂN ĐỘNG PIR HC - SR501</a:t>
            </a:r>
            <a:endParaRPr lang="ru-RU" sz="6400" dirty="0"/>
          </a:p>
        </p:txBody>
      </p:sp>
    </p:spTree>
    <p:extLst>
      <p:ext uri="{BB962C8B-B14F-4D97-AF65-F5344CB8AC3E}">
        <p14:creationId xmlns:p14="http://schemas.microsoft.com/office/powerpoint/2010/main" val="371220310"/>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2076713"/>
            <a:ext cx="9257984"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4</a:t>
            </a:r>
            <a:r>
              <a:rPr lang="en-US" sz="6000" dirty="0" smtClean="0">
                <a:solidFill>
                  <a:schemeClr val="tx2"/>
                </a:solidFill>
                <a:latin typeface="Fira Sans SemiBold" panose="020B0703050000020004" pitchFamily="34" charset="0"/>
                <a:ea typeface="Fira Sans SemiBold" panose="020B0703050000020004" pitchFamily="34" charset="0"/>
              </a:rPr>
              <a:t>.2 NGUYÊN LÍ HOẠT ĐỘNG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106943"/>
            <a:ext cx="18369100" cy="1969770"/>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4. TỔNG QUAN VỀ MODULE CẢM BIẾN THÂN NHIỆT CHUYỂN ĐỘNG PIR HC - SR501</a:t>
            </a:r>
            <a:endParaRPr lang="ru-RU" sz="6400" dirty="0"/>
          </a:p>
        </p:txBody>
      </p:sp>
      <p:pic>
        <p:nvPicPr>
          <p:cNvPr id="3" name="Picture 2"/>
          <p:cNvPicPr>
            <a:picLocks noChangeAspect="1"/>
          </p:cNvPicPr>
          <p:nvPr/>
        </p:nvPicPr>
        <p:blipFill>
          <a:blip r:embed="rId2"/>
          <a:stretch>
            <a:fillRect/>
          </a:stretch>
        </p:blipFill>
        <p:spPr>
          <a:xfrm>
            <a:off x="11064864" y="2795451"/>
            <a:ext cx="13369399" cy="10920549"/>
          </a:xfrm>
          <a:prstGeom prst="rect">
            <a:avLst/>
          </a:prstGeom>
        </p:spPr>
      </p:pic>
      <p:sp>
        <p:nvSpPr>
          <p:cNvPr id="9" name="TextBox 8"/>
          <p:cNvSpPr txBox="1"/>
          <p:nvPr/>
        </p:nvSpPr>
        <p:spPr>
          <a:xfrm>
            <a:off x="833301" y="3618262"/>
            <a:ext cx="8621485" cy="9479518"/>
          </a:xfrm>
          <a:prstGeom prst="rect">
            <a:avLst/>
          </a:prstGeom>
          <a:noFill/>
        </p:spPr>
        <p:txBody>
          <a:bodyPr wrap="square" lIns="0" tIns="0" rIns="0" bIns="0" rtlCol="0">
            <a:spAutoFit/>
          </a:bodyPr>
          <a:lstStyle/>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Mắt </a:t>
            </a:r>
            <a:r>
              <a:rPr lang="vi-VN" sz="4400" dirty="0">
                <a:latin typeface="Times New Roman" panose="02020603050405020304" pitchFamily="18" charset="0"/>
                <a:cs typeface="Times New Roman" panose="02020603050405020304" pitchFamily="18" charset="0"/>
              </a:rPr>
              <a:t>cảm biến được thiết kế bằng 1 thấu kính có khả năng đo sự thay đổi phát </a:t>
            </a:r>
            <a:r>
              <a:rPr lang="vi-VN" sz="4400" dirty="0" smtClean="0">
                <a:latin typeface="Times New Roman" panose="02020603050405020304" pitchFamily="18" charset="0"/>
                <a:cs typeface="Times New Roman" panose="02020603050405020304" pitchFamily="18" charset="0"/>
              </a:rPr>
              <a:t>xạ</a:t>
            </a:r>
            <a:r>
              <a:rPr lang="en-US" sz="4400" dirty="0" smtClean="0">
                <a:latin typeface="Times New Roman" panose="02020603050405020304" pitchFamily="18" charset="0"/>
                <a:cs typeface="Times New Roman" panose="02020603050405020304" pitchFamily="18" charset="0"/>
              </a:rPr>
              <a:t> h</a:t>
            </a:r>
            <a:r>
              <a:rPr lang="vi-VN" sz="4400" dirty="0" smtClean="0">
                <a:latin typeface="Times New Roman" panose="02020603050405020304" pitchFamily="18" charset="0"/>
                <a:cs typeface="Times New Roman" panose="02020603050405020304" pitchFamily="18" charset="0"/>
              </a:rPr>
              <a:t>ồng </a:t>
            </a:r>
            <a:r>
              <a:rPr lang="vi-VN" sz="4400" dirty="0">
                <a:latin typeface="Times New Roman" panose="02020603050405020304" pitchFamily="18" charset="0"/>
                <a:cs typeface="Times New Roman" panose="02020603050405020304" pitchFamily="18" charset="0"/>
              </a:rPr>
              <a:t>ngoại từ bên ngoài trong khu vực </a:t>
            </a:r>
            <a:r>
              <a:rPr lang="vi-VN" sz="4400" dirty="0" smtClean="0">
                <a:latin typeface="Times New Roman" panose="02020603050405020304" pitchFamily="18" charset="0"/>
                <a:cs typeface="Times New Roman" panose="02020603050405020304" pitchFamily="18" charset="0"/>
              </a:rPr>
              <a:t>quét</a:t>
            </a:r>
            <a:r>
              <a:rPr lang="en-US" sz="4400" dirty="0" smtClean="0">
                <a:latin typeface="Times New Roman" panose="02020603050405020304" pitchFamily="18" charset="0"/>
                <a:cs typeface="Times New Roman" panose="02020603050405020304" pitchFamily="18" charset="0"/>
              </a:rPr>
              <a:t>.</a:t>
            </a:r>
          </a:p>
          <a:p>
            <a:pPr algn="just"/>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Khi </a:t>
            </a:r>
            <a:r>
              <a:rPr lang="vi-VN" sz="4400" dirty="0">
                <a:latin typeface="Times New Roman" panose="02020603050405020304" pitchFamily="18" charset="0"/>
                <a:cs typeface="Times New Roman" panose="02020603050405020304" pitchFamily="18" charset="0"/>
              </a:rPr>
              <a:t>chưa phát hiện có chuyển động, chân </a:t>
            </a:r>
            <a:r>
              <a:rPr lang="vi-VN" sz="4400" dirty="0" smtClean="0">
                <a:latin typeface="Times New Roman" panose="02020603050405020304" pitchFamily="18" charset="0"/>
                <a:cs typeface="Times New Roman" panose="02020603050405020304" pitchFamily="18" charset="0"/>
              </a:rPr>
              <a:t>OUT</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của </a:t>
            </a:r>
            <a:r>
              <a:rPr lang="vi-VN" sz="4400" dirty="0">
                <a:latin typeface="Times New Roman" panose="02020603050405020304" pitchFamily="18" charset="0"/>
                <a:cs typeface="Times New Roman" panose="02020603050405020304" pitchFamily="18" charset="0"/>
              </a:rPr>
              <a:t>cảm biến sẽ cấp mức </a:t>
            </a:r>
            <a:r>
              <a:rPr lang="en-US" sz="4400" dirty="0" smtClean="0">
                <a:latin typeface="Times New Roman" panose="02020603050405020304" pitchFamily="18" charset="0"/>
                <a:cs typeface="Times New Roman" panose="02020603050405020304" pitchFamily="18" charset="0"/>
              </a:rPr>
              <a:t>logic</a:t>
            </a:r>
            <a:r>
              <a:rPr lang="vi-VN" sz="4400" dirty="0" smtClean="0">
                <a:latin typeface="Times New Roman" panose="02020603050405020304" pitchFamily="18" charset="0"/>
                <a:cs typeface="Times New Roman" panose="02020603050405020304" pitchFamily="18" charset="0"/>
              </a:rPr>
              <a:t> 0V.</a:t>
            </a:r>
            <a:endParaRPr lang="en-US" sz="4400" dirty="0" smtClean="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Khi </a:t>
            </a:r>
            <a:r>
              <a:rPr lang="vi-VN" sz="4400" dirty="0">
                <a:latin typeface="Times New Roman" panose="02020603050405020304" pitchFamily="18" charset="0"/>
                <a:cs typeface="Times New Roman" panose="02020603050405020304" pitchFamily="18" charset="0"/>
              </a:rPr>
              <a:t>có chuyển động trong phạm vi </a:t>
            </a:r>
            <a:r>
              <a:rPr lang="vi-VN" sz="4400" dirty="0" smtClean="0">
                <a:latin typeface="Times New Roman" panose="02020603050405020304" pitchFamily="18" charset="0"/>
                <a:cs typeface="Times New Roman" panose="02020603050405020304" pitchFamily="18" charset="0"/>
              </a:rPr>
              <a:t>quét</a:t>
            </a:r>
            <a:r>
              <a:rPr lang="en-US" sz="4400" dirty="0" smtClean="0">
                <a:latin typeface="Times New Roman" panose="02020603050405020304" pitchFamily="18" charset="0"/>
                <a:cs typeface="Times New Roman" panose="02020603050405020304" pitchFamily="18" charset="0"/>
              </a:rPr>
              <a:t>, chân OUT c</a:t>
            </a:r>
            <a:r>
              <a:rPr lang="vi-VN" sz="4400" dirty="0" smtClean="0">
                <a:latin typeface="Times New Roman" panose="02020603050405020304" pitchFamily="18" charset="0"/>
                <a:cs typeface="Times New Roman" panose="02020603050405020304" pitchFamily="18" charset="0"/>
              </a:rPr>
              <a:t>ảm </a:t>
            </a:r>
            <a:r>
              <a:rPr lang="vi-VN" sz="4400" dirty="0">
                <a:latin typeface="Times New Roman" panose="02020603050405020304" pitchFamily="18" charset="0"/>
                <a:cs typeface="Times New Roman" panose="02020603050405020304" pitchFamily="18" charset="0"/>
              </a:rPr>
              <a:t>biến cấp </a:t>
            </a:r>
            <a:r>
              <a:rPr lang="vi-VN" sz="4400" dirty="0" smtClean="0">
                <a:latin typeface="Times New Roman" panose="02020603050405020304" pitchFamily="18" charset="0"/>
                <a:cs typeface="Times New Roman" panose="02020603050405020304" pitchFamily="18" charset="0"/>
              </a:rPr>
              <a:t>mức</a:t>
            </a:r>
            <a:r>
              <a:rPr lang="en-US" sz="4400" dirty="0" smtClean="0">
                <a:latin typeface="Times New Roman" panose="02020603050405020304" pitchFamily="18" charset="0"/>
                <a:cs typeface="Times New Roman" panose="02020603050405020304" pitchFamily="18" charset="0"/>
              </a:rPr>
              <a:t> logic</a:t>
            </a: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1, khi đó ta có </a:t>
            </a:r>
            <a:r>
              <a:rPr lang="vi-VN" sz="4400" dirty="0" smtClean="0">
                <a:latin typeface="Times New Roman" panose="02020603050405020304" pitchFamily="18" charset="0"/>
                <a:cs typeface="Times New Roman" panose="02020603050405020304" pitchFamily="18" charset="0"/>
              </a:rPr>
              <a:t>thể</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thiết </a:t>
            </a:r>
            <a:r>
              <a:rPr lang="vi-VN" sz="4400" dirty="0">
                <a:latin typeface="Times New Roman" panose="02020603050405020304" pitchFamily="18" charset="0"/>
                <a:cs typeface="Times New Roman" panose="02020603050405020304" pitchFamily="18" charset="0"/>
              </a:rPr>
              <a:t>lập chế độ trễ hay không trễ tùy </a:t>
            </a:r>
            <a:r>
              <a:rPr lang="vi-VN" sz="4400" dirty="0" smtClean="0">
                <a:latin typeface="Times New Roman" panose="02020603050405020304" pitchFamily="18" charset="0"/>
                <a:cs typeface="Times New Roman" panose="02020603050405020304" pitchFamily="18" charset="0"/>
              </a:rPr>
              <a:t>ý</a:t>
            </a:r>
            <a:r>
              <a:rPr lang="en-US" sz="4400" dirty="0" smtClean="0">
                <a:latin typeface="Times New Roman" panose="02020603050405020304" pitchFamily="18" charset="0"/>
                <a:cs typeface="Times New Roman" panose="02020603050405020304" pitchFamily="18" charset="0"/>
              </a:rPr>
              <a:t>.</a:t>
            </a:r>
          </a:p>
          <a:p>
            <a:pPr algn="just"/>
            <a:endParaRPr lang="ru-RU"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721852"/>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8672514" y="1"/>
            <a:ext cx="7038975" cy="86153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36" name="Группа 35"/>
          <p:cNvGrpSpPr/>
          <p:nvPr/>
        </p:nvGrpSpPr>
        <p:grpSpPr>
          <a:xfrm>
            <a:off x="8432800" y="-2324099"/>
            <a:ext cx="7550150" cy="18161830"/>
            <a:chOff x="8432800" y="-2324099"/>
            <a:chExt cx="7550150" cy="18161830"/>
          </a:xfrm>
        </p:grpSpPr>
        <p:sp>
          <p:nvSpPr>
            <p:cNvPr id="37" name="Шеврон 36"/>
            <p:cNvSpPr/>
            <p:nvPr/>
          </p:nvSpPr>
          <p:spPr>
            <a:xfrm rot="16200000">
              <a:off x="10331450" y="10186231"/>
              <a:ext cx="3752850" cy="75501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8" name="Прямоугольник 37"/>
            <p:cNvSpPr/>
            <p:nvPr/>
          </p:nvSpPr>
          <p:spPr>
            <a:xfrm>
              <a:off x="8432800" y="-2324099"/>
              <a:ext cx="7550150" cy="16230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Rectangle 5"/>
          <p:cNvSpPr>
            <a:spLocks noChangeArrowheads="1"/>
          </p:cNvSpPr>
          <p:nvPr/>
        </p:nvSpPr>
        <p:spPr bwMode="auto">
          <a:xfrm>
            <a:off x="4379496" y="12298363"/>
            <a:ext cx="15753345" cy="141763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40" name="Rectangle 6"/>
          <p:cNvSpPr>
            <a:spLocks noChangeArrowheads="1"/>
          </p:cNvSpPr>
          <p:nvPr/>
        </p:nvSpPr>
        <p:spPr bwMode="auto">
          <a:xfrm>
            <a:off x="5229726" y="10539414"/>
            <a:ext cx="14036842" cy="12620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Rectangle 7"/>
          <p:cNvSpPr>
            <a:spLocks noChangeArrowheads="1"/>
          </p:cNvSpPr>
          <p:nvPr/>
        </p:nvSpPr>
        <p:spPr bwMode="auto">
          <a:xfrm>
            <a:off x="5919537" y="9131300"/>
            <a:ext cx="12625137" cy="1141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42" name="Freeform 9"/>
          <p:cNvSpPr>
            <a:spLocks/>
          </p:cNvSpPr>
          <p:nvPr/>
        </p:nvSpPr>
        <p:spPr bwMode="auto">
          <a:xfrm>
            <a:off x="4379496" y="11801475"/>
            <a:ext cx="15753346" cy="496888"/>
          </a:xfrm>
          <a:custGeom>
            <a:avLst/>
            <a:gdLst>
              <a:gd name="T0" fmla="*/ 8879 w 9390"/>
              <a:gd name="T1" fmla="*/ 0 h 313"/>
              <a:gd name="T2" fmla="*/ 511 w 9390"/>
              <a:gd name="T3" fmla="*/ 0 h 313"/>
              <a:gd name="T4" fmla="*/ 0 w 9390"/>
              <a:gd name="T5" fmla="*/ 313 h 313"/>
              <a:gd name="T6" fmla="*/ 9390 w 9390"/>
              <a:gd name="T7" fmla="*/ 313 h 313"/>
              <a:gd name="T8" fmla="*/ 8879 w 9390"/>
              <a:gd name="T9" fmla="*/ 0 h 313"/>
            </a:gdLst>
            <a:ahLst/>
            <a:cxnLst>
              <a:cxn ang="0">
                <a:pos x="T0" y="T1"/>
              </a:cxn>
              <a:cxn ang="0">
                <a:pos x="T2" y="T3"/>
              </a:cxn>
              <a:cxn ang="0">
                <a:pos x="T4" y="T5"/>
              </a:cxn>
              <a:cxn ang="0">
                <a:pos x="T6" y="T7"/>
              </a:cxn>
              <a:cxn ang="0">
                <a:pos x="T8" y="T9"/>
              </a:cxn>
            </a:cxnLst>
            <a:rect l="0" t="0" r="r" b="b"/>
            <a:pathLst>
              <a:path w="9390" h="313">
                <a:moveTo>
                  <a:pt x="8879" y="0"/>
                </a:moveTo>
                <a:lnTo>
                  <a:pt x="511" y="0"/>
                </a:lnTo>
                <a:lnTo>
                  <a:pt x="0" y="313"/>
                </a:lnTo>
                <a:lnTo>
                  <a:pt x="9390" y="313"/>
                </a:lnTo>
                <a:lnTo>
                  <a:pt x="8879" y="0"/>
                </a:lnTo>
                <a:close/>
              </a:path>
            </a:pathLst>
          </a:custGeom>
          <a:gradFill flip="none" rotWithShape="1">
            <a:gsLst>
              <a:gs pos="0">
                <a:schemeClr val="accent2">
                  <a:lumMod val="76000"/>
                </a:schemeClr>
              </a:gs>
              <a:gs pos="100000">
                <a:schemeClr val="accent2">
                  <a:lumMod val="95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ru-RU"/>
          </a:p>
        </p:txBody>
      </p:sp>
      <p:sp>
        <p:nvSpPr>
          <p:cNvPr id="43" name="Freeform 10"/>
          <p:cNvSpPr>
            <a:spLocks/>
          </p:cNvSpPr>
          <p:nvPr/>
        </p:nvSpPr>
        <p:spPr bwMode="auto">
          <a:xfrm>
            <a:off x="5229726" y="10153649"/>
            <a:ext cx="14036842" cy="385765"/>
          </a:xfrm>
          <a:custGeom>
            <a:avLst/>
            <a:gdLst>
              <a:gd name="T0" fmla="*/ 7946 w 8368"/>
              <a:gd name="T1" fmla="*/ 0 h 168"/>
              <a:gd name="T2" fmla="*/ 422 w 8368"/>
              <a:gd name="T3" fmla="*/ 0 h 168"/>
              <a:gd name="T4" fmla="*/ 0 w 8368"/>
              <a:gd name="T5" fmla="*/ 168 h 168"/>
              <a:gd name="T6" fmla="*/ 8368 w 8368"/>
              <a:gd name="T7" fmla="*/ 168 h 168"/>
              <a:gd name="T8" fmla="*/ 7946 w 8368"/>
              <a:gd name="T9" fmla="*/ 0 h 168"/>
            </a:gdLst>
            <a:ahLst/>
            <a:cxnLst>
              <a:cxn ang="0">
                <a:pos x="T0" y="T1"/>
              </a:cxn>
              <a:cxn ang="0">
                <a:pos x="T2" y="T3"/>
              </a:cxn>
              <a:cxn ang="0">
                <a:pos x="T4" y="T5"/>
              </a:cxn>
              <a:cxn ang="0">
                <a:pos x="T6" y="T7"/>
              </a:cxn>
              <a:cxn ang="0">
                <a:pos x="T8" y="T9"/>
              </a:cxn>
            </a:cxnLst>
            <a:rect l="0" t="0" r="r" b="b"/>
            <a:pathLst>
              <a:path w="8368" h="168">
                <a:moveTo>
                  <a:pt x="7946" y="0"/>
                </a:moveTo>
                <a:lnTo>
                  <a:pt x="422" y="0"/>
                </a:lnTo>
                <a:lnTo>
                  <a:pt x="0" y="168"/>
                </a:lnTo>
                <a:lnTo>
                  <a:pt x="8368" y="168"/>
                </a:lnTo>
                <a:lnTo>
                  <a:pt x="7946" y="0"/>
                </a:lnTo>
                <a:close/>
              </a:path>
            </a:pathLst>
          </a:custGeom>
          <a:gradFill flip="none" rotWithShape="1">
            <a:gsLst>
              <a:gs pos="0">
                <a:schemeClr val="accent2">
                  <a:lumMod val="95000"/>
                </a:schemeClr>
              </a:gs>
              <a:gs pos="50000">
                <a:schemeClr val="accent2">
                  <a:lumMod val="88000"/>
                </a:schemeClr>
              </a:gs>
              <a:gs pos="100000">
                <a:schemeClr val="accent2">
                  <a:lumMod val="76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ru-RU"/>
          </a:p>
        </p:txBody>
      </p:sp>
      <p:sp>
        <p:nvSpPr>
          <p:cNvPr id="44" name="Freeform 11"/>
          <p:cNvSpPr>
            <a:spLocks/>
          </p:cNvSpPr>
          <p:nvPr/>
        </p:nvSpPr>
        <p:spPr bwMode="auto">
          <a:xfrm>
            <a:off x="5919537" y="8615363"/>
            <a:ext cx="12625137" cy="515939"/>
          </a:xfrm>
          <a:custGeom>
            <a:avLst/>
            <a:gdLst>
              <a:gd name="T0" fmla="*/ 5979 w 7524"/>
              <a:gd name="T1" fmla="*/ 0 h 325"/>
              <a:gd name="T2" fmla="*/ 1545 w 7524"/>
              <a:gd name="T3" fmla="*/ 0 h 325"/>
              <a:gd name="T4" fmla="*/ 0 w 7524"/>
              <a:gd name="T5" fmla="*/ 325 h 325"/>
              <a:gd name="T6" fmla="*/ 7524 w 7524"/>
              <a:gd name="T7" fmla="*/ 325 h 325"/>
              <a:gd name="T8" fmla="*/ 5979 w 7524"/>
              <a:gd name="T9" fmla="*/ 0 h 325"/>
            </a:gdLst>
            <a:ahLst/>
            <a:cxnLst>
              <a:cxn ang="0">
                <a:pos x="T0" y="T1"/>
              </a:cxn>
              <a:cxn ang="0">
                <a:pos x="T2" y="T3"/>
              </a:cxn>
              <a:cxn ang="0">
                <a:pos x="T4" y="T5"/>
              </a:cxn>
              <a:cxn ang="0">
                <a:pos x="T6" y="T7"/>
              </a:cxn>
              <a:cxn ang="0">
                <a:pos x="T8" y="T9"/>
              </a:cxn>
            </a:cxnLst>
            <a:rect l="0" t="0" r="r" b="b"/>
            <a:pathLst>
              <a:path w="7524" h="325">
                <a:moveTo>
                  <a:pt x="5979" y="0"/>
                </a:moveTo>
                <a:lnTo>
                  <a:pt x="1545" y="0"/>
                </a:lnTo>
                <a:lnTo>
                  <a:pt x="0" y="325"/>
                </a:lnTo>
                <a:lnTo>
                  <a:pt x="7524" y="325"/>
                </a:lnTo>
                <a:lnTo>
                  <a:pt x="5979" y="0"/>
                </a:lnTo>
                <a:close/>
              </a:path>
            </a:pathLst>
          </a:custGeom>
          <a:gradFill flip="none" rotWithShape="1">
            <a:gsLst>
              <a:gs pos="0">
                <a:schemeClr val="accent2">
                  <a:lumMod val="56000"/>
                </a:schemeClr>
              </a:gs>
              <a:gs pos="100000">
                <a:schemeClr val="accent2">
                  <a:lumMod val="94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ru-RU"/>
          </a:p>
        </p:txBody>
      </p:sp>
      <p:sp>
        <p:nvSpPr>
          <p:cNvPr id="45" name="TextBox 44"/>
          <p:cNvSpPr txBox="1"/>
          <p:nvPr/>
        </p:nvSpPr>
        <p:spPr>
          <a:xfrm>
            <a:off x="11477920" y="12785582"/>
            <a:ext cx="5383905" cy="443198"/>
          </a:xfrm>
          <a:prstGeom prst="rect">
            <a:avLst/>
          </a:prstGeom>
          <a:noFill/>
        </p:spPr>
        <p:txBody>
          <a:bodyPr wrap="square" lIns="0" tIns="0" rIns="0" bIns="0" rtlCol="0" anchor="ctr" anchorCtr="0">
            <a:spAutoFit/>
          </a:bodyPr>
          <a:lstStyle/>
          <a:p>
            <a:pPr>
              <a:lnSpc>
                <a:spcPct val="80000"/>
              </a:lnSpc>
            </a:pPr>
            <a:r>
              <a:rPr lang="en-US" sz="3600" b="1" dirty="0" smtClean="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t>MÔ TẢ HOẠT ĐỘNG</a:t>
            </a:r>
            <a:endParaRPr lang="en-US" sz="3600" b="1" dirty="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endParaRPr>
          </a:p>
        </p:txBody>
      </p:sp>
      <p:sp>
        <p:nvSpPr>
          <p:cNvPr id="46" name="TextBox 45"/>
          <p:cNvSpPr txBox="1"/>
          <p:nvPr/>
        </p:nvSpPr>
        <p:spPr>
          <a:xfrm>
            <a:off x="6433595" y="12369724"/>
            <a:ext cx="2740366" cy="923330"/>
          </a:xfrm>
          <a:prstGeom prst="rect">
            <a:avLst/>
          </a:prstGeom>
          <a:noFill/>
        </p:spPr>
        <p:txBody>
          <a:bodyPr wrap="none" lIns="0" tIns="0" rIns="0" bIns="0" rtlCol="0" anchor="ctr" anchorCtr="0">
            <a:spAutoFit/>
          </a:bodyPr>
          <a:lstStyle/>
          <a:p>
            <a:r>
              <a:rPr lang="en-US" sz="6000" b="1" spc="-151" dirty="0" smtClean="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rPr>
              <a:t>BƯỚC 1</a:t>
            </a:r>
            <a:endParaRPr lang="ru-RU" sz="6000" b="1" spc="-151" dirty="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
        <p:nvSpPr>
          <p:cNvPr id="47" name="TextBox 46"/>
          <p:cNvSpPr txBox="1"/>
          <p:nvPr/>
        </p:nvSpPr>
        <p:spPr>
          <a:xfrm>
            <a:off x="10046004" y="10824133"/>
            <a:ext cx="7446257" cy="886397"/>
          </a:xfrm>
          <a:prstGeom prst="rect">
            <a:avLst/>
          </a:prstGeom>
          <a:noFill/>
        </p:spPr>
        <p:txBody>
          <a:bodyPr wrap="square" lIns="0" tIns="0" rIns="0" bIns="0" rtlCol="0" anchor="ctr" anchorCtr="0">
            <a:spAutoFit/>
          </a:bodyPr>
          <a:lstStyle/>
          <a:p>
            <a:pPr algn="ctr">
              <a:lnSpc>
                <a:spcPct val="80000"/>
              </a:lnSpc>
            </a:pPr>
            <a:r>
              <a:rPr lang="en-US" sz="3600" b="1" dirty="0" smtClean="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t>XÂY DỰNG SƠ ĐỒ NGUYÊN LÍ </a:t>
            </a:r>
            <a:r>
              <a:rPr lang="en-US" sz="3600" b="1" dirty="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t/>
            </a:r>
            <a:br>
              <a:rPr lang="en-US" sz="3600" b="1" dirty="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br>
            <a:r>
              <a:rPr lang="en-US" sz="3600" b="1" dirty="0" smtClean="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t>VÀ LƯU ĐỒ GIẢI THUẬT</a:t>
            </a:r>
            <a:endParaRPr lang="en-US" sz="3600" b="1" dirty="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endParaRPr>
          </a:p>
        </p:txBody>
      </p:sp>
      <p:sp>
        <p:nvSpPr>
          <p:cNvPr id="48" name="TextBox 47"/>
          <p:cNvSpPr txBox="1"/>
          <p:nvPr/>
        </p:nvSpPr>
        <p:spPr>
          <a:xfrm>
            <a:off x="6459721" y="10708779"/>
            <a:ext cx="2740366" cy="923330"/>
          </a:xfrm>
          <a:prstGeom prst="rect">
            <a:avLst/>
          </a:prstGeom>
          <a:noFill/>
        </p:spPr>
        <p:txBody>
          <a:bodyPr wrap="none" lIns="0" tIns="0" rIns="0" bIns="0" rtlCol="0" anchor="ctr" anchorCtr="0">
            <a:spAutoFit/>
          </a:bodyPr>
          <a:lstStyle/>
          <a:p>
            <a:r>
              <a:rPr lang="en-US" sz="6000" b="1" spc="-151" dirty="0" smtClean="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rPr>
              <a:t>BƯỚC 2</a:t>
            </a:r>
            <a:endParaRPr lang="ru-RU" sz="6000" b="1" spc="-151" dirty="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
        <p:nvSpPr>
          <p:cNvPr id="49" name="TextBox 48"/>
          <p:cNvSpPr txBox="1"/>
          <p:nvPr/>
        </p:nvSpPr>
        <p:spPr>
          <a:xfrm>
            <a:off x="9381771" y="9546113"/>
            <a:ext cx="9452330" cy="443198"/>
          </a:xfrm>
          <a:prstGeom prst="rect">
            <a:avLst/>
          </a:prstGeom>
          <a:noFill/>
        </p:spPr>
        <p:txBody>
          <a:bodyPr wrap="square" lIns="0" tIns="0" rIns="0" bIns="0" rtlCol="0" anchor="ctr" anchorCtr="0">
            <a:spAutoFit/>
          </a:bodyPr>
          <a:lstStyle/>
          <a:p>
            <a:pPr>
              <a:lnSpc>
                <a:spcPct val="80000"/>
              </a:lnSpc>
            </a:pPr>
            <a:r>
              <a:rPr lang="en-US" sz="3600" b="1" dirty="0" smtClean="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rPr>
              <a:t>THI CÔNG VÀ HOÀN THÀNH SẢN PHẨM</a:t>
            </a:r>
            <a:endParaRPr lang="en-US" sz="3600" b="1" dirty="0">
              <a:solidFill>
                <a:schemeClr val="tx2"/>
              </a:solidFill>
              <a:latin typeface="Times New Roman" panose="02020603050405020304" pitchFamily="18" charset="0"/>
              <a:ea typeface="Fira Sans SemiBold" panose="020B0703050000020004" pitchFamily="34" charset="0"/>
              <a:cs typeface="Times New Roman" panose="02020603050405020304" pitchFamily="18" charset="0"/>
            </a:endParaRPr>
          </a:p>
        </p:txBody>
      </p:sp>
      <p:sp>
        <p:nvSpPr>
          <p:cNvPr id="50" name="TextBox 49"/>
          <p:cNvSpPr txBox="1"/>
          <p:nvPr/>
        </p:nvSpPr>
        <p:spPr>
          <a:xfrm>
            <a:off x="6459721" y="9275021"/>
            <a:ext cx="2735113" cy="923330"/>
          </a:xfrm>
          <a:prstGeom prst="rect">
            <a:avLst/>
          </a:prstGeom>
          <a:noFill/>
        </p:spPr>
        <p:txBody>
          <a:bodyPr wrap="square" lIns="0" tIns="0" rIns="0" bIns="0" rtlCol="0" anchor="ctr" anchorCtr="0">
            <a:spAutoFit/>
          </a:bodyPr>
          <a:lstStyle/>
          <a:p>
            <a:r>
              <a:rPr lang="en-US" sz="6000" b="1" spc="-151" dirty="0" smtClean="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rPr>
              <a:t>BƯỚC 3</a:t>
            </a:r>
            <a:endParaRPr lang="ru-RU" sz="6000" b="1" spc="-151" dirty="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
        <p:nvSpPr>
          <p:cNvPr id="51" name="TextBox 50"/>
          <p:cNvSpPr txBox="1"/>
          <p:nvPr/>
        </p:nvSpPr>
        <p:spPr>
          <a:xfrm>
            <a:off x="9698598" y="5186799"/>
            <a:ext cx="5018553" cy="1354217"/>
          </a:xfrm>
          <a:prstGeom prst="rect">
            <a:avLst/>
          </a:prstGeom>
          <a:noFill/>
        </p:spPr>
        <p:txBody>
          <a:bodyPr wrap="none" lIns="0" tIns="0" rIns="0" bIns="0" rtlCol="0" anchor="ctr" anchorCtr="0">
            <a:spAutoFit/>
          </a:bodyPr>
          <a:lstStyle/>
          <a:p>
            <a:r>
              <a:rPr lang="en-US" sz="8800" b="1" spc="-151" dirty="0" smtClean="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rPr>
              <a:t>KẾT QUẢ</a:t>
            </a:r>
            <a:endParaRPr lang="ru-RU" sz="8800" b="1" spc="-151" dirty="0">
              <a:solidFill>
                <a:schemeClr val="tx2"/>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
        <p:nvSpPr>
          <p:cNvPr id="4" name="Picture Placeholder 3"/>
          <p:cNvSpPr>
            <a:spLocks noGrp="1"/>
          </p:cNvSpPr>
          <p:nvPr>
            <p:ph type="pic" sz="quarter" idx="10"/>
          </p:nvPr>
        </p:nvSpPr>
        <p:spPr>
          <a:xfrm>
            <a:off x="0" y="-5356170"/>
            <a:ext cx="24384000" cy="13716000"/>
          </a:xfrm>
        </p:spPr>
      </p:sp>
    </p:spTree>
    <p:extLst>
      <p:ext uri="{BB962C8B-B14F-4D97-AF65-F5344CB8AC3E}">
        <p14:creationId xmlns:p14="http://schemas.microsoft.com/office/powerpoint/2010/main" val="2413001050"/>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25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25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250"/>
                                        <p:tgtEl>
                                          <p:spTgt spid="45"/>
                                        </p:tgtEl>
                                      </p:cBhvr>
                                    </p:animEffect>
                                  </p:childTnLst>
                                </p:cTn>
                              </p:par>
                            </p:childTnLst>
                          </p:cTn>
                        </p:par>
                        <p:par>
                          <p:cTn id="14" fill="hold">
                            <p:stCondLst>
                              <p:cond delay="250"/>
                            </p:stCondLst>
                            <p:childTnLst>
                              <p:par>
                                <p:cTn id="15" presetID="22" presetClass="entr" presetSubtype="4"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par>
                          <p:cTn id="18" fill="hold">
                            <p:stCondLst>
                              <p:cond delay="750"/>
                            </p:stCondLst>
                            <p:childTnLst>
                              <p:par>
                                <p:cTn id="19" presetID="22" presetClass="entr" presetSubtype="4"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25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25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250"/>
                                        <p:tgtEl>
                                          <p:spTgt spid="47"/>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250"/>
                                        <p:tgtEl>
                                          <p:spTgt spid="43"/>
                                        </p:tgtEl>
                                      </p:cBhvr>
                                    </p:animEffect>
                                  </p:childTnLst>
                                </p:cTn>
                              </p:par>
                            </p:childTnLst>
                          </p:cTn>
                        </p:par>
                        <p:par>
                          <p:cTn id="32" fill="hold">
                            <p:stCondLst>
                              <p:cond delay="1250"/>
                            </p:stCondLst>
                            <p:childTnLst>
                              <p:par>
                                <p:cTn id="33" presetID="22" presetClass="entr" presetSubtype="4"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25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25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250"/>
                                        <p:tgtEl>
                                          <p:spTgt spid="49"/>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250"/>
                                        <p:tgtEl>
                                          <p:spTgt spid="44"/>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1.04167E-6 -2.59259E-6 L -0.00065 -1.3287 " pathEditMode="relative" rAng="0" ptsTypes="AA">
                                      <p:cBhvr>
                                        <p:cTn id="48" dur="1000" fill="hold"/>
                                        <p:tgtEl>
                                          <p:spTgt spid="36"/>
                                        </p:tgtEl>
                                        <p:attrNameLst>
                                          <p:attrName>ppt_x</p:attrName>
                                          <p:attrName>ppt_y</p:attrName>
                                        </p:attrNameLst>
                                      </p:cBhvr>
                                      <p:rCtr x="-33" y="-66435"/>
                                    </p:animMotion>
                                  </p:childTnLst>
                                </p:cTn>
                              </p:par>
                            </p:childTnLst>
                          </p:cTn>
                        </p:par>
                        <p:par>
                          <p:cTn id="49" fill="hold">
                            <p:stCondLst>
                              <p:cond delay="2750"/>
                            </p:stCondLst>
                            <p:childTnLst>
                              <p:par>
                                <p:cTn id="50" presetID="53" presetClass="entr" presetSubtype="1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ppt_w</p:attrName>
                                        </p:attrNameLst>
                                      </p:cBhvr>
                                      <p:tavLst>
                                        <p:tav tm="0">
                                          <p:val>
                                            <p:fltVal val="0"/>
                                          </p:val>
                                        </p:tav>
                                        <p:tav tm="100000">
                                          <p:val>
                                            <p:strVal val="#ppt_w"/>
                                          </p:val>
                                        </p:tav>
                                      </p:tavLst>
                                    </p:anim>
                                    <p:anim calcmode="lin" valueType="num">
                                      <p:cBhvr>
                                        <p:cTn id="53" dur="500" fill="hold"/>
                                        <p:tgtEl>
                                          <p:spTgt spid="51"/>
                                        </p:tgtEl>
                                        <p:attrNameLst>
                                          <p:attrName>ppt_h</p:attrName>
                                        </p:attrNameLst>
                                      </p:cBhvr>
                                      <p:tavLst>
                                        <p:tav tm="0">
                                          <p:val>
                                            <p:fltVal val="0"/>
                                          </p:val>
                                        </p:tav>
                                        <p:tav tm="100000">
                                          <p:val>
                                            <p:strVal val="#ppt_h"/>
                                          </p:val>
                                        </p:tav>
                                      </p:tavLst>
                                    </p:anim>
                                    <p:animEffect transition="in" filter="fade">
                                      <p:cBhvr>
                                        <p:cTn id="54" dur="500"/>
                                        <p:tgtEl>
                                          <p:spTgt spid="51"/>
                                        </p:tgtEl>
                                      </p:cBhvr>
                                    </p:animEffect>
                                  </p:childTnLst>
                                </p:cTn>
                              </p:par>
                            </p:childTnLst>
                          </p:cTn>
                        </p:par>
                        <p:par>
                          <p:cTn id="55" fill="hold">
                            <p:stCondLst>
                              <p:cond delay="3250"/>
                            </p:stCondLst>
                            <p:childTnLst>
                              <p:par>
                                <p:cTn id="56" presetID="26" presetClass="emph" presetSubtype="0" fill="hold" grpId="1" nodeType="afterEffect">
                                  <p:stCondLst>
                                    <p:cond delay="0"/>
                                  </p:stCondLst>
                                  <p:childTnLst>
                                    <p:animEffect transition="out" filter="fade">
                                      <p:cBhvr>
                                        <p:cTn id="57" dur="100" tmFilter="0, 0; .2, .5; .8, .5; 1, 0"/>
                                        <p:tgtEl>
                                          <p:spTgt spid="51"/>
                                        </p:tgtEl>
                                      </p:cBhvr>
                                    </p:animEffect>
                                    <p:animScale>
                                      <p:cBhvr>
                                        <p:cTn id="58" dur="5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10762562"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5.1 HOẠT ĐỘNG CỦA HỆ THỐNG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4" name="TextBox 3"/>
          <p:cNvSpPr txBox="1"/>
          <p:nvPr/>
        </p:nvSpPr>
        <p:spPr>
          <a:xfrm>
            <a:off x="2796572" y="4075462"/>
            <a:ext cx="18003339" cy="6771084"/>
          </a:xfrm>
          <a:prstGeom prst="rect">
            <a:avLst/>
          </a:prstGeom>
          <a:noFill/>
        </p:spPr>
        <p:txBody>
          <a:bodyPr wrap="square" lIns="0" tIns="0" rIns="0" bIns="0" rtlCol="0">
            <a:spAutoFit/>
          </a:bodyPr>
          <a:lstStyle/>
          <a:p>
            <a:pPr marL="571500" indent="-571500" algn="jus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Khi PIC không hoạt </a:t>
            </a:r>
            <a:r>
              <a:rPr lang="en-US" sz="4400" dirty="0" smtClean="0">
                <a:latin typeface="Times New Roman" panose="02020603050405020304" pitchFamily="18" charset="0"/>
                <a:cs typeface="Times New Roman" panose="02020603050405020304" pitchFamily="18" charset="0"/>
              </a:rPr>
              <a:t>động, PIC vào chế độ Ngủ.</a:t>
            </a:r>
          </a:p>
          <a:p>
            <a:pPr marL="571500" indent="-571500" algn="just">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Khi có người chuyển động ngang qua cảm biến nhiệt, chân tín hiệu cảm biến nhiệt đóng vai trò ngắt ngoài đánh thức PIC, cấp nguồn (mức logic 1 vào chân Vcc) cho cảm biến ánh sáng.</a:t>
            </a:r>
          </a:p>
          <a:p>
            <a:pPr marL="1485900" lvl="2" indent="-571500" algn="just">
              <a:buFont typeface="Courier New" panose="02070309020205020404" pitchFamily="49" charset="0"/>
              <a:buChar char="o"/>
            </a:pPr>
            <a:r>
              <a:rPr lang="en-US" sz="4400" dirty="0" smtClean="0">
                <a:latin typeface="Times New Roman" panose="02020603050405020304" pitchFamily="18" charset="0"/>
                <a:cs typeface="Times New Roman" panose="02020603050405020304" pitchFamily="18" charset="0"/>
              </a:rPr>
              <a:t>Nếu trời sáng, cấp mức logic 0 cho chân Vcc, không có dòng tiêu thụ qua cảm biến ánh sáng, PIC tiếp tục vào chế độ Ngủ.</a:t>
            </a:r>
          </a:p>
          <a:p>
            <a:pPr marL="1485900" lvl="2" indent="-571500" algn="just">
              <a:buFont typeface="Courier New" panose="02070309020205020404" pitchFamily="49" charset="0"/>
              <a:buChar char="o"/>
            </a:pPr>
            <a:r>
              <a:rPr lang="en-US" sz="4400" dirty="0" smtClean="0">
                <a:latin typeface="Times New Roman" panose="02020603050405020304" pitchFamily="18" charset="0"/>
                <a:cs typeface="Times New Roman" panose="02020603050405020304" pitchFamily="18" charset="0"/>
              </a:rPr>
              <a:t>Nếu trời tối, bật đèn sáng 10s, khi hết thời gian đó đèn tắt, PIC tiếp tục vào chế độ Ngủ.</a:t>
            </a:r>
          </a:p>
          <a:p>
            <a:pPr algn="just"/>
            <a:endParaRPr lang="en-US" sz="4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4400" dirty="0" smtClean="0">
                <a:latin typeface="Times New Roman" panose="02020603050405020304" pitchFamily="18" charset="0"/>
                <a:cs typeface="Times New Roman" panose="02020603050405020304" pitchFamily="18" charset="0"/>
              </a:rPr>
              <a:t>(Đèn vẫn sáng cho đến khi không còn chuyển động)</a:t>
            </a:r>
          </a:p>
        </p:txBody>
      </p:sp>
    </p:spTree>
    <p:extLst>
      <p:ext uri="{BB962C8B-B14F-4D97-AF65-F5344CB8AC3E}">
        <p14:creationId xmlns:p14="http://schemas.microsoft.com/office/powerpoint/2010/main" val="357949415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10762562"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5.1 HOẠT ĐỘNG CỦA HỆ THỐNG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mc:AlternateContent xmlns:mc="http://schemas.openxmlformats.org/markup-compatibility/2006">
        <mc:Choice xmlns:a14="http://schemas.microsoft.com/office/drawing/2010/main" Requires="a14">
          <p:sp>
            <p:nvSpPr>
              <p:cNvPr id="4" name="TextBox 3"/>
              <p:cNvSpPr txBox="1"/>
              <p:nvPr/>
            </p:nvSpPr>
            <p:spPr>
              <a:xfrm>
                <a:off x="833302" y="3161062"/>
                <a:ext cx="12744154" cy="8126777"/>
              </a:xfrm>
              <a:prstGeom prst="rect">
                <a:avLst/>
              </a:prstGeom>
              <a:noFill/>
            </p:spPr>
            <p:txBody>
              <a:bodyPr wrap="square" lIns="0" tIns="0" rIns="0" bIns="0" rtlCol="0">
                <a:spAutoFit/>
              </a:bodyPr>
              <a:lstStyle/>
              <a:p>
                <a:pPr marL="571500" indent="-571500" algn="just">
                  <a:buFont typeface="Wingdings" panose="05000000000000000000" pitchFamily="2" charset="2"/>
                  <a:buChar char="v"/>
                </a:pPr>
                <a:r>
                  <a:rPr lang="vi-VN" sz="4400" dirty="0" smtClean="0">
                    <a:latin typeface="Times New Roman" panose="02020603050405020304" pitchFamily="18" charset="0"/>
                    <a:cs typeface="Times New Roman" panose="02020603050405020304" pitchFamily="18" charset="0"/>
                  </a:rPr>
                  <a:t>Điều kiện vào chế độ sleep</a:t>
                </a:r>
                <a:endParaRPr lang="en-US" sz="4400" dirty="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Chế </a:t>
                </a:r>
                <a:r>
                  <a:rPr lang="vi-VN" sz="4400" dirty="0">
                    <a:latin typeface="Times New Roman" panose="02020603050405020304" pitchFamily="18" charset="0"/>
                    <a:cs typeface="Times New Roman" panose="02020603050405020304" pitchFamily="18" charset="0"/>
                  </a:rPr>
                  <a:t>độ sleep sẽ được thực hiện bởi các sự kiện </a:t>
                </a:r>
                <a:r>
                  <a:rPr lang="vi-VN" sz="4400" dirty="0" smtClean="0">
                    <a:latin typeface="Times New Roman" panose="02020603050405020304" pitchFamily="18" charset="0"/>
                    <a:cs typeface="Times New Roman" panose="02020603050405020304" pitchFamily="18" charset="0"/>
                  </a:rPr>
                  <a:t>sau:</a:t>
                </a:r>
                <a:endParaRPr lang="en-US" sz="4400" dirty="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WDT </a:t>
                </a:r>
                <a:r>
                  <a:rPr lang="vi-VN" sz="4400" dirty="0">
                    <a:latin typeface="Times New Roman" panose="02020603050405020304" pitchFamily="18" charset="0"/>
                    <a:cs typeface="Times New Roman" panose="02020603050405020304" pitchFamily="18" charset="0"/>
                  </a:rPr>
                  <a:t>sẽ bị xóa nhưng vẫn tiếp tục chạy</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Bit </a:t>
                </a:r>
                <a14:m>
                  <m:oMath xmlns:m="http://schemas.openxmlformats.org/officeDocument/2006/math">
                    <m:acc>
                      <m:accPr>
                        <m:chr m:val="̅"/>
                        <m:ctrlPr>
                          <a:rPr lang="vi-VN" sz="4400" i="1" smtClean="0">
                            <a:latin typeface="Cambria Math" panose="02040503050406030204" pitchFamily="18" charset="0"/>
                            <a:cs typeface="Times New Roman" panose="02020603050405020304" pitchFamily="18" charset="0"/>
                          </a:rPr>
                        </m:ctrlPr>
                      </m:accPr>
                      <m:e>
                        <m:r>
                          <a:rPr lang="en-US" sz="4400" b="0" i="1" smtClean="0">
                            <a:latin typeface="Cambria Math" panose="02040503050406030204" pitchFamily="18" charset="0"/>
                            <a:cs typeface="Times New Roman" panose="02020603050405020304" pitchFamily="18" charset="0"/>
                          </a:rPr>
                          <m:t>𝑃𝐷</m:t>
                        </m:r>
                      </m:e>
                    </m:acc>
                    <m:r>
                      <a:rPr lang="en-US" sz="4400" b="0" i="1" smtClean="0">
                        <a:latin typeface="Cambria Math" panose="02040503050406030204" pitchFamily="18" charset="0"/>
                        <a:cs typeface="Times New Roman" panose="02020603050405020304" pitchFamily="18" charset="0"/>
                      </a:rPr>
                      <m:t> </m:t>
                    </m:r>
                  </m:oMath>
                </a14:m>
                <a:r>
                  <a:rPr lang="vi-VN" sz="4400" dirty="0" smtClean="0">
                    <a:latin typeface="Times New Roman" panose="02020603050405020304" pitchFamily="18" charset="0"/>
                    <a:cs typeface="Times New Roman" panose="02020603050405020304" pitchFamily="18" charset="0"/>
                  </a:rPr>
                  <a:t>trong </a:t>
                </a:r>
                <a:r>
                  <a:rPr lang="vi-VN" sz="4400" dirty="0">
                    <a:latin typeface="Times New Roman" panose="02020603050405020304" pitchFamily="18" charset="0"/>
                    <a:cs typeface="Times New Roman" panose="02020603050405020304" pitchFamily="18" charset="0"/>
                  </a:rPr>
                  <a:t>thanh ghi STATUS bị </a:t>
                </a:r>
                <a:r>
                  <a:rPr lang="vi-VN" sz="4400" dirty="0" smtClean="0">
                    <a:latin typeface="Times New Roman" panose="02020603050405020304" pitchFamily="18" charset="0"/>
                    <a:cs typeface="Times New Roman" panose="02020603050405020304" pitchFamily="18" charset="0"/>
                  </a:rPr>
                  <a:t>xóa.</a:t>
                </a:r>
                <a:r>
                  <a:rPr lang="en-US" sz="4400" dirty="0">
                    <a:latin typeface="Times New Roman" panose="02020603050405020304" pitchFamily="18" charset="0"/>
                    <a:cs typeface="Times New Roman" panose="02020603050405020304" pitchFamily="18" charset="0"/>
                  </a:rPr>
                  <a:t> </a:t>
                </a:r>
                <a14:m>
                  <m:oMath xmlns:m="http://schemas.openxmlformats.org/officeDocument/2006/math">
                    <m:r>
                      <a:rPr lang="en-US" sz="4400" b="0" i="1" smtClean="0">
                        <a:latin typeface="Cambria Math" panose="02040503050406030204" pitchFamily="18" charset="0"/>
                        <a:cs typeface="Times New Roman" panose="02020603050405020304" pitchFamily="18" charset="0"/>
                      </a:rPr>
                      <m:t>(</m:t>
                    </m:r>
                    <m:acc>
                      <m:accPr>
                        <m:chr m:val="̅"/>
                        <m:ctrlPr>
                          <a:rPr lang="en-US" sz="4400" b="0" i="1" smtClean="0">
                            <a:latin typeface="Cambria Math" panose="02040503050406030204" pitchFamily="18" charset="0"/>
                            <a:cs typeface="Times New Roman" panose="02020603050405020304" pitchFamily="18" charset="0"/>
                          </a:rPr>
                        </m:ctrlPr>
                      </m:accPr>
                      <m:e>
                        <m:r>
                          <a:rPr lang="en-US" sz="4400" b="0" i="1" smtClean="0">
                            <a:latin typeface="Cambria Math" panose="02040503050406030204" pitchFamily="18" charset="0"/>
                            <a:cs typeface="Times New Roman" panose="02020603050405020304" pitchFamily="18" charset="0"/>
                          </a:rPr>
                          <m:t>𝑃𝐷</m:t>
                        </m:r>
                      </m:e>
                    </m:acc>
                    <m:r>
                      <a:rPr lang="en-US" sz="4400" b="0" i="1" smtClean="0">
                        <a:latin typeface="Cambria Math" panose="02040503050406030204" pitchFamily="18" charset="0"/>
                        <a:cs typeface="Times New Roman" panose="02020603050405020304" pitchFamily="18" charset="0"/>
                      </a:rPr>
                      <m:t>=0)</m:t>
                    </m:r>
                  </m:oMath>
                </a14:m>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Bit </a:t>
                </a:r>
                <a14:m>
                  <m:oMath xmlns:m="http://schemas.openxmlformats.org/officeDocument/2006/math">
                    <m:acc>
                      <m:accPr>
                        <m:chr m:val="̅"/>
                        <m:ctrlPr>
                          <a:rPr lang="en-US" sz="4400" i="1">
                            <a:latin typeface="Cambria Math" panose="02040503050406030204" pitchFamily="18" charset="0"/>
                            <a:cs typeface="Times New Roman" panose="02020603050405020304" pitchFamily="18" charset="0"/>
                          </a:rPr>
                        </m:ctrlPr>
                      </m:accPr>
                      <m:e>
                        <m:r>
                          <a:rPr lang="en-US" sz="4400" i="1">
                            <a:latin typeface="Cambria Math" panose="02040503050406030204" pitchFamily="18" charset="0"/>
                            <a:cs typeface="Times New Roman" panose="02020603050405020304" pitchFamily="18" charset="0"/>
                          </a:rPr>
                          <m:t>𝑇𝑂</m:t>
                        </m:r>
                      </m:e>
                    </m:acc>
                  </m:oMath>
                </a14:m>
                <a:r>
                  <a:rPr lang="vi-VN" sz="4400" i="1"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được thiết lập. </a:t>
                </a:r>
                <a14:m>
                  <m:oMath xmlns:m="http://schemas.openxmlformats.org/officeDocument/2006/math">
                    <m:r>
                      <a:rPr lang="en-US" sz="4400" i="1">
                        <a:latin typeface="Cambria Math" panose="02040503050406030204" pitchFamily="18" charset="0"/>
                        <a:cs typeface="Times New Roman" panose="02020603050405020304" pitchFamily="18" charset="0"/>
                      </a:rPr>
                      <m:t>(</m:t>
                    </m:r>
                    <m:acc>
                      <m:accPr>
                        <m:chr m:val="̅"/>
                        <m:ctrlPr>
                          <a:rPr lang="en-US" sz="4400" i="1">
                            <a:latin typeface="Cambria Math" panose="02040503050406030204" pitchFamily="18" charset="0"/>
                            <a:cs typeface="Times New Roman" panose="02020603050405020304" pitchFamily="18" charset="0"/>
                          </a:rPr>
                        </m:ctrlPr>
                      </m:accPr>
                      <m:e>
                        <m:r>
                          <a:rPr lang="en-US" sz="4400" b="0" i="1" smtClean="0">
                            <a:latin typeface="Cambria Math" panose="02040503050406030204" pitchFamily="18" charset="0"/>
                            <a:cs typeface="Times New Roman" panose="02020603050405020304" pitchFamily="18" charset="0"/>
                          </a:rPr>
                          <m:t>𝑇𝑂</m:t>
                        </m:r>
                      </m:e>
                    </m:acc>
                    <m:r>
                      <a:rPr lang="en-US" sz="4400" i="1">
                        <a:latin typeface="Cambria Math" panose="02040503050406030204" pitchFamily="18" charset="0"/>
                        <a:cs typeface="Times New Roman" panose="02020603050405020304" pitchFamily="18" charset="0"/>
                      </a:rPr>
                      <m:t>=</m:t>
                    </m:r>
                    <m:r>
                      <a:rPr lang="en-US" sz="4400" b="0" i="1" smtClean="0">
                        <a:latin typeface="Cambria Math" panose="02040503050406030204" pitchFamily="18" charset="0"/>
                        <a:cs typeface="Times New Roman" panose="02020603050405020304" pitchFamily="18" charset="0"/>
                      </a:rPr>
                      <m:t>1</m:t>
                    </m:r>
                    <m:r>
                      <a:rPr lang="en-US" sz="4400" i="1">
                        <a:latin typeface="Cambria Math" panose="02040503050406030204" pitchFamily="18" charset="0"/>
                        <a:cs typeface="Times New Roman" panose="02020603050405020304" pitchFamily="18" charset="0"/>
                      </a:rPr>
                      <m:t>)</m:t>
                    </m:r>
                  </m:oMath>
                </a14:m>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Trình </a:t>
                </a:r>
                <a:r>
                  <a:rPr lang="vi-VN" sz="4400" dirty="0">
                    <a:latin typeface="Times New Roman" panose="02020603050405020304" pitchFamily="18" charset="0"/>
                    <a:cs typeface="Times New Roman" panose="02020603050405020304" pitchFamily="18" charset="0"/>
                  </a:rPr>
                  <a:t>điều khiển bộ tạo dao động bị tắt</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Các </a:t>
                </a:r>
                <a:r>
                  <a:rPr lang="vi-VN" sz="4400" dirty="0">
                    <a:latin typeface="Times New Roman" panose="02020603050405020304" pitchFamily="18" charset="0"/>
                    <a:cs typeface="Times New Roman" panose="02020603050405020304" pitchFamily="18" charset="0"/>
                  </a:rPr>
                  <a:t>cổng I / O duy trì trạng thái trước đó SLEEP đã được thực hiện (chân pin </a:t>
                </a:r>
                <a:r>
                  <a:rPr lang="vi-VN" sz="4400" dirty="0" smtClean="0">
                    <a:latin typeface="Times New Roman" panose="02020603050405020304" pitchFamily="18" charset="0"/>
                    <a:cs typeface="Times New Roman" panose="02020603050405020304" pitchFamily="18" charset="0"/>
                  </a:rPr>
                  <a:t>cấp</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nguồn </a:t>
                </a:r>
                <a:r>
                  <a:rPr lang="vi-VN" sz="4400" dirty="0">
                    <a:latin typeface="Times New Roman" panose="02020603050405020304" pitchFamily="18" charset="0"/>
                    <a:cs typeface="Times New Roman" panose="02020603050405020304" pitchFamily="18" charset="0"/>
                  </a:rPr>
                  <a:t>cho đèn và cảm biến ánh sáng là mức 0 (</a:t>
                </a:r>
                <a:r>
                  <a:rPr lang="vi-VN" sz="4400" i="1" dirty="0">
                    <a:latin typeface="Times New Roman" panose="02020603050405020304" pitchFamily="18" charset="0"/>
                    <a:cs typeface="Times New Roman" panose="02020603050405020304" pitchFamily="18" charset="0"/>
                  </a:rPr>
                  <a:t>VSS </a:t>
                </a:r>
                <a:r>
                  <a:rPr lang="vi-VN" sz="4400" dirty="0">
                    <a:latin typeface="Times New Roman" panose="02020603050405020304" pitchFamily="18" charset="0"/>
                    <a:cs typeface="Times New Roman" panose="02020603050405020304" pitchFamily="18" charset="0"/>
                  </a:rPr>
                  <a:t>) trước khi vào </a:t>
                </a:r>
                <a:r>
                  <a:rPr lang="en-US" sz="4400" dirty="0" smtClean="0">
                    <a:latin typeface="Times New Roman" panose="02020603050405020304" pitchFamily="18" charset="0"/>
                    <a:cs typeface="Times New Roman" panose="02020603050405020304" pitchFamily="18" charset="0"/>
                  </a:rPr>
                  <a:t>s</a:t>
                </a:r>
                <a:r>
                  <a:rPr lang="vi-VN" sz="4400" dirty="0" smtClean="0">
                    <a:latin typeface="Times New Roman" panose="02020603050405020304" pitchFamily="18" charset="0"/>
                    <a:cs typeface="Times New Roman" panose="02020603050405020304" pitchFamily="18" charset="0"/>
                  </a:rPr>
                  <a:t>leep).</a:t>
                </a:r>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Chân </a:t>
                </a:r>
                <a:r>
                  <a:rPr lang="vi-VN" sz="4400" dirty="0">
                    <a:latin typeface="Times New Roman" panose="02020603050405020304" pitchFamily="18" charset="0"/>
                    <a:cs typeface="Times New Roman" panose="02020603050405020304" pitchFamily="18" charset="0"/>
                  </a:rPr>
                  <a:t>MCLR phải ở mức logic </a:t>
                </a:r>
                <a:r>
                  <a:rPr lang="vi-VN" sz="4400" dirty="0" smtClean="0">
                    <a:latin typeface="Times New Roman" panose="02020603050405020304" pitchFamily="18" charset="0"/>
                    <a:cs typeface="Times New Roman" panose="02020603050405020304" pitchFamily="18" charset="0"/>
                  </a:rPr>
                  <a:t>cao.</a:t>
                </a:r>
                <a:endParaRPr lang="en-US" sz="4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vi-VN" sz="4400" dirty="0" smtClean="0">
                    <a:latin typeface="Times New Roman" panose="02020603050405020304" pitchFamily="18" charset="0"/>
                    <a:cs typeface="Times New Roman" panose="02020603050405020304" pitchFamily="18" charset="0"/>
                  </a:rPr>
                  <a:t>Phần </a:t>
                </a:r>
                <a:r>
                  <a:rPr lang="vi-VN" sz="4400" dirty="0">
                    <a:latin typeface="Times New Roman" panose="02020603050405020304" pitchFamily="18" charset="0"/>
                    <a:cs typeface="Times New Roman" panose="02020603050405020304" pitchFamily="18" charset="0"/>
                  </a:rPr>
                  <a:t>mềm PIC C Compiler hỗ trợ các điều kiện trên bằng câu lệnh </a:t>
                </a:r>
                <a:r>
                  <a:rPr lang="vi-VN" sz="4400" b="1" dirty="0">
                    <a:latin typeface="Times New Roman" panose="02020603050405020304" pitchFamily="18" charset="0"/>
                    <a:cs typeface="Times New Roman" panose="02020603050405020304" pitchFamily="18" charset="0"/>
                  </a:rPr>
                  <a:t>sleep();</a:t>
                </a:r>
                <a:r>
                  <a:rPr lang="vi-VN" sz="4400" dirty="0">
                    <a:latin typeface="Times New Roman" panose="02020603050405020304" pitchFamily="18" charset="0"/>
                    <a:cs typeface="Times New Roman" panose="02020603050405020304" pitchFamily="18" charset="0"/>
                  </a:rPr>
                  <a:t> </a:t>
                </a:r>
                <a:endParaRPr lang="en-US" sz="4400" dirty="0" smtClean="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833302" y="3161062"/>
                <a:ext cx="12744154" cy="8126777"/>
              </a:xfrm>
              <a:prstGeom prst="rect">
                <a:avLst/>
              </a:prstGeom>
              <a:blipFill>
                <a:blip r:embed="rId2"/>
                <a:stretch>
                  <a:fillRect l="-2488" t="-2026" r="-2632" b="-322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4088034" y="4703665"/>
            <a:ext cx="9674549" cy="8018837"/>
          </a:xfrm>
          <a:prstGeom prst="rect">
            <a:avLst/>
          </a:prstGeom>
        </p:spPr>
      </p:pic>
      <p:pic>
        <p:nvPicPr>
          <p:cNvPr id="3" name="Picture 2"/>
          <p:cNvPicPr>
            <a:picLocks noChangeAspect="1"/>
          </p:cNvPicPr>
          <p:nvPr/>
        </p:nvPicPr>
        <p:blipFill rotWithShape="1">
          <a:blip r:embed="rId4"/>
          <a:srcRect l="1997"/>
          <a:stretch/>
        </p:blipFill>
        <p:spPr>
          <a:xfrm>
            <a:off x="14088034" y="788879"/>
            <a:ext cx="10295966" cy="3725292"/>
          </a:xfrm>
          <a:prstGeom prst="rect">
            <a:avLst/>
          </a:prstGeom>
        </p:spPr>
      </p:pic>
    </p:spTree>
    <p:extLst>
      <p:ext uri="{BB962C8B-B14F-4D97-AF65-F5344CB8AC3E}">
        <p14:creationId xmlns:p14="http://schemas.microsoft.com/office/powerpoint/2010/main" val="3712165978"/>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10762562"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5.1 HOẠT ĐỘNG CỦA HỆ THỐNG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4" name="TextBox 3"/>
          <p:cNvSpPr txBox="1"/>
          <p:nvPr/>
        </p:nvSpPr>
        <p:spPr>
          <a:xfrm>
            <a:off x="1816040" y="3967886"/>
            <a:ext cx="19149028" cy="6771084"/>
          </a:xfrm>
          <a:prstGeom prst="rect">
            <a:avLst/>
          </a:prstGeom>
          <a:noFill/>
        </p:spPr>
        <p:txBody>
          <a:bodyPr wrap="square" lIns="0" tIns="0" rIns="0" bIns="0" rtlCol="0">
            <a:spAutoFit/>
          </a:bodyPr>
          <a:lstStyle/>
          <a:p>
            <a:pPr marL="571500" indent="-571500" algn="just">
              <a:buFont typeface="Wingdings" panose="05000000000000000000" pitchFamily="2" charset="2"/>
              <a:buChar char="v"/>
            </a:pPr>
            <a:r>
              <a:rPr lang="vi-VN" sz="4400" dirty="0" smtClean="0">
                <a:latin typeface="Times New Roman" panose="02020603050405020304" pitchFamily="18" charset="0"/>
                <a:cs typeface="Times New Roman" panose="02020603050405020304" pitchFamily="18" charset="0"/>
              </a:rPr>
              <a:t>Điều kiện </a:t>
            </a:r>
            <a:r>
              <a:rPr lang="en-US" sz="4400" dirty="0" smtClean="0">
                <a:latin typeface="Times New Roman" panose="02020603050405020304" pitchFamily="18" charset="0"/>
                <a:cs typeface="Times New Roman" panose="02020603050405020304" pitchFamily="18" charset="0"/>
              </a:rPr>
              <a:t>ra</a:t>
            </a:r>
            <a:r>
              <a:rPr lang="vi-VN" sz="4400" dirty="0" smtClean="0">
                <a:latin typeface="Times New Roman" panose="02020603050405020304" pitchFamily="18" charset="0"/>
                <a:cs typeface="Times New Roman" panose="02020603050405020304" pitchFamily="18" charset="0"/>
              </a:rPr>
              <a:t> chế độ sleep</a:t>
            </a:r>
            <a:endParaRPr lang="en-US" sz="4400" dirty="0">
              <a:latin typeface="Times New Roman" panose="02020603050405020304" pitchFamily="18" charset="0"/>
              <a:cs typeface="Times New Roman" panose="02020603050405020304" pitchFamily="18" charset="0"/>
            </a:endParaRPr>
          </a:p>
          <a:p>
            <a:pPr algn="just"/>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Thiết </a:t>
            </a:r>
            <a:r>
              <a:rPr lang="vi-VN" sz="4400" dirty="0">
                <a:latin typeface="Times New Roman" panose="02020603050405020304" pitchFamily="18" charset="0"/>
                <a:cs typeface="Times New Roman" panose="02020603050405020304" pitchFamily="18" charset="0"/>
              </a:rPr>
              <a:t>bị có thể đánh thức từ chế độ Ngủ thông qua một trong các sự kiện sau</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657350" lvl="2" indent="-742950" algn="just">
              <a:buAutoNum type="arabicPeriod"/>
            </a:pPr>
            <a:r>
              <a:rPr lang="vi-VN" sz="4400" dirty="0" smtClean="0">
                <a:latin typeface="Times New Roman" panose="02020603050405020304" pitchFamily="18" charset="0"/>
                <a:cs typeface="Times New Roman" panose="02020603050405020304" pitchFamily="18" charset="0"/>
              </a:rPr>
              <a:t>Reset </a:t>
            </a:r>
            <a:r>
              <a:rPr lang="vi-VN" sz="4400" dirty="0">
                <a:latin typeface="Times New Roman" panose="02020603050405020304" pitchFamily="18" charset="0"/>
                <a:cs typeface="Times New Roman" panose="02020603050405020304" pitchFamily="18" charset="0"/>
              </a:rPr>
              <a:t>bên ngoài trên chân MCLR</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657350" lvl="2" indent="-742950" algn="just">
              <a:buAutoNum type="arabicPeriod"/>
            </a:pPr>
            <a:r>
              <a:rPr lang="vi-VN" sz="4400" dirty="0" smtClean="0">
                <a:latin typeface="Times New Roman" panose="02020603050405020304" pitchFamily="18" charset="0"/>
                <a:cs typeface="Times New Roman" panose="02020603050405020304" pitchFamily="18" charset="0"/>
              </a:rPr>
              <a:t>Bộ </a:t>
            </a:r>
            <a:r>
              <a:rPr lang="vi-VN" sz="4400" dirty="0">
                <a:latin typeface="Times New Roman" panose="02020603050405020304" pitchFamily="18" charset="0"/>
                <a:cs typeface="Times New Roman" panose="02020603050405020304" pitchFamily="18" charset="0"/>
              </a:rPr>
              <a:t>định thời wake-up (nếu WDT đã được bật</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657350" lvl="2" indent="-742950" algn="just">
              <a:buAutoNum type="arabicPeriod"/>
            </a:pPr>
            <a:r>
              <a:rPr lang="vi-VN" sz="4400" dirty="0" smtClean="0">
                <a:latin typeface="Times New Roman" panose="02020603050405020304" pitchFamily="18" charset="0"/>
                <a:cs typeface="Times New Roman" panose="02020603050405020304" pitchFamily="18" charset="0"/>
              </a:rPr>
              <a:t>Ngắt </a:t>
            </a:r>
            <a:r>
              <a:rPr lang="vi-VN" sz="4400" dirty="0">
                <a:latin typeface="Times New Roman" panose="02020603050405020304" pitchFamily="18" charset="0"/>
                <a:cs typeface="Times New Roman" panose="02020603050405020304" pitchFamily="18" charset="0"/>
              </a:rPr>
              <a:t>từ chân RB0 / INT, thay đổi PORTB hoặc ngắt ngoại vi</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1200150" lvl="1" indent="-742950" algn="just">
              <a:buAutoNum type="arabicPeriod"/>
            </a:pPr>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Wingdings" panose="05000000000000000000" pitchFamily="2" charset="2"/>
              <a:buChar char="ü"/>
            </a:pPr>
            <a:r>
              <a:rPr lang="vi-VN" sz="4400" dirty="0" smtClean="0">
                <a:latin typeface="Times New Roman" panose="02020603050405020304" pitchFamily="18" charset="0"/>
                <a:cs typeface="Times New Roman" panose="02020603050405020304" pitchFamily="18" charset="0"/>
              </a:rPr>
              <a:t>Sự </a:t>
            </a:r>
            <a:r>
              <a:rPr lang="vi-VN" sz="4400" dirty="0">
                <a:latin typeface="Times New Roman" panose="02020603050405020304" pitchFamily="18" charset="0"/>
                <a:cs typeface="Times New Roman" panose="02020603050405020304" pitchFamily="18" charset="0"/>
              </a:rPr>
              <a:t>kiện đầu tiên sẽ khiến thiết bị Reset. Hai sự kiện sau được coi là sự tiếp nối của quá </a:t>
            </a:r>
            <a:r>
              <a:rPr lang="vi-VN" sz="4400" dirty="0" smtClean="0">
                <a:latin typeface="Times New Roman" panose="02020603050405020304" pitchFamily="18" charset="0"/>
                <a:cs typeface="Times New Roman" panose="02020603050405020304" pitchFamily="18" charset="0"/>
              </a:rPr>
              <a:t>trình</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thực </a:t>
            </a:r>
            <a:r>
              <a:rPr lang="vi-VN" sz="4400" dirty="0">
                <a:latin typeface="Times New Roman" panose="02020603050405020304" pitchFamily="18" charset="0"/>
                <a:cs typeface="Times New Roman" panose="02020603050405020304" pitchFamily="18" charset="0"/>
              </a:rPr>
              <a:t>hiện chương trình</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1028700" lvl="1" indent="-571500" algn="just">
              <a:buFont typeface="Wingdings" panose="05000000000000000000" pitchFamily="2" charset="2"/>
              <a:buChar char="ü"/>
            </a:pPr>
            <a:r>
              <a:rPr lang="vi-VN" sz="4400" dirty="0" smtClean="0">
                <a:latin typeface="Times New Roman" panose="02020603050405020304" pitchFamily="18" charset="0"/>
                <a:cs typeface="Times New Roman" panose="02020603050405020304" pitchFamily="18" charset="0"/>
              </a:rPr>
              <a:t>Nếu </a:t>
            </a:r>
            <a:r>
              <a:rPr lang="vi-VN" sz="4400" dirty="0">
                <a:latin typeface="Times New Roman" panose="02020603050405020304" pitchFamily="18" charset="0"/>
                <a:cs typeface="Times New Roman" panose="02020603050405020304" pitchFamily="18" charset="0"/>
              </a:rPr>
              <a:t>ngắt xảy ra trong hoặc sau khi thực hiện lệnh SLEEP, thiết bị sẽ ngay lập tức đánh </a:t>
            </a:r>
            <a:r>
              <a:rPr lang="vi-VN" sz="4400" dirty="0" smtClean="0">
                <a:latin typeface="Times New Roman" panose="02020603050405020304" pitchFamily="18" charset="0"/>
                <a:cs typeface="Times New Roman" panose="02020603050405020304" pitchFamily="18" charset="0"/>
              </a:rPr>
              <a:t>thức</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từ </a:t>
            </a:r>
            <a:r>
              <a:rPr lang="vi-VN" sz="4400" dirty="0">
                <a:latin typeface="Times New Roman" panose="02020603050405020304" pitchFamily="18" charset="0"/>
                <a:cs typeface="Times New Roman" panose="02020603050405020304" pitchFamily="18" charset="0"/>
              </a:rPr>
              <a:t>chế độ Ngủ.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967818"/>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13193035"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5.2 THIẾT KẾ VÀ THI CÔNG PHẦN CỨNG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2984319" y="2651525"/>
            <a:ext cx="6746975" cy="830997"/>
          </a:xfrm>
          <a:prstGeom prst="rect">
            <a:avLst/>
          </a:prstGeom>
        </p:spPr>
        <p:txBody>
          <a:bodyPr wrap="none">
            <a:spAutoFit/>
          </a:bodyPr>
          <a:lstStyle/>
          <a:p>
            <a:r>
              <a:rPr lang="en-US" sz="4800" dirty="0">
                <a:solidFill>
                  <a:schemeClr val="tx2"/>
                </a:solidFill>
                <a:latin typeface="Fira Sans SemiBold" panose="020B0703050000020004" pitchFamily="34" charset="0"/>
                <a:ea typeface="Fira Sans SemiBold" panose="020B0703050000020004" pitchFamily="34" charset="0"/>
              </a:rPr>
              <a:t>5</a:t>
            </a:r>
            <a:r>
              <a:rPr lang="en-US" sz="4800" dirty="0" smtClean="0">
                <a:solidFill>
                  <a:schemeClr val="tx2"/>
                </a:solidFill>
                <a:latin typeface="Fira Sans SemiBold" panose="020B0703050000020004" pitchFamily="34" charset="0"/>
                <a:ea typeface="Fira Sans SemiBold" panose="020B0703050000020004" pitchFamily="34" charset="0"/>
              </a:rPr>
              <a:t>.2.1  SƠ ĐỒ NGUYÊN LÝ</a:t>
            </a:r>
            <a:endParaRPr lang="en-US" sz="4800" dirty="0">
              <a:solidFill>
                <a:schemeClr val="tx2"/>
              </a:solidFill>
              <a:latin typeface="Fira Sans SemiBold" panose="020B0703050000020004" pitchFamily="34" charset="0"/>
              <a:ea typeface="Fira Sans SemiBold" panose="020B0703050000020004" pitchFamily="34" charset="0"/>
            </a:endParaRPr>
          </a:p>
        </p:txBody>
      </p:sp>
      <p:pic>
        <p:nvPicPr>
          <p:cNvPr id="6" name="Picture 5"/>
          <p:cNvPicPr/>
          <p:nvPr/>
        </p:nvPicPr>
        <p:blipFill>
          <a:blip r:embed="rId2"/>
          <a:stretch>
            <a:fillRect/>
          </a:stretch>
        </p:blipFill>
        <p:spPr>
          <a:xfrm>
            <a:off x="3788228" y="3574855"/>
            <a:ext cx="17242972" cy="9670882"/>
          </a:xfrm>
          <a:prstGeom prst="rect">
            <a:avLst/>
          </a:prstGeom>
        </p:spPr>
      </p:pic>
    </p:spTree>
    <p:extLst>
      <p:ext uri="{BB962C8B-B14F-4D97-AF65-F5344CB8AC3E}">
        <p14:creationId xmlns:p14="http://schemas.microsoft.com/office/powerpoint/2010/main" val="4160823941"/>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13193035"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5.2 THIẾT KẾ VÀ THI CÔNG PHẦN CỨNG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2984319" y="2651525"/>
            <a:ext cx="5593198"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5.2.2  THIẾT KẾ PCB</a:t>
            </a:r>
            <a:endParaRPr lang="en-US" sz="4800" dirty="0">
              <a:solidFill>
                <a:schemeClr val="tx2"/>
              </a:solidFill>
              <a:latin typeface="Fira Sans SemiBold" panose="020B0703050000020004" pitchFamily="34" charset="0"/>
              <a:ea typeface="Fira Sans SemiBold" panose="020B0703050000020004" pitchFamily="34" charset="0"/>
            </a:endParaRPr>
          </a:p>
        </p:txBody>
      </p:sp>
      <p:pic>
        <p:nvPicPr>
          <p:cNvPr id="8" name="Picture 7"/>
          <p:cNvPicPr/>
          <p:nvPr/>
        </p:nvPicPr>
        <p:blipFill rotWithShape="1">
          <a:blip r:embed="rId2"/>
          <a:srcRect l="2976" t="2531" r="2778" b="2684"/>
          <a:stretch/>
        </p:blipFill>
        <p:spPr bwMode="auto">
          <a:xfrm>
            <a:off x="5076961" y="3574855"/>
            <a:ext cx="13602925" cy="98322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3164855"/>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077297" y="4927753"/>
            <a:ext cx="8718733"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5.3 LẬP TRÌNH HỆ THỐNG</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3245576" y="5851083"/>
            <a:ext cx="7261924"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5.3.1  LƯU ĐỒ GIẢI THUẬT</a:t>
            </a:r>
            <a:endParaRPr lang="en-US" sz="4800" dirty="0">
              <a:solidFill>
                <a:schemeClr val="tx2"/>
              </a:solidFill>
              <a:latin typeface="Fira Sans SemiBold" panose="020B0703050000020004" pitchFamily="34" charset="0"/>
              <a:ea typeface="Fira Sans SemiBold" panose="020B0703050000020004" pitchFamily="34" charset="0"/>
            </a:endParaRPr>
          </a:p>
        </p:txBody>
      </p:sp>
      <p:pic>
        <p:nvPicPr>
          <p:cNvPr id="2" name="Picture 1"/>
          <p:cNvPicPr>
            <a:picLocks noChangeAspect="1"/>
          </p:cNvPicPr>
          <p:nvPr/>
        </p:nvPicPr>
        <p:blipFill>
          <a:blip r:embed="rId2"/>
          <a:stretch>
            <a:fillRect/>
          </a:stretch>
        </p:blipFill>
        <p:spPr>
          <a:xfrm>
            <a:off x="13418361" y="599385"/>
            <a:ext cx="9964153" cy="12934833"/>
          </a:xfrm>
          <a:prstGeom prst="rect">
            <a:avLst/>
          </a:prstGeom>
        </p:spPr>
      </p:pic>
    </p:spTree>
    <p:extLst>
      <p:ext uri="{BB962C8B-B14F-4D97-AF65-F5344CB8AC3E}">
        <p14:creationId xmlns:p14="http://schemas.microsoft.com/office/powerpoint/2010/main" val="2645890930"/>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sz="quarter" idx="10"/>
          </p:nvPr>
        </p:nvSpPr>
        <p:spPr/>
      </p:sp>
      <p:sp>
        <p:nvSpPr>
          <p:cNvPr id="5" name="TextBox 4"/>
          <p:cNvSpPr txBox="1"/>
          <p:nvPr/>
        </p:nvSpPr>
        <p:spPr>
          <a:xfrm>
            <a:off x="7094546" y="481310"/>
            <a:ext cx="10194907" cy="1800493"/>
          </a:xfrm>
          <a:prstGeom prst="rect">
            <a:avLst/>
          </a:prstGeom>
          <a:solidFill>
            <a:schemeClr val="bg1"/>
          </a:solidFill>
        </p:spPr>
        <p:txBody>
          <a:bodyPr wrap="none" lIns="0" tIns="0" rIns="0" bIns="0" rtlCol="0" anchor="ctr" anchorCtr="0">
            <a:spAutoFit/>
          </a:bodyPr>
          <a:lstStyle/>
          <a:p>
            <a:pPr algn="ctr"/>
            <a:r>
              <a:rPr lang="en-US" sz="11700" spc="-151" dirty="0" smtClean="0">
                <a:solidFill>
                  <a:srgbClr val="4BC1EB"/>
                </a:solidFill>
                <a:latin typeface="Fira Sans ExtraBold" panose="020B0903050000020004" pitchFamily="34" charset="0"/>
                <a:ea typeface="Fira Sans ExtraBold" panose="020B0903050000020004" pitchFamily="34" charset="0"/>
              </a:rPr>
              <a:t>TÓM TẮT ĐỒ ÁN</a:t>
            </a:r>
            <a:endParaRPr lang="ru-RU" sz="11700" spc="-151" dirty="0">
              <a:solidFill>
                <a:srgbClr val="4BC1EB"/>
              </a:solidFill>
              <a:latin typeface="Fira Sans ExtraBold" panose="020B0903050000020004" pitchFamily="34" charset="0"/>
              <a:ea typeface="Fira Sans ExtraBold" panose="020B0903050000020004" pitchFamily="34" charset="0"/>
            </a:endParaRPr>
          </a:p>
        </p:txBody>
      </p:sp>
      <p:sp>
        <p:nvSpPr>
          <p:cNvPr id="6" name="TextBox 5"/>
          <p:cNvSpPr txBox="1"/>
          <p:nvPr/>
        </p:nvSpPr>
        <p:spPr>
          <a:xfrm>
            <a:off x="8799839" y="7333243"/>
            <a:ext cx="65" cy="830997"/>
          </a:xfrm>
          <a:prstGeom prst="rect">
            <a:avLst/>
          </a:prstGeom>
          <a:solidFill>
            <a:schemeClr val="bg1"/>
          </a:solidFill>
        </p:spPr>
        <p:txBody>
          <a:bodyPr wrap="none" lIns="0" tIns="0" rIns="0" bIns="0" rtlCol="0" anchor="ctr" anchorCtr="0">
            <a:spAutoFit/>
          </a:bodyPr>
          <a:lstStyle/>
          <a:p>
            <a:endParaRPr lang="en-US" sz="5400" dirty="0">
              <a:solidFill>
                <a:schemeClr val="tx2"/>
              </a:solidFill>
              <a:latin typeface="Fira Sans SemiBold" panose="020B0703050000020004" pitchFamily="34" charset="0"/>
              <a:ea typeface="Fira Sans SemiBold" panose="020B0703050000020004" pitchFamily="34" charset="0"/>
            </a:endParaRPr>
          </a:p>
        </p:txBody>
      </p:sp>
      <p:sp>
        <p:nvSpPr>
          <p:cNvPr id="3" name="Rectangle 2"/>
          <p:cNvSpPr/>
          <p:nvPr/>
        </p:nvSpPr>
        <p:spPr>
          <a:xfrm>
            <a:off x="722036" y="2238417"/>
            <a:ext cx="21504605" cy="9571851"/>
          </a:xfrm>
          <a:prstGeom prst="rect">
            <a:avLst/>
          </a:prstGeom>
        </p:spPr>
        <p:txBody>
          <a:bodyPr wrap="none">
            <a:spAutoFit/>
          </a:bodyPr>
          <a:lstStyle/>
          <a:p>
            <a:endParaRPr lang="en-US" sz="4800" dirty="0" smtClean="0">
              <a:latin typeface="Times New Roman" panose="02020603050405020304" pitchFamily="18" charset="0"/>
              <a:ea typeface="Fira Sans" panose="020B0503050000020004" pitchFamily="34" charset="0"/>
              <a:cs typeface="Times New Roman" panose="02020603050405020304" pitchFamily="18" charset="0"/>
            </a:endParaRPr>
          </a:p>
          <a:p>
            <a:endParaRPr lang="en-US" sz="4800" dirty="0">
              <a:latin typeface="Times New Roman" panose="02020603050405020304" pitchFamily="18" charset="0"/>
              <a:ea typeface="Fira Sans" panose="020B0503050000020004" pitchFamily="34" charset="0"/>
              <a:cs typeface="Times New Roman" panose="02020603050405020304" pitchFamily="18" charset="0"/>
            </a:endParaRPr>
          </a:p>
          <a:p>
            <a:r>
              <a:rPr lang="en-US" sz="4800" dirty="0" smtClean="0">
                <a:latin typeface="Times New Roman" panose="02020603050405020304" pitchFamily="18" charset="0"/>
                <a:ea typeface="Fira Sans" panose="020B0503050000020004" pitchFamily="34" charset="0"/>
                <a:cs typeface="Times New Roman" panose="02020603050405020304" pitchFamily="18" charset="0"/>
              </a:rPr>
              <a:t>Báo cáo này trình bày cách thiết kế đèn cảm biến chuyển động, bao gồm các phần sau:</a:t>
            </a: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p>
          <a:p>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Phần </a:t>
            </a:r>
            <a:r>
              <a:rPr lang="en-US" sz="4800" dirty="0">
                <a:latin typeface="Times New Roman" panose="02020603050405020304" pitchFamily="18" charset="0"/>
                <a:cs typeface="Times New Roman" panose="02020603050405020304" pitchFamily="18" charset="0"/>
              </a:rPr>
              <a:t>1: GIỚI THIỆU </a:t>
            </a:r>
            <a:endParaRPr lang="en-US" sz="4800" dirty="0" smtClean="0">
              <a:latin typeface="Times New Roman" panose="02020603050405020304" pitchFamily="18" charset="0"/>
              <a:cs typeface="Times New Roman" panose="02020603050405020304" pitchFamily="18" charset="0"/>
            </a:endParaRPr>
          </a:p>
          <a:p>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2: TỔNG QUAN VỀ PIC16F887</a:t>
            </a:r>
            <a:br>
              <a:rPr lang="vi-VN"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3: TỔNG QUAN VỀ MODULE CẢM BIẾN ÁNH SÁNG</a:t>
            </a:r>
            <a:br>
              <a:rPr lang="vi-VN"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4: TỔNG QUAN VỀ CẢM BIẾN THÂN NHIỆT CHUYỂN ĐỘNG</a:t>
            </a:r>
            <a:br>
              <a:rPr lang="vi-VN"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5: PHÂN TÍCH THIẾT KẾ HỆ THỐNG.</a:t>
            </a:r>
            <a:br>
              <a:rPr lang="vi-VN"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6: KẾT QUẢ THỰC HIỆN.</a:t>
            </a:r>
            <a:br>
              <a:rPr lang="vi-VN"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vi-VN" sz="4800" dirty="0" smtClean="0">
                <a:latin typeface="Times New Roman" panose="02020603050405020304" pitchFamily="18" charset="0"/>
                <a:cs typeface="Times New Roman" panose="02020603050405020304" pitchFamily="18" charset="0"/>
              </a:rPr>
              <a:t>Phần </a:t>
            </a:r>
            <a:r>
              <a:rPr lang="vi-VN" sz="4800" dirty="0">
                <a:latin typeface="Times New Roman" panose="02020603050405020304" pitchFamily="18" charset="0"/>
                <a:cs typeface="Times New Roman" panose="02020603050405020304" pitchFamily="18" charset="0"/>
              </a:rPr>
              <a:t>7: NHẬN XÉT ĐÁNH GIÁ QUÁ TRÌNH VÀ HƯỚNG PHÁT TRIỂN </a:t>
            </a:r>
            <a:r>
              <a:rPr lang="vi-VN" sz="4800" dirty="0"/>
              <a:t/>
            </a:r>
            <a:br>
              <a:rPr lang="vi-VN" sz="4800" dirty="0"/>
            </a:br>
            <a:r>
              <a:rPr lang="en-US" sz="4400" dirty="0"/>
              <a:t/>
            </a:r>
            <a:br>
              <a:rPr lang="en-US" sz="4400" dirty="0"/>
            </a:br>
            <a:endParaRPr lang="en-US" sz="4400" dirty="0">
              <a:solidFill>
                <a:schemeClr val="tx2"/>
              </a:solidFill>
              <a:latin typeface="Times New Roman" panose="02020603050405020304" pitchFamily="18" charset="0"/>
              <a:ea typeface="Fira Sans" panose="020B0503050000020004" pitchFamily="34" charset="0"/>
              <a:cs typeface="Times New Roman" panose="02020603050405020304" pitchFamily="18" charset="0"/>
            </a:endParaRPr>
          </a:p>
        </p:txBody>
      </p:sp>
    </p:spTree>
    <p:extLst>
      <p:ext uri="{BB962C8B-B14F-4D97-AF65-F5344CB8AC3E}">
        <p14:creationId xmlns:p14="http://schemas.microsoft.com/office/powerpoint/2010/main" val="4236932011"/>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8718733"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5.3 LẬP TRÌNH HỆ THỐNG</a:t>
            </a: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2984319" y="2651525"/>
            <a:ext cx="18373363"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5.3.2  GIẢI THÍCH CHƯƠNG TRÌNH VI ĐIỀU KHIỂN (PIC C COMPILER)</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6" name="TextBox 5"/>
          <p:cNvSpPr txBox="1"/>
          <p:nvPr/>
        </p:nvSpPr>
        <p:spPr>
          <a:xfrm>
            <a:off x="1816040" y="3574855"/>
            <a:ext cx="19149028" cy="10156627"/>
          </a:xfrm>
          <a:prstGeom prst="rect">
            <a:avLst/>
          </a:prstGeom>
          <a:noFill/>
        </p:spPr>
        <p:txBody>
          <a:bodyPr wrap="square" lIns="0" tIns="0" rIns="0" bIns="0" rtlCol="0">
            <a:spAutoFit/>
          </a:bodyPr>
          <a:lstStyle/>
          <a:p>
            <a:pPr marL="742950" lvl="0" indent="-742950" algn="just">
              <a:buFont typeface="+mj-lt"/>
              <a:buAutoNum type="alphaLcParenR"/>
            </a:pPr>
            <a:r>
              <a:rPr lang="vi-VN" sz="4400" b="1" i="1" dirty="0" smtClean="0">
                <a:latin typeface="Times New Roman" panose="02020603050405020304" pitchFamily="18" charset="0"/>
                <a:cs typeface="Times New Roman" panose="02020603050405020304" pitchFamily="18" charset="0"/>
              </a:rPr>
              <a:t>Cấu </a:t>
            </a:r>
            <a:r>
              <a:rPr lang="vi-VN" sz="4400" b="1" i="1" dirty="0">
                <a:latin typeface="Times New Roman" panose="02020603050405020304" pitchFamily="18" charset="0"/>
                <a:cs typeface="Times New Roman" panose="02020603050405020304" pitchFamily="18" charset="0"/>
              </a:rPr>
              <a:t>hình vi điều khiển</a:t>
            </a:r>
            <a:r>
              <a:rPr lang="en-US" sz="4400" b="1" i="1" dirty="0">
                <a:latin typeface="Times New Roman" panose="02020603050405020304" pitchFamily="18" charset="0"/>
                <a:cs typeface="Times New Roman" panose="02020603050405020304" pitchFamily="18" charset="0"/>
              </a:rPr>
              <a:t>.</a:t>
            </a:r>
          </a:p>
          <a:p>
            <a:r>
              <a:rPr lang="en-US" sz="4400" dirty="0">
                <a:latin typeface="Times New Roman" panose="02020603050405020304" pitchFamily="18" charset="0"/>
                <a:cs typeface="Times New Roman" panose="02020603050405020304" pitchFamily="18" charset="0"/>
              </a:rPr>
              <a:t>#INCLUDE &lt;16F887.h&gt;    	 </a:t>
            </a:r>
            <a:r>
              <a:rPr lang="en-US" sz="4400" dirty="0" smtClean="0">
                <a:latin typeface="Times New Roman" panose="02020603050405020304" pitchFamily="18" charset="0"/>
                <a:cs typeface="Times New Roman" panose="02020603050405020304" pitchFamily="18" charset="0"/>
              </a:rPr>
              <a:t>	 : </a:t>
            </a:r>
            <a:r>
              <a:rPr lang="en-US" sz="4400" dirty="0">
                <a:latin typeface="Times New Roman" panose="02020603050405020304" pitchFamily="18" charset="0"/>
                <a:cs typeface="Times New Roman" panose="02020603050405020304" pitchFamily="18" charset="0"/>
              </a:rPr>
              <a:t>Khai báo thư viện</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#FUSES NOWDT                  	 : Không sử dụng bộ định thời giám sát (No Watchdog Timer)</a:t>
            </a:r>
          </a:p>
          <a:p>
            <a:r>
              <a:rPr lang="en-US" sz="4400" dirty="0">
                <a:latin typeface="Times New Roman" panose="02020603050405020304" pitchFamily="18" charset="0"/>
                <a:cs typeface="Times New Roman" panose="02020603050405020304" pitchFamily="18" charset="0"/>
              </a:rPr>
              <a:t>#FUSES NOBROWNOUT               </a:t>
            </a:r>
          </a:p>
          <a:p>
            <a:r>
              <a:rPr lang="en-US" sz="4400" dirty="0">
                <a:latin typeface="Times New Roman" panose="02020603050405020304" pitchFamily="18" charset="0"/>
                <a:cs typeface="Times New Roman" panose="02020603050405020304" pitchFamily="18" charset="0"/>
              </a:rPr>
              <a:t>#FUSES NOLVP		 : Không nạp code ở điện áp thấp (phải từ 4.5V trở lên)</a:t>
            </a:r>
          </a:p>
          <a:p>
            <a:r>
              <a:rPr lang="en-US" sz="4400" dirty="0">
                <a:latin typeface="Times New Roman" panose="02020603050405020304" pitchFamily="18" charset="0"/>
                <a:cs typeface="Times New Roman" panose="02020603050405020304" pitchFamily="18" charset="0"/>
              </a:rPr>
              <a:t>#use delay(crystal=12000000) : Sử dụng thạch anh ngoài 12MHz</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#define Vcc_cbas(x)   </a:t>
            </a:r>
            <a:r>
              <a:rPr lang="en-US" sz="4400" dirty="0" smtClean="0">
                <a:latin typeface="Times New Roman" panose="02020603050405020304" pitchFamily="18" charset="0"/>
                <a:cs typeface="Times New Roman" panose="02020603050405020304" pitchFamily="18" charset="0"/>
              </a:rPr>
              <a:t>output_bit(PIN_B7,x</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 </a:t>
            </a:r>
            <a:r>
              <a:rPr lang="en-US" sz="4400" dirty="0">
                <a:latin typeface="Times New Roman" panose="02020603050405020304" pitchFamily="18" charset="0"/>
                <a:cs typeface="Times New Roman" panose="02020603050405020304" pitchFamily="18" charset="0"/>
              </a:rPr>
              <a:t>Chân RB7 cấp nguồn Module cảm biến ánh sáng</a:t>
            </a:r>
          </a:p>
          <a:p>
            <a:r>
              <a:rPr lang="en-US" sz="4400" dirty="0">
                <a:latin typeface="Times New Roman" panose="02020603050405020304" pitchFamily="18" charset="0"/>
                <a:cs typeface="Times New Roman" panose="02020603050405020304" pitchFamily="18" charset="0"/>
              </a:rPr>
              <a:t>#define LED_1(x)   </a:t>
            </a:r>
            <a:r>
              <a:rPr lang="en-US" sz="4400" dirty="0" smtClean="0">
                <a:latin typeface="Times New Roman" panose="02020603050405020304" pitchFamily="18" charset="0"/>
                <a:cs typeface="Times New Roman" panose="02020603050405020304" pitchFamily="18" charset="0"/>
              </a:rPr>
              <a:t>    output_bit(PIN_B6,x)  : </a:t>
            </a:r>
            <a:r>
              <a:rPr lang="en-US" sz="4400" dirty="0">
                <a:latin typeface="Times New Roman" panose="02020603050405020304" pitchFamily="18" charset="0"/>
                <a:cs typeface="Times New Roman" panose="02020603050405020304" pitchFamily="18" charset="0"/>
              </a:rPr>
              <a:t>Chân RB6 cấp nguồn cho đèn LED</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#define CBN 	 input(PIN_B0)		: Chân RB0 là chân tín hiệu cảm biến nhiệt</a:t>
            </a:r>
          </a:p>
          <a:p>
            <a:r>
              <a:rPr lang="en-US" sz="4400" dirty="0">
                <a:latin typeface="Times New Roman" panose="02020603050405020304" pitchFamily="18" charset="0"/>
                <a:cs typeface="Times New Roman" panose="02020603050405020304" pitchFamily="18" charset="0"/>
              </a:rPr>
              <a:t>#define CBAS  input(PIN_B1)		: Chân RB1 là chân tín hiệu cảm biến ánh </a:t>
            </a:r>
            <a:r>
              <a:rPr lang="en-US" sz="4400" dirty="0" smtClean="0">
                <a:latin typeface="Times New Roman" panose="02020603050405020304" pitchFamily="18" charset="0"/>
                <a:cs typeface="Times New Roman" panose="02020603050405020304" pitchFamily="18" charset="0"/>
              </a:rPr>
              <a:t>sáng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277588"/>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8718733"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5.3 LẬP TRÌNH HỆ THỐNG</a:t>
            </a: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2984319" y="2651525"/>
            <a:ext cx="18373363"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5.3.2  GIẢI THÍCH CHƯƠNG TRÌNH VI ĐIỀU KHIỂN (PIC C COMPILER)</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6" name="TextBox 5"/>
          <p:cNvSpPr txBox="1"/>
          <p:nvPr/>
        </p:nvSpPr>
        <p:spPr>
          <a:xfrm>
            <a:off x="1816039" y="3574855"/>
            <a:ext cx="22193491" cy="8802410"/>
          </a:xfrm>
          <a:prstGeom prst="rect">
            <a:avLst/>
          </a:prstGeom>
          <a:noFill/>
        </p:spPr>
        <p:txBody>
          <a:bodyPr wrap="square" lIns="0" tIns="0" rIns="0" bIns="0" rtlCol="0">
            <a:spAutoFit/>
          </a:bodyPr>
          <a:lstStyle/>
          <a:p>
            <a:pPr lvl="0"/>
            <a:r>
              <a:rPr lang="en-US" sz="4400" b="1" i="1" dirty="0" smtClean="0">
                <a:latin typeface="Times New Roman" panose="02020603050405020304" pitchFamily="18" charset="0"/>
                <a:cs typeface="Times New Roman" panose="02020603050405020304" pitchFamily="18" charset="0"/>
              </a:rPr>
              <a:t>b) Chương </a:t>
            </a:r>
            <a:r>
              <a:rPr lang="en-US" sz="4400" b="1" i="1" dirty="0">
                <a:latin typeface="Times New Roman" panose="02020603050405020304" pitchFamily="18" charset="0"/>
                <a:cs typeface="Times New Roman" panose="02020603050405020304" pitchFamily="18" charset="0"/>
              </a:rPr>
              <a:t>trình chính main.c</a:t>
            </a:r>
            <a:r>
              <a:rPr lang="en-US" sz="4400" b="1" i="1" dirty="0" smtClean="0">
                <a:latin typeface="Times New Roman" panose="02020603050405020304" pitchFamily="18" charset="0"/>
                <a:cs typeface="Times New Roman" panose="02020603050405020304" pitchFamily="18" charset="0"/>
              </a:rPr>
              <a:t>:</a:t>
            </a:r>
          </a:p>
          <a:p>
            <a:pPr lvl="0"/>
            <a:endParaRPr lang="en-US" sz="4400" b="1" dirty="0">
              <a:latin typeface="Times New Roman" panose="02020603050405020304" pitchFamily="18" charset="0"/>
              <a:cs typeface="Times New Roman" panose="02020603050405020304" pitchFamily="18" charset="0"/>
            </a:endParaRPr>
          </a:p>
          <a:p>
            <a:pPr marL="571500" lvl="0" indent="-571500">
              <a:buFont typeface="Wingdings" panose="05000000000000000000" pitchFamily="2" charset="2"/>
              <a:buChar char="v"/>
            </a:pPr>
            <a:r>
              <a:rPr lang="en-US" sz="4400" dirty="0">
                <a:latin typeface="Times New Roman" panose="02020603050405020304" pitchFamily="18" charset="0"/>
                <a:cs typeface="Times New Roman" panose="02020603050405020304" pitchFamily="18" charset="0"/>
              </a:rPr>
              <a:t>Khởi tạo ngắt:</a:t>
            </a:r>
          </a:p>
          <a:p>
            <a:r>
              <a:rPr lang="en-US" sz="4400" dirty="0">
                <a:latin typeface="Times New Roman" panose="02020603050405020304" pitchFamily="18" charset="0"/>
                <a:cs typeface="Times New Roman" panose="02020603050405020304" pitchFamily="18" charset="0"/>
              </a:rPr>
              <a:t>enable_interrupts(INT_EXT);		: Cho phép ngắt ngoài 0</a:t>
            </a:r>
          </a:p>
          <a:p>
            <a:r>
              <a:rPr lang="en-US" sz="4400" dirty="0">
                <a:latin typeface="Times New Roman" panose="02020603050405020304" pitchFamily="18" charset="0"/>
                <a:cs typeface="Times New Roman" panose="02020603050405020304" pitchFamily="18" charset="0"/>
              </a:rPr>
              <a:t>ext_int_edge(L_TO_H);	</a:t>
            </a:r>
            <a:r>
              <a:rPr lang="en-US" sz="4400" dirty="0" smtClean="0">
                <a:latin typeface="Times New Roman" panose="02020603050405020304" pitchFamily="18" charset="0"/>
                <a:cs typeface="Times New Roman" panose="02020603050405020304" pitchFamily="18" charset="0"/>
              </a:rPr>
              <a:t>			: </a:t>
            </a:r>
            <a:r>
              <a:rPr lang="en-US" sz="4400" dirty="0">
                <a:latin typeface="Times New Roman" panose="02020603050405020304" pitchFamily="18" charset="0"/>
                <a:cs typeface="Times New Roman" panose="02020603050405020304" pitchFamily="18" charset="0"/>
              </a:rPr>
              <a:t>Ngắt khi có sự thay đổi trạng thái từ THẤP lên CAO</a:t>
            </a:r>
          </a:p>
          <a:p>
            <a:r>
              <a:rPr lang="en-US" sz="4400" dirty="0">
                <a:latin typeface="Times New Roman" panose="02020603050405020304" pitchFamily="18" charset="0"/>
                <a:cs typeface="Times New Roman" panose="02020603050405020304" pitchFamily="18" charset="0"/>
              </a:rPr>
              <a:t>enable_interrupts(GLOBAL);		: Cho phép ngắt toàn cục</a:t>
            </a:r>
          </a:p>
          <a:p>
            <a:pPr marL="571500" lvl="0" indent="-571500">
              <a:buFont typeface="Wingdings" panose="05000000000000000000" pitchFamily="2" charset="2"/>
              <a:buChar char="v"/>
            </a:pPr>
            <a:r>
              <a:rPr lang="en-US" sz="4400" dirty="0">
                <a:latin typeface="Times New Roman" panose="02020603050405020304" pitchFamily="18" charset="0"/>
                <a:cs typeface="Times New Roman" panose="02020603050405020304" pitchFamily="18" charset="0"/>
              </a:rPr>
              <a:t>Chương trình con phục vụ ngắt:</a:t>
            </a:r>
          </a:p>
          <a:p>
            <a:r>
              <a:rPr lang="en-US" sz="4400" dirty="0">
                <a:latin typeface="Times New Roman" panose="02020603050405020304" pitchFamily="18" charset="0"/>
                <a:cs typeface="Times New Roman" panose="02020603050405020304" pitchFamily="18" charset="0"/>
              </a:rPr>
              <a:t>#INT_EXT</a:t>
            </a:r>
          </a:p>
          <a:p>
            <a:r>
              <a:rPr lang="en-US" sz="4400" dirty="0">
                <a:latin typeface="Times New Roman" panose="02020603050405020304" pitchFamily="18" charset="0"/>
                <a:cs typeface="Times New Roman" panose="02020603050405020304" pitchFamily="18" charset="0"/>
              </a:rPr>
              <a:t>void ext_isr() </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   Vcc_cbas(1); 	: Cấp nguồn cho Module cảm biến ánh sáng</a:t>
            </a:r>
          </a:p>
          <a:p>
            <a:r>
              <a:rPr lang="en-US" sz="4400" dirty="0">
                <a:latin typeface="Times New Roman" panose="02020603050405020304" pitchFamily="18" charset="0"/>
                <a:cs typeface="Times New Roman" panose="02020603050405020304" pitchFamily="18" charset="0"/>
              </a:rPr>
              <a:t>}</a:t>
            </a:r>
          </a:p>
          <a:p>
            <a:pPr marL="742950" indent="-742950">
              <a:buFont typeface="+mj-lt"/>
              <a:buAutoNum type="alphaLcParenR"/>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4619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16040" y="1728195"/>
            <a:ext cx="8718733"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5.3 LẬP TRÌNH HỆ THỐNG</a:t>
            </a:r>
          </a:p>
        </p:txBody>
      </p:sp>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5. PHÂN TÍCH THIẾT KẾ HỆ THỐNG</a:t>
            </a:r>
            <a:endParaRPr lang="ru-RU" sz="6400" dirty="0"/>
          </a:p>
        </p:txBody>
      </p:sp>
      <p:sp>
        <p:nvSpPr>
          <p:cNvPr id="5" name="Rectangle 4"/>
          <p:cNvSpPr/>
          <p:nvPr/>
        </p:nvSpPr>
        <p:spPr>
          <a:xfrm>
            <a:off x="2984319" y="2651525"/>
            <a:ext cx="18373363"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5.3.2  GIẢI THÍCH CHƯƠNG TRÌNH VI ĐIỀU KHIỂN (PIC C COMPILER)</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6" name="TextBox 5"/>
          <p:cNvSpPr txBox="1"/>
          <p:nvPr/>
        </p:nvSpPr>
        <p:spPr>
          <a:xfrm>
            <a:off x="1816039" y="3574855"/>
            <a:ext cx="22193491" cy="10156627"/>
          </a:xfrm>
          <a:prstGeom prst="rect">
            <a:avLst/>
          </a:prstGeom>
          <a:noFill/>
        </p:spPr>
        <p:txBody>
          <a:bodyPr wrap="square" lIns="0" tIns="0" rIns="0" bIns="0" rtlCol="0">
            <a:spAutoFit/>
          </a:bodyPr>
          <a:lstStyle/>
          <a:p>
            <a:pPr lvl="0"/>
            <a:r>
              <a:rPr lang="en-US" sz="4400" b="1" i="1" dirty="0" smtClean="0">
                <a:latin typeface="Times New Roman" panose="02020603050405020304" pitchFamily="18" charset="0"/>
                <a:cs typeface="Times New Roman" panose="02020603050405020304" pitchFamily="18" charset="0"/>
              </a:rPr>
              <a:t>b) Chương </a:t>
            </a:r>
            <a:r>
              <a:rPr lang="en-US" sz="4400" b="1" i="1" dirty="0">
                <a:latin typeface="Times New Roman" panose="02020603050405020304" pitchFamily="18" charset="0"/>
                <a:cs typeface="Times New Roman" panose="02020603050405020304" pitchFamily="18" charset="0"/>
              </a:rPr>
              <a:t>trình chính main.c</a:t>
            </a:r>
            <a:r>
              <a:rPr lang="en-US" sz="4400" b="1" i="1" dirty="0"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a:p>
            <a:pPr marL="571500" lvl="0" indent="-571500">
              <a:buFont typeface="Wingdings" panose="05000000000000000000" pitchFamily="2" charset="2"/>
              <a:buChar char="v"/>
            </a:pPr>
            <a:r>
              <a:rPr lang="en-US" sz="4400" dirty="0">
                <a:latin typeface="Times New Roman" panose="02020603050405020304" pitchFamily="18" charset="0"/>
                <a:cs typeface="Times New Roman" panose="02020603050405020304" pitchFamily="18" charset="0"/>
              </a:rPr>
              <a:t>Vòng lặp:</a:t>
            </a:r>
          </a:p>
          <a:p>
            <a:r>
              <a:rPr lang="en-US" sz="4400" dirty="0">
                <a:latin typeface="Times New Roman" panose="02020603050405020304" pitchFamily="18" charset="0"/>
                <a:cs typeface="Times New Roman" panose="02020603050405020304" pitchFamily="18" charset="0"/>
              </a:rPr>
              <a:t>while(TRUE)</a:t>
            </a:r>
          </a:p>
          <a:p>
            <a:r>
              <a:rPr lang="en-US" sz="4400" dirty="0" smtClean="0">
                <a:latin typeface="Times New Roman" panose="02020603050405020304" pitchFamily="18" charset="0"/>
                <a:cs typeface="Times New Roman" panose="02020603050405020304" pitchFamily="18" charset="0"/>
              </a:rPr>
              <a:t>{    if </a:t>
            </a:r>
            <a:r>
              <a:rPr lang="en-US" sz="4400" dirty="0">
                <a:latin typeface="Times New Roman" panose="02020603050405020304" pitchFamily="18" charset="0"/>
                <a:cs typeface="Times New Roman" panose="02020603050405020304" pitchFamily="18" charset="0"/>
              </a:rPr>
              <a:t>(CBAS==0) { LED_1(0); delay_ms(10); Vcc_cbas(0);  </a:t>
            </a:r>
            <a:r>
              <a:rPr lang="en-US" sz="4400" b="1" dirty="0">
                <a:latin typeface="Times New Roman" panose="02020603050405020304" pitchFamily="18" charset="0"/>
                <a:cs typeface="Times New Roman" panose="02020603050405020304" pitchFamily="18" charset="0"/>
              </a:rPr>
              <a:t>sleep();</a:t>
            </a:r>
            <a:r>
              <a:rPr lang="en-US" sz="4400" dirty="0">
                <a:latin typeface="Times New Roman" panose="02020603050405020304" pitchFamily="18" charset="0"/>
                <a:cs typeface="Times New Roman" panose="02020603050405020304" pitchFamily="18" charset="0"/>
              </a:rPr>
              <a:t>}</a:t>
            </a:r>
          </a:p>
          <a:p>
            <a:r>
              <a:rPr lang="en-US" dirty="0"/>
              <a:t> </a:t>
            </a:r>
            <a:r>
              <a:rPr lang="en-US" sz="4400" dirty="0">
                <a:latin typeface="Times New Roman" panose="02020603050405020304" pitchFamily="18" charset="0"/>
                <a:cs typeface="Times New Roman" panose="02020603050405020304" pitchFamily="18" charset="0"/>
              </a:rPr>
              <a:t>else</a:t>
            </a:r>
          </a:p>
          <a:p>
            <a:r>
              <a:rPr lang="en-US" sz="4400" dirty="0">
                <a:latin typeface="Times New Roman" panose="02020603050405020304" pitchFamily="18" charset="0"/>
                <a:cs typeface="Times New Roman" panose="02020603050405020304" pitchFamily="18" charset="0"/>
              </a:rPr>
              <a:t>     { </a:t>
            </a:r>
            <a:r>
              <a:rPr lang="en-US" sz="4400" dirty="0" smtClean="0">
                <a:latin typeface="Times New Roman" panose="02020603050405020304" pitchFamily="18" charset="0"/>
                <a:cs typeface="Times New Roman" panose="02020603050405020304" pitchFamily="18" charset="0"/>
              </a:rPr>
              <a:t>while(CBAS</a:t>
            </a:r>
            <a:r>
              <a:rPr lang="en-US" sz="4400" dirty="0">
                <a:latin typeface="Times New Roman" panose="02020603050405020304" pitchFamily="18" charset="0"/>
                <a:cs typeface="Times New Roman" panose="02020603050405020304" pitchFamily="18" charset="0"/>
              </a:rPr>
              <a:t>==1 &amp;&amp; CBN==1)</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       LED_1(1);</a:t>
            </a:r>
          </a:p>
          <a:p>
            <a:r>
              <a:rPr lang="en-US" sz="4400" dirty="0">
                <a:latin typeface="Times New Roman" panose="02020603050405020304" pitchFamily="18" charset="0"/>
                <a:cs typeface="Times New Roman" panose="02020603050405020304" pitchFamily="18" charset="0"/>
              </a:rPr>
              <a:t>       delay_ms(10000);</a:t>
            </a: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      LED_1(0);</a:t>
            </a:r>
          </a:p>
          <a:p>
            <a:r>
              <a:rPr lang="en-US" sz="4400" dirty="0">
                <a:latin typeface="Times New Roman" panose="02020603050405020304" pitchFamily="18" charset="0"/>
                <a:cs typeface="Times New Roman" panose="02020603050405020304" pitchFamily="18" charset="0"/>
              </a:rPr>
              <a:t>      Vcc_cbas(0);</a:t>
            </a:r>
          </a:p>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sleep();</a:t>
            </a:r>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10567317"/>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a:solidFill>
                  <a:srgbClr val="4BC1EB"/>
                </a:solidFill>
                <a:latin typeface="Fira Sans ExtraBold" panose="020B0903050000020004" pitchFamily="34" charset="0"/>
              </a:rPr>
              <a:t>6</a:t>
            </a:r>
            <a:r>
              <a:rPr lang="en-US" sz="6400" dirty="0" smtClean="0">
                <a:solidFill>
                  <a:srgbClr val="4BC1EB"/>
                </a:solidFill>
                <a:latin typeface="Fira Sans ExtraBold" panose="020B0903050000020004" pitchFamily="34" charset="0"/>
              </a:rPr>
              <a:t>. KẾT QUẢ THỰC HIỆN</a:t>
            </a:r>
            <a:endParaRPr lang="ru-RU" sz="6400" dirty="0"/>
          </a:p>
        </p:txBody>
      </p:sp>
      <p:sp>
        <p:nvSpPr>
          <p:cNvPr id="6" name="TextBox 5"/>
          <p:cNvSpPr txBox="1"/>
          <p:nvPr/>
        </p:nvSpPr>
        <p:spPr>
          <a:xfrm>
            <a:off x="1099347" y="1894337"/>
            <a:ext cx="22193491" cy="1354217"/>
          </a:xfrm>
          <a:prstGeom prst="rect">
            <a:avLst/>
          </a:prstGeom>
          <a:noFill/>
        </p:spPr>
        <p:txBody>
          <a:bodyPr wrap="square" lIns="0" tIns="0" rIns="0" bIns="0" rtlCol="0">
            <a:spAutoFit/>
          </a:bodyPr>
          <a:lstStyle/>
          <a:p>
            <a:pPr lvl="0" algn="just"/>
            <a:r>
              <a:rPr lang="en-US" sz="4400" dirty="0" smtClean="0">
                <a:latin typeface="Times New Roman" panose="02020603050405020304" pitchFamily="18" charset="0"/>
                <a:cs typeface="Times New Roman" panose="02020603050405020304" pitchFamily="18" charset="0"/>
              </a:rPr>
              <a:t>Sau khi thi công và hoàn chỉnh sản phẩm, bước đầu hoạt động ổn định, chính xác.</a:t>
            </a:r>
          </a:p>
          <a:p>
            <a:pPr lvl="0" algn="just"/>
            <a:r>
              <a:rPr lang="en-US" sz="4400" dirty="0" smtClean="0">
                <a:latin typeface="Times New Roman" panose="02020603050405020304" pitchFamily="18" charset="0"/>
                <a:cs typeface="Times New Roman" panose="02020603050405020304" pitchFamily="18" charset="0"/>
              </a:rPr>
              <a:t>Một số hình ảnh của sản phẩm:</a:t>
            </a:r>
            <a:endParaRPr lang="en-US" sz="4400" dirty="0">
              <a:latin typeface="Times New Roman" panose="02020603050405020304" pitchFamily="18" charset="0"/>
              <a:cs typeface="Times New Roman" panose="02020603050405020304" pitchFamily="18" charset="0"/>
            </a:endParaRPr>
          </a:p>
        </p:txBody>
      </p:sp>
      <p:pic>
        <p:nvPicPr>
          <p:cNvPr id="8" name="Picture 7"/>
          <p:cNvPicPr/>
          <p:nvPr/>
        </p:nvPicPr>
        <p:blipFill rotWithShape="1">
          <a:blip r:embed="rId2" cstate="print">
            <a:extLst>
              <a:ext uri="{28A0092B-C50C-407E-A947-70E740481C1C}">
                <a14:useLocalDpi xmlns:a14="http://schemas.microsoft.com/office/drawing/2010/main" val="0"/>
              </a:ext>
            </a:extLst>
          </a:blip>
          <a:srcRect t="1147" r="1606"/>
          <a:stretch/>
        </p:blipFill>
        <p:spPr bwMode="auto">
          <a:xfrm rot="5400000">
            <a:off x="676709" y="4567877"/>
            <a:ext cx="7278205" cy="7311012"/>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rot="5400000">
            <a:off x="8900214" y="4568574"/>
            <a:ext cx="7278207" cy="7309620"/>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547" t="6906"/>
          <a:stretch/>
        </p:blipFill>
        <p:spPr>
          <a:xfrm rot="5400000">
            <a:off x="16944595" y="4747005"/>
            <a:ext cx="7278207" cy="6952758"/>
          </a:xfrm>
          <a:prstGeom prst="rect">
            <a:avLst/>
          </a:prstGeom>
        </p:spPr>
      </p:pic>
    </p:spTree>
    <p:extLst>
      <p:ext uri="{BB962C8B-B14F-4D97-AF65-F5344CB8AC3E}">
        <p14:creationId xmlns:p14="http://schemas.microsoft.com/office/powerpoint/2010/main" val="3504179448"/>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6"/>
          <p:cNvSpPr/>
          <p:nvPr/>
        </p:nvSpPr>
        <p:spPr>
          <a:xfrm>
            <a:off x="833301" y="203034"/>
            <a:ext cx="18369100" cy="984885"/>
          </a:xfrm>
          <a:prstGeom prst="rect">
            <a:avLst/>
          </a:prstGeom>
        </p:spPr>
        <p:txBody>
          <a:bodyPr wrap="square" lIns="0" tIns="0" rIns="0" bIns="0" anchor="ctr" anchorCtr="0">
            <a:spAutoFit/>
          </a:bodyPr>
          <a:lstStyle/>
          <a:p>
            <a:r>
              <a:rPr lang="en-US" sz="6400" dirty="0">
                <a:solidFill>
                  <a:srgbClr val="4BC1EB"/>
                </a:solidFill>
                <a:latin typeface="Fira Sans ExtraBold" panose="020B0903050000020004" pitchFamily="34" charset="0"/>
              </a:rPr>
              <a:t>6</a:t>
            </a:r>
            <a:r>
              <a:rPr lang="en-US" sz="6400" dirty="0" smtClean="0">
                <a:solidFill>
                  <a:srgbClr val="4BC1EB"/>
                </a:solidFill>
                <a:latin typeface="Fira Sans ExtraBold" panose="020B0903050000020004" pitchFamily="34" charset="0"/>
              </a:rPr>
              <a:t>. KẾT QUẢ THỰC HIỆN</a:t>
            </a:r>
            <a:endParaRPr lang="ru-RU" sz="6400" dirty="0"/>
          </a:p>
        </p:txBody>
      </p:sp>
      <p:sp>
        <p:nvSpPr>
          <p:cNvPr id="7" name="Rectangle 6"/>
          <p:cNvSpPr/>
          <p:nvPr/>
        </p:nvSpPr>
        <p:spPr>
          <a:xfrm>
            <a:off x="833301" y="1187919"/>
            <a:ext cx="23550699" cy="9310241"/>
          </a:xfrm>
          <a:prstGeom prst="rect">
            <a:avLst/>
          </a:prstGeom>
        </p:spPr>
        <p:txBody>
          <a:bodyPr wrap="square" numCol="2">
            <a:spAutoFit/>
          </a:bodyPr>
          <a:lstStyle/>
          <a:p>
            <a:pPr>
              <a:lnSpc>
                <a:spcPct val="150000"/>
              </a:lnSpc>
              <a:spcBef>
                <a:spcPts val="600"/>
              </a:spcBef>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Số liệu đo được (dùng 3 pin 1.5V):</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571500" lvl="0" indent="-571500">
              <a:lnSpc>
                <a:spcPct val="150000"/>
              </a:lnSpc>
              <a:spcBef>
                <a:spcPts val="600"/>
              </a:spcBef>
              <a:buFont typeface="Arial" panose="020B0604020202020204" pitchFamily="34" charset="0"/>
              <a:buChar char="•"/>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Dòng qua module cảm biến nhiệt chuyển động:  </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1200150" lvl="1" indent="-742950">
              <a:lnSpc>
                <a:spcPct val="150000"/>
              </a:lnSpc>
              <a:buFont typeface="Courier New" panose="02070309020205020404" pitchFamily="49" charset="0"/>
              <a:buChar char="o"/>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 người đi qua: 0.44 - 0.5mA.</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1200150" lvl="1" indent="-742950">
              <a:lnSpc>
                <a:spcPct val="150000"/>
              </a:lnSpc>
              <a:buFont typeface="Courier New" panose="02070309020205020404" pitchFamily="49" charset="0"/>
              <a:buChar char="o"/>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 có người đi qua: 0.09 - 0.14mA</a:t>
            </a:r>
          </a:p>
          <a:p>
            <a:pPr marL="1200150" lvl="1" indent="-742950">
              <a:lnSpc>
                <a:spcPct val="150000"/>
              </a:lnSpc>
              <a:buFont typeface="Courier New" panose="02070309020205020404" pitchFamily="49" charset="0"/>
              <a:buChar char="o"/>
              <a:tabLst>
                <a:tab pos="516255" algn="l"/>
              </a:tabLst>
            </a:pPr>
            <a:endPar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943100" lvl="3" indent="-571500">
              <a:lnSpc>
                <a:spcPct val="150000"/>
              </a:lnSpc>
              <a:buFont typeface="Wingdings" panose="05000000000000000000" pitchFamily="2" charset="2"/>
              <a:buChar char="Ø"/>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Dòng </a:t>
            </a:r>
            <a:r>
              <a:rPr lang="en-US"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tổng lúc hoạt động: 7-8mA</a:t>
            </a:r>
            <a:endParaRPr lang="en-US" sz="44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tabLst>
                <a:tab pos="516255" algn="l"/>
              </a:tabLst>
            </a:pPr>
            <a:endPar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50000"/>
              </a:lnSpc>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Dòng qua module cảm biến ánh sáng:</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1028700" lvl="1" indent="-571500">
              <a:lnSpc>
                <a:spcPct val="150000"/>
              </a:lnSpc>
              <a:buFont typeface="Courier New" panose="02070309020205020404" pitchFamily="49" charset="0"/>
              <a:buChar char="o"/>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Trời tối 0.9 - 1.2mA</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1028700" lvl="1" indent="-571500">
              <a:lnSpc>
                <a:spcPct val="150000"/>
              </a:lnSpc>
              <a:buFont typeface="Courier New" panose="02070309020205020404" pitchFamily="49" charset="0"/>
              <a:buChar char="o"/>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Trời sáng 3 - 4mA</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a:p>
            <a:pPr marL="571500" lvl="0" indent="-571500">
              <a:lnSpc>
                <a:spcPct val="150000"/>
              </a:lnSpc>
              <a:buFont typeface="Arial" panose="020B0604020202020204" pitchFamily="34" charset="0"/>
              <a:buChar char="•"/>
              <a:tabLst>
                <a:tab pos="516255" algn="l"/>
              </a:tabLst>
            </a:pPr>
            <a:r>
              <a:rPr lang="en-US" sz="4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Dòng qua led 3.3 - 4mA</a:t>
            </a:r>
            <a:endParaRPr lang="en-US" sz="44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750166" y="9300736"/>
            <a:ext cx="20093212" cy="2182309"/>
          </a:xfrm>
          <a:prstGeom prst="rect">
            <a:avLst/>
          </a:prstGeom>
        </p:spPr>
      </p:pic>
    </p:spTree>
    <p:extLst>
      <p:ext uri="{BB962C8B-B14F-4D97-AF65-F5344CB8AC3E}">
        <p14:creationId xmlns:p14="http://schemas.microsoft.com/office/powerpoint/2010/main" val="295539603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548074" y="7830039"/>
            <a:ext cx="6128591" cy="4005521"/>
          </a:xfrm>
          <a:custGeom>
            <a:avLst/>
            <a:gdLst>
              <a:gd name="T0" fmla="*/ 127 w 253"/>
              <a:gd name="T1" fmla="*/ 0 h 167"/>
              <a:gd name="T2" fmla="*/ 0 w 253"/>
              <a:gd name="T3" fmla="*/ 126 h 167"/>
              <a:gd name="T4" fmla="*/ 7 w 253"/>
              <a:gd name="T5" fmla="*/ 167 h 167"/>
              <a:gd name="T6" fmla="*/ 94 w 253"/>
              <a:gd name="T7" fmla="*/ 134 h 167"/>
              <a:gd name="T8" fmla="*/ 93 w 253"/>
              <a:gd name="T9" fmla="*/ 126 h 167"/>
              <a:gd name="T10" fmla="*/ 127 w 253"/>
              <a:gd name="T11" fmla="*/ 92 h 167"/>
              <a:gd name="T12" fmla="*/ 161 w 253"/>
              <a:gd name="T13" fmla="*/ 126 h 167"/>
              <a:gd name="T14" fmla="*/ 160 w 253"/>
              <a:gd name="T15" fmla="*/ 134 h 167"/>
              <a:gd name="T16" fmla="*/ 246 w 253"/>
              <a:gd name="T17" fmla="*/ 167 h 167"/>
              <a:gd name="T18" fmla="*/ 253 w 253"/>
              <a:gd name="T19" fmla="*/ 126 h 167"/>
              <a:gd name="T20" fmla="*/ 127 w 25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67">
                <a:moveTo>
                  <a:pt x="127" y="0"/>
                </a:moveTo>
                <a:cubicBezTo>
                  <a:pt x="57" y="0"/>
                  <a:pt x="0" y="57"/>
                  <a:pt x="0" y="126"/>
                </a:cubicBezTo>
                <a:cubicBezTo>
                  <a:pt x="0" y="141"/>
                  <a:pt x="3" y="155"/>
                  <a:pt x="7" y="167"/>
                </a:cubicBezTo>
                <a:cubicBezTo>
                  <a:pt x="94" y="134"/>
                  <a:pt x="94" y="134"/>
                  <a:pt x="94" y="134"/>
                </a:cubicBezTo>
                <a:cubicBezTo>
                  <a:pt x="93" y="132"/>
                  <a:pt x="93" y="129"/>
                  <a:pt x="93" y="126"/>
                </a:cubicBezTo>
                <a:cubicBezTo>
                  <a:pt x="93" y="108"/>
                  <a:pt x="108" y="92"/>
                  <a:pt x="127" y="92"/>
                </a:cubicBezTo>
                <a:cubicBezTo>
                  <a:pt x="145" y="92"/>
                  <a:pt x="161" y="108"/>
                  <a:pt x="161" y="126"/>
                </a:cubicBezTo>
                <a:cubicBezTo>
                  <a:pt x="161" y="129"/>
                  <a:pt x="160" y="132"/>
                  <a:pt x="160" y="134"/>
                </a:cubicBezTo>
                <a:cubicBezTo>
                  <a:pt x="246" y="167"/>
                  <a:pt x="246" y="167"/>
                  <a:pt x="246" y="167"/>
                </a:cubicBezTo>
                <a:cubicBezTo>
                  <a:pt x="251" y="155"/>
                  <a:pt x="253" y="141"/>
                  <a:pt x="253" y="126"/>
                </a:cubicBezTo>
                <a:cubicBezTo>
                  <a:pt x="253" y="57"/>
                  <a:pt x="197" y="0"/>
                  <a:pt x="127" y="0"/>
                </a:cubicBezTo>
                <a:close/>
              </a:path>
            </a:pathLst>
          </a:custGeom>
          <a:solidFill>
            <a:srgbClr val="D5E2E7"/>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TextBox 20"/>
          <p:cNvSpPr txBox="1"/>
          <p:nvPr/>
        </p:nvSpPr>
        <p:spPr>
          <a:xfrm>
            <a:off x="727727" y="7149867"/>
            <a:ext cx="3420808" cy="3847079"/>
          </a:xfrm>
          <a:prstGeom prst="rect">
            <a:avLst/>
          </a:prstGeom>
          <a:noFill/>
        </p:spPr>
        <p:txBody>
          <a:bodyPr wrap="none" lIns="0" tIns="0" rIns="0" bIns="0" rtlCol="0" anchor="ctr" anchorCtr="0">
            <a:spAutoFit/>
          </a:bodyPr>
          <a:lstStyle/>
          <a:p>
            <a:r>
              <a:rPr lang="ru-RU" sz="24999" dirty="0">
                <a:solidFill>
                  <a:schemeClr val="tx2"/>
                </a:solidFill>
                <a:latin typeface="Fira Sans ExtraBold" panose="020B0903050000020004" pitchFamily="34" charset="0"/>
                <a:ea typeface="Fira Sans ExtraBold" panose="020B0903050000020004" pitchFamily="34" charset="0"/>
              </a:rPr>
              <a:t>10</a:t>
            </a:r>
            <a:endParaRPr lang="ru-RU" sz="24999" spc="-151" dirty="0">
              <a:solidFill>
                <a:schemeClr val="tx2"/>
              </a:solidFill>
              <a:latin typeface="Fira Sans ExtraBold" panose="020B0903050000020004" pitchFamily="34" charset="0"/>
              <a:ea typeface="Fira Sans ExtraBold" panose="020B0903050000020004" pitchFamily="34" charset="0"/>
            </a:endParaRPr>
          </a:p>
        </p:txBody>
      </p:sp>
      <p:sp>
        <p:nvSpPr>
          <p:cNvPr id="22" name="TextBox 21"/>
          <p:cNvSpPr txBox="1"/>
          <p:nvPr/>
        </p:nvSpPr>
        <p:spPr>
          <a:xfrm>
            <a:off x="4278715" y="7372061"/>
            <a:ext cx="641201" cy="1538883"/>
          </a:xfrm>
          <a:prstGeom prst="rect">
            <a:avLst/>
          </a:prstGeom>
          <a:noFill/>
        </p:spPr>
        <p:txBody>
          <a:bodyPr wrap="none" lIns="0" tIns="0" rIns="0" bIns="0" rtlCol="0" anchor="ctr" anchorCtr="0">
            <a:spAutoFit/>
          </a:bodyPr>
          <a:lstStyle/>
          <a:p>
            <a:r>
              <a:rPr lang="en-US" sz="10000" dirty="0">
                <a:solidFill>
                  <a:schemeClr val="tx2"/>
                </a:solidFill>
                <a:latin typeface="Fira Sans Medium" panose="020B0603050000020004" pitchFamily="34" charset="0"/>
                <a:ea typeface="Fira Sans Medium" panose="020B0603050000020004" pitchFamily="34" charset="0"/>
              </a:rPr>
              <a:t>x</a:t>
            </a:r>
            <a:endParaRPr lang="ru-RU" sz="10000" spc="-151" dirty="0">
              <a:solidFill>
                <a:schemeClr val="tx2"/>
              </a:solidFill>
              <a:latin typeface="Fira Sans Medium" panose="020B0603050000020004" pitchFamily="34" charset="0"/>
              <a:ea typeface="Fira Sans Medium" panose="020B0603050000020004" pitchFamily="34" charset="0"/>
            </a:endParaRPr>
          </a:p>
        </p:txBody>
      </p:sp>
      <p:sp>
        <p:nvSpPr>
          <p:cNvPr id="25" name="TextBox 24"/>
          <p:cNvSpPr txBox="1"/>
          <p:nvPr/>
        </p:nvSpPr>
        <p:spPr>
          <a:xfrm>
            <a:off x="701111" y="6599660"/>
            <a:ext cx="4352153" cy="738664"/>
          </a:xfrm>
          <a:prstGeom prst="rect">
            <a:avLst/>
          </a:prstGeom>
          <a:noFill/>
        </p:spPr>
        <p:txBody>
          <a:bodyPr wrap="none" lIns="0" tIns="0" rIns="0" bIns="0" rtlCol="0" anchor="ctr" anchorCtr="0">
            <a:spAutoFit/>
          </a:bodyPr>
          <a:lstStyle/>
          <a:p>
            <a:pPr lvl="0"/>
            <a:r>
              <a:rPr lang="en-US" sz="4800" dirty="0" smtClean="0">
                <a:solidFill>
                  <a:schemeClr val="tx2"/>
                </a:solidFill>
                <a:latin typeface="Fira Sans Medium" panose="020B0603050000020004" pitchFamily="34" charset="0"/>
                <a:ea typeface="Fira Sans Medium" panose="020B0603050000020004" pitchFamily="34" charset="0"/>
              </a:rPr>
              <a:t>TIẾT KIỆM DÒNG</a:t>
            </a:r>
            <a:endParaRPr lang="en-US" sz="4800" dirty="0">
              <a:solidFill>
                <a:schemeClr val="tx2"/>
              </a:solidFill>
              <a:latin typeface="Fira Sans Medium" panose="020B0603050000020004" pitchFamily="34" charset="0"/>
              <a:ea typeface="Fira Sans Medium" panose="020B0603050000020004" pitchFamily="34" charset="0"/>
            </a:endParaRPr>
          </a:p>
        </p:txBody>
      </p:sp>
      <p:sp>
        <p:nvSpPr>
          <p:cNvPr id="16" name="TextBox 15"/>
          <p:cNvSpPr txBox="1"/>
          <p:nvPr/>
        </p:nvSpPr>
        <p:spPr>
          <a:xfrm>
            <a:off x="1358345" y="-2819726"/>
            <a:ext cx="8996052" cy="2462213"/>
          </a:xfrm>
          <a:prstGeom prst="rect">
            <a:avLst/>
          </a:prstGeom>
          <a:noFill/>
          <a:ln>
            <a:noFill/>
          </a:ln>
        </p:spPr>
        <p:txBody>
          <a:bodyPr wrap="none" lIns="0" tIns="0" rIns="0" bIns="0" rtlCol="0" anchor="ctr" anchorCtr="0">
            <a:spAutoFit/>
          </a:bodyPr>
          <a:lstStyle/>
          <a:p>
            <a:pPr algn="ctr"/>
            <a:r>
              <a:rPr lang="en-US" sz="16000" dirty="0" smtClean="0">
                <a:solidFill>
                  <a:srgbClr val="4BC1EB"/>
                </a:solidFill>
                <a:latin typeface="Fira Sans ExtraBold" panose="020B0903050000020004" pitchFamily="34" charset="0"/>
                <a:ea typeface="Fira Sans ExtraBold" panose="020B0903050000020004" pitchFamily="34" charset="0"/>
              </a:rPr>
              <a:t>HIỆU QUẢ</a:t>
            </a:r>
            <a:endParaRPr lang="ru-RU" sz="16000" spc="-151" dirty="0">
              <a:solidFill>
                <a:srgbClr val="4BC1EB"/>
              </a:solidFill>
              <a:latin typeface="Fira Sans ExtraBold" panose="020B0903050000020004" pitchFamily="34" charset="0"/>
              <a:ea typeface="Fira Sans ExtraBold" panose="020B0903050000020004" pitchFamily="34" charset="0"/>
            </a:endParaRPr>
          </a:p>
        </p:txBody>
      </p:sp>
      <p:grpSp>
        <p:nvGrpSpPr>
          <p:cNvPr id="31" name="Группа 30"/>
          <p:cNvGrpSpPr/>
          <p:nvPr/>
        </p:nvGrpSpPr>
        <p:grpSpPr>
          <a:xfrm rot="16862919">
            <a:off x="4260644" y="7573769"/>
            <a:ext cx="6703451" cy="6642660"/>
            <a:chOff x="10647334" y="6537776"/>
            <a:chExt cx="6703450" cy="6642660"/>
          </a:xfrm>
        </p:grpSpPr>
        <p:sp>
          <p:nvSpPr>
            <p:cNvPr id="32" name="Oval 6"/>
            <p:cNvSpPr>
              <a:spLocks noChangeArrowheads="1"/>
            </p:cNvSpPr>
            <p:nvPr/>
          </p:nvSpPr>
          <p:spPr bwMode="auto">
            <a:xfrm>
              <a:off x="10647334" y="6537776"/>
              <a:ext cx="6703450" cy="6642660"/>
            </a:xfrm>
            <a:prstGeom prst="ellipse">
              <a:avLst/>
            </a:prstGeom>
            <a:solidFill>
              <a:schemeClr val="tx2">
                <a:alpha val="0"/>
              </a:schemeClr>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33" name="Группа 32"/>
            <p:cNvGrpSpPr/>
            <p:nvPr/>
          </p:nvGrpSpPr>
          <p:grpSpPr>
            <a:xfrm>
              <a:off x="13521439" y="7226614"/>
              <a:ext cx="2277474" cy="3143427"/>
              <a:chOff x="5691188" y="5532438"/>
              <a:chExt cx="2809876" cy="3878263"/>
            </a:xfrm>
            <a:solidFill>
              <a:schemeClr val="tx2"/>
            </a:solidFill>
          </p:grpSpPr>
          <p:sp>
            <p:nvSpPr>
              <p:cNvPr id="34" name="Oval 6"/>
              <p:cNvSpPr>
                <a:spLocks noChangeArrowheads="1"/>
              </p:cNvSpPr>
              <p:nvPr/>
            </p:nvSpPr>
            <p:spPr bwMode="auto">
              <a:xfrm>
                <a:off x="5691188" y="8196263"/>
                <a:ext cx="1225550" cy="121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7"/>
              <p:cNvSpPr>
                <a:spLocks/>
              </p:cNvSpPr>
              <p:nvPr/>
            </p:nvSpPr>
            <p:spPr bwMode="auto">
              <a:xfrm>
                <a:off x="6080126" y="5532438"/>
                <a:ext cx="2420938" cy="3433763"/>
              </a:xfrm>
              <a:custGeom>
                <a:avLst/>
                <a:gdLst>
                  <a:gd name="T0" fmla="*/ 1525 w 1525"/>
                  <a:gd name="T1" fmla="*/ 75 h 2163"/>
                  <a:gd name="T2" fmla="*/ 282 w 1525"/>
                  <a:gd name="T3" fmla="*/ 2163 h 2163"/>
                  <a:gd name="T4" fmla="*/ 0 w 1525"/>
                  <a:gd name="T5" fmla="*/ 1977 h 2163"/>
                  <a:gd name="T6" fmla="*/ 1412 w 1525"/>
                  <a:gd name="T7" fmla="*/ 0 h 2163"/>
                  <a:gd name="T8" fmla="*/ 1525 w 1525"/>
                  <a:gd name="T9" fmla="*/ 75 h 2163"/>
                </a:gdLst>
                <a:ahLst/>
                <a:cxnLst>
                  <a:cxn ang="0">
                    <a:pos x="T0" y="T1"/>
                  </a:cxn>
                  <a:cxn ang="0">
                    <a:pos x="T2" y="T3"/>
                  </a:cxn>
                  <a:cxn ang="0">
                    <a:pos x="T4" y="T5"/>
                  </a:cxn>
                  <a:cxn ang="0">
                    <a:pos x="T6" y="T7"/>
                  </a:cxn>
                  <a:cxn ang="0">
                    <a:pos x="T8" y="T9"/>
                  </a:cxn>
                </a:cxnLst>
                <a:rect l="0" t="0" r="r" b="b"/>
                <a:pathLst>
                  <a:path w="1525" h="2163">
                    <a:moveTo>
                      <a:pt x="1525" y="75"/>
                    </a:moveTo>
                    <a:lnTo>
                      <a:pt x="282" y="2163"/>
                    </a:lnTo>
                    <a:lnTo>
                      <a:pt x="0" y="1977"/>
                    </a:lnTo>
                    <a:lnTo>
                      <a:pt x="1412" y="0"/>
                    </a:lnTo>
                    <a:lnTo>
                      <a:pt x="1525"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mc:AlternateContent xmlns:mc="http://schemas.openxmlformats.org/markup-compatibility/2006" xmlns:a14="http://schemas.microsoft.com/office/drawing/2010/main">
        <mc:Choice Requires="a14">
          <p:sp>
            <p:nvSpPr>
              <p:cNvPr id="60" name="Rectangle 59"/>
              <p:cNvSpPr/>
              <p:nvPr/>
            </p:nvSpPr>
            <p:spPr>
              <a:xfrm>
                <a:off x="13009357" y="1827711"/>
                <a:ext cx="10171920" cy="10282558"/>
              </a:xfrm>
              <a:prstGeom prst="rect">
                <a:avLst/>
              </a:prstGeom>
            </p:spPr>
            <p:txBody>
              <a:bodyPr wrap="square">
                <a:spAutoFit/>
              </a:bodyPr>
              <a:lstStyle/>
              <a:p>
                <a:pPr>
                  <a:lnSpc>
                    <a:spcPct val="150000"/>
                  </a:lnSpc>
                  <a:spcBef>
                    <a:spcPts val="600"/>
                  </a:spcBef>
                  <a:tabLst>
                    <a:tab pos="516255" algn="l"/>
                  </a:tabLst>
                </a:pPr>
                <a:r>
                  <a:rPr lang="en-US" sz="4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công suất tiêu thụ ở chế độ Ngủ: </a:t>
                </a:r>
                <a14:m>
                  <m:oMath xmlns:m="http://schemas.openxmlformats.org/officeDocument/2006/math">
                    <m:r>
                      <a:rPr lang="en-US" sz="4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4.5</m:t>
                    </m:r>
                    <m:r>
                      <a:rPr lang="en-US" sz="44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r>
                      <a:rPr lang="en-US" sz="4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×0.5</m:t>
                    </m:r>
                    <m:r>
                      <a:rPr lang="en-US" sz="4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𝑚𝐴</m:t>
                    </m:r>
                    <m:r>
                      <a:rPr lang="en-US" sz="4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=2.25</m:t>
                    </m:r>
                    <m:r>
                      <a:rPr lang="en-US" sz="4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𝑚𝑊</m:t>
                    </m:r>
                    <m:r>
                      <a:rPr lang="en-US" sz="4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4400" b="0" dirty="0" smtClean="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spcBef>
                    <a:spcPts val="600"/>
                  </a:spcBef>
                  <a:tabLst>
                    <a:tab pos="516255" algn="l"/>
                  </a:tabLst>
                </a:pPr>
                <a:r>
                  <a:rPr lang="en-US" sz="4400" dirty="0">
                    <a:latin typeface="Times New Roman" panose="02020603050405020304" pitchFamily="18" charset="0"/>
                    <a:cs typeface="Times New Roman" panose="02020603050405020304" pitchFamily="18" charset="0"/>
                  </a:rPr>
                  <a:t>Tổng công suất tiêu thụ khi hoạt động: </a:t>
                </a:r>
                <a14:m>
                  <m:oMath xmlns:m="http://schemas.openxmlformats.org/officeDocument/2006/math">
                    <m:r>
                      <a:rPr lang="en-US" sz="4400" b="0" i="1" smtClean="0">
                        <a:latin typeface="Cambria Math" panose="02040503050406030204" pitchFamily="18" charset="0"/>
                        <a:cs typeface="Times New Roman" panose="02020603050405020304" pitchFamily="18" charset="0"/>
                      </a:rPr>
                      <m:t>4.5</m:t>
                    </m:r>
                    <m:r>
                      <a:rPr lang="en-US" sz="4400" b="0" i="1" smtClean="0">
                        <a:latin typeface="Cambria Math" panose="02040503050406030204" pitchFamily="18" charset="0"/>
                        <a:cs typeface="Times New Roman" panose="02020603050405020304" pitchFamily="18" charset="0"/>
                      </a:rPr>
                      <m:t>𝑉</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×9</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𝑚𝐴</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≈40</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𝑚𝑊</m:t>
                    </m:r>
                  </m:oMath>
                </a14:m>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Sử dụng 3 viên pin AA Energizer 2000mAh 1.5V thì thời gian chờ lên </a:t>
                </a:r>
                <a:r>
                  <a:rPr lang="en-US" sz="4400" dirty="0" smtClean="0">
                    <a:latin typeface="Times New Roman" panose="02020603050405020304" pitchFamily="18" charset="0"/>
                    <a:cs typeface="Times New Roman" panose="02020603050405020304" pitchFamily="18" charset="0"/>
                  </a:rPr>
                  <a:t>đến  </a:t>
                </a:r>
                <a:br>
                  <a:rPr lang="en-US" sz="4400" dirty="0" smtClean="0">
                    <a:latin typeface="Times New Roman" panose="02020603050405020304" pitchFamily="18" charset="0"/>
                    <a:cs typeface="Times New Roman" panose="02020603050405020304" pitchFamily="18" charset="0"/>
                  </a:rPr>
                </a:b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2000</m:t>
                        </m:r>
                        <m:r>
                          <a:rPr lang="en-US" sz="4400" b="0" i="1" smtClean="0">
                            <a:latin typeface="Cambria Math" panose="02040503050406030204" pitchFamily="18" charset="0"/>
                          </a:rPr>
                          <m:t>𝑚𝐴h</m:t>
                        </m:r>
                      </m:num>
                      <m:den>
                        <m:r>
                          <a:rPr lang="en-US" sz="4400" b="0" i="1" smtClean="0">
                            <a:latin typeface="Cambria Math" panose="02040503050406030204" pitchFamily="18" charset="0"/>
                          </a:rPr>
                          <m:t>0.5</m:t>
                        </m:r>
                        <m:r>
                          <a:rPr lang="en-US" sz="4400" b="0" i="1" smtClean="0">
                            <a:latin typeface="Cambria Math" panose="02040503050406030204" pitchFamily="18" charset="0"/>
                          </a:rPr>
                          <m:t>𝑚𝐴</m:t>
                        </m:r>
                      </m:den>
                    </m:f>
                    <m:r>
                      <a:rPr lang="en-US" sz="4400" b="0" i="1" smtClean="0">
                        <a:latin typeface="Cambria Math" panose="02040503050406030204" pitchFamily="18" charset="0"/>
                      </a:rPr>
                      <m:t>=4000</m:t>
                    </m:r>
                    <m:r>
                      <a:rPr lang="en-US" sz="4400" b="0" i="1" smtClean="0">
                        <a:latin typeface="Cambria Math" panose="02040503050406030204" pitchFamily="18" charset="0"/>
                      </a:rPr>
                      <m:t>h</m:t>
                    </m:r>
                    <m:r>
                      <a:rPr lang="en-US" sz="4400" b="0" i="1" smtClean="0">
                        <a:latin typeface="Cambria Math" panose="02040503050406030204" pitchFamily="18" charset="0"/>
                        <a:ea typeface="Cambria Math" panose="02040503050406030204" pitchFamily="18" charset="0"/>
                      </a:rPr>
                      <m:t>≈160</m:t>
                    </m:r>
                  </m:oMath>
                </a14:m>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 ngày.</a:t>
                </a:r>
              </a:p>
              <a:p>
                <a:pPr>
                  <a:lnSpc>
                    <a:spcPct val="150000"/>
                  </a:lnSpc>
                  <a:spcBef>
                    <a:spcPts val="600"/>
                  </a:spcBef>
                  <a:tabLst>
                    <a:tab pos="516255" algn="l"/>
                  </a:tabLst>
                </a:pPr>
                <a:r>
                  <a:rPr lang="vi-VN" sz="4400" dirty="0">
                    <a:latin typeface="Times New Roman" panose="02020603050405020304" pitchFamily="18" charset="0"/>
                    <a:cs typeface="Times New Roman" panose="02020603050405020304" pitchFamily="18" charset="0"/>
                  </a:rPr>
                  <a:t>Nếu sử dụng đèn liên tục thì được </a:t>
                </a:r>
                <a:r>
                  <a:rPr lang="vi-VN" sz="4400" dirty="0" smtClean="0">
                    <a:latin typeface="Times New Roman" panose="02020603050405020304" pitchFamily="18" charset="0"/>
                    <a:cs typeface="Times New Roman" panose="02020603050405020304" pitchFamily="18" charset="0"/>
                  </a:rPr>
                  <a:t>khoản</a:t>
                </a:r>
                <a:r>
                  <a:rPr lang="en-US" sz="4400" dirty="0" smtClean="0">
                    <a:latin typeface="Times New Roman" panose="02020603050405020304" pitchFamily="18" charset="0"/>
                    <a:cs typeface="Times New Roman" panose="02020603050405020304" pitchFamily="18" charset="0"/>
                  </a:rPr>
                  <a:t>g </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2000</m:t>
                        </m:r>
                        <m:r>
                          <a:rPr lang="en-US" sz="4400" b="0" i="1" smtClean="0">
                            <a:latin typeface="Cambria Math" panose="02040503050406030204" pitchFamily="18" charset="0"/>
                          </a:rPr>
                          <m:t>𝑚𝐴h</m:t>
                        </m:r>
                      </m:num>
                      <m:den>
                        <m:r>
                          <a:rPr lang="en-US" sz="4400" b="0" i="1" smtClean="0">
                            <a:latin typeface="Cambria Math" panose="02040503050406030204" pitchFamily="18" charset="0"/>
                          </a:rPr>
                          <m:t>9</m:t>
                        </m:r>
                        <m:r>
                          <a:rPr lang="en-US" sz="4400" b="0" i="1" smtClean="0">
                            <a:latin typeface="Cambria Math" panose="02040503050406030204" pitchFamily="18" charset="0"/>
                          </a:rPr>
                          <m:t>𝑚𝐴</m:t>
                        </m:r>
                      </m:den>
                    </m:f>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220</m:t>
                    </m:r>
                    <m:r>
                      <a:rPr lang="en-US" sz="4400" b="0" i="1" smtClean="0">
                        <a:latin typeface="Cambria Math" panose="02040503050406030204" pitchFamily="18" charset="0"/>
                        <a:ea typeface="Cambria Math" panose="02040503050406030204" pitchFamily="18" charset="0"/>
                      </a:rPr>
                      <m:t>h</m:t>
                    </m:r>
                  </m:oMath>
                </a14:m>
                <a:r>
                  <a:rPr lang="en-US" sz="4400" dirty="0" smtClean="0">
                    <a:latin typeface="Times New Roman" panose="02020603050405020304" pitchFamily="18" charset="0"/>
                    <a:cs typeface="Times New Roman" panose="02020603050405020304" pitchFamily="18" charset="0"/>
                  </a:rPr>
                  <a:t>, tức gần 10 ngày.</a:t>
                </a:r>
                <a:r>
                  <a:rPr lang="vi-VN" sz="4400" dirty="0" smtClean="0">
                    <a:latin typeface="Times New Roman" panose="02020603050405020304" pitchFamily="18" charset="0"/>
                    <a:cs typeface="Times New Roman" panose="02020603050405020304" pitchFamily="18" charset="0"/>
                  </a:rPr>
                  <a:t> </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0" name="Rectangle 59"/>
              <p:cNvSpPr>
                <a:spLocks noRot="1" noChangeAspect="1" noMove="1" noResize="1" noEditPoints="1" noAdjustHandles="1" noChangeArrowheads="1" noChangeShapeType="1" noTextEdit="1"/>
              </p:cNvSpPr>
              <p:nvPr/>
            </p:nvSpPr>
            <p:spPr>
              <a:xfrm>
                <a:off x="13009357" y="1827711"/>
                <a:ext cx="10171920" cy="10282558"/>
              </a:xfrm>
              <a:prstGeom prst="rect">
                <a:avLst/>
              </a:prstGeom>
              <a:blipFill>
                <a:blip r:embed="rId2"/>
                <a:stretch>
                  <a:fillRect l="-2397" r="-1977"/>
                </a:stretch>
              </a:blipFill>
            </p:spPr>
            <p:txBody>
              <a:bodyPr/>
              <a:lstStyle/>
              <a:p>
                <a:r>
                  <a:rPr lang="en-US">
                    <a:noFill/>
                  </a:rPr>
                  <a:t> </a:t>
                </a:r>
              </a:p>
            </p:txBody>
          </p:sp>
        </mc:Fallback>
      </mc:AlternateContent>
    </p:spTree>
    <p:extLst>
      <p:ext uri="{BB962C8B-B14F-4D97-AF65-F5344CB8AC3E}">
        <p14:creationId xmlns:p14="http://schemas.microsoft.com/office/powerpoint/2010/main" val="428562833"/>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7.29167E-7 7.40741E-7 L 7.29167E-7 0.39132 " pathEditMode="relative" rAng="0" ptsTypes="AA">
                                      <p:cBhvr>
                                        <p:cTn id="6" dur="500" fill="hold"/>
                                        <p:tgtEl>
                                          <p:spTgt spid="16"/>
                                        </p:tgtEl>
                                        <p:attrNameLst>
                                          <p:attrName>ppt_x</p:attrName>
                                          <p:attrName>ppt_y</p:attrName>
                                        </p:attrNameLst>
                                      </p:cBhvr>
                                      <p:rCtr x="0" y="19560"/>
                                    </p:animMotion>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par>
                          <p:cTn id="25" fill="hold">
                            <p:stCondLst>
                              <p:cond delay="2000"/>
                            </p:stCondLst>
                            <p:childTnLst>
                              <p:par>
                                <p:cTn id="26" presetID="8" presetClass="emph" presetSubtype="0" fill="hold" nodeType="afterEffect">
                                  <p:stCondLst>
                                    <p:cond delay="0"/>
                                  </p:stCondLst>
                                  <p:childTnLst>
                                    <p:animRot by="5400000">
                                      <p:cBhvr>
                                        <p:cTn id="27" dur="500" fill="hold"/>
                                        <p:tgtEl>
                                          <p:spTgt spid="31"/>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p:bldP spid="25" grpId="0"/>
      <p:bldP spid="16"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59427" y="294998"/>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7. NHẬN XÉT ĐÁNH GIÁ VÀ HƯỚNG PHÁT TRIỂN</a:t>
            </a:r>
            <a:endParaRPr lang="ru-RU" sz="6400" dirty="0"/>
          </a:p>
        </p:txBody>
      </p:sp>
      <p:sp>
        <p:nvSpPr>
          <p:cNvPr id="6" name="TextBox 5"/>
          <p:cNvSpPr txBox="1"/>
          <p:nvPr/>
        </p:nvSpPr>
        <p:spPr>
          <a:xfrm>
            <a:off x="1816040" y="4533034"/>
            <a:ext cx="18912950" cy="6093976"/>
          </a:xfrm>
          <a:prstGeom prst="rect">
            <a:avLst/>
          </a:prstGeom>
          <a:noFill/>
        </p:spPr>
        <p:txBody>
          <a:bodyPr wrap="square" lIns="0" tIns="0" rIns="0" bIns="0" rtlCol="0">
            <a:spAutoFit/>
          </a:bodyPr>
          <a:lstStyle/>
          <a:p>
            <a:pPr marL="571500" lvl="0" indent="-571500" algn="just">
              <a:buFont typeface="Arial" panose="020B0604020202020204" pitchFamily="34" charset="0"/>
              <a:buChar char="•"/>
            </a:pPr>
            <a:r>
              <a:rPr lang="vi-VN" sz="4400" dirty="0">
                <a:latin typeface="Times New Roman" panose="02020603050405020304" pitchFamily="18" charset="0"/>
                <a:cs typeface="Times New Roman" panose="02020603050405020304" pitchFamily="18" charset="0"/>
              </a:rPr>
              <a:t>Đây là sản </a:t>
            </a:r>
            <a:r>
              <a:rPr lang="vi-VN" sz="4400" dirty="0" smtClean="0">
                <a:latin typeface="Times New Roman" panose="02020603050405020304" pitchFamily="18" charset="0"/>
                <a:cs typeface="Times New Roman" panose="02020603050405020304" pitchFamily="18" charset="0"/>
              </a:rPr>
              <a:t>phẩm</a:t>
            </a:r>
            <a:r>
              <a:rPr lang="en-US" sz="4400" dirty="0" smtClean="0">
                <a:latin typeface="Times New Roman" panose="02020603050405020304" pitchFamily="18" charset="0"/>
                <a:cs typeface="Times New Roman" panose="02020603050405020304" pitchFamily="18" charset="0"/>
              </a:rPr>
              <a:t> rất hữu ích,</a:t>
            </a: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được ứng dụng vào </a:t>
            </a:r>
            <a:r>
              <a:rPr lang="vi-VN" sz="4400" dirty="0" smtClean="0">
                <a:latin typeface="Times New Roman" panose="02020603050405020304" pitchFamily="18" charset="0"/>
                <a:cs typeface="Times New Roman" panose="02020603050405020304" pitchFamily="18" charset="0"/>
              </a:rPr>
              <a:t>cuộc</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sống </a:t>
            </a:r>
            <a:r>
              <a:rPr lang="vi-VN" sz="4400" dirty="0">
                <a:latin typeface="Times New Roman" panose="02020603050405020304" pitchFamily="18" charset="0"/>
                <a:cs typeface="Times New Roman" panose="02020603050405020304" pitchFamily="18" charset="0"/>
              </a:rPr>
              <a:t>thường ngày. Là tiền đề để em có thể phát triển những sản phẩm trong </a:t>
            </a:r>
            <a:r>
              <a:rPr lang="vi-VN" sz="4400" dirty="0" smtClean="0">
                <a:latin typeface="Times New Roman" panose="02020603050405020304" pitchFamily="18" charset="0"/>
                <a:cs typeface="Times New Roman" panose="02020603050405020304" pitchFamily="18" charset="0"/>
              </a:rPr>
              <a:t>tương</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lai</a:t>
            </a:r>
            <a:r>
              <a:rPr lang="en-US" sz="4400" dirty="0" smtClean="0">
                <a:latin typeface="Times New Roman" panose="02020603050405020304" pitchFamily="18" charset="0"/>
                <a:cs typeface="Times New Roman" panose="02020603050405020304" pitchFamily="18" charset="0"/>
              </a:rPr>
              <a:t>.</a:t>
            </a:r>
          </a:p>
          <a:p>
            <a:pPr marL="571500" lvl="0" indent="-571500" algn="just">
              <a:buFont typeface="Arial" panose="020B0604020202020204" pitchFamily="34" charset="0"/>
              <a:buChar char="•"/>
            </a:pPr>
            <a:endParaRPr lang="en-US" sz="4400" dirty="0" smtClean="0">
              <a:latin typeface="Times New Roman" panose="02020603050405020304" pitchFamily="18" charset="0"/>
              <a:cs typeface="Times New Roman" panose="02020603050405020304" pitchFamily="18" charset="0"/>
            </a:endParaRPr>
          </a:p>
          <a:p>
            <a:pPr marL="571500" lvl="0" indent="-571500" algn="just">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Trong </a:t>
            </a:r>
            <a:r>
              <a:rPr lang="vi-VN" sz="4400" dirty="0">
                <a:latin typeface="Times New Roman" panose="02020603050405020304" pitchFamily="18" charset="0"/>
                <a:cs typeface="Times New Roman" panose="02020603050405020304" pitchFamily="18" charset="0"/>
              </a:rPr>
              <a:t>quá trình thực hiện đồ án của mình, dưới sự hướng dẫn của thầy Lưu Phú</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em đã cố gắng hết sức để hoàn thiện một cách tốt nhất. Nhưng với kiến thức </a:t>
            </a:r>
            <a:r>
              <a:rPr lang="vi-VN" sz="4400" dirty="0" smtClean="0">
                <a:latin typeface="Times New Roman" panose="02020603050405020304" pitchFamily="18" charset="0"/>
                <a:cs typeface="Times New Roman" panose="02020603050405020304" pitchFamily="18" charset="0"/>
              </a:rPr>
              <a:t>và</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s</a:t>
            </a:r>
            <a:r>
              <a:rPr lang="en-US" sz="4400" dirty="0" smtClean="0">
                <a:latin typeface="Times New Roman" panose="02020603050405020304" pitchFamily="18" charset="0"/>
                <a:cs typeface="Times New Roman" panose="02020603050405020304" pitchFamily="18" charset="0"/>
              </a:rPr>
              <a:t>ự </a:t>
            </a:r>
            <a:r>
              <a:rPr lang="vi-VN" sz="4400" dirty="0" smtClean="0">
                <a:latin typeface="Times New Roman" panose="02020603050405020304" pitchFamily="18" charset="0"/>
                <a:cs typeface="Times New Roman" panose="02020603050405020304" pitchFamily="18" charset="0"/>
              </a:rPr>
              <a:t>hiểu </a:t>
            </a:r>
            <a:r>
              <a:rPr lang="vi-VN" sz="4400" dirty="0">
                <a:latin typeface="Times New Roman" panose="02020603050405020304" pitchFamily="18" charset="0"/>
                <a:cs typeface="Times New Roman" panose="02020603050405020304" pitchFamily="18" charset="0"/>
              </a:rPr>
              <a:t>biết có hạn nên sẽ không tránh khỏi những thiếu sót mong thầy cô và </a:t>
            </a:r>
            <a:r>
              <a:rPr lang="vi-VN" sz="4400" dirty="0" smtClean="0">
                <a:latin typeface="Times New Roman" panose="02020603050405020304" pitchFamily="18" charset="0"/>
                <a:cs typeface="Times New Roman" panose="02020603050405020304" pitchFamily="18" charset="0"/>
              </a:rPr>
              <a:t>các</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bạn</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đóng </a:t>
            </a:r>
            <a:r>
              <a:rPr lang="vi-VN" sz="4400" dirty="0">
                <a:latin typeface="Times New Roman" panose="02020603050405020304" pitchFamily="18" charset="0"/>
                <a:cs typeface="Times New Roman" panose="02020603050405020304" pitchFamily="18" charset="0"/>
              </a:rPr>
              <a:t>góp ý kiến đề tài của em có thể hoàn thiện hơn</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lvl="0" algn="just"/>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
            </a:r>
            <a:br>
              <a:rPr lang="vi-VN"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816040" y="1728195"/>
            <a:ext cx="12416219" cy="923330"/>
          </a:xfrm>
          <a:prstGeom prst="rect">
            <a:avLst/>
          </a:prstGeom>
          <a:noFill/>
        </p:spPr>
        <p:txBody>
          <a:bodyPr wrap="none" lIns="0" tIns="0" rIns="0" bIns="0" rtlCol="0" anchor="ctr" anchorCtr="0">
            <a:spAutoFit/>
          </a:bodyPr>
          <a:lstStyle/>
          <a:p>
            <a:r>
              <a:rPr lang="en-US" sz="6000" dirty="0">
                <a:solidFill>
                  <a:schemeClr val="tx2"/>
                </a:solidFill>
                <a:latin typeface="Fira Sans SemiBold" panose="020B0703050000020004" pitchFamily="34" charset="0"/>
                <a:ea typeface="Fira Sans SemiBold" panose="020B0703050000020004" pitchFamily="34" charset="0"/>
              </a:rPr>
              <a:t>7</a:t>
            </a:r>
            <a:r>
              <a:rPr lang="en-US" sz="6000" dirty="0" smtClean="0">
                <a:solidFill>
                  <a:schemeClr val="tx2"/>
                </a:solidFill>
                <a:latin typeface="Fira Sans SemiBold" panose="020B0703050000020004" pitchFamily="34" charset="0"/>
                <a:ea typeface="Fira Sans SemiBold" panose="020B0703050000020004" pitchFamily="34" charset="0"/>
              </a:rPr>
              <a:t>.1 NHẬN XÉT, ĐÁNH GIÁ QUÁ TRÌNH</a:t>
            </a:r>
            <a:endParaRPr lang="en-US" sz="6000" dirty="0">
              <a:solidFill>
                <a:schemeClr val="tx2"/>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2794573"/>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758395" y="281645"/>
            <a:ext cx="18369100"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7. NHẬN XÉT ĐÁNH GIÁ VÀ HƯỚNG PHÁT TRIỂN</a:t>
            </a:r>
            <a:endParaRPr lang="ru-RU" sz="6400" dirty="0"/>
          </a:p>
        </p:txBody>
      </p:sp>
      <p:sp>
        <p:nvSpPr>
          <p:cNvPr id="6" name="TextBox 5"/>
          <p:cNvSpPr txBox="1"/>
          <p:nvPr/>
        </p:nvSpPr>
        <p:spPr>
          <a:xfrm>
            <a:off x="1816040" y="2651525"/>
            <a:ext cx="19633171" cy="10156627"/>
          </a:xfrm>
          <a:prstGeom prst="rect">
            <a:avLst/>
          </a:prstGeom>
          <a:noFill/>
        </p:spPr>
        <p:txBody>
          <a:bodyPr wrap="square" lIns="0" tIns="0" rIns="0" bIns="0" rtlCol="0">
            <a:spAutoFit/>
          </a:bodyPr>
          <a:lstStyle/>
          <a:p>
            <a:pPr marL="571500" lvl="0" indent="-571500" algn="jus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Việc điều khiển đèn là tự động nên tiết kiệm thời gian, thuận lợi cho việc di chuyển, tìm kiếm đồ đạc trong môi trường thiếu sáng</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Khi đó chỉ cần ánh sáng vừa đủ, không cần bật đèn sáng cả một không gian rộng, không cần phải đi tìm công </a:t>
            </a:r>
            <a:r>
              <a:rPr lang="en-US" sz="4400" dirty="0" smtClean="0">
                <a:latin typeface="Times New Roman" panose="02020603050405020304" pitchFamily="18" charset="0"/>
                <a:cs typeface="Times New Roman" panose="02020603050405020304" pitchFamily="18" charset="0"/>
              </a:rPr>
              <a:t>tắc.</a:t>
            </a:r>
          </a:p>
          <a:p>
            <a:pPr marL="571500" lvl="0" indent="-571500" algn="just">
              <a:buFont typeface="Arial" panose="020B0604020202020204" pitchFamily="34" charset="0"/>
              <a:buChar char="•"/>
            </a:pPr>
            <a:endParaRPr lang="en-US" sz="4400" dirty="0" smtClean="0">
              <a:latin typeface="Times New Roman" panose="02020603050405020304" pitchFamily="18" charset="0"/>
              <a:cs typeface="Times New Roman" panose="02020603050405020304" pitchFamily="18" charset="0"/>
            </a:endParaRPr>
          </a:p>
          <a:p>
            <a:pPr marL="571500" lvl="0" indent="-571500" algn="just">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Ứng </a:t>
            </a:r>
            <a:r>
              <a:rPr lang="en-US" sz="4400" dirty="0">
                <a:latin typeface="Times New Roman" panose="02020603050405020304" pitchFamily="18" charset="0"/>
                <a:cs typeface="Times New Roman" panose="02020603050405020304" pitchFamily="18" charset="0"/>
              </a:rPr>
              <a:t>dụng ở các nơi có ánh sáng thấp, khó lắp đặt các loại đèn huỳnh quang thông dụng như: tiền sảnh, hành lang, nhà vệ sinh, hành lang, cầu thang</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Phát triển hơn có thể ứng dụng trong các toà nhà cao ốc, đèn đường giao </a:t>
            </a:r>
            <a:r>
              <a:rPr lang="en-US" sz="4400" dirty="0" smtClean="0">
                <a:latin typeface="Times New Roman" panose="02020603050405020304" pitchFamily="18" charset="0"/>
                <a:cs typeface="Times New Roman" panose="02020603050405020304" pitchFamily="18" charset="0"/>
              </a:rPr>
              <a:t>thông; </a:t>
            </a:r>
            <a:r>
              <a:rPr lang="en-US" sz="4400" dirty="0">
                <a:latin typeface="Times New Roman" panose="02020603050405020304" pitchFamily="18" charset="0"/>
                <a:cs typeface="Times New Roman" panose="02020603050405020304" pitchFamily="18" charset="0"/>
              </a:rPr>
              <a:t>hiệu ứng thích nghi màn hình, bảo vệ mắt ở các thiết bị điện tử: smartphone, laptop, tivi, máy tính bảng,..</a:t>
            </a:r>
            <a:r>
              <a:rPr lang="en-US" sz="4400" dirty="0" smtClean="0">
                <a:latin typeface="Times New Roman" panose="02020603050405020304" pitchFamily="18" charset="0"/>
                <a:cs typeface="Times New Roman" panose="02020603050405020304" pitchFamily="18" charset="0"/>
              </a:rPr>
              <a:t> </a:t>
            </a:r>
          </a:p>
          <a:p>
            <a:pPr marL="571500" lvl="0" indent="-571500" algn="just">
              <a:buFont typeface="Arial" panose="020B0604020202020204" pitchFamily="34" charset="0"/>
              <a:buChar char="•"/>
            </a:pPr>
            <a:endParaRPr lang="en-US" sz="4400" dirty="0" smtClean="0">
              <a:latin typeface="Times New Roman" panose="02020603050405020304" pitchFamily="18" charset="0"/>
              <a:cs typeface="Times New Roman" panose="02020603050405020304" pitchFamily="18" charset="0"/>
            </a:endParaRPr>
          </a:p>
          <a:p>
            <a:pPr marL="571500" lvl="0" indent="-571500" algn="just">
              <a:buFont typeface="Arial" panose="020B0604020202020204" pitchFamily="34" charset="0"/>
              <a:buChar char="•"/>
            </a:pPr>
            <a:r>
              <a:rPr lang="vi-VN" sz="4400" dirty="0">
                <a:latin typeface="Times New Roman" panose="02020603050405020304" pitchFamily="18" charset="0"/>
                <a:cs typeface="Times New Roman" panose="02020603050405020304" pitchFamily="18" charset="0"/>
              </a:rPr>
              <a:t>Tóm lại, đèn cảm biến là phương pháp rất tuyệt vời để phục vụ nhu cầu của mọi</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người. Không ít nơi trường hợp tối trời, khi đi tìm công tắc hay ổ cắm dẫn đến tai</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nạn không đáng có, hoặc thậm chí bị điện giật khi sờ tay trực tiếp vào nguồn điện mà</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không biết. Với đèn led cảm biến, chúng ta hoàn toàn có thể yên tâm mỗi khi tới</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những nơi tối tăm mà không phải tìm công tắc bật điện</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lvl="0" algn="just"/>
            <a:endParaRPr lang="en-US" sz="4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816040" y="1728195"/>
            <a:ext cx="8126905"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7.2 HƯỚNG PHÁT TRIỂN</a:t>
            </a:r>
            <a:endParaRPr lang="en-US" sz="6000" dirty="0">
              <a:solidFill>
                <a:schemeClr val="tx2"/>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352478519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390651" y="5058231"/>
            <a:ext cx="5706049" cy="492443"/>
          </a:xfrm>
          <a:prstGeom prst="rect">
            <a:avLst/>
          </a:prstGeom>
          <a:noFill/>
        </p:spPr>
        <p:txBody>
          <a:bodyPr wrap="none" lIns="0" tIns="0" rIns="0" bIns="0" rtlCol="0" anchor="ctr" anchorCtr="0">
            <a:spAutoFit/>
          </a:bodyPr>
          <a:lstStyle/>
          <a:p>
            <a:r>
              <a:rPr lang="en-US" sz="3200" b="1" dirty="0">
                <a:solidFill>
                  <a:schemeClr val="tx2"/>
                </a:solidFill>
              </a:rPr>
              <a:t>I</a:t>
            </a:r>
            <a:r>
              <a:rPr lang="en-US" sz="3200" b="1" dirty="0" smtClean="0">
                <a:solidFill>
                  <a:schemeClr val="tx2"/>
                </a:solidFill>
              </a:rPr>
              <a:t> </a:t>
            </a:r>
            <a:r>
              <a:rPr lang="en-US" sz="3200" b="1" dirty="0">
                <a:solidFill>
                  <a:schemeClr val="tx2"/>
                </a:solidFill>
              </a:rPr>
              <a:t>WANT TO HEAR FROM YOU</a:t>
            </a:r>
          </a:p>
        </p:txBody>
      </p:sp>
      <p:sp>
        <p:nvSpPr>
          <p:cNvPr id="14" name="TextBox 13"/>
          <p:cNvSpPr txBox="1"/>
          <p:nvPr/>
        </p:nvSpPr>
        <p:spPr>
          <a:xfrm>
            <a:off x="1390649" y="3519346"/>
            <a:ext cx="9922268" cy="1538883"/>
          </a:xfrm>
          <a:prstGeom prst="rect">
            <a:avLst/>
          </a:prstGeom>
          <a:noFill/>
        </p:spPr>
        <p:txBody>
          <a:bodyPr wrap="none" lIns="0" tIns="0" rIns="0" bIns="0" rtlCol="0" anchor="ctr" anchorCtr="0">
            <a:spAutoFit/>
          </a:bodyPr>
          <a:lstStyle/>
          <a:p>
            <a:r>
              <a:rPr lang="en-US" sz="10000" spc="-151" dirty="0">
                <a:solidFill>
                  <a:srgbClr val="4BC1EB"/>
                </a:solidFill>
                <a:latin typeface="Fira Sans ExtraBold" panose="020B0903050000020004" pitchFamily="34" charset="0"/>
                <a:ea typeface="Fira Sans ExtraBold" panose="020B0903050000020004" pitchFamily="34" charset="0"/>
              </a:rPr>
              <a:t>CONTACT DETAILS</a:t>
            </a:r>
            <a:endParaRPr lang="en-US" dirty="0"/>
          </a:p>
        </p:txBody>
      </p:sp>
      <p:sp>
        <p:nvSpPr>
          <p:cNvPr id="15" name="TextBox 14"/>
          <p:cNvSpPr txBox="1"/>
          <p:nvPr/>
        </p:nvSpPr>
        <p:spPr>
          <a:xfrm>
            <a:off x="1627765" y="7387513"/>
            <a:ext cx="7420841" cy="1661993"/>
          </a:xfrm>
          <a:prstGeom prst="rect">
            <a:avLst/>
          </a:prstGeom>
          <a:noFill/>
        </p:spPr>
        <p:txBody>
          <a:bodyPr wrap="square" lIns="0" tIns="0" rIns="0" bIns="0" rtlCol="0">
            <a:spAutoFit/>
          </a:bodyPr>
          <a:lstStyle/>
          <a:p>
            <a:pPr>
              <a:lnSpc>
                <a:spcPct val="150000"/>
              </a:lnSpc>
            </a:pPr>
            <a:r>
              <a:rPr lang="en-US" sz="3600" dirty="0" smtClean="0">
                <a:ea typeface="Fira Sans" panose="020B0503050000020004" pitchFamily="34" charset="0"/>
              </a:rPr>
              <a:t>Tel: </a:t>
            </a:r>
            <a:r>
              <a:rPr lang="en-US" sz="3600" dirty="0">
                <a:ea typeface="Fira Sans" panose="020B0503050000020004" pitchFamily="34" charset="0"/>
              </a:rPr>
              <a:t>+84 976540 ***</a:t>
            </a:r>
          </a:p>
          <a:p>
            <a:pPr>
              <a:lnSpc>
                <a:spcPct val="150000"/>
              </a:lnSpc>
            </a:pPr>
            <a:r>
              <a:rPr lang="en-US" sz="3600" dirty="0">
                <a:ea typeface="Fira Sans" panose="020B0503050000020004" pitchFamily="34" charset="0"/>
              </a:rPr>
              <a:t>Mail: quan.tran2207@hcmut.edu.vn</a:t>
            </a:r>
            <a:endParaRPr lang="en-US" sz="3600" dirty="0">
              <a:ea typeface="Fira Sans" panose="020B0503050000020004" pitchFamily="34" charset="0"/>
            </a:endParaRPr>
          </a:p>
        </p:txBody>
      </p:sp>
      <p:grpSp>
        <p:nvGrpSpPr>
          <p:cNvPr id="31" name="Группа 30"/>
          <p:cNvGrpSpPr/>
          <p:nvPr/>
        </p:nvGrpSpPr>
        <p:grpSpPr>
          <a:xfrm>
            <a:off x="1390650" y="773114"/>
            <a:ext cx="2051903" cy="2031327"/>
            <a:chOff x="13015913" y="9236075"/>
            <a:chExt cx="1108075" cy="1096963"/>
          </a:xfrm>
          <a:solidFill>
            <a:srgbClr val="91B3C1"/>
          </a:solidFill>
        </p:grpSpPr>
        <p:sp>
          <p:nvSpPr>
            <p:cNvPr id="26" name="Freeform 20"/>
            <p:cNvSpPr>
              <a:spLocks noEditPoints="1"/>
            </p:cNvSpPr>
            <p:nvPr/>
          </p:nvSpPr>
          <p:spPr bwMode="auto">
            <a:xfrm>
              <a:off x="13015913" y="9236075"/>
              <a:ext cx="1108075" cy="1096963"/>
            </a:xfrm>
            <a:custGeom>
              <a:avLst/>
              <a:gdLst>
                <a:gd name="T0" fmla="*/ 330 w 340"/>
                <a:gd name="T1" fmla="*/ 136 h 340"/>
                <a:gd name="T2" fmla="*/ 300 w 340"/>
                <a:gd name="T3" fmla="*/ 70 h 340"/>
                <a:gd name="T4" fmla="*/ 297 w 340"/>
                <a:gd name="T5" fmla="*/ 63 h 340"/>
                <a:gd name="T6" fmla="*/ 235 w 340"/>
                <a:gd name="T7" fmla="*/ 0 h 340"/>
                <a:gd name="T8" fmla="*/ 70 w 340"/>
                <a:gd name="T9" fmla="*/ 0 h 340"/>
                <a:gd name="T10" fmla="*/ 40 w 340"/>
                <a:gd name="T11" fmla="*/ 30 h 340"/>
                <a:gd name="T12" fmla="*/ 11 w 340"/>
                <a:gd name="T13" fmla="*/ 136 h 340"/>
                <a:gd name="T14" fmla="*/ 0 w 340"/>
                <a:gd name="T15" fmla="*/ 159 h 340"/>
                <a:gd name="T16" fmla="*/ 9 w 340"/>
                <a:gd name="T17" fmla="*/ 331 h 340"/>
                <a:gd name="T18" fmla="*/ 12 w 340"/>
                <a:gd name="T19" fmla="*/ 333 h 340"/>
                <a:gd name="T20" fmla="*/ 20 w 340"/>
                <a:gd name="T21" fmla="*/ 338 h 340"/>
                <a:gd name="T22" fmla="*/ 21 w 340"/>
                <a:gd name="T23" fmla="*/ 338 h 340"/>
                <a:gd name="T24" fmla="*/ 25 w 340"/>
                <a:gd name="T25" fmla="*/ 339 h 340"/>
                <a:gd name="T26" fmla="*/ 50 w 340"/>
                <a:gd name="T27" fmla="*/ 340 h 340"/>
                <a:gd name="T28" fmla="*/ 310 w 340"/>
                <a:gd name="T29" fmla="*/ 340 h 340"/>
                <a:gd name="T30" fmla="*/ 319 w 340"/>
                <a:gd name="T31" fmla="*/ 338 h 340"/>
                <a:gd name="T32" fmla="*/ 320 w 340"/>
                <a:gd name="T33" fmla="*/ 338 h 340"/>
                <a:gd name="T34" fmla="*/ 321 w 340"/>
                <a:gd name="T35" fmla="*/ 338 h 340"/>
                <a:gd name="T36" fmla="*/ 330 w 340"/>
                <a:gd name="T37" fmla="*/ 332 h 340"/>
                <a:gd name="T38" fmla="*/ 340 w 340"/>
                <a:gd name="T39" fmla="*/ 310 h 340"/>
                <a:gd name="T40" fmla="*/ 338 w 340"/>
                <a:gd name="T41" fmla="*/ 146 h 340"/>
                <a:gd name="T42" fmla="*/ 289 w 340"/>
                <a:gd name="T43" fmla="*/ 68 h 340"/>
                <a:gd name="T44" fmla="*/ 232 w 340"/>
                <a:gd name="T45" fmla="*/ 11 h 340"/>
                <a:gd name="T46" fmla="*/ 70 w 340"/>
                <a:gd name="T47" fmla="*/ 10 h 340"/>
                <a:gd name="T48" fmla="*/ 229 w 340"/>
                <a:gd name="T49" fmla="*/ 71 h 340"/>
                <a:gd name="T50" fmla="*/ 290 w 340"/>
                <a:gd name="T51" fmla="*/ 108 h 340"/>
                <a:gd name="T52" fmla="*/ 290 w 340"/>
                <a:gd name="T53" fmla="*/ 170 h 340"/>
                <a:gd name="T54" fmla="*/ 260 w 340"/>
                <a:gd name="T55" fmla="*/ 180 h 340"/>
                <a:gd name="T56" fmla="*/ 80 w 340"/>
                <a:gd name="T57" fmla="*/ 187 h 340"/>
                <a:gd name="T58" fmla="*/ 50 w 340"/>
                <a:gd name="T59" fmla="*/ 170 h 340"/>
                <a:gd name="T60" fmla="*/ 56 w 340"/>
                <a:gd name="T61" fmla="*/ 16 h 340"/>
                <a:gd name="T62" fmla="*/ 85 w 340"/>
                <a:gd name="T63" fmla="*/ 190 h 340"/>
                <a:gd name="T64" fmla="*/ 221 w 340"/>
                <a:gd name="T65" fmla="*/ 210 h 340"/>
                <a:gd name="T66" fmla="*/ 203 w 340"/>
                <a:gd name="T67" fmla="*/ 219 h 340"/>
                <a:gd name="T68" fmla="*/ 183 w 340"/>
                <a:gd name="T69" fmla="*/ 226 h 340"/>
                <a:gd name="T70" fmla="*/ 154 w 340"/>
                <a:gd name="T71" fmla="*/ 229 h 340"/>
                <a:gd name="T72" fmla="*/ 203 w 340"/>
                <a:gd name="T73" fmla="*/ 219 h 340"/>
                <a:gd name="T74" fmla="*/ 10 w 340"/>
                <a:gd name="T75" fmla="*/ 310 h 340"/>
                <a:gd name="T76" fmla="*/ 12 w 340"/>
                <a:gd name="T77" fmla="*/ 152 h 340"/>
                <a:gd name="T78" fmla="*/ 17 w 340"/>
                <a:gd name="T79" fmla="*/ 324 h 340"/>
                <a:gd name="T80" fmla="*/ 317 w 340"/>
                <a:gd name="T81" fmla="*/ 328 h 340"/>
                <a:gd name="T82" fmla="*/ 317 w 340"/>
                <a:gd name="T83" fmla="*/ 329 h 340"/>
                <a:gd name="T84" fmla="*/ 310 w 340"/>
                <a:gd name="T85" fmla="*/ 330 h 340"/>
                <a:gd name="T86" fmla="*/ 50 w 340"/>
                <a:gd name="T87" fmla="*/ 330 h 340"/>
                <a:gd name="T88" fmla="*/ 27 w 340"/>
                <a:gd name="T89" fmla="*/ 329 h 340"/>
                <a:gd name="T90" fmla="*/ 24 w 340"/>
                <a:gd name="T91" fmla="*/ 329 h 340"/>
                <a:gd name="T92" fmla="*/ 19 w 340"/>
                <a:gd name="T93" fmla="*/ 326 h 340"/>
                <a:gd name="T94" fmla="*/ 181 w 340"/>
                <a:gd name="T95" fmla="*/ 229 h 340"/>
                <a:gd name="T96" fmla="*/ 317 w 340"/>
                <a:gd name="T97" fmla="*/ 328 h 340"/>
                <a:gd name="T98" fmla="*/ 325 w 340"/>
                <a:gd name="T99" fmla="*/ 324 h 340"/>
                <a:gd name="T100" fmla="*/ 329 w 340"/>
                <a:gd name="T101" fmla="*/ 152 h 340"/>
                <a:gd name="T102" fmla="*/ 330 w 340"/>
                <a:gd name="T103" fmla="*/ 31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0" h="340">
                  <a:moveTo>
                    <a:pt x="338" y="146"/>
                  </a:moveTo>
                  <a:cubicBezTo>
                    <a:pt x="336" y="142"/>
                    <a:pt x="333" y="139"/>
                    <a:pt x="330" y="136"/>
                  </a:cubicBezTo>
                  <a:cubicBezTo>
                    <a:pt x="300" y="110"/>
                    <a:pt x="300" y="110"/>
                    <a:pt x="300" y="110"/>
                  </a:cubicBezTo>
                  <a:cubicBezTo>
                    <a:pt x="300" y="70"/>
                    <a:pt x="300" y="70"/>
                    <a:pt x="300" y="70"/>
                  </a:cubicBezTo>
                  <a:cubicBezTo>
                    <a:pt x="300" y="66"/>
                    <a:pt x="300" y="66"/>
                    <a:pt x="300" y="66"/>
                  </a:cubicBezTo>
                  <a:cubicBezTo>
                    <a:pt x="297" y="63"/>
                    <a:pt x="297" y="63"/>
                    <a:pt x="297" y="63"/>
                  </a:cubicBezTo>
                  <a:cubicBezTo>
                    <a:pt x="237" y="3"/>
                    <a:pt x="237" y="3"/>
                    <a:pt x="237" y="3"/>
                  </a:cubicBezTo>
                  <a:cubicBezTo>
                    <a:pt x="235" y="0"/>
                    <a:pt x="235" y="0"/>
                    <a:pt x="235" y="0"/>
                  </a:cubicBezTo>
                  <a:cubicBezTo>
                    <a:pt x="230" y="0"/>
                    <a:pt x="230" y="0"/>
                    <a:pt x="230" y="0"/>
                  </a:cubicBezTo>
                  <a:cubicBezTo>
                    <a:pt x="70" y="0"/>
                    <a:pt x="70" y="0"/>
                    <a:pt x="70" y="0"/>
                  </a:cubicBezTo>
                  <a:cubicBezTo>
                    <a:pt x="62" y="0"/>
                    <a:pt x="55" y="3"/>
                    <a:pt x="49" y="8"/>
                  </a:cubicBezTo>
                  <a:cubicBezTo>
                    <a:pt x="44" y="14"/>
                    <a:pt x="40" y="22"/>
                    <a:pt x="40" y="30"/>
                  </a:cubicBezTo>
                  <a:cubicBezTo>
                    <a:pt x="40" y="110"/>
                    <a:pt x="40" y="110"/>
                    <a:pt x="40" y="110"/>
                  </a:cubicBezTo>
                  <a:cubicBezTo>
                    <a:pt x="11" y="136"/>
                    <a:pt x="11" y="136"/>
                    <a:pt x="11" y="136"/>
                  </a:cubicBezTo>
                  <a:cubicBezTo>
                    <a:pt x="7" y="139"/>
                    <a:pt x="5" y="142"/>
                    <a:pt x="3" y="146"/>
                  </a:cubicBezTo>
                  <a:cubicBezTo>
                    <a:pt x="1" y="150"/>
                    <a:pt x="0" y="154"/>
                    <a:pt x="0" y="159"/>
                  </a:cubicBezTo>
                  <a:cubicBezTo>
                    <a:pt x="0" y="310"/>
                    <a:pt x="0" y="310"/>
                    <a:pt x="0" y="310"/>
                  </a:cubicBezTo>
                  <a:cubicBezTo>
                    <a:pt x="0" y="318"/>
                    <a:pt x="4" y="325"/>
                    <a:pt x="9" y="331"/>
                  </a:cubicBezTo>
                  <a:cubicBezTo>
                    <a:pt x="10" y="331"/>
                    <a:pt x="10" y="332"/>
                    <a:pt x="11" y="332"/>
                  </a:cubicBezTo>
                  <a:cubicBezTo>
                    <a:pt x="12" y="333"/>
                    <a:pt x="12" y="333"/>
                    <a:pt x="12" y="333"/>
                  </a:cubicBezTo>
                  <a:cubicBezTo>
                    <a:pt x="14" y="335"/>
                    <a:pt x="17" y="337"/>
                    <a:pt x="20" y="338"/>
                  </a:cubicBezTo>
                  <a:cubicBezTo>
                    <a:pt x="20" y="338"/>
                    <a:pt x="20" y="338"/>
                    <a:pt x="20" y="338"/>
                  </a:cubicBezTo>
                  <a:cubicBezTo>
                    <a:pt x="21" y="338"/>
                    <a:pt x="21" y="338"/>
                    <a:pt x="21" y="338"/>
                  </a:cubicBezTo>
                  <a:cubicBezTo>
                    <a:pt x="21" y="338"/>
                    <a:pt x="21" y="338"/>
                    <a:pt x="21" y="338"/>
                  </a:cubicBezTo>
                  <a:cubicBezTo>
                    <a:pt x="21" y="338"/>
                    <a:pt x="21" y="338"/>
                    <a:pt x="21" y="338"/>
                  </a:cubicBezTo>
                  <a:cubicBezTo>
                    <a:pt x="23" y="339"/>
                    <a:pt x="24" y="339"/>
                    <a:pt x="25" y="339"/>
                  </a:cubicBezTo>
                  <a:cubicBezTo>
                    <a:pt x="27" y="340"/>
                    <a:pt x="29" y="340"/>
                    <a:pt x="30" y="340"/>
                  </a:cubicBezTo>
                  <a:cubicBezTo>
                    <a:pt x="50" y="340"/>
                    <a:pt x="50" y="340"/>
                    <a:pt x="50" y="340"/>
                  </a:cubicBezTo>
                  <a:cubicBezTo>
                    <a:pt x="290" y="340"/>
                    <a:pt x="290" y="340"/>
                    <a:pt x="290" y="340"/>
                  </a:cubicBezTo>
                  <a:cubicBezTo>
                    <a:pt x="310" y="340"/>
                    <a:pt x="310" y="340"/>
                    <a:pt x="310" y="340"/>
                  </a:cubicBezTo>
                  <a:cubicBezTo>
                    <a:pt x="312" y="340"/>
                    <a:pt x="314" y="340"/>
                    <a:pt x="316" y="339"/>
                  </a:cubicBezTo>
                  <a:cubicBezTo>
                    <a:pt x="317" y="339"/>
                    <a:pt x="318" y="339"/>
                    <a:pt x="319" y="338"/>
                  </a:cubicBezTo>
                  <a:cubicBezTo>
                    <a:pt x="320" y="338"/>
                    <a:pt x="320" y="338"/>
                    <a:pt x="320" y="338"/>
                  </a:cubicBezTo>
                  <a:cubicBezTo>
                    <a:pt x="320" y="338"/>
                    <a:pt x="320" y="338"/>
                    <a:pt x="320" y="338"/>
                  </a:cubicBezTo>
                  <a:cubicBezTo>
                    <a:pt x="320" y="338"/>
                    <a:pt x="320" y="338"/>
                    <a:pt x="320" y="338"/>
                  </a:cubicBezTo>
                  <a:cubicBezTo>
                    <a:pt x="321" y="338"/>
                    <a:pt x="321" y="338"/>
                    <a:pt x="321" y="338"/>
                  </a:cubicBezTo>
                  <a:cubicBezTo>
                    <a:pt x="324" y="337"/>
                    <a:pt x="326" y="335"/>
                    <a:pt x="329" y="333"/>
                  </a:cubicBezTo>
                  <a:cubicBezTo>
                    <a:pt x="330" y="332"/>
                    <a:pt x="330" y="332"/>
                    <a:pt x="330" y="332"/>
                  </a:cubicBezTo>
                  <a:cubicBezTo>
                    <a:pt x="330" y="332"/>
                    <a:pt x="331" y="331"/>
                    <a:pt x="332" y="331"/>
                  </a:cubicBezTo>
                  <a:cubicBezTo>
                    <a:pt x="337" y="325"/>
                    <a:pt x="340" y="318"/>
                    <a:pt x="340" y="310"/>
                  </a:cubicBezTo>
                  <a:cubicBezTo>
                    <a:pt x="340" y="159"/>
                    <a:pt x="340" y="159"/>
                    <a:pt x="340" y="159"/>
                  </a:cubicBezTo>
                  <a:cubicBezTo>
                    <a:pt x="340" y="154"/>
                    <a:pt x="339" y="150"/>
                    <a:pt x="338" y="146"/>
                  </a:cubicBezTo>
                  <a:close/>
                  <a:moveTo>
                    <a:pt x="232" y="11"/>
                  </a:moveTo>
                  <a:cubicBezTo>
                    <a:pt x="289" y="68"/>
                    <a:pt x="289" y="68"/>
                    <a:pt x="289" y="68"/>
                  </a:cubicBezTo>
                  <a:cubicBezTo>
                    <a:pt x="232" y="68"/>
                    <a:pt x="232" y="68"/>
                    <a:pt x="232" y="68"/>
                  </a:cubicBezTo>
                  <a:lnTo>
                    <a:pt x="232" y="11"/>
                  </a:lnTo>
                  <a:close/>
                  <a:moveTo>
                    <a:pt x="56" y="16"/>
                  </a:moveTo>
                  <a:cubicBezTo>
                    <a:pt x="60" y="12"/>
                    <a:pt x="65" y="10"/>
                    <a:pt x="70" y="10"/>
                  </a:cubicBezTo>
                  <a:cubicBezTo>
                    <a:pt x="229" y="10"/>
                    <a:pt x="229" y="10"/>
                    <a:pt x="229" y="10"/>
                  </a:cubicBezTo>
                  <a:cubicBezTo>
                    <a:pt x="229" y="71"/>
                    <a:pt x="229" y="71"/>
                    <a:pt x="229" y="71"/>
                  </a:cubicBezTo>
                  <a:cubicBezTo>
                    <a:pt x="290" y="71"/>
                    <a:pt x="290" y="71"/>
                    <a:pt x="290" y="71"/>
                  </a:cubicBezTo>
                  <a:cubicBezTo>
                    <a:pt x="290" y="108"/>
                    <a:pt x="290" y="108"/>
                    <a:pt x="290" y="108"/>
                  </a:cubicBezTo>
                  <a:cubicBezTo>
                    <a:pt x="290" y="108"/>
                    <a:pt x="290" y="108"/>
                    <a:pt x="290" y="108"/>
                  </a:cubicBezTo>
                  <a:cubicBezTo>
                    <a:pt x="290" y="170"/>
                    <a:pt x="290" y="170"/>
                    <a:pt x="290" y="170"/>
                  </a:cubicBezTo>
                  <a:cubicBezTo>
                    <a:pt x="260" y="187"/>
                    <a:pt x="260" y="187"/>
                    <a:pt x="260" y="187"/>
                  </a:cubicBezTo>
                  <a:cubicBezTo>
                    <a:pt x="260" y="180"/>
                    <a:pt x="260" y="180"/>
                    <a:pt x="260" y="180"/>
                  </a:cubicBezTo>
                  <a:cubicBezTo>
                    <a:pt x="80" y="180"/>
                    <a:pt x="80" y="180"/>
                    <a:pt x="80" y="180"/>
                  </a:cubicBezTo>
                  <a:cubicBezTo>
                    <a:pt x="80" y="187"/>
                    <a:pt x="80" y="187"/>
                    <a:pt x="80" y="187"/>
                  </a:cubicBezTo>
                  <a:cubicBezTo>
                    <a:pt x="50" y="170"/>
                    <a:pt x="50" y="170"/>
                    <a:pt x="50" y="170"/>
                  </a:cubicBezTo>
                  <a:cubicBezTo>
                    <a:pt x="50" y="170"/>
                    <a:pt x="50" y="170"/>
                    <a:pt x="50" y="170"/>
                  </a:cubicBezTo>
                  <a:cubicBezTo>
                    <a:pt x="50" y="30"/>
                    <a:pt x="50" y="30"/>
                    <a:pt x="50" y="30"/>
                  </a:cubicBezTo>
                  <a:cubicBezTo>
                    <a:pt x="50" y="25"/>
                    <a:pt x="52" y="19"/>
                    <a:pt x="56" y="16"/>
                  </a:cubicBezTo>
                  <a:close/>
                  <a:moveTo>
                    <a:pt x="120" y="210"/>
                  </a:moveTo>
                  <a:cubicBezTo>
                    <a:pt x="85" y="190"/>
                    <a:pt x="85" y="190"/>
                    <a:pt x="85" y="190"/>
                  </a:cubicBezTo>
                  <a:cubicBezTo>
                    <a:pt x="256" y="190"/>
                    <a:pt x="256" y="190"/>
                    <a:pt x="256" y="190"/>
                  </a:cubicBezTo>
                  <a:cubicBezTo>
                    <a:pt x="221" y="210"/>
                    <a:pt x="221" y="210"/>
                    <a:pt x="221" y="210"/>
                  </a:cubicBezTo>
                  <a:lnTo>
                    <a:pt x="120" y="210"/>
                  </a:lnTo>
                  <a:close/>
                  <a:moveTo>
                    <a:pt x="203" y="219"/>
                  </a:moveTo>
                  <a:cubicBezTo>
                    <a:pt x="187" y="229"/>
                    <a:pt x="187" y="229"/>
                    <a:pt x="187" y="229"/>
                  </a:cubicBezTo>
                  <a:cubicBezTo>
                    <a:pt x="183" y="226"/>
                    <a:pt x="183" y="226"/>
                    <a:pt x="183" y="226"/>
                  </a:cubicBezTo>
                  <a:cubicBezTo>
                    <a:pt x="175" y="221"/>
                    <a:pt x="165" y="221"/>
                    <a:pt x="158" y="226"/>
                  </a:cubicBezTo>
                  <a:cubicBezTo>
                    <a:pt x="154" y="229"/>
                    <a:pt x="154" y="229"/>
                    <a:pt x="154" y="229"/>
                  </a:cubicBezTo>
                  <a:cubicBezTo>
                    <a:pt x="137" y="219"/>
                    <a:pt x="137" y="219"/>
                    <a:pt x="137" y="219"/>
                  </a:cubicBezTo>
                  <a:lnTo>
                    <a:pt x="203" y="219"/>
                  </a:lnTo>
                  <a:close/>
                  <a:moveTo>
                    <a:pt x="16" y="324"/>
                  </a:moveTo>
                  <a:cubicBezTo>
                    <a:pt x="12" y="320"/>
                    <a:pt x="10" y="315"/>
                    <a:pt x="10" y="310"/>
                  </a:cubicBezTo>
                  <a:cubicBezTo>
                    <a:pt x="10" y="159"/>
                    <a:pt x="10" y="159"/>
                    <a:pt x="10" y="159"/>
                  </a:cubicBezTo>
                  <a:cubicBezTo>
                    <a:pt x="10" y="157"/>
                    <a:pt x="11" y="154"/>
                    <a:pt x="12" y="152"/>
                  </a:cubicBezTo>
                  <a:cubicBezTo>
                    <a:pt x="152" y="231"/>
                    <a:pt x="152" y="231"/>
                    <a:pt x="152" y="231"/>
                  </a:cubicBezTo>
                  <a:cubicBezTo>
                    <a:pt x="17" y="324"/>
                    <a:pt x="17" y="324"/>
                    <a:pt x="17" y="324"/>
                  </a:cubicBezTo>
                  <a:cubicBezTo>
                    <a:pt x="17" y="324"/>
                    <a:pt x="16" y="324"/>
                    <a:pt x="16" y="324"/>
                  </a:cubicBezTo>
                  <a:close/>
                  <a:moveTo>
                    <a:pt x="317" y="328"/>
                  </a:moveTo>
                  <a:cubicBezTo>
                    <a:pt x="317" y="328"/>
                    <a:pt x="317" y="328"/>
                    <a:pt x="317" y="329"/>
                  </a:cubicBezTo>
                  <a:cubicBezTo>
                    <a:pt x="317" y="329"/>
                    <a:pt x="317" y="329"/>
                    <a:pt x="317" y="329"/>
                  </a:cubicBezTo>
                  <a:cubicBezTo>
                    <a:pt x="316" y="329"/>
                    <a:pt x="315" y="329"/>
                    <a:pt x="314" y="329"/>
                  </a:cubicBezTo>
                  <a:cubicBezTo>
                    <a:pt x="313" y="330"/>
                    <a:pt x="312" y="330"/>
                    <a:pt x="310" y="330"/>
                  </a:cubicBezTo>
                  <a:cubicBezTo>
                    <a:pt x="290" y="330"/>
                    <a:pt x="290" y="330"/>
                    <a:pt x="290" y="330"/>
                  </a:cubicBezTo>
                  <a:cubicBezTo>
                    <a:pt x="50" y="330"/>
                    <a:pt x="50" y="330"/>
                    <a:pt x="50" y="330"/>
                  </a:cubicBezTo>
                  <a:cubicBezTo>
                    <a:pt x="30" y="330"/>
                    <a:pt x="30" y="330"/>
                    <a:pt x="30" y="330"/>
                  </a:cubicBezTo>
                  <a:cubicBezTo>
                    <a:pt x="29" y="330"/>
                    <a:pt x="28" y="330"/>
                    <a:pt x="27" y="329"/>
                  </a:cubicBezTo>
                  <a:cubicBezTo>
                    <a:pt x="26" y="329"/>
                    <a:pt x="25" y="329"/>
                    <a:pt x="24" y="329"/>
                  </a:cubicBezTo>
                  <a:cubicBezTo>
                    <a:pt x="24" y="329"/>
                    <a:pt x="24" y="329"/>
                    <a:pt x="24" y="329"/>
                  </a:cubicBezTo>
                  <a:cubicBezTo>
                    <a:pt x="24" y="328"/>
                    <a:pt x="24" y="328"/>
                    <a:pt x="24" y="328"/>
                  </a:cubicBezTo>
                  <a:cubicBezTo>
                    <a:pt x="22" y="328"/>
                    <a:pt x="21" y="327"/>
                    <a:pt x="19" y="326"/>
                  </a:cubicBezTo>
                  <a:cubicBezTo>
                    <a:pt x="160" y="229"/>
                    <a:pt x="160" y="229"/>
                    <a:pt x="160" y="229"/>
                  </a:cubicBezTo>
                  <a:cubicBezTo>
                    <a:pt x="166" y="224"/>
                    <a:pt x="175" y="224"/>
                    <a:pt x="181" y="229"/>
                  </a:cubicBezTo>
                  <a:cubicBezTo>
                    <a:pt x="322" y="326"/>
                    <a:pt x="322" y="326"/>
                    <a:pt x="322" y="326"/>
                  </a:cubicBezTo>
                  <a:cubicBezTo>
                    <a:pt x="321" y="327"/>
                    <a:pt x="319" y="328"/>
                    <a:pt x="317" y="328"/>
                  </a:cubicBezTo>
                  <a:close/>
                  <a:moveTo>
                    <a:pt x="330" y="310"/>
                  </a:moveTo>
                  <a:cubicBezTo>
                    <a:pt x="330" y="315"/>
                    <a:pt x="328" y="320"/>
                    <a:pt x="325" y="324"/>
                  </a:cubicBezTo>
                  <a:cubicBezTo>
                    <a:pt x="189" y="231"/>
                    <a:pt x="189" y="231"/>
                    <a:pt x="189" y="231"/>
                  </a:cubicBezTo>
                  <a:cubicBezTo>
                    <a:pt x="329" y="152"/>
                    <a:pt x="329" y="152"/>
                    <a:pt x="329" y="152"/>
                  </a:cubicBezTo>
                  <a:cubicBezTo>
                    <a:pt x="330" y="154"/>
                    <a:pt x="330" y="156"/>
                    <a:pt x="330" y="159"/>
                  </a:cubicBezTo>
                  <a:lnTo>
                    <a:pt x="330" y="3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21"/>
            <p:cNvSpPr>
              <a:spLocks/>
            </p:cNvSpPr>
            <p:nvPr/>
          </p:nvSpPr>
          <p:spPr bwMode="auto">
            <a:xfrm>
              <a:off x="13276263" y="9717088"/>
              <a:ext cx="587375" cy="34925"/>
            </a:xfrm>
            <a:custGeom>
              <a:avLst/>
              <a:gdLst>
                <a:gd name="T0" fmla="*/ 370 w 370"/>
                <a:gd name="T1" fmla="*/ 20 h 22"/>
                <a:gd name="T2" fmla="*/ 370 w 370"/>
                <a:gd name="T3" fmla="*/ 2 h 22"/>
                <a:gd name="T4" fmla="*/ 370 w 370"/>
                <a:gd name="T5" fmla="*/ 0 h 22"/>
                <a:gd name="T6" fmla="*/ 0 w 370"/>
                <a:gd name="T7" fmla="*/ 0 h 22"/>
                <a:gd name="T8" fmla="*/ 0 w 370"/>
                <a:gd name="T9" fmla="*/ 2 h 22"/>
                <a:gd name="T10" fmla="*/ 0 w 370"/>
                <a:gd name="T11" fmla="*/ 20 h 22"/>
                <a:gd name="T12" fmla="*/ 0 w 370"/>
                <a:gd name="T13" fmla="*/ 22 h 22"/>
                <a:gd name="T14" fmla="*/ 370 w 370"/>
                <a:gd name="T15" fmla="*/ 22 h 22"/>
                <a:gd name="T16" fmla="*/ 370 w 37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2">
                  <a:moveTo>
                    <a:pt x="370" y="20"/>
                  </a:moveTo>
                  <a:lnTo>
                    <a:pt x="370" y="2"/>
                  </a:lnTo>
                  <a:lnTo>
                    <a:pt x="370" y="0"/>
                  </a:lnTo>
                  <a:lnTo>
                    <a:pt x="0" y="0"/>
                  </a:lnTo>
                  <a:lnTo>
                    <a:pt x="0" y="2"/>
                  </a:lnTo>
                  <a:lnTo>
                    <a:pt x="0" y="20"/>
                  </a:lnTo>
                  <a:lnTo>
                    <a:pt x="0" y="22"/>
                  </a:lnTo>
                  <a:lnTo>
                    <a:pt x="370" y="22"/>
                  </a:lnTo>
                  <a:lnTo>
                    <a:pt x="37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Rectangle 22"/>
            <p:cNvSpPr>
              <a:spLocks noChangeArrowheads="1"/>
            </p:cNvSpPr>
            <p:nvPr/>
          </p:nvSpPr>
          <p:spPr bwMode="auto">
            <a:xfrm>
              <a:off x="13276263" y="9623425"/>
              <a:ext cx="5873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23"/>
            <p:cNvSpPr>
              <a:spLocks/>
            </p:cNvSpPr>
            <p:nvPr/>
          </p:nvSpPr>
          <p:spPr bwMode="auto">
            <a:xfrm>
              <a:off x="13276263" y="9526588"/>
              <a:ext cx="587375" cy="31750"/>
            </a:xfrm>
            <a:custGeom>
              <a:avLst/>
              <a:gdLst>
                <a:gd name="T0" fmla="*/ 370 w 370"/>
                <a:gd name="T1" fmla="*/ 20 h 20"/>
                <a:gd name="T2" fmla="*/ 370 w 370"/>
                <a:gd name="T3" fmla="*/ 0 h 20"/>
                <a:gd name="T4" fmla="*/ 370 w 370"/>
                <a:gd name="T5" fmla="*/ 0 h 20"/>
                <a:gd name="T6" fmla="*/ 0 w 370"/>
                <a:gd name="T7" fmla="*/ 0 h 20"/>
                <a:gd name="T8" fmla="*/ 0 w 370"/>
                <a:gd name="T9" fmla="*/ 0 h 20"/>
                <a:gd name="T10" fmla="*/ 0 w 370"/>
                <a:gd name="T11" fmla="*/ 20 h 20"/>
                <a:gd name="T12" fmla="*/ 0 w 370"/>
                <a:gd name="T13" fmla="*/ 20 h 20"/>
                <a:gd name="T14" fmla="*/ 370 w 370"/>
                <a:gd name="T15" fmla="*/ 20 h 20"/>
                <a:gd name="T16" fmla="*/ 370 w 37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0">
                  <a:moveTo>
                    <a:pt x="370" y="20"/>
                  </a:moveTo>
                  <a:lnTo>
                    <a:pt x="370" y="0"/>
                  </a:lnTo>
                  <a:lnTo>
                    <a:pt x="370" y="0"/>
                  </a:lnTo>
                  <a:lnTo>
                    <a:pt x="0" y="0"/>
                  </a:lnTo>
                  <a:lnTo>
                    <a:pt x="0" y="0"/>
                  </a:lnTo>
                  <a:lnTo>
                    <a:pt x="0" y="20"/>
                  </a:lnTo>
                  <a:lnTo>
                    <a:pt x="0" y="20"/>
                  </a:lnTo>
                  <a:lnTo>
                    <a:pt x="370" y="20"/>
                  </a:lnTo>
                  <a:lnTo>
                    <a:pt x="37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42" name="TextBox 41"/>
          <p:cNvSpPr txBox="1"/>
          <p:nvPr/>
        </p:nvSpPr>
        <p:spPr>
          <a:xfrm>
            <a:off x="10121028" y="7387513"/>
            <a:ext cx="6624639" cy="1661993"/>
          </a:xfrm>
          <a:prstGeom prst="rect">
            <a:avLst/>
          </a:prstGeom>
          <a:noFill/>
        </p:spPr>
        <p:txBody>
          <a:bodyPr wrap="square" lIns="0" tIns="0" rIns="0" bIns="0" rtlCol="0">
            <a:spAutoFit/>
          </a:bodyPr>
          <a:lstStyle/>
          <a:p>
            <a:r>
              <a:rPr lang="en-US" sz="3600" dirty="0"/>
              <a:t>268 LY THUONG KIET</a:t>
            </a:r>
          </a:p>
          <a:p>
            <a:r>
              <a:rPr lang="en-US" sz="3600" dirty="0"/>
              <a:t>WARD 14, DISTRICT 10</a:t>
            </a:r>
          </a:p>
          <a:p>
            <a:r>
              <a:rPr lang="en-US" sz="3600" dirty="0"/>
              <a:t>HO CHI MINH CITY</a:t>
            </a:r>
            <a:endParaRPr lang="en-US" sz="3600" dirty="0"/>
          </a:p>
        </p:txBody>
      </p:sp>
      <p:sp>
        <p:nvSpPr>
          <p:cNvPr id="46" name="TextBox 45"/>
          <p:cNvSpPr txBox="1"/>
          <p:nvPr/>
        </p:nvSpPr>
        <p:spPr>
          <a:xfrm>
            <a:off x="16641186" y="7387513"/>
            <a:ext cx="6624639" cy="553998"/>
          </a:xfrm>
          <a:prstGeom prst="rect">
            <a:avLst/>
          </a:prstGeom>
          <a:noFill/>
        </p:spPr>
        <p:txBody>
          <a:bodyPr wrap="square" lIns="0" tIns="0" rIns="0" bIns="0" rtlCol="0">
            <a:spAutoFit/>
          </a:bodyPr>
          <a:lstStyle/>
          <a:p>
            <a:r>
              <a:rPr lang="en-US" sz="3600" cap="all" dirty="0"/>
              <a:t>CONNECT WITH US ON</a:t>
            </a:r>
          </a:p>
        </p:txBody>
      </p:sp>
      <p:grpSp>
        <p:nvGrpSpPr>
          <p:cNvPr id="239" name="Группа 238"/>
          <p:cNvGrpSpPr/>
          <p:nvPr/>
        </p:nvGrpSpPr>
        <p:grpSpPr>
          <a:xfrm>
            <a:off x="16639600" y="8198610"/>
            <a:ext cx="835028" cy="825571"/>
            <a:chOff x="2938463" y="14403388"/>
            <a:chExt cx="981075" cy="969963"/>
          </a:xfrm>
          <a:solidFill>
            <a:schemeClr val="tx2"/>
          </a:solidFill>
        </p:grpSpPr>
        <p:sp>
          <p:nvSpPr>
            <p:cNvPr id="60" name="Freeform 41"/>
            <p:cNvSpPr>
              <a:spLocks noEditPoints="1"/>
            </p:cNvSpPr>
            <p:nvPr/>
          </p:nvSpPr>
          <p:spPr bwMode="auto">
            <a:xfrm>
              <a:off x="2938463" y="14403388"/>
              <a:ext cx="981075" cy="969963"/>
            </a:xfrm>
            <a:custGeom>
              <a:avLst/>
              <a:gdLst>
                <a:gd name="T0" fmla="*/ 41 w 82"/>
                <a:gd name="T1" fmla="*/ 3 h 82"/>
                <a:gd name="T2" fmla="*/ 79 w 82"/>
                <a:gd name="T3" fmla="*/ 41 h 82"/>
                <a:gd name="T4" fmla="*/ 41 w 82"/>
                <a:gd name="T5" fmla="*/ 78 h 82"/>
                <a:gd name="T6" fmla="*/ 4 w 82"/>
                <a:gd name="T7" fmla="*/ 41 h 82"/>
                <a:gd name="T8" fmla="*/ 41 w 82"/>
                <a:gd name="T9" fmla="*/ 3 h 82"/>
                <a:gd name="T10" fmla="*/ 41 w 82"/>
                <a:gd name="T11" fmla="*/ 0 h 82"/>
                <a:gd name="T12" fmla="*/ 0 w 82"/>
                <a:gd name="T13" fmla="*/ 41 h 82"/>
                <a:gd name="T14" fmla="*/ 41 w 82"/>
                <a:gd name="T15" fmla="*/ 82 h 82"/>
                <a:gd name="T16" fmla="*/ 82 w 82"/>
                <a:gd name="T17" fmla="*/ 41 h 82"/>
                <a:gd name="T18" fmla="*/ 41 w 8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3"/>
                  </a:moveTo>
                  <a:cubicBezTo>
                    <a:pt x="62" y="3"/>
                    <a:pt x="79" y="20"/>
                    <a:pt x="79" y="41"/>
                  </a:cubicBezTo>
                  <a:cubicBezTo>
                    <a:pt x="79" y="61"/>
                    <a:pt x="62" y="78"/>
                    <a:pt x="41" y="78"/>
                  </a:cubicBezTo>
                  <a:cubicBezTo>
                    <a:pt x="21" y="78"/>
                    <a:pt x="4" y="61"/>
                    <a:pt x="4" y="41"/>
                  </a:cubicBezTo>
                  <a:cubicBezTo>
                    <a:pt x="4" y="20"/>
                    <a:pt x="21" y="3"/>
                    <a:pt x="41" y="3"/>
                  </a:cubicBezTo>
                  <a:moveTo>
                    <a:pt x="41" y="0"/>
                  </a:moveTo>
                  <a:cubicBezTo>
                    <a:pt x="19" y="0"/>
                    <a:pt x="0" y="18"/>
                    <a:pt x="0" y="41"/>
                  </a:cubicBezTo>
                  <a:cubicBezTo>
                    <a:pt x="0" y="63"/>
                    <a:pt x="19" y="82"/>
                    <a:pt x="41" y="82"/>
                  </a:cubicBezTo>
                  <a:cubicBezTo>
                    <a:pt x="64" y="82"/>
                    <a:pt x="82" y="63"/>
                    <a:pt x="82" y="41"/>
                  </a:cubicBezTo>
                  <a:cubicBezTo>
                    <a:pt x="82" y="18"/>
                    <a:pt x="6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61" name="Freeform 42"/>
            <p:cNvSpPr>
              <a:spLocks/>
            </p:cNvSpPr>
            <p:nvPr/>
          </p:nvSpPr>
          <p:spPr bwMode="auto">
            <a:xfrm>
              <a:off x="3284538" y="14605000"/>
              <a:ext cx="287338" cy="568325"/>
            </a:xfrm>
            <a:custGeom>
              <a:avLst/>
              <a:gdLst>
                <a:gd name="T0" fmla="*/ 6 w 24"/>
                <a:gd name="T1" fmla="*/ 48 h 48"/>
                <a:gd name="T2" fmla="*/ 16 w 24"/>
                <a:gd name="T3" fmla="*/ 48 h 48"/>
                <a:gd name="T4" fmla="*/ 16 w 24"/>
                <a:gd name="T5" fmla="*/ 24 h 48"/>
                <a:gd name="T6" fmla="*/ 23 w 24"/>
                <a:gd name="T7" fmla="*/ 24 h 48"/>
                <a:gd name="T8" fmla="*/ 24 w 24"/>
                <a:gd name="T9" fmla="*/ 15 h 48"/>
                <a:gd name="T10" fmla="*/ 16 w 24"/>
                <a:gd name="T11" fmla="*/ 15 h 48"/>
                <a:gd name="T12" fmla="*/ 16 w 24"/>
                <a:gd name="T13" fmla="*/ 10 h 48"/>
                <a:gd name="T14" fmla="*/ 18 w 24"/>
                <a:gd name="T15" fmla="*/ 8 h 48"/>
                <a:gd name="T16" fmla="*/ 24 w 24"/>
                <a:gd name="T17" fmla="*/ 8 h 48"/>
                <a:gd name="T18" fmla="*/ 24 w 24"/>
                <a:gd name="T19" fmla="*/ 0 h 48"/>
                <a:gd name="T20" fmla="*/ 16 w 24"/>
                <a:gd name="T21" fmla="*/ 0 h 48"/>
                <a:gd name="T22" fmla="*/ 6 w 24"/>
                <a:gd name="T23" fmla="*/ 10 h 48"/>
                <a:gd name="T24" fmla="*/ 6 w 24"/>
                <a:gd name="T25" fmla="*/ 15 h 48"/>
                <a:gd name="T26" fmla="*/ 0 w 24"/>
                <a:gd name="T27" fmla="*/ 15 h 48"/>
                <a:gd name="T28" fmla="*/ 0 w 24"/>
                <a:gd name="T29" fmla="*/ 24 h 48"/>
                <a:gd name="T30" fmla="*/ 6 w 24"/>
                <a:gd name="T31" fmla="*/ 24 h 48"/>
                <a:gd name="T32" fmla="*/ 6 w 24"/>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8">
                  <a:moveTo>
                    <a:pt x="6" y="48"/>
                  </a:moveTo>
                  <a:cubicBezTo>
                    <a:pt x="16" y="48"/>
                    <a:pt x="16" y="48"/>
                    <a:pt x="16" y="48"/>
                  </a:cubicBezTo>
                  <a:cubicBezTo>
                    <a:pt x="16" y="48"/>
                    <a:pt x="16" y="34"/>
                    <a:pt x="16" y="24"/>
                  </a:cubicBezTo>
                  <a:cubicBezTo>
                    <a:pt x="23" y="24"/>
                    <a:pt x="23" y="24"/>
                    <a:pt x="23" y="24"/>
                  </a:cubicBezTo>
                  <a:cubicBezTo>
                    <a:pt x="24" y="15"/>
                    <a:pt x="24" y="15"/>
                    <a:pt x="24" y="15"/>
                  </a:cubicBezTo>
                  <a:cubicBezTo>
                    <a:pt x="16" y="15"/>
                    <a:pt x="16" y="15"/>
                    <a:pt x="16" y="15"/>
                  </a:cubicBezTo>
                  <a:cubicBezTo>
                    <a:pt x="16" y="10"/>
                    <a:pt x="16" y="10"/>
                    <a:pt x="16" y="10"/>
                  </a:cubicBezTo>
                  <a:cubicBezTo>
                    <a:pt x="16" y="8"/>
                    <a:pt x="17" y="8"/>
                    <a:pt x="18" y="8"/>
                  </a:cubicBezTo>
                  <a:cubicBezTo>
                    <a:pt x="18" y="8"/>
                    <a:pt x="24" y="8"/>
                    <a:pt x="24" y="8"/>
                  </a:cubicBezTo>
                  <a:cubicBezTo>
                    <a:pt x="24" y="0"/>
                    <a:pt x="24" y="0"/>
                    <a:pt x="24" y="0"/>
                  </a:cubicBezTo>
                  <a:cubicBezTo>
                    <a:pt x="16" y="0"/>
                    <a:pt x="16" y="0"/>
                    <a:pt x="16" y="0"/>
                  </a:cubicBezTo>
                  <a:cubicBezTo>
                    <a:pt x="8" y="0"/>
                    <a:pt x="6" y="6"/>
                    <a:pt x="6" y="10"/>
                  </a:cubicBezTo>
                  <a:cubicBezTo>
                    <a:pt x="6" y="15"/>
                    <a:pt x="6" y="15"/>
                    <a:pt x="6" y="15"/>
                  </a:cubicBezTo>
                  <a:cubicBezTo>
                    <a:pt x="0" y="15"/>
                    <a:pt x="0" y="15"/>
                    <a:pt x="0" y="15"/>
                  </a:cubicBezTo>
                  <a:cubicBezTo>
                    <a:pt x="0" y="24"/>
                    <a:pt x="0" y="24"/>
                    <a:pt x="0" y="24"/>
                  </a:cubicBezTo>
                  <a:cubicBezTo>
                    <a:pt x="6" y="24"/>
                    <a:pt x="6" y="24"/>
                    <a:pt x="6" y="24"/>
                  </a:cubicBezTo>
                  <a:cubicBezTo>
                    <a:pt x="6" y="35"/>
                    <a:pt x="6"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4" name="Группа 233"/>
          <p:cNvGrpSpPr/>
          <p:nvPr/>
        </p:nvGrpSpPr>
        <p:grpSpPr>
          <a:xfrm>
            <a:off x="18547050" y="8223936"/>
            <a:ext cx="835028" cy="825571"/>
            <a:chOff x="22042438" y="14403388"/>
            <a:chExt cx="981075" cy="969963"/>
          </a:xfrm>
          <a:solidFill>
            <a:schemeClr val="tx2"/>
          </a:solidFill>
        </p:grpSpPr>
        <p:sp>
          <p:nvSpPr>
            <p:cNvPr id="89" name="Freeform 70"/>
            <p:cNvSpPr>
              <a:spLocks noEditPoints="1"/>
            </p:cNvSpPr>
            <p:nvPr/>
          </p:nvSpPr>
          <p:spPr bwMode="auto">
            <a:xfrm>
              <a:off x="22042438" y="14403388"/>
              <a:ext cx="981075" cy="969963"/>
            </a:xfrm>
            <a:custGeom>
              <a:avLst/>
              <a:gdLst>
                <a:gd name="T0" fmla="*/ 41 w 82"/>
                <a:gd name="T1" fmla="*/ 3 h 82"/>
                <a:gd name="T2" fmla="*/ 78 w 82"/>
                <a:gd name="T3" fmla="*/ 41 h 82"/>
                <a:gd name="T4" fmla="*/ 41 w 82"/>
                <a:gd name="T5" fmla="*/ 78 h 82"/>
                <a:gd name="T6" fmla="*/ 3 w 82"/>
                <a:gd name="T7" fmla="*/ 41 h 82"/>
                <a:gd name="T8" fmla="*/ 41 w 82"/>
                <a:gd name="T9" fmla="*/ 3 h 82"/>
                <a:gd name="T10" fmla="*/ 41 w 82"/>
                <a:gd name="T11" fmla="*/ 0 h 82"/>
                <a:gd name="T12" fmla="*/ 0 w 82"/>
                <a:gd name="T13" fmla="*/ 41 h 82"/>
                <a:gd name="T14" fmla="*/ 41 w 82"/>
                <a:gd name="T15" fmla="*/ 82 h 82"/>
                <a:gd name="T16" fmla="*/ 82 w 82"/>
                <a:gd name="T17" fmla="*/ 41 h 82"/>
                <a:gd name="T18" fmla="*/ 41 w 8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3"/>
                  </a:moveTo>
                  <a:cubicBezTo>
                    <a:pt x="62" y="3"/>
                    <a:pt x="78" y="20"/>
                    <a:pt x="78" y="41"/>
                  </a:cubicBezTo>
                  <a:cubicBezTo>
                    <a:pt x="78" y="61"/>
                    <a:pt x="62" y="78"/>
                    <a:pt x="41" y="78"/>
                  </a:cubicBezTo>
                  <a:cubicBezTo>
                    <a:pt x="20" y="78"/>
                    <a:pt x="3" y="61"/>
                    <a:pt x="3" y="41"/>
                  </a:cubicBezTo>
                  <a:cubicBezTo>
                    <a:pt x="3" y="20"/>
                    <a:pt x="20" y="3"/>
                    <a:pt x="41" y="3"/>
                  </a:cubicBezTo>
                  <a:moveTo>
                    <a:pt x="41" y="0"/>
                  </a:moveTo>
                  <a:cubicBezTo>
                    <a:pt x="18" y="0"/>
                    <a:pt x="0" y="18"/>
                    <a:pt x="0" y="41"/>
                  </a:cubicBezTo>
                  <a:cubicBezTo>
                    <a:pt x="0" y="63"/>
                    <a:pt x="18" y="82"/>
                    <a:pt x="41" y="82"/>
                  </a:cubicBezTo>
                  <a:cubicBezTo>
                    <a:pt x="63" y="82"/>
                    <a:pt x="82" y="63"/>
                    <a:pt x="82" y="41"/>
                  </a:cubicBezTo>
                  <a:cubicBezTo>
                    <a:pt x="82" y="18"/>
                    <a:pt x="63"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0" name="Freeform 71"/>
            <p:cNvSpPr>
              <a:spLocks noEditPoints="1"/>
            </p:cNvSpPr>
            <p:nvPr/>
          </p:nvSpPr>
          <p:spPr bwMode="auto">
            <a:xfrm>
              <a:off x="22247226" y="14865350"/>
              <a:ext cx="573088" cy="307975"/>
            </a:xfrm>
            <a:custGeom>
              <a:avLst/>
              <a:gdLst>
                <a:gd name="T0" fmla="*/ 9 w 48"/>
                <a:gd name="T1" fmla="*/ 0 h 26"/>
                <a:gd name="T2" fmla="*/ 0 w 48"/>
                <a:gd name="T3" fmla="*/ 16 h 26"/>
                <a:gd name="T4" fmla="*/ 39 w 48"/>
                <a:gd name="T5" fmla="*/ 26 h 26"/>
                <a:gd name="T6" fmla="*/ 48 w 48"/>
                <a:gd name="T7" fmla="*/ 9 h 26"/>
                <a:gd name="T8" fmla="*/ 15 w 48"/>
                <a:gd name="T9" fmla="*/ 6 h 26"/>
                <a:gd name="T10" fmla="*/ 12 w 48"/>
                <a:gd name="T11" fmla="*/ 20 h 26"/>
                <a:gd name="T12" fmla="*/ 10 w 48"/>
                <a:gd name="T13" fmla="*/ 6 h 26"/>
                <a:gd name="T14" fmla="*/ 7 w 48"/>
                <a:gd name="T15" fmla="*/ 3 h 26"/>
                <a:gd name="T16" fmla="*/ 15 w 48"/>
                <a:gd name="T17" fmla="*/ 6 h 26"/>
                <a:gd name="T18" fmla="*/ 21 w 48"/>
                <a:gd name="T19" fmla="*/ 20 h 26"/>
                <a:gd name="T20" fmla="*/ 19 w 48"/>
                <a:gd name="T21" fmla="*/ 20 h 26"/>
                <a:gd name="T22" fmla="*/ 17 w 48"/>
                <a:gd name="T23" fmla="*/ 20 h 26"/>
                <a:gd name="T24" fmla="*/ 16 w 48"/>
                <a:gd name="T25" fmla="*/ 8 h 26"/>
                <a:gd name="T26" fmla="*/ 19 w 48"/>
                <a:gd name="T27" fmla="*/ 17 h 26"/>
                <a:gd name="T28" fmla="*/ 19 w 48"/>
                <a:gd name="T29" fmla="*/ 18 h 26"/>
                <a:gd name="T30" fmla="*/ 21 w 48"/>
                <a:gd name="T31" fmla="*/ 17 h 26"/>
                <a:gd name="T32" fmla="*/ 23 w 48"/>
                <a:gd name="T33" fmla="*/ 8 h 26"/>
                <a:gd name="T34" fmla="*/ 32 w 48"/>
                <a:gd name="T35" fmla="*/ 18 h 26"/>
                <a:gd name="T36" fmla="*/ 30 w 48"/>
                <a:gd name="T37" fmla="*/ 20 h 26"/>
                <a:gd name="T38" fmla="*/ 27 w 48"/>
                <a:gd name="T39" fmla="*/ 19 h 26"/>
                <a:gd name="T40" fmla="*/ 25 w 48"/>
                <a:gd name="T41" fmla="*/ 20 h 26"/>
                <a:gd name="T42" fmla="*/ 27 w 48"/>
                <a:gd name="T43" fmla="*/ 3 h 26"/>
                <a:gd name="T44" fmla="*/ 28 w 48"/>
                <a:gd name="T45" fmla="*/ 8 h 26"/>
                <a:gd name="T46" fmla="*/ 31 w 48"/>
                <a:gd name="T47" fmla="*/ 8 h 26"/>
                <a:gd name="T48" fmla="*/ 32 w 48"/>
                <a:gd name="T49" fmla="*/ 18 h 26"/>
                <a:gd name="T50" fmla="*/ 36 w 48"/>
                <a:gd name="T51" fmla="*/ 14 h 26"/>
                <a:gd name="T52" fmla="*/ 36 w 48"/>
                <a:gd name="T53" fmla="*/ 18 h 26"/>
                <a:gd name="T54" fmla="*/ 37 w 48"/>
                <a:gd name="T55" fmla="*/ 18 h 26"/>
                <a:gd name="T56" fmla="*/ 38 w 48"/>
                <a:gd name="T57" fmla="*/ 16 h 26"/>
                <a:gd name="T58" fmla="*/ 40 w 48"/>
                <a:gd name="T59" fmla="*/ 17 h 26"/>
                <a:gd name="T60" fmla="*/ 37 w 48"/>
                <a:gd name="T61" fmla="*/ 21 h 26"/>
                <a:gd name="T62" fmla="*/ 33 w 48"/>
                <a:gd name="T63" fmla="*/ 17 h 26"/>
                <a:gd name="T64" fmla="*/ 34 w 48"/>
                <a:gd name="T65" fmla="*/ 8 h 26"/>
                <a:gd name="T66" fmla="*/ 39 w 48"/>
                <a:gd name="T67" fmla="*/ 8 h 26"/>
                <a:gd name="T68" fmla="*/ 40 w 48"/>
                <a:gd name="T69"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26">
                  <a:moveTo>
                    <a:pt x="39" y="0"/>
                  </a:moveTo>
                  <a:cubicBezTo>
                    <a:pt x="9" y="0"/>
                    <a:pt x="9" y="0"/>
                    <a:pt x="9" y="0"/>
                  </a:cubicBezTo>
                  <a:cubicBezTo>
                    <a:pt x="4" y="0"/>
                    <a:pt x="0" y="4"/>
                    <a:pt x="0" y="9"/>
                  </a:cubicBezTo>
                  <a:cubicBezTo>
                    <a:pt x="0" y="16"/>
                    <a:pt x="0" y="16"/>
                    <a:pt x="0" y="16"/>
                  </a:cubicBezTo>
                  <a:cubicBezTo>
                    <a:pt x="0" y="21"/>
                    <a:pt x="4" y="26"/>
                    <a:pt x="9" y="26"/>
                  </a:cubicBezTo>
                  <a:cubicBezTo>
                    <a:pt x="39" y="26"/>
                    <a:pt x="39" y="26"/>
                    <a:pt x="39" y="26"/>
                  </a:cubicBezTo>
                  <a:cubicBezTo>
                    <a:pt x="44" y="26"/>
                    <a:pt x="48" y="21"/>
                    <a:pt x="48" y="16"/>
                  </a:cubicBezTo>
                  <a:cubicBezTo>
                    <a:pt x="48" y="9"/>
                    <a:pt x="48" y="9"/>
                    <a:pt x="48" y="9"/>
                  </a:cubicBezTo>
                  <a:cubicBezTo>
                    <a:pt x="48" y="4"/>
                    <a:pt x="44" y="0"/>
                    <a:pt x="39" y="0"/>
                  </a:cubicBezTo>
                  <a:close/>
                  <a:moveTo>
                    <a:pt x="15" y="6"/>
                  </a:moveTo>
                  <a:cubicBezTo>
                    <a:pt x="12" y="6"/>
                    <a:pt x="12" y="6"/>
                    <a:pt x="12" y="6"/>
                  </a:cubicBezTo>
                  <a:cubicBezTo>
                    <a:pt x="12" y="20"/>
                    <a:pt x="12" y="20"/>
                    <a:pt x="12" y="20"/>
                  </a:cubicBezTo>
                  <a:cubicBezTo>
                    <a:pt x="10" y="20"/>
                    <a:pt x="10" y="20"/>
                    <a:pt x="10" y="20"/>
                  </a:cubicBezTo>
                  <a:cubicBezTo>
                    <a:pt x="10" y="6"/>
                    <a:pt x="10" y="6"/>
                    <a:pt x="10" y="6"/>
                  </a:cubicBezTo>
                  <a:cubicBezTo>
                    <a:pt x="7" y="6"/>
                    <a:pt x="7" y="6"/>
                    <a:pt x="7" y="6"/>
                  </a:cubicBezTo>
                  <a:cubicBezTo>
                    <a:pt x="7" y="3"/>
                    <a:pt x="7" y="3"/>
                    <a:pt x="7" y="3"/>
                  </a:cubicBezTo>
                  <a:cubicBezTo>
                    <a:pt x="15" y="3"/>
                    <a:pt x="15" y="3"/>
                    <a:pt x="15" y="3"/>
                  </a:cubicBezTo>
                  <a:lnTo>
                    <a:pt x="15" y="6"/>
                  </a:lnTo>
                  <a:close/>
                  <a:moveTo>
                    <a:pt x="23" y="20"/>
                  </a:moveTo>
                  <a:cubicBezTo>
                    <a:pt x="21" y="20"/>
                    <a:pt x="21" y="20"/>
                    <a:pt x="21" y="20"/>
                  </a:cubicBezTo>
                  <a:cubicBezTo>
                    <a:pt x="21" y="19"/>
                    <a:pt x="21" y="19"/>
                    <a:pt x="21" y="19"/>
                  </a:cubicBezTo>
                  <a:cubicBezTo>
                    <a:pt x="20" y="19"/>
                    <a:pt x="20" y="20"/>
                    <a:pt x="19" y="20"/>
                  </a:cubicBezTo>
                  <a:cubicBezTo>
                    <a:pt x="19" y="20"/>
                    <a:pt x="18" y="21"/>
                    <a:pt x="18" y="21"/>
                  </a:cubicBezTo>
                  <a:cubicBezTo>
                    <a:pt x="17" y="21"/>
                    <a:pt x="17" y="20"/>
                    <a:pt x="17" y="20"/>
                  </a:cubicBezTo>
                  <a:cubicBezTo>
                    <a:pt x="16" y="20"/>
                    <a:pt x="16" y="19"/>
                    <a:pt x="16" y="18"/>
                  </a:cubicBezTo>
                  <a:cubicBezTo>
                    <a:pt x="16" y="8"/>
                    <a:pt x="16" y="8"/>
                    <a:pt x="16" y="8"/>
                  </a:cubicBezTo>
                  <a:cubicBezTo>
                    <a:pt x="19" y="8"/>
                    <a:pt x="19" y="8"/>
                    <a:pt x="19" y="8"/>
                  </a:cubicBezTo>
                  <a:cubicBezTo>
                    <a:pt x="19" y="17"/>
                    <a:pt x="19" y="17"/>
                    <a:pt x="19" y="17"/>
                  </a:cubicBezTo>
                  <a:cubicBezTo>
                    <a:pt x="19" y="18"/>
                    <a:pt x="19" y="18"/>
                    <a:pt x="19" y="18"/>
                  </a:cubicBezTo>
                  <a:cubicBezTo>
                    <a:pt x="19" y="18"/>
                    <a:pt x="19" y="18"/>
                    <a:pt x="19" y="18"/>
                  </a:cubicBezTo>
                  <a:cubicBezTo>
                    <a:pt x="19" y="18"/>
                    <a:pt x="20" y="18"/>
                    <a:pt x="20" y="18"/>
                  </a:cubicBezTo>
                  <a:cubicBezTo>
                    <a:pt x="20" y="18"/>
                    <a:pt x="20" y="18"/>
                    <a:pt x="21" y="17"/>
                  </a:cubicBezTo>
                  <a:cubicBezTo>
                    <a:pt x="21" y="8"/>
                    <a:pt x="21" y="8"/>
                    <a:pt x="21" y="8"/>
                  </a:cubicBezTo>
                  <a:cubicBezTo>
                    <a:pt x="23" y="8"/>
                    <a:pt x="23" y="8"/>
                    <a:pt x="23" y="8"/>
                  </a:cubicBezTo>
                  <a:lnTo>
                    <a:pt x="23" y="20"/>
                  </a:lnTo>
                  <a:close/>
                  <a:moveTo>
                    <a:pt x="32" y="18"/>
                  </a:moveTo>
                  <a:cubicBezTo>
                    <a:pt x="32" y="19"/>
                    <a:pt x="32" y="19"/>
                    <a:pt x="31" y="20"/>
                  </a:cubicBezTo>
                  <a:cubicBezTo>
                    <a:pt x="31" y="20"/>
                    <a:pt x="30" y="20"/>
                    <a:pt x="30" y="20"/>
                  </a:cubicBezTo>
                  <a:cubicBezTo>
                    <a:pt x="29" y="20"/>
                    <a:pt x="29" y="20"/>
                    <a:pt x="28" y="20"/>
                  </a:cubicBezTo>
                  <a:cubicBezTo>
                    <a:pt x="28" y="20"/>
                    <a:pt x="28" y="20"/>
                    <a:pt x="27" y="19"/>
                  </a:cubicBezTo>
                  <a:cubicBezTo>
                    <a:pt x="27" y="20"/>
                    <a:pt x="27" y="20"/>
                    <a:pt x="27" y="20"/>
                  </a:cubicBezTo>
                  <a:cubicBezTo>
                    <a:pt x="25" y="20"/>
                    <a:pt x="25" y="20"/>
                    <a:pt x="25" y="20"/>
                  </a:cubicBezTo>
                  <a:cubicBezTo>
                    <a:pt x="25" y="3"/>
                    <a:pt x="25" y="3"/>
                    <a:pt x="25" y="3"/>
                  </a:cubicBezTo>
                  <a:cubicBezTo>
                    <a:pt x="27" y="3"/>
                    <a:pt x="27" y="3"/>
                    <a:pt x="27" y="3"/>
                  </a:cubicBezTo>
                  <a:cubicBezTo>
                    <a:pt x="27" y="9"/>
                    <a:pt x="27" y="9"/>
                    <a:pt x="27" y="9"/>
                  </a:cubicBezTo>
                  <a:cubicBezTo>
                    <a:pt x="28" y="8"/>
                    <a:pt x="28" y="8"/>
                    <a:pt x="28" y="8"/>
                  </a:cubicBezTo>
                  <a:cubicBezTo>
                    <a:pt x="29" y="8"/>
                    <a:pt x="29" y="8"/>
                    <a:pt x="29" y="8"/>
                  </a:cubicBezTo>
                  <a:cubicBezTo>
                    <a:pt x="30" y="8"/>
                    <a:pt x="31" y="8"/>
                    <a:pt x="31" y="8"/>
                  </a:cubicBezTo>
                  <a:cubicBezTo>
                    <a:pt x="32" y="9"/>
                    <a:pt x="32" y="10"/>
                    <a:pt x="32" y="11"/>
                  </a:cubicBezTo>
                  <a:lnTo>
                    <a:pt x="32" y="18"/>
                  </a:lnTo>
                  <a:close/>
                  <a:moveTo>
                    <a:pt x="40" y="14"/>
                  </a:moveTo>
                  <a:cubicBezTo>
                    <a:pt x="36" y="14"/>
                    <a:pt x="36" y="14"/>
                    <a:pt x="36" y="14"/>
                  </a:cubicBezTo>
                  <a:cubicBezTo>
                    <a:pt x="36" y="17"/>
                    <a:pt x="36" y="17"/>
                    <a:pt x="36" y="17"/>
                  </a:cubicBezTo>
                  <a:cubicBezTo>
                    <a:pt x="36" y="17"/>
                    <a:pt x="36" y="18"/>
                    <a:pt x="36" y="18"/>
                  </a:cubicBezTo>
                  <a:cubicBezTo>
                    <a:pt x="36" y="18"/>
                    <a:pt x="36" y="18"/>
                    <a:pt x="37" y="18"/>
                  </a:cubicBezTo>
                  <a:cubicBezTo>
                    <a:pt x="37" y="18"/>
                    <a:pt x="37" y="18"/>
                    <a:pt x="37" y="18"/>
                  </a:cubicBezTo>
                  <a:cubicBezTo>
                    <a:pt x="38" y="18"/>
                    <a:pt x="38" y="17"/>
                    <a:pt x="38" y="17"/>
                  </a:cubicBezTo>
                  <a:cubicBezTo>
                    <a:pt x="38" y="16"/>
                    <a:pt x="38" y="16"/>
                    <a:pt x="38" y="16"/>
                  </a:cubicBezTo>
                  <a:cubicBezTo>
                    <a:pt x="40" y="16"/>
                    <a:pt x="40" y="16"/>
                    <a:pt x="40" y="16"/>
                  </a:cubicBezTo>
                  <a:cubicBezTo>
                    <a:pt x="40" y="17"/>
                    <a:pt x="40" y="17"/>
                    <a:pt x="40" y="17"/>
                  </a:cubicBezTo>
                  <a:cubicBezTo>
                    <a:pt x="40" y="18"/>
                    <a:pt x="40" y="19"/>
                    <a:pt x="39" y="20"/>
                  </a:cubicBezTo>
                  <a:cubicBezTo>
                    <a:pt x="39" y="20"/>
                    <a:pt x="38" y="21"/>
                    <a:pt x="37" y="21"/>
                  </a:cubicBezTo>
                  <a:cubicBezTo>
                    <a:pt x="35" y="21"/>
                    <a:pt x="35" y="20"/>
                    <a:pt x="34" y="20"/>
                  </a:cubicBezTo>
                  <a:cubicBezTo>
                    <a:pt x="33" y="19"/>
                    <a:pt x="33" y="18"/>
                    <a:pt x="33" y="17"/>
                  </a:cubicBezTo>
                  <a:cubicBezTo>
                    <a:pt x="33" y="11"/>
                    <a:pt x="33" y="11"/>
                    <a:pt x="33" y="11"/>
                  </a:cubicBezTo>
                  <a:cubicBezTo>
                    <a:pt x="33" y="10"/>
                    <a:pt x="33" y="9"/>
                    <a:pt x="34" y="8"/>
                  </a:cubicBezTo>
                  <a:cubicBezTo>
                    <a:pt x="35" y="8"/>
                    <a:pt x="36" y="7"/>
                    <a:pt x="37" y="7"/>
                  </a:cubicBezTo>
                  <a:cubicBezTo>
                    <a:pt x="38" y="7"/>
                    <a:pt x="39" y="8"/>
                    <a:pt x="39" y="8"/>
                  </a:cubicBezTo>
                  <a:cubicBezTo>
                    <a:pt x="40" y="9"/>
                    <a:pt x="40" y="10"/>
                    <a:pt x="40" y="11"/>
                  </a:cubicBezTo>
                  <a:lnTo>
                    <a:pt x="4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1" name="Freeform 72"/>
            <p:cNvSpPr>
              <a:spLocks/>
            </p:cNvSpPr>
            <p:nvPr/>
          </p:nvSpPr>
          <p:spPr bwMode="auto">
            <a:xfrm>
              <a:off x="22677438" y="14982825"/>
              <a:ext cx="23813" cy="23813"/>
            </a:xfrm>
            <a:custGeom>
              <a:avLst/>
              <a:gdLst>
                <a:gd name="T0" fmla="*/ 1 w 2"/>
                <a:gd name="T1" fmla="*/ 0 h 2"/>
                <a:gd name="T2" fmla="*/ 0 w 2"/>
                <a:gd name="T3" fmla="*/ 0 h 2"/>
                <a:gd name="T4" fmla="*/ 0 w 2"/>
                <a:gd name="T5" fmla="*/ 1 h 2"/>
                <a:gd name="T6" fmla="*/ 0 w 2"/>
                <a:gd name="T7" fmla="*/ 2 h 2"/>
                <a:gd name="T8" fmla="*/ 2 w 2"/>
                <a:gd name="T9" fmla="*/ 2 h 2"/>
                <a:gd name="T10" fmla="*/ 2 w 2"/>
                <a:gd name="T11" fmla="*/ 1 h 2"/>
                <a:gd name="T12" fmla="*/ 1 w 2"/>
                <a:gd name="T13" fmla="*/ 0 h 2"/>
                <a:gd name="T14" fmla="*/ 1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0"/>
                  </a:moveTo>
                  <a:cubicBezTo>
                    <a:pt x="0" y="0"/>
                    <a:pt x="0" y="0"/>
                    <a:pt x="0" y="0"/>
                  </a:cubicBezTo>
                  <a:cubicBezTo>
                    <a:pt x="0" y="0"/>
                    <a:pt x="0" y="1"/>
                    <a:pt x="0" y="1"/>
                  </a:cubicBezTo>
                  <a:cubicBezTo>
                    <a:pt x="0" y="2"/>
                    <a:pt x="0" y="2"/>
                    <a:pt x="0" y="2"/>
                  </a:cubicBezTo>
                  <a:cubicBezTo>
                    <a:pt x="2" y="2"/>
                    <a:pt x="2" y="2"/>
                    <a:pt x="2" y="2"/>
                  </a:cubicBezTo>
                  <a:cubicBezTo>
                    <a:pt x="2" y="1"/>
                    <a:pt x="2" y="1"/>
                    <a:pt x="2" y="1"/>
                  </a:cubicBezTo>
                  <a:cubicBezTo>
                    <a:pt x="2" y="1"/>
                    <a:pt x="2"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 name="Freeform 73"/>
            <p:cNvSpPr>
              <a:spLocks/>
            </p:cNvSpPr>
            <p:nvPr/>
          </p:nvSpPr>
          <p:spPr bwMode="auto">
            <a:xfrm>
              <a:off x="22569488" y="14982825"/>
              <a:ext cx="23813" cy="106363"/>
            </a:xfrm>
            <a:custGeom>
              <a:avLst/>
              <a:gdLst>
                <a:gd name="T0" fmla="*/ 1 w 2"/>
                <a:gd name="T1" fmla="*/ 0 h 9"/>
                <a:gd name="T2" fmla="*/ 1 w 2"/>
                <a:gd name="T3" fmla="*/ 0 h 9"/>
                <a:gd name="T4" fmla="*/ 0 w 2"/>
                <a:gd name="T5" fmla="*/ 0 h 9"/>
                <a:gd name="T6" fmla="*/ 0 w 2"/>
                <a:gd name="T7" fmla="*/ 8 h 9"/>
                <a:gd name="T8" fmla="*/ 1 w 2"/>
                <a:gd name="T9" fmla="*/ 8 h 9"/>
                <a:gd name="T10" fmla="*/ 1 w 2"/>
                <a:gd name="T11" fmla="*/ 9 h 9"/>
                <a:gd name="T12" fmla="*/ 2 w 2"/>
                <a:gd name="T13" fmla="*/ 8 h 9"/>
                <a:gd name="T14" fmla="*/ 2 w 2"/>
                <a:gd name="T15" fmla="*/ 7 h 9"/>
                <a:gd name="T16" fmla="*/ 2 w 2"/>
                <a:gd name="T17" fmla="*/ 1 h 9"/>
                <a:gd name="T18" fmla="*/ 2 w 2"/>
                <a:gd name="T19" fmla="*/ 0 h 9"/>
                <a:gd name="T20" fmla="*/ 1 w 2"/>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9">
                  <a:moveTo>
                    <a:pt x="1" y="0"/>
                  </a:moveTo>
                  <a:cubicBezTo>
                    <a:pt x="1" y="0"/>
                    <a:pt x="1" y="0"/>
                    <a:pt x="1" y="0"/>
                  </a:cubicBezTo>
                  <a:cubicBezTo>
                    <a:pt x="1" y="0"/>
                    <a:pt x="0" y="0"/>
                    <a:pt x="0" y="0"/>
                  </a:cubicBezTo>
                  <a:cubicBezTo>
                    <a:pt x="0" y="8"/>
                    <a:pt x="0" y="8"/>
                    <a:pt x="0" y="8"/>
                  </a:cubicBezTo>
                  <a:cubicBezTo>
                    <a:pt x="0" y="8"/>
                    <a:pt x="1" y="8"/>
                    <a:pt x="1" y="8"/>
                  </a:cubicBezTo>
                  <a:cubicBezTo>
                    <a:pt x="1" y="8"/>
                    <a:pt x="1" y="9"/>
                    <a:pt x="1" y="9"/>
                  </a:cubicBezTo>
                  <a:cubicBezTo>
                    <a:pt x="2" y="9"/>
                    <a:pt x="2" y="8"/>
                    <a:pt x="2" y="8"/>
                  </a:cubicBezTo>
                  <a:cubicBezTo>
                    <a:pt x="2" y="8"/>
                    <a:pt x="2" y="8"/>
                    <a:pt x="2" y="7"/>
                  </a:cubicBezTo>
                  <a:cubicBezTo>
                    <a:pt x="2" y="1"/>
                    <a:pt x="2" y="1"/>
                    <a:pt x="2" y="1"/>
                  </a:cubicBezTo>
                  <a:cubicBezTo>
                    <a:pt x="2" y="0"/>
                    <a:pt x="2" y="0"/>
                    <a:pt x="2" y="0"/>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3" name="Freeform 74"/>
            <p:cNvSpPr>
              <a:spLocks/>
            </p:cNvSpPr>
            <p:nvPr/>
          </p:nvSpPr>
          <p:spPr bwMode="auto">
            <a:xfrm>
              <a:off x="22353588" y="14605000"/>
              <a:ext cx="120650" cy="212725"/>
            </a:xfrm>
            <a:custGeom>
              <a:avLst/>
              <a:gdLst>
                <a:gd name="T0" fmla="*/ 0 w 76"/>
                <a:gd name="T1" fmla="*/ 0 h 134"/>
                <a:gd name="T2" fmla="*/ 30 w 76"/>
                <a:gd name="T3" fmla="*/ 82 h 134"/>
                <a:gd name="T4" fmla="*/ 30 w 76"/>
                <a:gd name="T5" fmla="*/ 134 h 134"/>
                <a:gd name="T6" fmla="*/ 53 w 76"/>
                <a:gd name="T7" fmla="*/ 134 h 134"/>
                <a:gd name="T8" fmla="*/ 53 w 76"/>
                <a:gd name="T9" fmla="*/ 82 h 134"/>
                <a:gd name="T10" fmla="*/ 76 w 76"/>
                <a:gd name="T11" fmla="*/ 0 h 134"/>
                <a:gd name="T12" fmla="*/ 53 w 76"/>
                <a:gd name="T13" fmla="*/ 0 h 134"/>
                <a:gd name="T14" fmla="*/ 38 w 76"/>
                <a:gd name="T15" fmla="*/ 52 h 134"/>
                <a:gd name="T16" fmla="*/ 38 w 76"/>
                <a:gd name="T17" fmla="*/ 52 h 134"/>
                <a:gd name="T18" fmla="*/ 23 w 76"/>
                <a:gd name="T19" fmla="*/ 0 h 134"/>
                <a:gd name="T20" fmla="*/ 0 w 76"/>
                <a:gd name="T2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34">
                  <a:moveTo>
                    <a:pt x="0" y="0"/>
                  </a:moveTo>
                  <a:lnTo>
                    <a:pt x="30" y="82"/>
                  </a:lnTo>
                  <a:lnTo>
                    <a:pt x="30" y="134"/>
                  </a:lnTo>
                  <a:lnTo>
                    <a:pt x="53" y="134"/>
                  </a:lnTo>
                  <a:lnTo>
                    <a:pt x="53" y="82"/>
                  </a:lnTo>
                  <a:lnTo>
                    <a:pt x="76" y="0"/>
                  </a:lnTo>
                  <a:lnTo>
                    <a:pt x="53" y="0"/>
                  </a:lnTo>
                  <a:lnTo>
                    <a:pt x="38" y="52"/>
                  </a:lnTo>
                  <a:lnTo>
                    <a:pt x="38" y="52"/>
                  </a:lnTo>
                  <a:lnTo>
                    <a:pt x="2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4" name="Freeform 75"/>
            <p:cNvSpPr>
              <a:spLocks noEditPoints="1"/>
            </p:cNvSpPr>
            <p:nvPr/>
          </p:nvSpPr>
          <p:spPr bwMode="auto">
            <a:xfrm>
              <a:off x="22485351" y="14652625"/>
              <a:ext cx="84138" cy="176213"/>
            </a:xfrm>
            <a:custGeom>
              <a:avLst/>
              <a:gdLst>
                <a:gd name="T0" fmla="*/ 1 w 7"/>
                <a:gd name="T1" fmla="*/ 1 h 15"/>
                <a:gd name="T2" fmla="*/ 0 w 7"/>
                <a:gd name="T3" fmla="*/ 4 h 15"/>
                <a:gd name="T4" fmla="*/ 0 w 7"/>
                <a:gd name="T5" fmla="*/ 11 h 15"/>
                <a:gd name="T6" fmla="*/ 1 w 7"/>
                <a:gd name="T7" fmla="*/ 14 h 15"/>
                <a:gd name="T8" fmla="*/ 3 w 7"/>
                <a:gd name="T9" fmla="*/ 15 h 15"/>
                <a:gd name="T10" fmla="*/ 6 w 7"/>
                <a:gd name="T11" fmla="*/ 14 h 15"/>
                <a:gd name="T12" fmla="*/ 7 w 7"/>
                <a:gd name="T13" fmla="*/ 11 h 15"/>
                <a:gd name="T14" fmla="*/ 7 w 7"/>
                <a:gd name="T15" fmla="*/ 4 h 15"/>
                <a:gd name="T16" fmla="*/ 6 w 7"/>
                <a:gd name="T17" fmla="*/ 1 h 15"/>
                <a:gd name="T18" fmla="*/ 4 w 7"/>
                <a:gd name="T19" fmla="*/ 0 h 15"/>
                <a:gd name="T20" fmla="*/ 1 w 7"/>
                <a:gd name="T21" fmla="*/ 1 h 15"/>
                <a:gd name="T22" fmla="*/ 5 w 7"/>
                <a:gd name="T23" fmla="*/ 4 h 15"/>
                <a:gd name="T24" fmla="*/ 5 w 7"/>
                <a:gd name="T25" fmla="*/ 11 h 15"/>
                <a:gd name="T26" fmla="*/ 4 w 7"/>
                <a:gd name="T27" fmla="*/ 12 h 15"/>
                <a:gd name="T28" fmla="*/ 3 w 7"/>
                <a:gd name="T29" fmla="*/ 12 h 15"/>
                <a:gd name="T30" fmla="*/ 3 w 7"/>
                <a:gd name="T31" fmla="*/ 12 h 15"/>
                <a:gd name="T32" fmla="*/ 2 w 7"/>
                <a:gd name="T33" fmla="*/ 11 h 15"/>
                <a:gd name="T34" fmla="*/ 2 w 7"/>
                <a:gd name="T35" fmla="*/ 4 h 15"/>
                <a:gd name="T36" fmla="*/ 3 w 7"/>
                <a:gd name="T37" fmla="*/ 3 h 15"/>
                <a:gd name="T38" fmla="*/ 3 w 7"/>
                <a:gd name="T39" fmla="*/ 3 h 15"/>
                <a:gd name="T40" fmla="*/ 4 w 7"/>
                <a:gd name="T41" fmla="*/ 3 h 15"/>
                <a:gd name="T42" fmla="*/ 5 w 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1" y="1"/>
                  </a:moveTo>
                  <a:cubicBezTo>
                    <a:pt x="0" y="2"/>
                    <a:pt x="0" y="3"/>
                    <a:pt x="0" y="4"/>
                  </a:cubicBezTo>
                  <a:cubicBezTo>
                    <a:pt x="0" y="11"/>
                    <a:pt x="0" y="11"/>
                    <a:pt x="0" y="11"/>
                  </a:cubicBezTo>
                  <a:cubicBezTo>
                    <a:pt x="0" y="12"/>
                    <a:pt x="0" y="13"/>
                    <a:pt x="1" y="14"/>
                  </a:cubicBezTo>
                  <a:cubicBezTo>
                    <a:pt x="1" y="14"/>
                    <a:pt x="2" y="15"/>
                    <a:pt x="3" y="15"/>
                  </a:cubicBezTo>
                  <a:cubicBezTo>
                    <a:pt x="5" y="15"/>
                    <a:pt x="6" y="14"/>
                    <a:pt x="6" y="14"/>
                  </a:cubicBezTo>
                  <a:cubicBezTo>
                    <a:pt x="7" y="13"/>
                    <a:pt x="7" y="12"/>
                    <a:pt x="7" y="11"/>
                  </a:cubicBezTo>
                  <a:cubicBezTo>
                    <a:pt x="7" y="4"/>
                    <a:pt x="7" y="4"/>
                    <a:pt x="7" y="4"/>
                  </a:cubicBezTo>
                  <a:cubicBezTo>
                    <a:pt x="7" y="3"/>
                    <a:pt x="7" y="2"/>
                    <a:pt x="6" y="1"/>
                  </a:cubicBezTo>
                  <a:cubicBezTo>
                    <a:pt x="6" y="1"/>
                    <a:pt x="5" y="0"/>
                    <a:pt x="4" y="0"/>
                  </a:cubicBezTo>
                  <a:cubicBezTo>
                    <a:pt x="2" y="0"/>
                    <a:pt x="1" y="1"/>
                    <a:pt x="1" y="1"/>
                  </a:cubicBezTo>
                  <a:close/>
                  <a:moveTo>
                    <a:pt x="5" y="4"/>
                  </a:moveTo>
                  <a:cubicBezTo>
                    <a:pt x="5" y="11"/>
                    <a:pt x="5" y="11"/>
                    <a:pt x="5" y="11"/>
                  </a:cubicBezTo>
                  <a:cubicBezTo>
                    <a:pt x="5" y="11"/>
                    <a:pt x="5" y="12"/>
                    <a:pt x="4" y="12"/>
                  </a:cubicBezTo>
                  <a:cubicBezTo>
                    <a:pt x="4" y="12"/>
                    <a:pt x="4" y="12"/>
                    <a:pt x="3" y="12"/>
                  </a:cubicBezTo>
                  <a:cubicBezTo>
                    <a:pt x="3" y="12"/>
                    <a:pt x="3" y="12"/>
                    <a:pt x="3" y="12"/>
                  </a:cubicBezTo>
                  <a:cubicBezTo>
                    <a:pt x="2" y="12"/>
                    <a:pt x="2" y="11"/>
                    <a:pt x="2" y="11"/>
                  </a:cubicBezTo>
                  <a:cubicBezTo>
                    <a:pt x="2" y="4"/>
                    <a:pt x="2" y="4"/>
                    <a:pt x="2" y="4"/>
                  </a:cubicBezTo>
                  <a:cubicBezTo>
                    <a:pt x="2" y="3"/>
                    <a:pt x="2" y="3"/>
                    <a:pt x="3" y="3"/>
                  </a:cubicBezTo>
                  <a:cubicBezTo>
                    <a:pt x="3" y="3"/>
                    <a:pt x="3" y="3"/>
                    <a:pt x="3" y="3"/>
                  </a:cubicBezTo>
                  <a:cubicBezTo>
                    <a:pt x="4" y="3"/>
                    <a:pt x="4" y="3"/>
                    <a:pt x="4" y="3"/>
                  </a:cubicBezTo>
                  <a:cubicBezTo>
                    <a:pt x="5" y="3"/>
                    <a:pt x="5"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5" name="Freeform 76"/>
            <p:cNvSpPr>
              <a:spLocks/>
            </p:cNvSpPr>
            <p:nvPr/>
          </p:nvSpPr>
          <p:spPr bwMode="auto">
            <a:xfrm>
              <a:off x="22604413" y="14663738"/>
              <a:ext cx="84138" cy="153988"/>
            </a:xfrm>
            <a:custGeom>
              <a:avLst/>
              <a:gdLst>
                <a:gd name="T0" fmla="*/ 7 w 7"/>
                <a:gd name="T1" fmla="*/ 13 h 13"/>
                <a:gd name="T2" fmla="*/ 7 w 7"/>
                <a:gd name="T3" fmla="*/ 0 h 13"/>
                <a:gd name="T4" fmla="*/ 5 w 7"/>
                <a:gd name="T5" fmla="*/ 0 h 13"/>
                <a:gd name="T6" fmla="*/ 5 w 7"/>
                <a:gd name="T7" fmla="*/ 10 h 13"/>
                <a:gd name="T8" fmla="*/ 4 w 7"/>
                <a:gd name="T9" fmla="*/ 11 h 13"/>
                <a:gd name="T10" fmla="*/ 3 w 7"/>
                <a:gd name="T11" fmla="*/ 11 h 13"/>
                <a:gd name="T12" fmla="*/ 3 w 7"/>
                <a:gd name="T13" fmla="*/ 11 h 13"/>
                <a:gd name="T14" fmla="*/ 2 w 7"/>
                <a:gd name="T15" fmla="*/ 10 h 13"/>
                <a:gd name="T16" fmla="*/ 2 w 7"/>
                <a:gd name="T17" fmla="*/ 0 h 13"/>
                <a:gd name="T18" fmla="*/ 0 w 7"/>
                <a:gd name="T19" fmla="*/ 0 h 13"/>
                <a:gd name="T20" fmla="*/ 0 w 7"/>
                <a:gd name="T21" fmla="*/ 11 h 13"/>
                <a:gd name="T22" fmla="*/ 0 w 7"/>
                <a:gd name="T23" fmla="*/ 13 h 13"/>
                <a:gd name="T24" fmla="*/ 2 w 7"/>
                <a:gd name="T25" fmla="*/ 13 h 13"/>
                <a:gd name="T26" fmla="*/ 3 w 7"/>
                <a:gd name="T27" fmla="*/ 13 h 13"/>
                <a:gd name="T28" fmla="*/ 5 w 7"/>
                <a:gd name="T29" fmla="*/ 12 h 13"/>
                <a:gd name="T30" fmla="*/ 5 w 7"/>
                <a:gd name="T31" fmla="*/ 13 h 13"/>
                <a:gd name="T32" fmla="*/ 7 w 7"/>
                <a:gd name="T3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3">
                  <a:moveTo>
                    <a:pt x="7" y="13"/>
                  </a:moveTo>
                  <a:cubicBezTo>
                    <a:pt x="7" y="0"/>
                    <a:pt x="7" y="0"/>
                    <a:pt x="7" y="0"/>
                  </a:cubicBezTo>
                  <a:cubicBezTo>
                    <a:pt x="5" y="0"/>
                    <a:pt x="5" y="0"/>
                    <a:pt x="5" y="0"/>
                  </a:cubicBezTo>
                  <a:cubicBezTo>
                    <a:pt x="5" y="10"/>
                    <a:pt x="5" y="10"/>
                    <a:pt x="5" y="10"/>
                  </a:cubicBezTo>
                  <a:cubicBezTo>
                    <a:pt x="4" y="10"/>
                    <a:pt x="4" y="11"/>
                    <a:pt x="4" y="11"/>
                  </a:cubicBezTo>
                  <a:cubicBezTo>
                    <a:pt x="4" y="11"/>
                    <a:pt x="3" y="11"/>
                    <a:pt x="3" y="11"/>
                  </a:cubicBezTo>
                  <a:cubicBezTo>
                    <a:pt x="3" y="11"/>
                    <a:pt x="3" y="11"/>
                    <a:pt x="3" y="11"/>
                  </a:cubicBezTo>
                  <a:cubicBezTo>
                    <a:pt x="2" y="11"/>
                    <a:pt x="2" y="10"/>
                    <a:pt x="2" y="10"/>
                  </a:cubicBezTo>
                  <a:cubicBezTo>
                    <a:pt x="2" y="0"/>
                    <a:pt x="2" y="0"/>
                    <a:pt x="2" y="0"/>
                  </a:cubicBezTo>
                  <a:cubicBezTo>
                    <a:pt x="0" y="0"/>
                    <a:pt x="0" y="0"/>
                    <a:pt x="0" y="0"/>
                  </a:cubicBezTo>
                  <a:cubicBezTo>
                    <a:pt x="0" y="11"/>
                    <a:pt x="0" y="11"/>
                    <a:pt x="0" y="11"/>
                  </a:cubicBezTo>
                  <a:cubicBezTo>
                    <a:pt x="0" y="12"/>
                    <a:pt x="0" y="12"/>
                    <a:pt x="0" y="13"/>
                  </a:cubicBezTo>
                  <a:cubicBezTo>
                    <a:pt x="0" y="13"/>
                    <a:pt x="1" y="13"/>
                    <a:pt x="2" y="13"/>
                  </a:cubicBezTo>
                  <a:cubicBezTo>
                    <a:pt x="2" y="13"/>
                    <a:pt x="3" y="13"/>
                    <a:pt x="3" y="13"/>
                  </a:cubicBezTo>
                  <a:cubicBezTo>
                    <a:pt x="4" y="13"/>
                    <a:pt x="4" y="12"/>
                    <a:pt x="5" y="12"/>
                  </a:cubicBezTo>
                  <a:cubicBezTo>
                    <a:pt x="5" y="13"/>
                    <a:pt x="5" y="13"/>
                    <a:pt x="5" y="13"/>
                  </a:cubicBez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36" name="Группа 235"/>
          <p:cNvGrpSpPr/>
          <p:nvPr/>
        </p:nvGrpSpPr>
        <p:grpSpPr>
          <a:xfrm>
            <a:off x="17594001" y="8223938"/>
            <a:ext cx="833676" cy="825569"/>
            <a:chOff x="15671801" y="14403388"/>
            <a:chExt cx="979488" cy="969963"/>
          </a:xfrm>
          <a:solidFill>
            <a:schemeClr val="tx2"/>
          </a:solidFill>
        </p:grpSpPr>
        <p:sp>
          <p:nvSpPr>
            <p:cNvPr id="106" name="Freeform 87"/>
            <p:cNvSpPr>
              <a:spLocks noEditPoints="1"/>
            </p:cNvSpPr>
            <p:nvPr/>
          </p:nvSpPr>
          <p:spPr bwMode="auto">
            <a:xfrm>
              <a:off x="15671801" y="14403388"/>
              <a:ext cx="979488" cy="969963"/>
            </a:xfrm>
            <a:custGeom>
              <a:avLst/>
              <a:gdLst>
                <a:gd name="T0" fmla="*/ 41 w 82"/>
                <a:gd name="T1" fmla="*/ 3 h 82"/>
                <a:gd name="T2" fmla="*/ 79 w 82"/>
                <a:gd name="T3" fmla="*/ 41 h 82"/>
                <a:gd name="T4" fmla="*/ 41 w 82"/>
                <a:gd name="T5" fmla="*/ 78 h 82"/>
                <a:gd name="T6" fmla="*/ 4 w 82"/>
                <a:gd name="T7" fmla="*/ 41 h 82"/>
                <a:gd name="T8" fmla="*/ 41 w 82"/>
                <a:gd name="T9" fmla="*/ 3 h 82"/>
                <a:gd name="T10" fmla="*/ 41 w 82"/>
                <a:gd name="T11" fmla="*/ 0 h 82"/>
                <a:gd name="T12" fmla="*/ 0 w 82"/>
                <a:gd name="T13" fmla="*/ 41 h 82"/>
                <a:gd name="T14" fmla="*/ 41 w 82"/>
                <a:gd name="T15" fmla="*/ 82 h 82"/>
                <a:gd name="T16" fmla="*/ 82 w 82"/>
                <a:gd name="T17" fmla="*/ 41 h 82"/>
                <a:gd name="T18" fmla="*/ 41 w 8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3"/>
                  </a:moveTo>
                  <a:cubicBezTo>
                    <a:pt x="62" y="3"/>
                    <a:pt x="79" y="20"/>
                    <a:pt x="79" y="41"/>
                  </a:cubicBezTo>
                  <a:cubicBezTo>
                    <a:pt x="79" y="61"/>
                    <a:pt x="62" y="78"/>
                    <a:pt x="41" y="78"/>
                  </a:cubicBezTo>
                  <a:cubicBezTo>
                    <a:pt x="21" y="78"/>
                    <a:pt x="4" y="61"/>
                    <a:pt x="4" y="41"/>
                  </a:cubicBezTo>
                  <a:cubicBezTo>
                    <a:pt x="4" y="20"/>
                    <a:pt x="21" y="3"/>
                    <a:pt x="41" y="3"/>
                  </a:cubicBezTo>
                  <a:moveTo>
                    <a:pt x="41" y="0"/>
                  </a:moveTo>
                  <a:cubicBezTo>
                    <a:pt x="19" y="0"/>
                    <a:pt x="0" y="18"/>
                    <a:pt x="0" y="41"/>
                  </a:cubicBezTo>
                  <a:cubicBezTo>
                    <a:pt x="0" y="63"/>
                    <a:pt x="19" y="82"/>
                    <a:pt x="41" y="82"/>
                  </a:cubicBezTo>
                  <a:cubicBezTo>
                    <a:pt x="64" y="82"/>
                    <a:pt x="82" y="63"/>
                    <a:pt x="82" y="41"/>
                  </a:cubicBezTo>
                  <a:cubicBezTo>
                    <a:pt x="82" y="18"/>
                    <a:pt x="6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7" name="Freeform 88"/>
            <p:cNvSpPr>
              <a:spLocks/>
            </p:cNvSpPr>
            <p:nvPr/>
          </p:nvSpPr>
          <p:spPr bwMode="auto">
            <a:xfrm>
              <a:off x="16208376" y="14746288"/>
              <a:ext cx="239713" cy="249238"/>
            </a:xfrm>
            <a:custGeom>
              <a:avLst/>
              <a:gdLst>
                <a:gd name="T0" fmla="*/ 9 w 20"/>
                <a:gd name="T1" fmla="*/ 21 h 21"/>
                <a:gd name="T2" fmla="*/ 11 w 20"/>
                <a:gd name="T3" fmla="*/ 21 h 21"/>
                <a:gd name="T4" fmla="*/ 12 w 20"/>
                <a:gd name="T5" fmla="*/ 20 h 21"/>
                <a:gd name="T6" fmla="*/ 12 w 20"/>
                <a:gd name="T7" fmla="*/ 13 h 21"/>
                <a:gd name="T8" fmla="*/ 19 w 20"/>
                <a:gd name="T9" fmla="*/ 13 h 21"/>
                <a:gd name="T10" fmla="*/ 20 w 20"/>
                <a:gd name="T11" fmla="*/ 12 h 21"/>
                <a:gd name="T12" fmla="*/ 20 w 20"/>
                <a:gd name="T13" fmla="*/ 10 h 21"/>
                <a:gd name="T14" fmla="*/ 19 w 20"/>
                <a:gd name="T15" fmla="*/ 9 h 21"/>
                <a:gd name="T16" fmla="*/ 12 w 20"/>
                <a:gd name="T17" fmla="*/ 9 h 21"/>
                <a:gd name="T18" fmla="*/ 12 w 20"/>
                <a:gd name="T19" fmla="*/ 1 h 21"/>
                <a:gd name="T20" fmla="*/ 11 w 20"/>
                <a:gd name="T21" fmla="*/ 0 h 21"/>
                <a:gd name="T22" fmla="*/ 9 w 20"/>
                <a:gd name="T23" fmla="*/ 0 h 21"/>
                <a:gd name="T24" fmla="*/ 8 w 20"/>
                <a:gd name="T25" fmla="*/ 1 h 21"/>
                <a:gd name="T26" fmla="*/ 8 w 20"/>
                <a:gd name="T27" fmla="*/ 9 h 21"/>
                <a:gd name="T28" fmla="*/ 1 w 20"/>
                <a:gd name="T29" fmla="*/ 9 h 21"/>
                <a:gd name="T30" fmla="*/ 0 w 20"/>
                <a:gd name="T31" fmla="*/ 10 h 21"/>
                <a:gd name="T32" fmla="*/ 0 w 20"/>
                <a:gd name="T33" fmla="*/ 12 h 21"/>
                <a:gd name="T34" fmla="*/ 1 w 20"/>
                <a:gd name="T35" fmla="*/ 13 h 21"/>
                <a:gd name="T36" fmla="*/ 8 w 20"/>
                <a:gd name="T37" fmla="*/ 13 h 21"/>
                <a:gd name="T38" fmla="*/ 8 w 20"/>
                <a:gd name="T39" fmla="*/ 20 h 21"/>
                <a:gd name="T40" fmla="*/ 9 w 20"/>
                <a:gd name="T4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1">
                  <a:moveTo>
                    <a:pt x="9" y="21"/>
                  </a:moveTo>
                  <a:cubicBezTo>
                    <a:pt x="11" y="21"/>
                    <a:pt x="11" y="21"/>
                    <a:pt x="11" y="21"/>
                  </a:cubicBezTo>
                  <a:cubicBezTo>
                    <a:pt x="12" y="21"/>
                    <a:pt x="12" y="20"/>
                    <a:pt x="12" y="20"/>
                  </a:cubicBezTo>
                  <a:cubicBezTo>
                    <a:pt x="12" y="13"/>
                    <a:pt x="12" y="13"/>
                    <a:pt x="12" y="13"/>
                  </a:cubicBezTo>
                  <a:cubicBezTo>
                    <a:pt x="19" y="13"/>
                    <a:pt x="19" y="13"/>
                    <a:pt x="19" y="13"/>
                  </a:cubicBezTo>
                  <a:cubicBezTo>
                    <a:pt x="20" y="13"/>
                    <a:pt x="20" y="12"/>
                    <a:pt x="20" y="12"/>
                  </a:cubicBezTo>
                  <a:cubicBezTo>
                    <a:pt x="20" y="10"/>
                    <a:pt x="20" y="10"/>
                    <a:pt x="20" y="10"/>
                  </a:cubicBezTo>
                  <a:cubicBezTo>
                    <a:pt x="20" y="9"/>
                    <a:pt x="20" y="9"/>
                    <a:pt x="19" y="9"/>
                  </a:cubicBezTo>
                  <a:cubicBezTo>
                    <a:pt x="12" y="9"/>
                    <a:pt x="12" y="9"/>
                    <a:pt x="12" y="9"/>
                  </a:cubicBezTo>
                  <a:cubicBezTo>
                    <a:pt x="12" y="1"/>
                    <a:pt x="12" y="1"/>
                    <a:pt x="12" y="1"/>
                  </a:cubicBezTo>
                  <a:cubicBezTo>
                    <a:pt x="12" y="1"/>
                    <a:pt x="12" y="0"/>
                    <a:pt x="11" y="0"/>
                  </a:cubicBezTo>
                  <a:cubicBezTo>
                    <a:pt x="9" y="0"/>
                    <a:pt x="9" y="0"/>
                    <a:pt x="9" y="0"/>
                  </a:cubicBezTo>
                  <a:cubicBezTo>
                    <a:pt x="8" y="0"/>
                    <a:pt x="8" y="1"/>
                    <a:pt x="8" y="1"/>
                  </a:cubicBezTo>
                  <a:cubicBezTo>
                    <a:pt x="8" y="9"/>
                    <a:pt x="8" y="9"/>
                    <a:pt x="8" y="9"/>
                  </a:cubicBezTo>
                  <a:cubicBezTo>
                    <a:pt x="1" y="9"/>
                    <a:pt x="1" y="9"/>
                    <a:pt x="1" y="9"/>
                  </a:cubicBezTo>
                  <a:cubicBezTo>
                    <a:pt x="0" y="9"/>
                    <a:pt x="0" y="9"/>
                    <a:pt x="0" y="10"/>
                  </a:cubicBezTo>
                  <a:cubicBezTo>
                    <a:pt x="0" y="12"/>
                    <a:pt x="0" y="12"/>
                    <a:pt x="0" y="12"/>
                  </a:cubicBezTo>
                  <a:cubicBezTo>
                    <a:pt x="0" y="12"/>
                    <a:pt x="0" y="13"/>
                    <a:pt x="1" y="13"/>
                  </a:cubicBezTo>
                  <a:cubicBezTo>
                    <a:pt x="8" y="13"/>
                    <a:pt x="8" y="13"/>
                    <a:pt x="8" y="13"/>
                  </a:cubicBezTo>
                  <a:cubicBezTo>
                    <a:pt x="8" y="20"/>
                    <a:pt x="8" y="20"/>
                    <a:pt x="8" y="20"/>
                  </a:cubicBezTo>
                  <a:cubicBezTo>
                    <a:pt x="8" y="20"/>
                    <a:pt x="8" y="21"/>
                    <a:pt x="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8" name="Freeform 89"/>
            <p:cNvSpPr>
              <a:spLocks noEditPoints="1"/>
            </p:cNvSpPr>
            <p:nvPr/>
          </p:nvSpPr>
          <p:spPr bwMode="auto">
            <a:xfrm>
              <a:off x="15886113" y="14639925"/>
              <a:ext cx="334963" cy="509588"/>
            </a:xfrm>
            <a:custGeom>
              <a:avLst/>
              <a:gdLst>
                <a:gd name="T0" fmla="*/ 8 w 28"/>
                <a:gd name="T1" fmla="*/ 42 h 43"/>
                <a:gd name="T2" fmla="*/ 13 w 28"/>
                <a:gd name="T3" fmla="*/ 43 h 43"/>
                <a:gd name="T4" fmla="*/ 19 w 28"/>
                <a:gd name="T5" fmla="*/ 42 h 43"/>
                <a:gd name="T6" fmla="*/ 27 w 28"/>
                <a:gd name="T7" fmla="*/ 33 h 43"/>
                <a:gd name="T8" fmla="*/ 22 w 28"/>
                <a:gd name="T9" fmla="*/ 24 h 43"/>
                <a:gd name="T10" fmla="*/ 19 w 28"/>
                <a:gd name="T11" fmla="*/ 21 h 43"/>
                <a:gd name="T12" fmla="*/ 21 w 28"/>
                <a:gd name="T13" fmla="*/ 18 h 43"/>
                <a:gd name="T14" fmla="*/ 25 w 28"/>
                <a:gd name="T15" fmla="*/ 11 h 43"/>
                <a:gd name="T16" fmla="*/ 23 w 28"/>
                <a:gd name="T17" fmla="*/ 4 h 43"/>
                <a:gd name="T18" fmla="*/ 24 w 28"/>
                <a:gd name="T19" fmla="*/ 4 h 43"/>
                <a:gd name="T20" fmla="*/ 25 w 28"/>
                <a:gd name="T21" fmla="*/ 4 h 43"/>
                <a:gd name="T22" fmla="*/ 28 w 28"/>
                <a:gd name="T23" fmla="*/ 2 h 43"/>
                <a:gd name="T24" fmla="*/ 28 w 28"/>
                <a:gd name="T25" fmla="*/ 1 h 43"/>
                <a:gd name="T26" fmla="*/ 27 w 28"/>
                <a:gd name="T27" fmla="*/ 0 h 43"/>
                <a:gd name="T28" fmla="*/ 14 w 28"/>
                <a:gd name="T29" fmla="*/ 0 h 43"/>
                <a:gd name="T30" fmla="*/ 10 w 28"/>
                <a:gd name="T31" fmla="*/ 1 h 43"/>
                <a:gd name="T32" fmla="*/ 2 w 28"/>
                <a:gd name="T33" fmla="*/ 10 h 43"/>
                <a:gd name="T34" fmla="*/ 13 w 28"/>
                <a:gd name="T35" fmla="*/ 21 h 43"/>
                <a:gd name="T36" fmla="*/ 12 w 28"/>
                <a:gd name="T37" fmla="*/ 22 h 43"/>
                <a:gd name="T38" fmla="*/ 13 w 28"/>
                <a:gd name="T39" fmla="*/ 24 h 43"/>
                <a:gd name="T40" fmla="*/ 13 w 28"/>
                <a:gd name="T41" fmla="*/ 24 h 43"/>
                <a:gd name="T42" fmla="*/ 0 w 28"/>
                <a:gd name="T43" fmla="*/ 31 h 43"/>
                <a:gd name="T44" fmla="*/ 0 w 28"/>
                <a:gd name="T45" fmla="*/ 34 h 43"/>
                <a:gd name="T46" fmla="*/ 0 w 28"/>
                <a:gd name="T47" fmla="*/ 37 h 43"/>
                <a:gd name="T48" fmla="*/ 8 w 28"/>
                <a:gd name="T49" fmla="*/ 42 h 43"/>
                <a:gd name="T50" fmla="*/ 9 w 28"/>
                <a:gd name="T51" fmla="*/ 10 h 43"/>
                <a:gd name="T52" fmla="*/ 10 w 28"/>
                <a:gd name="T53" fmla="*/ 5 h 43"/>
                <a:gd name="T54" fmla="*/ 13 w 28"/>
                <a:gd name="T55" fmla="*/ 4 h 43"/>
                <a:gd name="T56" fmla="*/ 13 w 28"/>
                <a:gd name="T57" fmla="*/ 4 h 43"/>
                <a:gd name="T58" fmla="*/ 19 w 28"/>
                <a:gd name="T59" fmla="*/ 11 h 43"/>
                <a:gd name="T60" fmla="*/ 17 w 28"/>
                <a:gd name="T61" fmla="*/ 16 h 43"/>
                <a:gd name="T62" fmla="*/ 15 w 28"/>
                <a:gd name="T63" fmla="*/ 17 h 43"/>
                <a:gd name="T64" fmla="*/ 15 w 28"/>
                <a:gd name="T65" fmla="*/ 17 h 43"/>
                <a:gd name="T66" fmla="*/ 15 w 28"/>
                <a:gd name="T67" fmla="*/ 17 h 43"/>
                <a:gd name="T68" fmla="*/ 9 w 28"/>
                <a:gd name="T69" fmla="*/ 10 h 43"/>
                <a:gd name="T70" fmla="*/ 14 w 28"/>
                <a:gd name="T71" fmla="*/ 28 h 43"/>
                <a:gd name="T72" fmla="*/ 14 w 28"/>
                <a:gd name="T73" fmla="*/ 28 h 43"/>
                <a:gd name="T74" fmla="*/ 17 w 28"/>
                <a:gd name="T75" fmla="*/ 28 h 43"/>
                <a:gd name="T76" fmla="*/ 18 w 28"/>
                <a:gd name="T77" fmla="*/ 29 h 43"/>
                <a:gd name="T78" fmla="*/ 22 w 28"/>
                <a:gd name="T79" fmla="*/ 32 h 43"/>
                <a:gd name="T80" fmla="*/ 22 w 28"/>
                <a:gd name="T81" fmla="*/ 33 h 43"/>
                <a:gd name="T82" fmla="*/ 13 w 28"/>
                <a:gd name="T83" fmla="*/ 39 h 43"/>
                <a:gd name="T84" fmla="*/ 6 w 28"/>
                <a:gd name="T85" fmla="*/ 33 h 43"/>
                <a:gd name="T86" fmla="*/ 14 w 28"/>
                <a:gd name="T8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43">
                  <a:moveTo>
                    <a:pt x="8" y="42"/>
                  </a:moveTo>
                  <a:cubicBezTo>
                    <a:pt x="9" y="43"/>
                    <a:pt x="11" y="43"/>
                    <a:pt x="13" y="43"/>
                  </a:cubicBezTo>
                  <a:cubicBezTo>
                    <a:pt x="15" y="43"/>
                    <a:pt x="17" y="43"/>
                    <a:pt x="19" y="42"/>
                  </a:cubicBezTo>
                  <a:cubicBezTo>
                    <a:pt x="24" y="41"/>
                    <a:pt x="27" y="37"/>
                    <a:pt x="27" y="33"/>
                  </a:cubicBezTo>
                  <a:cubicBezTo>
                    <a:pt x="27" y="29"/>
                    <a:pt x="26" y="26"/>
                    <a:pt x="22" y="24"/>
                  </a:cubicBezTo>
                  <a:cubicBezTo>
                    <a:pt x="21" y="23"/>
                    <a:pt x="19" y="21"/>
                    <a:pt x="19" y="21"/>
                  </a:cubicBezTo>
                  <a:cubicBezTo>
                    <a:pt x="19" y="20"/>
                    <a:pt x="19" y="19"/>
                    <a:pt x="21" y="18"/>
                  </a:cubicBezTo>
                  <a:cubicBezTo>
                    <a:pt x="24" y="16"/>
                    <a:pt x="25" y="13"/>
                    <a:pt x="25" y="11"/>
                  </a:cubicBezTo>
                  <a:cubicBezTo>
                    <a:pt x="25" y="8"/>
                    <a:pt x="24" y="6"/>
                    <a:pt x="23" y="4"/>
                  </a:cubicBezTo>
                  <a:cubicBezTo>
                    <a:pt x="24" y="4"/>
                    <a:pt x="24" y="4"/>
                    <a:pt x="24" y="4"/>
                  </a:cubicBezTo>
                  <a:cubicBezTo>
                    <a:pt x="24" y="4"/>
                    <a:pt x="25" y="4"/>
                    <a:pt x="25" y="4"/>
                  </a:cubicBezTo>
                  <a:cubicBezTo>
                    <a:pt x="28" y="2"/>
                    <a:pt x="28" y="2"/>
                    <a:pt x="28" y="2"/>
                  </a:cubicBezTo>
                  <a:cubicBezTo>
                    <a:pt x="28" y="2"/>
                    <a:pt x="28" y="1"/>
                    <a:pt x="28" y="1"/>
                  </a:cubicBezTo>
                  <a:cubicBezTo>
                    <a:pt x="28" y="1"/>
                    <a:pt x="27" y="0"/>
                    <a:pt x="27" y="0"/>
                  </a:cubicBezTo>
                  <a:cubicBezTo>
                    <a:pt x="14" y="0"/>
                    <a:pt x="14" y="0"/>
                    <a:pt x="14" y="0"/>
                  </a:cubicBezTo>
                  <a:cubicBezTo>
                    <a:pt x="13" y="0"/>
                    <a:pt x="11" y="1"/>
                    <a:pt x="10" y="1"/>
                  </a:cubicBezTo>
                  <a:cubicBezTo>
                    <a:pt x="5" y="3"/>
                    <a:pt x="2" y="6"/>
                    <a:pt x="2" y="10"/>
                  </a:cubicBezTo>
                  <a:cubicBezTo>
                    <a:pt x="2" y="16"/>
                    <a:pt x="7" y="20"/>
                    <a:pt x="13" y="21"/>
                  </a:cubicBezTo>
                  <a:cubicBezTo>
                    <a:pt x="12" y="21"/>
                    <a:pt x="12" y="21"/>
                    <a:pt x="12" y="22"/>
                  </a:cubicBezTo>
                  <a:cubicBezTo>
                    <a:pt x="12" y="23"/>
                    <a:pt x="13" y="24"/>
                    <a:pt x="13" y="24"/>
                  </a:cubicBezTo>
                  <a:cubicBezTo>
                    <a:pt x="13" y="24"/>
                    <a:pt x="13" y="24"/>
                    <a:pt x="13" y="24"/>
                  </a:cubicBezTo>
                  <a:cubicBezTo>
                    <a:pt x="7" y="24"/>
                    <a:pt x="2" y="27"/>
                    <a:pt x="0" y="31"/>
                  </a:cubicBezTo>
                  <a:cubicBezTo>
                    <a:pt x="0" y="32"/>
                    <a:pt x="0" y="33"/>
                    <a:pt x="0" y="34"/>
                  </a:cubicBezTo>
                  <a:cubicBezTo>
                    <a:pt x="0" y="36"/>
                    <a:pt x="0" y="37"/>
                    <a:pt x="0" y="37"/>
                  </a:cubicBezTo>
                  <a:cubicBezTo>
                    <a:pt x="2" y="40"/>
                    <a:pt x="4" y="41"/>
                    <a:pt x="8" y="42"/>
                  </a:cubicBezTo>
                  <a:close/>
                  <a:moveTo>
                    <a:pt x="9" y="10"/>
                  </a:moveTo>
                  <a:cubicBezTo>
                    <a:pt x="9" y="8"/>
                    <a:pt x="9" y="6"/>
                    <a:pt x="10" y="5"/>
                  </a:cubicBezTo>
                  <a:cubicBezTo>
                    <a:pt x="11" y="4"/>
                    <a:pt x="12" y="4"/>
                    <a:pt x="13" y="4"/>
                  </a:cubicBezTo>
                  <a:cubicBezTo>
                    <a:pt x="13" y="4"/>
                    <a:pt x="13" y="4"/>
                    <a:pt x="13" y="4"/>
                  </a:cubicBezTo>
                  <a:cubicBezTo>
                    <a:pt x="15" y="4"/>
                    <a:pt x="18" y="7"/>
                    <a:pt x="19" y="11"/>
                  </a:cubicBezTo>
                  <a:cubicBezTo>
                    <a:pt x="19" y="13"/>
                    <a:pt x="18" y="15"/>
                    <a:pt x="17" y="16"/>
                  </a:cubicBezTo>
                  <a:cubicBezTo>
                    <a:pt x="17" y="17"/>
                    <a:pt x="16" y="17"/>
                    <a:pt x="15" y="17"/>
                  </a:cubicBezTo>
                  <a:cubicBezTo>
                    <a:pt x="15" y="17"/>
                    <a:pt x="15" y="17"/>
                    <a:pt x="15" y="17"/>
                  </a:cubicBezTo>
                  <a:cubicBezTo>
                    <a:pt x="15" y="17"/>
                    <a:pt x="15" y="17"/>
                    <a:pt x="15" y="17"/>
                  </a:cubicBezTo>
                  <a:cubicBezTo>
                    <a:pt x="12" y="17"/>
                    <a:pt x="9" y="14"/>
                    <a:pt x="9" y="10"/>
                  </a:cubicBezTo>
                  <a:close/>
                  <a:moveTo>
                    <a:pt x="14" y="28"/>
                  </a:moveTo>
                  <a:cubicBezTo>
                    <a:pt x="14" y="28"/>
                    <a:pt x="14" y="28"/>
                    <a:pt x="14" y="28"/>
                  </a:cubicBezTo>
                  <a:cubicBezTo>
                    <a:pt x="15" y="28"/>
                    <a:pt x="16" y="28"/>
                    <a:pt x="17" y="28"/>
                  </a:cubicBezTo>
                  <a:cubicBezTo>
                    <a:pt x="17" y="28"/>
                    <a:pt x="18" y="28"/>
                    <a:pt x="18" y="29"/>
                  </a:cubicBezTo>
                  <a:cubicBezTo>
                    <a:pt x="20" y="30"/>
                    <a:pt x="21" y="31"/>
                    <a:pt x="22" y="32"/>
                  </a:cubicBezTo>
                  <a:cubicBezTo>
                    <a:pt x="22" y="33"/>
                    <a:pt x="22" y="33"/>
                    <a:pt x="22" y="33"/>
                  </a:cubicBezTo>
                  <a:cubicBezTo>
                    <a:pt x="22" y="37"/>
                    <a:pt x="19" y="39"/>
                    <a:pt x="13" y="39"/>
                  </a:cubicBezTo>
                  <a:cubicBezTo>
                    <a:pt x="9" y="39"/>
                    <a:pt x="6" y="36"/>
                    <a:pt x="6" y="33"/>
                  </a:cubicBezTo>
                  <a:cubicBezTo>
                    <a:pt x="6" y="30"/>
                    <a:pt x="10" y="28"/>
                    <a:pt x="1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979810692"/>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anim calcmode="lin" valueType="num">
                                      <p:cBhvr>
                                        <p:cTn id="8" dur="250" fill="hold"/>
                                        <p:tgtEl>
                                          <p:spTgt spid="31"/>
                                        </p:tgtEl>
                                        <p:attrNameLst>
                                          <p:attrName>ppt_w</p:attrName>
                                        </p:attrNameLst>
                                      </p:cBhvr>
                                      <p:tavLst>
                                        <p:tav tm="0" fmla="#ppt_w*sin(2.5*pi*$)">
                                          <p:val>
                                            <p:fltVal val="0"/>
                                          </p:val>
                                        </p:tav>
                                        <p:tav tm="100000">
                                          <p:val>
                                            <p:fltVal val="1"/>
                                          </p:val>
                                        </p:tav>
                                      </p:tavLst>
                                    </p:anim>
                                    <p:anim calcmode="lin" valueType="num">
                                      <p:cBhvr>
                                        <p:cTn id="9" dur="250" fill="hold"/>
                                        <p:tgtEl>
                                          <p:spTgt spid="31"/>
                                        </p:tgtEl>
                                        <p:attrNameLst>
                                          <p:attrName>ppt_h</p:attrName>
                                        </p:attrNameLst>
                                      </p:cBhvr>
                                      <p:tavLst>
                                        <p:tav tm="0">
                                          <p:val>
                                            <p:strVal val="#ppt_h"/>
                                          </p:val>
                                        </p:tav>
                                        <p:tav tm="100000">
                                          <p:val>
                                            <p:strVal val="#ppt_h"/>
                                          </p:val>
                                        </p:tav>
                                      </p:tavLst>
                                    </p:anim>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250"/>
                                        <p:tgtEl>
                                          <p:spTgt spid="14"/>
                                        </p:tgtEl>
                                      </p:cBhvr>
                                    </p:animEffect>
                                  </p:childTnLst>
                                </p:cTn>
                              </p:par>
                            </p:childTnLst>
                          </p:cTn>
                        </p:par>
                        <p:par>
                          <p:cTn id="18" fill="hold">
                            <p:stCondLst>
                              <p:cond delay="75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250"/>
                                        <p:tgtEl>
                                          <p:spTgt spid="1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250"/>
                                        <p:tgtEl>
                                          <p:spTgt spid="42"/>
                                        </p:tgtEl>
                                      </p:cBhvr>
                                    </p:animEffect>
                                  </p:childTnLst>
                                </p:cTn>
                              </p:par>
                            </p:childTnLst>
                          </p:cTn>
                        </p:par>
                        <p:par>
                          <p:cTn id="26" fill="hold">
                            <p:stCondLst>
                              <p:cond delay="1250"/>
                            </p:stCondLst>
                            <p:childTnLst>
                              <p:par>
                                <p:cTn id="27" presetID="22" presetClass="entr" presetSubtype="8"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250"/>
                                        <p:tgtEl>
                                          <p:spTgt spid="46"/>
                                        </p:tgtEl>
                                      </p:cBhvr>
                                    </p:animEffect>
                                  </p:childTnLst>
                                </p:cTn>
                              </p:par>
                            </p:childTnLst>
                          </p:cTn>
                        </p:par>
                        <p:par>
                          <p:cTn id="30" fill="hold">
                            <p:stCondLst>
                              <p:cond delay="1500"/>
                            </p:stCondLst>
                            <p:childTnLst>
                              <p:par>
                                <p:cTn id="31" presetID="45" presetClass="entr" presetSubtype="0" fill="hold" nodeType="after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fade">
                                      <p:cBhvr>
                                        <p:cTn id="33" dur="250"/>
                                        <p:tgtEl>
                                          <p:spTgt spid="236"/>
                                        </p:tgtEl>
                                      </p:cBhvr>
                                    </p:animEffect>
                                    <p:anim calcmode="lin" valueType="num">
                                      <p:cBhvr>
                                        <p:cTn id="34" dur="250" fill="hold"/>
                                        <p:tgtEl>
                                          <p:spTgt spid="236"/>
                                        </p:tgtEl>
                                        <p:attrNameLst>
                                          <p:attrName>ppt_w</p:attrName>
                                        </p:attrNameLst>
                                      </p:cBhvr>
                                      <p:tavLst>
                                        <p:tav tm="0" fmla="#ppt_w*sin(2.5*pi*$)">
                                          <p:val>
                                            <p:fltVal val="0"/>
                                          </p:val>
                                        </p:tav>
                                        <p:tav tm="100000">
                                          <p:val>
                                            <p:fltVal val="1"/>
                                          </p:val>
                                        </p:tav>
                                      </p:tavLst>
                                    </p:anim>
                                    <p:anim calcmode="lin" valueType="num">
                                      <p:cBhvr>
                                        <p:cTn id="35" dur="250" fill="hold"/>
                                        <p:tgtEl>
                                          <p:spTgt spid="236"/>
                                        </p:tgtEl>
                                        <p:attrNameLst>
                                          <p:attrName>ppt_h</p:attrName>
                                        </p:attrNameLst>
                                      </p:cBhvr>
                                      <p:tavLst>
                                        <p:tav tm="0">
                                          <p:val>
                                            <p:strVal val="#ppt_h"/>
                                          </p:val>
                                        </p:tav>
                                        <p:tav tm="100000">
                                          <p:val>
                                            <p:strVal val="#ppt_h"/>
                                          </p:val>
                                        </p:tav>
                                      </p:tavLst>
                                    </p:anim>
                                  </p:childTnLst>
                                </p:cTn>
                              </p:par>
                            </p:childTnLst>
                          </p:cTn>
                        </p:par>
                        <p:par>
                          <p:cTn id="36" fill="hold">
                            <p:stCondLst>
                              <p:cond delay="1750"/>
                            </p:stCondLst>
                            <p:childTnLst>
                              <p:par>
                                <p:cTn id="37" presetID="45" presetClass="entr" presetSubtype="0" fill="hold" nodeType="afterEffect">
                                  <p:stCondLst>
                                    <p:cond delay="0"/>
                                  </p:stCondLst>
                                  <p:childTnLst>
                                    <p:set>
                                      <p:cBhvr>
                                        <p:cTn id="38" dur="1" fill="hold">
                                          <p:stCondLst>
                                            <p:cond delay="0"/>
                                          </p:stCondLst>
                                        </p:cTn>
                                        <p:tgtEl>
                                          <p:spTgt spid="234"/>
                                        </p:tgtEl>
                                        <p:attrNameLst>
                                          <p:attrName>style.visibility</p:attrName>
                                        </p:attrNameLst>
                                      </p:cBhvr>
                                      <p:to>
                                        <p:strVal val="visible"/>
                                      </p:to>
                                    </p:set>
                                    <p:animEffect transition="in" filter="fade">
                                      <p:cBhvr>
                                        <p:cTn id="39" dur="250"/>
                                        <p:tgtEl>
                                          <p:spTgt spid="234"/>
                                        </p:tgtEl>
                                      </p:cBhvr>
                                    </p:animEffect>
                                    <p:anim calcmode="lin" valueType="num">
                                      <p:cBhvr>
                                        <p:cTn id="40" dur="250" fill="hold"/>
                                        <p:tgtEl>
                                          <p:spTgt spid="234"/>
                                        </p:tgtEl>
                                        <p:attrNameLst>
                                          <p:attrName>ppt_w</p:attrName>
                                        </p:attrNameLst>
                                      </p:cBhvr>
                                      <p:tavLst>
                                        <p:tav tm="0" fmla="#ppt_w*sin(2.5*pi*$)">
                                          <p:val>
                                            <p:fltVal val="0"/>
                                          </p:val>
                                        </p:tav>
                                        <p:tav tm="100000">
                                          <p:val>
                                            <p:fltVal val="1"/>
                                          </p:val>
                                        </p:tav>
                                      </p:tavLst>
                                    </p:anim>
                                    <p:anim calcmode="lin" valueType="num">
                                      <p:cBhvr>
                                        <p:cTn id="41" dur="250" fill="hold"/>
                                        <p:tgtEl>
                                          <p:spTgt spid="234"/>
                                        </p:tgtEl>
                                        <p:attrNameLst>
                                          <p:attrName>ppt_h</p:attrName>
                                        </p:attrNameLst>
                                      </p:cBhvr>
                                      <p:tavLst>
                                        <p:tav tm="0">
                                          <p:val>
                                            <p:strVal val="#ppt_h"/>
                                          </p:val>
                                        </p:tav>
                                        <p:tav tm="100000">
                                          <p:val>
                                            <p:strVal val="#ppt_h"/>
                                          </p:val>
                                        </p:tav>
                                      </p:tavLst>
                                    </p:anim>
                                  </p:childTnLst>
                                </p:cTn>
                              </p:par>
                            </p:childTnLst>
                          </p:cTn>
                        </p:par>
                        <p:par>
                          <p:cTn id="42" fill="hold">
                            <p:stCondLst>
                              <p:cond delay="2000"/>
                            </p:stCondLst>
                            <p:childTnLst>
                              <p:par>
                                <p:cTn id="43" presetID="45" presetClass="entr" presetSubtype="0" fill="hold" nodeType="afterEffect">
                                  <p:stCondLst>
                                    <p:cond delay="0"/>
                                  </p:stCondLst>
                                  <p:childTnLst>
                                    <p:set>
                                      <p:cBhvr>
                                        <p:cTn id="44" dur="1" fill="hold">
                                          <p:stCondLst>
                                            <p:cond delay="0"/>
                                          </p:stCondLst>
                                        </p:cTn>
                                        <p:tgtEl>
                                          <p:spTgt spid="239"/>
                                        </p:tgtEl>
                                        <p:attrNameLst>
                                          <p:attrName>style.visibility</p:attrName>
                                        </p:attrNameLst>
                                      </p:cBhvr>
                                      <p:to>
                                        <p:strVal val="visible"/>
                                      </p:to>
                                    </p:set>
                                    <p:animEffect transition="in" filter="fade">
                                      <p:cBhvr>
                                        <p:cTn id="45" dur="250"/>
                                        <p:tgtEl>
                                          <p:spTgt spid="239"/>
                                        </p:tgtEl>
                                      </p:cBhvr>
                                    </p:animEffect>
                                    <p:anim calcmode="lin" valueType="num">
                                      <p:cBhvr>
                                        <p:cTn id="46" dur="250" fill="hold"/>
                                        <p:tgtEl>
                                          <p:spTgt spid="239"/>
                                        </p:tgtEl>
                                        <p:attrNameLst>
                                          <p:attrName>ppt_w</p:attrName>
                                        </p:attrNameLst>
                                      </p:cBhvr>
                                      <p:tavLst>
                                        <p:tav tm="0" fmla="#ppt_w*sin(2.5*pi*$)">
                                          <p:val>
                                            <p:fltVal val="0"/>
                                          </p:val>
                                        </p:tav>
                                        <p:tav tm="100000">
                                          <p:val>
                                            <p:fltVal val="1"/>
                                          </p:val>
                                        </p:tav>
                                      </p:tavLst>
                                    </p:anim>
                                    <p:anim calcmode="lin" valueType="num">
                                      <p:cBhvr>
                                        <p:cTn id="47" dur="250" fill="hold"/>
                                        <p:tgtEl>
                                          <p:spTgt spid="2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42"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sz="quarter" idx="10"/>
          </p:nvPr>
        </p:nvSpPr>
        <p:spPr/>
      </p:sp>
      <p:sp>
        <p:nvSpPr>
          <p:cNvPr id="4" name="TextBox 3"/>
          <p:cNvSpPr txBox="1"/>
          <p:nvPr/>
        </p:nvSpPr>
        <p:spPr>
          <a:xfrm>
            <a:off x="1518533" y="3361064"/>
            <a:ext cx="21346934" cy="2123658"/>
          </a:xfrm>
          <a:prstGeom prst="rect">
            <a:avLst/>
          </a:prstGeom>
          <a:noFill/>
        </p:spPr>
        <p:txBody>
          <a:bodyPr wrap="none" lIns="0" tIns="0" rIns="0" bIns="0" rtlCol="0" anchor="ctr" anchorCtr="0">
            <a:spAutoFit/>
          </a:bodyPr>
          <a:lstStyle/>
          <a:p>
            <a:pPr algn="ctr"/>
            <a:r>
              <a:rPr lang="en-US" sz="13800" spc="-151" dirty="0">
                <a:solidFill>
                  <a:srgbClr val="4BC1EB"/>
                </a:solidFill>
                <a:latin typeface="Fira Sans ExtraBold" panose="020B0903050000020004" pitchFamily="34" charset="0"/>
                <a:ea typeface="Fira Sans ExtraBold" panose="020B0903050000020004" pitchFamily="34" charset="0"/>
              </a:rPr>
              <a:t>THANK YOU FOR WATCHING</a:t>
            </a:r>
            <a:endParaRPr lang="ru-RU" sz="13800" spc="-151" dirty="0">
              <a:solidFill>
                <a:srgbClr val="4BC1EB"/>
              </a:solidFill>
              <a:latin typeface="Fira Sans ExtraBold" panose="020B0903050000020004" pitchFamily="34" charset="0"/>
              <a:ea typeface="Fira Sans ExtraBold" panose="020B0903050000020004" pitchFamily="34" charset="0"/>
            </a:endParaRPr>
          </a:p>
        </p:txBody>
      </p:sp>
      <p:sp>
        <p:nvSpPr>
          <p:cNvPr id="5" name="TextBox 4"/>
          <p:cNvSpPr txBox="1"/>
          <p:nvPr/>
        </p:nvSpPr>
        <p:spPr>
          <a:xfrm>
            <a:off x="7821773" y="7669952"/>
            <a:ext cx="8740455" cy="590931"/>
          </a:xfrm>
          <a:prstGeom prst="rect">
            <a:avLst/>
          </a:prstGeom>
          <a:noFill/>
        </p:spPr>
        <p:txBody>
          <a:bodyPr wrap="square" lIns="0" tIns="0" rIns="0" bIns="0" rtlCol="0">
            <a:spAutoFit/>
          </a:bodyPr>
          <a:lstStyle/>
          <a:p>
            <a:pPr algn="ctr">
              <a:lnSpc>
                <a:spcPct val="120000"/>
              </a:lnSpc>
            </a:pPr>
            <a:r>
              <a:rPr lang="en-US" sz="3200" dirty="0" smtClean="0">
                <a:solidFill>
                  <a:schemeClr val="bg1">
                    <a:lumMod val="50000"/>
                  </a:schemeClr>
                </a:solidFill>
                <a:ea typeface="Fira Sans" panose="020B0503050000020004" pitchFamily="34" charset="0"/>
              </a:rPr>
              <a:t>Minh Quân 1712832</a:t>
            </a:r>
            <a:endParaRPr lang="en-US" sz="3200" dirty="0">
              <a:solidFill>
                <a:schemeClr val="bg1">
                  <a:lumMod val="50000"/>
                </a:schemeClr>
              </a:solidFill>
              <a:ea typeface="Fira Sans" panose="020B0503050000020004" pitchFamily="34" charset="0"/>
            </a:endParaRPr>
          </a:p>
        </p:txBody>
      </p:sp>
    </p:spTree>
    <p:extLst>
      <p:ext uri="{BB962C8B-B14F-4D97-AF65-F5344CB8AC3E}">
        <p14:creationId xmlns:p14="http://schemas.microsoft.com/office/powerpoint/2010/main" val="27107621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4"/>
          <p:cNvSpPr>
            <a:spLocks/>
          </p:cNvSpPr>
          <p:nvPr/>
        </p:nvSpPr>
        <p:spPr bwMode="auto">
          <a:xfrm>
            <a:off x="1999395" y="7996468"/>
            <a:ext cx="4346020" cy="2979772"/>
          </a:xfrm>
          <a:custGeom>
            <a:avLst/>
            <a:gdLst>
              <a:gd name="T0" fmla="*/ 0 w 1406"/>
              <a:gd name="T1" fmla="*/ 588 h 964"/>
              <a:gd name="T2" fmla="*/ 315 w 1406"/>
              <a:gd name="T3" fmla="*/ 737 h 964"/>
              <a:gd name="T4" fmla="*/ 421 w 1406"/>
              <a:gd name="T5" fmla="*/ 891 h 964"/>
              <a:gd name="T6" fmla="*/ 576 w 1406"/>
              <a:gd name="T7" fmla="*/ 858 h 964"/>
              <a:gd name="T8" fmla="*/ 796 w 1406"/>
              <a:gd name="T9" fmla="*/ 964 h 964"/>
              <a:gd name="T10" fmla="*/ 1406 w 1406"/>
              <a:gd name="T11" fmla="*/ 0 h 964"/>
              <a:gd name="T12" fmla="*/ 0 w 1406"/>
              <a:gd name="T13" fmla="*/ 588 h 964"/>
            </a:gdLst>
            <a:ahLst/>
            <a:cxnLst>
              <a:cxn ang="0">
                <a:pos x="T0" y="T1"/>
              </a:cxn>
              <a:cxn ang="0">
                <a:pos x="T2" y="T3"/>
              </a:cxn>
              <a:cxn ang="0">
                <a:pos x="T4" y="T5"/>
              </a:cxn>
              <a:cxn ang="0">
                <a:pos x="T6" y="T7"/>
              </a:cxn>
              <a:cxn ang="0">
                <a:pos x="T8" y="T9"/>
              </a:cxn>
              <a:cxn ang="0">
                <a:pos x="T10" y="T11"/>
              </a:cxn>
              <a:cxn ang="0">
                <a:pos x="T12" y="T13"/>
              </a:cxn>
            </a:cxnLst>
            <a:rect l="0" t="0" r="r" b="b"/>
            <a:pathLst>
              <a:path w="1406" h="964">
                <a:moveTo>
                  <a:pt x="0" y="588"/>
                </a:moveTo>
                <a:lnTo>
                  <a:pt x="315" y="737"/>
                </a:lnTo>
                <a:lnTo>
                  <a:pt x="421" y="891"/>
                </a:lnTo>
                <a:lnTo>
                  <a:pt x="576" y="858"/>
                </a:lnTo>
                <a:lnTo>
                  <a:pt x="796" y="964"/>
                </a:lnTo>
                <a:lnTo>
                  <a:pt x="1406" y="0"/>
                </a:lnTo>
                <a:lnTo>
                  <a:pt x="0" y="588"/>
                </a:lnTo>
                <a:close/>
              </a:path>
            </a:pathLst>
          </a:custGeom>
          <a:solidFill>
            <a:srgbClr val="D5E2E7"/>
          </a:solidFill>
          <a:ln>
            <a:noFill/>
          </a:ln>
          <a:effectLst>
            <a:softEdge rad="127000"/>
          </a:effectLst>
        </p:spPr>
        <p:txBody>
          <a:bodyPr vert="horz" wrap="square" lIns="365760" tIns="182880" rIns="365760" bIns="182880" numCol="1" anchor="t" anchorCtr="0" compatLnSpc="1">
            <a:prstTxWarp prst="textNoShape">
              <a:avLst/>
            </a:prstTxWarp>
          </a:bodyPr>
          <a:lstStyle/>
          <a:p>
            <a:endParaRPr lang="ru-RU" sz="7200" dirty="0"/>
          </a:p>
        </p:txBody>
      </p:sp>
      <p:sp>
        <p:nvSpPr>
          <p:cNvPr id="31" name="TextBox 30"/>
          <p:cNvSpPr txBox="1"/>
          <p:nvPr/>
        </p:nvSpPr>
        <p:spPr>
          <a:xfrm>
            <a:off x="1051154" y="878158"/>
            <a:ext cx="11093743" cy="984885"/>
          </a:xfrm>
          <a:prstGeom prst="rect">
            <a:avLst/>
          </a:prstGeom>
          <a:noFill/>
        </p:spPr>
        <p:txBody>
          <a:bodyPr wrap="none" lIns="0" tIns="0" rIns="0" bIns="0" rtlCol="0" anchor="ctr" anchorCtr="0">
            <a:spAutoFit/>
          </a:bodyPr>
          <a:lstStyle/>
          <a:p>
            <a:r>
              <a:rPr lang="en-US" sz="6400" spc="-151" dirty="0" smtClean="0">
                <a:solidFill>
                  <a:srgbClr val="4BC1EB"/>
                </a:solidFill>
                <a:latin typeface="Fira Sans ExtraBold" panose="020B0903050000020004" pitchFamily="34" charset="0"/>
                <a:ea typeface="Fira Sans ExtraBold" panose="020B0903050000020004" pitchFamily="34" charset="0"/>
              </a:rPr>
              <a:t>1. GIỚI THIỆU VỀ ĐÈN CẢM BIẾN </a:t>
            </a:r>
            <a:endParaRPr lang="ru-RU" sz="6400" spc="-151" dirty="0">
              <a:solidFill>
                <a:srgbClr val="4BC1EB"/>
              </a:solidFill>
              <a:latin typeface="Fira Sans ExtraBold" panose="020B0903050000020004" pitchFamily="34" charset="0"/>
              <a:ea typeface="Fira Sans ExtraBold" panose="020B0903050000020004" pitchFamily="34" charset="0"/>
            </a:endParaRPr>
          </a:p>
        </p:txBody>
      </p:sp>
      <p:sp>
        <p:nvSpPr>
          <p:cNvPr id="32" name="TextBox 31"/>
          <p:cNvSpPr txBox="1"/>
          <p:nvPr/>
        </p:nvSpPr>
        <p:spPr>
          <a:xfrm>
            <a:off x="9305366" y="2579848"/>
            <a:ext cx="12692214" cy="12187952"/>
          </a:xfrm>
          <a:prstGeom prst="rect">
            <a:avLst/>
          </a:prstGeom>
          <a:noFill/>
        </p:spPr>
        <p:txBody>
          <a:bodyPr wrap="square" lIns="0" tIns="0" rIns="0" bIns="0" rtlCol="0">
            <a:spAutoFit/>
          </a:bodyPr>
          <a:lstStyle/>
          <a:p>
            <a:pPr algn="just">
              <a:lnSpc>
                <a:spcPct val="120000"/>
              </a:lnSpc>
            </a:pPr>
            <a:r>
              <a:rPr lang="vi-VN" sz="4400" dirty="0">
                <a:latin typeface="Times New Roman" panose="02020603050405020304" pitchFamily="18" charset="0"/>
                <a:cs typeface="Times New Roman" panose="02020603050405020304" pitchFamily="18" charset="0"/>
              </a:rPr>
              <a:t>Công nghệ ngày càng hiện đại đã phát minh ra nhiều thiết </a:t>
            </a:r>
            <a:r>
              <a:rPr lang="vi-VN" sz="4400" dirty="0" smtClean="0">
                <a:latin typeface="Times New Roman" panose="02020603050405020304" pitchFamily="18" charset="0"/>
                <a:cs typeface="Times New Roman" panose="02020603050405020304" pitchFamily="18" charset="0"/>
              </a:rPr>
              <a:t>bị </a:t>
            </a:r>
            <a:r>
              <a:rPr lang="vi-VN" sz="4400" dirty="0">
                <a:latin typeface="Times New Roman" panose="02020603050405020304" pitchFamily="18" charset="0"/>
                <a:cs typeface="Times New Roman" panose="02020603050405020304" pitchFamily="18" charset="0"/>
              </a:rPr>
              <a:t>hữu ích </a:t>
            </a:r>
            <a:r>
              <a:rPr lang="vi-VN" sz="4400" dirty="0" smtClean="0">
                <a:latin typeface="Times New Roman" panose="02020603050405020304" pitchFamily="18" charset="0"/>
                <a:cs typeface="Times New Roman" panose="02020603050405020304" pitchFamily="18" charset="0"/>
              </a:rPr>
              <a:t>cho</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cuộc </a:t>
            </a:r>
            <a:r>
              <a:rPr lang="vi-VN" sz="4400" dirty="0">
                <a:latin typeface="Times New Roman" panose="02020603050405020304" pitchFamily="18" charset="0"/>
                <a:cs typeface="Times New Roman" panose="02020603050405020304" pitchFamily="18" charset="0"/>
              </a:rPr>
              <a:t>sống con người. Một trong những thành quả được tạo ra giúp tăng tính tiện </a:t>
            </a:r>
            <a:r>
              <a:rPr lang="vi-VN" sz="4400" dirty="0" smtClean="0">
                <a:latin typeface="Times New Roman" panose="02020603050405020304" pitchFamily="18" charset="0"/>
                <a:cs typeface="Times New Roman" panose="02020603050405020304" pitchFamily="18" charset="0"/>
              </a:rPr>
              <a:t>nghi</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và </a:t>
            </a:r>
            <a:r>
              <a:rPr lang="vi-VN" sz="4400" dirty="0">
                <a:latin typeface="Times New Roman" panose="02020603050405020304" pitchFamily="18" charset="0"/>
                <a:cs typeface="Times New Roman" panose="02020603050405020304" pitchFamily="18" charset="0"/>
              </a:rPr>
              <a:t>được rất nhiều gia đình ưa thích sử dụng đó là sản phẩm </a:t>
            </a:r>
            <a:r>
              <a:rPr lang="vi-VN" sz="4400" b="1" dirty="0">
                <a:latin typeface="Times New Roman" panose="02020603050405020304" pitchFamily="18" charset="0"/>
                <a:cs typeface="Times New Roman" panose="02020603050405020304" pitchFamily="18" charset="0"/>
              </a:rPr>
              <a:t>đèn cảm biến </a:t>
            </a:r>
            <a:r>
              <a:rPr lang="vi-VN" sz="4400" b="1" dirty="0" smtClean="0">
                <a:latin typeface="Times New Roman" panose="02020603050405020304" pitchFamily="18" charset="0"/>
                <a:cs typeface="Times New Roman" panose="02020603050405020304" pitchFamily="18" charset="0"/>
              </a:rPr>
              <a:t>chuyển</a:t>
            </a:r>
            <a:r>
              <a:rPr lang="en-US" sz="4400" b="1" dirty="0" smtClean="0">
                <a:latin typeface="Times New Roman" panose="02020603050405020304" pitchFamily="18" charset="0"/>
                <a:cs typeface="Times New Roman" panose="02020603050405020304" pitchFamily="18" charset="0"/>
              </a:rPr>
              <a:t> </a:t>
            </a:r>
            <a:r>
              <a:rPr lang="vi-VN" sz="4400" b="1" dirty="0" smtClean="0">
                <a:latin typeface="Times New Roman" panose="02020603050405020304" pitchFamily="18" charset="0"/>
                <a:cs typeface="Times New Roman" panose="02020603050405020304" pitchFamily="18" charset="0"/>
              </a:rPr>
              <a:t>động.</a:t>
            </a:r>
            <a:endParaRPr lang="en-US" sz="4400" b="1" dirty="0" smtClean="0">
              <a:latin typeface="Times New Roman" panose="02020603050405020304" pitchFamily="18" charset="0"/>
              <a:cs typeface="Times New Roman" panose="02020603050405020304" pitchFamily="18" charset="0"/>
            </a:endParaRPr>
          </a:p>
          <a:p>
            <a:pPr algn="just">
              <a:lnSpc>
                <a:spcPct val="120000"/>
              </a:lnSpc>
            </a:pPr>
            <a:r>
              <a:rPr lang="vi-VN" sz="4400" b="1" dirty="0">
                <a:latin typeface="Times New Roman" panose="02020603050405020304" pitchFamily="18" charset="0"/>
                <a:cs typeface="Times New Roman" panose="02020603050405020304" pitchFamily="18" charset="0"/>
              </a:rPr>
              <a:t/>
            </a:r>
            <a:br>
              <a:rPr lang="vi-VN" sz="4400" b="1"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Đèn cảm biến chuyển động là loại đèn chiếu sáng có khả năng bật tắt tự </a:t>
            </a:r>
            <a:r>
              <a:rPr lang="vi-VN" sz="4400" dirty="0" smtClean="0">
                <a:latin typeface="Times New Roman" panose="02020603050405020304" pitchFamily="18" charset="0"/>
                <a:cs typeface="Times New Roman" panose="02020603050405020304" pitchFamily="18" charset="0"/>
              </a:rPr>
              <a:t>động</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dựa </a:t>
            </a:r>
            <a:r>
              <a:rPr lang="vi-VN" sz="4400" dirty="0">
                <a:latin typeface="Times New Roman" panose="02020603050405020304" pitchFamily="18" charset="0"/>
                <a:cs typeface="Times New Roman" panose="02020603050405020304" pitchFamily="18" charset="0"/>
              </a:rPr>
              <a:t>vào các cảm ứng chuyển động và cảm biến ánh sáng. Với cơ chế hoạt động đặc</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biệt này, chúng ta sẽ hoàn toàn không phải lo lắng tới việc tắt hay bật hệ thống </a:t>
            </a:r>
            <a:r>
              <a:rPr lang="vi-VN" sz="4400" dirty="0" smtClean="0">
                <a:latin typeface="Times New Roman" panose="02020603050405020304" pitchFamily="18" charset="0"/>
                <a:cs typeface="Times New Roman" panose="02020603050405020304" pitchFamily="18" charset="0"/>
              </a:rPr>
              <a:t>đèn,</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và </a:t>
            </a:r>
            <a:r>
              <a:rPr lang="vi-VN" sz="4400" dirty="0">
                <a:latin typeface="Times New Roman" panose="02020603050405020304" pitchFamily="18" charset="0"/>
                <a:cs typeface="Times New Roman" panose="02020603050405020304" pitchFamily="18" charset="0"/>
              </a:rPr>
              <a:t>một ngôi nhà thông minh theo tiêu chuẩn không thể không có một hệ thống </a:t>
            </a:r>
            <a:r>
              <a:rPr lang="vi-VN" sz="4400" dirty="0" smtClean="0">
                <a:latin typeface="Times New Roman" panose="02020603050405020304" pitchFamily="18" charset="0"/>
                <a:cs typeface="Times New Roman" panose="02020603050405020304" pitchFamily="18" charset="0"/>
              </a:rPr>
              <a:t>đèn</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cảm </a:t>
            </a:r>
            <a:r>
              <a:rPr lang="vi-VN" sz="4400" dirty="0">
                <a:latin typeface="Times New Roman" panose="02020603050405020304" pitchFamily="18" charset="0"/>
                <a:cs typeface="Times New Roman" panose="02020603050405020304" pitchFamily="18" charset="0"/>
              </a:rPr>
              <a:t>ứng để chiếu sáng. </a:t>
            </a:r>
            <a:endParaRPr lang="en-US" sz="4400" dirty="0" smtClean="0">
              <a:latin typeface="Times New Roman" panose="02020603050405020304" pitchFamily="18" charset="0"/>
              <a:cs typeface="Times New Roman" panose="02020603050405020304" pitchFamily="18" charset="0"/>
            </a:endParaRPr>
          </a:p>
          <a:p>
            <a:pPr algn="just">
              <a:lnSpc>
                <a:spcPct val="120000"/>
              </a:lnSpc>
            </a:pPr>
            <a:r>
              <a:rPr lang="vi-VN" sz="4400" dirty="0"/>
              <a:t/>
            </a:r>
            <a:br>
              <a:rPr lang="vi-VN" sz="4400" dirty="0"/>
            </a:br>
            <a:endParaRPr lang="en-US" sz="4400" dirty="0">
              <a:solidFill>
                <a:schemeClr val="bg1">
                  <a:lumMod val="50000"/>
                </a:schemeClr>
              </a:solidFill>
              <a:latin typeface="Fira Sans Light" panose="020B0403050000020004" pitchFamily="34" charset="0"/>
              <a:ea typeface="Fira Sans Light" panose="020B0403050000020004" pitchFamily="34" charset="0"/>
            </a:endParaRPr>
          </a:p>
        </p:txBody>
      </p:sp>
      <p:pic>
        <p:nvPicPr>
          <p:cNvPr id="3" name="Picture Placeholder 2"/>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794" t="19384" r="35757" b="13788"/>
          <a:stretch/>
        </p:blipFill>
        <p:spPr>
          <a:xfrm>
            <a:off x="1051154" y="3579223"/>
            <a:ext cx="7113872" cy="8456948"/>
          </a:xfrm>
        </p:spPr>
      </p:pic>
    </p:spTree>
    <p:extLst>
      <p:ext uri="{BB962C8B-B14F-4D97-AF65-F5344CB8AC3E}">
        <p14:creationId xmlns:p14="http://schemas.microsoft.com/office/powerpoint/2010/main" val="1594490078"/>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7" name="Прямоугольник 6"/>
          <p:cNvSpPr/>
          <p:nvPr/>
        </p:nvSpPr>
        <p:spPr>
          <a:xfrm>
            <a:off x="833301" y="599385"/>
            <a:ext cx="11968299"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2. TỔNG QUAN VỀ PIC16F887</a:t>
            </a:r>
            <a:endParaRPr lang="ru-RU" sz="6400" dirty="0"/>
          </a:p>
        </p:txBody>
      </p:sp>
      <p:sp>
        <p:nvSpPr>
          <p:cNvPr id="19" name="Rectangle 18"/>
          <p:cNvSpPr/>
          <p:nvPr/>
        </p:nvSpPr>
        <p:spPr>
          <a:xfrm>
            <a:off x="1222102" y="2010759"/>
            <a:ext cx="12170319"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2.1 GIỚI THIỆU VỀ VI ĐIỀU KHIỂN PIC16F887</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20" name="TextBox 19"/>
          <p:cNvSpPr txBox="1"/>
          <p:nvPr/>
        </p:nvSpPr>
        <p:spPr>
          <a:xfrm>
            <a:off x="1222102" y="3771271"/>
            <a:ext cx="20362003" cy="6500241"/>
          </a:xfrm>
          <a:prstGeom prst="rect">
            <a:avLst/>
          </a:prstGeom>
          <a:noFill/>
        </p:spPr>
        <p:txBody>
          <a:bodyPr wrap="square" lIns="0" tIns="0" rIns="0" bIns="0" rtlCol="0">
            <a:spAutoFit/>
          </a:bodyPr>
          <a:lstStyle/>
          <a:p>
            <a:pPr marL="571500" indent="-571500" algn="just">
              <a:lnSpc>
                <a:spcPct val="120000"/>
              </a:lnSpc>
              <a:buFont typeface="Arial" panose="020B0604020202020204" pitchFamily="34" charset="0"/>
              <a:buChar char="•"/>
            </a:pPr>
            <a:r>
              <a:rPr lang="vi-VN" sz="4400" dirty="0">
                <a:latin typeface="Times New Roman" panose="02020603050405020304" pitchFamily="18" charset="0"/>
                <a:cs typeface="Times New Roman" panose="02020603050405020304" pitchFamily="18" charset="0"/>
              </a:rPr>
              <a:t>PIC là tên viết tắt của “Programmable Intelligent Computer” do hãng General</a:t>
            </a:r>
            <a:br>
              <a:rPr lang="vi-VN" sz="4400" dirty="0">
                <a:latin typeface="Times New Roman" panose="02020603050405020304" pitchFamily="18" charset="0"/>
                <a:cs typeface="Times New Roman" panose="02020603050405020304" pitchFamily="18" charset="0"/>
              </a:rPr>
            </a:br>
            <a:r>
              <a:rPr lang="vi-VN" sz="4400" dirty="0">
                <a:latin typeface="Times New Roman" panose="02020603050405020304" pitchFamily="18" charset="0"/>
                <a:cs typeface="Times New Roman" panose="02020603050405020304" pitchFamily="18" charset="0"/>
              </a:rPr>
              <a:t>Instrument đặt tên cho con vi điều khiển đầu tiên của họ. Hãng </a:t>
            </a:r>
            <a:r>
              <a:rPr lang="vi-VN" sz="4400" dirty="0" smtClean="0">
                <a:latin typeface="Times New Roman" panose="02020603050405020304" pitchFamily="18" charset="0"/>
                <a:cs typeface="Times New Roman" panose="02020603050405020304" pitchFamily="18" charset="0"/>
              </a:rPr>
              <a:t>Micr</a:t>
            </a:r>
            <a:r>
              <a:rPr lang="en-US" sz="4400" dirty="0">
                <a:latin typeface="Times New Roman" panose="02020603050405020304" pitchFamily="18" charset="0"/>
                <a:cs typeface="Times New Roman" panose="02020603050405020304" pitchFamily="18" charset="0"/>
              </a:rPr>
              <a:t>o</a:t>
            </a:r>
            <a:r>
              <a:rPr lang="vi-VN" sz="4400" dirty="0" smtClean="0">
                <a:latin typeface="Times New Roman" panose="02020603050405020304" pitchFamily="18" charset="0"/>
                <a:cs typeface="Times New Roman" panose="02020603050405020304" pitchFamily="18" charset="0"/>
              </a:rPr>
              <a:t>chip </a:t>
            </a:r>
            <a:r>
              <a:rPr lang="vi-VN" sz="4400" dirty="0">
                <a:latin typeface="Times New Roman" panose="02020603050405020304" pitchFamily="18" charset="0"/>
                <a:cs typeface="Times New Roman" panose="02020603050405020304" pitchFamily="18" charset="0"/>
              </a:rPr>
              <a:t>tiếp tục </a:t>
            </a:r>
            <a:r>
              <a:rPr lang="vi-VN" sz="4400" dirty="0" smtClean="0">
                <a:latin typeface="Times New Roman" panose="02020603050405020304" pitchFamily="18" charset="0"/>
                <a:cs typeface="Times New Roman" panose="02020603050405020304" pitchFamily="18" charset="0"/>
              </a:rPr>
              <a:t>phát</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triển </a:t>
            </a:r>
            <a:r>
              <a:rPr lang="vi-VN" sz="4400" dirty="0">
                <a:latin typeface="Times New Roman" panose="02020603050405020304" pitchFamily="18" charset="0"/>
                <a:cs typeface="Times New Roman" panose="02020603050405020304" pitchFamily="18" charset="0"/>
              </a:rPr>
              <a:t>sản phầm này và đã tạo ra hàng trăm loại sản phẩm khác nhau cho đến nay</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lnSpc>
                <a:spcPct val="120000"/>
              </a:lnSpc>
              <a:buFont typeface="Arial" panose="020B0604020202020204" pitchFamily="34" charset="0"/>
              <a:buChar char="•"/>
            </a:pPr>
            <a:endParaRPr lang="en-US" sz="4400" dirty="0" smtClean="0">
              <a:latin typeface="Times New Roman" panose="02020603050405020304" pitchFamily="18" charset="0"/>
              <a:cs typeface="Times New Roman" panose="02020603050405020304" pitchFamily="18" charset="0"/>
            </a:endParaRPr>
          </a:p>
          <a:p>
            <a:pPr marL="571500" indent="-571500" algn="just">
              <a:lnSpc>
                <a:spcPct val="120000"/>
              </a:lnSpc>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PIC16F887 </a:t>
            </a:r>
            <a:r>
              <a:rPr lang="vi-VN" sz="4400" dirty="0">
                <a:latin typeface="Times New Roman" panose="02020603050405020304" pitchFamily="18" charset="0"/>
                <a:cs typeface="Times New Roman" panose="02020603050405020304" pitchFamily="18" charset="0"/>
              </a:rPr>
              <a:t>là dòng PIC khá phổ biến, khá đầy đủ tính năng phục vụ cho </a:t>
            </a:r>
            <a:r>
              <a:rPr lang="vi-VN" sz="4400" dirty="0" smtClean="0">
                <a:latin typeface="Times New Roman" panose="02020603050405020304" pitchFamily="18" charset="0"/>
                <a:cs typeface="Times New Roman" panose="02020603050405020304" pitchFamily="18" charset="0"/>
              </a:rPr>
              <a:t>hầu</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hết </a:t>
            </a:r>
            <a:r>
              <a:rPr lang="vi-VN" sz="4400" dirty="0">
                <a:latin typeface="Times New Roman" panose="02020603050405020304" pitchFamily="18" charset="0"/>
                <a:cs typeface="Times New Roman" panose="02020603050405020304" pitchFamily="18" charset="0"/>
              </a:rPr>
              <a:t>tất cả các ứng dụng thực tế. Đây là dòng PIC khá dễ cho người mới làm quen </a:t>
            </a:r>
            <a:r>
              <a:rPr lang="vi-VN" sz="4400" dirty="0" smtClean="0">
                <a:latin typeface="Times New Roman" panose="02020603050405020304" pitchFamily="18" charset="0"/>
                <a:cs typeface="Times New Roman" panose="02020603050405020304" pitchFamily="18" charset="0"/>
              </a:rPr>
              <a:t>với</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PIC </a:t>
            </a:r>
            <a:r>
              <a:rPr lang="vi-VN" sz="4400" dirty="0">
                <a:latin typeface="Times New Roman" panose="02020603050405020304" pitchFamily="18" charset="0"/>
                <a:cs typeface="Times New Roman" panose="02020603050405020304" pitchFamily="18" charset="0"/>
              </a:rPr>
              <a:t>có thể học tập và tạo nền tản về họ vi điều khiển PIC của mình </a:t>
            </a:r>
            <a:r>
              <a:rPr lang="en-US" sz="4400" dirty="0" smtClean="0">
                <a:latin typeface="Times New Roman" panose="02020603050405020304" pitchFamily="18" charset="0"/>
                <a:cs typeface="Times New Roman" panose="02020603050405020304" pitchFamily="18" charset="0"/>
              </a:rPr>
              <a:t>.</a:t>
            </a:r>
          </a:p>
          <a:p>
            <a:pPr algn="just">
              <a:lnSpc>
                <a:spcPct val="120000"/>
              </a:lnSpc>
            </a:pPr>
            <a:endParaRPr lang="en-US" sz="4400" dirty="0">
              <a:solidFill>
                <a:schemeClr val="bg1">
                  <a:lumMod val="50000"/>
                </a:schemeClr>
              </a:solidFill>
              <a:latin typeface="Times New Roman" panose="02020603050405020304" pitchFamily="18" charset="0"/>
              <a:ea typeface="Fira Sans Light" panose="020B0403050000020004" pitchFamily="34" charset="0"/>
              <a:cs typeface="Times New Roman" panose="02020603050405020304" pitchFamily="18" charset="0"/>
            </a:endParaRPr>
          </a:p>
        </p:txBody>
      </p:sp>
    </p:spTree>
    <p:extLst>
      <p:ext uri="{BB962C8B-B14F-4D97-AF65-F5344CB8AC3E}">
        <p14:creationId xmlns:p14="http://schemas.microsoft.com/office/powerpoint/2010/main" val="370677683"/>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7" name="Прямоугольник 6"/>
          <p:cNvSpPr/>
          <p:nvPr/>
        </p:nvSpPr>
        <p:spPr>
          <a:xfrm>
            <a:off x="833301" y="599385"/>
            <a:ext cx="12179185"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2. TỔNG QUAN VỀ PIC16F887</a:t>
            </a:r>
            <a:endParaRPr lang="ru-RU" sz="6400" dirty="0"/>
          </a:p>
        </p:txBody>
      </p:sp>
      <p:sp>
        <p:nvSpPr>
          <p:cNvPr id="30" name="TextBox 29"/>
          <p:cNvSpPr txBox="1"/>
          <p:nvPr/>
        </p:nvSpPr>
        <p:spPr>
          <a:xfrm>
            <a:off x="516459" y="4642139"/>
            <a:ext cx="11575733" cy="8937831"/>
          </a:xfrm>
          <a:prstGeom prst="rect">
            <a:avLst/>
          </a:prstGeom>
          <a:noFill/>
        </p:spPr>
        <p:txBody>
          <a:bodyPr wrap="square" lIns="0" tIns="0" rIns="0" bIns="0" rtlCol="0">
            <a:spAutoFit/>
          </a:bodyPr>
          <a:lstStyle/>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Là </a:t>
            </a:r>
            <a:r>
              <a:rPr lang="vi-VN" sz="4400" dirty="0">
                <a:latin typeface="Times New Roman" panose="02020603050405020304" pitchFamily="18" charset="0"/>
                <a:cs typeface="Times New Roman" panose="02020603050405020304" pitchFamily="18" charset="0"/>
              </a:rPr>
              <a:t>CPU </a:t>
            </a:r>
            <a:r>
              <a:rPr lang="vi-VN" sz="4400" dirty="0" smtClean="0">
                <a:latin typeface="Times New Roman" panose="02020603050405020304" pitchFamily="18" charset="0"/>
                <a:cs typeface="Times New Roman" panose="02020603050405020304" pitchFamily="18" charset="0"/>
              </a:rPr>
              <a:t>8 </a:t>
            </a:r>
            <a:r>
              <a:rPr lang="vi-VN" sz="4400" dirty="0">
                <a:latin typeface="Times New Roman" panose="02020603050405020304" pitchFamily="18" charset="0"/>
                <a:cs typeface="Times New Roman" panose="02020603050405020304" pitchFamily="18" charset="0"/>
              </a:rPr>
              <a:t>bit, xây dựng theo kiến </a:t>
            </a:r>
            <a:r>
              <a:rPr lang="vi-VN" sz="4400" dirty="0" smtClean="0">
                <a:latin typeface="Times New Roman" panose="02020603050405020304" pitchFamily="18" charset="0"/>
                <a:cs typeface="Times New Roman" panose="02020603050405020304" pitchFamily="18" charset="0"/>
              </a:rPr>
              <a:t>trúc</a:t>
            </a:r>
            <a:r>
              <a:rPr lang="en-US" sz="4400" dirty="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Harvard.</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Tần số hoạt động: DC - 20MHz</a:t>
            </a:r>
            <a:r>
              <a:rPr lang="en-US" sz="4400" dirty="0" smtClean="0">
                <a:latin typeface="Times New Roman" panose="02020603050405020304" pitchFamily="18" charset="0"/>
                <a:cs typeface="Times New Roman" panose="02020603050405020304" pitchFamily="18" charset="0"/>
              </a:rPr>
              <a:t>.</a:t>
            </a: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Chỉ </a:t>
            </a:r>
            <a:r>
              <a:rPr lang="vi-VN" sz="4400" dirty="0">
                <a:latin typeface="Times New Roman" panose="02020603050405020304" pitchFamily="18" charset="0"/>
                <a:cs typeface="Times New Roman" panose="02020603050405020304" pitchFamily="18" charset="0"/>
              </a:rPr>
              <a:t>gồm 35 lệnh đơn</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Thời </a:t>
            </a:r>
            <a:r>
              <a:rPr lang="vi-VN" sz="4400" dirty="0">
                <a:latin typeface="Times New Roman" panose="02020603050405020304" pitchFamily="18" charset="0"/>
                <a:cs typeface="Times New Roman" panose="02020603050405020304" pitchFamily="18" charset="0"/>
              </a:rPr>
              <a:t>gian thực hiện tất cả các lệnh là 1 chu kì </a:t>
            </a:r>
            <a:r>
              <a:rPr lang="vi-VN" sz="4400" dirty="0" smtClean="0">
                <a:latin typeface="Times New Roman" panose="02020603050405020304" pitchFamily="18" charset="0"/>
                <a:cs typeface="Times New Roman" panose="02020603050405020304" pitchFamily="18" charset="0"/>
              </a:rPr>
              <a:t>máy</a:t>
            </a:r>
            <a:r>
              <a:rPr lang="vi-VN" sz="4400" dirty="0">
                <a:latin typeface="Times New Roman" panose="02020603050405020304" pitchFamily="18" charset="0"/>
                <a:cs typeface="Times New Roman" panose="02020603050405020304" pitchFamily="18" charset="0"/>
              </a:rPr>
              <a:t>, ngoại trừ lệnh gọi chương</a:t>
            </a:r>
            <a:r>
              <a:rPr lang="en-US" sz="4400" dirty="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trình con là 2</a:t>
            </a:r>
            <a:r>
              <a:rPr lang="vi-VN" sz="44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Tốc </a:t>
            </a:r>
            <a:r>
              <a:rPr lang="vi-VN" sz="4400" dirty="0">
                <a:latin typeface="Times New Roman" panose="02020603050405020304" pitchFamily="18" charset="0"/>
                <a:cs typeface="Times New Roman" panose="02020603050405020304" pitchFamily="18" charset="0"/>
              </a:rPr>
              <a:t>độ hoạt động</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1028700" lvl="1" indent="-571500" algn="just">
              <a:lnSpc>
                <a:spcPct val="120000"/>
              </a:lnSpc>
              <a:buFont typeface="Courier New" panose="02070309020205020404" pitchFamily="49" charset="0"/>
              <a:buChar char="o"/>
            </a:pPr>
            <a:r>
              <a:rPr lang="vi-VN" sz="4400" dirty="0">
                <a:latin typeface="Times New Roman" panose="02020603050405020304" pitchFamily="18" charset="0"/>
                <a:cs typeface="Times New Roman" panose="02020603050405020304" pitchFamily="18" charset="0"/>
              </a:rPr>
              <a:t>DC-20MHz ngõ vào xung </a:t>
            </a:r>
            <a:r>
              <a:rPr lang="vi-VN" sz="4400" dirty="0" smtClean="0">
                <a:latin typeface="Times New Roman" panose="02020603050405020304" pitchFamily="18" charset="0"/>
                <a:cs typeface="Times New Roman" panose="02020603050405020304" pitchFamily="18" charset="0"/>
              </a:rPr>
              <a:t>clock.</a:t>
            </a:r>
            <a:endParaRPr lang="en-US" sz="4400" dirty="0" smtClean="0">
              <a:latin typeface="Times New Roman" panose="02020603050405020304" pitchFamily="18" charset="0"/>
              <a:cs typeface="Times New Roman" panose="02020603050405020304" pitchFamily="18" charset="0"/>
            </a:endParaRPr>
          </a:p>
          <a:p>
            <a:pPr marL="1028700" lvl="1" indent="-571500" algn="just">
              <a:lnSpc>
                <a:spcPct val="120000"/>
              </a:lnSpc>
              <a:buFont typeface="Courier New" panose="02070309020205020404" pitchFamily="49" charset="0"/>
              <a:buChar char="o"/>
            </a:pPr>
            <a:r>
              <a:rPr lang="vi-VN" sz="4400" dirty="0" smtClean="0">
                <a:latin typeface="Times New Roman" panose="02020603050405020304" pitchFamily="18" charset="0"/>
                <a:cs typeface="Times New Roman" panose="02020603050405020304" pitchFamily="18" charset="0"/>
              </a:rPr>
              <a:t>DC-200ns </a:t>
            </a:r>
            <a:r>
              <a:rPr lang="vi-VN" sz="4400" dirty="0">
                <a:latin typeface="Times New Roman" panose="02020603050405020304" pitchFamily="18" charset="0"/>
                <a:cs typeface="Times New Roman" panose="02020603050405020304" pitchFamily="18" charset="0"/>
              </a:rPr>
              <a:t>chu kì </a:t>
            </a:r>
            <a:r>
              <a:rPr lang="vi-VN" sz="4400" dirty="0" smtClean="0">
                <a:latin typeface="Times New Roman" panose="02020603050405020304" pitchFamily="18" charset="0"/>
                <a:cs typeface="Times New Roman" panose="02020603050405020304" pitchFamily="18" charset="0"/>
              </a:rPr>
              <a:t>lệnh.</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Chế </a:t>
            </a:r>
            <a:r>
              <a:rPr lang="vi-VN" sz="4400" dirty="0">
                <a:latin typeface="Times New Roman" panose="02020603050405020304" pitchFamily="18" charset="0"/>
                <a:cs typeface="Times New Roman" panose="02020603050405020304" pitchFamily="18" charset="0"/>
              </a:rPr>
              <a:t>độ tiết kiệm năng lượng dòng tiêu thụ dưới </a:t>
            </a:r>
            <a:r>
              <a:rPr lang="en-US" sz="4400" dirty="0" smtClean="0">
                <a:latin typeface="Times New Roman" panose="02020603050405020304" pitchFamily="18" charset="0"/>
                <a:cs typeface="Times New Roman" panose="02020603050405020304" pitchFamily="18" charset="0"/>
              </a:rPr>
              <a:t>500 </a:t>
            </a:r>
            <a:r>
              <a:rPr lang="vi-VN" sz="4400" dirty="0" smtClean="0">
                <a:latin typeface="Times New Roman" panose="02020603050405020304" pitchFamily="18" charset="0"/>
                <a:cs typeface="Times New Roman" panose="02020603050405020304" pitchFamily="18" charset="0"/>
              </a:rPr>
              <a:t>µ</a:t>
            </a:r>
            <a:r>
              <a:rPr lang="vi-VN" sz="4400" i="1" dirty="0" smtClean="0">
                <a:latin typeface="Times New Roman" panose="02020603050405020304" pitchFamily="18" charset="0"/>
                <a:cs typeface="Times New Roman" panose="02020603050405020304" pitchFamily="18" charset="0"/>
              </a:rPr>
              <a:t>a</a:t>
            </a:r>
            <a:r>
              <a:rPr lang="en-US" sz="4400" i="1" dirty="0" smtClean="0">
                <a:latin typeface="Times New Roman" panose="02020603050405020304" pitchFamily="18" charset="0"/>
                <a:cs typeface="Times New Roman" panose="02020603050405020304" pitchFamily="18" charset="0"/>
              </a:rPr>
              <a:t> – 5V</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algn="just">
              <a:lnSpc>
                <a:spcPct val="120000"/>
              </a:lnSpc>
            </a:pPr>
            <a:endParaRPr lang="en-US" sz="4400" dirty="0">
              <a:solidFill>
                <a:schemeClr val="bg1">
                  <a:lumMod val="50000"/>
                </a:schemeClr>
              </a:solidFill>
              <a:latin typeface="Times New Roman" panose="02020603050405020304" pitchFamily="18" charset="0"/>
              <a:ea typeface="Fira Sans Light" panose="020B0403050000020004" pitchFamily="34" charset="0"/>
              <a:cs typeface="Times New Roman" panose="02020603050405020304" pitchFamily="18" charset="0"/>
            </a:endParaRPr>
          </a:p>
        </p:txBody>
      </p:sp>
      <p:sp>
        <p:nvSpPr>
          <p:cNvPr id="6" name="Rectangle 5"/>
          <p:cNvSpPr/>
          <p:nvPr/>
        </p:nvSpPr>
        <p:spPr>
          <a:xfrm>
            <a:off x="1155519" y="3345850"/>
            <a:ext cx="6606296"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2.2.1  ĐẶC TÍNH CHUNG</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19" name="Rectangle 18"/>
          <p:cNvSpPr/>
          <p:nvPr/>
        </p:nvSpPr>
        <p:spPr>
          <a:xfrm>
            <a:off x="13012486" y="3365283"/>
            <a:ext cx="6120843"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2.2.2  ĐẶC TÍNH KHÁC</a:t>
            </a:r>
            <a:endParaRPr lang="en-US" sz="4800" dirty="0">
              <a:solidFill>
                <a:schemeClr val="tx2"/>
              </a:solidFill>
              <a:latin typeface="Fira Sans SemiBold" panose="020B0703050000020004" pitchFamily="34" charset="0"/>
              <a:ea typeface="Fira Sans SemiBold" panose="020B0703050000020004" pitchFamily="34" charset="0"/>
            </a:endParaRPr>
          </a:p>
        </p:txBody>
      </p:sp>
      <p:sp>
        <p:nvSpPr>
          <p:cNvPr id="20" name="TextBox 19"/>
          <p:cNvSpPr txBox="1"/>
          <p:nvPr/>
        </p:nvSpPr>
        <p:spPr>
          <a:xfrm>
            <a:off x="12608651" y="4666672"/>
            <a:ext cx="11358699" cy="7312771"/>
          </a:xfrm>
          <a:prstGeom prst="rect">
            <a:avLst/>
          </a:prstGeom>
          <a:noFill/>
        </p:spPr>
        <p:txBody>
          <a:bodyPr wrap="square" lIns="0" tIns="0" rIns="0" bIns="0" rtlCol="0">
            <a:spAutoFit/>
          </a:bodyPr>
          <a:lstStyle/>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Có </a:t>
            </a:r>
            <a:r>
              <a:rPr lang="vi-VN" sz="4400" dirty="0">
                <a:latin typeface="Times New Roman" panose="02020603050405020304" pitchFamily="18" charset="0"/>
                <a:cs typeface="Times New Roman" panose="02020603050405020304" pitchFamily="18" charset="0"/>
              </a:rPr>
              <a:t>5 port xuất/ nhập (port A, B, C, D, E</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Có </a:t>
            </a:r>
            <a:r>
              <a:rPr lang="vi-VN" sz="4400" dirty="0">
                <a:latin typeface="Times New Roman" panose="02020603050405020304" pitchFamily="18" charset="0"/>
                <a:cs typeface="Times New Roman" panose="02020603050405020304" pitchFamily="18" charset="0"/>
              </a:rPr>
              <a:t>port giao tiếp song </a:t>
            </a:r>
            <a:r>
              <a:rPr lang="vi-VN" sz="4400" dirty="0" smtClean="0">
                <a:latin typeface="Times New Roman" panose="02020603050405020304" pitchFamily="18" charset="0"/>
                <a:cs typeface="Times New Roman" panose="02020603050405020304" pitchFamily="18" charset="0"/>
              </a:rPr>
              <a:t>song.</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Bộ </a:t>
            </a:r>
            <a:r>
              <a:rPr lang="vi-VN" sz="4400" dirty="0">
                <a:latin typeface="Times New Roman" panose="02020603050405020304" pitchFamily="18" charset="0"/>
                <a:cs typeface="Times New Roman" panose="02020603050405020304" pitchFamily="18" charset="0"/>
              </a:rPr>
              <a:t>nhớ chương trình Flash 8192 words (14bit - </a:t>
            </a:r>
            <a:r>
              <a:rPr lang="vi-VN" sz="4400" dirty="0" smtClean="0">
                <a:latin typeface="Times New Roman" panose="02020603050405020304" pitchFamily="18" charset="0"/>
                <a:cs typeface="Times New Roman" panose="02020603050405020304" pitchFamily="18" charset="0"/>
              </a:rPr>
              <a:t>words)</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Bộ </a:t>
            </a:r>
            <a:r>
              <a:rPr lang="vi-VN" sz="4400" dirty="0">
                <a:latin typeface="Times New Roman" panose="02020603050405020304" pitchFamily="18" charset="0"/>
                <a:cs typeface="Times New Roman" panose="02020603050405020304" pitchFamily="18" charset="0"/>
              </a:rPr>
              <a:t>nhớ dữ liệu 368 </a:t>
            </a:r>
            <a:r>
              <a:rPr lang="vi-VN" sz="4400" dirty="0" smtClean="0">
                <a:latin typeface="Times New Roman" panose="02020603050405020304" pitchFamily="18" charset="0"/>
                <a:cs typeface="Times New Roman" panose="02020603050405020304" pitchFamily="18" charset="0"/>
              </a:rPr>
              <a:t>bytes</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Bộ </a:t>
            </a:r>
            <a:r>
              <a:rPr lang="vi-VN" sz="4400" dirty="0">
                <a:latin typeface="Times New Roman" panose="02020603050405020304" pitchFamily="18" charset="0"/>
                <a:cs typeface="Times New Roman" panose="02020603050405020304" pitchFamily="18" charset="0"/>
              </a:rPr>
              <a:t>nhớ dữ liệu EEPROM 256 </a:t>
            </a:r>
            <a:r>
              <a:rPr lang="vi-VN" sz="4400" dirty="0" smtClean="0">
                <a:latin typeface="Times New Roman" panose="02020603050405020304" pitchFamily="18" charset="0"/>
                <a:cs typeface="Times New Roman" panose="02020603050405020304" pitchFamily="18" charset="0"/>
              </a:rPr>
              <a:t>bytes</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Có </a:t>
            </a:r>
            <a:r>
              <a:rPr lang="vi-VN" sz="4400" dirty="0">
                <a:latin typeface="Times New Roman" panose="02020603050405020304" pitchFamily="18" charset="0"/>
                <a:cs typeface="Times New Roman" panose="02020603050405020304" pitchFamily="18" charset="0"/>
              </a:rPr>
              <a:t>14 kênh chuyển đổi A/D </a:t>
            </a:r>
            <a:r>
              <a:rPr lang="vi-VN" sz="4400" dirty="0" smtClean="0">
                <a:latin typeface="Times New Roman" panose="02020603050405020304" pitchFamily="18" charset="0"/>
                <a:cs typeface="Times New Roman" panose="02020603050405020304" pitchFamily="18" charset="0"/>
              </a:rPr>
              <a:t>10bit</a:t>
            </a:r>
            <a:endParaRPr lang="en-US" sz="4400" dirty="0">
              <a:latin typeface="Times New Roman" panose="02020603050405020304" pitchFamily="18" charset="0"/>
              <a:cs typeface="Times New Roman" panose="02020603050405020304" pitchFamily="18" charset="0"/>
            </a:endParaRPr>
          </a:p>
          <a:p>
            <a:pPr marL="571500" indent="-571500" algn="just">
              <a:lnSpc>
                <a:spcPct val="120000"/>
              </a:lnSpc>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8 </a:t>
            </a:r>
            <a:r>
              <a:rPr lang="vi-VN" sz="4400" dirty="0">
                <a:latin typeface="Times New Roman" panose="02020603050405020304" pitchFamily="18" charset="0"/>
                <a:cs typeface="Times New Roman" panose="02020603050405020304" pitchFamily="18" charset="0"/>
              </a:rPr>
              <a:t>bit Timer 0 và Timer 2, 16 bit Timer </a:t>
            </a:r>
            <a:r>
              <a:rPr lang="vi-VN" sz="4400" dirty="0" smtClean="0">
                <a:latin typeface="Times New Roman" panose="02020603050405020304" pitchFamily="18" charset="0"/>
                <a:cs typeface="Times New Roman" panose="02020603050405020304" pitchFamily="18" charset="0"/>
              </a:rPr>
              <a:t>1</a:t>
            </a:r>
            <a:endParaRPr lang="en-US" sz="4400" dirty="0" smtClean="0">
              <a:latin typeface="Times New Roman" panose="02020603050405020304" pitchFamily="18" charset="0"/>
              <a:cs typeface="Times New Roman" panose="02020603050405020304" pitchFamily="18" charset="0"/>
            </a:endParaRPr>
          </a:p>
          <a:p>
            <a:pPr algn="just">
              <a:lnSpc>
                <a:spcPct val="120000"/>
              </a:lnSpc>
            </a:pPr>
            <a:r>
              <a:rPr lang="vi-VN" sz="4400" dirty="0" smtClean="0">
                <a:latin typeface="Times New Roman" panose="02020603050405020304" pitchFamily="18" charset="0"/>
                <a:cs typeface="Times New Roman" panose="02020603050405020304" pitchFamily="18" charset="0"/>
              </a:rPr>
              <a:t> </a:t>
            </a:r>
            <a:endParaRPr lang="en-US" sz="4400" dirty="0">
              <a:solidFill>
                <a:schemeClr val="bg1">
                  <a:lumMod val="50000"/>
                </a:schemeClr>
              </a:solidFill>
              <a:latin typeface="Times New Roman" panose="02020603050405020304" pitchFamily="18" charset="0"/>
              <a:ea typeface="Fira Sans Light" panose="020B0403050000020004" pitchFamily="34" charset="0"/>
              <a:cs typeface="Times New Roman" panose="02020603050405020304" pitchFamily="18" charset="0"/>
            </a:endParaRPr>
          </a:p>
        </p:txBody>
      </p:sp>
      <p:sp>
        <p:nvSpPr>
          <p:cNvPr id="9" name="Rectangle 8"/>
          <p:cNvSpPr/>
          <p:nvPr/>
        </p:nvSpPr>
        <p:spPr>
          <a:xfrm>
            <a:off x="1155519" y="2049561"/>
            <a:ext cx="12130244"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2.2  ĐẶC TÍNH KỸ THUẬT CỦA VI ĐIỀU KHIỂN</a:t>
            </a:r>
            <a:endParaRPr lang="en-US" sz="4800" dirty="0">
              <a:solidFill>
                <a:schemeClr val="tx2"/>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1778928785"/>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 grpId="0"/>
      <p:bldP spid="19" grpId="0"/>
      <p:bldP spid="2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rotWithShape="1">
          <a:blip r:embed="rId2"/>
          <a:srcRect l="3830" t="8136" r="7659" b="6401"/>
          <a:stretch/>
        </p:blipFill>
        <p:spPr>
          <a:xfrm>
            <a:off x="3777296" y="2647912"/>
            <a:ext cx="16235001" cy="10641428"/>
          </a:xfrm>
          <a:prstGeom prst="rect">
            <a:avLst/>
          </a:prstGeom>
        </p:spPr>
      </p:pic>
      <p:sp>
        <p:nvSpPr>
          <p:cNvPr id="7" name="Прямоугольник 6"/>
          <p:cNvSpPr/>
          <p:nvPr/>
        </p:nvSpPr>
        <p:spPr>
          <a:xfrm>
            <a:off x="833301" y="599385"/>
            <a:ext cx="14084482"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2. TỔNG QUAN VỀ PIC16F887</a:t>
            </a:r>
            <a:endParaRPr lang="ru-RU" sz="6400" dirty="0"/>
          </a:p>
        </p:txBody>
      </p:sp>
      <p:sp>
        <p:nvSpPr>
          <p:cNvPr id="10" name="Rectangle 9"/>
          <p:cNvSpPr/>
          <p:nvPr/>
        </p:nvSpPr>
        <p:spPr>
          <a:xfrm>
            <a:off x="1695449" y="1816915"/>
            <a:ext cx="6664004"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SƠ ĐỒ CHÂN PIC16F887</a:t>
            </a:r>
            <a:endParaRPr lang="en-US" sz="4800" dirty="0">
              <a:solidFill>
                <a:schemeClr val="tx2"/>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2317754016"/>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33301" y="599385"/>
            <a:ext cx="14084482" cy="984885"/>
          </a:xfrm>
          <a:prstGeom prst="rect">
            <a:avLst/>
          </a:prstGeom>
        </p:spPr>
        <p:txBody>
          <a:bodyPr wrap="square" lIns="0" tIns="0" rIns="0" bIns="0" anchor="ctr" anchorCtr="0">
            <a:spAutoFit/>
          </a:bodyPr>
          <a:lstStyle/>
          <a:p>
            <a:r>
              <a:rPr lang="en-US" sz="6400" dirty="0" smtClean="0">
                <a:solidFill>
                  <a:srgbClr val="4BC1EB"/>
                </a:solidFill>
                <a:latin typeface="Fira Sans ExtraBold" panose="020B0903050000020004" pitchFamily="34" charset="0"/>
              </a:rPr>
              <a:t>2. TỔNG QUAN VỀ PIC16F887</a:t>
            </a:r>
            <a:endParaRPr lang="ru-RU" sz="6400" dirty="0"/>
          </a:p>
        </p:txBody>
      </p:sp>
      <p:sp>
        <p:nvSpPr>
          <p:cNvPr id="10" name="Rectangle 9"/>
          <p:cNvSpPr/>
          <p:nvPr/>
        </p:nvSpPr>
        <p:spPr>
          <a:xfrm>
            <a:off x="1695449" y="1816915"/>
            <a:ext cx="11858759" cy="830997"/>
          </a:xfrm>
          <a:prstGeom prst="rect">
            <a:avLst/>
          </a:prstGeom>
        </p:spPr>
        <p:txBody>
          <a:bodyPr wrap="none">
            <a:spAutoFit/>
          </a:bodyPr>
          <a:lstStyle/>
          <a:p>
            <a:r>
              <a:rPr lang="en-US" sz="4800" dirty="0" smtClean="0">
                <a:solidFill>
                  <a:schemeClr val="tx2"/>
                </a:solidFill>
                <a:latin typeface="Fira Sans SemiBold" panose="020B0703050000020004" pitchFamily="34" charset="0"/>
                <a:ea typeface="Fira Sans SemiBold" panose="020B0703050000020004" pitchFamily="34" charset="0"/>
              </a:rPr>
              <a:t>THÔNG SỐ DÒNG ĐIỆN QUA CÁC PIN/ PORT</a:t>
            </a:r>
            <a:endParaRPr lang="en-US" sz="4800" dirty="0">
              <a:solidFill>
                <a:schemeClr val="tx2"/>
              </a:solidFill>
              <a:latin typeface="Fira Sans SemiBold" panose="020B0703050000020004" pitchFamily="34" charset="0"/>
              <a:ea typeface="Fira Sans SemiBold" panose="020B0703050000020004" pitchFamily="34" charset="0"/>
            </a:endParaRPr>
          </a:p>
        </p:txBody>
      </p:sp>
      <p:pic>
        <p:nvPicPr>
          <p:cNvPr id="6" name="Picture Placeholder 5"/>
          <p:cNvPicPr>
            <a:picLocks noGrp="1" noChangeAspect="1"/>
          </p:cNvPicPr>
          <p:nvPr>
            <p:ph type="pic" sz="quarter" idx="10"/>
          </p:nvPr>
        </p:nvPicPr>
        <p:blipFill rotWithShape="1">
          <a:blip r:embed="rId2"/>
          <a:srcRect l="1767" r="605"/>
          <a:stretch/>
        </p:blipFill>
        <p:spPr>
          <a:xfrm>
            <a:off x="1533657" y="2880557"/>
            <a:ext cx="21569081" cy="8153861"/>
          </a:xfrm>
          <a:prstGeom prst="rect">
            <a:avLst/>
          </a:prstGeom>
        </p:spPr>
      </p:pic>
      <p:sp>
        <p:nvSpPr>
          <p:cNvPr id="9" name="TextBox 8"/>
          <p:cNvSpPr txBox="1"/>
          <p:nvPr/>
        </p:nvSpPr>
        <p:spPr>
          <a:xfrm>
            <a:off x="4862299" y="11518175"/>
            <a:ext cx="14340102" cy="741678"/>
          </a:xfrm>
          <a:prstGeom prst="rect">
            <a:avLst/>
          </a:prstGeom>
          <a:noFill/>
        </p:spPr>
        <p:txBody>
          <a:bodyPr wrap="square" lIns="0" tIns="0" rIns="0" bIns="0" rtlCol="0">
            <a:spAutoFit/>
          </a:bodyPr>
          <a:lstStyle/>
          <a:p>
            <a:pPr marL="571500" indent="-571500" algn="just">
              <a:lnSpc>
                <a:spcPct val="120000"/>
              </a:lnSpc>
              <a:buFont typeface="Wingdings" panose="05000000000000000000" pitchFamily="2" charset="2"/>
              <a:buChar char="Ø"/>
            </a:pPr>
            <a:r>
              <a:rPr lang="en-US" sz="4400" dirty="0" smtClean="0">
                <a:latin typeface="Times New Roman" panose="02020603050405020304" pitchFamily="18" charset="0"/>
                <a:cs typeface="Times New Roman" panose="02020603050405020304" pitchFamily="18" charset="0"/>
              </a:rPr>
              <a:t> Dòng </a:t>
            </a:r>
            <a:r>
              <a:rPr lang="en-US" sz="4400" dirty="0">
                <a:latin typeface="Times New Roman" panose="02020603050405020304" pitchFamily="18" charset="0"/>
                <a:cs typeface="Times New Roman" panose="02020603050405020304" pitchFamily="18" charset="0"/>
              </a:rPr>
              <a:t>điện đầu ra tối đa của bất kì chân pin I/O là </a:t>
            </a:r>
            <a:r>
              <a:rPr lang="en-US" sz="4400" dirty="0" smtClean="0">
                <a:latin typeface="Times New Roman" panose="02020603050405020304" pitchFamily="18" charset="0"/>
                <a:cs typeface="Times New Roman" panose="02020603050405020304" pitchFamily="18" charset="0"/>
              </a:rPr>
              <a:t>25mA</a:t>
            </a:r>
          </a:p>
        </p:txBody>
      </p:sp>
    </p:spTree>
    <p:extLst>
      <p:ext uri="{BB962C8B-B14F-4D97-AF65-F5344CB8AC3E}">
        <p14:creationId xmlns:p14="http://schemas.microsoft.com/office/powerpoint/2010/main" val="1093363179"/>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a:solidFill>
                  <a:srgbClr val="4BC1EB"/>
                </a:solidFill>
                <a:latin typeface="Fira Sans ExtraBold" panose="020B0903050000020004" pitchFamily="34" charset="0"/>
              </a:rPr>
              <a:t>3</a:t>
            </a:r>
            <a:r>
              <a:rPr lang="en-US" sz="6400" dirty="0" smtClean="0">
                <a:solidFill>
                  <a:srgbClr val="4BC1EB"/>
                </a:solidFill>
                <a:latin typeface="Fira Sans ExtraBold" panose="020B0903050000020004" pitchFamily="34" charset="0"/>
              </a:rPr>
              <a:t>. TỔNG QUAN VỀ MODULE CẢM BIẾN ÁNH SÁNG</a:t>
            </a:r>
            <a:endParaRPr lang="ru-RU" sz="6400" dirty="0"/>
          </a:p>
        </p:txBody>
      </p:sp>
      <p:sp>
        <p:nvSpPr>
          <p:cNvPr id="8" name="TextBox 7"/>
          <p:cNvSpPr txBox="1"/>
          <p:nvPr/>
        </p:nvSpPr>
        <p:spPr>
          <a:xfrm>
            <a:off x="1296217" y="3010970"/>
            <a:ext cx="20727760" cy="7312771"/>
          </a:xfrm>
          <a:prstGeom prst="rect">
            <a:avLst/>
          </a:prstGeom>
          <a:noFill/>
        </p:spPr>
        <p:txBody>
          <a:bodyPr wrap="square" lIns="0" tIns="0" rIns="0" bIns="0" rtlCol="0">
            <a:spAutoFit/>
          </a:bodyPr>
          <a:lstStyle/>
          <a:p>
            <a:pPr marL="571500" indent="-571500" algn="just">
              <a:lnSpc>
                <a:spcPct val="12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Module cảm biến ánh sáng là một linh kiện điện tử có điện trở thay đổi giảm</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theo ánh sáng chiếu vào. Quang trở làm bằng chất bán dẫn trở kháng cao, và không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có tiếp giáp nào. Trong bóng tối, quang trở có điện trở đến vài </a:t>
            </a:r>
            <a:r>
              <a:rPr lang="en-US" sz="4400" dirty="0" smtClean="0">
                <a:latin typeface="Times New Roman" panose="02020603050405020304" pitchFamily="18" charset="0"/>
                <a:cs typeface="Times New Roman" panose="02020603050405020304" pitchFamily="18" charset="0"/>
              </a:rPr>
              <a:t>M</a:t>
            </a:r>
            <a:r>
              <a:rPr lang="el-GR" sz="4400" dirty="0" smtClean="0">
                <a:latin typeface="Times New Roman" panose="02020603050405020304" pitchFamily="18" charset="0"/>
                <a:cs typeface="Times New Roman" panose="02020603050405020304" pitchFamily="18" charset="0"/>
              </a:rPr>
              <a:t>Ω</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Khi có ánh sáng,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điện trở giảm xuống mức một vài trăm </a:t>
            </a:r>
            <a:r>
              <a:rPr lang="el-GR" sz="4400" dirty="0" smtClean="0">
                <a:latin typeface="Times New Roman" panose="02020603050405020304" pitchFamily="18" charset="0"/>
                <a:cs typeface="Times New Roman" panose="02020603050405020304" pitchFamily="18" charset="0"/>
              </a:rPr>
              <a:t>Ω</a:t>
            </a:r>
            <a:r>
              <a:rPr lang="en-US" sz="4400" dirty="0" smtClean="0">
                <a:latin typeface="Times New Roman" panose="02020603050405020304" pitchFamily="18" charset="0"/>
                <a:cs typeface="Times New Roman" panose="02020603050405020304" pitchFamily="18" charset="0"/>
              </a:rPr>
              <a:t>, ngõ ra D0 lúc này là mức thấp.</a:t>
            </a:r>
          </a:p>
          <a:p>
            <a:pPr marL="571500" indent="-571500" algn="just">
              <a:lnSpc>
                <a:spcPct val="120000"/>
              </a:lnSpc>
              <a:buFont typeface="Arial" panose="020B0604020202020204" pitchFamily="34" charset="0"/>
              <a:buChar char="•"/>
            </a:pPr>
            <a:endParaRPr lang="en-US" sz="4400" dirty="0" smtClean="0">
              <a:latin typeface="Times New Roman" panose="02020603050405020304" pitchFamily="18" charset="0"/>
              <a:cs typeface="Times New Roman" panose="02020603050405020304" pitchFamily="18" charset="0"/>
            </a:endParaRPr>
          </a:p>
          <a:p>
            <a:pPr marL="571500" indent="-571500" algn="just">
              <a:lnSpc>
                <a:spcPct val="120000"/>
              </a:lnSpc>
              <a:buFont typeface="Arial" panose="020B0604020202020204" pitchFamily="34" charset="0"/>
              <a:buChar char="•"/>
            </a:pPr>
            <a:r>
              <a:rPr lang="vi-VN" sz="4400" dirty="0" smtClean="0">
                <a:latin typeface="Times New Roman" panose="02020603050405020304" pitchFamily="18" charset="0"/>
                <a:cs typeface="Times New Roman" panose="02020603050405020304" pitchFamily="18" charset="0"/>
              </a:rPr>
              <a:t>Cảm </a:t>
            </a:r>
            <a:r>
              <a:rPr lang="vi-VN" sz="4400" dirty="0">
                <a:latin typeface="Times New Roman" panose="02020603050405020304" pitchFamily="18" charset="0"/>
                <a:cs typeface="Times New Roman" panose="02020603050405020304" pitchFamily="18" charset="0"/>
              </a:rPr>
              <a:t>biến cường độ ánh sáng phát hiện cường độ ánh sáng</a:t>
            </a: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cho tín hiệu ổn định, rõ ràng và chính xác hơn so với quang </a:t>
            </a:r>
            <a:r>
              <a:rPr lang="vi-VN" sz="4400" dirty="0" smtClean="0">
                <a:latin typeface="Times New Roman" panose="02020603050405020304" pitchFamily="18" charset="0"/>
                <a:cs typeface="Times New Roman" panose="02020603050405020304" pitchFamily="18" charset="0"/>
              </a:rPr>
              <a:t>trở</a:t>
            </a:r>
            <a:r>
              <a:rPr lang="en-US" sz="4400" dirty="0" smtClean="0">
                <a:latin typeface="Times New Roman" panose="02020603050405020304" pitchFamily="18" charset="0"/>
                <a:cs typeface="Times New Roman" panose="02020603050405020304" pitchFamily="18" charset="0"/>
              </a:rPr>
              <a:t>,</a:t>
            </a:r>
            <a:r>
              <a:rPr lang="vi-VN" sz="4400" dirty="0">
                <a:latin typeface="Times New Roman" panose="02020603050405020304" pitchFamily="18" charset="0"/>
                <a:cs typeface="Times New Roman" panose="02020603050405020304" pitchFamily="18" charset="0"/>
              </a:rPr>
              <a:t> độ </a:t>
            </a:r>
            <a:r>
              <a:rPr lang="vi-VN" sz="4400" dirty="0" smtClean="0">
                <a:latin typeface="Times New Roman" panose="02020603050405020304" pitchFamily="18" charset="0"/>
                <a:cs typeface="Times New Roman" panose="02020603050405020304" pitchFamily="18" charset="0"/>
              </a:rPr>
              <a:t>nhạy</a:t>
            </a:r>
            <a:r>
              <a:rPr lang="en-US" sz="4400" dirty="0" smtClean="0">
                <a:latin typeface="Times New Roman" panose="02020603050405020304" pitchFamily="18" charset="0"/>
                <a:cs typeface="Times New Roman" panose="02020603050405020304" pitchFamily="18" charset="0"/>
              </a:rPr>
              <a:t> ánh sáng</a:t>
            </a:r>
            <a:r>
              <a:rPr lang="vi-VN" sz="4400" dirty="0" smtClean="0">
                <a:latin typeface="Times New Roman" panose="02020603050405020304" pitchFamily="18" charset="0"/>
                <a:cs typeface="Times New Roman" panose="02020603050405020304" pitchFamily="18" charset="0"/>
              </a:rPr>
              <a:t> </a:t>
            </a:r>
            <a:r>
              <a:rPr lang="vi-VN" sz="4400" dirty="0">
                <a:latin typeface="Times New Roman" panose="02020603050405020304" pitchFamily="18" charset="0"/>
                <a:cs typeface="Times New Roman" panose="02020603050405020304" pitchFamily="18" charset="0"/>
              </a:rPr>
              <a:t>có thể tùy chỉnh. Thiết kế đơn giản nhưng hiệu quả và độ tin cậy cao, độ nhiễu thấp do được thiết kế mạch lọc tín hiệu trước khi so sánh với ngưỡng</a:t>
            </a:r>
            <a:r>
              <a:rPr lang="vi-VN"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886827"/>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6473" t="-1286" r="6473" b="10101"/>
          <a:stretch/>
        </p:blipFill>
        <p:spPr>
          <a:xfrm>
            <a:off x="2738541" y="7053943"/>
            <a:ext cx="7763995" cy="6662057"/>
          </a:xfrm>
          <a:prstGeom prst="rect">
            <a:avLst/>
          </a:prstGeom>
        </p:spPr>
      </p:pic>
      <p:pic>
        <p:nvPicPr>
          <p:cNvPr id="4" name="Picture 3"/>
          <p:cNvPicPr>
            <a:picLocks noChangeAspect="1"/>
          </p:cNvPicPr>
          <p:nvPr/>
        </p:nvPicPr>
        <p:blipFill rotWithShape="1">
          <a:blip r:embed="rId3"/>
          <a:srcRect r="2804"/>
          <a:stretch/>
        </p:blipFill>
        <p:spPr>
          <a:xfrm>
            <a:off x="833301" y="2407527"/>
            <a:ext cx="13432217" cy="5815522"/>
          </a:xfrm>
          <a:prstGeom prst="rect">
            <a:avLst/>
          </a:prstGeom>
        </p:spPr>
      </p:pic>
      <p:sp>
        <p:nvSpPr>
          <p:cNvPr id="15" name="TextBox 14"/>
          <p:cNvSpPr txBox="1"/>
          <p:nvPr/>
        </p:nvSpPr>
        <p:spPr>
          <a:xfrm>
            <a:off x="14643767" y="4376418"/>
            <a:ext cx="8457443" cy="923330"/>
          </a:xfrm>
          <a:prstGeom prst="rect">
            <a:avLst/>
          </a:prstGeom>
          <a:noFill/>
        </p:spPr>
        <p:txBody>
          <a:bodyPr wrap="none" lIns="0" tIns="0" rIns="0" bIns="0" rtlCol="0" anchor="ctr" anchorCtr="0">
            <a:spAutoFit/>
          </a:bodyPr>
          <a:lstStyle/>
          <a:p>
            <a:r>
              <a:rPr lang="en-US" sz="6000" dirty="0" smtClean="0">
                <a:solidFill>
                  <a:schemeClr val="tx2"/>
                </a:solidFill>
                <a:latin typeface="Fira Sans SemiBold" panose="020B0703050000020004" pitchFamily="34" charset="0"/>
                <a:ea typeface="Fira Sans SemiBold" panose="020B0703050000020004" pitchFamily="34" charset="0"/>
              </a:rPr>
              <a:t>3.1 THÔNG SỐ </a:t>
            </a:r>
            <a:r>
              <a:rPr lang="en-US" sz="6000" dirty="0">
                <a:solidFill>
                  <a:schemeClr val="tx2"/>
                </a:solidFill>
                <a:latin typeface="Fira Sans SemiBold" panose="020B0703050000020004" pitchFamily="34" charset="0"/>
                <a:ea typeface="Fira Sans SemiBold" panose="020B0703050000020004" pitchFamily="34" charset="0"/>
              </a:rPr>
              <a:t>KỸ </a:t>
            </a:r>
            <a:r>
              <a:rPr lang="en-US" sz="6000" dirty="0" smtClean="0">
                <a:solidFill>
                  <a:schemeClr val="tx2"/>
                </a:solidFill>
                <a:latin typeface="Fira Sans SemiBold" panose="020B0703050000020004" pitchFamily="34" charset="0"/>
                <a:ea typeface="Fira Sans SemiBold" panose="020B0703050000020004" pitchFamily="34" charset="0"/>
              </a:rPr>
              <a:t>THUẬT</a:t>
            </a:r>
            <a:endParaRPr lang="en-US" sz="6000" dirty="0">
              <a:solidFill>
                <a:schemeClr val="tx2"/>
              </a:solidFill>
              <a:latin typeface="Fira Sans SemiBold" panose="020B0703050000020004" pitchFamily="34" charset="0"/>
              <a:ea typeface="Fira Sans SemiBold" panose="020B0703050000020004" pitchFamily="34" charset="0"/>
            </a:endParaRPr>
          </a:p>
        </p:txBody>
      </p:sp>
      <p:sp>
        <p:nvSpPr>
          <p:cNvPr id="17" name="TextBox 16"/>
          <p:cNvSpPr txBox="1"/>
          <p:nvPr/>
        </p:nvSpPr>
        <p:spPr>
          <a:xfrm>
            <a:off x="15140155" y="5864792"/>
            <a:ext cx="9546620" cy="4062651"/>
          </a:xfrm>
          <a:prstGeom prst="rect">
            <a:avLst/>
          </a:prstGeom>
          <a:noFill/>
        </p:spPr>
        <p:txBody>
          <a:bodyPr wrap="square" lIns="0" tIns="0" rIns="0" bIns="0" rtlCol="0">
            <a:spAutoFit/>
          </a:bodyPr>
          <a:lstStyle/>
          <a:p>
            <a:pPr marL="571500" indent="-571500">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Điện </a:t>
            </a:r>
            <a:r>
              <a:rPr lang="vi-VN" sz="4400" dirty="0">
                <a:latin typeface="Times New Roman" panose="02020603050405020304" pitchFamily="18" charset="0"/>
                <a:cs typeface="Times New Roman" panose="02020603050405020304" pitchFamily="18" charset="0"/>
              </a:rPr>
              <a:t>áp hoạt động: </a:t>
            </a:r>
            <a:r>
              <a:rPr lang="vi-VN" sz="4400" dirty="0" smtClean="0">
                <a:latin typeface="Times New Roman" panose="02020603050405020304" pitchFamily="18" charset="0"/>
                <a:cs typeface="Times New Roman" panose="02020603050405020304" pitchFamily="18" charset="0"/>
              </a:rPr>
              <a:t>3.3</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5VDC.</a:t>
            </a:r>
            <a:endParaRPr lang="en-US" sz="44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Kích </a:t>
            </a:r>
            <a:r>
              <a:rPr lang="vi-VN" sz="4400" dirty="0">
                <a:latin typeface="Times New Roman" panose="02020603050405020304" pitchFamily="18" charset="0"/>
                <a:cs typeface="Times New Roman" panose="02020603050405020304" pitchFamily="18" charset="0"/>
              </a:rPr>
              <a:t>thước PCB: </a:t>
            </a:r>
            <a:r>
              <a:rPr lang="vi-VN" sz="4400" dirty="0" smtClean="0">
                <a:latin typeface="Times New Roman" panose="02020603050405020304" pitchFamily="18" charset="0"/>
                <a:cs typeface="Times New Roman" panose="02020603050405020304" pitchFamily="18" charset="0"/>
              </a:rPr>
              <a:t>3cm ×</a:t>
            </a: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1.6cm.</a:t>
            </a:r>
            <a:endParaRPr lang="en-US" sz="44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Led </a:t>
            </a:r>
            <a:r>
              <a:rPr lang="vi-VN" sz="4400" dirty="0">
                <a:latin typeface="Times New Roman" panose="02020603050405020304" pitchFamily="18" charset="0"/>
                <a:cs typeface="Times New Roman" panose="02020603050405020304" pitchFamily="18" charset="0"/>
              </a:rPr>
              <a:t>xanh báo nguồn và ánh sáng</a:t>
            </a:r>
            <a:r>
              <a:rPr lang="vi-VN" sz="4400" dirty="0" smtClean="0">
                <a:latin typeface="Times New Roman" panose="02020603050405020304" pitchFamily="18" charset="0"/>
                <a:cs typeface="Times New Roman" panose="02020603050405020304" pitchFamily="18" charset="0"/>
              </a:rPr>
              <a:t>.</a:t>
            </a:r>
            <a:endParaRPr lang="en-US" sz="44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IC </a:t>
            </a:r>
            <a:r>
              <a:rPr lang="vi-VN" sz="4400" dirty="0">
                <a:latin typeface="Times New Roman" panose="02020603050405020304" pitchFamily="18" charset="0"/>
                <a:cs typeface="Times New Roman" panose="02020603050405020304" pitchFamily="18" charset="0"/>
              </a:rPr>
              <a:t>so sánh: </a:t>
            </a:r>
            <a:r>
              <a:rPr lang="vi-VN" sz="4400" dirty="0" smtClean="0">
                <a:latin typeface="Times New Roman" panose="02020603050405020304" pitchFamily="18" charset="0"/>
                <a:cs typeface="Times New Roman" panose="02020603050405020304" pitchFamily="18" charset="0"/>
              </a:rPr>
              <a:t>LM393</a:t>
            </a:r>
            <a:endParaRPr lang="en-US" sz="44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smtClean="0">
                <a:latin typeface="Times New Roman" panose="02020603050405020304" pitchFamily="18" charset="0"/>
                <a:cs typeface="Times New Roman" panose="02020603050405020304" pitchFamily="18" charset="0"/>
              </a:rPr>
              <a:t> </a:t>
            </a:r>
            <a:r>
              <a:rPr lang="vi-VN" sz="4400" dirty="0" smtClean="0">
                <a:latin typeface="Times New Roman" panose="02020603050405020304" pitchFamily="18" charset="0"/>
                <a:cs typeface="Times New Roman" panose="02020603050405020304" pitchFamily="18" charset="0"/>
              </a:rPr>
              <a:t>D0</a:t>
            </a:r>
            <a:r>
              <a:rPr lang="vi-VN" sz="4400" dirty="0">
                <a:latin typeface="Times New Roman" panose="02020603050405020304" pitchFamily="18" charset="0"/>
                <a:cs typeface="Times New Roman" panose="02020603050405020304" pitchFamily="18" charset="0"/>
              </a:rPr>
              <a:t>: đầu ra tín hiệu số (0 hoặc 1) </a:t>
            </a:r>
            <a:br>
              <a:rPr lang="vi-VN" sz="4400" dirty="0">
                <a:latin typeface="Times New Roman" panose="02020603050405020304" pitchFamily="18" charset="0"/>
                <a:cs typeface="Times New Roman" panose="02020603050405020304" pitchFamily="18" charset="0"/>
              </a:rPr>
            </a:br>
            <a:endParaRPr lang="ru-RU" sz="4400" dirty="0">
              <a:solidFill>
                <a:schemeClr val="bg1"/>
              </a:solidFill>
              <a:latin typeface="Times New Roman" panose="02020603050405020304" pitchFamily="18" charset="0"/>
              <a:cs typeface="Times New Roman" panose="02020603050405020304" pitchFamily="18" charset="0"/>
            </a:endParaRPr>
          </a:p>
        </p:txBody>
      </p:sp>
      <p:sp>
        <p:nvSpPr>
          <p:cNvPr id="8" name="Прямоугольник 6"/>
          <p:cNvSpPr/>
          <p:nvPr/>
        </p:nvSpPr>
        <p:spPr>
          <a:xfrm>
            <a:off x="833301" y="599385"/>
            <a:ext cx="18369100" cy="984885"/>
          </a:xfrm>
          <a:prstGeom prst="rect">
            <a:avLst/>
          </a:prstGeom>
        </p:spPr>
        <p:txBody>
          <a:bodyPr wrap="square" lIns="0" tIns="0" rIns="0" bIns="0" anchor="ctr" anchorCtr="0">
            <a:spAutoFit/>
          </a:bodyPr>
          <a:lstStyle/>
          <a:p>
            <a:r>
              <a:rPr lang="en-US" sz="6400" dirty="0">
                <a:solidFill>
                  <a:srgbClr val="4BC1EB"/>
                </a:solidFill>
                <a:latin typeface="Fira Sans ExtraBold" panose="020B0903050000020004" pitchFamily="34" charset="0"/>
              </a:rPr>
              <a:t>3</a:t>
            </a:r>
            <a:r>
              <a:rPr lang="en-US" sz="6400" dirty="0" smtClean="0">
                <a:solidFill>
                  <a:srgbClr val="4BC1EB"/>
                </a:solidFill>
                <a:latin typeface="Fira Sans ExtraBold" panose="020B0903050000020004" pitchFamily="34" charset="0"/>
              </a:rPr>
              <a:t>. TỔNG QUAN VỀ MODULE CẢM BIẾN ÁNH SÁNG</a:t>
            </a:r>
            <a:endParaRPr lang="ru-RU" sz="6400" dirty="0"/>
          </a:p>
        </p:txBody>
      </p:sp>
    </p:spTree>
    <p:extLst>
      <p:ext uri="{BB962C8B-B14F-4D97-AF65-F5344CB8AC3E}">
        <p14:creationId xmlns:p14="http://schemas.microsoft.com/office/powerpoint/2010/main" val="1453486993"/>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theme/theme1.xml><?xml version="1.0" encoding="utf-8"?>
<a:theme xmlns:a="http://schemas.openxmlformats.org/drawingml/2006/main" name="Main">
  <a:themeElements>
    <a:clrScheme name="Simple presentation">
      <a:dk1>
        <a:sysClr val="windowText" lastClr="000000"/>
      </a:dk1>
      <a:lt1>
        <a:sysClr val="window" lastClr="FFFFFF"/>
      </a:lt1>
      <a:dk2>
        <a:srgbClr val="44546A"/>
      </a:dk2>
      <a:lt2>
        <a:srgbClr val="E7E6E6"/>
      </a:lt2>
      <a:accent1>
        <a:srgbClr val="4BC1EB"/>
      </a:accent1>
      <a:accent2>
        <a:srgbClr val="C5D620"/>
      </a:accent2>
      <a:accent3>
        <a:srgbClr val="F9A554"/>
      </a:accent3>
      <a:accent4>
        <a:srgbClr val="E36D5F"/>
      </a:accent4>
      <a:accent5>
        <a:srgbClr val="BA3E62"/>
      </a:accent5>
      <a:accent6>
        <a:srgbClr val="8155A2"/>
      </a:accent6>
      <a:hlink>
        <a:srgbClr val="0563C1"/>
      </a:hlink>
      <a:folHlink>
        <a:srgbClr val="954F72"/>
      </a:folHlink>
    </a:clrScheme>
    <a:fontScheme name="Simple theme">
      <a:majorFont>
        <a:latin typeface="Fira Sans ExtraBold"/>
        <a:ea typeface=""/>
        <a:cs typeface=""/>
      </a:majorFont>
      <a:minorFont>
        <a:latin typeface="Fira Sans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n" id="{FDC63A8C-D3B8-4A34-9E94-C1354D725DEB}" vid="{76227ED4-8EF9-4666-837A-0F4D570546E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7654</TotalTime>
  <Words>1450</Words>
  <Application>Microsoft Office PowerPoint</Application>
  <PresentationFormat>Custom</PresentationFormat>
  <Paragraphs>215</Paragraphs>
  <Slides>29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Cambria Math</vt:lpstr>
      <vt:lpstr>Courier New</vt:lpstr>
      <vt:lpstr>Fira Sans</vt:lpstr>
      <vt:lpstr>Fira Sans ExtraBold</vt:lpstr>
      <vt:lpstr>Fira Sans Light</vt:lpstr>
      <vt:lpstr>Fira Sans Medium</vt:lpstr>
      <vt:lpstr>Fira Sans SemiBold</vt:lpstr>
      <vt:lpstr>Times New Roman</vt:lpstr>
      <vt:lpstr>Wingdings</vt:lpstr>
      <vt:lpstr>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zhukov@nm.ru</dc:creator>
  <cp:lastModifiedBy>MINH QUAN</cp:lastModifiedBy>
  <cp:revision>371</cp:revision>
  <dcterms:created xsi:type="dcterms:W3CDTF">2015-09-30T09:48:45Z</dcterms:created>
  <dcterms:modified xsi:type="dcterms:W3CDTF">2021-01-20T12:56:41Z</dcterms:modified>
</cp:coreProperties>
</file>