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1" r:id="rId6"/>
    <p:sldId id="272" r:id="rId7"/>
    <p:sldId id="273" r:id="rId8"/>
    <p:sldId id="262" r:id="rId9"/>
    <p:sldId id="266" r:id="rId10"/>
    <p:sldId id="269" r:id="rId11"/>
    <p:sldId id="268" r:id="rId12"/>
    <p:sldId id="267" r:id="rId13"/>
    <p:sldId id="277" r:id="rId14"/>
    <p:sldId id="279" r:id="rId15"/>
    <p:sldId id="278" r:id="rId16"/>
    <p:sldId id="275" r:id="rId17"/>
    <p:sldId id="276" r:id="rId18"/>
    <p:sldId id="259" r:id="rId19"/>
    <p:sldId id="257" r:id="rId20"/>
    <p:sldId id="258" r:id="rId21"/>
    <p:sldId id="260" r:id="rId22"/>
    <p:sldId id="261" r:id="rId23"/>
    <p:sldId id="263" r:id="rId24"/>
    <p:sldId id="264" r:id="rId25"/>
    <p:sldId id="265" r:id="rId26"/>
    <p:sldId id="270"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17032-50E3-3849-6464-DF9B2D0A7536}" v="132" dt="2020-04-28T19:53:49.592"/>
    <p1510:client id="{3761393C-CA27-476B-94E7-8E923DEFA38E}" v="1327" dt="2020-04-28T19:55:07.476"/>
    <p1510:client id="{86128C76-DFDC-3E06-8350-A9EE627663BC}" v="650" dt="2020-04-28T02:51:52.118"/>
    <p1510:client id="{88272DC1-13F0-1954-9BC3-0A87A28C425F}" v="1345" dt="2020-04-28T19:01:51.156"/>
    <p1510:client id="{8B5712BE-ED0F-EF3A-5649-86795EC9FA45}" v="41" dt="2020-04-28T19:54:59.044"/>
    <p1510:client id="{9C3FE21A-8A14-B084-3A84-DCD60B909BD3}" v="455" dt="2020-04-28T19:47:12.208"/>
    <p1510:client id="{F95AF1E5-1F24-C5B4-E63D-0C94DFF46474}" v="115" dt="2020-04-28T02:18:03.121"/>
    <p1510:client id="{FB99B679-EDC3-4302-D3B8-807F5BBFAE1E}" v="42" dt="2020-04-28T18:22:21.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greyWatermark-20.png"/>
          <p:cNvPicPr>
            <a:picLocks noChangeAspect="1"/>
          </p:cNvPicPr>
          <p:nvPr/>
        </p:nvPicPr>
        <p:blipFill>
          <a:blip r:embed="rId2" cstate="print"/>
          <a:stretch>
            <a:fillRect/>
          </a:stretch>
        </p:blipFill>
        <p:spPr>
          <a:xfrm>
            <a:off x="6914120" y="2981886"/>
            <a:ext cx="5277880" cy="3876115"/>
          </a:xfrm>
          <a:prstGeom prst="rect">
            <a:avLst/>
          </a:prstGeom>
        </p:spPr>
      </p:pic>
      <p:sp>
        <p:nvSpPr>
          <p:cNvPr id="2" name="Title 1"/>
          <p:cNvSpPr>
            <a:spLocks noGrp="1"/>
          </p:cNvSpPr>
          <p:nvPr>
            <p:ph type="ctrTitle"/>
          </p:nvPr>
        </p:nvSpPr>
        <p:spPr>
          <a:xfrm>
            <a:off x="609600" y="2286000"/>
            <a:ext cx="9144000" cy="1524000"/>
          </a:xfrm>
        </p:spPr>
        <p:txBody>
          <a:bodyPr>
            <a:noAutofit/>
          </a:bodyPr>
          <a:lstStyle>
            <a:lvl1pPr>
              <a:defRPr sz="4000" b="1"/>
            </a:lvl1pPr>
          </a:lstStyle>
          <a:p>
            <a:r>
              <a:rPr lang="en-US"/>
              <a:t>Click to edit Master title style</a:t>
            </a:r>
            <a:endParaRPr lang="en-US" dirty="0"/>
          </a:p>
        </p:txBody>
      </p:sp>
      <p:sp>
        <p:nvSpPr>
          <p:cNvPr id="3" name="Subtitle 2"/>
          <p:cNvSpPr>
            <a:spLocks noGrp="1"/>
          </p:cNvSpPr>
          <p:nvPr>
            <p:ph type="subTitle" idx="1"/>
          </p:nvPr>
        </p:nvSpPr>
        <p:spPr>
          <a:xfrm>
            <a:off x="609600" y="4041648"/>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200" y="990601"/>
            <a:ext cx="3657600" cy="889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970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A15FA42F-67C0-4A70-B401-E15545366F0D}" type="slidenum">
              <a:rPr lang="en-IN" smtClean="0"/>
              <a:t>‹#›</a:t>
            </a:fld>
            <a:endParaRPr lang="en-IN"/>
          </a:p>
        </p:txBody>
      </p:sp>
      <p:sp>
        <p:nvSpPr>
          <p:cNvPr id="4" name="Footer Placeholder 3"/>
          <p:cNvSpPr>
            <a:spLocks noGrp="1"/>
          </p:cNvSpPr>
          <p:nvPr>
            <p:ph type="ftr" sz="quarter" idx="11"/>
          </p:nvPr>
        </p:nvSpPr>
        <p:spPr/>
        <p:txBody>
          <a:bodyPr/>
          <a:lstStyle/>
          <a:p>
            <a:endParaRPr lang="en-IN"/>
          </a:p>
        </p:txBody>
      </p:sp>
      <p:sp>
        <p:nvSpPr>
          <p:cNvPr id="6" name="Picture Placeholder 5"/>
          <p:cNvSpPr>
            <a:spLocks noGrp="1"/>
          </p:cNvSpPr>
          <p:nvPr>
            <p:ph type="pic" sz="quarter" idx="12"/>
          </p:nvPr>
        </p:nvSpPr>
        <p:spPr>
          <a:xfrm>
            <a:off x="609600" y="1524000"/>
            <a:ext cx="7823200" cy="4648200"/>
          </a:xfrm>
        </p:spPr>
        <p:txBody>
          <a:bodyPr/>
          <a:lstStyle/>
          <a:p>
            <a:r>
              <a:rPr lang="en-US"/>
              <a:t>Click icon to add picture</a:t>
            </a:r>
          </a:p>
        </p:txBody>
      </p:sp>
      <p:sp>
        <p:nvSpPr>
          <p:cNvPr id="8" name="Text Placeholder 7"/>
          <p:cNvSpPr>
            <a:spLocks noGrp="1"/>
          </p:cNvSpPr>
          <p:nvPr>
            <p:ph type="body" sz="quarter" idx="13"/>
          </p:nvPr>
        </p:nvSpPr>
        <p:spPr>
          <a:xfrm>
            <a:off x="8737600" y="1524000"/>
            <a:ext cx="2844800" cy="4648200"/>
          </a:xfrm>
        </p:spPr>
        <p:txBody>
          <a:bodyPr>
            <a:normAutofit/>
          </a:bodyPr>
          <a:lstStyle>
            <a:lvl1pPr marL="0" indent="0">
              <a:buFontTx/>
              <a:buNone/>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67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lankRed">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1433514"/>
            <a:ext cx="5359400" cy="3990975"/>
          </a:xfrm>
          <a:prstGeom prst="rect">
            <a:avLst/>
          </a:prstGeom>
        </p:spPr>
      </p:pic>
    </p:spTree>
    <p:extLst>
      <p:ext uri="{BB962C8B-B14F-4D97-AF65-F5344CB8AC3E}">
        <p14:creationId xmlns:p14="http://schemas.microsoft.com/office/powerpoint/2010/main" val="159293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2">
    <p:bg>
      <p:bgPr>
        <a:solidFill>
          <a:srgbClr val="AB192D"/>
        </a:solidFill>
        <a:effectLst/>
      </p:bgPr>
    </p:bg>
    <p:spTree>
      <p:nvGrpSpPr>
        <p:cNvPr id="1" name=""/>
        <p:cNvGrpSpPr/>
        <p:nvPr/>
      </p:nvGrpSpPr>
      <p:grpSpPr>
        <a:xfrm>
          <a:off x="0" y="0"/>
          <a:ext cx="0" cy="0"/>
          <a:chOff x="0" y="0"/>
          <a:chExt cx="0" cy="0"/>
        </a:xfrm>
      </p:grpSpPr>
      <p:pic>
        <p:nvPicPr>
          <p:cNvPr id="9"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36" y="986500"/>
            <a:ext cx="3657600" cy="886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09600" y="2286000"/>
            <a:ext cx="9144000" cy="1524000"/>
          </a:xfrm>
        </p:spPr>
        <p:txBody>
          <a:bodyPr>
            <a:noAutofit/>
          </a:bodyPr>
          <a:lstStyle>
            <a:lvl1pPr>
              <a:defRPr sz="4000" b="1">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4038600"/>
            <a:ext cx="9144000" cy="990600"/>
          </a:xfrm>
        </p:spPr>
        <p:txBody>
          <a:bodyPr anchor="t" anchorCtr="0">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865" y="2980945"/>
            <a:ext cx="5279161" cy="3877055"/>
          </a:xfrm>
          <a:prstGeom prst="rect">
            <a:avLst/>
          </a:prstGeom>
        </p:spPr>
      </p:pic>
    </p:spTree>
    <p:extLst>
      <p:ext uri="{BB962C8B-B14F-4D97-AF65-F5344CB8AC3E}">
        <p14:creationId xmlns:p14="http://schemas.microsoft.com/office/powerpoint/2010/main" val="141976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0" name="Picture 9" descr="greyWatermark-20.png"/>
          <p:cNvPicPr>
            <a:picLocks noChangeAspect="1"/>
          </p:cNvPicPr>
          <p:nvPr/>
        </p:nvPicPr>
        <p:blipFill>
          <a:blip r:embed="rId2" cstate="print"/>
          <a:stretch>
            <a:fillRect/>
          </a:stretch>
        </p:blipFill>
        <p:spPr>
          <a:xfrm>
            <a:off x="6914120" y="2981886"/>
            <a:ext cx="5277880" cy="3876115"/>
          </a:xfrm>
          <a:prstGeom prst="rect">
            <a:avLst/>
          </a:prstGeom>
        </p:spPr>
      </p:pic>
      <p:sp>
        <p:nvSpPr>
          <p:cNvPr id="7" name="Rectangle 6"/>
          <p:cNvSpPr/>
          <p:nvPr/>
        </p:nvSpPr>
        <p:spPr>
          <a:xfrm>
            <a:off x="0" y="0"/>
            <a:ext cx="12192000" cy="1143000"/>
          </a:xfrm>
          <a:prstGeom prst="rect">
            <a:avLst/>
          </a:prstGeom>
          <a:solidFill>
            <a:schemeClr val="bg2"/>
          </a:solidFill>
          <a:ln>
            <a:noFill/>
          </a:ln>
          <a:effectLst>
            <a:innerShdw blurRad="215900" dist="76200" dir="54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016000" y="1447800"/>
            <a:ext cx="9144000" cy="1676400"/>
          </a:xfrm>
        </p:spPr>
        <p:txBody>
          <a:bodyPr anchor="b" anchorCtr="0"/>
          <a:lstStyle>
            <a:lvl1pPr algn="l">
              <a:defRPr lang="en-US" sz="4000" b="1" kern="1200" dirty="0">
                <a:solidFill>
                  <a:schemeClr val="tx1">
                    <a:lumMod val="85000"/>
                    <a:lumOff val="15000"/>
                  </a:schemeClr>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1016000" y="31242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A15FA42F-67C0-4A70-B401-E15545366F0D}" type="slidenum">
              <a:rPr lang="en-IN" smtClean="0"/>
              <a:t>‹#›</a:t>
            </a:fld>
            <a:endParaRPr lang="en-IN"/>
          </a:p>
        </p:txBody>
      </p:sp>
      <p:sp>
        <p:nvSpPr>
          <p:cNvPr id="9" name="Footer Placeholder 2"/>
          <p:cNvSpPr>
            <a:spLocks noGrp="1"/>
          </p:cNvSpPr>
          <p:nvPr>
            <p:ph type="ftr" sz="quarter" idx="3"/>
          </p:nvPr>
        </p:nvSpPr>
        <p:spPr>
          <a:xfrm>
            <a:off x="609600" y="6400800"/>
            <a:ext cx="6807200" cy="304800"/>
          </a:xfrm>
          <a:prstGeom prst="rect">
            <a:avLst/>
          </a:prstGeom>
        </p:spPr>
        <p:txBody>
          <a:bodyPr/>
          <a:lstStyle>
            <a:lvl1pPr>
              <a:defRPr sz="1600" b="0">
                <a:solidFill>
                  <a:schemeClr val="tx2"/>
                </a:solidFill>
              </a:defRPr>
            </a:lvl1pPr>
          </a:lstStyle>
          <a:p>
            <a:endParaRPr lang="en-IN"/>
          </a:p>
        </p:txBody>
      </p:sp>
    </p:spTree>
    <p:extLst>
      <p:ext uri="{BB962C8B-B14F-4D97-AF65-F5344CB8AC3E}">
        <p14:creationId xmlns:p14="http://schemas.microsoft.com/office/powerpoint/2010/main" val="396198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dirty="0"/>
          </a:p>
        </p:txBody>
      </p:sp>
      <p:sp>
        <p:nvSpPr>
          <p:cNvPr id="14" name="Rectangle 6"/>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27" name="Rectangle 19"/>
          <p:cNvSpPr>
            <a:spLocks noGrp="1"/>
          </p:cNvSpPr>
          <p:nvPr>
            <p:ph type="ftr" sz="quarter" idx="11"/>
          </p:nvPr>
        </p:nvSpPr>
        <p:spPr/>
        <p:txBody>
          <a:bodyPr/>
          <a:lstStyle/>
          <a:p>
            <a:endParaRPr lang="en-IN"/>
          </a:p>
        </p:txBody>
      </p:sp>
      <p:sp>
        <p:nvSpPr>
          <p:cNvPr id="24" name="Rectangle 26"/>
          <p:cNvSpPr>
            <a:spLocks noGrp="1"/>
          </p:cNvSpPr>
          <p:nvPr>
            <p:ph type="sldNum" sz="quarter" idx="12"/>
          </p:nvPr>
        </p:nvSpPr>
        <p:spPr/>
        <p:txBody>
          <a:bodyPr/>
          <a:lstStyle/>
          <a:p>
            <a:fld id="{A15FA42F-67C0-4A70-B401-E15545366F0D}" type="slidenum">
              <a:rPr lang="en-IN" smtClean="0"/>
              <a:t>‹#›</a:t>
            </a:fld>
            <a:endParaRPr lang="en-IN"/>
          </a:p>
        </p:txBody>
      </p:sp>
    </p:spTree>
    <p:extLst>
      <p:ext uri="{BB962C8B-B14F-4D97-AF65-F5344CB8AC3E}">
        <p14:creationId xmlns:p14="http://schemas.microsoft.com/office/powerpoint/2010/main" val="192909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A15FA42F-67C0-4A70-B401-E15545366F0D}" type="slidenum">
              <a:rPr lang="en-IN" smtClean="0"/>
              <a:t>‹#›</a:t>
            </a:fld>
            <a:endParaRPr lang="en-IN"/>
          </a:p>
        </p:txBody>
      </p:sp>
      <p:sp>
        <p:nvSpPr>
          <p:cNvPr id="6" name="Rectangle 19"/>
          <p:cNvSpPr>
            <a:spLocks noGrp="1"/>
          </p:cNvSpPr>
          <p:nvPr>
            <p:ph type="ftr" sz="quarter" idx="11"/>
          </p:nvPr>
        </p:nvSpPr>
        <p:spPr>
          <a:xfrm>
            <a:off x="609600" y="6400800"/>
            <a:ext cx="6807200" cy="304800"/>
          </a:xfrm>
        </p:spPr>
        <p:txBody>
          <a:bodyPr/>
          <a:lstStyle/>
          <a:p>
            <a:endParaRPr lang="en-IN"/>
          </a:p>
        </p:txBody>
      </p:sp>
    </p:spTree>
    <p:extLst>
      <p:ext uri="{BB962C8B-B14F-4D97-AF65-F5344CB8AC3E}">
        <p14:creationId xmlns:p14="http://schemas.microsoft.com/office/powerpoint/2010/main" val="363760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6000" y="1496736"/>
            <a:ext cx="48768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60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1496736"/>
            <a:ext cx="48768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A15FA42F-67C0-4A70-B401-E15545366F0D}" type="slidenum">
              <a:rPr lang="en-IN" smtClean="0"/>
              <a:t>‹#›</a:t>
            </a:fld>
            <a:endParaRPr lang="en-IN"/>
          </a:p>
        </p:txBody>
      </p:sp>
      <p:sp>
        <p:nvSpPr>
          <p:cNvPr id="8" name="Rectangle 19"/>
          <p:cNvSpPr>
            <a:spLocks noGrp="1"/>
          </p:cNvSpPr>
          <p:nvPr>
            <p:ph type="ftr" sz="quarter" idx="11"/>
          </p:nvPr>
        </p:nvSpPr>
        <p:spPr>
          <a:xfrm>
            <a:off x="609600" y="6400800"/>
            <a:ext cx="6807200" cy="304800"/>
          </a:xfrm>
        </p:spPr>
        <p:txBody>
          <a:bodyPr/>
          <a:lstStyle/>
          <a:p>
            <a:endParaRPr lang="en-IN"/>
          </a:p>
        </p:txBody>
      </p:sp>
    </p:spTree>
    <p:extLst>
      <p:ext uri="{BB962C8B-B14F-4D97-AF65-F5344CB8AC3E}">
        <p14:creationId xmlns:p14="http://schemas.microsoft.com/office/powerpoint/2010/main" val="287985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A15FA42F-67C0-4A70-B401-E15545366F0D}" type="slidenum">
              <a:rPr lang="en-IN" smtClean="0"/>
              <a:t>‹#›</a:t>
            </a:fld>
            <a:endParaRPr lang="en-IN"/>
          </a:p>
        </p:txBody>
      </p:sp>
      <p:sp>
        <p:nvSpPr>
          <p:cNvPr id="4" name="Rectangle 19"/>
          <p:cNvSpPr>
            <a:spLocks noGrp="1"/>
          </p:cNvSpPr>
          <p:nvPr>
            <p:ph type="ftr" sz="quarter" idx="11"/>
          </p:nvPr>
        </p:nvSpPr>
        <p:spPr>
          <a:xfrm>
            <a:off x="609600" y="6400800"/>
            <a:ext cx="6807200" cy="304800"/>
          </a:xfrm>
        </p:spPr>
        <p:txBody>
          <a:bodyPr/>
          <a:lstStyle/>
          <a:p>
            <a:endParaRPr lang="en-IN"/>
          </a:p>
        </p:txBody>
      </p:sp>
    </p:spTree>
    <p:extLst>
      <p:ext uri="{BB962C8B-B14F-4D97-AF65-F5344CB8AC3E}">
        <p14:creationId xmlns:p14="http://schemas.microsoft.com/office/powerpoint/2010/main" val="331560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 y="6391657"/>
            <a:ext cx="612396" cy="365125"/>
          </a:xfrm>
        </p:spPr>
        <p:txBody>
          <a:bodyPr/>
          <a:lstStyle/>
          <a:p>
            <a:fld id="{A15FA42F-67C0-4A70-B401-E15545366F0D}" type="slidenum">
              <a:rPr lang="en-IN" smtClean="0"/>
              <a:t>‹#›</a:t>
            </a:fld>
            <a:endParaRPr lang="en-IN"/>
          </a:p>
        </p:txBody>
      </p:sp>
      <p:sp>
        <p:nvSpPr>
          <p:cNvPr id="3" name="Rectangle 19"/>
          <p:cNvSpPr>
            <a:spLocks noGrp="1"/>
          </p:cNvSpPr>
          <p:nvPr>
            <p:ph type="ftr" sz="quarter" idx="11"/>
          </p:nvPr>
        </p:nvSpPr>
        <p:spPr>
          <a:xfrm>
            <a:off x="609600" y="6400800"/>
            <a:ext cx="6807200" cy="304800"/>
          </a:xfrm>
        </p:spPr>
        <p:txBody>
          <a:bodyPr/>
          <a:lstStyle/>
          <a:p>
            <a:endParaRPr lang="en-IN"/>
          </a:p>
        </p:txBody>
      </p:sp>
    </p:spTree>
    <p:extLst>
      <p:ext uri="{BB962C8B-B14F-4D97-AF65-F5344CB8AC3E}">
        <p14:creationId xmlns:p14="http://schemas.microsoft.com/office/powerpoint/2010/main" val="152915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1074400" cy="1066800"/>
          </a:xfrm>
        </p:spPr>
        <p:txBody>
          <a:bodyPr anchor="b">
            <a:normAutofit/>
          </a:bodyPr>
          <a:lstStyle>
            <a:lvl1pPr algn="l">
              <a:defRPr sz="3200" b="1"/>
            </a:lvl1pPr>
          </a:lstStyle>
          <a:p>
            <a:r>
              <a:rPr lang="en-US"/>
              <a:t>Click to edit Master title style</a:t>
            </a:r>
            <a:endParaRPr lang="en-US" dirty="0"/>
          </a:p>
        </p:txBody>
      </p:sp>
      <p:sp>
        <p:nvSpPr>
          <p:cNvPr id="3" name="Content Placeholder 2"/>
          <p:cNvSpPr>
            <a:spLocks noGrp="1"/>
          </p:cNvSpPr>
          <p:nvPr>
            <p:ph idx="1"/>
          </p:nvPr>
        </p:nvSpPr>
        <p:spPr>
          <a:xfrm>
            <a:off x="4523709" y="1524001"/>
            <a:ext cx="7058691" cy="46481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1890" y="1524000"/>
            <a:ext cx="3564876" cy="4648200"/>
          </a:xfrm>
        </p:spPr>
        <p:txBody>
          <a:bodyPr>
            <a:normAutofit/>
          </a:bodyPr>
          <a:lstStyle>
            <a:lvl1pPr marL="0" indent="0">
              <a:buNone/>
              <a:defRPr sz="20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15FA42F-67C0-4A70-B401-E15545366F0D}" type="slidenum">
              <a:rPr lang="en-IN" smtClean="0"/>
              <a:t>‹#›</a:t>
            </a:fld>
            <a:endParaRPr lang="en-IN"/>
          </a:p>
        </p:txBody>
      </p:sp>
      <p:cxnSp>
        <p:nvCxnSpPr>
          <p:cNvPr id="10" name="Straight Connector 9"/>
          <p:cNvCxnSpPr/>
          <p:nvPr/>
        </p:nvCxnSpPr>
        <p:spPr>
          <a:xfrm rot="5400000">
            <a:off x="2447147" y="3581135"/>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609600" y="6400800"/>
            <a:ext cx="6807200" cy="304800"/>
          </a:xfrm>
        </p:spPr>
        <p:txBody>
          <a:bodyPr/>
          <a:lstStyle/>
          <a:p>
            <a:endParaRPr lang="en-IN"/>
          </a:p>
        </p:txBody>
      </p:sp>
    </p:spTree>
    <p:extLst>
      <p:ext uri="{BB962C8B-B14F-4D97-AF65-F5344CB8AC3E}">
        <p14:creationId xmlns:p14="http://schemas.microsoft.com/office/powerpoint/2010/main" val="308308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42900"/>
            <a:ext cx="10972800" cy="8001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524000"/>
            <a:ext cx="10972800" cy="4648200"/>
          </a:xfrm>
          <a:prstGeom prst="rect">
            <a:avLst/>
          </a:prstGeom>
        </p:spPr>
        <p:txBody>
          <a:bodyPr vert="horz" lIns="91440" tIns="45720" rIns="9144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 y="6387664"/>
            <a:ext cx="609600" cy="394136"/>
          </a:xfrm>
          <a:prstGeom prst="rect">
            <a:avLst/>
          </a:prstGeom>
        </p:spPr>
        <p:txBody>
          <a:bodyPr vert="horz" lIns="91440" tIns="45720" rIns="91440" bIns="45720" rtlCol="0" anchor="ctr"/>
          <a:lstStyle>
            <a:lvl1pPr algn="l">
              <a:defRPr sz="1200">
                <a:solidFill>
                  <a:schemeClr val="tx1">
                    <a:lumMod val="85000"/>
                    <a:lumOff val="15000"/>
                  </a:schemeClr>
                </a:solidFill>
                <a:latin typeface="+mj-lt"/>
              </a:defRPr>
            </a:lvl1pPr>
          </a:lstStyle>
          <a:p>
            <a:fld id="{A15FA42F-67C0-4A70-B401-E15545366F0D}" type="slidenum">
              <a:rPr lang="en-IN" smtClean="0"/>
              <a:t>‹#›</a:t>
            </a:fld>
            <a:endParaRPr lang="en-IN"/>
          </a:p>
        </p:txBody>
      </p:sp>
      <p:sp>
        <p:nvSpPr>
          <p:cNvPr id="9" name="Rectangle 8"/>
          <p:cNvSpPr/>
          <p:nvPr/>
        </p:nvSpPr>
        <p:spPr>
          <a:xfrm>
            <a:off x="609600" y="1234967"/>
            <a:ext cx="115824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Box 9"/>
          <p:cNvSpPr txBox="1"/>
          <p:nvPr/>
        </p:nvSpPr>
        <p:spPr>
          <a:xfrm>
            <a:off x="7315200" y="6400800"/>
            <a:ext cx="4470400" cy="369332"/>
          </a:xfrm>
          <a:prstGeom prst="rect">
            <a:avLst/>
          </a:prstGeom>
          <a:noFill/>
          <a:ln>
            <a:noFill/>
          </a:ln>
        </p:spPr>
        <p:txBody>
          <a:bodyPr wrap="square" rtlCol="0">
            <a:spAutoFit/>
          </a:bodyPr>
          <a:lstStyle/>
          <a:p>
            <a:pPr algn="r"/>
            <a:r>
              <a:rPr lang="en-US" sz="1800" dirty="0">
                <a:solidFill>
                  <a:schemeClr val="bg2"/>
                </a:solidFill>
                <a:latin typeface="Times New Roman" pitchFamily="18" charset="0"/>
                <a:cs typeface="Times New Roman" pitchFamily="18" charset="0"/>
              </a:rPr>
              <a:t>Worcester Polytechnic Institute</a:t>
            </a:r>
          </a:p>
        </p:txBody>
      </p:sp>
      <p:sp>
        <p:nvSpPr>
          <p:cNvPr id="13" name="Footer Placeholder 2"/>
          <p:cNvSpPr>
            <a:spLocks noGrp="1"/>
          </p:cNvSpPr>
          <p:nvPr>
            <p:ph type="ftr" sz="quarter" idx="3"/>
          </p:nvPr>
        </p:nvSpPr>
        <p:spPr>
          <a:xfrm>
            <a:off x="609600" y="6400800"/>
            <a:ext cx="6807200" cy="304800"/>
          </a:xfrm>
          <a:prstGeom prst="rect">
            <a:avLst/>
          </a:prstGeom>
        </p:spPr>
        <p:txBody>
          <a:bodyPr/>
          <a:lstStyle>
            <a:lvl1pPr>
              <a:defRPr sz="1600" b="0">
                <a:solidFill>
                  <a:schemeClr val="tx2"/>
                </a:solidFill>
              </a:defRPr>
            </a:lvl1pPr>
          </a:lstStyle>
          <a:p>
            <a:endParaRPr lang="en-IN"/>
          </a:p>
        </p:txBody>
      </p:sp>
    </p:spTree>
    <p:extLst>
      <p:ext uri="{BB962C8B-B14F-4D97-AF65-F5344CB8AC3E}">
        <p14:creationId xmlns:p14="http://schemas.microsoft.com/office/powerpoint/2010/main" val="4088462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104.251.210.60:8877/"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9D68-F365-433D-BF13-6FC1BB6A3922}"/>
              </a:ext>
            </a:extLst>
          </p:cNvPr>
          <p:cNvSpPr>
            <a:spLocks noGrp="1"/>
          </p:cNvSpPr>
          <p:nvPr>
            <p:ph type="ctrTitle"/>
          </p:nvPr>
        </p:nvSpPr>
        <p:spPr>
          <a:xfrm>
            <a:off x="376136" y="1295400"/>
            <a:ext cx="9144000" cy="1524000"/>
          </a:xfrm>
        </p:spPr>
        <p:txBody>
          <a:bodyPr anchor="b">
            <a:normAutofit/>
          </a:bodyPr>
          <a:lstStyle/>
          <a:p>
            <a:r>
              <a:rPr lang="en-IN" dirty="0"/>
              <a:t>Data Analysis on COVID - 19</a:t>
            </a:r>
          </a:p>
        </p:txBody>
      </p:sp>
      <p:sp>
        <p:nvSpPr>
          <p:cNvPr id="3" name="Subtitle 2">
            <a:extLst>
              <a:ext uri="{FF2B5EF4-FFF2-40B4-BE49-F238E27FC236}">
                <a16:creationId xmlns:a16="http://schemas.microsoft.com/office/drawing/2014/main" id="{C3D295B6-4527-4288-8F61-40CB3FA75532}"/>
              </a:ext>
            </a:extLst>
          </p:cNvPr>
          <p:cNvSpPr>
            <a:spLocks noGrp="1"/>
          </p:cNvSpPr>
          <p:nvPr>
            <p:ph type="subTitle" idx="1"/>
          </p:nvPr>
        </p:nvSpPr>
        <p:spPr>
          <a:xfrm>
            <a:off x="259405" y="4447160"/>
            <a:ext cx="6472135" cy="1115439"/>
          </a:xfrm>
        </p:spPr>
        <p:txBody>
          <a:bodyPr anchor="t">
            <a:normAutofit fontScale="92500" lnSpcReduction="10000"/>
          </a:bodyPr>
          <a:lstStyle/>
          <a:p>
            <a:r>
              <a:rPr lang="en-IN" dirty="0"/>
              <a:t>By Group 7 – </a:t>
            </a:r>
            <a:r>
              <a:rPr lang="en-IN" dirty="0" err="1"/>
              <a:t>Pratyush</a:t>
            </a:r>
            <a:r>
              <a:rPr lang="en-IN" dirty="0"/>
              <a:t> P, Priyanka </a:t>
            </a:r>
            <a:r>
              <a:rPr lang="en-IN" dirty="0" err="1"/>
              <a:t>Phadnis</a:t>
            </a:r>
            <a:r>
              <a:rPr lang="en-IN" dirty="0"/>
              <a:t>, </a:t>
            </a:r>
            <a:r>
              <a:rPr lang="en-IN" dirty="0" err="1"/>
              <a:t>Shreesha</a:t>
            </a:r>
            <a:r>
              <a:rPr lang="en-IN" dirty="0"/>
              <a:t> N and Varun Eranki</a:t>
            </a:r>
          </a:p>
        </p:txBody>
      </p:sp>
    </p:spTree>
    <p:extLst>
      <p:ext uri="{BB962C8B-B14F-4D97-AF65-F5344CB8AC3E}">
        <p14:creationId xmlns:p14="http://schemas.microsoft.com/office/powerpoint/2010/main" val="3834057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1997-2A6D-40BC-9B67-002A756E182C}"/>
              </a:ext>
            </a:extLst>
          </p:cNvPr>
          <p:cNvSpPr>
            <a:spLocks noGrp="1"/>
          </p:cNvSpPr>
          <p:nvPr>
            <p:ph type="title"/>
          </p:nvPr>
        </p:nvSpPr>
        <p:spPr/>
        <p:txBody>
          <a:bodyPr/>
          <a:lstStyle/>
          <a:p>
            <a:r>
              <a:rPr lang="en-GB">
                <a:latin typeface="Verdana"/>
                <a:ea typeface="Verdana"/>
              </a:rPr>
              <a:t>Increase in deaths by continent</a:t>
            </a:r>
            <a:endParaRPr lang="en-GB"/>
          </a:p>
        </p:txBody>
      </p:sp>
      <p:pic>
        <p:nvPicPr>
          <p:cNvPr id="4" name="Picture 4" descr="A close up of a map&#10;&#10;Description generated with very high confidence">
            <a:extLst>
              <a:ext uri="{FF2B5EF4-FFF2-40B4-BE49-F238E27FC236}">
                <a16:creationId xmlns:a16="http://schemas.microsoft.com/office/drawing/2014/main" id="{5EB8A7D3-E088-4EA2-88A3-F070F932E5A2}"/>
              </a:ext>
            </a:extLst>
          </p:cNvPr>
          <p:cNvPicPr>
            <a:picLocks noGrp="1" noChangeAspect="1"/>
          </p:cNvPicPr>
          <p:nvPr>
            <p:ph idx="1"/>
          </p:nvPr>
        </p:nvPicPr>
        <p:blipFill>
          <a:blip r:embed="rId2"/>
          <a:stretch>
            <a:fillRect/>
          </a:stretch>
        </p:blipFill>
        <p:spPr>
          <a:xfrm>
            <a:off x="1722694" y="1524000"/>
            <a:ext cx="8746613" cy="4648200"/>
          </a:xfrm>
        </p:spPr>
      </p:pic>
    </p:spTree>
    <p:extLst>
      <p:ext uri="{BB962C8B-B14F-4D97-AF65-F5344CB8AC3E}">
        <p14:creationId xmlns:p14="http://schemas.microsoft.com/office/powerpoint/2010/main" val="84278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767C-D2DE-42ED-80E0-B431084D1D7D}"/>
              </a:ext>
            </a:extLst>
          </p:cNvPr>
          <p:cNvSpPr>
            <a:spLocks noGrp="1"/>
          </p:cNvSpPr>
          <p:nvPr>
            <p:ph type="title"/>
          </p:nvPr>
        </p:nvSpPr>
        <p:spPr/>
        <p:txBody>
          <a:bodyPr/>
          <a:lstStyle/>
          <a:p>
            <a:r>
              <a:rPr lang="en-GB">
                <a:latin typeface="Verdana"/>
                <a:ea typeface="Verdana"/>
              </a:rPr>
              <a:t>Protein Length</a:t>
            </a:r>
            <a:endParaRPr lang="en-GB"/>
          </a:p>
        </p:txBody>
      </p:sp>
      <p:pic>
        <p:nvPicPr>
          <p:cNvPr id="5" name="Picture 4">
            <a:extLst>
              <a:ext uri="{FF2B5EF4-FFF2-40B4-BE49-F238E27FC236}">
                <a16:creationId xmlns:a16="http://schemas.microsoft.com/office/drawing/2014/main" id="{E7291504-74A8-4785-B411-4A2459287441}"/>
              </a:ext>
            </a:extLst>
          </p:cNvPr>
          <p:cNvPicPr>
            <a:picLocks noChangeAspect="1"/>
          </p:cNvPicPr>
          <p:nvPr/>
        </p:nvPicPr>
        <p:blipFill>
          <a:blip r:embed="rId2"/>
          <a:stretch>
            <a:fillRect/>
          </a:stretch>
        </p:blipFill>
        <p:spPr>
          <a:xfrm>
            <a:off x="527862" y="1621195"/>
            <a:ext cx="11244127" cy="4119064"/>
          </a:xfrm>
          <a:prstGeom prst="rect">
            <a:avLst/>
          </a:prstGeom>
        </p:spPr>
      </p:pic>
    </p:spTree>
    <p:extLst>
      <p:ext uri="{BB962C8B-B14F-4D97-AF65-F5344CB8AC3E}">
        <p14:creationId xmlns:p14="http://schemas.microsoft.com/office/powerpoint/2010/main" val="3435166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25D6-8D60-4805-9D20-54D27292F5B0}"/>
              </a:ext>
            </a:extLst>
          </p:cNvPr>
          <p:cNvSpPr>
            <a:spLocks noGrp="1"/>
          </p:cNvSpPr>
          <p:nvPr>
            <p:ph type="title"/>
          </p:nvPr>
        </p:nvSpPr>
        <p:spPr/>
        <p:txBody>
          <a:bodyPr/>
          <a:lstStyle/>
          <a:p>
            <a:r>
              <a:rPr lang="en-US">
                <a:latin typeface="Verdana"/>
                <a:ea typeface="Verdana"/>
                <a:cs typeface="Verdana"/>
              </a:rPr>
              <a:t>Deriving R0</a:t>
            </a:r>
            <a:endParaRPr lang="en-US"/>
          </a:p>
        </p:txBody>
      </p:sp>
      <p:sp>
        <p:nvSpPr>
          <p:cNvPr id="3" name="Content Placeholder 2">
            <a:extLst>
              <a:ext uri="{FF2B5EF4-FFF2-40B4-BE49-F238E27FC236}">
                <a16:creationId xmlns:a16="http://schemas.microsoft.com/office/drawing/2014/main" id="{8E64E489-2D65-4632-B94D-0C6E2DB17C88}"/>
              </a:ext>
            </a:extLst>
          </p:cNvPr>
          <p:cNvSpPr>
            <a:spLocks noGrp="1"/>
          </p:cNvSpPr>
          <p:nvPr>
            <p:ph idx="1"/>
          </p:nvPr>
        </p:nvSpPr>
        <p:spPr>
          <a:xfrm>
            <a:off x="609600" y="1524000"/>
            <a:ext cx="10972800" cy="1325526"/>
          </a:xfrm>
        </p:spPr>
        <p:txBody>
          <a:bodyPr>
            <a:normAutofit/>
          </a:bodyPr>
          <a:lstStyle/>
          <a:p>
            <a:r>
              <a:rPr lang="en-US">
                <a:latin typeface="Verdana"/>
                <a:ea typeface="Verdana"/>
                <a:cs typeface="Verdana"/>
              </a:rPr>
              <a:t>R0, pronounced “R naught,” is a mathematical term that indicates how contagious an infectious disease is. </a:t>
            </a:r>
          </a:p>
          <a:p>
            <a:r>
              <a:rPr lang="en-US">
                <a:latin typeface="Verdana"/>
                <a:ea typeface="Verdana"/>
                <a:cs typeface="Verdana"/>
              </a:rPr>
              <a:t>It’s also referred to as the reproduction number. </a:t>
            </a:r>
            <a:endParaRPr lang="en-US"/>
          </a:p>
          <a:p>
            <a:endParaRPr lang="en-US"/>
          </a:p>
          <a:p>
            <a:endParaRPr lang="en-US"/>
          </a:p>
          <a:p>
            <a:endParaRPr lang="en-US"/>
          </a:p>
          <a:p>
            <a:endParaRPr lang="en-US"/>
          </a:p>
          <a:p>
            <a:endParaRPr lang="en-US"/>
          </a:p>
          <a:p>
            <a:endParaRPr lang="en-US"/>
          </a:p>
          <a:p>
            <a:endParaRPr lang="en-US"/>
          </a:p>
        </p:txBody>
      </p:sp>
      <p:pic>
        <p:nvPicPr>
          <p:cNvPr id="4" name="Picture 4" descr="A picture containing drawing, clock&#10;&#10;Description generated with very high confidence">
            <a:extLst>
              <a:ext uri="{FF2B5EF4-FFF2-40B4-BE49-F238E27FC236}">
                <a16:creationId xmlns:a16="http://schemas.microsoft.com/office/drawing/2014/main" id="{2D7A0511-A415-4667-A6A7-53A6419C8ED9}"/>
              </a:ext>
            </a:extLst>
          </p:cNvPr>
          <p:cNvPicPr>
            <a:picLocks noChangeAspect="1"/>
          </p:cNvPicPr>
          <p:nvPr/>
        </p:nvPicPr>
        <p:blipFill>
          <a:blip r:embed="rId2"/>
          <a:stretch>
            <a:fillRect/>
          </a:stretch>
        </p:blipFill>
        <p:spPr>
          <a:xfrm>
            <a:off x="3930502" y="2973130"/>
            <a:ext cx="3099390" cy="1275020"/>
          </a:xfrm>
          <a:prstGeom prst="rect">
            <a:avLst/>
          </a:prstGeom>
        </p:spPr>
      </p:pic>
      <p:sp>
        <p:nvSpPr>
          <p:cNvPr id="8" name="Content Placeholder 2">
            <a:extLst>
              <a:ext uri="{FF2B5EF4-FFF2-40B4-BE49-F238E27FC236}">
                <a16:creationId xmlns:a16="http://schemas.microsoft.com/office/drawing/2014/main" id="{102E3E35-7F05-4A1E-B7CB-780ABC5BB0EF}"/>
              </a:ext>
            </a:extLst>
          </p:cNvPr>
          <p:cNvSpPr txBox="1">
            <a:spLocks/>
          </p:cNvSpPr>
          <p:nvPr/>
        </p:nvSpPr>
        <p:spPr>
          <a:xfrm>
            <a:off x="611372" y="4910470"/>
            <a:ext cx="10972800" cy="1600200"/>
          </a:xfrm>
          <a:prstGeom prst="rect">
            <a:avLst/>
          </a:prstGeom>
        </p:spPr>
        <p:txBody>
          <a:bodyPr vert="horz" lIns="91440" tIns="45720" rIns="91440" bIns="45720" rtlCol="0" anchor="t" anchorCtr="0">
            <a:normAutofit fontScale="92500" lnSpcReduction="10000"/>
          </a:bodyPr>
          <a:lst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atin typeface="Verdana"/>
                <a:ea typeface="Verdana"/>
                <a:cs typeface="Verdana"/>
              </a:rPr>
              <a:t>a controls how steep the curve will be and represents R0 </a:t>
            </a:r>
            <a:endParaRPr lang="en-US"/>
          </a:p>
          <a:p>
            <a:r>
              <a:rPr lang="en-US">
                <a:latin typeface="Verdana"/>
                <a:ea typeface="Verdana"/>
                <a:cs typeface="Verdana"/>
              </a:rPr>
              <a:t>The b value controls how left or right the exponential shifts. </a:t>
            </a:r>
            <a:endParaRPr lang="en-US"/>
          </a:p>
          <a:p>
            <a:r>
              <a:rPr lang="en-US">
                <a:latin typeface="Verdana"/>
                <a:ea typeface="Verdana"/>
                <a:cs typeface="Verdana"/>
              </a:rPr>
              <a:t>Values of a and b are discovered by use of Gradient Descent and MSE as objective function</a:t>
            </a:r>
          </a:p>
        </p:txBody>
      </p:sp>
    </p:spTree>
    <p:extLst>
      <p:ext uri="{BB962C8B-B14F-4D97-AF65-F5344CB8AC3E}">
        <p14:creationId xmlns:p14="http://schemas.microsoft.com/office/powerpoint/2010/main" val="274253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587C-F969-4039-977C-53E97CE82010}"/>
              </a:ext>
            </a:extLst>
          </p:cNvPr>
          <p:cNvSpPr>
            <a:spLocks noGrp="1"/>
          </p:cNvSpPr>
          <p:nvPr>
            <p:ph type="title"/>
          </p:nvPr>
        </p:nvSpPr>
        <p:spPr/>
        <p:txBody>
          <a:bodyPr/>
          <a:lstStyle/>
          <a:p>
            <a:r>
              <a:rPr lang="en-US">
                <a:latin typeface="Verdana"/>
                <a:ea typeface="Verdana"/>
              </a:rPr>
              <a:t>Forecasting Model: Problem Statement</a:t>
            </a:r>
            <a:endParaRPr lang="en-US"/>
          </a:p>
        </p:txBody>
      </p:sp>
      <p:sp>
        <p:nvSpPr>
          <p:cNvPr id="3" name="Content Placeholder 2">
            <a:extLst>
              <a:ext uri="{FF2B5EF4-FFF2-40B4-BE49-F238E27FC236}">
                <a16:creationId xmlns:a16="http://schemas.microsoft.com/office/drawing/2014/main" id="{F1082770-2752-40BC-858B-D95C2ADD2847}"/>
              </a:ext>
            </a:extLst>
          </p:cNvPr>
          <p:cNvSpPr>
            <a:spLocks noGrp="1"/>
          </p:cNvSpPr>
          <p:nvPr>
            <p:ph idx="1"/>
          </p:nvPr>
        </p:nvSpPr>
        <p:spPr>
          <a:xfrm>
            <a:off x="609600" y="1524000"/>
            <a:ext cx="10972800" cy="1532965"/>
          </a:xfrm>
        </p:spPr>
        <p:txBody>
          <a:bodyPr/>
          <a:lstStyle/>
          <a:p>
            <a:r>
              <a:rPr lang="en-US" dirty="0">
                <a:latin typeface="Verdana"/>
                <a:ea typeface="Verdana"/>
              </a:rPr>
              <a:t>Given today's date, How safe is a person living in United States ?</a:t>
            </a:r>
          </a:p>
          <a:p>
            <a:r>
              <a:rPr lang="en-US" dirty="0">
                <a:latin typeface="Verdana"/>
                <a:ea typeface="Verdana"/>
              </a:rPr>
              <a:t>What are the person's chances of being infected by Covid19, given the person violates lockdown ?</a:t>
            </a:r>
          </a:p>
          <a:p>
            <a:endParaRPr lang="en-US" dirty="0">
              <a:latin typeface="Verdana"/>
              <a:ea typeface="Verdana"/>
            </a:endParaRPr>
          </a:p>
          <a:p>
            <a:pPr marL="320040" lvl="1" indent="0">
              <a:buNone/>
            </a:pPr>
            <a:endParaRPr lang="en-US" sz="4000" dirty="0">
              <a:latin typeface="Verdana"/>
              <a:ea typeface="Verdana"/>
            </a:endParaRPr>
          </a:p>
        </p:txBody>
      </p:sp>
      <p:sp>
        <p:nvSpPr>
          <p:cNvPr id="4" name="TextBox 3">
            <a:extLst>
              <a:ext uri="{FF2B5EF4-FFF2-40B4-BE49-F238E27FC236}">
                <a16:creationId xmlns:a16="http://schemas.microsoft.com/office/drawing/2014/main" id="{AA024208-AFF1-4049-83F6-27538FA1CE3F}"/>
              </a:ext>
            </a:extLst>
          </p:cNvPr>
          <p:cNvSpPr txBox="1"/>
          <p:nvPr/>
        </p:nvSpPr>
        <p:spPr>
          <a:xfrm>
            <a:off x="3175101" y="3430120"/>
            <a:ext cx="5176244"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a:hlinkClick r:id="rId2"/>
              </a:rPr>
              <a:t>Let's see !!</a:t>
            </a:r>
            <a:endParaRPr lang="en-US" sz="3000" dirty="0">
              <a:ea typeface="+mn-lt"/>
              <a:cs typeface="+mn-lt"/>
            </a:endParaRPr>
          </a:p>
          <a:p>
            <a:pPr algn="l"/>
            <a:endParaRPr lang="en-US" sz="1600" dirty="0">
              <a:ea typeface="Verdana"/>
            </a:endParaRPr>
          </a:p>
        </p:txBody>
      </p:sp>
    </p:spTree>
    <p:extLst>
      <p:ext uri="{BB962C8B-B14F-4D97-AF65-F5344CB8AC3E}">
        <p14:creationId xmlns:p14="http://schemas.microsoft.com/office/powerpoint/2010/main" val="93841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0D59-F1A1-4BEA-A082-EF31C264585E}"/>
              </a:ext>
            </a:extLst>
          </p:cNvPr>
          <p:cNvSpPr>
            <a:spLocks noGrp="1"/>
          </p:cNvSpPr>
          <p:nvPr>
            <p:ph type="title"/>
          </p:nvPr>
        </p:nvSpPr>
        <p:spPr/>
        <p:txBody>
          <a:bodyPr/>
          <a:lstStyle/>
          <a:p>
            <a:r>
              <a:rPr lang="en-US">
                <a:latin typeface="Verdana"/>
                <a:ea typeface="Verdana"/>
              </a:rPr>
              <a:t>Forecasting Model: Heuristics </a:t>
            </a:r>
            <a:endParaRPr lang="en-US"/>
          </a:p>
        </p:txBody>
      </p:sp>
      <p:sp>
        <p:nvSpPr>
          <p:cNvPr id="3" name="Content Placeholder 2">
            <a:extLst>
              <a:ext uri="{FF2B5EF4-FFF2-40B4-BE49-F238E27FC236}">
                <a16:creationId xmlns:a16="http://schemas.microsoft.com/office/drawing/2014/main" id="{4DF8B22D-1B4D-42B5-8138-073314D4BFD9}"/>
              </a:ext>
            </a:extLst>
          </p:cNvPr>
          <p:cNvSpPr>
            <a:spLocks noGrp="1"/>
          </p:cNvSpPr>
          <p:nvPr>
            <p:ph idx="1"/>
          </p:nvPr>
        </p:nvSpPr>
        <p:spPr/>
        <p:txBody>
          <a:bodyPr/>
          <a:lstStyle/>
          <a:p>
            <a:r>
              <a:rPr lang="en-US">
                <a:latin typeface="Verdana"/>
                <a:ea typeface="Verdana"/>
              </a:rPr>
              <a:t>Data used</a:t>
            </a:r>
          </a:p>
          <a:p>
            <a:pPr lvl="1"/>
            <a:r>
              <a:rPr lang="en-US">
                <a:latin typeface="Verdana"/>
                <a:ea typeface="Verdana"/>
              </a:rPr>
              <a:t>90 days of confirmed cases for training, county wise.</a:t>
            </a:r>
          </a:p>
          <a:p>
            <a:pPr lvl="1"/>
            <a:r>
              <a:rPr lang="en-US">
                <a:latin typeface="Verdana"/>
                <a:ea typeface="Verdana"/>
              </a:rPr>
              <a:t>14 county static variables</a:t>
            </a:r>
          </a:p>
          <a:p>
            <a:r>
              <a:rPr lang="en-US">
                <a:latin typeface="Verdana"/>
                <a:ea typeface="Verdana"/>
              </a:rPr>
              <a:t>Problem Type</a:t>
            </a:r>
          </a:p>
          <a:p>
            <a:pPr lvl="1"/>
            <a:r>
              <a:rPr lang="en-US">
                <a:latin typeface="Verdana"/>
                <a:ea typeface="Verdana"/>
              </a:rPr>
              <a:t>Regression</a:t>
            </a:r>
          </a:p>
          <a:p>
            <a:r>
              <a:rPr lang="en-US">
                <a:latin typeface="Verdana"/>
                <a:ea typeface="Verdana"/>
              </a:rPr>
              <a:t>Model used</a:t>
            </a:r>
          </a:p>
          <a:p>
            <a:pPr lvl="1"/>
            <a:r>
              <a:rPr lang="en-US" err="1">
                <a:latin typeface="Verdana"/>
                <a:ea typeface="Verdana"/>
              </a:rPr>
              <a:t>RandomForestRegressor</a:t>
            </a:r>
            <a:r>
              <a:rPr lang="en-US">
                <a:latin typeface="Verdana"/>
                <a:ea typeface="Verdana"/>
              </a:rPr>
              <a:t>, trained with MAE loss</a:t>
            </a:r>
          </a:p>
          <a:p>
            <a:r>
              <a:rPr lang="en-US">
                <a:latin typeface="Verdana"/>
                <a:ea typeface="Verdana"/>
              </a:rPr>
              <a:t>Results</a:t>
            </a:r>
          </a:p>
          <a:p>
            <a:pPr lvl="1"/>
            <a:r>
              <a:rPr lang="en-US">
                <a:latin typeface="Verdana"/>
                <a:ea typeface="Verdana"/>
              </a:rPr>
              <a:t>R2: 92%</a:t>
            </a:r>
          </a:p>
          <a:p>
            <a:pPr lvl="1"/>
            <a:r>
              <a:rPr lang="en-US">
                <a:latin typeface="Verdana"/>
                <a:ea typeface="Verdana"/>
              </a:rPr>
              <a:t>CV test error: 4.94</a:t>
            </a:r>
          </a:p>
        </p:txBody>
      </p:sp>
    </p:spTree>
    <p:extLst>
      <p:ext uri="{BB962C8B-B14F-4D97-AF65-F5344CB8AC3E}">
        <p14:creationId xmlns:p14="http://schemas.microsoft.com/office/powerpoint/2010/main" val="2528951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7488-4A31-4A3E-885D-4726D32A114A}"/>
              </a:ext>
            </a:extLst>
          </p:cNvPr>
          <p:cNvSpPr>
            <a:spLocks noGrp="1"/>
          </p:cNvSpPr>
          <p:nvPr>
            <p:ph type="title"/>
          </p:nvPr>
        </p:nvSpPr>
        <p:spPr>
          <a:xfrm>
            <a:off x="579866" y="344960"/>
            <a:ext cx="10515600" cy="1325563"/>
          </a:xfrm>
        </p:spPr>
        <p:txBody>
          <a:bodyPr>
            <a:normAutofit fontScale="90000"/>
          </a:bodyPr>
          <a:lstStyle/>
          <a:p>
            <a:r>
              <a:rPr lang="en-IN" dirty="0"/>
              <a:t>Predicting country – wise lockdown dates to flatten the curve</a:t>
            </a:r>
            <a:br>
              <a:rPr lang="en-IN" dirty="0"/>
            </a:br>
            <a:endParaRPr lang="en-IN" dirty="0"/>
          </a:p>
        </p:txBody>
      </p:sp>
      <p:pic>
        <p:nvPicPr>
          <p:cNvPr id="1026" name="Picture 2" descr="Social distancing coronavirus COVID-19 pandemic graph concept">
            <a:extLst>
              <a:ext uri="{FF2B5EF4-FFF2-40B4-BE49-F238E27FC236}">
                <a16:creationId xmlns:a16="http://schemas.microsoft.com/office/drawing/2014/main" id="{ED930D53-DA90-4158-874B-5C2C9A1C6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261" y="1670523"/>
            <a:ext cx="6667500" cy="4448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86EFD7-C7A6-46F2-B040-31D4BAFAFD42}"/>
              </a:ext>
            </a:extLst>
          </p:cNvPr>
          <p:cNvSpPr txBox="1"/>
          <p:nvPr/>
        </p:nvSpPr>
        <p:spPr>
          <a:xfrm>
            <a:off x="3132914" y="6118698"/>
            <a:ext cx="5125121" cy="215444"/>
          </a:xfrm>
          <a:prstGeom prst="rect">
            <a:avLst/>
          </a:prstGeom>
          <a:noFill/>
        </p:spPr>
        <p:txBody>
          <a:bodyPr wrap="none" rtlCol="0">
            <a:spAutoFit/>
          </a:bodyPr>
          <a:lstStyle/>
          <a:p>
            <a:r>
              <a:rPr lang="en-IN" sz="800" dirty="0"/>
              <a:t>https://www.deccanherald.com/national/lockdown-may-help-flatten-covid-19-curve-in-india-says-study-820401.html</a:t>
            </a:r>
          </a:p>
        </p:txBody>
      </p:sp>
    </p:spTree>
    <p:extLst>
      <p:ext uri="{BB962C8B-B14F-4D97-AF65-F5344CB8AC3E}">
        <p14:creationId xmlns:p14="http://schemas.microsoft.com/office/powerpoint/2010/main" val="4034344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6861-CF8F-47A8-B484-4925EF12FDC8}"/>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81A9FA84-9B81-4EF0-8F57-6DBD2B929B63}"/>
              </a:ext>
            </a:extLst>
          </p:cNvPr>
          <p:cNvSpPr>
            <a:spLocks noGrp="1"/>
          </p:cNvSpPr>
          <p:nvPr>
            <p:ph idx="1"/>
          </p:nvPr>
        </p:nvSpPr>
        <p:spPr/>
        <p:txBody>
          <a:bodyPr>
            <a:normAutofit/>
          </a:bodyPr>
          <a:lstStyle/>
          <a:p>
            <a:r>
              <a:rPr lang="en-IN" dirty="0"/>
              <a:t>Country wide lockdown dates of 51 countries from Wikipedia</a:t>
            </a:r>
          </a:p>
          <a:p>
            <a:r>
              <a:rPr lang="en-IN" dirty="0"/>
              <a:t>Google’s Mobility reports of these 51 countries</a:t>
            </a:r>
          </a:p>
          <a:p>
            <a:pPr lvl="1"/>
            <a:r>
              <a:rPr lang="en-IN" dirty="0"/>
              <a:t>Retail stores</a:t>
            </a:r>
          </a:p>
          <a:p>
            <a:pPr lvl="1"/>
            <a:r>
              <a:rPr lang="en-IN" dirty="0"/>
              <a:t>Grocery stores </a:t>
            </a:r>
          </a:p>
          <a:p>
            <a:pPr lvl="1"/>
            <a:r>
              <a:rPr lang="en-IN" dirty="0"/>
              <a:t>Parks </a:t>
            </a:r>
          </a:p>
          <a:p>
            <a:pPr lvl="1"/>
            <a:r>
              <a:rPr lang="en-IN" dirty="0"/>
              <a:t>Transit stations </a:t>
            </a:r>
          </a:p>
          <a:p>
            <a:pPr lvl="1"/>
            <a:r>
              <a:rPr lang="en-IN" dirty="0"/>
              <a:t>Workplaces </a:t>
            </a:r>
          </a:p>
          <a:p>
            <a:pPr lvl="1"/>
            <a:r>
              <a:rPr lang="en-IN" dirty="0"/>
              <a:t>Residential areas</a:t>
            </a:r>
          </a:p>
          <a:p>
            <a:r>
              <a:rPr lang="en-IN" dirty="0"/>
              <a:t>Country wise statistics from John Hopkins’ website</a:t>
            </a:r>
          </a:p>
          <a:p>
            <a:r>
              <a:rPr lang="en-IN" dirty="0"/>
              <a:t>Data date range: 22</a:t>
            </a:r>
            <a:r>
              <a:rPr lang="en-IN" baseline="30000" dirty="0"/>
              <a:t>nd</a:t>
            </a:r>
            <a:r>
              <a:rPr lang="en-IN" dirty="0"/>
              <a:t> January 2020 to 18</a:t>
            </a:r>
            <a:r>
              <a:rPr lang="en-IN" baseline="30000" dirty="0"/>
              <a:t>th</a:t>
            </a:r>
            <a:r>
              <a:rPr lang="en-IN" dirty="0"/>
              <a:t> April 2020</a:t>
            </a:r>
          </a:p>
        </p:txBody>
      </p:sp>
    </p:spTree>
    <p:extLst>
      <p:ext uri="{BB962C8B-B14F-4D97-AF65-F5344CB8AC3E}">
        <p14:creationId xmlns:p14="http://schemas.microsoft.com/office/powerpoint/2010/main" val="327104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CAD44-6262-48BF-9600-CBAAC4F7D862}"/>
              </a:ext>
            </a:extLst>
          </p:cNvPr>
          <p:cNvSpPr>
            <a:spLocks noGrp="1"/>
          </p:cNvSpPr>
          <p:nvPr>
            <p:ph type="title"/>
          </p:nvPr>
        </p:nvSpPr>
        <p:spPr/>
        <p:txBody>
          <a:bodyPr/>
          <a:lstStyle/>
          <a:p>
            <a:r>
              <a:rPr lang="en-IN"/>
              <a:t>Google’s Mobility Reports Explained</a:t>
            </a:r>
          </a:p>
        </p:txBody>
      </p:sp>
      <p:sp>
        <p:nvSpPr>
          <p:cNvPr id="3" name="Content Placeholder 2">
            <a:extLst>
              <a:ext uri="{FF2B5EF4-FFF2-40B4-BE49-F238E27FC236}">
                <a16:creationId xmlns:a16="http://schemas.microsoft.com/office/drawing/2014/main" id="{BB7B1620-F603-4035-A05F-9CA96EB5BF8E}"/>
              </a:ext>
            </a:extLst>
          </p:cNvPr>
          <p:cNvSpPr>
            <a:spLocks noGrp="1"/>
          </p:cNvSpPr>
          <p:nvPr>
            <p:ph idx="1"/>
          </p:nvPr>
        </p:nvSpPr>
        <p:spPr/>
        <p:txBody>
          <a:bodyPr>
            <a:normAutofit fontScale="92500" lnSpcReduction="20000"/>
          </a:bodyPr>
          <a:lstStyle/>
          <a:p>
            <a:r>
              <a:rPr lang="en-IN"/>
              <a:t>Baseline - Daily Average of 2019’s mobility records = 0</a:t>
            </a:r>
          </a:p>
          <a:p>
            <a:pPr marL="0" indent="0">
              <a:buNone/>
            </a:pPr>
            <a:endParaRPr lang="en-IN"/>
          </a:p>
          <a:p>
            <a:r>
              <a:rPr lang="en-IN"/>
              <a:t>&gt; 0 means increase in mobility to / within those areas</a:t>
            </a:r>
          </a:p>
          <a:p>
            <a:pPr marL="0" indent="0">
              <a:buNone/>
            </a:pPr>
            <a:endParaRPr lang="en-IN"/>
          </a:p>
          <a:p>
            <a:r>
              <a:rPr lang="en-IN"/>
              <a:t>&lt; 0 means decrease in mobility to / within those areas</a:t>
            </a:r>
          </a:p>
          <a:p>
            <a:endParaRPr lang="en-IN"/>
          </a:p>
          <a:p>
            <a:r>
              <a:rPr lang="en-IN"/>
              <a:t>Different areas recorded</a:t>
            </a:r>
          </a:p>
          <a:p>
            <a:pPr lvl="1"/>
            <a:r>
              <a:rPr lang="en-IN"/>
              <a:t>Retail stores</a:t>
            </a:r>
          </a:p>
          <a:p>
            <a:pPr lvl="1"/>
            <a:r>
              <a:rPr lang="en-IN"/>
              <a:t>Grocery stores </a:t>
            </a:r>
          </a:p>
          <a:p>
            <a:pPr lvl="1"/>
            <a:r>
              <a:rPr lang="en-IN"/>
              <a:t>Parks </a:t>
            </a:r>
          </a:p>
          <a:p>
            <a:pPr lvl="1"/>
            <a:r>
              <a:rPr lang="en-IN"/>
              <a:t>Transit stations </a:t>
            </a:r>
          </a:p>
          <a:p>
            <a:pPr lvl="1"/>
            <a:r>
              <a:rPr lang="en-IN"/>
              <a:t>Workplaces </a:t>
            </a:r>
          </a:p>
          <a:p>
            <a:pPr lvl="1"/>
            <a:r>
              <a:rPr lang="en-IN"/>
              <a:t>Residential areas</a:t>
            </a:r>
          </a:p>
        </p:txBody>
      </p:sp>
    </p:spTree>
    <p:extLst>
      <p:ext uri="{BB962C8B-B14F-4D97-AF65-F5344CB8AC3E}">
        <p14:creationId xmlns:p14="http://schemas.microsoft.com/office/powerpoint/2010/main" val="138755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6021-8A8F-4AE1-9926-C1273E7B0CE3}"/>
              </a:ext>
            </a:extLst>
          </p:cNvPr>
          <p:cNvSpPr>
            <a:spLocks noGrp="1"/>
          </p:cNvSpPr>
          <p:nvPr>
            <p:ph type="title"/>
          </p:nvPr>
        </p:nvSpPr>
        <p:spPr>
          <a:xfrm>
            <a:off x="609600" y="76200"/>
            <a:ext cx="11074400" cy="1066800"/>
          </a:xfrm>
        </p:spPr>
        <p:txBody>
          <a:bodyPr anchor="b">
            <a:normAutofit/>
          </a:bodyPr>
          <a:lstStyle/>
          <a:p>
            <a:r>
              <a:rPr lang="en-IN"/>
              <a:t>Pre-processing</a:t>
            </a:r>
          </a:p>
        </p:txBody>
      </p:sp>
      <p:pic>
        <p:nvPicPr>
          <p:cNvPr id="4" name="Picture 3">
            <a:extLst>
              <a:ext uri="{FF2B5EF4-FFF2-40B4-BE49-F238E27FC236}">
                <a16:creationId xmlns:a16="http://schemas.microsoft.com/office/drawing/2014/main" id="{03456C37-9B7A-4E50-8068-F48D3AC92C29}"/>
              </a:ext>
            </a:extLst>
          </p:cNvPr>
          <p:cNvPicPr>
            <a:picLocks noChangeAspect="1"/>
          </p:cNvPicPr>
          <p:nvPr/>
        </p:nvPicPr>
        <p:blipFill>
          <a:blip r:embed="rId2"/>
          <a:stretch>
            <a:fillRect/>
          </a:stretch>
        </p:blipFill>
        <p:spPr>
          <a:xfrm>
            <a:off x="4523709" y="2965764"/>
            <a:ext cx="7058691" cy="1764672"/>
          </a:xfrm>
          <a:prstGeom prst="rect">
            <a:avLst/>
          </a:prstGeom>
          <a:noFill/>
        </p:spPr>
      </p:pic>
      <p:sp>
        <p:nvSpPr>
          <p:cNvPr id="3" name="Content Placeholder 2">
            <a:extLst>
              <a:ext uri="{FF2B5EF4-FFF2-40B4-BE49-F238E27FC236}">
                <a16:creationId xmlns:a16="http://schemas.microsoft.com/office/drawing/2014/main" id="{511EBC9C-DACC-4D98-9299-A19E7146464C}"/>
              </a:ext>
            </a:extLst>
          </p:cNvPr>
          <p:cNvSpPr>
            <a:spLocks noGrp="1"/>
          </p:cNvSpPr>
          <p:nvPr>
            <p:ph type="body" sz="half" idx="2"/>
          </p:nvPr>
        </p:nvSpPr>
        <p:spPr>
          <a:xfrm>
            <a:off x="591890" y="1524000"/>
            <a:ext cx="3564876" cy="4648200"/>
          </a:xfrm>
        </p:spPr>
        <p:txBody>
          <a:bodyPr anchor="t">
            <a:normAutofit lnSpcReduction="10000"/>
          </a:bodyPr>
          <a:lstStyle/>
          <a:p>
            <a:pPr marL="285750" indent="-285750">
              <a:buFont typeface="Arial" panose="020B0604020202020204" pitchFamily="34" charset="0"/>
              <a:buChar char="•"/>
            </a:pPr>
            <a:r>
              <a:rPr lang="en-IN" sz="1700" dirty="0">
                <a:solidFill>
                  <a:schemeClr val="tx1"/>
                </a:solidFill>
              </a:rPr>
              <a:t>Each country’s data is a separate dataset</a:t>
            </a:r>
          </a:p>
          <a:p>
            <a:pPr marL="285750" indent="-285750">
              <a:buFont typeface="Arial" panose="020B0604020202020204" pitchFamily="34" charset="0"/>
              <a:buChar char="•"/>
            </a:pPr>
            <a:r>
              <a:rPr lang="en-IN" sz="1700" dirty="0">
                <a:solidFill>
                  <a:schemeClr val="tx1"/>
                </a:solidFill>
              </a:rPr>
              <a:t>Dropped unwanted columns </a:t>
            </a:r>
          </a:p>
          <a:p>
            <a:pPr marL="742950" lvl="1" indent="-285750">
              <a:buFont typeface="Wingdings" panose="05000000000000000000" pitchFamily="2" charset="2"/>
              <a:buChar char="ü"/>
            </a:pPr>
            <a:r>
              <a:rPr lang="en-IN" sz="1700" dirty="0"/>
              <a:t>Total cases</a:t>
            </a:r>
          </a:p>
          <a:p>
            <a:pPr marL="742950" lvl="1" indent="-285750">
              <a:buFont typeface="Wingdings" panose="05000000000000000000" pitchFamily="2" charset="2"/>
              <a:buChar char="ü"/>
            </a:pPr>
            <a:r>
              <a:rPr lang="en-IN" sz="1700" dirty="0"/>
              <a:t>Recoveries</a:t>
            </a:r>
          </a:p>
          <a:p>
            <a:pPr marL="742950" lvl="1" indent="-285750">
              <a:buFont typeface="Wingdings" panose="05000000000000000000" pitchFamily="2" charset="2"/>
              <a:buChar char="ü"/>
            </a:pPr>
            <a:r>
              <a:rPr lang="en-IN" sz="1700" dirty="0"/>
              <a:t>Deaths, etc.</a:t>
            </a:r>
          </a:p>
          <a:p>
            <a:pPr marL="285750" indent="-285750">
              <a:buFont typeface="Arial" panose="020B0604020202020204" pitchFamily="34" charset="0"/>
              <a:buChar char="•"/>
            </a:pPr>
            <a:r>
              <a:rPr lang="en-IN" sz="1700" dirty="0">
                <a:solidFill>
                  <a:schemeClr val="tx1"/>
                </a:solidFill>
              </a:rPr>
              <a:t>Changed format</a:t>
            </a:r>
          </a:p>
          <a:p>
            <a:pPr marL="742950" lvl="1" indent="-285750">
              <a:buFont typeface="Wingdings" panose="05000000000000000000" pitchFamily="2" charset="2"/>
              <a:buChar char="ü"/>
            </a:pPr>
            <a:r>
              <a:rPr lang="en-IN" sz="1700" dirty="0"/>
              <a:t>‘date’ from string to</a:t>
            </a:r>
          </a:p>
          <a:p>
            <a:pPr marL="742950" lvl="1" indent="-285750">
              <a:buFont typeface="Wingdings" panose="05000000000000000000" pitchFamily="2" charset="2"/>
              <a:buChar char="ü"/>
            </a:pPr>
            <a:r>
              <a:rPr lang="en-IN" sz="1700" dirty="0"/>
              <a:t>datetime object</a:t>
            </a:r>
          </a:p>
          <a:p>
            <a:pPr marL="285750" indent="-285750">
              <a:buFont typeface="Arial" panose="020B0604020202020204" pitchFamily="34" charset="0"/>
              <a:buChar char="•"/>
            </a:pPr>
            <a:r>
              <a:rPr lang="en-IN" sz="1700" dirty="0">
                <a:solidFill>
                  <a:schemeClr val="tx1"/>
                </a:solidFill>
              </a:rPr>
              <a:t>New variables</a:t>
            </a:r>
          </a:p>
          <a:p>
            <a:pPr marL="742950" lvl="1" indent="-285750">
              <a:buFont typeface="Wingdings" panose="05000000000000000000" pitchFamily="2" charset="2"/>
              <a:buChar char="ü"/>
            </a:pPr>
            <a:r>
              <a:rPr lang="en-IN" sz="1700" dirty="0"/>
              <a:t>‘day’</a:t>
            </a:r>
          </a:p>
          <a:p>
            <a:pPr marL="742950" lvl="1" indent="-285750">
              <a:buFont typeface="Wingdings" panose="05000000000000000000" pitchFamily="2" charset="2"/>
              <a:buChar char="ü"/>
            </a:pPr>
            <a:r>
              <a:rPr lang="en-IN" sz="1700" dirty="0"/>
              <a:t>‘lockdown’</a:t>
            </a:r>
          </a:p>
          <a:p>
            <a:pPr marL="285750" indent="-285750">
              <a:buFont typeface="Arial" panose="020B0604020202020204" pitchFamily="34" charset="0"/>
              <a:buChar char="•"/>
            </a:pPr>
            <a:r>
              <a:rPr lang="en-IN" sz="1700" dirty="0">
                <a:solidFill>
                  <a:schemeClr val="tx1"/>
                </a:solidFill>
              </a:rPr>
              <a:t>Joined both tables on ‘date’ feature</a:t>
            </a:r>
          </a:p>
        </p:txBody>
      </p:sp>
    </p:spTree>
    <p:extLst>
      <p:ext uri="{BB962C8B-B14F-4D97-AF65-F5344CB8AC3E}">
        <p14:creationId xmlns:p14="http://schemas.microsoft.com/office/powerpoint/2010/main" val="1140007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D068-BC53-449D-87B6-BD290A43F2E9}"/>
              </a:ext>
            </a:extLst>
          </p:cNvPr>
          <p:cNvSpPr>
            <a:spLocks noGrp="1"/>
          </p:cNvSpPr>
          <p:nvPr>
            <p:ph type="title"/>
          </p:nvPr>
        </p:nvSpPr>
        <p:spPr>
          <a:xfrm>
            <a:off x="609600" y="76200"/>
            <a:ext cx="11074400" cy="1066800"/>
          </a:xfrm>
        </p:spPr>
        <p:txBody>
          <a:bodyPr anchor="b">
            <a:normAutofit/>
          </a:bodyPr>
          <a:lstStyle/>
          <a:p>
            <a:r>
              <a:rPr lang="en-IN"/>
              <a:t>Modelling</a:t>
            </a:r>
          </a:p>
        </p:txBody>
      </p:sp>
      <p:pic>
        <p:nvPicPr>
          <p:cNvPr id="4" name="Picture 3" descr="A screenshot of a cell phone&#10;&#10;Description automatically generated">
            <a:extLst>
              <a:ext uri="{FF2B5EF4-FFF2-40B4-BE49-F238E27FC236}">
                <a16:creationId xmlns:a16="http://schemas.microsoft.com/office/drawing/2014/main" id="{CC3C203D-68F5-4606-860C-98DB6B5D8402}"/>
              </a:ext>
            </a:extLst>
          </p:cNvPr>
          <p:cNvPicPr>
            <a:picLocks noChangeAspect="1"/>
          </p:cNvPicPr>
          <p:nvPr/>
        </p:nvPicPr>
        <p:blipFill>
          <a:blip r:embed="rId2"/>
          <a:stretch>
            <a:fillRect/>
          </a:stretch>
        </p:blipFill>
        <p:spPr>
          <a:xfrm>
            <a:off x="4523709" y="2727533"/>
            <a:ext cx="7058691" cy="2241134"/>
          </a:xfrm>
          <a:prstGeom prst="rect">
            <a:avLst/>
          </a:prstGeom>
          <a:noFill/>
        </p:spPr>
      </p:pic>
      <p:sp>
        <p:nvSpPr>
          <p:cNvPr id="3" name="Content Placeholder 2">
            <a:extLst>
              <a:ext uri="{FF2B5EF4-FFF2-40B4-BE49-F238E27FC236}">
                <a16:creationId xmlns:a16="http://schemas.microsoft.com/office/drawing/2014/main" id="{37042947-1DAD-4183-A9FB-9F33C5C629C0}"/>
              </a:ext>
            </a:extLst>
          </p:cNvPr>
          <p:cNvSpPr>
            <a:spLocks noGrp="1"/>
          </p:cNvSpPr>
          <p:nvPr>
            <p:ph type="body" sz="half" idx="2"/>
          </p:nvPr>
        </p:nvSpPr>
        <p:spPr>
          <a:xfrm>
            <a:off x="591890" y="1524000"/>
            <a:ext cx="3564876" cy="4648200"/>
          </a:xfrm>
        </p:spPr>
        <p:txBody>
          <a:bodyPr anchor="t">
            <a:normAutofit/>
          </a:bodyPr>
          <a:lstStyle/>
          <a:p>
            <a:r>
              <a:rPr lang="en-IN" dirty="0">
                <a:solidFill>
                  <a:schemeClr val="tx1">
                    <a:lumMod val="95000"/>
                    <a:lumOff val="5000"/>
                  </a:schemeClr>
                </a:solidFill>
              </a:rPr>
              <a:t>3 regression models</a:t>
            </a:r>
          </a:p>
          <a:p>
            <a:pPr marL="342900" indent="-342900">
              <a:buFont typeface="Arial" panose="020B0604020202020204" pitchFamily="34" charset="0"/>
              <a:buChar char="•"/>
            </a:pPr>
            <a:r>
              <a:rPr lang="en-IN" dirty="0">
                <a:solidFill>
                  <a:schemeClr val="tx1">
                    <a:lumMod val="95000"/>
                    <a:lumOff val="5000"/>
                  </a:schemeClr>
                </a:solidFill>
              </a:rPr>
              <a:t>Polynomial regression (degree = 2)</a:t>
            </a:r>
          </a:p>
          <a:p>
            <a:pPr marL="342900" indent="-342900">
              <a:buFont typeface="Arial" panose="020B0604020202020204" pitchFamily="34" charset="0"/>
              <a:buChar char="•"/>
            </a:pPr>
            <a:r>
              <a:rPr lang="en-IN" sz="2000" dirty="0" err="1">
                <a:solidFill>
                  <a:schemeClr val="tx1">
                    <a:lumMod val="95000"/>
                    <a:lumOff val="5000"/>
                  </a:schemeClr>
                </a:solidFill>
              </a:rPr>
              <a:t>XGBoost</a:t>
            </a:r>
            <a:r>
              <a:rPr lang="en-IN" sz="2000" dirty="0">
                <a:solidFill>
                  <a:schemeClr val="tx1">
                    <a:lumMod val="95000"/>
                    <a:lumOff val="5000"/>
                  </a:schemeClr>
                </a:solidFill>
              </a:rPr>
              <a:t> Regressor</a:t>
            </a:r>
          </a:p>
          <a:p>
            <a:pPr marL="342900" indent="-342900">
              <a:buFont typeface="Arial" panose="020B0604020202020204" pitchFamily="34" charset="0"/>
              <a:buChar char="•"/>
            </a:pPr>
            <a:r>
              <a:rPr lang="en-IN" sz="2000" dirty="0">
                <a:solidFill>
                  <a:schemeClr val="tx1">
                    <a:lumMod val="95000"/>
                    <a:lumOff val="5000"/>
                  </a:schemeClr>
                </a:solidFill>
              </a:rPr>
              <a:t>Lasso Regression</a:t>
            </a:r>
          </a:p>
          <a:p>
            <a:pPr marL="0" indent="0">
              <a:buNone/>
            </a:pPr>
            <a:endParaRPr lang="en-IN" dirty="0">
              <a:solidFill>
                <a:schemeClr val="tx1">
                  <a:lumMod val="95000"/>
                  <a:lumOff val="5000"/>
                </a:schemeClr>
              </a:solidFill>
            </a:endParaRPr>
          </a:p>
          <a:p>
            <a:r>
              <a:rPr lang="en-IN" dirty="0">
                <a:solidFill>
                  <a:schemeClr val="tx1">
                    <a:lumMod val="95000"/>
                    <a:lumOff val="5000"/>
                  </a:schemeClr>
                </a:solidFill>
              </a:rPr>
              <a:t>Accuracy metric: Mean Squared Error</a:t>
            </a:r>
          </a:p>
          <a:p>
            <a:endParaRPr lang="en-IN" dirty="0">
              <a:solidFill>
                <a:schemeClr val="tx1">
                  <a:lumMod val="95000"/>
                  <a:lumOff val="5000"/>
                </a:schemeClr>
              </a:solidFill>
            </a:endParaRPr>
          </a:p>
          <a:p>
            <a:r>
              <a:rPr lang="en-IN" dirty="0">
                <a:solidFill>
                  <a:schemeClr val="tx1">
                    <a:lumMod val="95000"/>
                    <a:lumOff val="5000"/>
                  </a:schemeClr>
                </a:solidFill>
              </a:rPr>
              <a:t>5-fold cross validation </a:t>
            </a:r>
          </a:p>
          <a:p>
            <a:pPr lvl="1"/>
            <a:endParaRPr lang="en-IN" sz="2000" dirty="0">
              <a:solidFill>
                <a:schemeClr val="tx2"/>
              </a:solidFill>
            </a:endParaRPr>
          </a:p>
        </p:txBody>
      </p:sp>
    </p:spTree>
    <p:extLst>
      <p:ext uri="{BB962C8B-B14F-4D97-AF65-F5344CB8AC3E}">
        <p14:creationId xmlns:p14="http://schemas.microsoft.com/office/powerpoint/2010/main" val="193073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FCD4-4E44-462E-8E5A-10B78913EC7A}"/>
              </a:ext>
            </a:extLst>
          </p:cNvPr>
          <p:cNvSpPr>
            <a:spLocks noGrp="1"/>
          </p:cNvSpPr>
          <p:nvPr>
            <p:ph type="title"/>
          </p:nvPr>
        </p:nvSpPr>
        <p:spPr>
          <a:xfrm>
            <a:off x="609600" y="342900"/>
            <a:ext cx="10972800" cy="800100"/>
          </a:xfrm>
        </p:spPr>
        <p:txBody>
          <a:bodyPr anchor="b">
            <a:normAutofit/>
          </a:bodyPr>
          <a:lstStyle/>
          <a:p>
            <a:r>
              <a:rPr lang="en-IN" dirty="0"/>
              <a:t>Introduction and Data</a:t>
            </a:r>
          </a:p>
        </p:txBody>
      </p:sp>
      <p:sp>
        <p:nvSpPr>
          <p:cNvPr id="8" name="Content Placeholder 2">
            <a:extLst>
              <a:ext uri="{FF2B5EF4-FFF2-40B4-BE49-F238E27FC236}">
                <a16:creationId xmlns:a16="http://schemas.microsoft.com/office/drawing/2014/main" id="{CACB6D9D-42D3-4A3A-B063-EA3C7EF5838A}"/>
              </a:ext>
            </a:extLst>
          </p:cNvPr>
          <p:cNvSpPr>
            <a:spLocks noGrp="1"/>
          </p:cNvSpPr>
          <p:nvPr>
            <p:ph idx="1"/>
          </p:nvPr>
        </p:nvSpPr>
        <p:spPr>
          <a:xfrm>
            <a:off x="609600" y="1524000"/>
            <a:ext cx="10972800" cy="4648200"/>
          </a:xfrm>
        </p:spPr>
        <p:txBody>
          <a:bodyPr/>
          <a:lstStyle/>
          <a:p>
            <a:r>
              <a:rPr lang="en-US">
                <a:latin typeface="Verdana"/>
                <a:ea typeface="Verdana"/>
                <a:cs typeface="Verdana"/>
              </a:rPr>
              <a:t>Coronavirus disease (COVID-19) is an infectious disease caused by a newly discovered coronavirus.</a:t>
            </a:r>
          </a:p>
          <a:p>
            <a:endParaRPr lang="en-US" dirty="0"/>
          </a:p>
          <a:p>
            <a:r>
              <a:rPr lang="en-US">
                <a:latin typeface="Verdana"/>
                <a:ea typeface="Verdana"/>
                <a:cs typeface="Verdana"/>
              </a:rPr>
              <a:t>As of today, 3.06 million people in the world have been affected and 907,000+ people have recovered from the disease.</a:t>
            </a:r>
          </a:p>
          <a:p>
            <a:endParaRPr lang="en-US" dirty="0"/>
          </a:p>
          <a:p>
            <a:r>
              <a:rPr lang="en-US">
                <a:latin typeface="Verdana"/>
                <a:ea typeface="Verdana"/>
                <a:cs typeface="Verdana"/>
              </a:rPr>
              <a:t>We gathered data for </a:t>
            </a:r>
            <a:r>
              <a:rPr lang="en-US" b="1" i="1">
                <a:latin typeface="Verdana"/>
                <a:ea typeface="Verdana"/>
                <a:cs typeface="Verdana"/>
              </a:rPr>
              <a:t>88 attributes</a:t>
            </a:r>
            <a:r>
              <a:rPr lang="en-US">
                <a:latin typeface="Verdana"/>
                <a:ea typeface="Verdana"/>
                <a:cs typeface="Verdana"/>
              </a:rPr>
              <a:t> from </a:t>
            </a:r>
            <a:r>
              <a:rPr lang="en-US" b="1" i="1">
                <a:latin typeface="Verdana"/>
                <a:ea typeface="Verdana"/>
                <a:cs typeface="Verdana"/>
              </a:rPr>
              <a:t>18 different</a:t>
            </a:r>
            <a:r>
              <a:rPr lang="en-US">
                <a:latin typeface="Verdana"/>
                <a:ea typeface="Verdana"/>
                <a:cs typeface="Verdana"/>
              </a:rPr>
              <a:t> sources like John Hopkins statistics, Google mobility reports, Global health data, Worldwide Demographics, Country – wise lockdown dates from Wikipedia etc.</a:t>
            </a:r>
          </a:p>
        </p:txBody>
      </p:sp>
    </p:spTree>
    <p:extLst>
      <p:ext uri="{BB962C8B-B14F-4D97-AF65-F5344CB8AC3E}">
        <p14:creationId xmlns:p14="http://schemas.microsoft.com/office/powerpoint/2010/main" val="2606780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2343-A156-4317-8775-B59395FC7945}"/>
              </a:ext>
            </a:extLst>
          </p:cNvPr>
          <p:cNvSpPr>
            <a:spLocks noGrp="1"/>
          </p:cNvSpPr>
          <p:nvPr>
            <p:ph type="title"/>
          </p:nvPr>
        </p:nvSpPr>
        <p:spPr/>
        <p:txBody>
          <a:bodyPr/>
          <a:lstStyle/>
          <a:p>
            <a:r>
              <a:rPr lang="en-IN"/>
              <a:t>Best Algorithm by country breakdown</a:t>
            </a:r>
          </a:p>
        </p:txBody>
      </p:sp>
      <p:graphicFrame>
        <p:nvGraphicFramePr>
          <p:cNvPr id="4" name="Table 4">
            <a:extLst>
              <a:ext uri="{FF2B5EF4-FFF2-40B4-BE49-F238E27FC236}">
                <a16:creationId xmlns:a16="http://schemas.microsoft.com/office/drawing/2014/main" id="{A0AEA7A1-19BA-4896-AC8F-FBD800353866}"/>
              </a:ext>
            </a:extLst>
          </p:cNvPr>
          <p:cNvGraphicFramePr>
            <a:graphicFrameLocks noGrp="1"/>
          </p:cNvGraphicFramePr>
          <p:nvPr>
            <p:ph idx="1"/>
            <p:extLst>
              <p:ext uri="{D42A27DB-BD31-4B8C-83A1-F6EECF244321}">
                <p14:modId xmlns:p14="http://schemas.microsoft.com/office/powerpoint/2010/main" val="4281008182"/>
              </p:ext>
            </p:extLst>
          </p:nvPr>
        </p:nvGraphicFramePr>
        <p:xfrm>
          <a:off x="834504" y="3059621"/>
          <a:ext cx="10519296" cy="1752600"/>
        </p:xfrm>
        <a:graphic>
          <a:graphicData uri="http://schemas.openxmlformats.org/drawingml/2006/table">
            <a:tbl>
              <a:tblPr firstRow="1" bandRow="1">
                <a:tableStyleId>{5C22544A-7EE6-4342-B048-85BDC9FD1C3A}</a:tableStyleId>
              </a:tblPr>
              <a:tblGrid>
                <a:gridCol w="3508898">
                  <a:extLst>
                    <a:ext uri="{9D8B030D-6E8A-4147-A177-3AD203B41FA5}">
                      <a16:colId xmlns:a16="http://schemas.microsoft.com/office/drawing/2014/main" val="3668663782"/>
                    </a:ext>
                  </a:extLst>
                </a:gridCol>
                <a:gridCol w="3505199">
                  <a:extLst>
                    <a:ext uri="{9D8B030D-6E8A-4147-A177-3AD203B41FA5}">
                      <a16:colId xmlns:a16="http://schemas.microsoft.com/office/drawing/2014/main" val="2747260174"/>
                    </a:ext>
                  </a:extLst>
                </a:gridCol>
                <a:gridCol w="3505199">
                  <a:extLst>
                    <a:ext uri="{9D8B030D-6E8A-4147-A177-3AD203B41FA5}">
                      <a16:colId xmlns:a16="http://schemas.microsoft.com/office/drawing/2014/main" val="544974159"/>
                    </a:ext>
                  </a:extLst>
                </a:gridCol>
              </a:tblGrid>
              <a:tr h="370840">
                <a:tc>
                  <a:txBody>
                    <a:bodyPr/>
                    <a:lstStyle/>
                    <a:p>
                      <a:pPr algn="ctr"/>
                      <a:r>
                        <a:rPr lang="en-IN"/>
                        <a:t>Algorithm</a:t>
                      </a:r>
                    </a:p>
                  </a:txBody>
                  <a:tcPr/>
                </a:tc>
                <a:tc>
                  <a:txBody>
                    <a:bodyPr/>
                    <a:lstStyle/>
                    <a:p>
                      <a:pPr algn="ctr"/>
                      <a:r>
                        <a:rPr lang="en-IN"/>
                        <a:t>Number of Countries</a:t>
                      </a:r>
                    </a:p>
                  </a:txBody>
                  <a:tcPr/>
                </a:tc>
                <a:tc>
                  <a:txBody>
                    <a:bodyPr/>
                    <a:lstStyle/>
                    <a:p>
                      <a:pPr algn="ctr"/>
                      <a:r>
                        <a:rPr lang="en-IN"/>
                        <a:t>Average MSE</a:t>
                      </a:r>
                    </a:p>
                  </a:txBody>
                  <a:tcPr/>
                </a:tc>
                <a:extLst>
                  <a:ext uri="{0D108BD9-81ED-4DB2-BD59-A6C34878D82A}">
                    <a16:rowId xmlns:a16="http://schemas.microsoft.com/office/drawing/2014/main" val="228519817"/>
                  </a:ext>
                </a:extLst>
              </a:tr>
              <a:tr h="370840">
                <a:tc>
                  <a:txBody>
                    <a:bodyPr/>
                    <a:lstStyle/>
                    <a:p>
                      <a:pPr algn="ctr"/>
                      <a:r>
                        <a:rPr lang="en-IN"/>
                        <a:t>Polynomial Regression (degree = 2)</a:t>
                      </a:r>
                    </a:p>
                  </a:txBody>
                  <a:tcPr/>
                </a:tc>
                <a:tc>
                  <a:txBody>
                    <a:bodyPr/>
                    <a:lstStyle/>
                    <a:p>
                      <a:pPr algn="ctr"/>
                      <a:r>
                        <a:rPr lang="en-IN"/>
                        <a:t>14</a:t>
                      </a:r>
                    </a:p>
                  </a:txBody>
                  <a:tcPr/>
                </a:tc>
                <a:tc>
                  <a:txBody>
                    <a:bodyPr/>
                    <a:lstStyle/>
                    <a:p>
                      <a:pPr algn="ctr"/>
                      <a:r>
                        <a:rPr lang="en-IN"/>
                        <a:t>38.36</a:t>
                      </a:r>
                    </a:p>
                  </a:txBody>
                  <a:tcPr/>
                </a:tc>
                <a:extLst>
                  <a:ext uri="{0D108BD9-81ED-4DB2-BD59-A6C34878D82A}">
                    <a16:rowId xmlns:a16="http://schemas.microsoft.com/office/drawing/2014/main" val="1424146618"/>
                  </a:ext>
                </a:extLst>
              </a:tr>
              <a:tr h="370840">
                <a:tc>
                  <a:txBody>
                    <a:bodyPr/>
                    <a:lstStyle/>
                    <a:p>
                      <a:pPr algn="ctr"/>
                      <a:r>
                        <a:rPr lang="en-IN"/>
                        <a:t>Lasso Regression</a:t>
                      </a:r>
                    </a:p>
                  </a:txBody>
                  <a:tcPr/>
                </a:tc>
                <a:tc>
                  <a:txBody>
                    <a:bodyPr/>
                    <a:lstStyle/>
                    <a:p>
                      <a:pPr algn="ctr"/>
                      <a:r>
                        <a:rPr lang="en-IN"/>
                        <a:t>11</a:t>
                      </a:r>
                    </a:p>
                  </a:txBody>
                  <a:tcPr/>
                </a:tc>
                <a:tc>
                  <a:txBody>
                    <a:bodyPr/>
                    <a:lstStyle/>
                    <a:p>
                      <a:pPr algn="ctr"/>
                      <a:r>
                        <a:rPr lang="en-IN"/>
                        <a:t>34.62</a:t>
                      </a:r>
                    </a:p>
                  </a:txBody>
                  <a:tcPr/>
                </a:tc>
                <a:extLst>
                  <a:ext uri="{0D108BD9-81ED-4DB2-BD59-A6C34878D82A}">
                    <a16:rowId xmlns:a16="http://schemas.microsoft.com/office/drawing/2014/main" val="1362370390"/>
                  </a:ext>
                </a:extLst>
              </a:tr>
              <a:tr h="370840">
                <a:tc>
                  <a:txBody>
                    <a:bodyPr/>
                    <a:lstStyle/>
                    <a:p>
                      <a:pPr algn="ctr"/>
                      <a:r>
                        <a:rPr lang="en-IN" err="1"/>
                        <a:t>XGBoost</a:t>
                      </a:r>
                      <a:r>
                        <a:rPr lang="en-IN"/>
                        <a:t> Regressor</a:t>
                      </a:r>
                    </a:p>
                  </a:txBody>
                  <a:tcPr/>
                </a:tc>
                <a:tc>
                  <a:txBody>
                    <a:bodyPr/>
                    <a:lstStyle/>
                    <a:p>
                      <a:pPr algn="ctr"/>
                      <a:r>
                        <a:rPr lang="en-IN"/>
                        <a:t>26</a:t>
                      </a:r>
                    </a:p>
                  </a:txBody>
                  <a:tcPr/>
                </a:tc>
                <a:tc>
                  <a:txBody>
                    <a:bodyPr/>
                    <a:lstStyle/>
                    <a:p>
                      <a:pPr algn="ctr"/>
                      <a:r>
                        <a:rPr lang="en-IN"/>
                        <a:t>41.48</a:t>
                      </a:r>
                    </a:p>
                  </a:txBody>
                  <a:tcPr/>
                </a:tc>
                <a:extLst>
                  <a:ext uri="{0D108BD9-81ED-4DB2-BD59-A6C34878D82A}">
                    <a16:rowId xmlns:a16="http://schemas.microsoft.com/office/drawing/2014/main" val="3736833533"/>
                  </a:ext>
                </a:extLst>
              </a:tr>
            </a:tbl>
          </a:graphicData>
        </a:graphic>
      </p:graphicFrame>
    </p:spTree>
    <p:extLst>
      <p:ext uri="{BB962C8B-B14F-4D97-AF65-F5344CB8AC3E}">
        <p14:creationId xmlns:p14="http://schemas.microsoft.com/office/powerpoint/2010/main" val="1699964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12E5-1AC5-4C32-A431-5E7AD4BF1B73}"/>
              </a:ext>
            </a:extLst>
          </p:cNvPr>
          <p:cNvSpPr>
            <a:spLocks noGrp="1"/>
          </p:cNvSpPr>
          <p:nvPr>
            <p:ph type="title"/>
          </p:nvPr>
        </p:nvSpPr>
        <p:spPr/>
        <p:txBody>
          <a:bodyPr/>
          <a:lstStyle/>
          <a:p>
            <a:r>
              <a:rPr lang="en-IN"/>
              <a:t>Feature Importance for </a:t>
            </a:r>
            <a:r>
              <a:rPr lang="en-IN" err="1"/>
              <a:t>XGBoost</a:t>
            </a:r>
            <a:r>
              <a:rPr lang="en-IN"/>
              <a:t> Regressor</a:t>
            </a:r>
          </a:p>
        </p:txBody>
      </p:sp>
      <p:sp>
        <p:nvSpPr>
          <p:cNvPr id="3" name="Content Placeholder 2">
            <a:extLst>
              <a:ext uri="{FF2B5EF4-FFF2-40B4-BE49-F238E27FC236}">
                <a16:creationId xmlns:a16="http://schemas.microsoft.com/office/drawing/2014/main" id="{E2518E11-738C-4F09-926A-B069687208AC}"/>
              </a:ext>
            </a:extLst>
          </p:cNvPr>
          <p:cNvSpPr>
            <a:spLocks noGrp="1"/>
          </p:cNvSpPr>
          <p:nvPr>
            <p:ph idx="1"/>
          </p:nvPr>
        </p:nvSpPr>
        <p:spPr/>
        <p:txBody>
          <a:bodyPr/>
          <a:lstStyle/>
          <a:p>
            <a:r>
              <a:rPr lang="en-IN"/>
              <a:t>Australia’s Feature Importance plot</a:t>
            </a:r>
          </a:p>
          <a:p>
            <a:endParaRPr lang="en-IN"/>
          </a:p>
        </p:txBody>
      </p:sp>
      <p:pic>
        <p:nvPicPr>
          <p:cNvPr id="5" name="Picture 4">
            <a:extLst>
              <a:ext uri="{FF2B5EF4-FFF2-40B4-BE49-F238E27FC236}">
                <a16:creationId xmlns:a16="http://schemas.microsoft.com/office/drawing/2014/main" id="{7E56B854-9741-43F9-9762-393E48D660A7}"/>
              </a:ext>
            </a:extLst>
          </p:cNvPr>
          <p:cNvPicPr>
            <a:picLocks noChangeAspect="1"/>
          </p:cNvPicPr>
          <p:nvPr/>
        </p:nvPicPr>
        <p:blipFill>
          <a:blip r:embed="rId2"/>
          <a:stretch>
            <a:fillRect/>
          </a:stretch>
        </p:blipFill>
        <p:spPr>
          <a:xfrm>
            <a:off x="3157537" y="2310606"/>
            <a:ext cx="6429375" cy="3381375"/>
          </a:xfrm>
          <a:prstGeom prst="rect">
            <a:avLst/>
          </a:prstGeom>
        </p:spPr>
      </p:pic>
    </p:spTree>
    <p:extLst>
      <p:ext uri="{BB962C8B-B14F-4D97-AF65-F5344CB8AC3E}">
        <p14:creationId xmlns:p14="http://schemas.microsoft.com/office/powerpoint/2010/main" val="186906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0C5E-8DAE-4BCC-936C-DB14A8B8930B}"/>
              </a:ext>
            </a:extLst>
          </p:cNvPr>
          <p:cNvSpPr>
            <a:spLocks noGrp="1"/>
          </p:cNvSpPr>
          <p:nvPr>
            <p:ph type="title"/>
          </p:nvPr>
        </p:nvSpPr>
        <p:spPr>
          <a:xfrm>
            <a:off x="609600" y="76200"/>
            <a:ext cx="11074400" cy="1066800"/>
          </a:xfrm>
        </p:spPr>
        <p:txBody>
          <a:bodyPr anchor="b">
            <a:normAutofit/>
          </a:bodyPr>
          <a:lstStyle/>
          <a:p>
            <a:r>
              <a:rPr lang="en-IN"/>
              <a:t>Results and Limitations</a:t>
            </a:r>
          </a:p>
        </p:txBody>
      </p:sp>
      <p:pic>
        <p:nvPicPr>
          <p:cNvPr id="5" name="Picture 4">
            <a:extLst>
              <a:ext uri="{FF2B5EF4-FFF2-40B4-BE49-F238E27FC236}">
                <a16:creationId xmlns:a16="http://schemas.microsoft.com/office/drawing/2014/main" id="{9C326796-7801-4EDE-A930-EDA15BFAFD04}"/>
              </a:ext>
            </a:extLst>
          </p:cNvPr>
          <p:cNvPicPr>
            <a:picLocks noChangeAspect="1"/>
          </p:cNvPicPr>
          <p:nvPr/>
        </p:nvPicPr>
        <p:blipFill>
          <a:blip r:embed="rId2"/>
          <a:stretch>
            <a:fillRect/>
          </a:stretch>
        </p:blipFill>
        <p:spPr>
          <a:xfrm>
            <a:off x="5191830" y="1524001"/>
            <a:ext cx="5722449" cy="4648199"/>
          </a:xfrm>
          <a:prstGeom prst="rect">
            <a:avLst/>
          </a:prstGeom>
          <a:noFill/>
        </p:spPr>
      </p:pic>
      <p:sp>
        <p:nvSpPr>
          <p:cNvPr id="3" name="Content Placeholder 2">
            <a:extLst>
              <a:ext uri="{FF2B5EF4-FFF2-40B4-BE49-F238E27FC236}">
                <a16:creationId xmlns:a16="http://schemas.microsoft.com/office/drawing/2014/main" id="{9F0CC221-806C-4E9E-A6E8-CDC16012FA19}"/>
              </a:ext>
            </a:extLst>
          </p:cNvPr>
          <p:cNvSpPr>
            <a:spLocks noGrp="1"/>
          </p:cNvSpPr>
          <p:nvPr>
            <p:ph type="body" sz="half" idx="2"/>
          </p:nvPr>
        </p:nvSpPr>
        <p:spPr>
          <a:xfrm>
            <a:off x="591890" y="1524000"/>
            <a:ext cx="3564876" cy="4648200"/>
          </a:xfrm>
        </p:spPr>
        <p:txBody>
          <a:bodyPr anchor="t">
            <a:normAutofit lnSpcReduction="10000"/>
          </a:bodyPr>
          <a:lstStyle/>
          <a:p>
            <a:pPr marL="342900" indent="-342900">
              <a:buFont typeface="Arial" panose="020B0604020202020204" pitchFamily="34" charset="0"/>
              <a:buChar char="•"/>
            </a:pPr>
            <a:r>
              <a:rPr lang="en-IN" dirty="0">
                <a:solidFill>
                  <a:schemeClr val="tx1"/>
                </a:solidFill>
              </a:rPr>
              <a:t>Lockdown dates predicted for every country to flatten the curve</a:t>
            </a:r>
          </a:p>
          <a:p>
            <a:endParaRPr lang="en-IN" dirty="0">
              <a:solidFill>
                <a:schemeClr val="tx1"/>
              </a:solidFill>
            </a:endParaRPr>
          </a:p>
          <a:p>
            <a:pPr marL="342900" indent="-342900">
              <a:buFont typeface="Arial" panose="020B0604020202020204" pitchFamily="34" charset="0"/>
              <a:buChar char="•"/>
            </a:pPr>
            <a:r>
              <a:rPr lang="en-IN" dirty="0">
                <a:solidFill>
                  <a:schemeClr val="tx1"/>
                </a:solidFill>
              </a:rPr>
              <a:t>Will be true only if present lockdown rules are not relaxed</a:t>
            </a:r>
          </a:p>
          <a:p>
            <a:endParaRPr lang="en-IN" dirty="0">
              <a:solidFill>
                <a:schemeClr val="tx1"/>
              </a:solidFill>
            </a:endParaRPr>
          </a:p>
          <a:p>
            <a:pPr marL="342900" indent="-342900">
              <a:buFont typeface="Arial" panose="020B0604020202020204" pitchFamily="34" charset="0"/>
              <a:buChar char="•"/>
            </a:pPr>
            <a:r>
              <a:rPr lang="en-IN" dirty="0">
                <a:solidFill>
                  <a:schemeClr val="tx1"/>
                </a:solidFill>
              </a:rPr>
              <a:t>Public must adhere to social distancing norms as followed on 18</a:t>
            </a:r>
            <a:r>
              <a:rPr lang="en-IN" baseline="30000" dirty="0">
                <a:solidFill>
                  <a:schemeClr val="tx1"/>
                </a:solidFill>
              </a:rPr>
              <a:t>th</a:t>
            </a:r>
            <a:r>
              <a:rPr lang="en-IN" dirty="0">
                <a:solidFill>
                  <a:schemeClr val="tx1"/>
                </a:solidFill>
              </a:rPr>
              <a:t> April 2020 (last day in dataset)</a:t>
            </a:r>
          </a:p>
          <a:p>
            <a:endParaRPr lang="en-IN" dirty="0"/>
          </a:p>
        </p:txBody>
      </p:sp>
    </p:spTree>
    <p:extLst>
      <p:ext uri="{BB962C8B-B14F-4D97-AF65-F5344CB8AC3E}">
        <p14:creationId xmlns:p14="http://schemas.microsoft.com/office/powerpoint/2010/main" val="1510447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90ED-0B5A-4768-8D1E-7206F5E75D94}"/>
              </a:ext>
            </a:extLst>
          </p:cNvPr>
          <p:cNvSpPr>
            <a:spLocks noGrp="1"/>
          </p:cNvSpPr>
          <p:nvPr>
            <p:ph type="title"/>
          </p:nvPr>
        </p:nvSpPr>
        <p:spPr/>
        <p:txBody>
          <a:bodyPr/>
          <a:lstStyle/>
          <a:p>
            <a:r>
              <a:rPr lang="en-IN"/>
              <a:t>Topics applied from the course</a:t>
            </a:r>
          </a:p>
        </p:txBody>
      </p:sp>
      <p:sp>
        <p:nvSpPr>
          <p:cNvPr id="3" name="Content Placeholder 2">
            <a:extLst>
              <a:ext uri="{FF2B5EF4-FFF2-40B4-BE49-F238E27FC236}">
                <a16:creationId xmlns:a16="http://schemas.microsoft.com/office/drawing/2014/main" id="{6FF62612-57B1-4688-BE94-747C5B546D82}"/>
              </a:ext>
            </a:extLst>
          </p:cNvPr>
          <p:cNvSpPr>
            <a:spLocks noGrp="1"/>
          </p:cNvSpPr>
          <p:nvPr>
            <p:ph idx="1"/>
          </p:nvPr>
        </p:nvSpPr>
        <p:spPr/>
        <p:txBody>
          <a:bodyPr>
            <a:normAutofit lnSpcReduction="10000"/>
          </a:bodyPr>
          <a:lstStyle/>
          <a:p>
            <a:r>
              <a:rPr lang="en-IN">
                <a:latin typeface="Verdana"/>
                <a:ea typeface="Verdana"/>
                <a:cs typeface="Verdana"/>
              </a:rPr>
              <a:t>One hot encoding</a:t>
            </a:r>
          </a:p>
          <a:p>
            <a:r>
              <a:rPr lang="en-IN">
                <a:latin typeface="Verdana"/>
                <a:ea typeface="Verdana"/>
                <a:cs typeface="Verdana"/>
              </a:rPr>
              <a:t>Supervised Learning</a:t>
            </a:r>
          </a:p>
          <a:p>
            <a:pPr lvl="1"/>
            <a:r>
              <a:rPr lang="en-IN">
                <a:latin typeface="Verdana"/>
                <a:ea typeface="Verdana"/>
                <a:cs typeface="Verdana"/>
              </a:rPr>
              <a:t>Regression</a:t>
            </a:r>
          </a:p>
          <a:p>
            <a:pPr marL="880110" lvl="2" indent="-285750">
              <a:buFont typeface="Wingdings" panose="05000000000000000000" pitchFamily="2" charset="2"/>
              <a:buChar char="ü"/>
            </a:pPr>
            <a:r>
              <a:rPr lang="en-IN">
                <a:latin typeface="Verdana"/>
                <a:ea typeface="Verdana"/>
                <a:cs typeface="Verdana"/>
              </a:rPr>
              <a:t>Random Forrest Regressor</a:t>
            </a:r>
          </a:p>
          <a:p>
            <a:pPr lvl="2">
              <a:buFont typeface="Wingdings" panose="05000000000000000000" pitchFamily="2" charset="2"/>
              <a:buChar char="ü"/>
            </a:pPr>
            <a:r>
              <a:rPr lang="en-IN">
                <a:latin typeface="Verdana"/>
                <a:ea typeface="Verdana"/>
                <a:cs typeface="Verdana"/>
              </a:rPr>
              <a:t>Polynomial Regression</a:t>
            </a:r>
          </a:p>
          <a:p>
            <a:pPr lvl="2">
              <a:buFont typeface="Wingdings" panose="05000000000000000000" pitchFamily="2" charset="2"/>
              <a:buChar char="ü"/>
            </a:pPr>
            <a:r>
              <a:rPr lang="en-IN" err="1">
                <a:latin typeface="Verdana"/>
                <a:ea typeface="Verdana"/>
                <a:cs typeface="Verdana"/>
              </a:rPr>
              <a:t>XGBoost</a:t>
            </a:r>
            <a:r>
              <a:rPr lang="en-IN">
                <a:latin typeface="Verdana"/>
                <a:ea typeface="Verdana"/>
                <a:cs typeface="Verdana"/>
              </a:rPr>
              <a:t> Regressor</a:t>
            </a:r>
          </a:p>
          <a:p>
            <a:pPr lvl="2">
              <a:buFont typeface="Wingdings" panose="05000000000000000000" pitchFamily="2" charset="2"/>
              <a:buChar char="ü"/>
            </a:pPr>
            <a:r>
              <a:rPr lang="en-IN">
                <a:latin typeface="Verdana"/>
                <a:ea typeface="Verdana"/>
                <a:cs typeface="Verdana"/>
              </a:rPr>
              <a:t>Lasso Regression</a:t>
            </a:r>
          </a:p>
          <a:p>
            <a:pPr lvl="2">
              <a:buFont typeface="Wingdings" panose="05000000000000000000" pitchFamily="2" charset="2"/>
              <a:buChar char="ü"/>
            </a:pPr>
            <a:r>
              <a:rPr lang="en-IN">
                <a:latin typeface="Verdana"/>
                <a:ea typeface="Verdana"/>
                <a:cs typeface="Verdana"/>
              </a:rPr>
              <a:t>Gradient Descent Optimization</a:t>
            </a:r>
          </a:p>
          <a:p>
            <a:r>
              <a:rPr lang="en-IN">
                <a:latin typeface="Verdana"/>
                <a:ea typeface="Verdana"/>
                <a:cs typeface="Verdana"/>
              </a:rPr>
              <a:t>Accuracy metrics: Mean squared error, Mean Absolute error, R-squared</a:t>
            </a:r>
          </a:p>
          <a:p>
            <a:r>
              <a:rPr lang="en-IN">
                <a:latin typeface="Verdana"/>
                <a:ea typeface="Verdana"/>
                <a:cs typeface="Verdana"/>
              </a:rPr>
              <a:t>K-fold cross validation</a:t>
            </a:r>
          </a:p>
          <a:p>
            <a:r>
              <a:rPr lang="en-IN">
                <a:latin typeface="Verdana"/>
                <a:ea typeface="Verdana"/>
                <a:cs typeface="Verdana"/>
              </a:rPr>
              <a:t>Feature Importance</a:t>
            </a:r>
          </a:p>
        </p:txBody>
      </p:sp>
    </p:spTree>
    <p:extLst>
      <p:ext uri="{BB962C8B-B14F-4D97-AF65-F5344CB8AC3E}">
        <p14:creationId xmlns:p14="http://schemas.microsoft.com/office/powerpoint/2010/main" val="3067758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DC2FC1-AFB8-4070-963E-68595A2D7205}"/>
              </a:ext>
            </a:extLst>
          </p:cNvPr>
          <p:cNvSpPr txBox="1"/>
          <p:nvPr/>
        </p:nvSpPr>
        <p:spPr>
          <a:xfrm>
            <a:off x="4981764" y="2514600"/>
            <a:ext cx="2431915" cy="914400"/>
          </a:xfrm>
          <a:prstGeom prst="rect">
            <a:avLst/>
          </a:prstGeom>
          <a:noFill/>
        </p:spPr>
        <p:txBody>
          <a:bodyPr wrap="none" rtlCol="0">
            <a:noAutofit/>
          </a:bodyPr>
          <a:lstStyle/>
          <a:p>
            <a:pPr algn="ctr"/>
            <a:r>
              <a:rPr lang="en-IN" sz="4400" dirty="0">
                <a:solidFill>
                  <a:schemeClr val="bg1"/>
                </a:solidFill>
                <a:latin typeface="Arial Nova Cond" panose="020B0604020202020204" pitchFamily="34" charset="0"/>
              </a:rPr>
              <a:t>Thank you!</a:t>
            </a:r>
          </a:p>
          <a:p>
            <a:pPr algn="ctr"/>
            <a:r>
              <a:rPr lang="en-IN" sz="4400" dirty="0">
                <a:solidFill>
                  <a:schemeClr val="bg1"/>
                </a:solidFill>
                <a:latin typeface="Arial Nova Cond" panose="020B0604020202020204" pitchFamily="34" charset="0"/>
              </a:rPr>
              <a:t>Any questions ?</a:t>
            </a:r>
          </a:p>
        </p:txBody>
      </p:sp>
    </p:spTree>
    <p:extLst>
      <p:ext uri="{BB962C8B-B14F-4D97-AF65-F5344CB8AC3E}">
        <p14:creationId xmlns:p14="http://schemas.microsoft.com/office/powerpoint/2010/main" val="417280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7D4E-7B61-465E-A3F4-3112DBD97A43}"/>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9711D315-23CF-4865-ACAC-3F3A12B1B6D9}"/>
              </a:ext>
            </a:extLst>
          </p:cNvPr>
          <p:cNvSpPr>
            <a:spLocks noGrp="1"/>
          </p:cNvSpPr>
          <p:nvPr>
            <p:ph idx="1"/>
          </p:nvPr>
        </p:nvSpPr>
        <p:spPr/>
        <p:txBody>
          <a:bodyPr>
            <a:normAutofit fontScale="92500" lnSpcReduction="20000"/>
          </a:bodyPr>
          <a:lstStyle/>
          <a:p>
            <a:r>
              <a:rPr lang="en-IN" dirty="0"/>
              <a:t>Through our analysis, we want to help the world by staying safe and take necessary precautions.</a:t>
            </a:r>
          </a:p>
          <a:p>
            <a:pPr marL="0" indent="0">
              <a:buNone/>
            </a:pPr>
            <a:endParaRPr lang="en-IN" dirty="0"/>
          </a:p>
          <a:p>
            <a:r>
              <a:rPr lang="en-IN" dirty="0"/>
              <a:t>Showcase the effect of lockdown to prevent the disease.</a:t>
            </a:r>
          </a:p>
          <a:p>
            <a:pPr marL="0" indent="0">
              <a:buNone/>
            </a:pPr>
            <a:endParaRPr lang="en-IN" dirty="0"/>
          </a:p>
          <a:p>
            <a:r>
              <a:rPr lang="en-IN" dirty="0"/>
              <a:t>Study on nucleotide and proteins of the virus to help researchers across the world.</a:t>
            </a:r>
          </a:p>
          <a:p>
            <a:pPr marL="0" indent="0">
              <a:buNone/>
            </a:pPr>
            <a:endParaRPr lang="en-IN" dirty="0"/>
          </a:p>
          <a:p>
            <a:r>
              <a:rPr lang="en-IN" dirty="0"/>
              <a:t>Help the world speed up its recovery process.</a:t>
            </a:r>
          </a:p>
          <a:p>
            <a:pPr marL="0" indent="0">
              <a:buNone/>
            </a:pPr>
            <a:endParaRPr lang="en-IN" dirty="0"/>
          </a:p>
          <a:p>
            <a:r>
              <a:rPr lang="en-IN" dirty="0"/>
              <a:t>Forecast the future and take effective measures to stop the disease from spreading even more.</a:t>
            </a:r>
          </a:p>
        </p:txBody>
      </p:sp>
    </p:spTree>
    <p:extLst>
      <p:ext uri="{BB962C8B-B14F-4D97-AF65-F5344CB8AC3E}">
        <p14:creationId xmlns:p14="http://schemas.microsoft.com/office/powerpoint/2010/main" val="398404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2622-6529-4E77-B32D-1C32B4C497D7}"/>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1991535B-8724-4D0D-AF78-6F8F152987AB}"/>
              </a:ext>
            </a:extLst>
          </p:cNvPr>
          <p:cNvSpPr>
            <a:spLocks noGrp="1"/>
          </p:cNvSpPr>
          <p:nvPr>
            <p:ph idx="1"/>
          </p:nvPr>
        </p:nvSpPr>
        <p:spPr/>
        <p:txBody>
          <a:bodyPr/>
          <a:lstStyle/>
          <a:p>
            <a:r>
              <a:rPr lang="en-US" dirty="0"/>
              <a:t>Content from this presentation is STRICTLY ONLY for educational and research purposes and may contain errors. The model and data are inaccurate to the complex, evolving, and heterogeneous realities of different countries and are not directed towards any person, group, nationality or ethnicity. Predictions are uncertain by nature and are impressions of what the data reflects. Readers must take any predictions with caution. Overly optimism based on some predicted end dates is dangerous because it may loosen our disciplines and controls and cause the turnaround of the virus and must be avoided.</a:t>
            </a:r>
            <a:endParaRPr lang="en-IN" dirty="0"/>
          </a:p>
        </p:txBody>
      </p:sp>
    </p:spTree>
    <p:extLst>
      <p:ext uri="{BB962C8B-B14F-4D97-AF65-F5344CB8AC3E}">
        <p14:creationId xmlns:p14="http://schemas.microsoft.com/office/powerpoint/2010/main" val="111645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221D-B53E-497E-B083-636E699BF95A}"/>
              </a:ext>
            </a:extLst>
          </p:cNvPr>
          <p:cNvSpPr>
            <a:spLocks noGrp="1"/>
          </p:cNvSpPr>
          <p:nvPr>
            <p:ph type="title"/>
          </p:nvPr>
        </p:nvSpPr>
        <p:spPr>
          <a:xfrm>
            <a:off x="609600" y="342900"/>
            <a:ext cx="10972800" cy="800100"/>
          </a:xfrm>
        </p:spPr>
        <p:txBody>
          <a:bodyPr anchor="b">
            <a:normAutofit/>
          </a:bodyPr>
          <a:lstStyle/>
          <a:p>
            <a:r>
              <a:rPr lang="en-US"/>
              <a:t>Some quick stats </a:t>
            </a:r>
          </a:p>
        </p:txBody>
      </p:sp>
      <p:sp>
        <p:nvSpPr>
          <p:cNvPr id="8" name="Content Placeholder 7">
            <a:extLst>
              <a:ext uri="{FF2B5EF4-FFF2-40B4-BE49-F238E27FC236}">
                <a16:creationId xmlns:a16="http://schemas.microsoft.com/office/drawing/2014/main" id="{A1D43851-88ED-4D8E-B6FA-697E49AFA715}"/>
              </a:ext>
            </a:extLst>
          </p:cNvPr>
          <p:cNvSpPr>
            <a:spLocks noGrp="1"/>
          </p:cNvSpPr>
          <p:nvPr>
            <p:ph sz="half" idx="1"/>
          </p:nvPr>
        </p:nvSpPr>
        <p:spPr>
          <a:xfrm>
            <a:off x="1016000" y="1676400"/>
            <a:ext cx="4876800" cy="4495800"/>
          </a:xfrm>
        </p:spPr>
        <p:txBody>
          <a:bodyPr vert="horz" lIns="91440" tIns="45720" rIns="91440" bIns="45720" rtlCol="0" anchor="t">
            <a:normAutofit/>
          </a:bodyPr>
          <a:lstStyle/>
          <a:p>
            <a:r>
              <a:rPr lang="en-US" dirty="0"/>
              <a:t>US counts for the highest number of cases in confirmed cases, followed by Spain, Italy and France</a:t>
            </a:r>
          </a:p>
        </p:txBody>
      </p:sp>
      <p:pic>
        <p:nvPicPr>
          <p:cNvPr id="3" name="Picture 4" descr="A screenshot of a cell phone&#10;&#10;Description generated with high confidence">
            <a:extLst>
              <a:ext uri="{FF2B5EF4-FFF2-40B4-BE49-F238E27FC236}">
                <a16:creationId xmlns:a16="http://schemas.microsoft.com/office/drawing/2014/main" id="{0F044D02-3B28-48B0-AF01-F11509588C09}"/>
              </a:ext>
            </a:extLst>
          </p:cNvPr>
          <p:cNvPicPr>
            <a:picLocks noChangeAspect="1"/>
          </p:cNvPicPr>
          <p:nvPr/>
        </p:nvPicPr>
        <p:blipFill>
          <a:blip r:embed="rId2"/>
          <a:stretch>
            <a:fillRect/>
          </a:stretch>
        </p:blipFill>
        <p:spPr>
          <a:xfrm>
            <a:off x="6197600" y="1391633"/>
            <a:ext cx="5252278" cy="4623594"/>
          </a:xfrm>
          <a:prstGeom prst="rect">
            <a:avLst/>
          </a:prstGeom>
          <a:noFill/>
        </p:spPr>
      </p:pic>
    </p:spTree>
    <p:extLst>
      <p:ext uri="{BB962C8B-B14F-4D97-AF65-F5344CB8AC3E}">
        <p14:creationId xmlns:p14="http://schemas.microsoft.com/office/powerpoint/2010/main" val="386018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563F-5A00-491E-9829-3C017FD60679}"/>
              </a:ext>
            </a:extLst>
          </p:cNvPr>
          <p:cNvSpPr>
            <a:spLocks noGrp="1"/>
          </p:cNvSpPr>
          <p:nvPr>
            <p:ph type="title"/>
          </p:nvPr>
        </p:nvSpPr>
        <p:spPr>
          <a:xfrm>
            <a:off x="609600" y="342900"/>
            <a:ext cx="10972800" cy="800100"/>
          </a:xfrm>
        </p:spPr>
        <p:txBody>
          <a:bodyPr anchor="b">
            <a:normAutofit/>
          </a:bodyPr>
          <a:lstStyle/>
          <a:p>
            <a:r>
              <a:rPr lang="en-US"/>
              <a:t>Country Wise Deaths</a:t>
            </a:r>
          </a:p>
        </p:txBody>
      </p:sp>
      <p:sp>
        <p:nvSpPr>
          <p:cNvPr id="7" name="Content Placeholder 7">
            <a:extLst>
              <a:ext uri="{FF2B5EF4-FFF2-40B4-BE49-F238E27FC236}">
                <a16:creationId xmlns:a16="http://schemas.microsoft.com/office/drawing/2014/main" id="{1E09A18B-6361-41D5-BA57-CFDCD9EAFFB5}"/>
              </a:ext>
            </a:extLst>
          </p:cNvPr>
          <p:cNvSpPr>
            <a:spLocks noGrp="1"/>
          </p:cNvSpPr>
          <p:nvPr>
            <p:ph sz="half" idx="1"/>
          </p:nvPr>
        </p:nvSpPr>
        <p:spPr>
          <a:xfrm>
            <a:off x="1016000" y="1676400"/>
            <a:ext cx="4876800" cy="4495800"/>
          </a:xfrm>
        </p:spPr>
        <p:txBody>
          <a:bodyPr vert="horz" lIns="91440" tIns="45720" rIns="91440" bIns="45720" rtlCol="0" anchor="t">
            <a:normAutofit/>
          </a:bodyPr>
          <a:lstStyle/>
          <a:p>
            <a:r>
              <a:rPr lang="en-US">
                <a:latin typeface="Verdana"/>
                <a:ea typeface="Verdana"/>
              </a:rPr>
              <a:t>US accounts for 24.2% of deaths </a:t>
            </a:r>
            <a:endParaRPr lang="en-US"/>
          </a:p>
          <a:p>
            <a:r>
              <a:rPr lang="en-US">
                <a:latin typeface="Verdana"/>
                <a:ea typeface="Verdana"/>
              </a:rPr>
              <a:t>Followed by Italy, Spain and France. </a:t>
            </a:r>
          </a:p>
        </p:txBody>
      </p:sp>
      <p:pic>
        <p:nvPicPr>
          <p:cNvPr id="3" name="Picture 4" descr="A screenshot of a cell phone&#10;&#10;Description generated with high confidence">
            <a:extLst>
              <a:ext uri="{FF2B5EF4-FFF2-40B4-BE49-F238E27FC236}">
                <a16:creationId xmlns:a16="http://schemas.microsoft.com/office/drawing/2014/main" id="{1C8B784F-5081-4EF0-98FD-21E8824C65D0}"/>
              </a:ext>
            </a:extLst>
          </p:cNvPr>
          <p:cNvPicPr>
            <a:picLocks noChangeAspect="1"/>
          </p:cNvPicPr>
          <p:nvPr/>
        </p:nvPicPr>
        <p:blipFill>
          <a:blip r:embed="rId2"/>
          <a:stretch>
            <a:fillRect/>
          </a:stretch>
        </p:blipFill>
        <p:spPr>
          <a:xfrm>
            <a:off x="6539948" y="1424764"/>
            <a:ext cx="5042452" cy="4480028"/>
          </a:xfrm>
          <a:prstGeom prst="rect">
            <a:avLst/>
          </a:prstGeom>
          <a:noFill/>
        </p:spPr>
      </p:pic>
    </p:spTree>
    <p:extLst>
      <p:ext uri="{BB962C8B-B14F-4D97-AF65-F5344CB8AC3E}">
        <p14:creationId xmlns:p14="http://schemas.microsoft.com/office/powerpoint/2010/main" val="396555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3C6F0C-9C36-4E33-8477-B648D0CD35D6}"/>
              </a:ext>
            </a:extLst>
          </p:cNvPr>
          <p:cNvSpPr>
            <a:spLocks noGrp="1"/>
          </p:cNvSpPr>
          <p:nvPr>
            <p:ph type="title"/>
          </p:nvPr>
        </p:nvSpPr>
        <p:spPr>
          <a:xfrm>
            <a:off x="609600" y="342900"/>
            <a:ext cx="10972800" cy="800100"/>
          </a:xfrm>
        </p:spPr>
        <p:txBody>
          <a:bodyPr/>
          <a:lstStyle/>
          <a:p>
            <a:r>
              <a:rPr lang="en-US">
                <a:latin typeface="Verdana"/>
                <a:ea typeface="Verdana"/>
              </a:rPr>
              <a:t>Confirmed cases by continent</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6E538069-EF86-4194-AEFC-DF62259ACA16}"/>
              </a:ext>
            </a:extLst>
          </p:cNvPr>
          <p:cNvPicPr>
            <a:picLocks noGrp="1" noChangeAspect="1"/>
          </p:cNvPicPr>
          <p:nvPr>
            <p:ph idx="1"/>
          </p:nvPr>
        </p:nvPicPr>
        <p:blipFill>
          <a:blip r:embed="rId2"/>
          <a:stretch>
            <a:fillRect/>
          </a:stretch>
        </p:blipFill>
        <p:spPr>
          <a:xfrm>
            <a:off x="1647962" y="1524000"/>
            <a:ext cx="8896076" cy="4648200"/>
          </a:xfrm>
          <a:noFill/>
        </p:spPr>
      </p:pic>
    </p:spTree>
    <p:extLst>
      <p:ext uri="{BB962C8B-B14F-4D97-AF65-F5344CB8AC3E}">
        <p14:creationId xmlns:p14="http://schemas.microsoft.com/office/powerpoint/2010/main" val="137174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EA64335-3A17-464F-BF45-44719A6568E2}"/>
              </a:ext>
            </a:extLst>
          </p:cNvPr>
          <p:cNvSpPr>
            <a:spLocks noGrp="1"/>
          </p:cNvSpPr>
          <p:nvPr>
            <p:ph type="title"/>
          </p:nvPr>
        </p:nvSpPr>
        <p:spPr>
          <a:xfrm>
            <a:off x="609600" y="342900"/>
            <a:ext cx="10972800" cy="800100"/>
          </a:xfrm>
        </p:spPr>
        <p:txBody>
          <a:bodyPr/>
          <a:lstStyle/>
          <a:p>
            <a:r>
              <a:rPr lang="en-US">
                <a:latin typeface="Verdana"/>
                <a:ea typeface="Verdana"/>
              </a:rPr>
              <a:t>Deaths by continent</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114B6197-3D65-4DBA-9D7A-2B8F591526F0}"/>
              </a:ext>
            </a:extLst>
          </p:cNvPr>
          <p:cNvPicPr>
            <a:picLocks noGrp="1" noChangeAspect="1"/>
          </p:cNvPicPr>
          <p:nvPr>
            <p:ph idx="1"/>
          </p:nvPr>
        </p:nvPicPr>
        <p:blipFill>
          <a:blip r:embed="rId2"/>
          <a:stretch>
            <a:fillRect/>
          </a:stretch>
        </p:blipFill>
        <p:spPr>
          <a:xfrm>
            <a:off x="1668548" y="1524000"/>
            <a:ext cx="8854904" cy="4648200"/>
          </a:xfrm>
          <a:noFill/>
        </p:spPr>
      </p:pic>
    </p:spTree>
    <p:extLst>
      <p:ext uri="{BB962C8B-B14F-4D97-AF65-F5344CB8AC3E}">
        <p14:creationId xmlns:p14="http://schemas.microsoft.com/office/powerpoint/2010/main" val="171202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5D26615-404E-4EA1-B972-E85472407ACD}"/>
              </a:ext>
            </a:extLst>
          </p:cNvPr>
          <p:cNvSpPr>
            <a:spLocks noGrp="1"/>
          </p:cNvSpPr>
          <p:nvPr>
            <p:ph type="title"/>
          </p:nvPr>
        </p:nvSpPr>
        <p:spPr>
          <a:xfrm>
            <a:off x="609600" y="342900"/>
            <a:ext cx="10972800" cy="800100"/>
          </a:xfrm>
        </p:spPr>
        <p:txBody>
          <a:bodyPr/>
          <a:lstStyle/>
          <a:p>
            <a:r>
              <a:rPr lang="en-US">
                <a:latin typeface="Verdana"/>
                <a:ea typeface="Verdana"/>
              </a:rPr>
              <a:t>Increase in Confirmed cases by Continent</a:t>
            </a:r>
            <a:endParaRPr lang="en-US"/>
          </a:p>
        </p:txBody>
      </p:sp>
      <p:pic>
        <p:nvPicPr>
          <p:cNvPr id="5" name="Picture 5" descr="A close up of a map&#10;&#10;Description generated with high confidence">
            <a:extLst>
              <a:ext uri="{FF2B5EF4-FFF2-40B4-BE49-F238E27FC236}">
                <a16:creationId xmlns:a16="http://schemas.microsoft.com/office/drawing/2014/main" id="{1BAC8F08-0403-4CEF-B0B8-259D96B16EAB}"/>
              </a:ext>
            </a:extLst>
          </p:cNvPr>
          <p:cNvPicPr>
            <a:picLocks noGrp="1" noChangeAspect="1"/>
          </p:cNvPicPr>
          <p:nvPr>
            <p:ph idx="1"/>
          </p:nvPr>
        </p:nvPicPr>
        <p:blipFill>
          <a:blip r:embed="rId2"/>
          <a:stretch>
            <a:fillRect/>
          </a:stretch>
        </p:blipFill>
        <p:spPr>
          <a:xfrm>
            <a:off x="1690123" y="1524000"/>
            <a:ext cx="8811753" cy="4648200"/>
          </a:xfrm>
          <a:noFill/>
        </p:spPr>
      </p:pic>
    </p:spTree>
    <p:extLst>
      <p:ext uri="{BB962C8B-B14F-4D97-AF65-F5344CB8AC3E}">
        <p14:creationId xmlns:p14="http://schemas.microsoft.com/office/powerpoint/2010/main" val="876506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PI-White">
  <a:themeElements>
    <a:clrScheme name="Custom 56">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lgn="ctr">
          <a:defRPr sz="1600" dirty="0" smtClean="0">
            <a:solidFill>
              <a:schemeClr val="bg1"/>
            </a:solidFill>
            <a:latin typeface="+mn-lt"/>
          </a:defRPr>
        </a:defPPr>
      </a:lstStyle>
    </a:spDef>
    <a:txDef>
      <a:spPr>
        <a:noFill/>
      </a:spPr>
      <a:bodyPr wrap="none" rtlCol="0">
        <a:noAutofit/>
      </a:bodyPr>
      <a:lstStyle>
        <a:defPPr algn="ctr">
          <a:defRPr sz="1600" dirty="0" err="1" smtClean="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A3C57A9858DC4D9563909B3C02B0BF" ma:contentTypeVersion="7" ma:contentTypeDescription="Create a new document." ma:contentTypeScope="" ma:versionID="67987842a7c51ad5aa461bbcf61ba0b1">
  <xsd:schema xmlns:xsd="http://www.w3.org/2001/XMLSchema" xmlns:xs="http://www.w3.org/2001/XMLSchema" xmlns:p="http://schemas.microsoft.com/office/2006/metadata/properties" xmlns:ns3="2554a1f5-ec12-49e7-807a-f31ce94f2349" xmlns:ns4="84c09096-e068-4fd0-9629-48fd0f8cfa0f" targetNamespace="http://schemas.microsoft.com/office/2006/metadata/properties" ma:root="true" ma:fieldsID="f5247904571f3afd43da7f884003b257" ns3:_="" ns4:_="">
    <xsd:import namespace="2554a1f5-ec12-49e7-807a-f31ce94f2349"/>
    <xsd:import namespace="84c09096-e068-4fd0-9629-48fd0f8cfa0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54a1f5-ec12-49e7-807a-f31ce94f23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4c09096-e068-4fd0-9629-48fd0f8cfa0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8C54AA-5A02-4A06-BBE7-4E825A6D56B7}">
  <ds:schemaRefs>
    <ds:schemaRef ds:uri="http://purl.org/dc/terms/"/>
    <ds:schemaRef ds:uri="http://schemas.microsoft.com/office/infopath/2007/PartnerControls"/>
    <ds:schemaRef ds:uri="2554a1f5-ec12-49e7-807a-f31ce94f2349"/>
    <ds:schemaRef ds:uri="http://www.w3.org/XML/1998/namespace"/>
    <ds:schemaRef ds:uri="http://schemas.openxmlformats.org/package/2006/metadata/core-properties"/>
    <ds:schemaRef ds:uri="http://schemas.microsoft.com/office/2006/documentManagement/types"/>
    <ds:schemaRef ds:uri="http://purl.org/dc/elements/1.1/"/>
    <ds:schemaRef ds:uri="84c09096-e068-4fd0-9629-48fd0f8cfa0f"/>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6CD6985-70AC-4FBE-94C0-88B869805C66}">
  <ds:schemaRefs>
    <ds:schemaRef ds:uri="2554a1f5-ec12-49e7-807a-f31ce94f2349"/>
    <ds:schemaRef ds:uri="84c09096-e068-4fd0-9629-48fd0f8cfa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A01D6E5-2F51-4513-8B9B-C1A0F72B63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94</TotalTime>
  <Words>794</Words>
  <Application>Microsoft Office PowerPoint</Application>
  <PresentationFormat>Widescreen</PresentationFormat>
  <Paragraphs>140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Nova Cond</vt:lpstr>
      <vt:lpstr>Courier New</vt:lpstr>
      <vt:lpstr>Times New Roman</vt:lpstr>
      <vt:lpstr>Verdana</vt:lpstr>
      <vt:lpstr>Wingdings</vt:lpstr>
      <vt:lpstr>WPI-White</vt:lpstr>
      <vt:lpstr>Data Analysis on COVID - 19</vt:lpstr>
      <vt:lpstr>Introduction and Data</vt:lpstr>
      <vt:lpstr>Motivation</vt:lpstr>
      <vt:lpstr>Disclaimer</vt:lpstr>
      <vt:lpstr>Some quick stats </vt:lpstr>
      <vt:lpstr>Country Wise Deaths</vt:lpstr>
      <vt:lpstr>Confirmed cases by continent</vt:lpstr>
      <vt:lpstr>Deaths by continent</vt:lpstr>
      <vt:lpstr>Increase in Confirmed cases by Continent</vt:lpstr>
      <vt:lpstr>Increase in deaths by continent</vt:lpstr>
      <vt:lpstr>Protein Length</vt:lpstr>
      <vt:lpstr>Deriving R0</vt:lpstr>
      <vt:lpstr>Forecasting Model: Problem Statement</vt:lpstr>
      <vt:lpstr>Forecasting Model: Heuristics </vt:lpstr>
      <vt:lpstr>Predicting country – wise lockdown dates to flatten the curve </vt:lpstr>
      <vt:lpstr>Data</vt:lpstr>
      <vt:lpstr>Google’s Mobility Reports Explained</vt:lpstr>
      <vt:lpstr>Pre-processing</vt:lpstr>
      <vt:lpstr>Modelling</vt:lpstr>
      <vt:lpstr>Best Algorithm by country breakdown</vt:lpstr>
      <vt:lpstr>Feature Importance for XGBoost Regressor</vt:lpstr>
      <vt:lpstr>Results and Limitations</vt:lpstr>
      <vt:lpstr>Topics applied from the course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COVID - 19</dc:title>
  <dc:creator>Eranki, Varun</dc:creator>
  <cp:lastModifiedBy>Eranki, Varun</cp:lastModifiedBy>
  <cp:revision>1</cp:revision>
  <dcterms:created xsi:type="dcterms:W3CDTF">2020-04-28T18:20:48Z</dcterms:created>
  <dcterms:modified xsi:type="dcterms:W3CDTF">2020-04-28T19:55:07Z</dcterms:modified>
</cp:coreProperties>
</file>