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73" r:id="rId10"/>
    <p:sldId id="265" r:id="rId11"/>
    <p:sldId id="267" r:id="rId12"/>
    <p:sldId id="269" r:id="rId13"/>
    <p:sldId id="274" r:id="rId14"/>
    <p:sldId id="276" r:id="rId15"/>
    <p:sldId id="281" r:id="rId16"/>
    <p:sldId id="275" r:id="rId17"/>
    <p:sldId id="266" r:id="rId18"/>
    <p:sldId id="270" r:id="rId19"/>
    <p:sldId id="271" r:id="rId20"/>
    <p:sldId id="272" r:id="rId21"/>
    <p:sldId id="279" r:id="rId22"/>
    <p:sldId id="280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8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71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4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8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3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4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1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77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aspnet/web-api/overview/advanced/http-message-handl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ASPNET-Web-API-Help-Page-40e1a68e#cont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a-knowhow.com/?p=42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9ACAB50-22A5-7C4D-9E27-831C6DD3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en-US" altLang="zh-TW" sz="7200"/>
              <a:t>Restful Web API</a:t>
            </a:r>
            <a:endParaRPr kumimoji="1" lang="zh-TW" altLang="en-US" sz="7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D912AC-429E-2745-992A-4D0A9A2B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zh-CN" altLang="en-US" sz="1600"/>
              <a:t>作者：</a:t>
            </a:r>
            <a:r>
              <a:rPr kumimoji="1" lang="en-US" altLang="zh-CN" sz="1600"/>
              <a:t>Nelson		</a:t>
            </a:r>
            <a:r>
              <a:rPr kumimoji="1" lang="zh-CN" altLang="en-US" sz="1600"/>
              <a:t>日期：</a:t>
            </a:r>
            <a:r>
              <a:rPr kumimoji="1" lang="en-US" altLang="zh-CN" sz="1600"/>
              <a:t>2019/06/25</a:t>
            </a:r>
            <a:endParaRPr kumimoji="1"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26642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BC972-CF6D-CB4D-8B7C-9E4306DDE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IIS Web</a:t>
            </a:r>
            <a:r>
              <a:rPr kumimoji="1" lang="zh-TW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專案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928C0F-67F0-4645-8A5F-06CE0E473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16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09DC62-905C-864E-B469-BD2C5EB2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zh-CN" altLang="en-US" sz="2400"/>
              <a:t>挑選</a:t>
            </a:r>
            <a:r>
              <a:rPr kumimoji="1" lang="en-US" altLang="zh-TW" sz="2400"/>
              <a:t>Visual Studio 2017</a:t>
            </a:r>
            <a:r>
              <a:rPr kumimoji="1" lang="zh-CN" altLang="en-US" sz="2400"/>
              <a:t>範本</a:t>
            </a:r>
            <a:endParaRPr kumimoji="1" lang="zh-TW" altLang="en-US" sz="24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87BFE383-D0E0-4F28-AAD0-E556DEA2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新增專案</a:t>
            </a:r>
            <a:endParaRPr lang="en-US" sz="1400" dirty="0"/>
          </a:p>
        </p:txBody>
      </p:sp>
      <p:pic>
        <p:nvPicPr>
          <p:cNvPr id="29" name="內容版面配置區 7">
            <a:extLst>
              <a:ext uri="{FF2B5EF4-FFF2-40B4-BE49-F238E27FC236}">
                <a16:creationId xmlns:a16="http://schemas.microsoft.com/office/drawing/2014/main" id="{4783C1F1-68B7-A543-865D-2DDBCB23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22767"/>
            <a:ext cx="6269479" cy="40124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7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09DC62-905C-864E-B469-BD2C5EB2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標準混合式專案範本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4FDD28-93DC-4BD9-9532-C6BD713D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選擇</a:t>
            </a:r>
            <a:r>
              <a:rPr lang="en-US" altLang="zh-CN" sz="1400" dirty="0"/>
              <a:t>Web API</a:t>
            </a:r>
            <a:r>
              <a:rPr lang="zh-CN" altLang="en-US" sz="1400" dirty="0"/>
              <a:t>範本</a:t>
            </a:r>
            <a:endParaRPr lang="en-US" sz="14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9FF6596B-2653-1441-8FA1-413564D3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83583"/>
            <a:ext cx="6269479" cy="40908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25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B3D28B-4139-CF46-9D95-A2083B7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專案檔案目錄一覽</a:t>
            </a:r>
            <a:endParaRPr kumimoji="1" lang="zh-TW" altLang="en-US" sz="2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0EE607D1-9784-4199-9036-8088F40C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33" name="內容版面配置區 3">
            <a:extLst>
              <a:ext uri="{FF2B5EF4-FFF2-40B4-BE49-F238E27FC236}">
                <a16:creationId xmlns:a16="http://schemas.microsoft.com/office/drawing/2014/main" id="{767BA749-BB23-484B-9326-B4DBD518E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63" y="640080"/>
            <a:ext cx="288653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27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Picture 2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7" name="Picture 2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8" name="Rectangle 2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32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34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62" name="Rectangle 36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8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0DF2E0-48B5-9145-A0B6-5D6EB92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zh-CN" altLang="en-US" sz="4800">
                <a:solidFill>
                  <a:srgbClr val="FFFFFF"/>
                </a:solidFill>
              </a:rPr>
              <a:t>路由管線分離</a:t>
            </a:r>
            <a:endParaRPr kumimoji="1" lang="en-US" altLang="zh-TW" sz="48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F74A06-9547-44B9-A860-68F62564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1800">
                <a:solidFill>
                  <a:srgbClr val="FFFFFF"/>
                </a:solidFill>
              </a:rPr>
              <a:t>各自的路由器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D964656A-41EE-A046-8DFC-1257CD544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71" y="640078"/>
            <a:ext cx="9956256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4" name="Rectangle 40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528AF-8568-4A4B-A2D1-B6FE1D46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</a:t>
            </a:r>
            <a:r>
              <a:rPr kumimoji="1" lang="zh-TW" altLang="en-US" dirty="0"/>
              <a:t> </a:t>
            </a:r>
            <a:r>
              <a:rPr kumimoji="1" lang="zh-CN" altLang="en-US" dirty="0"/>
              <a:t>管線設計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1E59A-4078-714A-8BDC-D3D0A761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理解WebAPI的 HttpMessageHandler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42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4" name="Rectangle 8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3" name="內容版面配置區 3">
            <a:extLst>
              <a:ext uri="{FF2B5EF4-FFF2-40B4-BE49-F238E27FC236}">
                <a16:creationId xmlns:a16="http://schemas.microsoft.com/office/drawing/2014/main" id="{767BA749-BB23-484B-9326-B4DBD518E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6" r="-1" b="1059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B3D28B-4139-CF46-9D95-A2083B7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zh-CN" altLang="en-US" sz="3200"/>
              <a:t>命名空間</a:t>
            </a:r>
            <a:endParaRPr kumimoji="1" lang="zh-TW" altLang="en-US" sz="320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0EE607D1-9784-4199-9036-8088F40C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MVC</a:t>
            </a:r>
            <a:r>
              <a:rPr lang="zh-CN" altLang="en-US" sz="1600"/>
              <a:t>走</a:t>
            </a:r>
            <a:r>
              <a:rPr lang="en-US" altLang="zh-CN" sz="1600"/>
              <a:t>System.Web.Mvc</a:t>
            </a:r>
          </a:p>
          <a:p>
            <a:r>
              <a:rPr lang="en-US" sz="1600"/>
              <a:t>WebAPI</a:t>
            </a:r>
            <a:r>
              <a:rPr lang="zh-CN" altLang="en-US" sz="1600"/>
              <a:t>走</a:t>
            </a:r>
            <a:r>
              <a:rPr lang="en-US" altLang="zh-CN" sz="1600"/>
              <a:t>System.Web.Http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2873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BC972-CF6D-CB4D-8B7C-9E4306DDE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OWIN Web</a:t>
            </a:r>
            <a:r>
              <a:rPr kumimoji="1" lang="zh-TW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專案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928C0F-67F0-4645-8A5F-06CE0E473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41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446130-0AC7-3B4E-B874-0842294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挑選</a:t>
            </a:r>
            <a:r>
              <a:rPr kumimoji="1" lang="en-US" altLang="zh-TW" sz="2400" dirty="0"/>
              <a:t>Visual Studio 2017</a:t>
            </a:r>
            <a:r>
              <a:rPr kumimoji="1" lang="zh-CN" altLang="en-US" sz="2400" dirty="0"/>
              <a:t>範本</a:t>
            </a:r>
            <a:endParaRPr kumimoji="1" lang="zh-TW" alt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DBB572-549A-4F01-868B-41163E7B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新增專案</a:t>
            </a:r>
            <a:endParaRPr lang="en-US" sz="14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56B34D3-C251-E24C-B37B-FC487F5BA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30604"/>
            <a:ext cx="6269479" cy="39967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8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446130-0AC7-3B4E-B874-0842294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安裝</a:t>
            </a:r>
            <a:r>
              <a:rPr lang="en-US" altLang="zh-CN" sz="2400" dirty="0"/>
              <a:t>NuGet</a:t>
            </a:r>
            <a:r>
              <a:rPr lang="zh-CN" altLang="en-US" sz="2400" dirty="0"/>
              <a:t>專案套件</a:t>
            </a:r>
            <a:endParaRPr lang="en-US" altLang="zh-TW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DBB572-549A-4F01-868B-41163E7B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安裝</a:t>
            </a:r>
            <a:r>
              <a:rPr lang="en-US" altLang="zh-CN" sz="1400" dirty="0"/>
              <a:t>NuGet</a:t>
            </a:r>
            <a:r>
              <a:rPr lang="zh-CN" altLang="en-US" sz="1400" dirty="0"/>
              <a:t>專案套件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Microsoft.AspNet.WebApi.OwinSelfHost</a:t>
            </a:r>
            <a:endParaRPr lang="en-US" sz="14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56B34D3-C251-E24C-B37B-FC487F5BA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276090" y="1775425"/>
            <a:ext cx="6269479" cy="33071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8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B6906C-BFC0-8344-9D75-C163CACC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4400" dirty="0">
                <a:solidFill>
                  <a:srgbClr val="FFFFFF"/>
                </a:solidFill>
              </a:rPr>
              <a:t>介紹</a:t>
            </a:r>
            <a:endParaRPr kumimoji="1" lang="zh-TW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A6908-485B-CF4F-B756-4B9BCA9FAA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 dirty="0">
                <a:solidFill>
                  <a:srgbClr val="FFFFFF"/>
                </a:solidFill>
              </a:rPr>
              <a:t>ASP.NET Web API</a:t>
            </a:r>
            <a:r>
              <a:rPr kumimoji="1" lang="zh-TW" altLang="en-US" sz="2000" dirty="0">
                <a:solidFill>
                  <a:srgbClr val="FFFFFF"/>
                </a:solidFill>
              </a:rPr>
              <a:t>是一個框架，可以輕鬆構建可覆蓋廣泛客戶端的</a:t>
            </a:r>
            <a:r>
              <a:rPr kumimoji="1" lang="en-US" altLang="zh-TW" sz="2000" dirty="0">
                <a:solidFill>
                  <a:srgbClr val="FFFFFF"/>
                </a:solidFill>
              </a:rPr>
              <a:t>HTTP</a:t>
            </a:r>
            <a:r>
              <a:rPr kumimoji="1" lang="zh-TW" altLang="en-US" sz="2000" dirty="0">
                <a:solidFill>
                  <a:srgbClr val="FFFFFF"/>
                </a:solidFill>
              </a:rPr>
              <a:t>服務，包括瀏覽器和移動設備。 </a:t>
            </a:r>
            <a:r>
              <a:rPr kumimoji="1" lang="en-US" altLang="zh-TW" sz="2000" dirty="0">
                <a:solidFill>
                  <a:srgbClr val="FFFFFF"/>
                </a:solidFill>
              </a:rPr>
              <a:t>ASP.NET Web API</a:t>
            </a:r>
            <a:r>
              <a:rPr kumimoji="1" lang="zh-TW" altLang="en-US" sz="2000" dirty="0">
                <a:solidFill>
                  <a:srgbClr val="FFFFFF"/>
                </a:solidFill>
              </a:rPr>
              <a:t>是在</a:t>
            </a:r>
            <a:r>
              <a:rPr kumimoji="1" lang="en-US" altLang="zh-TW" sz="2000" dirty="0">
                <a:solidFill>
                  <a:srgbClr val="FFFFFF"/>
                </a:solidFill>
              </a:rPr>
              <a:t>.NET Framework</a:t>
            </a:r>
            <a:r>
              <a:rPr kumimoji="1" lang="zh-TW" altLang="en-US" sz="2000" dirty="0">
                <a:solidFill>
                  <a:srgbClr val="FFFFFF"/>
                </a:solidFill>
              </a:rPr>
              <a:t>上構建</a:t>
            </a:r>
            <a:r>
              <a:rPr kumimoji="1" lang="en-US" altLang="zh-TW" sz="2000" dirty="0">
                <a:solidFill>
                  <a:srgbClr val="FFFFFF"/>
                </a:solidFill>
              </a:rPr>
              <a:t>RESTful</a:t>
            </a:r>
            <a:r>
              <a:rPr kumimoji="1" lang="zh-TW" altLang="en-US" sz="2000" dirty="0">
                <a:solidFill>
                  <a:srgbClr val="FFFFFF"/>
                </a:solidFill>
              </a:rPr>
              <a:t>應用程序的理想平台。</a:t>
            </a:r>
          </a:p>
        </p:txBody>
      </p:sp>
    </p:spTree>
    <p:extLst>
      <p:ext uri="{BB962C8B-B14F-4D97-AF65-F5344CB8AC3E}">
        <p14:creationId xmlns:p14="http://schemas.microsoft.com/office/powerpoint/2010/main" val="398307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BC8EE-18C4-904A-BB73-D273E9F7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API</a:t>
            </a:r>
            <a:r>
              <a:rPr kumimoji="1" lang="zh-TW" altLang="en-US" dirty="0"/>
              <a:t> </a:t>
            </a:r>
            <a:r>
              <a:rPr kumimoji="1" lang="en-US" altLang="zh-TW" dirty="0"/>
              <a:t>Host </a:t>
            </a:r>
            <a:r>
              <a:rPr kumimoji="1" lang="zh-CN" altLang="en-US" dirty="0"/>
              <a:t>標準配備</a:t>
            </a:r>
            <a:r>
              <a:rPr kumimoji="1" lang="zh-TW" altLang="en-US" dirty="0"/>
              <a:t> </a:t>
            </a:r>
            <a:r>
              <a:rPr kumimoji="1" lang="en-US" altLang="zh-TW" dirty="0"/>
              <a:t>Web API Help Page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656251-94A6-C44C-9133-1E1E9F61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自備線上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 </a:t>
            </a:r>
            <a:r>
              <a:rPr kumimoji="1" lang="zh-TW" altLang="en-US" dirty="0"/>
              <a:t>查詢工具</a:t>
            </a:r>
          </a:p>
        </p:txBody>
      </p:sp>
    </p:spTree>
    <p:extLst>
      <p:ext uri="{BB962C8B-B14F-4D97-AF65-F5344CB8AC3E}">
        <p14:creationId xmlns:p14="http://schemas.microsoft.com/office/powerpoint/2010/main" val="27098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8ED829E-B29E-E64A-8D8A-AEF8A32D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API Catalog</a:t>
            </a:r>
            <a:endParaRPr kumimoji="1" lang="zh-TW" altLang="en-US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20C6D2-8EA8-4A0E-9A5D-3A5792A2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F4C7652E-2E24-AE4C-B1A3-1980969BE3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191"/>
          <a:stretch/>
        </p:blipFill>
        <p:spPr>
          <a:xfrm>
            <a:off x="5338629" y="609600"/>
            <a:ext cx="6178055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45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E2E372-F5DC-C549-AE83-973CA06A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API Information</a:t>
            </a:r>
            <a:endParaRPr kumimoji="1" lang="zh-TW" altLang="en-US" sz="24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AEA84C-CB2C-44AD-84CB-9C170250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82E3C34C-0BD5-634F-A521-1AC9AEDC52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44"/>
          <a:stretch/>
        </p:blipFill>
        <p:spPr>
          <a:xfrm>
            <a:off x="5338642" y="609600"/>
            <a:ext cx="6178029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76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19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F7971-B07F-BE46-9D86-B43DC5771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95943" y="640080"/>
            <a:ext cx="7043455" cy="33808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6" name="Rectangle 21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5DCA7F-84C3-984D-92B8-7863B928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zh-CN" altLang="en-US" sz="3700"/>
              <a:t>安裝</a:t>
            </a:r>
            <a:r>
              <a:rPr kumimoji="1" lang="en-US" altLang="zh-CN" sz="3700"/>
              <a:t> Microsoft.AspNet.WebApi.HelpPage</a:t>
            </a:r>
            <a:endParaRPr kumimoji="1" lang="en-US" altLang="zh-TW" sz="370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2E51C-72D5-7847-9E7C-6A5E5CA21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984" y="5410221"/>
            <a:ext cx="9622662" cy="5131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zh-CN" altLang="en-US" sz="1800"/>
              <a:t>開啟</a:t>
            </a:r>
            <a:r>
              <a:rPr kumimoji="1" lang="en-US" altLang="zh-CN" sz="1800"/>
              <a:t>NuGet</a:t>
            </a:r>
            <a:r>
              <a:rPr kumimoji="1" lang="zh-CN" altLang="en-US" sz="1800"/>
              <a:t>套件管理員</a:t>
            </a:r>
            <a:r>
              <a:rPr kumimoji="1" lang="zh-TW" altLang="en-US" sz="1800"/>
              <a:t>，搜尋</a:t>
            </a:r>
            <a:r>
              <a:rPr kumimoji="1" lang="en-US" altLang="zh-TW" sz="1800"/>
              <a:t>”helppage”</a:t>
            </a:r>
          </a:p>
        </p:txBody>
      </p:sp>
      <p:pic>
        <p:nvPicPr>
          <p:cNvPr id="87" name="Picture 23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88" name="Picture 25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89" name="Rectangle 27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57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4C539-29B6-AC48-AF61-647FB14A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學習資源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3EFE8-9D1F-0F44-8F57-8DC2C72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hlinkClick r:id="rId2"/>
              </a:rPr>
              <a:t>SelfHosting</a:t>
            </a:r>
            <a:r>
              <a:rPr kumimoji="1" lang="zh-CN" altLang="en-US" dirty="0">
                <a:hlinkClick r:id="rId2"/>
              </a:rPr>
              <a:t>的</a:t>
            </a:r>
            <a:r>
              <a:rPr kumimoji="1" lang="en-US" altLang="zh-CN" dirty="0" err="1">
                <a:hlinkClick r:id="rId2"/>
              </a:rPr>
              <a:t>HelpPage</a:t>
            </a:r>
            <a:r>
              <a:rPr kumimoji="1" lang="zh-TW" altLang="en-US" dirty="0">
                <a:hlinkClick r:id="rId2"/>
              </a:rPr>
              <a:t>解決方案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23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0B412-47C1-9241-BADF-B9D215B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 &amp; RESTful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20992-8A9F-0045-80EF-ED1186AA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REST </a:t>
            </a:r>
            <a:r>
              <a:rPr lang="zh-TW" altLang="en-US" dirty="0"/>
              <a:t>是英文 </a:t>
            </a:r>
            <a:r>
              <a:rPr lang="en-US" altLang="zh-TW" dirty="0"/>
              <a:t>(Representational State Transfer) </a:t>
            </a:r>
            <a:r>
              <a:rPr lang="zh-TW" altLang="en-US" dirty="0"/>
              <a:t>的簡稱，是 </a:t>
            </a:r>
            <a:r>
              <a:rPr lang="en-US" altLang="zh-TW" dirty="0"/>
              <a:t>Roy Thomas Fielding </a:t>
            </a:r>
            <a:r>
              <a:rPr lang="zh-TW" altLang="en-US" dirty="0"/>
              <a:t>博士於 </a:t>
            </a:r>
            <a:r>
              <a:rPr lang="en-US" altLang="zh-TW" dirty="0"/>
              <a:t>2000 </a:t>
            </a:r>
            <a:r>
              <a:rPr lang="zh-TW" altLang="en-US" dirty="0"/>
              <a:t>年在他的博士論文中提出來的一種軟體架構的開發的方法。</a:t>
            </a:r>
          </a:p>
          <a:p>
            <a:r>
              <a:rPr lang="zh-TW" altLang="en-US" dirty="0"/>
              <a:t>目前在三種主流的 </a:t>
            </a:r>
            <a:r>
              <a:rPr lang="en-US" altLang="zh-TW" dirty="0"/>
              <a:t>Web </a:t>
            </a:r>
            <a:r>
              <a:rPr lang="zh-TW" altLang="en-US" dirty="0"/>
              <a:t>服務實現方案中，因為 </a:t>
            </a:r>
            <a:r>
              <a:rPr lang="en-US" altLang="zh-TW" dirty="0"/>
              <a:t>REST</a:t>
            </a:r>
            <a:r>
              <a:rPr lang="zh-TW" altLang="en-US" dirty="0"/>
              <a:t>模式與複雜的 </a:t>
            </a:r>
            <a:r>
              <a:rPr lang="en-US" altLang="zh-TW" dirty="0"/>
              <a:t>SOAP </a:t>
            </a:r>
            <a:r>
              <a:rPr lang="zh-TW" altLang="en-US" dirty="0"/>
              <a:t>和 </a:t>
            </a:r>
            <a:r>
              <a:rPr lang="en-US" altLang="zh-TW" dirty="0"/>
              <a:t>XML-RPC </a:t>
            </a:r>
            <a:r>
              <a:rPr lang="zh-TW" altLang="en-US" dirty="0"/>
              <a:t>相比更加簡潔並且更加輕量，所以很適合用在行動裝置，如 </a:t>
            </a:r>
            <a:r>
              <a:rPr lang="en-US" altLang="zh-TW" dirty="0"/>
              <a:t>Pad </a:t>
            </a:r>
            <a:r>
              <a:rPr lang="zh-TW" altLang="en-US" dirty="0"/>
              <a:t>及 </a:t>
            </a:r>
            <a:r>
              <a:rPr lang="en-US" altLang="zh-TW" dirty="0"/>
              <a:t>Mobile Phone </a:t>
            </a:r>
            <a:r>
              <a:rPr lang="zh-TW" altLang="en-US" dirty="0"/>
              <a:t>上的應用程式。</a:t>
            </a:r>
          </a:p>
          <a:p>
            <a:r>
              <a:rPr lang="en-US" altLang="zh-TW" dirty="0"/>
              <a:t>REST </a:t>
            </a:r>
            <a:r>
              <a:rPr lang="zh-TW" altLang="en-US" dirty="0"/>
              <a:t>是一種設計風格而不是標準。</a:t>
            </a:r>
          </a:p>
        </p:txBody>
      </p:sp>
    </p:spTree>
    <p:extLst>
      <p:ext uri="{BB962C8B-B14F-4D97-AF65-F5344CB8AC3E}">
        <p14:creationId xmlns:p14="http://schemas.microsoft.com/office/powerpoint/2010/main" val="19417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0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63C9F0-6797-BC47-9776-C19A2026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廣泛的應用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0C94B2C8-E543-4936-9A45-7D5210526A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ASP.NET Web API</a:t>
            </a:r>
            <a:r>
              <a:rPr lang="zh-TW" altLang="en-US" sz="1800" dirty="0"/>
              <a:t>是一個框架，可以輕鬆構建可覆蓋廣泛客戶端的</a:t>
            </a:r>
            <a:r>
              <a:rPr lang="en-US" sz="1800" dirty="0"/>
              <a:t>HTTP</a:t>
            </a:r>
            <a:r>
              <a:rPr lang="zh-TW" altLang="en-US" sz="1800" dirty="0"/>
              <a:t>服務，包括瀏覽器和移動設備。 </a:t>
            </a:r>
            <a:r>
              <a:rPr lang="en-US" sz="1800" dirty="0"/>
              <a:t>ASP.NET Web API</a:t>
            </a:r>
            <a:r>
              <a:rPr lang="zh-TW" altLang="en-US" sz="1800" dirty="0"/>
              <a:t>是在</a:t>
            </a:r>
            <a:r>
              <a:rPr lang="en-US" altLang="zh-TW" sz="1800" dirty="0"/>
              <a:t>.</a:t>
            </a:r>
            <a:r>
              <a:rPr lang="en-US" sz="1800" dirty="0"/>
              <a:t>NET Framework</a:t>
            </a:r>
            <a:r>
              <a:rPr lang="zh-TW" altLang="en-US" sz="1800" dirty="0"/>
              <a:t>上構建</a:t>
            </a:r>
            <a:r>
              <a:rPr lang="en-US" sz="1800" dirty="0"/>
              <a:t>RESTful</a:t>
            </a:r>
            <a:r>
              <a:rPr lang="zh-TW" altLang="en-US" sz="1800" dirty="0"/>
              <a:t>應用程序的理想平台。</a:t>
            </a:r>
            <a:endParaRPr lang="en-US" sz="1800" dirty="0"/>
          </a:p>
        </p:txBody>
      </p:sp>
      <p:pic>
        <p:nvPicPr>
          <p:cNvPr id="33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2884FC7-7A8E-6549-B412-51033F03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50035"/>
            <a:ext cx="6269479" cy="35579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81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C7C1-CA21-9A4C-9C66-7A0B5BB6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kumimoji="1" lang="zh-CN" altLang="en-US"/>
              <a:t>與</a:t>
            </a:r>
            <a:r>
              <a:rPr kumimoji="1" lang="en-US" altLang="zh-CN"/>
              <a:t>MVC</a:t>
            </a:r>
            <a:r>
              <a:rPr kumimoji="1" lang="zh-TW" altLang="en-US"/>
              <a:t>不同之處</a:t>
            </a:r>
            <a:r>
              <a:rPr kumimoji="1" lang="en-US" altLang="zh-TW"/>
              <a:t> 1/3</a:t>
            </a:r>
            <a:endParaRPr kumimoji="1"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5AA47A-9D1F-4AA3-96A8-1EEB0993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/>
              <a:t>MVC</a:t>
            </a:r>
            <a:r>
              <a:rPr lang="zh-TW" altLang="zh-TW" sz="1800"/>
              <a:t>主要用來構建網站，既關心資料也關心頁面展示，而</a:t>
            </a:r>
            <a:r>
              <a:rPr lang="en-US" altLang="zh-TW" sz="1800"/>
              <a:t>Web API</a:t>
            </a:r>
            <a:r>
              <a:rPr lang="zh-TW" altLang="zh-TW" sz="1800"/>
              <a:t>只關注資料</a:t>
            </a:r>
          </a:p>
          <a:p>
            <a:pPr>
              <a:lnSpc>
                <a:spcPct val="150000"/>
              </a:lnSpc>
            </a:pPr>
            <a:r>
              <a:rPr lang="en-US" altLang="zh-TW" sz="1800"/>
              <a:t>Web API</a:t>
            </a:r>
            <a:r>
              <a:rPr lang="zh-TW" altLang="zh-TW" sz="1800"/>
              <a:t>支援格式協商，用戶端可以通過</a:t>
            </a:r>
            <a:r>
              <a:rPr lang="en-US" altLang="zh-TW" sz="1800"/>
              <a:t>Accept header</a:t>
            </a:r>
            <a:r>
              <a:rPr lang="zh-TW" altLang="zh-TW" sz="1800"/>
              <a:t>通知伺服器期望的格式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7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C7C1-CA21-9A4C-9C66-7A0B5BB6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與</a:t>
            </a:r>
            <a:r>
              <a:rPr kumimoji="1" lang="en-US" altLang="zh-CN" dirty="0"/>
              <a:t>MVC</a:t>
            </a:r>
            <a:r>
              <a:rPr kumimoji="1" lang="zh-TW" altLang="en-US" dirty="0"/>
              <a:t>不同之處</a:t>
            </a:r>
            <a:r>
              <a:rPr kumimoji="1" lang="en-US" altLang="zh-TW" dirty="0"/>
              <a:t> 2/3</a:t>
            </a:r>
            <a:endParaRPr kumimoji="1"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5AA47A-9D1F-4AA3-96A8-1EEB0993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/>
              <a:t>Web API</a:t>
            </a:r>
            <a:r>
              <a:rPr lang="zh-TW" altLang="zh-TW" sz="1800" dirty="0"/>
              <a:t>支援</a:t>
            </a:r>
            <a:r>
              <a:rPr lang="en-US" altLang="zh-TW" sz="1800" dirty="0"/>
              <a:t>Self Host</a:t>
            </a:r>
            <a:r>
              <a:rPr lang="zh-TW" altLang="zh-TW" sz="1800" dirty="0"/>
              <a:t>，</a:t>
            </a:r>
            <a:r>
              <a:rPr lang="en-US" altLang="zh-TW" sz="1800" dirty="0"/>
              <a:t>MVC</a:t>
            </a:r>
            <a:r>
              <a:rPr lang="zh-TW" altLang="zh-TW" sz="1800" dirty="0"/>
              <a:t>目前不支援</a:t>
            </a:r>
          </a:p>
          <a:p>
            <a:pPr>
              <a:lnSpc>
                <a:spcPct val="150000"/>
              </a:lnSpc>
            </a:pPr>
            <a:r>
              <a:rPr lang="en-US" altLang="zh-TW" sz="1800" dirty="0"/>
              <a:t>Web API</a:t>
            </a:r>
            <a:r>
              <a:rPr lang="zh-TW" altLang="zh-TW" sz="1800" dirty="0"/>
              <a:t>通過不同的</a:t>
            </a:r>
            <a:r>
              <a:rPr lang="en-US" altLang="zh-TW" sz="1800" dirty="0"/>
              <a:t>HTTP verb</a:t>
            </a:r>
            <a:r>
              <a:rPr lang="zh-TW" altLang="zh-TW" sz="1800" dirty="0"/>
              <a:t>表達不同的動作</a:t>
            </a:r>
            <a:r>
              <a:rPr lang="en-US" altLang="zh-TW" sz="1800" dirty="0"/>
              <a:t>(CRUD)</a:t>
            </a:r>
            <a:r>
              <a:rPr lang="zh-TW" altLang="zh-TW" sz="1800" dirty="0"/>
              <a:t>，</a:t>
            </a:r>
            <a:r>
              <a:rPr lang="en-US" altLang="zh-TW" sz="1800" dirty="0"/>
              <a:t>MVC</a:t>
            </a:r>
            <a:r>
              <a:rPr lang="zh-TW" altLang="zh-TW" sz="1800" dirty="0"/>
              <a:t>則通過</a:t>
            </a:r>
            <a:r>
              <a:rPr lang="en-US" altLang="zh-TW" sz="1800" dirty="0"/>
              <a:t>Action</a:t>
            </a:r>
            <a:r>
              <a:rPr lang="zh-TW" altLang="zh-TW" sz="1800" dirty="0"/>
              <a:t>名字表達動作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547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C7C1-CA21-9A4C-9C66-7A0B5BB6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與</a:t>
            </a:r>
            <a:r>
              <a:rPr kumimoji="1" lang="en-US" altLang="zh-CN" dirty="0"/>
              <a:t>MVC</a:t>
            </a:r>
            <a:r>
              <a:rPr kumimoji="1" lang="zh-TW" altLang="en-US" dirty="0"/>
              <a:t>不同之處</a:t>
            </a:r>
            <a:r>
              <a:rPr kumimoji="1" lang="en-US" altLang="zh-TW" dirty="0"/>
              <a:t> 3/3</a:t>
            </a:r>
            <a:endParaRPr kumimoji="1"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5AA47A-9D1F-4AA3-96A8-1EEB0993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/>
              <a:t>Web API</a:t>
            </a:r>
            <a:r>
              <a:rPr lang="zh-TW" altLang="zh-TW" sz="1800" dirty="0"/>
              <a:t>內建于</a:t>
            </a:r>
            <a:r>
              <a:rPr lang="en-US" altLang="zh-TW" sz="1800" dirty="0"/>
              <a:t>ASP.NET </a:t>
            </a:r>
            <a:r>
              <a:rPr lang="en-US" altLang="zh-TW" sz="1800" dirty="0" err="1"/>
              <a:t>System.Web.Http</a:t>
            </a:r>
            <a:r>
              <a:rPr lang="zh-TW" altLang="zh-TW" sz="1800" dirty="0"/>
              <a:t>命名空間下，</a:t>
            </a:r>
            <a:r>
              <a:rPr lang="en-US" altLang="zh-TW" sz="1800" dirty="0"/>
              <a:t>MVC</a:t>
            </a:r>
            <a:r>
              <a:rPr lang="zh-TW" altLang="zh-TW" sz="1800" dirty="0"/>
              <a:t>位於</a:t>
            </a:r>
            <a:r>
              <a:rPr lang="en-US" altLang="zh-TW" sz="1800" dirty="0" err="1"/>
              <a:t>System.Web.Mvc</a:t>
            </a:r>
            <a:r>
              <a:rPr lang="zh-TW" altLang="zh-TW" sz="1800" dirty="0"/>
              <a:t>命名空間下，因此</a:t>
            </a:r>
            <a:r>
              <a:rPr lang="en-US" altLang="zh-TW" sz="1800" dirty="0"/>
              <a:t>model binding/ filter/routing</a:t>
            </a:r>
            <a:r>
              <a:rPr lang="zh-TW" altLang="zh-TW" sz="1800" dirty="0"/>
              <a:t>等功能有所不同</a:t>
            </a:r>
          </a:p>
          <a:p>
            <a:pPr>
              <a:lnSpc>
                <a:spcPct val="150000"/>
              </a:lnSpc>
            </a:pPr>
            <a:r>
              <a:rPr lang="zh-TW" altLang="zh-TW" sz="1800" dirty="0"/>
              <a:t>最後，</a:t>
            </a:r>
            <a:r>
              <a:rPr lang="en-US" altLang="zh-TW" sz="1800" dirty="0"/>
              <a:t>Web API</a:t>
            </a:r>
            <a:r>
              <a:rPr lang="zh-TW" altLang="zh-TW" sz="1800" dirty="0"/>
              <a:t>非常適合構建移動用戶端服務</a:t>
            </a:r>
            <a:endParaRPr lang="en-US" sz="1800" dirty="0"/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47184FA7-E3CA-A44D-9D3C-76B94D76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6" y="3414974"/>
            <a:ext cx="5639886" cy="22841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08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B9EE9-9CC0-0141-8807-FE89D933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學習資源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96BD1-A927-4C4E-90EB-51A25764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完整的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系統架構圖</a:t>
            </a:r>
            <a:r>
              <a:rPr kumimoji="1" lang="zh-TW" altLang="en-US" dirty="0"/>
              <a:t> </a:t>
            </a:r>
            <a:r>
              <a:rPr lang="en-US" altLang="zh-TW" dirty="0">
                <a:hlinkClick r:id="rId2"/>
              </a:rPr>
              <a:t>https://www.qa-knowhow.com/?p=4225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05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C60E22-7100-4F70-8525-98F7CAE1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9">
            <a:extLst>
              <a:ext uri="{FF2B5EF4-FFF2-40B4-BE49-F238E27FC236}">
                <a16:creationId xmlns:a16="http://schemas.microsoft.com/office/drawing/2014/main" id="{14DE8BDE-B19F-4016-B1B0-14871E07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21">
            <a:extLst>
              <a:ext uri="{FF2B5EF4-FFF2-40B4-BE49-F238E27FC236}">
                <a16:creationId xmlns:a16="http://schemas.microsoft.com/office/drawing/2014/main" id="{7E3B7621-F03B-4FB5-97B7-BE1E0294E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34654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8BA32A7D-DCB1-4F3D-97F1-044D6243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94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B6906C-BFC0-8344-9D75-C163CACC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85610"/>
            <a:ext cx="6160745" cy="496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6000" dirty="0"/>
              <a:t>Visual Studio</a:t>
            </a:r>
            <a:r>
              <a:rPr kumimoji="1" lang="zh-CN" altLang="en-US" sz="6000" dirty="0"/>
              <a:t>專案</a:t>
            </a:r>
            <a:endParaRPr kumimoji="1" lang="en-US" altLang="zh-TW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A6908-485B-CF4F-B756-4B9BCA9FAA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6681" y="485610"/>
            <a:ext cx="2547500" cy="49634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kumimoji="1" lang="zh-TW" altLang="en-US" sz="4000"/>
              <a:t>兩種</a:t>
            </a:r>
            <a:r>
              <a:rPr kumimoji="1" lang="en-US" altLang="zh-TW" sz="4000"/>
              <a:t>Visulal Studio</a:t>
            </a:r>
            <a:r>
              <a:rPr kumimoji="1" lang="zh-CN" altLang="en-US" sz="4000"/>
              <a:t>的</a:t>
            </a:r>
            <a:r>
              <a:rPr kumimoji="1" lang="en-US" altLang="zh-TW" sz="4000"/>
              <a:t>Web API</a:t>
            </a:r>
            <a:r>
              <a:rPr kumimoji="1" lang="zh-CN" altLang="en-US" sz="4000"/>
              <a:t>專案配置</a:t>
            </a:r>
            <a:endParaRPr kumimoji="1" lang="en-US" altLang="zh-TW" sz="40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3E843B-6CE7-4DFF-B50D-4AB50ED6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89330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7DC4CA4-7111-46A0-BD6A-17D131E4F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338329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04612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405</Words>
  <Application>Microsoft Macintosh PowerPoint</Application>
  <PresentationFormat>寬螢幕</PresentationFormat>
  <Paragraphs>49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柏林</vt:lpstr>
      <vt:lpstr>Restful Web API</vt:lpstr>
      <vt:lpstr>介紹</vt:lpstr>
      <vt:lpstr>REST &amp; RESTful</vt:lpstr>
      <vt:lpstr>廣泛的應用</vt:lpstr>
      <vt:lpstr>與MVC不同之處 1/3</vt:lpstr>
      <vt:lpstr>與MVC不同之處 2/3</vt:lpstr>
      <vt:lpstr>與MVC不同之處 3/3</vt:lpstr>
      <vt:lpstr>學習資源</vt:lpstr>
      <vt:lpstr>Visual Studio專案</vt:lpstr>
      <vt:lpstr>建立IIS Web API專案</vt:lpstr>
      <vt:lpstr>挑選Visual Studio 2017範本</vt:lpstr>
      <vt:lpstr>標準混合式專案範本</vt:lpstr>
      <vt:lpstr>專案檔案目錄一覽</vt:lpstr>
      <vt:lpstr>路由管線分離</vt:lpstr>
      <vt:lpstr>Web API 管線設計</vt:lpstr>
      <vt:lpstr>命名空間</vt:lpstr>
      <vt:lpstr>建立OWIN Web API專案</vt:lpstr>
      <vt:lpstr>挑選Visual Studio 2017範本</vt:lpstr>
      <vt:lpstr>安裝NuGet專案套件</vt:lpstr>
      <vt:lpstr>Web API Host 標準配備 Web API Help Page</vt:lpstr>
      <vt:lpstr>API Catalog</vt:lpstr>
      <vt:lpstr>API Information</vt:lpstr>
      <vt:lpstr>安裝 Microsoft.AspNet.WebApi.HelpPage</vt:lpstr>
      <vt:lpstr>學習資源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API</dc:title>
  <dc:creator>i3036</dc:creator>
  <cp:lastModifiedBy>i3036</cp:lastModifiedBy>
  <cp:revision>2</cp:revision>
  <dcterms:created xsi:type="dcterms:W3CDTF">2019-06-25T07:44:54Z</dcterms:created>
  <dcterms:modified xsi:type="dcterms:W3CDTF">2019-06-25T07:52:16Z</dcterms:modified>
</cp:coreProperties>
</file>