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7" r:id="rId1"/>
  </p:sldMasterIdLst>
  <p:sldIdLst>
    <p:sldId id="256" r:id="rId2"/>
    <p:sldId id="264" r:id="rId3"/>
    <p:sldId id="266" r:id="rId4"/>
    <p:sldId id="267" r:id="rId5"/>
    <p:sldId id="268" r:id="rId6"/>
    <p:sldId id="257" r:id="rId7"/>
    <p:sldId id="259" r:id="rId8"/>
    <p:sldId id="258" r:id="rId9"/>
    <p:sldId id="284" r:id="rId10"/>
    <p:sldId id="263" r:id="rId11"/>
    <p:sldId id="260" r:id="rId12"/>
    <p:sldId id="262" r:id="rId13"/>
    <p:sldId id="261" r:id="rId14"/>
    <p:sldId id="280" r:id="rId15"/>
    <p:sldId id="273" r:id="rId16"/>
    <p:sldId id="265" r:id="rId17"/>
    <p:sldId id="269" r:id="rId18"/>
    <p:sldId id="270" r:id="rId19"/>
    <p:sldId id="272" r:id="rId20"/>
    <p:sldId id="283" r:id="rId21"/>
    <p:sldId id="276" r:id="rId22"/>
    <p:sldId id="274" r:id="rId23"/>
    <p:sldId id="277" r:id="rId24"/>
    <p:sldId id="278" r:id="rId25"/>
    <p:sldId id="279" r:id="rId26"/>
    <p:sldId id="286" r:id="rId27"/>
    <p:sldId id="281" r:id="rId28"/>
    <p:sldId id="275" r:id="rId29"/>
    <p:sldId id="282" r:id="rId30"/>
    <p:sldId id="287" r:id="rId31"/>
    <p:sldId id="289"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10"/>
    <p:restoredTop sz="94690"/>
  </p:normalViewPr>
  <p:slideViewPr>
    <p:cSldViewPr snapToGrid="0" snapToObjects="1">
      <p:cViewPr varScale="1">
        <p:scale>
          <a:sx n="86" d="100"/>
          <a:sy n="86" d="100"/>
        </p:scale>
        <p:origin x="248"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9"/>
            <a:ext cx="10572000" cy="2971051"/>
          </a:xfrm>
        </p:spPr>
        <p:txBody>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6/21/19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850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9" cy="566738"/>
          </a:xfrm>
        </p:spPr>
        <p:txBody>
          <a:bodyPr anchor="b">
            <a:normAutofit/>
          </a:bodyPr>
          <a:lstStyle>
            <a:lvl1pPr algn="l">
              <a:defRPr sz="2400" b="0"/>
            </a:lvl1pPr>
          </a:lstStyle>
          <a:p>
            <a:r>
              <a:rPr lang="zh-TW" altLang="en-US"/>
              <a:t>按一下以編輯母片標題樣式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TW" altLang="en-US"/>
              <a:t>按一下圖示以新增圖片</a:t>
            </a:r>
            <a:endParaRPr lang="en-US" dirty="0"/>
          </a:p>
        </p:txBody>
      </p:sp>
      <p:sp>
        <p:nvSpPr>
          <p:cNvPr id="4" name="Text Placeholder 3"/>
          <p:cNvSpPr>
            <a:spLocks noGrp="1"/>
          </p:cNvSpPr>
          <p:nvPr>
            <p:ph type="body" sz="half" idx="2"/>
          </p:nvPr>
        </p:nvSpPr>
        <p:spPr>
          <a:xfrm>
            <a:off x="810000" y="5367338"/>
            <a:ext cx="10561419" cy="493712"/>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8C79C5D-2A6F-F04D-97DA-BEF2467B64E4}" type="datetimeFigureOut">
              <a:rPr lang="en-US" smtClean="0"/>
              <a:pPr/>
              <a:t>6/21/19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676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853191" y="4443682"/>
            <a:ext cx="5891636" cy="713241"/>
          </a:xfrm>
        </p:spPr>
        <p:txBody>
          <a:bodyPr anchor="t">
            <a:noAutofit/>
          </a:bodyPr>
          <a:lstStyle>
            <a:lvl1pPr marL="0" indent="0" algn="l">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TW" altLang="en-US"/>
              <a:t>按一下以編輯母片文字樣式</a:t>
            </a:r>
          </a:p>
        </p:txBody>
      </p:sp>
      <p:sp>
        <p:nvSpPr>
          <p:cNvPr id="9" name="Text Placeholder 5"/>
          <p:cNvSpPr>
            <a:spLocks noGrp="1"/>
          </p:cNvSpPr>
          <p:nvPr>
            <p:ph type="body" sz="quarter" idx="16"/>
          </p:nvPr>
        </p:nvSpPr>
        <p:spPr>
          <a:xfrm>
            <a:off x="7574644" y="1081458"/>
            <a:ext cx="3810001" cy="4075465"/>
          </a:xfrm>
        </p:spPr>
        <p:txBody>
          <a:bodyPr anchor="t"/>
          <a:lstStyle>
            <a:lvl1pPr marL="0" indent="0">
              <a:buFontTx/>
              <a:buNone/>
              <a:defRPr/>
            </a:lvl1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DFA1846-DA80-1C48-A609-854EA85C59AD}" type="datetimeFigureOut">
              <a:rPr lang="en-US" smtClean="0"/>
              <a:pPr/>
              <a:t>6/21/19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3391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5"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90" y="2435959"/>
            <a:ext cx="4382521" cy="2007789"/>
          </a:xfrm>
        </p:spPr>
        <p:txBody>
          <a:bodyPr/>
          <a:lstStyle>
            <a:lvl1pPr>
              <a:defRPr sz="3200"/>
            </a:lvl1pPr>
          </a:lstStyle>
          <a:p>
            <a:r>
              <a:rPr lang="zh-TW" altLang="en-US"/>
              <a:t>按一下以編輯母片標題樣式</a:t>
            </a:r>
            <a:endParaRPr lang="en-US" dirty="0"/>
          </a:p>
        </p:txBody>
      </p:sp>
      <p:sp>
        <p:nvSpPr>
          <p:cNvPr id="6" name="Text Placeholder 5"/>
          <p:cNvSpPr>
            <a:spLocks noGrp="1"/>
          </p:cNvSpPr>
          <p:nvPr>
            <p:ph type="body" sz="quarter" idx="16"/>
          </p:nvPr>
        </p:nvSpPr>
        <p:spPr>
          <a:xfrm>
            <a:off x="6156001" y="2286002"/>
            <a:ext cx="4880300" cy="2295525"/>
          </a:xfrm>
        </p:spPr>
        <p:txBody>
          <a:bodyPr anchor="t"/>
          <a:lstStyle>
            <a:lvl1pPr marL="0" indent="0">
              <a:buFontTx/>
              <a:buNone/>
              <a:defRPr/>
            </a:lvl1pPr>
          </a:lstStyle>
          <a:p>
            <a:pPr lvl="0"/>
            <a:r>
              <a:rPr lang="zh-TW" altLang="en-US"/>
              <a:t>按一下以編輯母片文字樣式</a:t>
            </a:r>
          </a:p>
        </p:txBody>
      </p:sp>
      <p:sp>
        <p:nvSpPr>
          <p:cNvPr id="2" name="Date Placeholder 1"/>
          <p:cNvSpPr>
            <a:spLocks noGrp="1"/>
          </p:cNvSpPr>
          <p:nvPr>
            <p:ph type="dt" sz="half" idx="10"/>
          </p:nvPr>
        </p:nvSpPr>
        <p:spPr/>
        <p:txBody>
          <a:bodyPr/>
          <a:lstStyle/>
          <a:p>
            <a:fld id="{FBF54567-0DE4-3F47-BF90-CB84690072F9}" type="datetimeFigureOut">
              <a:rPr lang="en-US" smtClean="0"/>
              <a:pPr/>
              <a:t>6/21/19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8153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6/21/19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3904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12" name="Freeform 6"/>
          <p:cNvSpPr>
            <a:spLocks noChangeAspect="1"/>
          </p:cNvSpPr>
          <p:nvPr/>
        </p:nvSpPr>
        <p:spPr bwMode="auto">
          <a:xfrm>
            <a:off x="7669652"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2" y="586171"/>
            <a:ext cx="2494791" cy="513479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10002" y="446089"/>
            <a:ext cx="6611540" cy="5414962"/>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6/21/19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3269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447188"/>
            <a:ext cx="10571999" cy="97045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818713" y="2222287"/>
            <a:ext cx="10554575" cy="363651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6/21/19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980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10" name="Freeform 7"/>
          <p:cNvSpPr/>
          <p:nvPr/>
        </p:nvSpPr>
        <p:spPr bwMode="auto">
          <a:xfrm>
            <a:off x="0" y="3"/>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9" cy="1468800"/>
          </a:xfrm>
        </p:spPr>
        <p:txBody>
          <a:bodyPr anchor="b"/>
          <a:lstStyle>
            <a:lvl1pPr algn="r">
              <a:defRPr sz="4800" b="1"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810000" y="5281203"/>
            <a:ext cx="10561419" cy="433955"/>
          </a:xfrm>
        </p:spPr>
        <p:txBody>
          <a:bodyPr anchor="t">
            <a:noAutofit/>
          </a:bodyPr>
          <a:lstStyle>
            <a:lvl1pPr marL="0" indent="0" algn="r">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DFA1846-DA80-1C48-A609-854EA85C59AD}" type="datetimeFigureOut">
              <a:rPr lang="en-US" smtClean="0"/>
              <a:pPr/>
              <a:t>6/21/19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196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18713" y="2222289"/>
            <a:ext cx="5185873" cy="3638763"/>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7417" y="2222287"/>
            <a:ext cx="5194583" cy="3638764"/>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6/21/19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650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814729" y="2174875"/>
            <a:ext cx="5189857" cy="576262"/>
          </a:xfrm>
        </p:spPr>
        <p:txBody>
          <a:bodyPr anchor="b">
            <a:noAutofit/>
          </a:bodyPr>
          <a:lstStyle>
            <a:lvl1pPr marL="0" indent="0" algn="ctr">
              <a:buNone/>
              <a:defRPr sz="20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14729" y="2751140"/>
            <a:ext cx="5189856" cy="3109913"/>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87417" y="2174875"/>
            <a:ext cx="5194583" cy="576262"/>
          </a:xfrm>
        </p:spPr>
        <p:txBody>
          <a:bodyPr anchor="b">
            <a:noAutofit/>
          </a:bodyPr>
          <a:lstStyle>
            <a:lvl1pPr marL="0" indent="0" algn="ctr">
              <a:buNone/>
              <a:defRPr sz="20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7417" y="2751140"/>
            <a:ext cx="5194583" cy="3109913"/>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6/21/19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2497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6/21/19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893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6/21/19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4035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12" name="Freeform 6"/>
          <p:cNvSpPr>
            <a:spLocks noChangeAspect="1"/>
          </p:cNvSpPr>
          <p:nvPr/>
        </p:nvSpPr>
        <p:spPr bwMode="auto">
          <a:xfrm>
            <a:off x="1073152" y="446089"/>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2" y="446088"/>
            <a:ext cx="3547533" cy="1618396"/>
          </a:xfrm>
        </p:spPr>
        <p:txBody>
          <a:bodyPr anchor="b"/>
          <a:lstStyle>
            <a:lvl1pPr algn="l">
              <a:defRPr sz="2000" b="1"/>
            </a:lvl1pPr>
          </a:lstStyle>
          <a:p>
            <a:r>
              <a:rPr lang="zh-TW" altLang="en-US"/>
              <a:t>按一下以編輯母片標題樣式</a:t>
            </a:r>
            <a:endParaRPr lang="en-US" dirty="0"/>
          </a:p>
        </p:txBody>
      </p:sp>
      <p:sp>
        <p:nvSpPr>
          <p:cNvPr id="3" name="Content Placeholder 2"/>
          <p:cNvSpPr>
            <a:spLocks noGrp="1"/>
          </p:cNvSpPr>
          <p:nvPr>
            <p:ph idx="1"/>
          </p:nvPr>
        </p:nvSpPr>
        <p:spPr>
          <a:xfrm>
            <a:off x="4855634" y="446090"/>
            <a:ext cx="6252633" cy="5414963"/>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073152" y="2260740"/>
            <a:ext cx="3547533" cy="3600311"/>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0DF5E60-9974-AC48-9591-99C2BB44B7CF}" type="datetimeFigureOut">
              <a:rPr lang="en-US" smtClean="0"/>
              <a:pPr/>
              <a:t>6/21/19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608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14729" y="727524"/>
            <a:ext cx="4852988" cy="1617163"/>
          </a:xfrm>
        </p:spPr>
        <p:txBody>
          <a:bodyPr anchor="b">
            <a:normAutofit/>
          </a:bodyPr>
          <a:lstStyle>
            <a:lvl1pPr algn="l">
              <a:defRPr sz="2400" b="0"/>
            </a:lvl1pPr>
          </a:lstStyle>
          <a:p>
            <a:r>
              <a:rPr lang="zh-TW" altLang="en-US"/>
              <a:t>按一下以編輯母片標題樣式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TW" altLang="en-US"/>
              <a:t>按一下圖示以新增圖片</a:t>
            </a:r>
            <a:endParaRPr lang="en-US" dirty="0"/>
          </a:p>
        </p:txBody>
      </p:sp>
      <p:sp>
        <p:nvSpPr>
          <p:cNvPr id="4" name="Text Placeholder 3"/>
          <p:cNvSpPr>
            <a:spLocks noGrp="1"/>
          </p:cNvSpPr>
          <p:nvPr>
            <p:ph type="body" sz="half" idx="2"/>
          </p:nvPr>
        </p:nvSpPr>
        <p:spPr>
          <a:xfrm>
            <a:off x="814729" y="2344684"/>
            <a:ext cx="4852988" cy="3516365"/>
          </a:xfrm>
        </p:spPr>
        <p:txBody>
          <a:bodyPr anchor="t">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3885811" y="6041364"/>
            <a:ext cx="976879" cy="365125"/>
          </a:xfrm>
        </p:spPr>
        <p:txBody>
          <a:bodyPr/>
          <a:lstStyle/>
          <a:p>
            <a:fld id="{18C79C5D-2A6F-F04D-97DA-BEF2467B64E4}" type="datetimeFigureOut">
              <a:rPr lang="en-US" smtClean="0"/>
              <a:pPr/>
              <a:t>6/21/19</a:t>
            </a:fld>
            <a:endParaRPr lang="en-US" dirty="0"/>
          </a:p>
        </p:txBody>
      </p:sp>
      <p:sp>
        <p:nvSpPr>
          <p:cNvPr id="6" name="Footer Placeholder 5"/>
          <p:cNvSpPr>
            <a:spLocks noGrp="1"/>
          </p:cNvSpPr>
          <p:nvPr>
            <p:ph type="ftr" sz="quarter" idx="11"/>
          </p:nvPr>
        </p:nvSpPr>
        <p:spPr>
          <a:xfrm>
            <a:off x="590396" y="6041364"/>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90"/>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175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1" y="447188"/>
            <a:ext cx="10571999"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10000" y="2184403"/>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Footer Placeholder 4"/>
          <p:cNvSpPr>
            <a:spLocks noGrp="1"/>
          </p:cNvSpPr>
          <p:nvPr>
            <p:ph type="ftr" sz="quarter" idx="3"/>
          </p:nvPr>
        </p:nvSpPr>
        <p:spPr>
          <a:xfrm>
            <a:off x="451515" y="6041364"/>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5" y="6041364"/>
            <a:ext cx="1343707"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6/21/19</a:t>
            </a:fld>
            <a:endParaRPr lang="en-US" dirty="0"/>
          </a:p>
        </p:txBody>
      </p:sp>
      <p:sp>
        <p:nvSpPr>
          <p:cNvPr id="6" name="Slide Number Placeholder 5"/>
          <p:cNvSpPr>
            <a:spLocks noGrp="1"/>
          </p:cNvSpPr>
          <p:nvPr>
            <p:ph type="sldNum" sz="quarter" idx="4"/>
          </p:nvPr>
        </p:nvSpPr>
        <p:spPr>
          <a:xfrm>
            <a:off x="10678332" y="5915890"/>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319632"/>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Lst>
  <p:hf sldNum="0" hdr="0" ftr="0" dt="0"/>
  <p:txStyles>
    <p:titleStyle>
      <a:lvl1pPr algn="l" defTabSz="457189"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32" indent="-285744" algn="l" defTabSz="457189"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971" indent="-228594" algn="l" defTabSz="457189"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160" indent="-228594" algn="l" defTabSz="457189"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349" indent="-228594" algn="l" defTabSz="457189"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940" indent="-228594" algn="l" defTabSz="457189"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930" indent="-228594" algn="l" defTabSz="457189"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920" indent="-228594" algn="l" defTabSz="457189"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9910" indent="-228594" algn="l" defTabSz="457189"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ithelp.ithome.com.tw/articles/10201706" TargetMode="External"/><Relationship Id="rId2" Type="http://schemas.openxmlformats.org/officeDocument/2006/relationships/hyperlink" Target="https://blog.csdn.net/zhangcanyan/article/details/51622380" TargetMode="External"/><Relationship Id="rId1" Type="http://schemas.openxmlformats.org/officeDocument/2006/relationships/slideLayout" Target="../slideLayouts/slideLayout11.xml"/><Relationship Id="rId4" Type="http://schemas.openxmlformats.org/officeDocument/2006/relationships/hyperlink" Target="https://zh.wikipedia.org/wiki/%E8%AE%BE%E8%AE%A1%E6%A8%A1%E5%BC%8F_(%E8%AE%A1%E7%AE%97%E6%9C%B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ithelp.ithome.com.tw/articles/10201706" TargetMode="External"/><Relationship Id="rId2" Type="http://schemas.openxmlformats.org/officeDocument/2006/relationships/hyperlink" Target="https://blog.csdn.net/zhangcanyan/article/details/5162238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zh.wikipedia.org/wiki/SOLID_(%E9%9D%A2%E5%90%91%E5%AF%B9%E8%B1%A1%E8%AE%BE%E8%AE%A1)"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zh.wikipedia.org/wiki/%E5%8F%8D%E9%9D%A2%E6%A8%A1%E5%BC%8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medium.com/m/signin" TargetMode="External"/><Relationship Id="rId2" Type="http://schemas.openxmlformats.org/officeDocument/2006/relationships/hyperlink" Target="https://zh.wikipedia.org/wiki/%E5%8F%8D%E9%9D%A2%E6%A8%A1%E5%BC%8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hyperlink" Target="http://old-woodpecker.blogspot.com/" TargetMode="External"/><Relationship Id="rId2" Type="http://schemas.openxmlformats.org/officeDocument/2006/relationships/hyperlink" Target="mailto:nelson.yuan@solventosoft.com.t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10-common-software-architectural-patterns-in-a-nutshell-a0b47a1e9013"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hyperlink" Target="https://i0.wp.com/dotnettekki.com/wp-content/uploads/2018/05/mvc-page-lifecycle.jpg?fit=684%2C892&amp;ssl=1" TargetMode="External"/><Relationship Id="rId1" Type="http://schemas.openxmlformats.org/officeDocument/2006/relationships/slideLayout" Target="../slideLayouts/slideLayout10.xml"/><Relationship Id="rId4" Type="http://schemas.openxmlformats.org/officeDocument/2006/relationships/hyperlink" Target="https://dotnettekki.com/aspnet-mvc-page-life-cycle/"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towardsdatascience.com/10-common-software-architectural-patterns-in-a-nutshell-a0b47a1e901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320A55-AB96-5748-B100-F5B91F883E5F}"/>
              </a:ext>
            </a:extLst>
          </p:cNvPr>
          <p:cNvSpPr>
            <a:spLocks noGrp="1"/>
          </p:cNvSpPr>
          <p:nvPr>
            <p:ph type="ctrTitle"/>
          </p:nvPr>
        </p:nvSpPr>
        <p:spPr/>
        <p:txBody>
          <a:bodyPr/>
          <a:lstStyle/>
          <a:p>
            <a:r>
              <a:rPr lang="en-GB" altLang="zh-TW" dirty="0"/>
              <a:t>MVC, Design Pattern</a:t>
            </a:r>
            <a:r>
              <a:rPr lang="zh-TW" altLang="zh-TW" dirty="0"/>
              <a:t>是甚麼</a:t>
            </a:r>
            <a:r>
              <a:rPr lang="en-GB" altLang="zh-TW" dirty="0"/>
              <a:t>? </a:t>
            </a:r>
            <a:r>
              <a:rPr lang="zh-TW" altLang="zh-TW" dirty="0"/>
              <a:t>你現在用的是哪一種設計模式</a:t>
            </a:r>
            <a:r>
              <a:rPr lang="en-GB" altLang="zh-TW" dirty="0"/>
              <a:t>? </a:t>
            </a:r>
            <a:r>
              <a:rPr lang="zh-TW" altLang="zh-TW" dirty="0"/>
              <a:t>甚麼是反模式</a:t>
            </a:r>
            <a:r>
              <a:rPr lang="en-GB" altLang="zh-TW" dirty="0"/>
              <a:t>?</a:t>
            </a:r>
            <a:r>
              <a:rPr lang="zh-TW" altLang="zh-TW" dirty="0"/>
              <a:t> </a:t>
            </a:r>
            <a:endParaRPr kumimoji="1" lang="zh-TW" altLang="en-US" dirty="0"/>
          </a:p>
        </p:txBody>
      </p:sp>
      <p:sp>
        <p:nvSpPr>
          <p:cNvPr id="3" name="副標題 2">
            <a:extLst>
              <a:ext uri="{FF2B5EF4-FFF2-40B4-BE49-F238E27FC236}">
                <a16:creationId xmlns:a16="http://schemas.microsoft.com/office/drawing/2014/main" id="{0EE2024A-8C1D-4E4A-B5CD-BC94061FC4C6}"/>
              </a:ext>
            </a:extLst>
          </p:cNvPr>
          <p:cNvSpPr>
            <a:spLocks noGrp="1"/>
          </p:cNvSpPr>
          <p:nvPr>
            <p:ph type="subTitle" idx="1"/>
          </p:nvPr>
        </p:nvSpPr>
        <p:spPr/>
        <p:txBody>
          <a:bodyPr/>
          <a:lstStyle/>
          <a:p>
            <a:r>
              <a:rPr kumimoji="1" lang="zh-CN" altLang="en-US" spc="600" dirty="0"/>
              <a:t>反模式是一種有效的程式碼品質檢驗工具，利於產生重構目標，更容易溝通</a:t>
            </a:r>
            <a:endParaRPr kumimoji="1" lang="zh-TW" altLang="en-US" spc="600" dirty="0"/>
          </a:p>
        </p:txBody>
      </p:sp>
      <p:sp>
        <p:nvSpPr>
          <p:cNvPr id="4" name="文字方塊 3">
            <a:extLst>
              <a:ext uri="{FF2B5EF4-FFF2-40B4-BE49-F238E27FC236}">
                <a16:creationId xmlns:a16="http://schemas.microsoft.com/office/drawing/2014/main" id="{B60E8B34-5E98-434D-A8A4-B1F434AE94B1}"/>
              </a:ext>
            </a:extLst>
          </p:cNvPr>
          <p:cNvSpPr txBox="1"/>
          <p:nvPr/>
        </p:nvSpPr>
        <p:spPr>
          <a:xfrm>
            <a:off x="8273963" y="6192491"/>
            <a:ext cx="2892138" cy="276999"/>
          </a:xfrm>
          <a:prstGeom prst="rect">
            <a:avLst/>
          </a:prstGeom>
          <a:noFill/>
        </p:spPr>
        <p:txBody>
          <a:bodyPr wrap="none" rtlCol="0">
            <a:spAutoFit/>
          </a:bodyPr>
          <a:lstStyle/>
          <a:p>
            <a:r>
              <a:rPr kumimoji="1" lang="zh-CN" altLang="en-US" sz="1200" dirty="0">
                <a:solidFill>
                  <a:schemeClr val="bg1">
                    <a:lumMod val="50000"/>
                    <a:lumOff val="50000"/>
                  </a:schemeClr>
                </a:solidFill>
              </a:rPr>
              <a:t>作者</a:t>
            </a:r>
            <a:r>
              <a:rPr kumimoji="1" lang="zh-TW" altLang="en-US" sz="1200" dirty="0">
                <a:solidFill>
                  <a:schemeClr val="bg1">
                    <a:lumMod val="50000"/>
                    <a:lumOff val="50000"/>
                  </a:schemeClr>
                </a:solidFill>
              </a:rPr>
              <a:t>：</a:t>
            </a:r>
            <a:r>
              <a:rPr kumimoji="1" lang="en-US" altLang="zh-TW" sz="1200" dirty="0">
                <a:solidFill>
                  <a:schemeClr val="bg1">
                    <a:lumMod val="50000"/>
                    <a:lumOff val="50000"/>
                  </a:schemeClr>
                </a:solidFill>
              </a:rPr>
              <a:t>Nelson Yuan</a:t>
            </a:r>
            <a:r>
              <a:rPr kumimoji="1" lang="zh-TW" altLang="en-US" sz="1200" dirty="0">
                <a:solidFill>
                  <a:schemeClr val="bg1">
                    <a:lumMod val="50000"/>
                    <a:lumOff val="50000"/>
                  </a:schemeClr>
                </a:solidFill>
              </a:rPr>
              <a:t> 日期：</a:t>
            </a:r>
            <a:r>
              <a:rPr kumimoji="1" lang="en-US" altLang="zh-TW" sz="1200" dirty="0">
                <a:solidFill>
                  <a:schemeClr val="bg1">
                    <a:lumMod val="50000"/>
                    <a:lumOff val="50000"/>
                  </a:schemeClr>
                </a:solidFill>
              </a:rPr>
              <a:t>2019/06/20</a:t>
            </a:r>
            <a:endParaRPr kumimoji="1" lang="zh-TW" altLang="en-US" sz="1200" dirty="0">
              <a:solidFill>
                <a:schemeClr val="bg1">
                  <a:lumMod val="50000"/>
                  <a:lumOff val="50000"/>
                </a:schemeClr>
              </a:solidFill>
            </a:endParaRPr>
          </a:p>
        </p:txBody>
      </p:sp>
    </p:spTree>
    <p:extLst>
      <p:ext uri="{BB962C8B-B14F-4D97-AF65-F5344CB8AC3E}">
        <p14:creationId xmlns:p14="http://schemas.microsoft.com/office/powerpoint/2010/main" val="347400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A37D45-C870-A34B-948F-8EE5B0F559C0}"/>
              </a:ext>
            </a:extLst>
          </p:cNvPr>
          <p:cNvSpPr>
            <a:spLocks noGrp="1"/>
          </p:cNvSpPr>
          <p:nvPr>
            <p:ph type="title"/>
          </p:nvPr>
        </p:nvSpPr>
        <p:spPr/>
        <p:txBody>
          <a:bodyPr>
            <a:normAutofit fontScale="90000"/>
          </a:bodyPr>
          <a:lstStyle/>
          <a:p>
            <a:pPr>
              <a:lnSpc>
                <a:spcPct val="300000"/>
              </a:lnSpc>
            </a:pPr>
            <a:r>
              <a:rPr kumimoji="1" lang="zh-CN" altLang="en-US" spc="600" dirty="0"/>
              <a:t>接</a:t>
            </a:r>
            <a:r>
              <a:rPr kumimoji="1" lang="zh-TW" altLang="en-US" spc="600" dirty="0"/>
              <a:t>下來可以談設計模式了</a:t>
            </a:r>
            <a:r>
              <a:rPr kumimoji="1" lang="en-US" altLang="zh-TW" spc="600" dirty="0"/>
              <a:t>…</a:t>
            </a:r>
            <a:endParaRPr kumimoji="1" lang="zh-TW" altLang="en-US" spc="600" dirty="0"/>
          </a:p>
        </p:txBody>
      </p:sp>
      <p:sp>
        <p:nvSpPr>
          <p:cNvPr id="5" name="文字版面配置區 4">
            <a:extLst>
              <a:ext uri="{FF2B5EF4-FFF2-40B4-BE49-F238E27FC236}">
                <a16:creationId xmlns:a16="http://schemas.microsoft.com/office/drawing/2014/main" id="{A8D415B0-5151-BA4A-A1C0-842BF5771FA9}"/>
              </a:ext>
            </a:extLst>
          </p:cNvPr>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2807091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AC91C4-52B8-3547-9AE2-964E431DC315}"/>
              </a:ext>
            </a:extLst>
          </p:cNvPr>
          <p:cNvSpPr>
            <a:spLocks noGrp="1"/>
          </p:cNvSpPr>
          <p:nvPr>
            <p:ph type="title"/>
          </p:nvPr>
        </p:nvSpPr>
        <p:spPr/>
        <p:txBody>
          <a:bodyPr/>
          <a:lstStyle/>
          <a:p>
            <a:r>
              <a:rPr lang="en-GB" altLang="zh-TW" dirty="0"/>
              <a:t>Design Pattern</a:t>
            </a:r>
            <a:br>
              <a:rPr lang="en-GB" altLang="zh-TW" dirty="0"/>
            </a:br>
            <a:r>
              <a:rPr lang="en-US" altLang="zh-TW" dirty="0"/>
              <a:t>(</a:t>
            </a:r>
            <a:r>
              <a:rPr lang="zh-TW" altLang="zh-TW" dirty="0"/>
              <a:t>軟體設計模式</a:t>
            </a:r>
            <a:r>
              <a:rPr lang="en-US" altLang="zh-TW" dirty="0"/>
              <a:t>)</a:t>
            </a:r>
            <a:endParaRPr kumimoji="1" lang="zh-TW" altLang="en-US" dirty="0"/>
          </a:p>
        </p:txBody>
      </p:sp>
      <p:sp>
        <p:nvSpPr>
          <p:cNvPr id="3" name="文字版面配置區 2">
            <a:extLst>
              <a:ext uri="{FF2B5EF4-FFF2-40B4-BE49-F238E27FC236}">
                <a16:creationId xmlns:a16="http://schemas.microsoft.com/office/drawing/2014/main" id="{CDBEC231-59D0-9848-9525-1E0D8751D6AA}"/>
              </a:ext>
            </a:extLst>
          </p:cNvPr>
          <p:cNvSpPr>
            <a:spLocks noGrp="1"/>
          </p:cNvSpPr>
          <p:nvPr>
            <p:ph type="body" idx="1"/>
          </p:nvPr>
        </p:nvSpPr>
        <p:spPr/>
        <p:txBody>
          <a:bodyPr/>
          <a:lstStyle/>
          <a:p>
            <a:r>
              <a:rPr kumimoji="1" lang="zh-CN" altLang="en-US" spc="600" dirty="0"/>
              <a:t>什麼是設計模式？</a:t>
            </a:r>
            <a:endParaRPr kumimoji="1" lang="en-US" altLang="zh-CN" spc="600" dirty="0"/>
          </a:p>
          <a:p>
            <a:r>
              <a:rPr kumimoji="1" lang="zh-CN" altLang="en-US" spc="600" dirty="0"/>
              <a:t>學習資源：</a:t>
            </a:r>
            <a:endParaRPr kumimoji="1" lang="en-US" altLang="zh-CN" spc="600" dirty="0"/>
          </a:p>
          <a:p>
            <a:r>
              <a:rPr kumimoji="1" lang="en-US" altLang="zh-CN" spc="600" dirty="0">
                <a:hlinkClick r:id="rId2"/>
              </a:rPr>
              <a:t>1.GOF </a:t>
            </a:r>
            <a:r>
              <a:rPr kumimoji="1" lang="zh-TW" altLang="en-US" spc="600" dirty="0">
                <a:hlinkClick r:id="rId2"/>
              </a:rPr>
              <a:t>提出</a:t>
            </a:r>
            <a:r>
              <a:rPr kumimoji="1" lang="en-US" altLang="zh-TW" spc="600" dirty="0">
                <a:hlinkClick r:id="rId2"/>
              </a:rPr>
              <a:t>23</a:t>
            </a:r>
            <a:r>
              <a:rPr kumimoji="1" lang="zh-TW" altLang="en-US" spc="600" dirty="0">
                <a:hlinkClick r:id="rId2"/>
              </a:rPr>
              <a:t>種設計模式</a:t>
            </a:r>
            <a:endParaRPr kumimoji="1" lang="en-US" altLang="zh-CN" spc="600" dirty="0"/>
          </a:p>
          <a:p>
            <a:r>
              <a:rPr kumimoji="1" lang="en-US" altLang="zh-CN" spc="600" dirty="0">
                <a:hlinkClick r:id="rId3"/>
              </a:rPr>
              <a:t>2.</a:t>
            </a:r>
            <a:r>
              <a:rPr kumimoji="1" lang="zh-CN" altLang="en-US" spc="600" dirty="0">
                <a:hlinkClick r:id="rId3"/>
              </a:rPr>
              <a:t>我為什麼想學設計模式</a:t>
            </a:r>
            <a:endParaRPr kumimoji="1" lang="en-US" altLang="zh-CN" spc="600" dirty="0"/>
          </a:p>
        </p:txBody>
      </p:sp>
      <p:sp>
        <p:nvSpPr>
          <p:cNvPr id="4" name="文字版面配置區 3">
            <a:extLst>
              <a:ext uri="{FF2B5EF4-FFF2-40B4-BE49-F238E27FC236}">
                <a16:creationId xmlns:a16="http://schemas.microsoft.com/office/drawing/2014/main" id="{DF8557FC-B99D-EF47-8218-9870D3C57A1B}"/>
              </a:ext>
            </a:extLst>
          </p:cNvPr>
          <p:cNvSpPr>
            <a:spLocks noGrp="1"/>
          </p:cNvSpPr>
          <p:nvPr>
            <p:ph type="body" sz="quarter" idx="16"/>
          </p:nvPr>
        </p:nvSpPr>
        <p:spPr>
          <a:xfrm>
            <a:off x="7574644" y="1081458"/>
            <a:ext cx="3810001" cy="4745184"/>
          </a:xfrm>
        </p:spPr>
        <p:txBody>
          <a:bodyPr>
            <a:normAutofit fontScale="25000" lnSpcReduction="20000"/>
          </a:bodyPr>
          <a:lstStyle/>
          <a:p>
            <a:r>
              <a:rPr kumimoji="1" lang="zh-TW" altLang="en-US" dirty="0"/>
              <a:t>設計模式目錄</a:t>
            </a:r>
          </a:p>
          <a:p>
            <a:endParaRPr kumimoji="1" lang="zh-TW" altLang="en-US" dirty="0"/>
          </a:p>
          <a:p>
            <a:r>
              <a:rPr kumimoji="1" lang="zh-TW" altLang="en-US" dirty="0"/>
              <a:t>創建型</a:t>
            </a:r>
          </a:p>
          <a:p>
            <a:r>
              <a:rPr kumimoji="1" lang="en-US" altLang="zh-TW" dirty="0"/>
              <a:t>1. </a:t>
            </a:r>
            <a:r>
              <a:rPr kumimoji="1" lang="en-US" altLang="zh-CN" dirty="0"/>
              <a:t>Factory Method</a:t>
            </a:r>
            <a:r>
              <a:rPr kumimoji="1" lang="zh-CN" altLang="en-US" dirty="0"/>
              <a:t>（</a:t>
            </a:r>
            <a:r>
              <a:rPr kumimoji="1" lang="zh-TW" altLang="en-US" dirty="0"/>
              <a:t>工廠方法）</a:t>
            </a:r>
          </a:p>
          <a:p>
            <a:r>
              <a:rPr kumimoji="1" lang="en-US" altLang="zh-TW" dirty="0"/>
              <a:t>2. </a:t>
            </a:r>
            <a:r>
              <a:rPr kumimoji="1" lang="en-US" altLang="zh-CN" dirty="0"/>
              <a:t>Abstract Factory</a:t>
            </a:r>
            <a:r>
              <a:rPr kumimoji="1" lang="zh-CN" altLang="en-US" dirty="0"/>
              <a:t>（</a:t>
            </a:r>
            <a:r>
              <a:rPr kumimoji="1" lang="zh-TW" altLang="en-US" dirty="0"/>
              <a:t>抽象工廠）</a:t>
            </a:r>
          </a:p>
          <a:p>
            <a:r>
              <a:rPr kumimoji="1" lang="en-US" altLang="zh-TW" dirty="0"/>
              <a:t>3. </a:t>
            </a:r>
            <a:r>
              <a:rPr kumimoji="1" lang="en-US" altLang="zh-CN" dirty="0"/>
              <a:t>Builder</a:t>
            </a:r>
            <a:r>
              <a:rPr kumimoji="1" lang="zh-CN" altLang="en-US" dirty="0"/>
              <a:t>（</a:t>
            </a:r>
            <a:r>
              <a:rPr kumimoji="1" lang="zh-TW" altLang="en-US" dirty="0"/>
              <a:t>建造者）</a:t>
            </a:r>
          </a:p>
          <a:p>
            <a:r>
              <a:rPr kumimoji="1" lang="en-US" altLang="zh-TW" dirty="0"/>
              <a:t>4. </a:t>
            </a:r>
            <a:r>
              <a:rPr kumimoji="1" lang="en-US" altLang="zh-CN" dirty="0"/>
              <a:t>Prototype</a:t>
            </a:r>
            <a:r>
              <a:rPr kumimoji="1" lang="zh-CN" altLang="en-US" dirty="0"/>
              <a:t>（</a:t>
            </a:r>
            <a:r>
              <a:rPr kumimoji="1" lang="zh-TW" altLang="en-US" dirty="0"/>
              <a:t>原型）</a:t>
            </a:r>
          </a:p>
          <a:p>
            <a:r>
              <a:rPr kumimoji="1" lang="en-US" altLang="zh-TW" dirty="0"/>
              <a:t>5. </a:t>
            </a:r>
            <a:r>
              <a:rPr kumimoji="1" lang="en-US" altLang="zh-CN" dirty="0"/>
              <a:t>Singleton</a:t>
            </a:r>
            <a:r>
              <a:rPr kumimoji="1" lang="zh-CN" altLang="en-US" dirty="0"/>
              <a:t>（</a:t>
            </a:r>
            <a:r>
              <a:rPr kumimoji="1" lang="zh-TW" altLang="en-US" dirty="0"/>
              <a:t>單例）</a:t>
            </a:r>
          </a:p>
          <a:p>
            <a:r>
              <a:rPr kumimoji="1" lang="zh-TW" altLang="en-US" dirty="0"/>
              <a:t>結構型</a:t>
            </a:r>
          </a:p>
          <a:p>
            <a:r>
              <a:rPr kumimoji="1" lang="en-US" altLang="zh-TW" dirty="0"/>
              <a:t>6. </a:t>
            </a:r>
            <a:r>
              <a:rPr kumimoji="1" lang="en-US" altLang="zh-CN" dirty="0"/>
              <a:t>Adapter Class/Object</a:t>
            </a:r>
            <a:r>
              <a:rPr kumimoji="1" lang="zh-CN" altLang="en-US" dirty="0"/>
              <a:t>（</a:t>
            </a:r>
            <a:r>
              <a:rPr kumimoji="1" lang="zh-TW" altLang="en-US" dirty="0"/>
              <a:t>適配器）</a:t>
            </a:r>
          </a:p>
          <a:p>
            <a:r>
              <a:rPr kumimoji="1" lang="en-US" altLang="zh-TW" dirty="0"/>
              <a:t>7 . </a:t>
            </a:r>
            <a:r>
              <a:rPr kumimoji="1" lang="en-US" altLang="zh-CN" dirty="0"/>
              <a:t>Bridge</a:t>
            </a:r>
            <a:r>
              <a:rPr kumimoji="1" lang="zh-CN" altLang="en-US" dirty="0"/>
              <a:t>（</a:t>
            </a:r>
            <a:r>
              <a:rPr kumimoji="1" lang="zh-TW" altLang="en-US" dirty="0"/>
              <a:t>橋接）</a:t>
            </a:r>
          </a:p>
          <a:p>
            <a:r>
              <a:rPr kumimoji="1" lang="en-US" altLang="zh-TW" dirty="0"/>
              <a:t>8. </a:t>
            </a:r>
            <a:r>
              <a:rPr kumimoji="1" lang="en-US" altLang="zh-CN" dirty="0"/>
              <a:t>Composite</a:t>
            </a:r>
            <a:r>
              <a:rPr kumimoji="1" lang="zh-CN" altLang="en-US" dirty="0"/>
              <a:t>（</a:t>
            </a:r>
            <a:r>
              <a:rPr kumimoji="1" lang="zh-TW" altLang="en-US" dirty="0"/>
              <a:t>組合）</a:t>
            </a:r>
          </a:p>
          <a:p>
            <a:r>
              <a:rPr kumimoji="1" lang="en-US" altLang="zh-TW" dirty="0"/>
              <a:t>9. </a:t>
            </a:r>
            <a:r>
              <a:rPr kumimoji="1" lang="en-US" altLang="zh-CN" dirty="0"/>
              <a:t>Decorator</a:t>
            </a:r>
            <a:r>
              <a:rPr kumimoji="1" lang="zh-CN" altLang="en-US" dirty="0"/>
              <a:t>（</a:t>
            </a:r>
            <a:r>
              <a:rPr kumimoji="1" lang="zh-TW" altLang="en-US" dirty="0"/>
              <a:t>裝飾）</a:t>
            </a:r>
          </a:p>
          <a:p>
            <a:r>
              <a:rPr kumimoji="1" lang="en-US" altLang="zh-TW" dirty="0"/>
              <a:t>10. </a:t>
            </a:r>
            <a:r>
              <a:rPr kumimoji="1" lang="en-US" altLang="zh-CN" dirty="0"/>
              <a:t>Facade</a:t>
            </a:r>
            <a:r>
              <a:rPr kumimoji="1" lang="zh-CN" altLang="en-US" dirty="0"/>
              <a:t>（</a:t>
            </a:r>
            <a:r>
              <a:rPr kumimoji="1" lang="zh-TW" altLang="en-US" dirty="0"/>
              <a:t>外觀）</a:t>
            </a:r>
          </a:p>
          <a:p>
            <a:r>
              <a:rPr kumimoji="1" lang="en-US" altLang="zh-TW" dirty="0"/>
              <a:t>11. </a:t>
            </a:r>
            <a:r>
              <a:rPr kumimoji="1" lang="en-US" altLang="zh-CN" dirty="0"/>
              <a:t>Flyweight</a:t>
            </a:r>
            <a:r>
              <a:rPr kumimoji="1" lang="zh-CN" altLang="en-US" dirty="0"/>
              <a:t>（</a:t>
            </a:r>
            <a:r>
              <a:rPr kumimoji="1" lang="zh-TW" altLang="en-US" dirty="0"/>
              <a:t>享元）</a:t>
            </a:r>
          </a:p>
          <a:p>
            <a:r>
              <a:rPr kumimoji="1" lang="en-US" altLang="zh-TW" dirty="0"/>
              <a:t>12. </a:t>
            </a:r>
            <a:r>
              <a:rPr kumimoji="1" lang="en-US" altLang="zh-CN" dirty="0"/>
              <a:t>Proxy</a:t>
            </a:r>
            <a:r>
              <a:rPr kumimoji="1" lang="zh-CN" altLang="en-US" dirty="0"/>
              <a:t>（</a:t>
            </a:r>
            <a:r>
              <a:rPr kumimoji="1" lang="zh-TW" altLang="en-US" dirty="0"/>
              <a:t>代理）</a:t>
            </a:r>
          </a:p>
          <a:p>
            <a:r>
              <a:rPr kumimoji="1" lang="zh-TW" altLang="en-US" dirty="0"/>
              <a:t>行為型</a:t>
            </a:r>
          </a:p>
          <a:p>
            <a:r>
              <a:rPr kumimoji="1" lang="en-US" altLang="zh-TW" dirty="0"/>
              <a:t>13. </a:t>
            </a:r>
            <a:r>
              <a:rPr kumimoji="1" lang="en-US" altLang="zh-CN" dirty="0"/>
              <a:t>Interpreter</a:t>
            </a:r>
            <a:r>
              <a:rPr kumimoji="1" lang="zh-CN" altLang="en-US" dirty="0"/>
              <a:t>（</a:t>
            </a:r>
            <a:r>
              <a:rPr kumimoji="1" lang="zh-TW" altLang="en-US" dirty="0"/>
              <a:t>解釋器）</a:t>
            </a:r>
          </a:p>
          <a:p>
            <a:r>
              <a:rPr kumimoji="1" lang="en-US" altLang="zh-TW" dirty="0"/>
              <a:t>14. </a:t>
            </a:r>
            <a:r>
              <a:rPr kumimoji="1" lang="en-US" altLang="zh-CN" dirty="0"/>
              <a:t>Template Method</a:t>
            </a:r>
            <a:r>
              <a:rPr kumimoji="1" lang="zh-CN" altLang="en-US" dirty="0"/>
              <a:t>（</a:t>
            </a:r>
            <a:r>
              <a:rPr kumimoji="1" lang="zh-TW" altLang="en-US" dirty="0"/>
              <a:t>模板方法）</a:t>
            </a:r>
          </a:p>
          <a:p>
            <a:r>
              <a:rPr kumimoji="1" lang="en-US" altLang="zh-TW" dirty="0"/>
              <a:t>15. </a:t>
            </a:r>
            <a:r>
              <a:rPr kumimoji="1" lang="en-US" altLang="zh-CN" dirty="0"/>
              <a:t>Chain of Responsibility</a:t>
            </a:r>
            <a:r>
              <a:rPr kumimoji="1" lang="zh-CN" altLang="en-US" dirty="0"/>
              <a:t>（</a:t>
            </a:r>
            <a:r>
              <a:rPr kumimoji="1" lang="zh-TW" altLang="en-US" dirty="0"/>
              <a:t>責任鏈）</a:t>
            </a:r>
          </a:p>
          <a:p>
            <a:r>
              <a:rPr kumimoji="1" lang="en-US" altLang="zh-TW" dirty="0"/>
              <a:t>16. </a:t>
            </a:r>
            <a:r>
              <a:rPr kumimoji="1" lang="en-US" altLang="zh-CN" dirty="0"/>
              <a:t>Command</a:t>
            </a:r>
            <a:r>
              <a:rPr kumimoji="1" lang="zh-CN" altLang="en-US" dirty="0"/>
              <a:t>（</a:t>
            </a:r>
            <a:r>
              <a:rPr kumimoji="1" lang="zh-TW" altLang="en-US" dirty="0"/>
              <a:t>命令）</a:t>
            </a:r>
          </a:p>
          <a:p>
            <a:r>
              <a:rPr kumimoji="1" lang="en-US" altLang="zh-TW" dirty="0"/>
              <a:t>17. </a:t>
            </a:r>
            <a:r>
              <a:rPr kumimoji="1" lang="en-US" altLang="zh-CN" dirty="0"/>
              <a:t>Iterator</a:t>
            </a:r>
            <a:r>
              <a:rPr kumimoji="1" lang="zh-CN" altLang="en-US" dirty="0"/>
              <a:t>（</a:t>
            </a:r>
            <a:r>
              <a:rPr kumimoji="1" lang="zh-TW" altLang="en-US" dirty="0"/>
              <a:t>迭代器）</a:t>
            </a:r>
          </a:p>
          <a:p>
            <a:r>
              <a:rPr kumimoji="1" lang="en-US" altLang="zh-TW" dirty="0"/>
              <a:t>18. </a:t>
            </a:r>
            <a:r>
              <a:rPr kumimoji="1" lang="en-US" altLang="zh-CN" dirty="0"/>
              <a:t>Mediator</a:t>
            </a:r>
            <a:r>
              <a:rPr kumimoji="1" lang="zh-CN" altLang="en-US" dirty="0"/>
              <a:t>（</a:t>
            </a:r>
            <a:r>
              <a:rPr kumimoji="1" lang="zh-TW" altLang="en-US" dirty="0"/>
              <a:t>中介者）</a:t>
            </a:r>
          </a:p>
          <a:p>
            <a:r>
              <a:rPr kumimoji="1" lang="en-US" altLang="zh-TW" dirty="0"/>
              <a:t>19. </a:t>
            </a:r>
            <a:r>
              <a:rPr kumimoji="1" lang="en-US" altLang="zh-CN" dirty="0"/>
              <a:t>Memento</a:t>
            </a:r>
            <a:r>
              <a:rPr kumimoji="1" lang="zh-CN" altLang="en-US" dirty="0"/>
              <a:t>（</a:t>
            </a:r>
            <a:r>
              <a:rPr kumimoji="1" lang="zh-TW" altLang="en-US" dirty="0"/>
              <a:t>備忘錄）</a:t>
            </a:r>
          </a:p>
          <a:p>
            <a:r>
              <a:rPr kumimoji="1" lang="en-US" altLang="zh-TW" dirty="0"/>
              <a:t>20. </a:t>
            </a:r>
            <a:r>
              <a:rPr kumimoji="1" lang="en-US" altLang="zh-CN" dirty="0"/>
              <a:t>Observer</a:t>
            </a:r>
            <a:r>
              <a:rPr kumimoji="1" lang="zh-CN" altLang="en-US" dirty="0"/>
              <a:t>（</a:t>
            </a:r>
            <a:r>
              <a:rPr kumimoji="1" lang="zh-TW" altLang="en-US" dirty="0"/>
              <a:t>觀察者）</a:t>
            </a:r>
          </a:p>
          <a:p>
            <a:r>
              <a:rPr kumimoji="1" lang="en-US" altLang="zh-TW" dirty="0"/>
              <a:t>21. </a:t>
            </a:r>
            <a:r>
              <a:rPr kumimoji="1" lang="en-US" altLang="zh-CN" dirty="0"/>
              <a:t>State</a:t>
            </a:r>
            <a:r>
              <a:rPr kumimoji="1" lang="zh-CN" altLang="en-US" dirty="0"/>
              <a:t>（</a:t>
            </a:r>
            <a:r>
              <a:rPr kumimoji="1" lang="zh-TW" altLang="en-US" dirty="0"/>
              <a:t>狀態）</a:t>
            </a:r>
          </a:p>
          <a:p>
            <a:r>
              <a:rPr kumimoji="1" lang="en-US" altLang="zh-TW" dirty="0"/>
              <a:t>22. </a:t>
            </a:r>
            <a:r>
              <a:rPr kumimoji="1" lang="en-US" altLang="zh-CN" dirty="0"/>
              <a:t>Strategy</a:t>
            </a:r>
            <a:r>
              <a:rPr kumimoji="1" lang="zh-CN" altLang="en-US" dirty="0"/>
              <a:t>（</a:t>
            </a:r>
            <a:r>
              <a:rPr kumimoji="1" lang="zh-TW" altLang="en-US" dirty="0"/>
              <a:t>策略）</a:t>
            </a:r>
          </a:p>
          <a:p>
            <a:r>
              <a:rPr kumimoji="1" lang="en-US" altLang="zh-TW" dirty="0"/>
              <a:t>23. </a:t>
            </a:r>
            <a:r>
              <a:rPr kumimoji="1" lang="en-US" altLang="zh-CN" dirty="0"/>
              <a:t>Visitor</a:t>
            </a:r>
            <a:r>
              <a:rPr kumimoji="1" lang="zh-CN" altLang="en-US" dirty="0"/>
              <a:t>（</a:t>
            </a:r>
            <a:r>
              <a:rPr kumimoji="1" lang="zh-TW" altLang="en-US" dirty="0"/>
              <a:t>訪問者）</a:t>
            </a:r>
            <a:endParaRPr kumimoji="1" lang="en-US" altLang="zh-TW" dirty="0"/>
          </a:p>
          <a:p>
            <a:endParaRPr kumimoji="1" lang="en-US" altLang="zh-TW" dirty="0"/>
          </a:p>
          <a:p>
            <a:endParaRPr kumimoji="1" lang="en-US" altLang="zh-TW" dirty="0"/>
          </a:p>
          <a:p>
            <a:r>
              <a:rPr kumimoji="1" lang="zh-TW" altLang="en-US" dirty="0">
                <a:hlinkClick r:id="rId4"/>
              </a:rPr>
              <a:t>資料來源：維基百科</a:t>
            </a:r>
            <a:endParaRPr kumimoji="1" lang="zh-TW" altLang="en-US" dirty="0"/>
          </a:p>
        </p:txBody>
      </p:sp>
    </p:spTree>
    <p:extLst>
      <p:ext uri="{BB962C8B-B14F-4D97-AF65-F5344CB8AC3E}">
        <p14:creationId xmlns:p14="http://schemas.microsoft.com/office/powerpoint/2010/main" val="1064172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2111A5-9FA4-C74E-B62E-2AFFA851FA76}"/>
              </a:ext>
            </a:extLst>
          </p:cNvPr>
          <p:cNvSpPr>
            <a:spLocks noGrp="1"/>
          </p:cNvSpPr>
          <p:nvPr>
            <p:ph type="title"/>
          </p:nvPr>
        </p:nvSpPr>
        <p:spPr/>
        <p:txBody>
          <a:bodyPr/>
          <a:lstStyle/>
          <a:p>
            <a:r>
              <a:rPr kumimoji="1" lang="zh-CN" altLang="en-US" dirty="0"/>
              <a:t>什麼是設計模式</a:t>
            </a:r>
            <a:endParaRPr kumimoji="1" lang="zh-TW" altLang="en-US" dirty="0"/>
          </a:p>
        </p:txBody>
      </p:sp>
      <p:sp>
        <p:nvSpPr>
          <p:cNvPr id="3" name="內容版面配置區 2">
            <a:extLst>
              <a:ext uri="{FF2B5EF4-FFF2-40B4-BE49-F238E27FC236}">
                <a16:creationId xmlns:a16="http://schemas.microsoft.com/office/drawing/2014/main" id="{FA18049B-A298-C146-8AF6-1B8B765CE66A}"/>
              </a:ext>
            </a:extLst>
          </p:cNvPr>
          <p:cNvSpPr>
            <a:spLocks noGrp="1"/>
          </p:cNvSpPr>
          <p:nvPr>
            <p:ph idx="1"/>
          </p:nvPr>
        </p:nvSpPr>
        <p:spPr/>
        <p:txBody>
          <a:bodyPr/>
          <a:lstStyle/>
          <a:p>
            <a:pPr>
              <a:lnSpc>
                <a:spcPct val="300000"/>
              </a:lnSpc>
            </a:pPr>
            <a:r>
              <a:rPr lang="en-US" altLang="zh-TW" spc="600" dirty="0"/>
              <a:t>"</a:t>
            </a:r>
            <a:r>
              <a:rPr lang="zh-TW" altLang="en-US" spc="600" dirty="0"/>
              <a:t>每一個模式描述了一個在我們周圍不斷重複發生的問題以及該問題的解決方案的核心</a:t>
            </a:r>
            <a:r>
              <a:rPr lang="en-US" altLang="zh-TW" spc="600" dirty="0"/>
              <a:t>.</a:t>
            </a:r>
            <a:r>
              <a:rPr lang="zh-TW" altLang="en-US" spc="600" dirty="0"/>
              <a:t>這樣</a:t>
            </a:r>
            <a:r>
              <a:rPr lang="en-US" altLang="zh-TW" spc="600" dirty="0"/>
              <a:t>,</a:t>
            </a:r>
            <a:r>
              <a:rPr lang="zh-TW" altLang="en-US" spc="600" dirty="0"/>
              <a:t>你就能一次又一次地使用該方案而不必做重複的勞動</a:t>
            </a:r>
            <a:r>
              <a:rPr lang="en-US" altLang="zh-TW" spc="600" dirty="0"/>
              <a:t>". ---Christopher Alexander</a:t>
            </a:r>
            <a:endParaRPr kumimoji="1" lang="zh-TW" altLang="en-US" spc="600" dirty="0"/>
          </a:p>
        </p:txBody>
      </p:sp>
    </p:spTree>
    <p:extLst>
      <p:ext uri="{BB962C8B-B14F-4D97-AF65-F5344CB8AC3E}">
        <p14:creationId xmlns:p14="http://schemas.microsoft.com/office/powerpoint/2010/main" val="403351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排標題 6">
            <a:extLst>
              <a:ext uri="{FF2B5EF4-FFF2-40B4-BE49-F238E27FC236}">
                <a16:creationId xmlns:a16="http://schemas.microsoft.com/office/drawing/2014/main" id="{1AFE64F2-43B9-4F47-B087-B69402F539D8}"/>
              </a:ext>
            </a:extLst>
          </p:cNvPr>
          <p:cNvSpPr>
            <a:spLocks noGrp="1"/>
          </p:cNvSpPr>
          <p:nvPr>
            <p:ph type="title" orient="vert"/>
          </p:nvPr>
        </p:nvSpPr>
        <p:spPr/>
        <p:txBody>
          <a:bodyPr/>
          <a:lstStyle/>
          <a:p>
            <a:r>
              <a:rPr lang="zh-TW" altLang="en-US" dirty="0"/>
              <a:t>想告訴大家的是：</a:t>
            </a:r>
            <a:br>
              <a:rPr lang="zh-TW" altLang="en-US" dirty="0"/>
            </a:br>
            <a:endParaRPr kumimoji="1" lang="zh-TW" altLang="en-US" dirty="0"/>
          </a:p>
        </p:txBody>
      </p:sp>
      <p:sp>
        <p:nvSpPr>
          <p:cNvPr id="8" name="直排文字版面配置區 7">
            <a:extLst>
              <a:ext uri="{FF2B5EF4-FFF2-40B4-BE49-F238E27FC236}">
                <a16:creationId xmlns:a16="http://schemas.microsoft.com/office/drawing/2014/main" id="{0815CEB5-1C17-8443-9CCA-BA04890A4D4E}"/>
              </a:ext>
            </a:extLst>
          </p:cNvPr>
          <p:cNvSpPr>
            <a:spLocks noGrp="1"/>
          </p:cNvSpPr>
          <p:nvPr>
            <p:ph type="body" orient="vert" idx="1"/>
          </p:nvPr>
        </p:nvSpPr>
        <p:spPr/>
        <p:txBody>
          <a:bodyPr vert="horz" numCol="1">
            <a:normAutofit fontScale="85000" lnSpcReduction="10000"/>
          </a:bodyPr>
          <a:lstStyle/>
          <a:p>
            <a:pPr>
              <a:lnSpc>
                <a:spcPct val="300000"/>
              </a:lnSpc>
            </a:pPr>
            <a:r>
              <a:rPr lang="zh-TW" altLang="en-US" spc="600" dirty="0"/>
              <a:t>能看懂設計模式的程式碼</a:t>
            </a:r>
            <a:r>
              <a:rPr lang="en-US" altLang="zh-TW" spc="600" dirty="0"/>
              <a:t>,</a:t>
            </a:r>
            <a:r>
              <a:rPr lang="zh-TW" altLang="en-US" spc="600" dirty="0"/>
              <a:t>你往往只是懂了皮毛</a:t>
            </a:r>
            <a:r>
              <a:rPr lang="en-US" altLang="zh-TW" spc="600" dirty="0"/>
              <a:t>,</a:t>
            </a:r>
            <a:r>
              <a:rPr lang="zh-TW" altLang="en-US" spc="600" dirty="0"/>
              <a:t>設計模式真正教給你的是</a:t>
            </a:r>
            <a:r>
              <a:rPr lang="en-US" altLang="zh-TW" spc="600" dirty="0"/>
              <a:t>,</a:t>
            </a:r>
            <a:r>
              <a:rPr lang="zh-TW" altLang="en-US" spc="600" dirty="0"/>
              <a:t>告訴你的是什麼是設計原則</a:t>
            </a:r>
            <a:r>
              <a:rPr lang="en-US" altLang="zh-TW" spc="600" dirty="0"/>
              <a:t>,</a:t>
            </a:r>
            <a:r>
              <a:rPr lang="zh-TW" altLang="en-US" spc="600" dirty="0"/>
              <a:t>針對哪種變化、哪種場景使用哪種設計模式。</a:t>
            </a:r>
            <a:br>
              <a:rPr lang="zh-TW" altLang="en-US" spc="600" dirty="0"/>
            </a:br>
            <a:r>
              <a:rPr lang="zh-TW" altLang="en-US" spc="600" dirty="0"/>
              <a:t>現實中的場景不會讓你在程式設計之初</a:t>
            </a:r>
            <a:r>
              <a:rPr lang="en-US" altLang="zh-TW" spc="600" dirty="0"/>
              <a:t>,</a:t>
            </a:r>
            <a:r>
              <a:rPr lang="zh-TW" altLang="en-US" spc="600" dirty="0"/>
              <a:t>一上來便套用設計模式</a:t>
            </a:r>
            <a:r>
              <a:rPr lang="en-US" altLang="zh-TW" spc="600" dirty="0"/>
              <a:t>,</a:t>
            </a:r>
            <a:r>
              <a:rPr lang="zh-TW" altLang="en-US" spc="600" dirty="0"/>
              <a:t>這往往十分不靠譜</a:t>
            </a:r>
            <a:r>
              <a:rPr lang="en-US" altLang="zh-TW" spc="600" dirty="0"/>
              <a:t>,</a:t>
            </a:r>
            <a:r>
              <a:rPr lang="zh-TW" altLang="en-US" spc="600" dirty="0"/>
              <a:t>更為實際的做法是</a:t>
            </a:r>
            <a:r>
              <a:rPr lang="en-US" altLang="zh-TW" spc="600" dirty="0"/>
              <a:t>,"Refactoring to Patterns",</a:t>
            </a:r>
            <a:r>
              <a:rPr lang="zh-TW" altLang="en-US" spc="600" dirty="0"/>
              <a:t>結合你身邊的程式碼</a:t>
            </a:r>
            <a:r>
              <a:rPr lang="en-US" altLang="zh-TW" spc="600" dirty="0"/>
              <a:t>,</a:t>
            </a:r>
            <a:r>
              <a:rPr lang="zh-TW" altLang="en-US" spc="600" dirty="0"/>
              <a:t>使用設計模式來重構程式碼。</a:t>
            </a:r>
            <a:endParaRPr kumimoji="1" lang="zh-TW" altLang="en-US" spc="600" dirty="0"/>
          </a:p>
        </p:txBody>
      </p:sp>
    </p:spTree>
    <p:extLst>
      <p:ext uri="{BB962C8B-B14F-4D97-AF65-F5344CB8AC3E}">
        <p14:creationId xmlns:p14="http://schemas.microsoft.com/office/powerpoint/2010/main" val="2613843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86D80C-0ECD-EA4A-8706-012AA36ECEDE}"/>
              </a:ext>
            </a:extLst>
          </p:cNvPr>
          <p:cNvSpPr>
            <a:spLocks noGrp="1"/>
          </p:cNvSpPr>
          <p:nvPr>
            <p:ph type="title"/>
          </p:nvPr>
        </p:nvSpPr>
        <p:spPr/>
        <p:txBody>
          <a:bodyPr/>
          <a:lstStyle/>
          <a:p>
            <a:r>
              <a:rPr lang="zh-CN" altLang="en-US" dirty="0"/>
              <a:t>設計模式</a:t>
            </a:r>
            <a:r>
              <a:rPr lang="zh-TW" altLang="en-US" dirty="0"/>
              <a:t> </a:t>
            </a:r>
            <a:r>
              <a:rPr lang="en-US" altLang="zh-TW" dirty="0"/>
              <a:t>Design pattern</a:t>
            </a:r>
            <a:br>
              <a:rPr lang="en-US" altLang="zh-TW" dirty="0"/>
            </a:br>
            <a:r>
              <a:rPr lang="zh-TW" altLang="zh-TW" dirty="0"/>
              <a:t>告訴我們軟體工程解決問題的正確方法</a:t>
            </a:r>
            <a:endParaRPr kumimoji="1" lang="zh-TW" altLang="en-US" dirty="0"/>
          </a:p>
        </p:txBody>
      </p:sp>
      <p:sp>
        <p:nvSpPr>
          <p:cNvPr id="6" name="文字版面配置區 5">
            <a:extLst>
              <a:ext uri="{FF2B5EF4-FFF2-40B4-BE49-F238E27FC236}">
                <a16:creationId xmlns:a16="http://schemas.microsoft.com/office/drawing/2014/main" id="{6845960A-7D7D-B74B-B8AC-4E221222212E}"/>
              </a:ext>
            </a:extLst>
          </p:cNvPr>
          <p:cNvSpPr>
            <a:spLocks noGrp="1"/>
          </p:cNvSpPr>
          <p:nvPr>
            <p:ph type="body" idx="1"/>
          </p:nvPr>
        </p:nvSpPr>
        <p:spPr/>
        <p:txBody>
          <a:bodyPr/>
          <a:lstStyle/>
          <a:p>
            <a:r>
              <a:rPr lang="zh-CN" altLang="en-US" dirty="0"/>
              <a:t>反模式</a:t>
            </a:r>
            <a:r>
              <a:rPr lang="zh-TW" altLang="en-US" dirty="0"/>
              <a:t> </a:t>
            </a:r>
            <a:r>
              <a:rPr lang="en-US" altLang="zh-TW" dirty="0" err="1"/>
              <a:t>AntiPattern</a:t>
            </a:r>
            <a:r>
              <a:rPr lang="zh-TW" altLang="en-US" dirty="0"/>
              <a:t> </a:t>
            </a:r>
            <a:r>
              <a:rPr lang="zh-TW" altLang="zh-TW" dirty="0"/>
              <a:t>告訴我們錯誤的方法</a:t>
            </a:r>
            <a:endParaRPr kumimoji="1" lang="zh-TW" altLang="en-US" dirty="0"/>
          </a:p>
        </p:txBody>
      </p:sp>
    </p:spTree>
    <p:extLst>
      <p:ext uri="{BB962C8B-B14F-4D97-AF65-F5344CB8AC3E}">
        <p14:creationId xmlns:p14="http://schemas.microsoft.com/office/powerpoint/2010/main" val="3851034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E4B575-63CC-FC40-B4CA-A13ED7D7A967}"/>
              </a:ext>
            </a:extLst>
          </p:cNvPr>
          <p:cNvSpPr>
            <a:spLocks noGrp="1"/>
          </p:cNvSpPr>
          <p:nvPr>
            <p:ph type="title"/>
          </p:nvPr>
        </p:nvSpPr>
        <p:spPr/>
        <p:txBody>
          <a:bodyPr/>
          <a:lstStyle/>
          <a:p>
            <a:r>
              <a:rPr kumimoji="1" lang="zh-CN" altLang="en-US" dirty="0"/>
              <a:t>介紹四個大神</a:t>
            </a:r>
            <a:r>
              <a:rPr kumimoji="1" lang="zh-TW" altLang="en-US" dirty="0"/>
              <a:t> </a:t>
            </a:r>
            <a:r>
              <a:rPr kumimoji="1" lang="en-US" altLang="zh-TW" dirty="0"/>
              <a:t>GOF </a:t>
            </a:r>
            <a:r>
              <a:rPr kumimoji="1" lang="zh-CN" altLang="en-US" dirty="0"/>
              <a:t>提出</a:t>
            </a:r>
            <a:r>
              <a:rPr kumimoji="1" lang="en-US" altLang="zh-TW" dirty="0"/>
              <a:t>23</a:t>
            </a:r>
            <a:r>
              <a:rPr kumimoji="1" lang="zh-TW" altLang="en-US" dirty="0"/>
              <a:t>種設計模式</a:t>
            </a:r>
          </a:p>
        </p:txBody>
      </p:sp>
      <p:sp>
        <p:nvSpPr>
          <p:cNvPr id="4" name="文字版面配置區 3">
            <a:extLst>
              <a:ext uri="{FF2B5EF4-FFF2-40B4-BE49-F238E27FC236}">
                <a16:creationId xmlns:a16="http://schemas.microsoft.com/office/drawing/2014/main" id="{2E7AD250-85C1-154E-B5D3-9346477BDB03}"/>
              </a:ext>
            </a:extLst>
          </p:cNvPr>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1942163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0B8DDA-28FE-1445-AFA8-CD9CDD5DCE36}"/>
              </a:ext>
            </a:extLst>
          </p:cNvPr>
          <p:cNvSpPr>
            <a:spLocks noGrp="1"/>
          </p:cNvSpPr>
          <p:nvPr>
            <p:ph type="title"/>
          </p:nvPr>
        </p:nvSpPr>
        <p:spPr/>
        <p:txBody>
          <a:bodyPr/>
          <a:lstStyle/>
          <a:p>
            <a:r>
              <a:rPr kumimoji="1" lang="en-US" altLang="zh-TW" dirty="0"/>
              <a:t>GOF 23</a:t>
            </a:r>
            <a:r>
              <a:rPr kumimoji="1" lang="zh-TW" altLang="en-US" dirty="0"/>
              <a:t>種設計模式 </a:t>
            </a:r>
            <a:r>
              <a:rPr kumimoji="1" lang="en-US" altLang="zh-TW" dirty="0"/>
              <a:t>– Part-1 </a:t>
            </a:r>
            <a:r>
              <a:rPr kumimoji="1" lang="zh-CN" altLang="en-US" dirty="0"/>
              <a:t>大分類</a:t>
            </a:r>
            <a:endParaRPr kumimoji="1" lang="zh-TW" altLang="en-US" dirty="0"/>
          </a:p>
        </p:txBody>
      </p:sp>
      <p:sp>
        <p:nvSpPr>
          <p:cNvPr id="3" name="內容版面配置區 2">
            <a:extLst>
              <a:ext uri="{FF2B5EF4-FFF2-40B4-BE49-F238E27FC236}">
                <a16:creationId xmlns:a16="http://schemas.microsoft.com/office/drawing/2014/main" id="{BF82B463-CEDF-B34C-8372-5EBCFED86681}"/>
              </a:ext>
            </a:extLst>
          </p:cNvPr>
          <p:cNvSpPr>
            <a:spLocks noGrp="1"/>
          </p:cNvSpPr>
          <p:nvPr>
            <p:ph idx="1"/>
          </p:nvPr>
        </p:nvSpPr>
        <p:spPr/>
        <p:txBody>
          <a:bodyPr>
            <a:normAutofit/>
          </a:bodyPr>
          <a:lstStyle/>
          <a:p>
            <a:pPr>
              <a:lnSpc>
                <a:spcPct val="200000"/>
              </a:lnSpc>
            </a:pPr>
            <a:r>
              <a:rPr lang="zh-TW" altLang="en-US" sz="2400" spc="600" dirty="0"/>
              <a:t>創建型</a:t>
            </a:r>
          </a:p>
          <a:p>
            <a:pPr>
              <a:lnSpc>
                <a:spcPct val="200000"/>
              </a:lnSpc>
            </a:pPr>
            <a:r>
              <a:rPr kumimoji="1" lang="zh-TW" altLang="en-US" sz="2400" spc="600" dirty="0"/>
              <a:t>結構型</a:t>
            </a:r>
            <a:endParaRPr kumimoji="1" lang="en-US" altLang="zh-TW" sz="2400" spc="600" dirty="0"/>
          </a:p>
          <a:p>
            <a:pPr>
              <a:lnSpc>
                <a:spcPct val="200000"/>
              </a:lnSpc>
            </a:pPr>
            <a:r>
              <a:rPr kumimoji="1" lang="zh-TW" altLang="en-US" sz="2400" spc="600" dirty="0"/>
              <a:t>行為型</a:t>
            </a:r>
          </a:p>
        </p:txBody>
      </p:sp>
    </p:spTree>
    <p:extLst>
      <p:ext uri="{BB962C8B-B14F-4D97-AF65-F5344CB8AC3E}">
        <p14:creationId xmlns:p14="http://schemas.microsoft.com/office/powerpoint/2010/main" val="3970168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19D02C-DAD6-884D-80CB-C65712EA80C2}"/>
              </a:ext>
            </a:extLst>
          </p:cNvPr>
          <p:cNvSpPr>
            <a:spLocks noGrp="1"/>
          </p:cNvSpPr>
          <p:nvPr>
            <p:ph type="title"/>
          </p:nvPr>
        </p:nvSpPr>
        <p:spPr/>
        <p:txBody>
          <a:bodyPr/>
          <a:lstStyle/>
          <a:p>
            <a:r>
              <a:rPr kumimoji="1" lang="en-US" altLang="zh-TW" dirty="0"/>
              <a:t>GOF 23</a:t>
            </a:r>
            <a:r>
              <a:rPr kumimoji="1" lang="zh-TW" altLang="en-US" dirty="0"/>
              <a:t>種設計模式 </a:t>
            </a:r>
            <a:r>
              <a:rPr kumimoji="1" lang="en-US" altLang="zh-TW" dirty="0"/>
              <a:t>– Part-2 </a:t>
            </a:r>
            <a:r>
              <a:rPr kumimoji="1" lang="zh-CN" altLang="en-US" dirty="0"/>
              <a:t>創建型模式</a:t>
            </a:r>
            <a:endParaRPr kumimoji="1" lang="zh-TW" altLang="en-US" dirty="0"/>
          </a:p>
        </p:txBody>
      </p:sp>
      <p:sp>
        <p:nvSpPr>
          <p:cNvPr id="3" name="內容版面配置區 2">
            <a:extLst>
              <a:ext uri="{FF2B5EF4-FFF2-40B4-BE49-F238E27FC236}">
                <a16:creationId xmlns:a16="http://schemas.microsoft.com/office/drawing/2014/main" id="{E0517F7B-BE5A-C24B-B061-AD563B7EA721}"/>
              </a:ext>
            </a:extLst>
          </p:cNvPr>
          <p:cNvSpPr>
            <a:spLocks noGrp="1"/>
          </p:cNvSpPr>
          <p:nvPr>
            <p:ph idx="1"/>
          </p:nvPr>
        </p:nvSpPr>
        <p:spPr/>
        <p:txBody>
          <a:bodyPr/>
          <a:lstStyle/>
          <a:p>
            <a:r>
              <a:rPr lang="en-US" altLang="zh-TW" spc="300" dirty="0"/>
              <a:t>1. Factory Method</a:t>
            </a:r>
            <a:r>
              <a:rPr lang="zh-TW" altLang="en-US" spc="300" dirty="0"/>
              <a:t>（工廠方法）</a:t>
            </a:r>
          </a:p>
          <a:p>
            <a:r>
              <a:rPr lang="en-US" altLang="zh-TW" spc="300" dirty="0"/>
              <a:t>2. Abstract Factory</a:t>
            </a:r>
            <a:r>
              <a:rPr lang="zh-TW" altLang="en-US" spc="300" dirty="0"/>
              <a:t>（抽象工廠）</a:t>
            </a:r>
          </a:p>
          <a:p>
            <a:r>
              <a:rPr lang="en-US" altLang="zh-TW" spc="300" dirty="0"/>
              <a:t>3. Builder</a:t>
            </a:r>
            <a:r>
              <a:rPr lang="zh-TW" altLang="en-US" spc="300" dirty="0"/>
              <a:t>（建造者）</a:t>
            </a:r>
          </a:p>
          <a:p>
            <a:r>
              <a:rPr lang="en-US" altLang="zh-TW" spc="300" dirty="0"/>
              <a:t>4. Prototype</a:t>
            </a:r>
            <a:r>
              <a:rPr lang="zh-TW" altLang="en-US" spc="300" dirty="0"/>
              <a:t>（原型）</a:t>
            </a:r>
          </a:p>
          <a:p>
            <a:r>
              <a:rPr lang="en-US" altLang="zh-TW" spc="300" dirty="0"/>
              <a:t>5. Singleton</a:t>
            </a:r>
            <a:r>
              <a:rPr lang="zh-TW" altLang="en-US" spc="300" dirty="0"/>
              <a:t>（單例）</a:t>
            </a:r>
          </a:p>
        </p:txBody>
      </p:sp>
    </p:spTree>
    <p:extLst>
      <p:ext uri="{BB962C8B-B14F-4D97-AF65-F5344CB8AC3E}">
        <p14:creationId xmlns:p14="http://schemas.microsoft.com/office/powerpoint/2010/main" val="235814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19D02C-DAD6-884D-80CB-C65712EA80C2}"/>
              </a:ext>
            </a:extLst>
          </p:cNvPr>
          <p:cNvSpPr>
            <a:spLocks noGrp="1"/>
          </p:cNvSpPr>
          <p:nvPr>
            <p:ph type="title"/>
          </p:nvPr>
        </p:nvSpPr>
        <p:spPr/>
        <p:txBody>
          <a:bodyPr/>
          <a:lstStyle/>
          <a:p>
            <a:r>
              <a:rPr kumimoji="1" lang="en-US" altLang="zh-TW" dirty="0"/>
              <a:t>GOF 23</a:t>
            </a:r>
            <a:r>
              <a:rPr kumimoji="1" lang="zh-TW" altLang="en-US" dirty="0"/>
              <a:t>種設計模式 </a:t>
            </a:r>
            <a:r>
              <a:rPr kumimoji="1" lang="en-US" altLang="zh-TW" dirty="0"/>
              <a:t>– Part-3 </a:t>
            </a:r>
            <a:r>
              <a:rPr kumimoji="1" lang="zh-CN" altLang="en-US" dirty="0"/>
              <a:t>結構型模式</a:t>
            </a:r>
            <a:endParaRPr kumimoji="1" lang="zh-TW" altLang="en-US" dirty="0"/>
          </a:p>
        </p:txBody>
      </p:sp>
      <p:sp>
        <p:nvSpPr>
          <p:cNvPr id="3" name="內容版面配置區 2">
            <a:extLst>
              <a:ext uri="{FF2B5EF4-FFF2-40B4-BE49-F238E27FC236}">
                <a16:creationId xmlns:a16="http://schemas.microsoft.com/office/drawing/2014/main" id="{E0517F7B-BE5A-C24B-B061-AD563B7EA721}"/>
              </a:ext>
            </a:extLst>
          </p:cNvPr>
          <p:cNvSpPr>
            <a:spLocks noGrp="1"/>
          </p:cNvSpPr>
          <p:nvPr>
            <p:ph idx="1"/>
          </p:nvPr>
        </p:nvSpPr>
        <p:spPr>
          <a:xfrm>
            <a:off x="818713" y="2222287"/>
            <a:ext cx="10554575" cy="4188525"/>
          </a:xfrm>
        </p:spPr>
        <p:txBody>
          <a:bodyPr>
            <a:normAutofit/>
          </a:bodyPr>
          <a:lstStyle/>
          <a:p>
            <a:pPr>
              <a:lnSpc>
                <a:spcPct val="120000"/>
              </a:lnSpc>
            </a:pPr>
            <a:r>
              <a:rPr lang="en-US" altLang="zh-TW" spc="300" dirty="0"/>
              <a:t>6. Adapter Class/Object</a:t>
            </a:r>
            <a:r>
              <a:rPr lang="zh-TW" altLang="en-US" spc="300" dirty="0"/>
              <a:t>（適配器）</a:t>
            </a:r>
            <a:endParaRPr lang="en-US" altLang="zh-TW" spc="300" dirty="0"/>
          </a:p>
          <a:p>
            <a:pPr>
              <a:lnSpc>
                <a:spcPct val="120000"/>
              </a:lnSpc>
            </a:pPr>
            <a:r>
              <a:rPr lang="en-US" altLang="zh-TW" spc="300" dirty="0"/>
              <a:t>7 . Bridge</a:t>
            </a:r>
            <a:r>
              <a:rPr lang="zh-TW" altLang="en-US" spc="300" dirty="0"/>
              <a:t>（橋接）</a:t>
            </a:r>
            <a:endParaRPr lang="en-US" altLang="zh-TW" spc="300" dirty="0"/>
          </a:p>
          <a:p>
            <a:pPr>
              <a:lnSpc>
                <a:spcPct val="120000"/>
              </a:lnSpc>
            </a:pPr>
            <a:r>
              <a:rPr lang="en-US" altLang="zh-TW" spc="300" dirty="0"/>
              <a:t>8. Composite</a:t>
            </a:r>
            <a:r>
              <a:rPr lang="zh-TW" altLang="en-US" spc="300" dirty="0"/>
              <a:t>（組合）</a:t>
            </a:r>
            <a:endParaRPr lang="en-US" altLang="zh-TW" spc="300" dirty="0"/>
          </a:p>
          <a:p>
            <a:pPr>
              <a:lnSpc>
                <a:spcPct val="120000"/>
              </a:lnSpc>
            </a:pPr>
            <a:r>
              <a:rPr lang="en-US" altLang="zh-TW" spc="300" dirty="0"/>
              <a:t>9. Decorator</a:t>
            </a:r>
            <a:r>
              <a:rPr lang="zh-TW" altLang="en-US" spc="300" dirty="0"/>
              <a:t>（裝飾）</a:t>
            </a:r>
            <a:endParaRPr lang="en-US" altLang="zh-TW" spc="300" dirty="0"/>
          </a:p>
          <a:p>
            <a:pPr>
              <a:lnSpc>
                <a:spcPct val="120000"/>
              </a:lnSpc>
            </a:pPr>
            <a:r>
              <a:rPr lang="en-US" altLang="zh-TW" spc="300" dirty="0"/>
              <a:t>10. Facade</a:t>
            </a:r>
            <a:r>
              <a:rPr lang="zh-TW" altLang="en-US" spc="300" dirty="0"/>
              <a:t>（外觀）</a:t>
            </a:r>
            <a:endParaRPr lang="en-US" altLang="zh-TW" spc="300" dirty="0"/>
          </a:p>
          <a:p>
            <a:pPr>
              <a:lnSpc>
                <a:spcPct val="120000"/>
              </a:lnSpc>
            </a:pPr>
            <a:r>
              <a:rPr lang="en-US" altLang="zh-TW" spc="300" dirty="0"/>
              <a:t>11. Flyweight</a:t>
            </a:r>
            <a:r>
              <a:rPr lang="zh-TW" altLang="en-US" spc="300" dirty="0"/>
              <a:t>（享元）</a:t>
            </a:r>
            <a:endParaRPr lang="en-US" altLang="zh-TW" spc="300" dirty="0"/>
          </a:p>
          <a:p>
            <a:pPr>
              <a:lnSpc>
                <a:spcPct val="120000"/>
              </a:lnSpc>
            </a:pPr>
            <a:r>
              <a:rPr lang="en-US" altLang="zh-TW" spc="300" dirty="0"/>
              <a:t>12. Proxy</a:t>
            </a:r>
            <a:r>
              <a:rPr lang="zh-TW" altLang="en-US" spc="300" dirty="0"/>
              <a:t>（代理） </a:t>
            </a:r>
            <a:r>
              <a:rPr lang="en-US" altLang="zh-TW" spc="300" dirty="0"/>
              <a:t>2. Abstract Factory</a:t>
            </a:r>
            <a:r>
              <a:rPr lang="zh-TW" altLang="en-US" spc="300" dirty="0"/>
              <a:t>（抽象工廠）</a:t>
            </a:r>
          </a:p>
        </p:txBody>
      </p:sp>
    </p:spTree>
    <p:extLst>
      <p:ext uri="{BB962C8B-B14F-4D97-AF65-F5344CB8AC3E}">
        <p14:creationId xmlns:p14="http://schemas.microsoft.com/office/powerpoint/2010/main" val="1520067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C43F1A-84A0-084E-8C2C-49AE6263FF56}"/>
              </a:ext>
            </a:extLst>
          </p:cNvPr>
          <p:cNvSpPr>
            <a:spLocks noGrp="1"/>
          </p:cNvSpPr>
          <p:nvPr>
            <p:ph type="title"/>
          </p:nvPr>
        </p:nvSpPr>
        <p:spPr/>
        <p:txBody>
          <a:bodyPr/>
          <a:lstStyle/>
          <a:p>
            <a:r>
              <a:rPr kumimoji="1" lang="en-US" altLang="zh-TW" dirty="0"/>
              <a:t>GOF 23</a:t>
            </a:r>
            <a:r>
              <a:rPr kumimoji="1" lang="zh-TW" altLang="en-US" dirty="0"/>
              <a:t>種設計模式 </a:t>
            </a:r>
            <a:r>
              <a:rPr kumimoji="1" lang="en-US" altLang="zh-TW" dirty="0"/>
              <a:t>– Part-4 </a:t>
            </a:r>
            <a:r>
              <a:rPr kumimoji="1" lang="zh-TW" altLang="en-US" dirty="0"/>
              <a:t>行為</a:t>
            </a:r>
            <a:r>
              <a:rPr kumimoji="1" lang="zh-CN" altLang="en-US" dirty="0"/>
              <a:t>型模式</a:t>
            </a:r>
            <a:endParaRPr kumimoji="1" lang="zh-TW" altLang="en-US" dirty="0"/>
          </a:p>
        </p:txBody>
      </p:sp>
      <p:sp>
        <p:nvSpPr>
          <p:cNvPr id="3" name="內容版面配置區 2">
            <a:extLst>
              <a:ext uri="{FF2B5EF4-FFF2-40B4-BE49-F238E27FC236}">
                <a16:creationId xmlns:a16="http://schemas.microsoft.com/office/drawing/2014/main" id="{8D98B47F-0401-784C-AB6F-8C302E531851}"/>
              </a:ext>
            </a:extLst>
          </p:cNvPr>
          <p:cNvSpPr>
            <a:spLocks noGrp="1"/>
          </p:cNvSpPr>
          <p:nvPr>
            <p:ph idx="1"/>
          </p:nvPr>
        </p:nvSpPr>
        <p:spPr>
          <a:xfrm>
            <a:off x="818713" y="2222287"/>
            <a:ext cx="10554575" cy="4188525"/>
          </a:xfrm>
        </p:spPr>
        <p:txBody>
          <a:bodyPr>
            <a:normAutofit fontScale="85000" lnSpcReduction="10000"/>
          </a:bodyPr>
          <a:lstStyle/>
          <a:p>
            <a:pPr>
              <a:lnSpc>
                <a:spcPct val="120000"/>
              </a:lnSpc>
            </a:pPr>
            <a:r>
              <a:rPr kumimoji="1" lang="en-US" altLang="zh-TW" spc="300" dirty="0"/>
              <a:t>13. Interpreter</a:t>
            </a:r>
            <a:r>
              <a:rPr kumimoji="1" lang="zh-TW" altLang="en-US" spc="300" dirty="0"/>
              <a:t>（解釋器）</a:t>
            </a:r>
          </a:p>
          <a:p>
            <a:pPr>
              <a:lnSpc>
                <a:spcPct val="120000"/>
              </a:lnSpc>
            </a:pPr>
            <a:r>
              <a:rPr kumimoji="1" lang="en-US" altLang="zh-TW" spc="300" dirty="0"/>
              <a:t>14. Template Method</a:t>
            </a:r>
            <a:r>
              <a:rPr kumimoji="1" lang="zh-TW" altLang="en-US" spc="300" dirty="0"/>
              <a:t>（模板方法）</a:t>
            </a:r>
          </a:p>
          <a:p>
            <a:pPr>
              <a:lnSpc>
                <a:spcPct val="120000"/>
              </a:lnSpc>
            </a:pPr>
            <a:r>
              <a:rPr kumimoji="1" lang="en-US" altLang="zh-TW" spc="300" dirty="0"/>
              <a:t>15. Chain of Responsibility</a:t>
            </a:r>
            <a:r>
              <a:rPr kumimoji="1" lang="zh-TW" altLang="en-US" spc="300" dirty="0"/>
              <a:t>（責任鏈）</a:t>
            </a:r>
          </a:p>
          <a:p>
            <a:pPr>
              <a:lnSpc>
                <a:spcPct val="120000"/>
              </a:lnSpc>
            </a:pPr>
            <a:r>
              <a:rPr kumimoji="1" lang="en-US" altLang="zh-TW" spc="300" dirty="0"/>
              <a:t>16. Command</a:t>
            </a:r>
            <a:r>
              <a:rPr kumimoji="1" lang="zh-TW" altLang="en-US" spc="300" dirty="0"/>
              <a:t>（命令）</a:t>
            </a:r>
          </a:p>
          <a:p>
            <a:pPr>
              <a:lnSpc>
                <a:spcPct val="120000"/>
              </a:lnSpc>
            </a:pPr>
            <a:r>
              <a:rPr kumimoji="1" lang="en-US" altLang="zh-TW" spc="300" dirty="0"/>
              <a:t>17. Iterator</a:t>
            </a:r>
            <a:r>
              <a:rPr kumimoji="1" lang="zh-TW" altLang="en-US" spc="300" dirty="0"/>
              <a:t>（迭代器）</a:t>
            </a:r>
          </a:p>
          <a:p>
            <a:pPr>
              <a:lnSpc>
                <a:spcPct val="120000"/>
              </a:lnSpc>
            </a:pPr>
            <a:r>
              <a:rPr kumimoji="1" lang="en-US" altLang="zh-TW" spc="300" dirty="0"/>
              <a:t>18. Mediator</a:t>
            </a:r>
            <a:r>
              <a:rPr kumimoji="1" lang="zh-TW" altLang="en-US" spc="300" dirty="0"/>
              <a:t>（中介者）</a:t>
            </a:r>
          </a:p>
          <a:p>
            <a:pPr>
              <a:lnSpc>
                <a:spcPct val="120000"/>
              </a:lnSpc>
            </a:pPr>
            <a:r>
              <a:rPr kumimoji="1" lang="en-US" altLang="zh-TW" spc="300" dirty="0"/>
              <a:t>19. Memento</a:t>
            </a:r>
            <a:r>
              <a:rPr kumimoji="1" lang="zh-TW" altLang="en-US" spc="300" dirty="0"/>
              <a:t>（備忘錄）</a:t>
            </a:r>
          </a:p>
          <a:p>
            <a:pPr>
              <a:lnSpc>
                <a:spcPct val="120000"/>
              </a:lnSpc>
            </a:pPr>
            <a:r>
              <a:rPr kumimoji="1" lang="en-US" altLang="zh-TW" spc="300" dirty="0"/>
              <a:t>20. Observer</a:t>
            </a:r>
            <a:r>
              <a:rPr kumimoji="1" lang="zh-TW" altLang="en-US" spc="300" dirty="0"/>
              <a:t>（觀察者）</a:t>
            </a:r>
          </a:p>
          <a:p>
            <a:pPr>
              <a:lnSpc>
                <a:spcPct val="120000"/>
              </a:lnSpc>
            </a:pPr>
            <a:r>
              <a:rPr kumimoji="1" lang="en-US" altLang="zh-TW" spc="300" dirty="0"/>
              <a:t>21. State</a:t>
            </a:r>
            <a:r>
              <a:rPr kumimoji="1" lang="zh-TW" altLang="en-US" spc="300" dirty="0"/>
              <a:t>（狀態）</a:t>
            </a:r>
          </a:p>
          <a:p>
            <a:pPr>
              <a:lnSpc>
                <a:spcPct val="120000"/>
              </a:lnSpc>
            </a:pPr>
            <a:r>
              <a:rPr kumimoji="1" lang="en-US" altLang="zh-TW" spc="300" dirty="0"/>
              <a:t>22. Strategy</a:t>
            </a:r>
            <a:r>
              <a:rPr kumimoji="1" lang="zh-TW" altLang="en-US" spc="300" dirty="0"/>
              <a:t>（策略）</a:t>
            </a:r>
          </a:p>
          <a:p>
            <a:pPr>
              <a:lnSpc>
                <a:spcPct val="120000"/>
              </a:lnSpc>
            </a:pPr>
            <a:r>
              <a:rPr kumimoji="1" lang="en-US" altLang="zh-TW" spc="300" dirty="0"/>
              <a:t>23. Visitor</a:t>
            </a:r>
            <a:r>
              <a:rPr kumimoji="1" lang="zh-TW" altLang="en-US" spc="300" dirty="0"/>
              <a:t>（訪問者）</a:t>
            </a:r>
          </a:p>
        </p:txBody>
      </p:sp>
    </p:spTree>
    <p:extLst>
      <p:ext uri="{BB962C8B-B14F-4D97-AF65-F5344CB8AC3E}">
        <p14:creationId xmlns:p14="http://schemas.microsoft.com/office/powerpoint/2010/main" val="1358071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22089C-5BFB-A64E-B2C4-6DFE4871A0F5}"/>
              </a:ext>
            </a:extLst>
          </p:cNvPr>
          <p:cNvSpPr>
            <a:spLocks noGrp="1"/>
          </p:cNvSpPr>
          <p:nvPr>
            <p:ph type="title"/>
          </p:nvPr>
        </p:nvSpPr>
        <p:spPr/>
        <p:txBody>
          <a:bodyPr>
            <a:normAutofit fontScale="90000"/>
          </a:bodyPr>
          <a:lstStyle/>
          <a:p>
            <a:r>
              <a:rPr lang="zh-TW" altLang="zh-TW" dirty="0"/>
              <a:t>談到</a:t>
            </a:r>
            <a:r>
              <a:rPr lang="en-GB" altLang="zh-TW" dirty="0"/>
              <a:t>.NET </a:t>
            </a:r>
            <a:r>
              <a:rPr lang="en-US" altLang="zh-TW" dirty="0"/>
              <a:t>MVC</a:t>
            </a:r>
            <a:r>
              <a:rPr lang="zh-TW" altLang="zh-TW" dirty="0"/>
              <a:t>不如先聊聊</a:t>
            </a:r>
            <a:br>
              <a:rPr lang="en-US" altLang="zh-TW" dirty="0"/>
            </a:br>
            <a:r>
              <a:rPr lang="en-GB" altLang="zh-TW" dirty="0"/>
              <a:t>Architectural Pattern</a:t>
            </a:r>
            <a:endParaRPr lang="zh-TW" altLang="en-US" dirty="0"/>
          </a:p>
        </p:txBody>
      </p:sp>
      <p:sp>
        <p:nvSpPr>
          <p:cNvPr id="6" name="文字版面配置區 5">
            <a:extLst>
              <a:ext uri="{FF2B5EF4-FFF2-40B4-BE49-F238E27FC236}">
                <a16:creationId xmlns:a16="http://schemas.microsoft.com/office/drawing/2014/main" id="{7A26B28B-786A-0F44-8C37-6C4C92A8F4F1}"/>
              </a:ext>
            </a:extLst>
          </p:cNvPr>
          <p:cNvSpPr>
            <a:spLocks noGrp="1"/>
          </p:cNvSpPr>
          <p:nvPr>
            <p:ph type="body" idx="1"/>
          </p:nvPr>
        </p:nvSpPr>
        <p:spPr/>
        <p:txBody>
          <a:bodyPr/>
          <a:lstStyle/>
          <a:p>
            <a:r>
              <a:rPr lang="zh-TW" altLang="zh-TW" dirty="0"/>
              <a:t>軟體架構模式</a:t>
            </a:r>
            <a:r>
              <a:rPr lang="en-GB" altLang="zh-TW" dirty="0"/>
              <a:t>/</a:t>
            </a:r>
            <a:r>
              <a:rPr lang="zh-TW" altLang="zh-TW" dirty="0"/>
              <a:t>模型</a:t>
            </a:r>
            <a:r>
              <a:rPr lang="zh-TW" altLang="en-US" dirty="0"/>
              <a:t> 的</a:t>
            </a:r>
            <a:r>
              <a:rPr lang="zh-TW" altLang="zh-TW" dirty="0"/>
              <a:t>觀念</a:t>
            </a:r>
            <a:endParaRPr kumimoji="1" lang="zh-TW" altLang="en-US" dirty="0"/>
          </a:p>
        </p:txBody>
      </p:sp>
    </p:spTree>
    <p:extLst>
      <p:ext uri="{BB962C8B-B14F-4D97-AF65-F5344CB8AC3E}">
        <p14:creationId xmlns:p14="http://schemas.microsoft.com/office/powerpoint/2010/main" val="1367901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A911E3-9B8E-B74F-92A4-F152A8C0FB40}"/>
              </a:ext>
            </a:extLst>
          </p:cNvPr>
          <p:cNvSpPr>
            <a:spLocks noGrp="1"/>
          </p:cNvSpPr>
          <p:nvPr>
            <p:ph type="title"/>
          </p:nvPr>
        </p:nvSpPr>
        <p:spPr/>
        <p:txBody>
          <a:bodyPr/>
          <a:lstStyle/>
          <a:p>
            <a:r>
              <a:rPr lang="zh-CN" altLang="en-US" dirty="0"/>
              <a:t>設計</a:t>
            </a:r>
            <a:r>
              <a:rPr lang="zh-CN" altLang="en-US"/>
              <a:t>模式</a:t>
            </a:r>
            <a:r>
              <a:rPr lang="zh-TW" altLang="en-US"/>
              <a:t> </a:t>
            </a:r>
            <a:r>
              <a:rPr lang="zh-CN" altLang="en-US" dirty="0"/>
              <a:t>學習資源</a:t>
            </a:r>
            <a:r>
              <a:rPr lang="zh-TW" altLang="en-US" dirty="0"/>
              <a:t>：</a:t>
            </a:r>
          </a:p>
        </p:txBody>
      </p:sp>
      <p:sp>
        <p:nvSpPr>
          <p:cNvPr id="3" name="內容版面配置區 2">
            <a:extLst>
              <a:ext uri="{FF2B5EF4-FFF2-40B4-BE49-F238E27FC236}">
                <a16:creationId xmlns:a16="http://schemas.microsoft.com/office/drawing/2014/main" id="{4713E2FB-2261-4142-BFEB-D378A081717A}"/>
              </a:ext>
            </a:extLst>
          </p:cNvPr>
          <p:cNvSpPr>
            <a:spLocks noGrp="1"/>
          </p:cNvSpPr>
          <p:nvPr>
            <p:ph idx="1"/>
          </p:nvPr>
        </p:nvSpPr>
        <p:spPr/>
        <p:txBody>
          <a:bodyPr/>
          <a:lstStyle/>
          <a:p>
            <a:pPr>
              <a:lnSpc>
                <a:spcPct val="200000"/>
              </a:lnSpc>
            </a:pPr>
            <a:r>
              <a:rPr kumimoji="1" lang="en-US" altLang="zh-CN" spc="300" dirty="0">
                <a:hlinkClick r:id="rId2"/>
              </a:rPr>
              <a:t>1.GOF </a:t>
            </a:r>
            <a:r>
              <a:rPr kumimoji="1" lang="zh-TW" altLang="en-US" spc="300" dirty="0">
                <a:hlinkClick r:id="rId2"/>
              </a:rPr>
              <a:t>提出</a:t>
            </a:r>
            <a:r>
              <a:rPr kumimoji="1" lang="en-US" altLang="zh-TW" spc="300" dirty="0">
                <a:hlinkClick r:id="rId2"/>
              </a:rPr>
              <a:t>23</a:t>
            </a:r>
            <a:r>
              <a:rPr kumimoji="1" lang="zh-TW" altLang="en-US" spc="300" dirty="0">
                <a:hlinkClick r:id="rId2"/>
              </a:rPr>
              <a:t>種設計模式</a:t>
            </a:r>
            <a:r>
              <a:rPr kumimoji="1" lang="zh-TW" altLang="en-US" spc="300" dirty="0"/>
              <a:t> （透過圖表和文字介紹</a:t>
            </a:r>
            <a:r>
              <a:rPr kumimoji="1" lang="zh-CN" altLang="en-US" spc="300" dirty="0"/>
              <a:t>各種設計模式</a:t>
            </a:r>
            <a:r>
              <a:rPr kumimoji="1" lang="zh-TW" altLang="en-US" spc="300" dirty="0"/>
              <a:t>）</a:t>
            </a:r>
            <a:endParaRPr kumimoji="1" lang="en-US" altLang="zh-CN" spc="300" dirty="0"/>
          </a:p>
          <a:p>
            <a:pPr>
              <a:lnSpc>
                <a:spcPct val="200000"/>
              </a:lnSpc>
            </a:pPr>
            <a:r>
              <a:rPr kumimoji="1" lang="en-US" altLang="zh-CN" spc="300" dirty="0">
                <a:hlinkClick r:id="rId3"/>
              </a:rPr>
              <a:t>2.</a:t>
            </a:r>
            <a:r>
              <a:rPr kumimoji="1" lang="zh-CN" altLang="en-US" spc="300" dirty="0">
                <a:hlinkClick r:id="rId3"/>
              </a:rPr>
              <a:t>我為什麼想學設計模式</a:t>
            </a:r>
            <a:r>
              <a:rPr kumimoji="1" lang="zh-TW" altLang="en-US" spc="300" dirty="0"/>
              <a:t> （用</a:t>
            </a:r>
            <a:r>
              <a:rPr kumimoji="1" lang="zh-CN" altLang="en-US" spc="300" dirty="0"/>
              <a:t>程式碼實作各種範例來解釋設計模式</a:t>
            </a:r>
            <a:r>
              <a:rPr kumimoji="1" lang="zh-TW" altLang="en-US" spc="300" dirty="0"/>
              <a:t>）</a:t>
            </a:r>
            <a:endParaRPr kumimoji="1" lang="en-US" altLang="zh-CN" spc="300" dirty="0"/>
          </a:p>
          <a:p>
            <a:pPr>
              <a:lnSpc>
                <a:spcPct val="200000"/>
              </a:lnSpc>
            </a:pPr>
            <a:endParaRPr kumimoji="1" lang="zh-TW" altLang="en-US" spc="300" dirty="0"/>
          </a:p>
        </p:txBody>
      </p:sp>
    </p:spTree>
    <p:extLst>
      <p:ext uri="{BB962C8B-B14F-4D97-AF65-F5344CB8AC3E}">
        <p14:creationId xmlns:p14="http://schemas.microsoft.com/office/powerpoint/2010/main" val="2629607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521D8C-9638-D747-AD36-6DF1E2E7778C}"/>
              </a:ext>
            </a:extLst>
          </p:cNvPr>
          <p:cNvSpPr>
            <a:spLocks noGrp="1"/>
          </p:cNvSpPr>
          <p:nvPr>
            <p:ph type="title"/>
          </p:nvPr>
        </p:nvSpPr>
        <p:spPr/>
        <p:txBody>
          <a:bodyPr/>
          <a:lstStyle/>
          <a:p>
            <a:r>
              <a:rPr lang="zh-TW" altLang="en-US" dirty="0"/>
              <a:t>物件導向程式設計基本原則 </a:t>
            </a:r>
            <a:r>
              <a:rPr lang="en-US" altLang="zh-TW" dirty="0"/>
              <a:t>- SOLID</a:t>
            </a:r>
            <a:endParaRPr kumimoji="1" lang="zh-TW" altLang="en-US" dirty="0"/>
          </a:p>
        </p:txBody>
      </p:sp>
      <p:sp>
        <p:nvSpPr>
          <p:cNvPr id="5" name="文字版面配置區 4">
            <a:extLst>
              <a:ext uri="{FF2B5EF4-FFF2-40B4-BE49-F238E27FC236}">
                <a16:creationId xmlns:a16="http://schemas.microsoft.com/office/drawing/2014/main" id="{1CE1F862-FACC-D64E-9AB1-F9089AC6F58C}"/>
              </a:ext>
            </a:extLst>
          </p:cNvPr>
          <p:cNvSpPr>
            <a:spLocks noGrp="1"/>
          </p:cNvSpPr>
          <p:nvPr>
            <p:ph type="body" idx="1"/>
          </p:nvPr>
        </p:nvSpPr>
        <p:spPr>
          <a:xfrm>
            <a:off x="810000" y="5281203"/>
            <a:ext cx="10561419" cy="715560"/>
          </a:xfrm>
        </p:spPr>
        <p:txBody>
          <a:bodyPr/>
          <a:lstStyle/>
          <a:p>
            <a:pPr>
              <a:lnSpc>
                <a:spcPct val="150000"/>
              </a:lnSpc>
            </a:pPr>
            <a:r>
              <a:rPr lang="zh-TW" altLang="en-US" spc="600" dirty="0"/>
              <a:t>程式碼</a:t>
            </a:r>
            <a:r>
              <a:rPr lang="zh-TW" altLang="zh-TW" spc="600" dirty="0"/>
              <a:t>品質的度量衡工具 </a:t>
            </a:r>
            <a:endParaRPr kumimoji="1" lang="zh-TW" altLang="en-US" spc="600" dirty="0"/>
          </a:p>
        </p:txBody>
      </p:sp>
    </p:spTree>
    <p:extLst>
      <p:ext uri="{BB962C8B-B14F-4D97-AF65-F5344CB8AC3E}">
        <p14:creationId xmlns:p14="http://schemas.microsoft.com/office/powerpoint/2010/main" val="3768576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521D8C-9638-D747-AD36-6DF1E2E7778C}"/>
              </a:ext>
            </a:extLst>
          </p:cNvPr>
          <p:cNvSpPr>
            <a:spLocks noGrp="1"/>
          </p:cNvSpPr>
          <p:nvPr>
            <p:ph type="title"/>
          </p:nvPr>
        </p:nvSpPr>
        <p:spPr/>
        <p:txBody>
          <a:bodyPr/>
          <a:lstStyle/>
          <a:p>
            <a:r>
              <a:rPr kumimoji="1" lang="en-US" altLang="zh-TW" dirty="0"/>
              <a:t>SOLID</a:t>
            </a:r>
            <a:r>
              <a:rPr kumimoji="1" lang="zh-CN" altLang="en-US" dirty="0"/>
              <a:t>原則</a:t>
            </a:r>
            <a:endParaRPr kumimoji="1" lang="zh-TW" altLang="en-US" dirty="0"/>
          </a:p>
        </p:txBody>
      </p:sp>
      <p:sp>
        <p:nvSpPr>
          <p:cNvPr id="3" name="文字版面配置區 2">
            <a:extLst>
              <a:ext uri="{FF2B5EF4-FFF2-40B4-BE49-F238E27FC236}">
                <a16:creationId xmlns:a16="http://schemas.microsoft.com/office/drawing/2014/main" id="{4DCD3606-58B8-164B-8A4E-A92C640CD6CE}"/>
              </a:ext>
            </a:extLst>
          </p:cNvPr>
          <p:cNvSpPr>
            <a:spLocks noGrp="1"/>
          </p:cNvSpPr>
          <p:nvPr>
            <p:ph type="body" idx="1"/>
          </p:nvPr>
        </p:nvSpPr>
        <p:spPr/>
        <p:txBody>
          <a:bodyPr/>
          <a:lstStyle/>
          <a:p>
            <a:pPr>
              <a:lnSpc>
                <a:spcPct val="150000"/>
              </a:lnSpc>
            </a:pPr>
            <a:r>
              <a:rPr lang="zh-TW" altLang="zh-TW" spc="300" dirty="0"/>
              <a:t>若物件導向程式設計奉</a:t>
            </a:r>
            <a:r>
              <a:rPr lang="en-US" altLang="zh-TW" spc="300" dirty="0"/>
              <a:t> </a:t>
            </a:r>
            <a:r>
              <a:rPr lang="en-US" altLang="zh-TW" spc="300" dirty="0" err="1"/>
              <a:t>GoF</a:t>
            </a:r>
            <a:r>
              <a:rPr lang="en-US" altLang="zh-TW" spc="300" dirty="0"/>
              <a:t> </a:t>
            </a:r>
            <a:r>
              <a:rPr lang="zh-CN" altLang="en-US" spc="300" dirty="0"/>
              <a:t>設計模式</a:t>
            </a:r>
            <a:r>
              <a:rPr lang="zh-TW" altLang="zh-TW" spc="300" dirty="0"/>
              <a:t>為圭臬</a:t>
            </a:r>
            <a:endParaRPr lang="en-US" altLang="zh-TW" spc="300" dirty="0"/>
          </a:p>
          <a:p>
            <a:pPr>
              <a:lnSpc>
                <a:spcPct val="150000"/>
              </a:lnSpc>
            </a:pPr>
            <a:r>
              <a:rPr lang="zh-TW" altLang="zh-TW" spc="300" dirty="0"/>
              <a:t>則</a:t>
            </a:r>
            <a:r>
              <a:rPr lang="en-US" altLang="zh-TW" spc="300" dirty="0"/>
              <a:t> SOLID</a:t>
            </a:r>
            <a:r>
              <a:rPr lang="zh-TW" altLang="zh-TW" spc="300" dirty="0"/>
              <a:t>原則</a:t>
            </a:r>
            <a:r>
              <a:rPr lang="en-US" altLang="zh-TW" spc="300" dirty="0"/>
              <a:t> </a:t>
            </a:r>
            <a:r>
              <a:rPr lang="zh-TW" altLang="zh-TW" spc="300" dirty="0"/>
              <a:t>就是設計品質的度量衡工具</a:t>
            </a:r>
            <a:endParaRPr kumimoji="1" lang="zh-TW" altLang="en-US" spc="300" dirty="0"/>
          </a:p>
        </p:txBody>
      </p:sp>
      <p:sp>
        <p:nvSpPr>
          <p:cNvPr id="4" name="文字版面配置區 3">
            <a:extLst>
              <a:ext uri="{FF2B5EF4-FFF2-40B4-BE49-F238E27FC236}">
                <a16:creationId xmlns:a16="http://schemas.microsoft.com/office/drawing/2014/main" id="{458F10AF-2E3A-5F42-ACF5-11CB86765FF6}"/>
              </a:ext>
            </a:extLst>
          </p:cNvPr>
          <p:cNvSpPr>
            <a:spLocks noGrp="1"/>
          </p:cNvSpPr>
          <p:nvPr>
            <p:ph type="body" sz="quarter" idx="16"/>
          </p:nvPr>
        </p:nvSpPr>
        <p:spPr>
          <a:xfrm>
            <a:off x="7574644" y="1081458"/>
            <a:ext cx="3810001" cy="5191751"/>
          </a:xfrm>
        </p:spPr>
        <p:txBody>
          <a:bodyPr>
            <a:normAutofit fontScale="92500" lnSpcReduction="20000"/>
          </a:bodyPr>
          <a:lstStyle/>
          <a:p>
            <a:r>
              <a:rPr lang="en-US" altLang="zh-TW" sz="3000" b="1" dirty="0">
                <a:solidFill>
                  <a:srgbClr val="FFFF00"/>
                </a:solidFill>
              </a:rPr>
              <a:t>S</a:t>
            </a:r>
            <a:r>
              <a:rPr lang="en-US" altLang="zh-TW" b="1" dirty="0"/>
              <a:t>: Single responsibility principle(SRP) </a:t>
            </a:r>
            <a:r>
              <a:rPr lang="zh-TW" altLang="en-US" b="1" dirty="0"/>
              <a:t>單一職責</a:t>
            </a:r>
          </a:p>
          <a:p>
            <a:endParaRPr kumimoji="1" lang="en-US" altLang="zh-TW" dirty="0"/>
          </a:p>
          <a:p>
            <a:r>
              <a:rPr lang="en-US" altLang="zh-TW" sz="3000" b="1" dirty="0">
                <a:solidFill>
                  <a:srgbClr val="FFFF00"/>
                </a:solidFill>
              </a:rPr>
              <a:t>O</a:t>
            </a:r>
            <a:r>
              <a:rPr lang="en-US" altLang="zh-TW" b="1" dirty="0"/>
              <a:t>: Open/close principle(OCP) </a:t>
            </a:r>
            <a:r>
              <a:rPr lang="zh-TW" altLang="en-US" b="1" dirty="0"/>
              <a:t>開放</a:t>
            </a:r>
            <a:r>
              <a:rPr lang="en-US" altLang="zh-TW" b="1" dirty="0"/>
              <a:t>/</a:t>
            </a:r>
            <a:r>
              <a:rPr lang="zh-TW" altLang="en-US" b="1" dirty="0"/>
              <a:t>封閉原則</a:t>
            </a:r>
          </a:p>
          <a:p>
            <a:endParaRPr kumimoji="1" lang="en-US" altLang="zh-TW" dirty="0"/>
          </a:p>
          <a:p>
            <a:r>
              <a:rPr lang="en-US" altLang="zh-TW" sz="3000" b="1" dirty="0">
                <a:solidFill>
                  <a:srgbClr val="FFFF00"/>
                </a:solidFill>
              </a:rPr>
              <a:t>L</a:t>
            </a:r>
            <a:r>
              <a:rPr lang="en-US" altLang="zh-TW" b="1" dirty="0"/>
              <a:t>: </a:t>
            </a:r>
            <a:r>
              <a:rPr lang="en-US" altLang="zh-TW" b="1" dirty="0" err="1"/>
              <a:t>Liskov</a:t>
            </a:r>
            <a:r>
              <a:rPr lang="en-US" altLang="zh-TW" b="1" dirty="0"/>
              <a:t> substitution principle(LSP) </a:t>
            </a:r>
            <a:r>
              <a:rPr lang="en-US" altLang="zh-TW" b="1" dirty="0" err="1"/>
              <a:t>Liskov</a:t>
            </a:r>
            <a:r>
              <a:rPr lang="zh-TW" altLang="en-US" b="1" dirty="0"/>
              <a:t>替換</a:t>
            </a:r>
          </a:p>
          <a:p>
            <a:endParaRPr kumimoji="1" lang="en-US" altLang="zh-TW" dirty="0"/>
          </a:p>
          <a:p>
            <a:r>
              <a:rPr lang="en-US" altLang="zh-TW" sz="3000" b="1" dirty="0">
                <a:solidFill>
                  <a:srgbClr val="FFFF00"/>
                </a:solidFill>
              </a:rPr>
              <a:t>I</a:t>
            </a:r>
            <a:r>
              <a:rPr lang="en-US" altLang="zh-TW" b="1" dirty="0"/>
              <a:t>: Interface Segregation Principle(ISP) </a:t>
            </a:r>
            <a:r>
              <a:rPr lang="zh-TW" altLang="en-US" b="1" dirty="0"/>
              <a:t>介面隔離</a:t>
            </a:r>
          </a:p>
          <a:p>
            <a:endParaRPr kumimoji="1" lang="en-US" altLang="zh-TW" dirty="0"/>
          </a:p>
          <a:p>
            <a:r>
              <a:rPr lang="en-US" altLang="zh-TW" sz="3000" b="1" dirty="0">
                <a:solidFill>
                  <a:srgbClr val="FFFF00"/>
                </a:solidFill>
              </a:rPr>
              <a:t>D</a:t>
            </a:r>
            <a:r>
              <a:rPr lang="en-US" altLang="zh-TW" b="1" dirty="0"/>
              <a:t>: Dependency Inversion Principle(DIP) </a:t>
            </a:r>
            <a:r>
              <a:rPr lang="zh-TW" altLang="en-US" b="1" dirty="0"/>
              <a:t>依賴反轉</a:t>
            </a:r>
          </a:p>
          <a:p>
            <a:endParaRPr kumimoji="1" lang="zh-TW" altLang="en-US" dirty="0"/>
          </a:p>
        </p:txBody>
      </p:sp>
    </p:spTree>
    <p:extLst>
      <p:ext uri="{BB962C8B-B14F-4D97-AF65-F5344CB8AC3E}">
        <p14:creationId xmlns:p14="http://schemas.microsoft.com/office/powerpoint/2010/main" val="1230766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34894B-E985-C946-AC2D-D7CC1CE0F512}"/>
              </a:ext>
            </a:extLst>
          </p:cNvPr>
          <p:cNvSpPr>
            <a:spLocks noGrp="1"/>
          </p:cNvSpPr>
          <p:nvPr>
            <p:ph type="title"/>
          </p:nvPr>
        </p:nvSpPr>
        <p:spPr/>
        <p:txBody>
          <a:bodyPr/>
          <a:lstStyle/>
          <a:p>
            <a:r>
              <a:rPr lang="en-US" altLang="zh-TW" dirty="0"/>
              <a:t>S: Single responsibility principle(SRP)</a:t>
            </a:r>
            <a:br>
              <a:rPr lang="en-US" altLang="zh-TW" dirty="0"/>
            </a:br>
            <a:r>
              <a:rPr lang="zh-TW" altLang="en-US" dirty="0"/>
              <a:t>單一職責</a:t>
            </a:r>
            <a:r>
              <a:rPr lang="en-US" altLang="zh-TW" dirty="0"/>
              <a:t> 1-3</a:t>
            </a:r>
            <a:endParaRPr lang="zh-TW" altLang="en-US" dirty="0"/>
          </a:p>
        </p:txBody>
      </p:sp>
      <p:sp>
        <p:nvSpPr>
          <p:cNvPr id="3" name="內容版面配置區 2">
            <a:extLst>
              <a:ext uri="{FF2B5EF4-FFF2-40B4-BE49-F238E27FC236}">
                <a16:creationId xmlns:a16="http://schemas.microsoft.com/office/drawing/2014/main" id="{BF585C6A-E43A-874F-A3B8-C34FE9B25C62}"/>
              </a:ext>
            </a:extLst>
          </p:cNvPr>
          <p:cNvSpPr>
            <a:spLocks noGrp="1"/>
          </p:cNvSpPr>
          <p:nvPr>
            <p:ph idx="1"/>
          </p:nvPr>
        </p:nvSpPr>
        <p:spPr>
          <a:xfrm>
            <a:off x="818713" y="2222287"/>
            <a:ext cx="10554575" cy="3636511"/>
          </a:xfrm>
        </p:spPr>
        <p:txBody>
          <a:bodyPr>
            <a:normAutofit/>
          </a:bodyPr>
          <a:lstStyle/>
          <a:p>
            <a:pPr>
              <a:lnSpc>
                <a:spcPct val="200000"/>
              </a:lnSpc>
            </a:pPr>
            <a:r>
              <a:rPr lang="zh-TW" altLang="en-US" spc="300" dirty="0"/>
              <a:t>所謂的單一職責是指一個類別只負責一件事情，阿文</a:t>
            </a:r>
            <a:r>
              <a:rPr lang="en-US" altLang="zh-TW" spc="300" dirty="0"/>
              <a:t>18</a:t>
            </a:r>
            <a:r>
              <a:rPr lang="zh-TW" altLang="en-US" spc="300" dirty="0"/>
              <a:t>歲生日那天取得汽車駕照，爸爸買一台車可以在天空上飛、在路上走、在水下游的車給他當生日禮物，是不是很酷的事情</a:t>
            </a:r>
            <a:r>
              <a:rPr lang="en-US" altLang="zh-TW" spc="300" dirty="0"/>
              <a:t>!?</a:t>
            </a:r>
          </a:p>
          <a:p>
            <a:pPr>
              <a:lnSpc>
                <a:spcPct val="200000"/>
              </a:lnSpc>
            </a:pPr>
            <a:r>
              <a:rPr lang="zh-TW" altLang="en-US" spc="300" dirty="0"/>
              <a:t>可是阿文想開這台車，就必須要有機師職照、汽車駕照、潛水艇駕駛證照才能上路，如果哪天這台車故障了，可能要修飛機的技師、修汽車的技師、修潛艇的技師三種專業人員一起查看問題在哪邊才能排除故障。</a:t>
            </a:r>
            <a:endParaRPr kumimoji="1" lang="zh-TW" altLang="en-US" spc="300" dirty="0"/>
          </a:p>
        </p:txBody>
      </p:sp>
    </p:spTree>
    <p:extLst>
      <p:ext uri="{BB962C8B-B14F-4D97-AF65-F5344CB8AC3E}">
        <p14:creationId xmlns:p14="http://schemas.microsoft.com/office/powerpoint/2010/main" val="2686250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34894B-E985-C946-AC2D-D7CC1CE0F512}"/>
              </a:ext>
            </a:extLst>
          </p:cNvPr>
          <p:cNvSpPr>
            <a:spLocks noGrp="1"/>
          </p:cNvSpPr>
          <p:nvPr>
            <p:ph type="title"/>
          </p:nvPr>
        </p:nvSpPr>
        <p:spPr/>
        <p:txBody>
          <a:bodyPr/>
          <a:lstStyle/>
          <a:p>
            <a:r>
              <a:rPr lang="en-US" altLang="zh-TW" dirty="0"/>
              <a:t>S: Single responsibility principle(SRP) </a:t>
            </a:r>
            <a:br>
              <a:rPr lang="en-US" altLang="zh-TW" dirty="0"/>
            </a:br>
            <a:r>
              <a:rPr lang="zh-TW" altLang="en-US" dirty="0"/>
              <a:t>單一職責</a:t>
            </a:r>
            <a:r>
              <a:rPr lang="en-US" altLang="zh-TW" dirty="0"/>
              <a:t> 2-3</a:t>
            </a:r>
            <a:endParaRPr lang="zh-TW" altLang="en-US" dirty="0"/>
          </a:p>
        </p:txBody>
      </p:sp>
      <p:sp>
        <p:nvSpPr>
          <p:cNvPr id="3" name="內容版面配置區 2">
            <a:extLst>
              <a:ext uri="{FF2B5EF4-FFF2-40B4-BE49-F238E27FC236}">
                <a16:creationId xmlns:a16="http://schemas.microsoft.com/office/drawing/2014/main" id="{BF585C6A-E43A-874F-A3B8-C34FE9B25C62}"/>
              </a:ext>
            </a:extLst>
          </p:cNvPr>
          <p:cNvSpPr>
            <a:spLocks noGrp="1"/>
          </p:cNvSpPr>
          <p:nvPr>
            <p:ph idx="1"/>
          </p:nvPr>
        </p:nvSpPr>
        <p:spPr>
          <a:xfrm>
            <a:off x="818713" y="2222287"/>
            <a:ext cx="10554575" cy="3636511"/>
          </a:xfrm>
        </p:spPr>
        <p:txBody>
          <a:bodyPr>
            <a:normAutofit/>
          </a:bodyPr>
          <a:lstStyle/>
          <a:p>
            <a:pPr>
              <a:lnSpc>
                <a:spcPct val="200000"/>
              </a:lnSpc>
            </a:pPr>
            <a:r>
              <a:rPr lang="zh-TW" altLang="en-US" spc="300" dirty="0"/>
              <a:t>如果一個類別負擔太多工作，就會像上面的超級汽車一樣，不論是使用上或是後續的維護工作都可能會帶來很大的困擾。要注意單一職責不是指一個類別裡面只有一個方法，在這邊，我們這台車責任是要可以在路上行駛，不過這不代表這台車只會擁有在路上行駛這個方法，實際上，行駛是由前進、後退、左轉、右轉、剎車等等基本功能組合而成的。</a:t>
            </a:r>
            <a:endParaRPr kumimoji="1" lang="zh-TW" altLang="en-US" spc="300" dirty="0"/>
          </a:p>
        </p:txBody>
      </p:sp>
    </p:spTree>
    <p:extLst>
      <p:ext uri="{BB962C8B-B14F-4D97-AF65-F5344CB8AC3E}">
        <p14:creationId xmlns:p14="http://schemas.microsoft.com/office/powerpoint/2010/main" val="1141204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34894B-E985-C946-AC2D-D7CC1CE0F512}"/>
              </a:ext>
            </a:extLst>
          </p:cNvPr>
          <p:cNvSpPr>
            <a:spLocks noGrp="1"/>
          </p:cNvSpPr>
          <p:nvPr>
            <p:ph type="title"/>
          </p:nvPr>
        </p:nvSpPr>
        <p:spPr/>
        <p:txBody>
          <a:bodyPr/>
          <a:lstStyle/>
          <a:p>
            <a:r>
              <a:rPr lang="en-US" altLang="zh-TW" dirty="0"/>
              <a:t>S: Single responsibility principle(SRP)</a:t>
            </a:r>
            <a:br>
              <a:rPr lang="en-US" altLang="zh-TW" dirty="0"/>
            </a:br>
            <a:r>
              <a:rPr lang="zh-TW" altLang="en-US" dirty="0"/>
              <a:t>單一職責</a:t>
            </a:r>
            <a:r>
              <a:rPr lang="en-US" altLang="zh-TW" dirty="0"/>
              <a:t> 3-3</a:t>
            </a:r>
            <a:endParaRPr lang="zh-TW" altLang="en-US" dirty="0"/>
          </a:p>
        </p:txBody>
      </p:sp>
      <p:sp>
        <p:nvSpPr>
          <p:cNvPr id="3" name="內容版面配置區 2">
            <a:extLst>
              <a:ext uri="{FF2B5EF4-FFF2-40B4-BE49-F238E27FC236}">
                <a16:creationId xmlns:a16="http://schemas.microsoft.com/office/drawing/2014/main" id="{BF585C6A-E43A-874F-A3B8-C34FE9B25C62}"/>
              </a:ext>
            </a:extLst>
          </p:cNvPr>
          <p:cNvSpPr>
            <a:spLocks noGrp="1"/>
          </p:cNvSpPr>
          <p:nvPr>
            <p:ph idx="1"/>
          </p:nvPr>
        </p:nvSpPr>
        <p:spPr>
          <a:xfrm>
            <a:off x="818713" y="2222287"/>
            <a:ext cx="10554575" cy="4635713"/>
          </a:xfrm>
        </p:spPr>
        <p:txBody>
          <a:bodyPr>
            <a:normAutofit/>
          </a:bodyPr>
          <a:lstStyle/>
          <a:p>
            <a:pPr>
              <a:lnSpc>
                <a:spcPct val="200000"/>
              </a:lnSpc>
            </a:pPr>
            <a:r>
              <a:rPr lang="zh-TW" altLang="en-US" spc="300" dirty="0"/>
              <a:t>但從另外一個角度來看，又要注意功能被切的太細碎造成過度設計（</a:t>
            </a:r>
            <a:r>
              <a:rPr lang="en-US" altLang="zh-TW" spc="300" dirty="0"/>
              <a:t>over design</a:t>
            </a:r>
            <a:r>
              <a:rPr lang="zh-TW" altLang="en-US" spc="300" dirty="0"/>
              <a:t>）的情況，一台車雖然可以拆成方向盤、大燈、引擎、汽缸等等零件，每一個零件也都有不同的功能，但對汽車駕駛人來說，只要知道車子怎麼開就夠了，不需要去理解車子內部詳細的構造。對維修技師來說，了解細部零件的功能反而才是必要的，因此要怎麼規劃一個類別的責任，就要視實際的需求而定。如何定義一個類別（物件）的責任是一個很抽象也很難釐清的事情，我們在這邊只是略為簡介一下，這部分就先到這裡就好。</a:t>
            </a:r>
            <a:endParaRPr kumimoji="1" lang="zh-TW" altLang="en-US" spc="300" dirty="0"/>
          </a:p>
        </p:txBody>
      </p:sp>
    </p:spTree>
    <p:extLst>
      <p:ext uri="{BB962C8B-B14F-4D97-AF65-F5344CB8AC3E}">
        <p14:creationId xmlns:p14="http://schemas.microsoft.com/office/powerpoint/2010/main" val="2887038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AD13FC-8B49-B046-856C-A599EAF39AE1}"/>
              </a:ext>
            </a:extLst>
          </p:cNvPr>
          <p:cNvSpPr>
            <a:spLocks noGrp="1"/>
          </p:cNvSpPr>
          <p:nvPr>
            <p:ph type="title"/>
          </p:nvPr>
        </p:nvSpPr>
        <p:spPr/>
        <p:txBody>
          <a:bodyPr/>
          <a:lstStyle/>
          <a:p>
            <a:r>
              <a:rPr kumimoji="1" lang="en-US" altLang="zh-TW" dirty="0"/>
              <a:t>SOLID</a:t>
            </a:r>
            <a:r>
              <a:rPr kumimoji="1" lang="zh-CN" altLang="en-US" dirty="0"/>
              <a:t>原則</a:t>
            </a:r>
            <a:r>
              <a:rPr kumimoji="1" lang="zh-TW" altLang="en-US" dirty="0"/>
              <a:t> 學習資源：</a:t>
            </a:r>
          </a:p>
        </p:txBody>
      </p:sp>
      <p:sp>
        <p:nvSpPr>
          <p:cNvPr id="3" name="內容版面配置區 2">
            <a:extLst>
              <a:ext uri="{FF2B5EF4-FFF2-40B4-BE49-F238E27FC236}">
                <a16:creationId xmlns:a16="http://schemas.microsoft.com/office/drawing/2014/main" id="{71660B44-C149-6445-813B-D156344B536D}"/>
              </a:ext>
            </a:extLst>
          </p:cNvPr>
          <p:cNvSpPr>
            <a:spLocks noGrp="1"/>
          </p:cNvSpPr>
          <p:nvPr>
            <p:ph idx="1"/>
          </p:nvPr>
        </p:nvSpPr>
        <p:spPr/>
        <p:txBody>
          <a:bodyPr/>
          <a:lstStyle/>
          <a:p>
            <a:r>
              <a:rPr kumimoji="1" lang="en-US" altLang="zh-TW" spc="300" dirty="0">
                <a:hlinkClick r:id="rId2"/>
              </a:rPr>
              <a:t>SOLID</a:t>
            </a:r>
            <a:r>
              <a:rPr kumimoji="1" lang="zh-TW" altLang="en-US" spc="300" dirty="0">
                <a:hlinkClick r:id="rId2"/>
              </a:rPr>
              <a:t>維基百科</a:t>
            </a:r>
            <a:endParaRPr kumimoji="1" lang="zh-TW" altLang="en-US" spc="300" dirty="0"/>
          </a:p>
        </p:txBody>
      </p:sp>
    </p:spTree>
    <p:extLst>
      <p:ext uri="{BB962C8B-B14F-4D97-AF65-F5344CB8AC3E}">
        <p14:creationId xmlns:p14="http://schemas.microsoft.com/office/powerpoint/2010/main" val="584769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3C2519-D061-1149-9688-A7E3185C0ED1}"/>
              </a:ext>
            </a:extLst>
          </p:cNvPr>
          <p:cNvSpPr>
            <a:spLocks noGrp="1"/>
          </p:cNvSpPr>
          <p:nvPr>
            <p:ph type="title"/>
          </p:nvPr>
        </p:nvSpPr>
        <p:spPr/>
        <p:txBody>
          <a:bodyPr/>
          <a:lstStyle/>
          <a:p>
            <a:r>
              <a:rPr lang="zh-CN" altLang="en-US" dirty="0"/>
              <a:t>反模式</a:t>
            </a:r>
            <a:r>
              <a:rPr lang="zh-TW" altLang="en-US" dirty="0"/>
              <a:t> </a:t>
            </a:r>
            <a:r>
              <a:rPr lang="en-US" altLang="zh-TW" dirty="0" err="1"/>
              <a:t>AntiPattern</a:t>
            </a:r>
            <a:r>
              <a:rPr lang="zh-TW" altLang="en-US" dirty="0"/>
              <a:t> </a:t>
            </a:r>
            <a:r>
              <a:rPr lang="zh-TW" altLang="zh-TW" dirty="0"/>
              <a:t>告訴我們錯誤的方法</a:t>
            </a:r>
            <a:endParaRPr kumimoji="1" lang="zh-TW" altLang="en-US" dirty="0"/>
          </a:p>
        </p:txBody>
      </p:sp>
      <p:sp>
        <p:nvSpPr>
          <p:cNvPr id="3" name="文字版面配置區 2">
            <a:extLst>
              <a:ext uri="{FF2B5EF4-FFF2-40B4-BE49-F238E27FC236}">
                <a16:creationId xmlns:a16="http://schemas.microsoft.com/office/drawing/2014/main" id="{5332D8D0-23B4-F14A-BF89-4D50330EDA3E}"/>
              </a:ext>
            </a:extLst>
          </p:cNvPr>
          <p:cNvSpPr>
            <a:spLocks noGrp="1"/>
          </p:cNvSpPr>
          <p:nvPr>
            <p:ph type="body" idx="1"/>
          </p:nvPr>
        </p:nvSpPr>
        <p:spPr/>
        <p:txBody>
          <a:bodyPr/>
          <a:lstStyle/>
          <a:p>
            <a:r>
              <a:rPr kumimoji="1" lang="zh-TW" altLang="en-US" dirty="0"/>
              <a:t>更直接有效地找出</a:t>
            </a:r>
            <a:r>
              <a:rPr kumimoji="1" lang="en-US" altLang="zh-TW" dirty="0"/>
              <a:t> - </a:t>
            </a:r>
            <a:r>
              <a:rPr kumimoji="1" lang="zh-TW" altLang="en-US" dirty="0"/>
              <a:t>程式碼裡的怪味道</a:t>
            </a:r>
          </a:p>
        </p:txBody>
      </p:sp>
    </p:spTree>
    <p:extLst>
      <p:ext uri="{BB962C8B-B14F-4D97-AF65-F5344CB8AC3E}">
        <p14:creationId xmlns:p14="http://schemas.microsoft.com/office/powerpoint/2010/main" val="632325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521D8C-9638-D747-AD36-6DF1E2E7778C}"/>
              </a:ext>
            </a:extLst>
          </p:cNvPr>
          <p:cNvSpPr>
            <a:spLocks noGrp="1"/>
          </p:cNvSpPr>
          <p:nvPr>
            <p:ph type="title"/>
          </p:nvPr>
        </p:nvSpPr>
        <p:spPr/>
        <p:txBody>
          <a:bodyPr/>
          <a:lstStyle/>
          <a:p>
            <a:r>
              <a:rPr lang="zh-CN" altLang="en-US" dirty="0"/>
              <a:t>什麼是</a:t>
            </a:r>
            <a:r>
              <a:rPr lang="zh-TW" altLang="en-US" dirty="0"/>
              <a:t> </a:t>
            </a:r>
            <a:r>
              <a:rPr lang="en-US" altLang="zh-TW" dirty="0" err="1"/>
              <a:t>AntiPattern</a:t>
            </a:r>
            <a:r>
              <a:rPr lang="zh-TW" altLang="en-US" dirty="0"/>
              <a:t> </a:t>
            </a:r>
            <a:r>
              <a:rPr kumimoji="1" lang="zh-TW" altLang="en-US" dirty="0"/>
              <a:t>反模式？</a:t>
            </a:r>
          </a:p>
        </p:txBody>
      </p:sp>
      <p:sp>
        <p:nvSpPr>
          <p:cNvPr id="3" name="文字版面配置區 2">
            <a:extLst>
              <a:ext uri="{FF2B5EF4-FFF2-40B4-BE49-F238E27FC236}">
                <a16:creationId xmlns:a16="http://schemas.microsoft.com/office/drawing/2014/main" id="{4DCD3606-58B8-164B-8A4E-A92C640CD6CE}"/>
              </a:ext>
            </a:extLst>
          </p:cNvPr>
          <p:cNvSpPr>
            <a:spLocks noGrp="1"/>
          </p:cNvSpPr>
          <p:nvPr>
            <p:ph idx="1"/>
          </p:nvPr>
        </p:nvSpPr>
        <p:spPr/>
        <p:txBody>
          <a:bodyPr/>
          <a:lstStyle/>
          <a:p>
            <a:pPr>
              <a:lnSpc>
                <a:spcPct val="200000"/>
              </a:lnSpc>
            </a:pPr>
            <a:r>
              <a:rPr lang="zh-TW" altLang="en-US" spc="600" dirty="0"/>
              <a:t>在軟體工程中，一個</a:t>
            </a:r>
            <a:r>
              <a:rPr lang="zh-TW" altLang="en-US" sz="2400" b="1" spc="600" dirty="0"/>
              <a:t>反面模式</a:t>
            </a:r>
            <a:r>
              <a:rPr lang="zh-TW" altLang="en-US" spc="600" dirty="0"/>
              <a:t>（</a:t>
            </a:r>
            <a:r>
              <a:rPr lang="en-US" altLang="zh-TW" spc="600" dirty="0"/>
              <a:t>anti-pattern</a:t>
            </a:r>
            <a:r>
              <a:rPr lang="zh-TW" altLang="en-US" spc="600" dirty="0"/>
              <a:t>或</a:t>
            </a:r>
            <a:r>
              <a:rPr lang="en-US" altLang="zh-TW" spc="600" dirty="0"/>
              <a:t>antipattern</a:t>
            </a:r>
            <a:r>
              <a:rPr lang="zh-TW" altLang="en-US" spc="600" dirty="0"/>
              <a:t>）指的是在實踐中明顯出現但又低效或是有待優化的設計模式，是用來解決問題的</a:t>
            </a:r>
            <a:r>
              <a:rPr lang="zh-TW" altLang="en-US" sz="2400" spc="600" dirty="0">
                <a:solidFill>
                  <a:srgbClr val="FFFF00"/>
                </a:solidFill>
              </a:rPr>
              <a:t>帶有共同性的不良方法</a:t>
            </a:r>
            <a:r>
              <a:rPr lang="zh-TW" altLang="en-US" spc="600" dirty="0"/>
              <a:t>。它們已經經過研究並分類，以防止日後重蹈覆轍，並能在研發尚未投產的系統時辨認出來。 來源：</a:t>
            </a:r>
            <a:r>
              <a:rPr lang="en-US" altLang="zh-TW" u="sng" dirty="0">
                <a:hlinkClick r:id="rId2"/>
              </a:rPr>
              <a:t>維基百科</a:t>
            </a:r>
            <a:r>
              <a:rPr lang="zh-TW" altLang="zh-TW" dirty="0"/>
              <a:t> </a:t>
            </a:r>
            <a:endParaRPr kumimoji="1" lang="zh-TW" altLang="en-US" spc="600" dirty="0"/>
          </a:p>
        </p:txBody>
      </p:sp>
    </p:spTree>
    <p:extLst>
      <p:ext uri="{BB962C8B-B14F-4D97-AF65-F5344CB8AC3E}">
        <p14:creationId xmlns:p14="http://schemas.microsoft.com/office/powerpoint/2010/main" val="188760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113DB8-CD43-1A47-974D-DF97836D61E6}"/>
              </a:ext>
            </a:extLst>
          </p:cNvPr>
          <p:cNvSpPr>
            <a:spLocks noGrp="1"/>
          </p:cNvSpPr>
          <p:nvPr>
            <p:ph type="title"/>
          </p:nvPr>
        </p:nvSpPr>
        <p:spPr/>
        <p:txBody>
          <a:bodyPr/>
          <a:lstStyle/>
          <a:p>
            <a:r>
              <a:rPr kumimoji="1" lang="zh-TW" altLang="en-US" dirty="0"/>
              <a:t>反模式 </a:t>
            </a:r>
            <a:r>
              <a:rPr lang="zh-TW" altLang="en-US" dirty="0"/>
              <a:t>學習資源</a:t>
            </a:r>
            <a:r>
              <a:rPr lang="zh-TW" altLang="zh-TW" dirty="0"/>
              <a:t>：</a:t>
            </a:r>
            <a:endParaRPr kumimoji="1" lang="zh-TW" altLang="en-US" dirty="0"/>
          </a:p>
        </p:txBody>
      </p:sp>
      <p:sp>
        <p:nvSpPr>
          <p:cNvPr id="3" name="內容版面配置區 2">
            <a:extLst>
              <a:ext uri="{FF2B5EF4-FFF2-40B4-BE49-F238E27FC236}">
                <a16:creationId xmlns:a16="http://schemas.microsoft.com/office/drawing/2014/main" id="{97CE3B94-B86E-054F-8B48-40153E93F281}"/>
              </a:ext>
            </a:extLst>
          </p:cNvPr>
          <p:cNvSpPr>
            <a:spLocks noGrp="1"/>
          </p:cNvSpPr>
          <p:nvPr>
            <p:ph idx="1"/>
          </p:nvPr>
        </p:nvSpPr>
        <p:spPr/>
        <p:txBody>
          <a:bodyPr/>
          <a:lstStyle/>
          <a:p>
            <a:pPr>
              <a:lnSpc>
                <a:spcPct val="150000"/>
              </a:lnSpc>
            </a:pPr>
            <a:r>
              <a:rPr lang="zh-CN" altLang="en-US" spc="300" dirty="0">
                <a:hlinkClick r:id="rId2"/>
              </a:rPr>
              <a:t>維基百科</a:t>
            </a:r>
            <a:r>
              <a:rPr lang="en-US" altLang="zh-CN" spc="300" dirty="0">
                <a:hlinkClick r:id="rId2"/>
              </a:rPr>
              <a:t>-</a:t>
            </a:r>
            <a:r>
              <a:rPr lang="zh-CN" altLang="en-US" spc="300" dirty="0">
                <a:hlinkClick r:id="rId2"/>
              </a:rPr>
              <a:t>反模式</a:t>
            </a:r>
            <a:endParaRPr lang="en-US" altLang="zh-TW" spc="300" dirty="0">
              <a:hlinkClick r:id="rId3"/>
            </a:endParaRPr>
          </a:p>
          <a:p>
            <a:pPr>
              <a:lnSpc>
                <a:spcPct val="150000"/>
              </a:lnSpc>
            </a:pPr>
            <a:r>
              <a:rPr lang="en-US" altLang="zh-TW" spc="300" dirty="0">
                <a:hlinkClick r:id="rId3"/>
              </a:rPr>
              <a:t>軟體測試的反模式</a:t>
            </a:r>
            <a:endParaRPr lang="zh-TW" altLang="en-US" spc="300" dirty="0"/>
          </a:p>
        </p:txBody>
      </p:sp>
    </p:spTree>
    <p:extLst>
      <p:ext uri="{BB962C8B-B14F-4D97-AF65-F5344CB8AC3E}">
        <p14:creationId xmlns:p14="http://schemas.microsoft.com/office/powerpoint/2010/main" val="117413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D3F5F8-9D3D-AC4F-A619-E47400FC41CF}"/>
              </a:ext>
            </a:extLst>
          </p:cNvPr>
          <p:cNvSpPr>
            <a:spLocks noGrp="1"/>
          </p:cNvSpPr>
          <p:nvPr>
            <p:ph type="title"/>
          </p:nvPr>
        </p:nvSpPr>
        <p:spPr/>
        <p:txBody>
          <a:bodyPr/>
          <a:lstStyle/>
          <a:p>
            <a:r>
              <a:rPr lang="zh-TW" altLang="en-US" spc="600" dirty="0"/>
              <a:t>分清設計模式與架構模式 </a:t>
            </a:r>
            <a:r>
              <a:rPr lang="en-US" altLang="zh-TW" spc="600" dirty="0"/>
              <a:t>part-1</a:t>
            </a:r>
            <a:endParaRPr kumimoji="1" lang="zh-TW" altLang="en-US" dirty="0"/>
          </a:p>
        </p:txBody>
      </p:sp>
      <p:sp>
        <p:nvSpPr>
          <p:cNvPr id="3" name="內容版面配置區 2">
            <a:extLst>
              <a:ext uri="{FF2B5EF4-FFF2-40B4-BE49-F238E27FC236}">
                <a16:creationId xmlns:a16="http://schemas.microsoft.com/office/drawing/2014/main" id="{7AFB4DD6-F396-AE42-AEEE-474B2B8C98B3}"/>
              </a:ext>
            </a:extLst>
          </p:cNvPr>
          <p:cNvSpPr>
            <a:spLocks noGrp="1"/>
          </p:cNvSpPr>
          <p:nvPr>
            <p:ph idx="1"/>
          </p:nvPr>
        </p:nvSpPr>
        <p:spPr>
          <a:xfrm>
            <a:off x="818713" y="2222287"/>
            <a:ext cx="10554575" cy="3636511"/>
          </a:xfrm>
        </p:spPr>
        <p:txBody>
          <a:bodyPr>
            <a:normAutofit/>
          </a:bodyPr>
          <a:lstStyle/>
          <a:p>
            <a:pPr fontAlgn="base">
              <a:lnSpc>
                <a:spcPct val="200000"/>
              </a:lnSpc>
            </a:pPr>
            <a:r>
              <a:rPr lang="zh-TW" altLang="en-US" spc="300" dirty="0"/>
              <a:t>剛開始接觸程式設計的新人往往分不清什麼是設計模式</a:t>
            </a:r>
            <a:r>
              <a:rPr lang="en-US" altLang="zh-TW" spc="300" dirty="0"/>
              <a:t>,</a:t>
            </a:r>
            <a:r>
              <a:rPr lang="zh-TW" altLang="en-US" spc="300" dirty="0"/>
              <a:t>什麼是架構模式。甚至只知道架構模式</a:t>
            </a:r>
            <a:r>
              <a:rPr lang="en-US" altLang="zh-TW" spc="300" dirty="0"/>
              <a:t>,</a:t>
            </a:r>
            <a:r>
              <a:rPr lang="zh-TW" altLang="en-US" spc="300" dirty="0"/>
              <a:t>而不是設計模式</a:t>
            </a:r>
            <a:r>
              <a:rPr lang="en-US" altLang="zh-TW" spc="300" dirty="0"/>
              <a:t>,</a:t>
            </a:r>
            <a:r>
              <a:rPr lang="zh-TW" altLang="en-US" spc="300" dirty="0"/>
              <a:t>這裡羅列出從低到高的三種關係。</a:t>
            </a:r>
            <a:br>
              <a:rPr lang="zh-TW" altLang="en-US" spc="300" dirty="0"/>
            </a:br>
            <a:r>
              <a:rPr lang="en-US" altLang="zh-TW" spc="300" dirty="0"/>
              <a:t>1.</a:t>
            </a:r>
            <a:r>
              <a:rPr lang="zh-TW" altLang="en-US" spc="300" dirty="0"/>
              <a:t>設計術語</a:t>
            </a:r>
            <a:r>
              <a:rPr lang="en-US" altLang="zh-TW" spc="300" dirty="0"/>
              <a:t>Design Idioms</a:t>
            </a:r>
            <a:br>
              <a:rPr lang="en-US" altLang="zh-TW" spc="300" dirty="0"/>
            </a:br>
            <a:r>
              <a:rPr lang="en-US" altLang="zh-TW" spc="300" dirty="0"/>
              <a:t>Design Idioms</a:t>
            </a:r>
            <a:r>
              <a:rPr lang="zh-TW" altLang="en-US" spc="300" dirty="0"/>
              <a:t>描述與特定程式語言相關的底層模式、技巧、慣用法</a:t>
            </a:r>
            <a:r>
              <a:rPr lang="en-US" altLang="zh-TW" spc="300" dirty="0"/>
              <a:t>.</a:t>
            </a:r>
            <a:br>
              <a:rPr lang="en-US" altLang="zh-TW" spc="300" dirty="0"/>
            </a:br>
            <a:r>
              <a:rPr lang="en-US" altLang="zh-TW" spc="300" dirty="0"/>
              <a:t>(</a:t>
            </a:r>
            <a:r>
              <a:rPr lang="zh-TW" altLang="en-US" spc="300" dirty="0"/>
              <a:t>舉個例子來說的話</a:t>
            </a:r>
            <a:r>
              <a:rPr lang="en-US" altLang="zh-TW" spc="300" dirty="0"/>
              <a:t>,</a:t>
            </a:r>
            <a:r>
              <a:rPr lang="zh-TW" altLang="en-US" spc="300" dirty="0"/>
              <a:t>就像</a:t>
            </a:r>
            <a:r>
              <a:rPr lang="en-US" altLang="zh-TW" spc="300" dirty="0"/>
              <a:t>C#</a:t>
            </a:r>
            <a:r>
              <a:rPr lang="zh-TW" altLang="en-US" spc="300" dirty="0"/>
              <a:t>、</a:t>
            </a:r>
            <a:r>
              <a:rPr lang="en-US" altLang="zh-TW" spc="300" dirty="0"/>
              <a:t>OOP</a:t>
            </a:r>
            <a:r>
              <a:rPr lang="zh-TW" altLang="en-US" spc="300" dirty="0"/>
              <a:t>物件導向程式設計、</a:t>
            </a:r>
            <a:r>
              <a:rPr lang="zh-CN" altLang="en-US" spc="300" dirty="0"/>
              <a:t>型別</a:t>
            </a:r>
            <a:r>
              <a:rPr lang="zh-TW" altLang="en-US" spc="300" dirty="0"/>
              <a:t>、繼承</a:t>
            </a:r>
            <a:r>
              <a:rPr lang="en-US" altLang="zh-TW" spc="300" dirty="0"/>
              <a:t>…</a:t>
            </a:r>
            <a:r>
              <a:rPr lang="zh-TW" altLang="en-US" spc="300" dirty="0"/>
              <a:t>不一一列舉</a:t>
            </a:r>
            <a:r>
              <a:rPr lang="en-US" altLang="zh-TW" spc="300" dirty="0"/>
              <a:t>)</a:t>
            </a:r>
            <a:endParaRPr kumimoji="1" lang="zh-TW" altLang="en-US" spc="300" dirty="0"/>
          </a:p>
        </p:txBody>
      </p:sp>
    </p:spTree>
    <p:extLst>
      <p:ext uri="{BB962C8B-B14F-4D97-AF65-F5344CB8AC3E}">
        <p14:creationId xmlns:p14="http://schemas.microsoft.com/office/powerpoint/2010/main" val="1719190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A53292-A551-3A4F-BCF4-0D11E6CB2456}"/>
              </a:ext>
            </a:extLst>
          </p:cNvPr>
          <p:cNvSpPr>
            <a:spLocks noGrp="1"/>
          </p:cNvSpPr>
          <p:nvPr>
            <p:ph type="title"/>
          </p:nvPr>
        </p:nvSpPr>
        <p:spPr/>
        <p:txBody>
          <a:bodyPr/>
          <a:lstStyle/>
          <a:p>
            <a:r>
              <a:rPr kumimoji="1" lang="zh-CN" altLang="en-US" dirty="0"/>
              <a:t>至此</a:t>
            </a:r>
            <a:r>
              <a:rPr kumimoji="1" lang="en-US" altLang="zh-CN" dirty="0"/>
              <a:t>.NET </a:t>
            </a:r>
            <a:r>
              <a:rPr kumimoji="1" lang="en-US" altLang="zh-TW" dirty="0"/>
              <a:t>MVC</a:t>
            </a:r>
            <a:r>
              <a:rPr kumimoji="1" lang="zh-CN" altLang="en-US" dirty="0"/>
              <a:t>的</a:t>
            </a:r>
            <a:r>
              <a:rPr kumimoji="1" lang="en-US" altLang="zh-CN" dirty="0"/>
              <a:t>Design Patterns</a:t>
            </a:r>
            <a:r>
              <a:rPr kumimoji="1" lang="zh-CN" altLang="en-US" dirty="0"/>
              <a:t>已呼之欲出</a:t>
            </a:r>
            <a:endParaRPr kumimoji="1" lang="zh-TW" altLang="en-US" dirty="0"/>
          </a:p>
        </p:txBody>
      </p:sp>
      <p:sp>
        <p:nvSpPr>
          <p:cNvPr id="4" name="文字版面配置區 3">
            <a:extLst>
              <a:ext uri="{FF2B5EF4-FFF2-40B4-BE49-F238E27FC236}">
                <a16:creationId xmlns:a16="http://schemas.microsoft.com/office/drawing/2014/main" id="{66CBF660-0CAC-C545-B2F7-DA96A75DB114}"/>
              </a:ext>
            </a:extLst>
          </p:cNvPr>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4106947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ECF8B8C5-3025-A844-A6B6-EA7BEA157DC7}"/>
              </a:ext>
            </a:extLst>
          </p:cNvPr>
          <p:cNvPicPr>
            <a:picLocks noChangeAspect="1"/>
          </p:cNvPicPr>
          <p:nvPr/>
        </p:nvPicPr>
        <p:blipFill>
          <a:blip r:embed="rId2"/>
          <a:stretch>
            <a:fillRect/>
          </a:stretch>
        </p:blipFill>
        <p:spPr>
          <a:xfrm>
            <a:off x="2169507" y="4423794"/>
            <a:ext cx="4000218" cy="937406"/>
          </a:xfrm>
          <a:prstGeom prst="rect">
            <a:avLst/>
          </a:prstGeom>
        </p:spPr>
      </p:pic>
      <p:pic>
        <p:nvPicPr>
          <p:cNvPr id="5" name="圖片 4" descr="一張含有 螢幕擷取畫面 的圖片&#10;&#10;自動產生的描述">
            <a:extLst>
              <a:ext uri="{FF2B5EF4-FFF2-40B4-BE49-F238E27FC236}">
                <a16:creationId xmlns:a16="http://schemas.microsoft.com/office/drawing/2014/main" id="{F7345DB9-C248-AC40-9A22-3D508767CF48}"/>
              </a:ext>
            </a:extLst>
          </p:cNvPr>
          <p:cNvPicPr>
            <a:picLocks noChangeAspect="1"/>
          </p:cNvPicPr>
          <p:nvPr/>
        </p:nvPicPr>
        <p:blipFill>
          <a:blip r:embed="rId3"/>
          <a:stretch>
            <a:fillRect/>
          </a:stretch>
        </p:blipFill>
        <p:spPr>
          <a:xfrm>
            <a:off x="6617611" y="1025700"/>
            <a:ext cx="4694179" cy="2097056"/>
          </a:xfrm>
          <a:prstGeom prst="rect">
            <a:avLst/>
          </a:prstGeom>
        </p:spPr>
      </p:pic>
      <p:pic>
        <p:nvPicPr>
          <p:cNvPr id="7" name="圖片 6">
            <a:extLst>
              <a:ext uri="{FF2B5EF4-FFF2-40B4-BE49-F238E27FC236}">
                <a16:creationId xmlns:a16="http://schemas.microsoft.com/office/drawing/2014/main" id="{0A2F68F4-8198-0241-B5C4-0F360C6735EA}"/>
              </a:ext>
            </a:extLst>
          </p:cNvPr>
          <p:cNvPicPr>
            <a:picLocks noChangeAspect="1"/>
          </p:cNvPicPr>
          <p:nvPr/>
        </p:nvPicPr>
        <p:blipFill>
          <a:blip r:embed="rId4"/>
          <a:stretch>
            <a:fillRect/>
          </a:stretch>
        </p:blipFill>
        <p:spPr>
          <a:xfrm>
            <a:off x="338162" y="6264147"/>
            <a:ext cx="8266775" cy="253154"/>
          </a:xfrm>
          <a:prstGeom prst="rect">
            <a:avLst/>
          </a:prstGeom>
        </p:spPr>
      </p:pic>
      <p:pic>
        <p:nvPicPr>
          <p:cNvPr id="9" name="圖片 8" descr="一張含有 螢幕擷取畫面 的圖片&#10;&#10;自動產生的描述">
            <a:extLst>
              <a:ext uri="{FF2B5EF4-FFF2-40B4-BE49-F238E27FC236}">
                <a16:creationId xmlns:a16="http://schemas.microsoft.com/office/drawing/2014/main" id="{5FE13CB4-4209-044E-8206-9B4DD99E4C43}"/>
              </a:ext>
            </a:extLst>
          </p:cNvPr>
          <p:cNvPicPr>
            <a:picLocks noChangeAspect="1"/>
          </p:cNvPicPr>
          <p:nvPr/>
        </p:nvPicPr>
        <p:blipFill>
          <a:blip r:embed="rId5"/>
          <a:stretch>
            <a:fillRect/>
          </a:stretch>
        </p:blipFill>
        <p:spPr>
          <a:xfrm>
            <a:off x="585199" y="627607"/>
            <a:ext cx="5473700" cy="2893241"/>
          </a:xfrm>
          <a:prstGeom prst="rect">
            <a:avLst/>
          </a:prstGeom>
        </p:spPr>
      </p:pic>
      <p:sp>
        <p:nvSpPr>
          <p:cNvPr id="11" name="文字方塊 10">
            <a:extLst>
              <a:ext uri="{FF2B5EF4-FFF2-40B4-BE49-F238E27FC236}">
                <a16:creationId xmlns:a16="http://schemas.microsoft.com/office/drawing/2014/main" id="{1AA3EF30-F9A8-4642-86A3-599740B2A62E}"/>
              </a:ext>
            </a:extLst>
          </p:cNvPr>
          <p:cNvSpPr txBox="1"/>
          <p:nvPr/>
        </p:nvSpPr>
        <p:spPr>
          <a:xfrm>
            <a:off x="3692433" y="324999"/>
            <a:ext cx="2518638" cy="369332"/>
          </a:xfrm>
          <a:prstGeom prst="rect">
            <a:avLst/>
          </a:prstGeom>
          <a:solidFill>
            <a:schemeClr val="accent1">
              <a:lumMod val="60000"/>
              <a:lumOff val="40000"/>
            </a:schemeClr>
          </a:solidFill>
        </p:spPr>
        <p:txBody>
          <a:bodyPr wrap="none" rtlCol="0">
            <a:spAutoFit/>
          </a:bodyPr>
          <a:lstStyle/>
          <a:p>
            <a:r>
              <a:rPr kumimoji="1" lang="en-US" altLang="zh-TW" b="1" dirty="0"/>
              <a:t>SOLID – SRP </a:t>
            </a:r>
            <a:r>
              <a:rPr lang="zh-TW" altLang="en-US" b="1" dirty="0"/>
              <a:t>單一職責</a:t>
            </a:r>
            <a:r>
              <a:rPr lang="en-US" altLang="zh-TW" b="1" dirty="0"/>
              <a:t> </a:t>
            </a:r>
            <a:endParaRPr kumimoji="1" lang="zh-TW" altLang="en-US" b="1" dirty="0"/>
          </a:p>
        </p:txBody>
      </p:sp>
      <p:sp>
        <p:nvSpPr>
          <p:cNvPr id="12" name="文字方塊 11">
            <a:extLst>
              <a:ext uri="{FF2B5EF4-FFF2-40B4-BE49-F238E27FC236}">
                <a16:creationId xmlns:a16="http://schemas.microsoft.com/office/drawing/2014/main" id="{CD856E83-ED7E-4E44-B1C7-98584A81420B}"/>
              </a:ext>
            </a:extLst>
          </p:cNvPr>
          <p:cNvSpPr txBox="1"/>
          <p:nvPr/>
        </p:nvSpPr>
        <p:spPr>
          <a:xfrm>
            <a:off x="8408430" y="516026"/>
            <a:ext cx="2395207" cy="369332"/>
          </a:xfrm>
          <a:prstGeom prst="rect">
            <a:avLst/>
          </a:prstGeom>
          <a:solidFill>
            <a:schemeClr val="accent1">
              <a:lumMod val="60000"/>
              <a:lumOff val="40000"/>
            </a:schemeClr>
          </a:solidFill>
        </p:spPr>
        <p:txBody>
          <a:bodyPr wrap="none" rtlCol="0">
            <a:spAutoFit/>
          </a:bodyPr>
          <a:lstStyle/>
          <a:p>
            <a:r>
              <a:rPr kumimoji="1" lang="en-US" altLang="zh-TW" b="1" dirty="0"/>
              <a:t>Composite </a:t>
            </a:r>
            <a:r>
              <a:rPr kumimoji="1" lang="zh-CN" altLang="en-US" b="1" dirty="0"/>
              <a:t>組合模式</a:t>
            </a:r>
            <a:endParaRPr kumimoji="1" lang="zh-TW" altLang="en-US" b="1" dirty="0"/>
          </a:p>
        </p:txBody>
      </p:sp>
      <p:sp>
        <p:nvSpPr>
          <p:cNvPr id="13" name="文字方塊 12">
            <a:extLst>
              <a:ext uri="{FF2B5EF4-FFF2-40B4-BE49-F238E27FC236}">
                <a16:creationId xmlns:a16="http://schemas.microsoft.com/office/drawing/2014/main" id="{D4B04EF3-3C4C-B240-B464-1B16C475CABC}"/>
              </a:ext>
            </a:extLst>
          </p:cNvPr>
          <p:cNvSpPr txBox="1"/>
          <p:nvPr/>
        </p:nvSpPr>
        <p:spPr>
          <a:xfrm>
            <a:off x="1935125" y="3948577"/>
            <a:ext cx="2299027" cy="369332"/>
          </a:xfrm>
          <a:prstGeom prst="rect">
            <a:avLst/>
          </a:prstGeom>
          <a:solidFill>
            <a:schemeClr val="accent1">
              <a:lumMod val="60000"/>
              <a:lumOff val="40000"/>
            </a:schemeClr>
          </a:solidFill>
        </p:spPr>
        <p:txBody>
          <a:bodyPr wrap="none" rtlCol="0">
            <a:spAutoFit/>
          </a:bodyPr>
          <a:lstStyle/>
          <a:p>
            <a:r>
              <a:rPr kumimoji="1" lang="en-US" altLang="zh-TW" b="1" dirty="0"/>
              <a:t>Decorator </a:t>
            </a:r>
            <a:r>
              <a:rPr kumimoji="1" lang="zh-CN" altLang="en-US" b="1" dirty="0"/>
              <a:t>裝飾模式</a:t>
            </a:r>
            <a:endParaRPr kumimoji="1" lang="zh-TW" altLang="en-US" b="1" dirty="0"/>
          </a:p>
        </p:txBody>
      </p:sp>
      <p:sp>
        <p:nvSpPr>
          <p:cNvPr id="14" name="文字方塊 13">
            <a:extLst>
              <a:ext uri="{FF2B5EF4-FFF2-40B4-BE49-F238E27FC236}">
                <a16:creationId xmlns:a16="http://schemas.microsoft.com/office/drawing/2014/main" id="{C176BF38-2686-1B4F-8E3A-9749E3A210F6}"/>
              </a:ext>
            </a:extLst>
          </p:cNvPr>
          <p:cNvSpPr txBox="1"/>
          <p:nvPr/>
        </p:nvSpPr>
        <p:spPr>
          <a:xfrm>
            <a:off x="617324" y="5715401"/>
            <a:ext cx="3424335" cy="369332"/>
          </a:xfrm>
          <a:prstGeom prst="rect">
            <a:avLst/>
          </a:prstGeom>
          <a:solidFill>
            <a:schemeClr val="accent1">
              <a:lumMod val="60000"/>
              <a:lumOff val="40000"/>
            </a:schemeClr>
          </a:solidFill>
        </p:spPr>
        <p:txBody>
          <a:bodyPr wrap="none" rtlCol="0">
            <a:spAutoFit/>
          </a:bodyPr>
          <a:lstStyle/>
          <a:p>
            <a:r>
              <a:rPr lang="en-US" altLang="zh-TW" b="1" dirty="0"/>
              <a:t>Abstract Factory</a:t>
            </a:r>
            <a:r>
              <a:rPr lang="zh-TW" altLang="en-US" b="1" dirty="0"/>
              <a:t>（抽象工廠）</a:t>
            </a:r>
            <a:endParaRPr kumimoji="1" lang="zh-TW" altLang="en-US" b="1" dirty="0"/>
          </a:p>
        </p:txBody>
      </p:sp>
      <p:pic>
        <p:nvPicPr>
          <p:cNvPr id="17" name="圖片 16" descr="一張含有 螢幕擷取畫面 的圖片&#10;&#10;自動產生的描述">
            <a:extLst>
              <a:ext uri="{FF2B5EF4-FFF2-40B4-BE49-F238E27FC236}">
                <a16:creationId xmlns:a16="http://schemas.microsoft.com/office/drawing/2014/main" id="{CA956DF0-A439-B644-9B6E-0BBAAD57D6A6}"/>
              </a:ext>
            </a:extLst>
          </p:cNvPr>
          <p:cNvPicPr>
            <a:picLocks noChangeAspect="1"/>
          </p:cNvPicPr>
          <p:nvPr/>
        </p:nvPicPr>
        <p:blipFill>
          <a:blip r:embed="rId6"/>
          <a:stretch>
            <a:fillRect/>
          </a:stretch>
        </p:blipFill>
        <p:spPr>
          <a:xfrm>
            <a:off x="7481175" y="3989648"/>
            <a:ext cx="4249719" cy="2062729"/>
          </a:xfrm>
          <a:prstGeom prst="rect">
            <a:avLst/>
          </a:prstGeom>
        </p:spPr>
      </p:pic>
      <p:sp>
        <p:nvSpPr>
          <p:cNvPr id="15" name="文字方塊 14">
            <a:extLst>
              <a:ext uri="{FF2B5EF4-FFF2-40B4-BE49-F238E27FC236}">
                <a16:creationId xmlns:a16="http://schemas.microsoft.com/office/drawing/2014/main" id="{F2247FF5-68FE-4E49-AA06-934F9BE43734}"/>
              </a:ext>
            </a:extLst>
          </p:cNvPr>
          <p:cNvSpPr txBox="1"/>
          <p:nvPr/>
        </p:nvSpPr>
        <p:spPr>
          <a:xfrm>
            <a:off x="7278093" y="3515596"/>
            <a:ext cx="2400534" cy="369332"/>
          </a:xfrm>
          <a:prstGeom prst="rect">
            <a:avLst/>
          </a:prstGeom>
          <a:solidFill>
            <a:schemeClr val="accent1">
              <a:lumMod val="60000"/>
              <a:lumOff val="40000"/>
            </a:schemeClr>
          </a:solidFill>
        </p:spPr>
        <p:txBody>
          <a:bodyPr wrap="square" rtlCol="0">
            <a:spAutoFit/>
          </a:bodyPr>
          <a:lstStyle/>
          <a:p>
            <a:r>
              <a:rPr lang="en-US" altLang="zh-TW" b="1" dirty="0"/>
              <a:t>Mediator </a:t>
            </a:r>
            <a:r>
              <a:rPr lang="zh-TW" altLang="en-US" b="1" dirty="0"/>
              <a:t>中介者模式</a:t>
            </a:r>
            <a:r>
              <a:rPr lang="en-US" altLang="zh-TW" b="1" dirty="0"/>
              <a:t> </a:t>
            </a:r>
            <a:endParaRPr lang="zh-TW" altLang="en-US" b="1" dirty="0"/>
          </a:p>
        </p:txBody>
      </p:sp>
    </p:spTree>
    <p:extLst>
      <p:ext uri="{BB962C8B-B14F-4D97-AF65-F5344CB8AC3E}">
        <p14:creationId xmlns:p14="http://schemas.microsoft.com/office/powerpoint/2010/main" val="1052798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335D11-FEBE-1745-AF7F-2D4B66C9A85E}"/>
              </a:ext>
            </a:extLst>
          </p:cNvPr>
          <p:cNvSpPr>
            <a:spLocks noGrp="1"/>
          </p:cNvSpPr>
          <p:nvPr>
            <p:ph type="ctrTitle"/>
          </p:nvPr>
        </p:nvSpPr>
        <p:spPr/>
        <p:txBody>
          <a:bodyPr/>
          <a:lstStyle/>
          <a:p>
            <a:r>
              <a:rPr kumimoji="1" lang="zh-TW" altLang="en-US" dirty="0"/>
              <a:t>完畢，謝謝大家</a:t>
            </a:r>
          </a:p>
        </p:txBody>
      </p:sp>
      <p:sp>
        <p:nvSpPr>
          <p:cNvPr id="3" name="副標題 2">
            <a:extLst>
              <a:ext uri="{FF2B5EF4-FFF2-40B4-BE49-F238E27FC236}">
                <a16:creationId xmlns:a16="http://schemas.microsoft.com/office/drawing/2014/main" id="{345EB64C-3283-F24F-8340-293BD40E614A}"/>
              </a:ext>
            </a:extLst>
          </p:cNvPr>
          <p:cNvSpPr>
            <a:spLocks noGrp="1"/>
          </p:cNvSpPr>
          <p:nvPr>
            <p:ph type="subTitle" idx="1"/>
          </p:nvPr>
        </p:nvSpPr>
        <p:spPr>
          <a:xfrm>
            <a:off x="810001" y="5280846"/>
            <a:ext cx="10572000" cy="730209"/>
          </a:xfrm>
        </p:spPr>
        <p:txBody>
          <a:bodyPr>
            <a:normAutofit fontScale="92500" lnSpcReduction="20000"/>
          </a:bodyPr>
          <a:lstStyle/>
          <a:p>
            <a:r>
              <a:rPr kumimoji="1" lang="zh-CN" altLang="en-US" dirty="0"/>
              <a:t>有問題歡迎隨時</a:t>
            </a:r>
            <a:r>
              <a:rPr kumimoji="1" lang="en-US" altLang="zh-CN" dirty="0"/>
              <a:t>DM</a:t>
            </a:r>
            <a:r>
              <a:rPr kumimoji="1" lang="zh-CN" altLang="en-US" dirty="0"/>
              <a:t>，分機＃</a:t>
            </a:r>
            <a:r>
              <a:rPr kumimoji="1" lang="en-US" altLang="zh-CN" dirty="0"/>
              <a:t>205</a:t>
            </a:r>
            <a:r>
              <a:rPr kumimoji="1" lang="zh-CN" altLang="en-US" dirty="0"/>
              <a:t>，</a:t>
            </a:r>
            <a:r>
              <a:rPr kumimoji="1" lang="en-US" altLang="zh-TW" dirty="0"/>
              <a:t>Email: </a:t>
            </a:r>
            <a:r>
              <a:rPr kumimoji="1" lang="en-US" altLang="zh-TW" dirty="0">
                <a:hlinkClick r:id="rId2"/>
              </a:rPr>
              <a:t>nelson.yuan@solventosoft.com.tw</a:t>
            </a:r>
            <a:endParaRPr kumimoji="1" lang="en-US" altLang="zh-TW" dirty="0"/>
          </a:p>
          <a:p>
            <a:r>
              <a:rPr kumimoji="1" lang="en-US" altLang="zh-TW" dirty="0"/>
              <a:t> blog: </a:t>
            </a:r>
            <a:r>
              <a:rPr lang="en-US" altLang="zh-TW" dirty="0">
                <a:hlinkClick r:id="rId3"/>
              </a:rPr>
              <a:t>http://old-woodpecker.blogspot.com/</a:t>
            </a:r>
            <a:endParaRPr kumimoji="1" lang="en-US" altLang="zh-TW" dirty="0"/>
          </a:p>
          <a:p>
            <a:endParaRPr kumimoji="1" lang="zh-TW" altLang="en-US" dirty="0"/>
          </a:p>
        </p:txBody>
      </p:sp>
    </p:spTree>
    <p:extLst>
      <p:ext uri="{BB962C8B-B14F-4D97-AF65-F5344CB8AC3E}">
        <p14:creationId xmlns:p14="http://schemas.microsoft.com/office/powerpoint/2010/main" val="447653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D3F5F8-9D3D-AC4F-A619-E47400FC41CF}"/>
              </a:ext>
            </a:extLst>
          </p:cNvPr>
          <p:cNvSpPr>
            <a:spLocks noGrp="1"/>
          </p:cNvSpPr>
          <p:nvPr>
            <p:ph type="title"/>
          </p:nvPr>
        </p:nvSpPr>
        <p:spPr/>
        <p:txBody>
          <a:bodyPr/>
          <a:lstStyle/>
          <a:p>
            <a:r>
              <a:rPr lang="zh-TW" altLang="en-US" spc="600" dirty="0"/>
              <a:t>分清設計模式與架構模式 </a:t>
            </a:r>
            <a:r>
              <a:rPr lang="en-US" altLang="zh-TW" spc="600" dirty="0"/>
              <a:t>part-2</a:t>
            </a:r>
            <a:endParaRPr kumimoji="1" lang="zh-TW" altLang="en-US" dirty="0"/>
          </a:p>
        </p:txBody>
      </p:sp>
      <p:sp>
        <p:nvSpPr>
          <p:cNvPr id="3" name="內容版面配置區 2">
            <a:extLst>
              <a:ext uri="{FF2B5EF4-FFF2-40B4-BE49-F238E27FC236}">
                <a16:creationId xmlns:a16="http://schemas.microsoft.com/office/drawing/2014/main" id="{7AFB4DD6-F396-AE42-AEEE-474B2B8C98B3}"/>
              </a:ext>
            </a:extLst>
          </p:cNvPr>
          <p:cNvSpPr>
            <a:spLocks noGrp="1"/>
          </p:cNvSpPr>
          <p:nvPr>
            <p:ph idx="1"/>
          </p:nvPr>
        </p:nvSpPr>
        <p:spPr>
          <a:xfrm>
            <a:off x="818713" y="2222287"/>
            <a:ext cx="10554575" cy="3636511"/>
          </a:xfrm>
        </p:spPr>
        <p:txBody>
          <a:bodyPr>
            <a:normAutofit/>
          </a:bodyPr>
          <a:lstStyle/>
          <a:p>
            <a:pPr fontAlgn="base">
              <a:lnSpc>
                <a:spcPct val="200000"/>
              </a:lnSpc>
            </a:pPr>
            <a:r>
              <a:rPr lang="en-US" altLang="zh-TW" spc="300" dirty="0"/>
              <a:t>2.</a:t>
            </a:r>
            <a:r>
              <a:rPr lang="zh-TW" altLang="en-US" spc="300" dirty="0"/>
              <a:t>設計模式</a:t>
            </a:r>
            <a:r>
              <a:rPr lang="en-US" altLang="zh-TW" spc="300" dirty="0"/>
              <a:t>Design Patterns</a:t>
            </a:r>
            <a:br>
              <a:rPr lang="en-US" altLang="zh-TW" spc="300" dirty="0"/>
            </a:br>
            <a:r>
              <a:rPr lang="en-US" altLang="zh-TW" spc="300" dirty="0"/>
              <a:t>Design Patterns</a:t>
            </a:r>
            <a:r>
              <a:rPr lang="zh-TW" altLang="en-US" spc="300" dirty="0"/>
              <a:t>主要描述的是</a:t>
            </a:r>
            <a:r>
              <a:rPr lang="en-US" altLang="zh-TW" spc="300" dirty="0"/>
              <a:t>"</a:t>
            </a:r>
            <a:r>
              <a:rPr lang="zh-TW" altLang="en-US" spc="300" dirty="0"/>
              <a:t>類與相互通訊的物件之間的組織關係</a:t>
            </a:r>
            <a:r>
              <a:rPr lang="en-US" altLang="zh-TW" spc="300" dirty="0"/>
              <a:t>,</a:t>
            </a:r>
            <a:r>
              <a:rPr lang="zh-TW" altLang="en-US" spc="300" dirty="0"/>
              <a:t>包括它們的角色、職責、協作方式等方面</a:t>
            </a:r>
            <a:r>
              <a:rPr lang="en-US" altLang="zh-TW" spc="300" dirty="0"/>
              <a:t>"</a:t>
            </a:r>
            <a:br>
              <a:rPr lang="en-US" altLang="zh-TW" spc="300" dirty="0"/>
            </a:br>
            <a:r>
              <a:rPr lang="en-US" altLang="zh-TW" spc="300" dirty="0"/>
              <a:t>(</a:t>
            </a:r>
            <a:r>
              <a:rPr lang="zh-TW" altLang="en-US" spc="300" dirty="0"/>
              <a:t>如</a:t>
            </a:r>
            <a:r>
              <a:rPr lang="en-US" altLang="zh-TW" spc="300" dirty="0"/>
              <a:t>Delegate)</a:t>
            </a:r>
            <a:endParaRPr kumimoji="1" lang="zh-TW" altLang="en-US" spc="300" dirty="0"/>
          </a:p>
        </p:txBody>
      </p:sp>
    </p:spTree>
    <p:extLst>
      <p:ext uri="{BB962C8B-B14F-4D97-AF65-F5344CB8AC3E}">
        <p14:creationId xmlns:p14="http://schemas.microsoft.com/office/powerpoint/2010/main" val="1567980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D3F5F8-9D3D-AC4F-A619-E47400FC41CF}"/>
              </a:ext>
            </a:extLst>
          </p:cNvPr>
          <p:cNvSpPr>
            <a:spLocks noGrp="1"/>
          </p:cNvSpPr>
          <p:nvPr>
            <p:ph type="title"/>
          </p:nvPr>
        </p:nvSpPr>
        <p:spPr/>
        <p:txBody>
          <a:bodyPr/>
          <a:lstStyle/>
          <a:p>
            <a:r>
              <a:rPr lang="zh-TW" altLang="en-US" spc="600" dirty="0"/>
              <a:t>分清設計模式與架構模式 </a:t>
            </a:r>
            <a:r>
              <a:rPr lang="en-US" altLang="zh-TW" spc="600" dirty="0"/>
              <a:t>part-3</a:t>
            </a:r>
            <a:endParaRPr kumimoji="1" lang="zh-TW" altLang="en-US" dirty="0"/>
          </a:p>
        </p:txBody>
      </p:sp>
      <p:sp>
        <p:nvSpPr>
          <p:cNvPr id="3" name="內容版面配置區 2">
            <a:extLst>
              <a:ext uri="{FF2B5EF4-FFF2-40B4-BE49-F238E27FC236}">
                <a16:creationId xmlns:a16="http://schemas.microsoft.com/office/drawing/2014/main" id="{7AFB4DD6-F396-AE42-AEEE-474B2B8C98B3}"/>
              </a:ext>
            </a:extLst>
          </p:cNvPr>
          <p:cNvSpPr>
            <a:spLocks noGrp="1"/>
          </p:cNvSpPr>
          <p:nvPr>
            <p:ph idx="1"/>
          </p:nvPr>
        </p:nvSpPr>
        <p:spPr>
          <a:xfrm>
            <a:off x="818713" y="2222287"/>
            <a:ext cx="10554575" cy="3636511"/>
          </a:xfrm>
        </p:spPr>
        <p:txBody>
          <a:bodyPr>
            <a:normAutofit/>
          </a:bodyPr>
          <a:lstStyle/>
          <a:p>
            <a:pPr fontAlgn="base">
              <a:lnSpc>
                <a:spcPct val="200000"/>
              </a:lnSpc>
            </a:pPr>
            <a:r>
              <a:rPr lang="en-US" altLang="zh-TW" spc="300" dirty="0"/>
              <a:t>3.</a:t>
            </a:r>
            <a:r>
              <a:rPr lang="zh-TW" altLang="en-US" spc="300" dirty="0"/>
              <a:t>架構模式</a:t>
            </a:r>
            <a:r>
              <a:rPr lang="en-US" altLang="zh-TW" spc="300" dirty="0"/>
              <a:t>Architectural Patterns</a:t>
            </a:r>
            <a:br>
              <a:rPr lang="en-US" altLang="zh-TW" spc="300" dirty="0"/>
            </a:br>
            <a:r>
              <a:rPr lang="en-US" altLang="zh-TW" spc="300" dirty="0"/>
              <a:t>Architectural Patterns</a:t>
            </a:r>
            <a:r>
              <a:rPr lang="zh-TW" altLang="en-US" spc="300" dirty="0"/>
              <a:t>描述系統中與基本結構組織關係密切的高層模式</a:t>
            </a:r>
            <a:r>
              <a:rPr lang="en-US" altLang="zh-TW" spc="300" dirty="0"/>
              <a:t>,</a:t>
            </a:r>
            <a:r>
              <a:rPr lang="zh-TW" altLang="en-US" spc="300" dirty="0"/>
              <a:t>包括子系統劃分</a:t>
            </a:r>
            <a:r>
              <a:rPr lang="en-US" altLang="zh-TW" spc="300" dirty="0"/>
              <a:t>,</a:t>
            </a:r>
            <a:r>
              <a:rPr lang="zh-TW" altLang="en-US" spc="300" dirty="0"/>
              <a:t>職責</a:t>
            </a:r>
            <a:r>
              <a:rPr lang="en-US" altLang="zh-TW" spc="300" dirty="0"/>
              <a:t>,</a:t>
            </a:r>
            <a:r>
              <a:rPr lang="zh-TW" altLang="en-US" spc="300" dirty="0"/>
              <a:t>以及如何組織它們之間的關係規則</a:t>
            </a:r>
            <a:r>
              <a:rPr lang="en-US" altLang="zh-TW" spc="300" dirty="0"/>
              <a:t>, </a:t>
            </a:r>
            <a:r>
              <a:rPr lang="zh-CN" altLang="en-US" spc="300" dirty="0"/>
              <a:t>例如</a:t>
            </a:r>
            <a:r>
              <a:rPr lang="en-US" altLang="zh-CN" spc="300" dirty="0"/>
              <a:t>MVC</a:t>
            </a:r>
            <a:endParaRPr lang="en-US" altLang="zh-TW" spc="300" dirty="0"/>
          </a:p>
        </p:txBody>
      </p:sp>
    </p:spTree>
    <p:extLst>
      <p:ext uri="{BB962C8B-B14F-4D97-AF65-F5344CB8AC3E}">
        <p14:creationId xmlns:p14="http://schemas.microsoft.com/office/powerpoint/2010/main" val="73697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32">
            <a:extLst>
              <a:ext uri="{FF2B5EF4-FFF2-40B4-BE49-F238E27FC236}">
                <a16:creationId xmlns:a16="http://schemas.microsoft.com/office/drawing/2014/main" id="{D8F9A7B0-C1B4-9841-AB1D-4E2D3D87B0CA}"/>
              </a:ext>
            </a:extLst>
          </p:cNvPr>
          <p:cNvSpPr>
            <a:spLocks noGrp="1"/>
          </p:cNvSpPr>
          <p:nvPr>
            <p:ph type="title"/>
          </p:nvPr>
        </p:nvSpPr>
        <p:spPr/>
        <p:txBody>
          <a:bodyPr/>
          <a:lstStyle/>
          <a:p>
            <a:r>
              <a:rPr lang="en-GB" altLang="zh-TW" dirty="0"/>
              <a:t>Architectural Pattern</a:t>
            </a:r>
            <a:br>
              <a:rPr lang="en-GB" altLang="zh-TW" u="sng" dirty="0"/>
            </a:br>
            <a:r>
              <a:rPr lang="en-GB" altLang="zh-TW" dirty="0"/>
              <a:t>(</a:t>
            </a:r>
            <a:r>
              <a:rPr lang="zh-TW" altLang="zh-TW" dirty="0"/>
              <a:t>軟體架構模式</a:t>
            </a:r>
            <a:r>
              <a:rPr lang="en-GB" altLang="zh-TW" dirty="0"/>
              <a:t>/</a:t>
            </a:r>
            <a:r>
              <a:rPr lang="zh-TW" altLang="zh-TW" dirty="0"/>
              <a:t>模型</a:t>
            </a:r>
            <a:r>
              <a:rPr lang="en-GB" altLang="zh-TW" dirty="0"/>
              <a:t>)</a:t>
            </a:r>
            <a:endParaRPr kumimoji="1" lang="zh-TW" altLang="en-US" dirty="0"/>
          </a:p>
        </p:txBody>
      </p:sp>
      <p:sp>
        <p:nvSpPr>
          <p:cNvPr id="34" name="內容版面配置區 33">
            <a:extLst>
              <a:ext uri="{FF2B5EF4-FFF2-40B4-BE49-F238E27FC236}">
                <a16:creationId xmlns:a16="http://schemas.microsoft.com/office/drawing/2014/main" id="{FBB10846-4B0C-4C48-808D-EF97648C77CB}"/>
              </a:ext>
            </a:extLst>
          </p:cNvPr>
          <p:cNvSpPr>
            <a:spLocks noGrp="1"/>
          </p:cNvSpPr>
          <p:nvPr>
            <p:ph type="body" idx="1"/>
          </p:nvPr>
        </p:nvSpPr>
        <p:spPr/>
        <p:txBody>
          <a:bodyPr/>
          <a:lstStyle/>
          <a:p>
            <a:pPr>
              <a:lnSpc>
                <a:spcPct val="150000"/>
              </a:lnSpc>
            </a:pPr>
            <a:r>
              <a:rPr lang="zh-TW" altLang="en-US" spc="300" dirty="0"/>
              <a:t>我們可以簡單地將其定義為更大的上下文中的設計技術，它影響子系統的組織或結構。它建立關係，定義職責，並提供整體架構的規則和指南。</a:t>
            </a:r>
            <a:endParaRPr kumimoji="1" lang="zh-TW" altLang="en-US" spc="300" dirty="0"/>
          </a:p>
        </p:txBody>
      </p:sp>
      <p:sp>
        <p:nvSpPr>
          <p:cNvPr id="35" name="文字版面配置區 34">
            <a:extLst>
              <a:ext uri="{FF2B5EF4-FFF2-40B4-BE49-F238E27FC236}">
                <a16:creationId xmlns:a16="http://schemas.microsoft.com/office/drawing/2014/main" id="{20AD18D8-B422-EE48-9207-5FC642E47CCC}"/>
              </a:ext>
            </a:extLst>
          </p:cNvPr>
          <p:cNvSpPr>
            <a:spLocks noGrp="1"/>
          </p:cNvSpPr>
          <p:nvPr>
            <p:ph type="body" sz="quarter" idx="16"/>
          </p:nvPr>
        </p:nvSpPr>
        <p:spPr>
          <a:xfrm>
            <a:off x="7574644" y="1081458"/>
            <a:ext cx="3810001" cy="4532533"/>
          </a:xfrm>
        </p:spPr>
        <p:txBody>
          <a:bodyPr>
            <a:normAutofit fontScale="62500" lnSpcReduction="20000"/>
          </a:bodyPr>
          <a:lstStyle/>
          <a:p>
            <a:pPr>
              <a:lnSpc>
                <a:spcPct val="170000"/>
              </a:lnSpc>
            </a:pPr>
            <a:r>
              <a:rPr lang="en-US" altLang="zh-TW" b="1" spc="300" dirty="0"/>
              <a:t>1.</a:t>
            </a:r>
            <a:r>
              <a:rPr lang="zh-TW" altLang="en-US" b="1" spc="300" dirty="0"/>
              <a:t>分層模式</a:t>
            </a:r>
            <a:r>
              <a:rPr lang="zh-TW" altLang="en-US" b="1" spc="300" dirty="0">
                <a:solidFill>
                  <a:schemeClr val="bg1">
                    <a:lumMod val="50000"/>
                    <a:lumOff val="50000"/>
                  </a:schemeClr>
                </a:solidFill>
              </a:rPr>
              <a:t>（</a:t>
            </a:r>
            <a:r>
              <a:rPr lang="en-US" altLang="zh-TW" b="1" spc="300" dirty="0">
                <a:solidFill>
                  <a:schemeClr val="bg1">
                    <a:lumMod val="50000"/>
                    <a:lumOff val="50000"/>
                  </a:schemeClr>
                </a:solidFill>
              </a:rPr>
              <a:t>Layered pattern</a:t>
            </a:r>
            <a:r>
              <a:rPr lang="zh-TW" altLang="en-US" b="1" spc="300" dirty="0">
                <a:solidFill>
                  <a:schemeClr val="bg1">
                    <a:lumMod val="50000"/>
                    <a:lumOff val="50000"/>
                  </a:schemeClr>
                </a:solidFill>
              </a:rPr>
              <a:t>）</a:t>
            </a:r>
            <a:endParaRPr lang="zh-TW" altLang="en-US" spc="300" dirty="0">
              <a:solidFill>
                <a:schemeClr val="bg1">
                  <a:lumMod val="50000"/>
                  <a:lumOff val="50000"/>
                </a:schemeClr>
              </a:solidFill>
            </a:endParaRPr>
          </a:p>
          <a:p>
            <a:pPr>
              <a:lnSpc>
                <a:spcPct val="170000"/>
              </a:lnSpc>
            </a:pPr>
            <a:r>
              <a:rPr lang="en-US" altLang="zh-TW" b="1" spc="300" dirty="0"/>
              <a:t>2.</a:t>
            </a:r>
            <a:r>
              <a:rPr lang="zh-TW" altLang="en-US" b="1" spc="300" dirty="0"/>
              <a:t>客戶端 </a:t>
            </a:r>
            <a:r>
              <a:rPr lang="en-US" altLang="zh-TW" b="1" spc="300" dirty="0"/>
              <a:t>- </a:t>
            </a:r>
            <a:r>
              <a:rPr lang="zh-TW" altLang="en-US" b="1" spc="300" dirty="0"/>
              <a:t>服務器模式</a:t>
            </a:r>
            <a:r>
              <a:rPr lang="zh-TW" altLang="en-US" b="1" spc="300" dirty="0">
                <a:solidFill>
                  <a:schemeClr val="bg1">
                    <a:lumMod val="50000"/>
                    <a:lumOff val="50000"/>
                  </a:schemeClr>
                </a:solidFill>
              </a:rPr>
              <a:t>（</a:t>
            </a:r>
            <a:r>
              <a:rPr lang="en-US" altLang="zh-TW" b="1" spc="300" dirty="0">
                <a:solidFill>
                  <a:schemeClr val="bg1">
                    <a:lumMod val="50000"/>
                    <a:lumOff val="50000"/>
                  </a:schemeClr>
                </a:solidFill>
              </a:rPr>
              <a:t>Client-server pattern</a:t>
            </a:r>
            <a:r>
              <a:rPr lang="zh-TW" altLang="en-US" b="1" spc="300" dirty="0">
                <a:solidFill>
                  <a:schemeClr val="bg1">
                    <a:lumMod val="50000"/>
                    <a:lumOff val="50000"/>
                  </a:schemeClr>
                </a:solidFill>
              </a:rPr>
              <a:t>）</a:t>
            </a:r>
            <a:endParaRPr lang="zh-TW" altLang="en-US" spc="300" dirty="0">
              <a:solidFill>
                <a:schemeClr val="bg1">
                  <a:lumMod val="50000"/>
                  <a:lumOff val="50000"/>
                </a:schemeClr>
              </a:solidFill>
            </a:endParaRPr>
          </a:p>
          <a:p>
            <a:pPr>
              <a:lnSpc>
                <a:spcPct val="170000"/>
              </a:lnSpc>
            </a:pPr>
            <a:r>
              <a:rPr lang="en-US" altLang="zh-TW" b="1" spc="300" dirty="0"/>
              <a:t>3.</a:t>
            </a:r>
            <a:r>
              <a:rPr lang="zh-TW" altLang="en-US" b="1" spc="300" dirty="0"/>
              <a:t>主從模式</a:t>
            </a:r>
            <a:r>
              <a:rPr lang="zh-TW" altLang="en-US" b="1" spc="300" dirty="0">
                <a:solidFill>
                  <a:schemeClr val="bg1">
                    <a:lumMod val="50000"/>
                    <a:lumOff val="50000"/>
                  </a:schemeClr>
                </a:solidFill>
              </a:rPr>
              <a:t>（</a:t>
            </a:r>
            <a:r>
              <a:rPr lang="en-US" altLang="zh-TW" b="1" spc="300" dirty="0">
                <a:solidFill>
                  <a:schemeClr val="bg1">
                    <a:lumMod val="50000"/>
                    <a:lumOff val="50000"/>
                  </a:schemeClr>
                </a:solidFill>
              </a:rPr>
              <a:t>Master-slave pattern</a:t>
            </a:r>
            <a:r>
              <a:rPr lang="zh-TW" altLang="en-US" b="1" spc="300" dirty="0">
                <a:solidFill>
                  <a:schemeClr val="bg1">
                    <a:lumMod val="50000"/>
                    <a:lumOff val="50000"/>
                  </a:schemeClr>
                </a:solidFill>
              </a:rPr>
              <a:t>）</a:t>
            </a:r>
            <a:endParaRPr lang="zh-TW" altLang="en-US" spc="300" dirty="0">
              <a:solidFill>
                <a:schemeClr val="bg1">
                  <a:lumMod val="50000"/>
                  <a:lumOff val="50000"/>
                </a:schemeClr>
              </a:solidFill>
            </a:endParaRPr>
          </a:p>
          <a:p>
            <a:pPr>
              <a:lnSpc>
                <a:spcPct val="170000"/>
              </a:lnSpc>
            </a:pPr>
            <a:r>
              <a:rPr lang="en-US" altLang="zh-TW" b="1" spc="300" dirty="0"/>
              <a:t>4.</a:t>
            </a:r>
            <a:r>
              <a:rPr lang="zh-TW" altLang="en-US" b="1" spc="300" dirty="0"/>
              <a:t>管道過濾器模式</a:t>
            </a:r>
            <a:r>
              <a:rPr lang="zh-TW" altLang="en-US" b="1" spc="300" dirty="0">
                <a:solidFill>
                  <a:schemeClr val="bg1">
                    <a:lumMod val="50000"/>
                    <a:lumOff val="50000"/>
                  </a:schemeClr>
                </a:solidFill>
              </a:rPr>
              <a:t>（</a:t>
            </a:r>
            <a:r>
              <a:rPr lang="en-US" altLang="zh-TW" b="1" spc="300" dirty="0">
                <a:solidFill>
                  <a:schemeClr val="bg1">
                    <a:lumMod val="50000"/>
                    <a:lumOff val="50000"/>
                  </a:schemeClr>
                </a:solidFill>
              </a:rPr>
              <a:t>Pipe-filter pattern</a:t>
            </a:r>
            <a:r>
              <a:rPr lang="zh-TW" altLang="en-US" b="1" spc="300" dirty="0">
                <a:solidFill>
                  <a:schemeClr val="bg1">
                    <a:lumMod val="50000"/>
                    <a:lumOff val="50000"/>
                  </a:schemeClr>
                </a:solidFill>
              </a:rPr>
              <a:t>）</a:t>
            </a:r>
            <a:endParaRPr lang="zh-TW" altLang="en-US" spc="300" dirty="0">
              <a:solidFill>
                <a:schemeClr val="bg1">
                  <a:lumMod val="50000"/>
                  <a:lumOff val="50000"/>
                </a:schemeClr>
              </a:solidFill>
            </a:endParaRPr>
          </a:p>
          <a:p>
            <a:pPr>
              <a:lnSpc>
                <a:spcPct val="170000"/>
              </a:lnSpc>
            </a:pPr>
            <a:r>
              <a:rPr lang="en-US" altLang="zh-TW" b="1" spc="300" dirty="0"/>
              <a:t>5.</a:t>
            </a:r>
            <a:r>
              <a:rPr lang="zh-TW" altLang="en-US" b="1" spc="300" dirty="0"/>
              <a:t>經紀人模式</a:t>
            </a:r>
            <a:r>
              <a:rPr lang="zh-TW" altLang="en-US" b="1" spc="300" dirty="0">
                <a:solidFill>
                  <a:schemeClr val="bg1">
                    <a:lumMod val="50000"/>
                    <a:lumOff val="50000"/>
                  </a:schemeClr>
                </a:solidFill>
              </a:rPr>
              <a:t>（</a:t>
            </a:r>
            <a:r>
              <a:rPr lang="en-US" altLang="zh-TW" b="1" spc="300" dirty="0">
                <a:solidFill>
                  <a:schemeClr val="bg1">
                    <a:lumMod val="50000"/>
                    <a:lumOff val="50000"/>
                  </a:schemeClr>
                </a:solidFill>
              </a:rPr>
              <a:t>Broker pattern</a:t>
            </a:r>
            <a:r>
              <a:rPr lang="zh-TW" altLang="en-US" b="1" spc="300" dirty="0">
                <a:solidFill>
                  <a:schemeClr val="bg1">
                    <a:lumMod val="50000"/>
                    <a:lumOff val="50000"/>
                  </a:schemeClr>
                </a:solidFill>
              </a:rPr>
              <a:t>）</a:t>
            </a:r>
            <a:endParaRPr lang="zh-TW" altLang="en-US" spc="300" dirty="0">
              <a:solidFill>
                <a:schemeClr val="bg1">
                  <a:lumMod val="50000"/>
                  <a:lumOff val="50000"/>
                </a:schemeClr>
              </a:solidFill>
            </a:endParaRPr>
          </a:p>
          <a:p>
            <a:pPr>
              <a:lnSpc>
                <a:spcPct val="170000"/>
              </a:lnSpc>
            </a:pPr>
            <a:r>
              <a:rPr lang="en-US" altLang="zh-TW" b="1" spc="300" dirty="0"/>
              <a:t>6.</a:t>
            </a:r>
            <a:r>
              <a:rPr lang="zh-TW" altLang="en-US" b="1" spc="300" dirty="0"/>
              <a:t>點對點模式</a:t>
            </a:r>
            <a:r>
              <a:rPr lang="zh-TW" altLang="en-US" b="1" spc="300" dirty="0">
                <a:solidFill>
                  <a:schemeClr val="bg1">
                    <a:lumMod val="50000"/>
                    <a:lumOff val="50000"/>
                  </a:schemeClr>
                </a:solidFill>
              </a:rPr>
              <a:t>（</a:t>
            </a:r>
            <a:r>
              <a:rPr lang="en-US" altLang="zh-TW" b="1" spc="300" dirty="0">
                <a:solidFill>
                  <a:schemeClr val="bg1">
                    <a:lumMod val="50000"/>
                    <a:lumOff val="50000"/>
                  </a:schemeClr>
                </a:solidFill>
              </a:rPr>
              <a:t>Peer-to-peer pattern</a:t>
            </a:r>
            <a:r>
              <a:rPr lang="zh-TW" altLang="en-US" b="1" spc="300" dirty="0">
                <a:solidFill>
                  <a:schemeClr val="bg1">
                    <a:lumMod val="50000"/>
                    <a:lumOff val="50000"/>
                  </a:schemeClr>
                </a:solidFill>
              </a:rPr>
              <a:t>）</a:t>
            </a:r>
            <a:endParaRPr lang="zh-TW" altLang="en-US" spc="300" dirty="0">
              <a:solidFill>
                <a:schemeClr val="bg1">
                  <a:lumMod val="50000"/>
                  <a:lumOff val="50000"/>
                </a:schemeClr>
              </a:solidFill>
            </a:endParaRPr>
          </a:p>
          <a:p>
            <a:pPr>
              <a:lnSpc>
                <a:spcPct val="170000"/>
              </a:lnSpc>
            </a:pPr>
            <a:r>
              <a:rPr lang="en-US" altLang="zh-TW" b="1" spc="300" dirty="0"/>
              <a:t>7.</a:t>
            </a:r>
            <a:r>
              <a:rPr lang="zh-TW" altLang="en-US" b="1" spc="300" dirty="0"/>
              <a:t>事件總線模式</a:t>
            </a:r>
            <a:r>
              <a:rPr lang="zh-TW" altLang="en-US" b="1" spc="300" dirty="0">
                <a:solidFill>
                  <a:schemeClr val="bg1">
                    <a:lumMod val="50000"/>
                    <a:lumOff val="50000"/>
                  </a:schemeClr>
                </a:solidFill>
              </a:rPr>
              <a:t>（</a:t>
            </a:r>
            <a:r>
              <a:rPr lang="en-US" altLang="zh-TW" b="1" spc="300" dirty="0">
                <a:solidFill>
                  <a:schemeClr val="bg1">
                    <a:lumMod val="50000"/>
                    <a:lumOff val="50000"/>
                  </a:schemeClr>
                </a:solidFill>
              </a:rPr>
              <a:t>Event-bus pattern</a:t>
            </a:r>
            <a:r>
              <a:rPr lang="zh-TW" altLang="en-US" b="1" spc="300" dirty="0">
                <a:solidFill>
                  <a:schemeClr val="bg1">
                    <a:lumMod val="50000"/>
                    <a:lumOff val="50000"/>
                  </a:schemeClr>
                </a:solidFill>
              </a:rPr>
              <a:t>）</a:t>
            </a:r>
            <a:endParaRPr lang="zh-TW" altLang="en-US" spc="300" dirty="0">
              <a:solidFill>
                <a:schemeClr val="bg1">
                  <a:lumMod val="50000"/>
                  <a:lumOff val="50000"/>
                </a:schemeClr>
              </a:solidFill>
            </a:endParaRPr>
          </a:p>
          <a:p>
            <a:pPr>
              <a:lnSpc>
                <a:spcPct val="170000"/>
              </a:lnSpc>
            </a:pPr>
            <a:r>
              <a:rPr lang="en-US" altLang="zh-TW" b="1" spc="300" dirty="0"/>
              <a:t>8.</a:t>
            </a:r>
            <a:r>
              <a:rPr lang="zh-TW" altLang="en-US" b="1" spc="300" dirty="0"/>
              <a:t>模型 </a:t>
            </a:r>
            <a:r>
              <a:rPr lang="en-US" altLang="zh-TW" b="1" spc="300" dirty="0"/>
              <a:t>- </a:t>
            </a:r>
            <a:r>
              <a:rPr lang="zh-TW" altLang="en-US" b="1" spc="300" dirty="0"/>
              <a:t>視圖 </a:t>
            </a:r>
            <a:r>
              <a:rPr lang="en-US" altLang="zh-TW" b="1" spc="300" dirty="0"/>
              <a:t>- </a:t>
            </a:r>
            <a:r>
              <a:rPr lang="zh-TW" altLang="en-US" b="1" spc="300" dirty="0"/>
              <a:t>控制器模式</a:t>
            </a:r>
            <a:r>
              <a:rPr lang="zh-TW" altLang="en-US" b="1" spc="300" dirty="0">
                <a:solidFill>
                  <a:schemeClr val="bg1">
                    <a:lumMod val="50000"/>
                    <a:lumOff val="50000"/>
                  </a:schemeClr>
                </a:solidFill>
              </a:rPr>
              <a:t>（</a:t>
            </a:r>
            <a:r>
              <a:rPr lang="en-US" altLang="zh-TW" b="1" spc="300" dirty="0">
                <a:solidFill>
                  <a:schemeClr val="bg1">
                    <a:lumMod val="50000"/>
                    <a:lumOff val="50000"/>
                  </a:schemeClr>
                </a:solidFill>
              </a:rPr>
              <a:t>Model-view-controller pattern</a:t>
            </a:r>
            <a:r>
              <a:rPr lang="zh-TW" altLang="en-US" b="1" spc="300" dirty="0">
                <a:solidFill>
                  <a:schemeClr val="bg1">
                    <a:lumMod val="50000"/>
                    <a:lumOff val="50000"/>
                  </a:schemeClr>
                </a:solidFill>
              </a:rPr>
              <a:t>）</a:t>
            </a:r>
            <a:endParaRPr lang="zh-TW" altLang="en-US" spc="300" dirty="0">
              <a:solidFill>
                <a:schemeClr val="bg1">
                  <a:lumMod val="50000"/>
                  <a:lumOff val="50000"/>
                </a:schemeClr>
              </a:solidFill>
            </a:endParaRPr>
          </a:p>
          <a:p>
            <a:pPr>
              <a:lnSpc>
                <a:spcPct val="170000"/>
              </a:lnSpc>
            </a:pPr>
            <a:r>
              <a:rPr lang="en-US" altLang="zh-TW" b="1" spc="300" dirty="0"/>
              <a:t>9.</a:t>
            </a:r>
            <a:r>
              <a:rPr lang="zh-TW" altLang="en-US" b="1" spc="300" dirty="0"/>
              <a:t>黑板模式</a:t>
            </a:r>
            <a:r>
              <a:rPr lang="zh-TW" altLang="en-US" b="1" spc="300" dirty="0">
                <a:solidFill>
                  <a:schemeClr val="bg1">
                    <a:lumMod val="50000"/>
                    <a:lumOff val="50000"/>
                  </a:schemeClr>
                </a:solidFill>
              </a:rPr>
              <a:t>（</a:t>
            </a:r>
            <a:r>
              <a:rPr lang="en-US" altLang="zh-TW" b="1" spc="300" dirty="0">
                <a:solidFill>
                  <a:schemeClr val="bg1">
                    <a:lumMod val="50000"/>
                    <a:lumOff val="50000"/>
                  </a:schemeClr>
                </a:solidFill>
              </a:rPr>
              <a:t>Blackboard pattern</a:t>
            </a:r>
            <a:r>
              <a:rPr lang="zh-TW" altLang="en-US" b="1" spc="300" dirty="0">
                <a:solidFill>
                  <a:schemeClr val="bg1">
                    <a:lumMod val="50000"/>
                    <a:lumOff val="50000"/>
                  </a:schemeClr>
                </a:solidFill>
              </a:rPr>
              <a:t>）</a:t>
            </a:r>
            <a:endParaRPr lang="zh-TW" altLang="en-US" spc="300" dirty="0">
              <a:solidFill>
                <a:schemeClr val="bg1">
                  <a:lumMod val="50000"/>
                  <a:lumOff val="50000"/>
                </a:schemeClr>
              </a:solidFill>
            </a:endParaRPr>
          </a:p>
          <a:p>
            <a:pPr>
              <a:lnSpc>
                <a:spcPct val="170000"/>
              </a:lnSpc>
            </a:pPr>
            <a:r>
              <a:rPr lang="en-US" altLang="zh-CN" b="1" spc="300" dirty="0"/>
              <a:t>10</a:t>
            </a:r>
            <a:r>
              <a:rPr lang="zh-CN" altLang="en-US" b="1" spc="300" dirty="0"/>
              <a:t>翻</a:t>
            </a:r>
            <a:r>
              <a:rPr lang="zh-TW" altLang="en-US" b="1" spc="300" dirty="0"/>
              <a:t>譯員模式</a:t>
            </a:r>
            <a:r>
              <a:rPr lang="zh-TW" altLang="en-US" b="1" spc="300" dirty="0">
                <a:solidFill>
                  <a:schemeClr val="bg1">
                    <a:lumMod val="50000"/>
                    <a:lumOff val="50000"/>
                  </a:schemeClr>
                </a:solidFill>
              </a:rPr>
              <a:t>（</a:t>
            </a:r>
            <a:r>
              <a:rPr lang="en-US" altLang="zh-TW" b="1" spc="300" dirty="0">
                <a:solidFill>
                  <a:schemeClr val="bg1">
                    <a:lumMod val="50000"/>
                    <a:lumOff val="50000"/>
                  </a:schemeClr>
                </a:solidFill>
              </a:rPr>
              <a:t>Interpreter pattern</a:t>
            </a:r>
            <a:r>
              <a:rPr lang="zh-TW" altLang="en-US" b="1" spc="300" dirty="0">
                <a:solidFill>
                  <a:schemeClr val="bg1">
                    <a:lumMod val="50000"/>
                    <a:lumOff val="50000"/>
                  </a:schemeClr>
                </a:solidFill>
              </a:rPr>
              <a:t>）</a:t>
            </a:r>
            <a:endParaRPr lang="en-US" altLang="zh-TW" b="1" spc="300" dirty="0">
              <a:solidFill>
                <a:schemeClr val="bg1">
                  <a:lumMod val="50000"/>
                  <a:lumOff val="50000"/>
                </a:schemeClr>
              </a:solidFill>
            </a:endParaRPr>
          </a:p>
          <a:p>
            <a:pPr>
              <a:lnSpc>
                <a:spcPct val="170000"/>
              </a:lnSpc>
            </a:pPr>
            <a:r>
              <a:rPr lang="zh-CN" altLang="en-US" b="1" spc="300" dirty="0">
                <a:solidFill>
                  <a:schemeClr val="bg1">
                    <a:lumMod val="50000"/>
                    <a:lumOff val="50000"/>
                  </a:schemeClr>
                </a:solidFill>
                <a:hlinkClick r:id="rId2"/>
              </a:rPr>
              <a:t>資料來源</a:t>
            </a:r>
            <a:endParaRPr lang="zh-TW" altLang="en-US" spc="300" dirty="0">
              <a:solidFill>
                <a:schemeClr val="bg1">
                  <a:lumMod val="50000"/>
                  <a:lumOff val="50000"/>
                </a:schemeClr>
              </a:solidFill>
            </a:endParaRPr>
          </a:p>
        </p:txBody>
      </p:sp>
    </p:spTree>
    <p:extLst>
      <p:ext uri="{BB962C8B-B14F-4D97-AF65-F5344CB8AC3E}">
        <p14:creationId xmlns:p14="http://schemas.microsoft.com/office/powerpoint/2010/main" val="40991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41B7C7-9899-F541-86A4-B617679BDE6F}"/>
              </a:ext>
            </a:extLst>
          </p:cNvPr>
          <p:cNvSpPr>
            <a:spLocks noGrp="1"/>
          </p:cNvSpPr>
          <p:nvPr>
            <p:ph type="title"/>
          </p:nvPr>
        </p:nvSpPr>
        <p:spPr/>
        <p:txBody>
          <a:bodyPr/>
          <a:lstStyle/>
          <a:p>
            <a:r>
              <a:rPr lang="en-US" altLang="zh-TW" dirty="0"/>
              <a:t>.NET MVC </a:t>
            </a:r>
            <a:r>
              <a:rPr lang="zh-CN" altLang="en-US" dirty="0"/>
              <a:t>架構</a:t>
            </a:r>
            <a:r>
              <a:rPr lang="zh-TW" altLang="en-US" dirty="0"/>
              <a:t> </a:t>
            </a:r>
            <a:r>
              <a:rPr lang="en-US" altLang="zh-TW" dirty="0"/>
              <a:t>&gt; 8.</a:t>
            </a:r>
            <a:r>
              <a:rPr lang="zh-TW" altLang="en-US" dirty="0"/>
              <a:t>模型 </a:t>
            </a:r>
            <a:r>
              <a:rPr lang="en-US" altLang="zh-TW" dirty="0"/>
              <a:t>- </a:t>
            </a:r>
            <a:r>
              <a:rPr lang="zh-TW" altLang="en-US" dirty="0"/>
              <a:t>視圖 </a:t>
            </a:r>
            <a:r>
              <a:rPr lang="en-US" altLang="zh-TW" dirty="0"/>
              <a:t>- </a:t>
            </a:r>
            <a:r>
              <a:rPr lang="zh-TW" altLang="en-US" dirty="0"/>
              <a:t>控制器模式</a:t>
            </a:r>
            <a:endParaRPr kumimoji="1" lang="zh-TW" altLang="en-US" dirty="0"/>
          </a:p>
        </p:txBody>
      </p:sp>
      <p:pic>
        <p:nvPicPr>
          <p:cNvPr id="4" name="內容版面配置區 3">
            <a:extLst>
              <a:ext uri="{FF2B5EF4-FFF2-40B4-BE49-F238E27FC236}">
                <a16:creationId xmlns:a16="http://schemas.microsoft.com/office/drawing/2014/main" id="{558A1B98-F290-AC4F-BEC0-A11EF737F457}"/>
              </a:ext>
            </a:extLst>
          </p:cNvPr>
          <p:cNvPicPr>
            <a:picLocks noGrp="1" noChangeAspect="1"/>
          </p:cNvPicPr>
          <p:nvPr>
            <p:ph idx="1"/>
          </p:nvPr>
        </p:nvPicPr>
        <p:blipFill>
          <a:blip r:embed="rId2"/>
          <a:srcRect/>
          <a:stretch/>
        </p:blipFill>
        <p:spPr>
          <a:xfrm>
            <a:off x="2865051" y="2223572"/>
            <a:ext cx="6461899" cy="3634819"/>
          </a:xfrm>
          <a:prstGeom prst="rect">
            <a:avLst/>
          </a:prstGeom>
        </p:spPr>
      </p:pic>
    </p:spTree>
    <p:extLst>
      <p:ext uri="{BB962C8B-B14F-4D97-AF65-F5344CB8AC3E}">
        <p14:creationId xmlns:p14="http://schemas.microsoft.com/office/powerpoint/2010/main" val="350079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4CBE27-1001-F543-BB0E-FD6A60616449}"/>
              </a:ext>
            </a:extLst>
          </p:cNvPr>
          <p:cNvSpPr>
            <a:spLocks noGrp="1"/>
          </p:cNvSpPr>
          <p:nvPr>
            <p:ph type="title"/>
          </p:nvPr>
        </p:nvSpPr>
        <p:spPr/>
        <p:txBody>
          <a:bodyPr/>
          <a:lstStyle/>
          <a:p>
            <a:r>
              <a:rPr kumimoji="1" lang="en-US" altLang="zh-TW" dirty="0"/>
              <a:t>.NET MVC</a:t>
            </a:r>
            <a:r>
              <a:rPr kumimoji="1" lang="en-US" altLang="zh-CN" dirty="0"/>
              <a:t> </a:t>
            </a:r>
            <a:r>
              <a:rPr kumimoji="1" lang="zh-CN" altLang="en-US" dirty="0"/>
              <a:t>生命週期</a:t>
            </a:r>
            <a:endParaRPr kumimoji="1" lang="zh-TW" altLang="en-US" dirty="0"/>
          </a:p>
        </p:txBody>
      </p:sp>
      <p:pic>
        <p:nvPicPr>
          <p:cNvPr id="6" name="圖片版面配置區 5">
            <a:hlinkClick r:id="rId2"/>
            <a:extLst>
              <a:ext uri="{FF2B5EF4-FFF2-40B4-BE49-F238E27FC236}">
                <a16:creationId xmlns:a16="http://schemas.microsoft.com/office/drawing/2014/main" id="{DA17BC71-0F9F-EF4A-B0B8-0F67CBCB9A1C}"/>
              </a:ext>
            </a:extLst>
          </p:cNvPr>
          <p:cNvPicPr>
            <a:picLocks noGrp="1" noChangeAspect="1"/>
          </p:cNvPicPr>
          <p:nvPr>
            <p:ph type="pic" sz="quarter" idx="13"/>
          </p:nvPr>
        </p:nvPicPr>
        <p:blipFill>
          <a:blip r:embed="rId3"/>
          <a:stretch>
            <a:fillRect/>
          </a:stretch>
        </p:blipFill>
        <p:spPr>
          <a:xfrm>
            <a:off x="6124618" y="0"/>
            <a:ext cx="5258825" cy="6858000"/>
          </a:xfrm>
          <a:prstGeom prst="rect">
            <a:avLst/>
          </a:prstGeom>
        </p:spPr>
      </p:pic>
      <p:sp>
        <p:nvSpPr>
          <p:cNvPr id="4" name="文字版面配置區 3">
            <a:extLst>
              <a:ext uri="{FF2B5EF4-FFF2-40B4-BE49-F238E27FC236}">
                <a16:creationId xmlns:a16="http://schemas.microsoft.com/office/drawing/2014/main" id="{660E2982-684F-F64D-B46E-D1CDDC07C6EB}"/>
              </a:ext>
            </a:extLst>
          </p:cNvPr>
          <p:cNvSpPr>
            <a:spLocks noGrp="1"/>
          </p:cNvSpPr>
          <p:nvPr>
            <p:ph type="body" sz="half" idx="2"/>
          </p:nvPr>
        </p:nvSpPr>
        <p:spPr>
          <a:xfrm>
            <a:off x="810001" y="5367337"/>
            <a:ext cx="4740195" cy="566739"/>
          </a:xfrm>
        </p:spPr>
        <p:txBody>
          <a:bodyPr>
            <a:normAutofit fontScale="85000" lnSpcReduction="10000"/>
          </a:bodyPr>
          <a:lstStyle/>
          <a:p>
            <a:r>
              <a:rPr lang="zh-TW" altLang="en-US" dirty="0"/>
              <a:t>右圖解釋了</a:t>
            </a:r>
            <a:r>
              <a:rPr lang="en-US" altLang="zh-TW" dirty="0"/>
              <a:t>MVC</a:t>
            </a:r>
            <a:r>
              <a:rPr lang="zh-TW" altLang="en-US" dirty="0"/>
              <a:t>如何工作以及</a:t>
            </a:r>
            <a:r>
              <a:rPr lang="en-US" altLang="zh-TW" dirty="0"/>
              <a:t>ASP.NET MVC</a:t>
            </a:r>
            <a:r>
              <a:rPr lang="zh-TW" altLang="en-US" dirty="0"/>
              <a:t>頁面生命週期中的</a:t>
            </a:r>
            <a:r>
              <a:rPr lang="en-US" altLang="zh-TW" dirty="0"/>
              <a:t>MVC</a:t>
            </a:r>
            <a:r>
              <a:rPr lang="zh-TW" altLang="en-US" dirty="0"/>
              <a:t>控制流程。</a:t>
            </a:r>
            <a:endParaRPr lang="en-US" altLang="zh-TW" dirty="0"/>
          </a:p>
          <a:p>
            <a:r>
              <a:rPr lang="zh-CN" altLang="en-US" dirty="0">
                <a:hlinkClick r:id="rId4"/>
              </a:rPr>
              <a:t>資料出處</a:t>
            </a:r>
            <a:endParaRPr lang="en-US" altLang="zh-TW" dirty="0"/>
          </a:p>
        </p:txBody>
      </p:sp>
    </p:spTree>
    <p:extLst>
      <p:ext uri="{BB962C8B-B14F-4D97-AF65-F5344CB8AC3E}">
        <p14:creationId xmlns:p14="http://schemas.microsoft.com/office/powerpoint/2010/main" val="410057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B287A4-D530-B141-8E9C-7BBDCCFC0ADF}"/>
              </a:ext>
            </a:extLst>
          </p:cNvPr>
          <p:cNvSpPr>
            <a:spLocks noGrp="1"/>
          </p:cNvSpPr>
          <p:nvPr>
            <p:ph type="title"/>
          </p:nvPr>
        </p:nvSpPr>
        <p:spPr/>
        <p:txBody>
          <a:bodyPr/>
          <a:lstStyle/>
          <a:p>
            <a:r>
              <a:rPr kumimoji="1" lang="zh-TW" altLang="en-US" dirty="0"/>
              <a:t>架構模式 學習資源：</a:t>
            </a:r>
          </a:p>
        </p:txBody>
      </p:sp>
      <p:sp>
        <p:nvSpPr>
          <p:cNvPr id="3" name="內容版面配置區 2">
            <a:extLst>
              <a:ext uri="{FF2B5EF4-FFF2-40B4-BE49-F238E27FC236}">
                <a16:creationId xmlns:a16="http://schemas.microsoft.com/office/drawing/2014/main" id="{BB04CF57-C0FD-9E4F-B2BB-650D41BB76E3}"/>
              </a:ext>
            </a:extLst>
          </p:cNvPr>
          <p:cNvSpPr>
            <a:spLocks noGrp="1"/>
          </p:cNvSpPr>
          <p:nvPr>
            <p:ph idx="1"/>
          </p:nvPr>
        </p:nvSpPr>
        <p:spPr/>
        <p:txBody>
          <a:bodyPr/>
          <a:lstStyle/>
          <a:p>
            <a:pPr>
              <a:lnSpc>
                <a:spcPct val="170000"/>
              </a:lnSpc>
            </a:pPr>
            <a:r>
              <a:rPr kumimoji="1" lang="zh-TW" altLang="en-US" dirty="0"/>
              <a:t>簡單說明十種常用架構模式</a:t>
            </a:r>
            <a:br>
              <a:rPr kumimoji="1" lang="en-US" altLang="zh-TW" dirty="0"/>
            </a:br>
            <a:r>
              <a:rPr lang="en-US" altLang="zh-TW" spc="300" dirty="0">
                <a:solidFill>
                  <a:schemeClr val="bg1">
                    <a:lumMod val="50000"/>
                    <a:lumOff val="50000"/>
                  </a:schemeClr>
                </a:solidFill>
                <a:hlinkClick r:id="rId2"/>
              </a:rPr>
              <a:t>10 Common Software Architectural Patterns in a nutshell</a:t>
            </a:r>
            <a:endParaRPr kumimoji="1" lang="zh-TW" altLang="en-US" dirty="0"/>
          </a:p>
        </p:txBody>
      </p:sp>
    </p:spTree>
    <p:extLst>
      <p:ext uri="{BB962C8B-B14F-4D97-AF65-F5344CB8AC3E}">
        <p14:creationId xmlns:p14="http://schemas.microsoft.com/office/powerpoint/2010/main" val="1763405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至理名言">
  <a:themeElements>
    <a:clrScheme name="至理名言">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至理名言">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至理名言">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Quotable</Template>
  <TotalTime>778</TotalTime>
  <Words>1622</Words>
  <Application>Microsoft Macintosh PowerPoint</Application>
  <PresentationFormat>寬螢幕</PresentationFormat>
  <Paragraphs>146</Paragraphs>
  <Slides>32</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32</vt:i4>
      </vt:variant>
    </vt:vector>
  </HeadingPairs>
  <TitlesOfParts>
    <vt:vector size="35" baseType="lpstr">
      <vt:lpstr>Century Gothic</vt:lpstr>
      <vt:lpstr>Wingdings 2</vt:lpstr>
      <vt:lpstr>至理名言</vt:lpstr>
      <vt:lpstr>MVC, Design Pattern是甚麼? 你現在用的是哪一種設計模式? 甚麼是反模式? </vt:lpstr>
      <vt:lpstr>談到.NET MVC不如先聊聊 Architectural Pattern</vt:lpstr>
      <vt:lpstr>分清設計模式與架構模式 part-1</vt:lpstr>
      <vt:lpstr>分清設計模式與架構模式 part-2</vt:lpstr>
      <vt:lpstr>分清設計模式與架構模式 part-3</vt:lpstr>
      <vt:lpstr>Architectural Pattern (軟體架構模式/模型)</vt:lpstr>
      <vt:lpstr>.NET MVC 架構 &gt; 8.模型 - 視圖 - 控制器模式</vt:lpstr>
      <vt:lpstr>.NET MVC 生命週期</vt:lpstr>
      <vt:lpstr>架構模式 學習資源：</vt:lpstr>
      <vt:lpstr>接下來可以談設計模式了…</vt:lpstr>
      <vt:lpstr>Design Pattern (軟體設計模式)</vt:lpstr>
      <vt:lpstr>什麼是設計模式</vt:lpstr>
      <vt:lpstr>想告訴大家的是： </vt:lpstr>
      <vt:lpstr>設計模式 Design pattern 告訴我們軟體工程解決問題的正確方法</vt:lpstr>
      <vt:lpstr>介紹四個大神 GOF 提出23種設計模式</vt:lpstr>
      <vt:lpstr>GOF 23種設計模式 – Part-1 大分類</vt:lpstr>
      <vt:lpstr>GOF 23種設計模式 – Part-2 創建型模式</vt:lpstr>
      <vt:lpstr>GOF 23種設計模式 – Part-3 結構型模式</vt:lpstr>
      <vt:lpstr>GOF 23種設計模式 – Part-4 行為型模式</vt:lpstr>
      <vt:lpstr>設計模式 學習資源：</vt:lpstr>
      <vt:lpstr>物件導向程式設計基本原則 - SOLID</vt:lpstr>
      <vt:lpstr>SOLID原則</vt:lpstr>
      <vt:lpstr>S: Single responsibility principle(SRP) 單一職責 1-3</vt:lpstr>
      <vt:lpstr>S: Single responsibility principle(SRP)  單一職責 2-3</vt:lpstr>
      <vt:lpstr>S: Single responsibility principle(SRP) 單一職責 3-3</vt:lpstr>
      <vt:lpstr>SOLID原則 學習資源：</vt:lpstr>
      <vt:lpstr>反模式 AntiPattern 告訴我們錯誤的方法</vt:lpstr>
      <vt:lpstr>什麼是 AntiPattern 反模式？</vt:lpstr>
      <vt:lpstr>反模式 學習資源：</vt:lpstr>
      <vt:lpstr>至此.NET MVC的Design Patterns已呼之欲出</vt:lpstr>
      <vt:lpstr>PowerPoint 簡報</vt:lpstr>
      <vt:lpstr>完畢，謝謝大家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Design Pattern是甚麼? 你現在用的是哪一種設計模式? 甚麼是反模式? </dc:title>
  <dc:creator>i3036</dc:creator>
  <cp:lastModifiedBy>i3036</cp:lastModifiedBy>
  <cp:revision>59</cp:revision>
  <dcterms:created xsi:type="dcterms:W3CDTF">2019-06-20T02:25:55Z</dcterms:created>
  <dcterms:modified xsi:type="dcterms:W3CDTF">2019-06-21T03:52:49Z</dcterms:modified>
</cp:coreProperties>
</file>