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8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70" r:id="rId3"/>
    <p:sldId id="465" r:id="rId4"/>
    <p:sldId id="471" r:id="rId5"/>
    <p:sldId id="473" r:id="rId6"/>
    <p:sldId id="474" r:id="rId7"/>
    <p:sldId id="475" r:id="rId8"/>
    <p:sldId id="476" r:id="rId9"/>
    <p:sldId id="478" r:id="rId10"/>
    <p:sldId id="479" r:id="rId11"/>
    <p:sldId id="481" r:id="rId12"/>
    <p:sldId id="480" r:id="rId13"/>
  </p:sldIdLst>
  <p:sldSz cx="9902825" cy="6858000"/>
  <p:notesSz cx="9601200" cy="7315200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66"/>
    <a:srgbClr val="336600"/>
    <a:srgbClr val="669900"/>
    <a:srgbClr val="00CC00"/>
    <a:srgbClr val="FFC000"/>
    <a:srgbClr val="0000FF"/>
    <a:srgbClr val="0033CC"/>
    <a:srgbClr val="CC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81600" autoAdjust="0"/>
  </p:normalViewPr>
  <p:slideViewPr>
    <p:cSldViewPr>
      <p:cViewPr varScale="1">
        <p:scale>
          <a:sx n="78" d="100"/>
          <a:sy n="78" d="100"/>
        </p:scale>
        <p:origin x="880" y="36"/>
      </p:cViewPr>
      <p:guideLst>
        <p:guide orient="horz" pos="4272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32"/>
    </p:cViewPr>
  </p:sorterViewPr>
  <p:notesViewPr>
    <p:cSldViewPr>
      <p:cViewPr varScale="1">
        <p:scale>
          <a:sx n="67" d="100"/>
          <a:sy n="67" d="100"/>
        </p:scale>
        <p:origin x="1950" y="6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Lecture 3 - 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Angela GOH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ECC47C8C-33ED-4BE8-A513-D40FC5237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8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27338" y="554038"/>
            <a:ext cx="3946525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16" tIns="48008" rIns="96016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1BE5D5F-87E6-4666-8BA1-E79CF441D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7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fld id="{4742055C-F959-426D-846B-EC1764B7936C}" type="slidenum">
              <a:rPr lang="en-US" altLang="en-US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5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92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00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92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7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77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79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2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06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9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D5F-87E6-4666-8BA1-E79CF441DC6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37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13" y="3129687"/>
            <a:ext cx="9525000" cy="499032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813" y="3737097"/>
            <a:ext cx="9525000" cy="594139"/>
          </a:xfr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US" sz="3600" b="1" baseline="0" noProof="0" dirty="0" smtClean="0">
                <a:ln w="0"/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0813" y="4745305"/>
            <a:ext cx="9525000" cy="542925"/>
          </a:xfrm>
        </p:spPr>
        <p:txBody>
          <a:bodyPr/>
          <a:lstStyle>
            <a:lvl1pPr marL="0" indent="0" algn="ctr">
              <a:buNone/>
              <a:defRPr lang="en-GB" sz="2000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256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sub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6135" y="3730717"/>
            <a:ext cx="6931978" cy="59413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h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 userDrawn="1"/>
        </p:nvSpPr>
        <p:spPr>
          <a:xfrm rot="10800000">
            <a:off x="109821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141" y="6245225"/>
            <a:ext cx="2310659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BDCDFE9-2964-4092-8C11-C1C9AF050EF4}" type="datetime1">
              <a:rPr lang="en-GB" smtClean="0"/>
              <a:pPr/>
              <a:t>13/01/2021</a:t>
            </a:fld>
            <a:endParaRPr lang="en-GB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3465" y="6245225"/>
            <a:ext cx="313589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7025" y="6245225"/>
            <a:ext cx="2310659" cy="476250"/>
          </a:xfrm>
          <a:ln/>
        </p:spPr>
        <p:txBody>
          <a:bodyPr/>
          <a:lstStyle>
            <a:lvl1pPr>
              <a:defRPr/>
            </a:lvl1pPr>
          </a:lstStyle>
          <a:p>
            <a:fld id="{74FF495C-5D37-4C82-9628-B7BB55A560A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ound Same Side Corner Rectangle 17"/>
          <p:cNvSpPr/>
          <p:nvPr userDrawn="1"/>
        </p:nvSpPr>
        <p:spPr>
          <a:xfrm rot="10800000">
            <a:off x="140767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Rectangle 4"/>
          <p:cNvSpPr txBox="1">
            <a:spLocks noChangeArrowheads="1"/>
          </p:cNvSpPr>
          <p:nvPr userDrawn="1"/>
        </p:nvSpPr>
        <p:spPr bwMode="auto">
          <a:xfrm>
            <a:off x="495141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9EB7E-502F-41BB-AD61-41A348561A7E}" type="datetime1">
              <a:rPr lang="en-US" sz="1400" smtClean="0"/>
              <a:pPr/>
              <a:t>1/13/2021</a:t>
            </a:fld>
            <a:endParaRPr lang="en-US" sz="1400" dirty="0"/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5" name="Rectangle 24"/>
          <p:cNvSpPr/>
          <p:nvPr userDrawn="1"/>
        </p:nvSpPr>
        <p:spPr>
          <a:xfrm rot="1700955">
            <a:off x="172477" y="1096004"/>
            <a:ext cx="1713830" cy="616435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345986" y="1066800"/>
            <a:ext cx="9206117" cy="5412062"/>
            <a:chOff x="686064" y="-22263"/>
            <a:chExt cx="7620000" cy="5965864"/>
          </a:xfrm>
        </p:grpSpPr>
        <p:pic>
          <p:nvPicPr>
            <p:cNvPr id="28" name="Picture 3" descr="C:\Users\Tom\Documents\My Dropbox\!temp\page-curls\page-curl v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514601"/>
              <a:ext cx="4572264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ounded Rectangle 40"/>
            <p:cNvSpPr/>
            <p:nvPr/>
          </p:nvSpPr>
          <p:spPr>
            <a:xfrm>
              <a:off x="686064" y="-22263"/>
              <a:ext cx="5334000" cy="5965864"/>
            </a:xfrm>
            <a:prstGeom prst="roundRect">
              <a:avLst>
                <a:gd name="adj" fmla="val 25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sp>
        <p:nvSpPr>
          <p:cNvPr id="42" name="Rounded Rectangle 41"/>
          <p:cNvSpPr/>
          <p:nvPr userDrawn="1"/>
        </p:nvSpPr>
        <p:spPr bwMode="auto">
          <a:xfrm>
            <a:off x="4458515" y="1233116"/>
            <a:ext cx="5093588" cy="2816218"/>
          </a:xfrm>
          <a:prstGeom prst="roundRect">
            <a:avLst>
              <a:gd name="adj" fmla="val 2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3" name="Notched Right Arrow 42"/>
          <p:cNvSpPr/>
          <p:nvPr userDrawn="1"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4" name="Notched Right Arrow 43"/>
          <p:cNvSpPr/>
          <p:nvPr userDrawn="1"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710" y="694754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 smtClean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5141" y="1471613"/>
            <a:ext cx="8912543" cy="398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in_Title and Content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Notched Right Arrow 44"/>
          <p:cNvSpPr/>
          <p:nvPr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6" name="Notched Right Arrow 45"/>
          <p:cNvSpPr/>
          <p:nvPr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627" y="688542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 smtClean="0"/>
              <a:t>Add title here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5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286001"/>
            <a:ext cx="84169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1" y="3886200"/>
            <a:ext cx="6931024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6E0AE57-8AFD-4123-AA53-C7C6E1C2EC0F}" type="datetime1">
              <a:rPr lang="en-GB" smtClean="0"/>
              <a:pPr>
                <a:defRPr/>
              </a:pPr>
              <a:t>13/01/2021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303E4803-2C5B-4BCE-9A76-CFB21869E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9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F2B32-1369-4771-870F-DA785681AC07}" type="datetime1">
              <a:rPr lang="en-GB" smtClean="0"/>
              <a:pPr>
                <a:defRPr/>
              </a:pPr>
              <a:t>13/01/2021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22750-9951-4708-8272-6D1C2AC05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0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DD8B-3D8B-459A-A497-F949BAAE7E45}" type="datetime1">
              <a:rPr lang="en-GB" smtClean="0"/>
              <a:pPr>
                <a:defRPr/>
              </a:pPr>
              <a:t>13/01/2021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37B2E-4D09-48ED-95E1-176E0BECF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6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457200"/>
            <a:ext cx="84169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2951" y="1981200"/>
            <a:ext cx="413226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981200"/>
            <a:ext cx="41322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4114800"/>
            <a:ext cx="41322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9DAE-D1F5-4501-ACBC-DC7BDD89D05E}" type="datetime1">
              <a:rPr lang="en-GB" smtClean="0"/>
              <a:pPr>
                <a:defRPr/>
              </a:pPr>
              <a:t>13/01/2021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A6F64-9571-4410-A010-C8D840F6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094" y="274638"/>
            <a:ext cx="9160113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18" y="1447803"/>
            <a:ext cx="90775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93" r:id="rId3"/>
    <p:sldLayoutId id="2147484787" r:id="rId4"/>
    <p:sldLayoutId id="2147484788" r:id="rId5"/>
    <p:sldLayoutId id="2147484790" r:id="rId6"/>
    <p:sldLayoutId id="2147484791" r:id="rId7"/>
    <p:sldLayoutId id="2147484792" r:id="rId8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813" y="2438400"/>
            <a:ext cx="9525000" cy="1571319"/>
          </a:xfrm>
        </p:spPr>
        <p:txBody>
          <a:bodyPr/>
          <a:lstStyle/>
          <a:p>
            <a:r>
              <a:rPr lang="en-GB" sz="4000" dirty="0" smtClean="0"/>
              <a:t>CE2101</a:t>
            </a:r>
            <a:r>
              <a:rPr lang="en-GB" sz="4000" dirty="0"/>
              <a:t>/ </a:t>
            </a:r>
            <a:r>
              <a:rPr lang="en-GB" sz="4000" dirty="0" smtClean="0"/>
              <a:t>CZ2101</a:t>
            </a:r>
            <a:r>
              <a:rPr lang="en-GB" sz="4000" dirty="0"/>
              <a:t>: </a:t>
            </a:r>
            <a:r>
              <a:rPr lang="en-GB" sz="4000" dirty="0" smtClean="0"/>
              <a:t>Algorithm Design and Analysis</a:t>
            </a:r>
            <a:endParaRPr lang="en-GB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813" y="4118097"/>
            <a:ext cx="9525000" cy="594139"/>
          </a:xfrm>
        </p:spPr>
        <p:txBody>
          <a:bodyPr/>
          <a:lstStyle/>
          <a:p>
            <a:r>
              <a:rPr lang="en-GB" dirty="0" smtClean="0"/>
              <a:t>Week 1: Review Lecture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0813" y="5126305"/>
            <a:ext cx="9525000" cy="542925"/>
          </a:xfrm>
        </p:spPr>
        <p:txBody>
          <a:bodyPr/>
          <a:lstStyle/>
          <a:p>
            <a:r>
              <a:rPr lang="en-SG" dirty="0" smtClean="0"/>
              <a:t>Ke </a:t>
            </a:r>
            <a:r>
              <a:rPr lang="en-SG" dirty="0" err="1" smtClean="0"/>
              <a:t>Yiping</a:t>
            </a:r>
            <a:r>
              <a:rPr lang="en-SG" smtClean="0"/>
              <a:t>, Kelly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sz="2400" dirty="0"/>
              <a:t>A sorting algorithm is called stable if elements of equal keys remain their original order after being sorted by the algorithm. </a:t>
            </a:r>
            <a:r>
              <a:rPr lang="en-SG" sz="2400" dirty="0" smtClean="0"/>
              <a:t>Decide </a:t>
            </a:r>
            <a:r>
              <a:rPr lang="en-SG" sz="2400" dirty="0"/>
              <a:t>if </a:t>
            </a:r>
            <a:r>
              <a:rPr lang="en-SG" sz="2400" dirty="0" smtClean="0"/>
              <a:t>Insertion Sort </a:t>
            </a:r>
            <a:r>
              <a:rPr lang="en-SG" sz="2400" dirty="0"/>
              <a:t>is stable. If you believe </a:t>
            </a:r>
            <a:r>
              <a:rPr lang="en-SG" sz="2400" dirty="0" smtClean="0"/>
              <a:t>it </a:t>
            </a:r>
            <a:r>
              <a:rPr lang="en-SG" sz="2400" dirty="0"/>
              <a:t>is not stable, give an example to show that the order of two elements with equal keys is changed by the algorithm.</a:t>
            </a:r>
            <a:r>
              <a:rPr lang="en-US" sz="2400" dirty="0" smtClean="0"/>
              <a:t> </a:t>
            </a:r>
            <a:r>
              <a:rPr lang="en-US" sz="2400" b="1" dirty="0" smtClean="0"/>
              <a:t>[AY1718S1]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24523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sz="2400" dirty="0"/>
              <a:t>Given an array A of n elements, an inversion in A is defined as a pair of indices (</a:t>
            </a:r>
            <a:r>
              <a:rPr lang="en-SG" sz="2400" dirty="0" err="1"/>
              <a:t>i</a:t>
            </a:r>
            <a:r>
              <a:rPr lang="en-SG" sz="2400" dirty="0"/>
              <a:t>, j) such that </a:t>
            </a:r>
            <a:r>
              <a:rPr lang="en-SG" sz="2400" dirty="0" err="1"/>
              <a:t>i</a:t>
            </a:r>
            <a:r>
              <a:rPr lang="en-SG" sz="2400" dirty="0"/>
              <a:t> &lt; j and A[</a:t>
            </a:r>
            <a:r>
              <a:rPr lang="en-SG" sz="2400" dirty="0" err="1"/>
              <a:t>i</a:t>
            </a:r>
            <a:r>
              <a:rPr lang="en-SG" sz="2400" dirty="0"/>
              <a:t>] &gt; A[j</a:t>
            </a:r>
            <a:r>
              <a:rPr lang="en-SG" sz="2400" dirty="0" smtClean="0"/>
              <a:t>].</a:t>
            </a:r>
          </a:p>
          <a:p>
            <a:r>
              <a:rPr lang="en-SG" sz="2400" dirty="0"/>
              <a:t>Show that the running time of Insertion sort algorithm, measured by the number of swaps between array elements, is O(n + I), where I is the number of inversions in the input array of n elements.</a:t>
            </a:r>
            <a:r>
              <a:rPr lang="en-US" sz="2400" dirty="0" smtClean="0"/>
              <a:t> </a:t>
            </a:r>
            <a:r>
              <a:rPr lang="en-US" sz="2400" b="1" dirty="0" smtClean="0"/>
              <a:t>[AY1516S2]</a:t>
            </a:r>
            <a:endParaRPr lang="en-SG" sz="24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6612" y="3886200"/>
            <a:ext cx="7950826" cy="254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53" lvl="2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000" b="0" kern="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(</a:t>
            </a:r>
            <a:r>
              <a:rPr lang="en-US" sz="2000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sz="20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n; </a:t>
            </a:r>
            <a:r>
              <a:rPr lang="en-US" sz="20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	</a:t>
            </a:r>
          </a:p>
          <a:p>
            <a:pPr marL="914353" lvl="2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for (</a:t>
            </a:r>
            <a:r>
              <a:rPr lang="en-US" sz="20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j=</a:t>
            </a:r>
            <a:r>
              <a:rPr lang="en-US" sz="20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j &gt; 0; j--) {</a:t>
            </a:r>
          </a:p>
          <a:p>
            <a:pPr marL="914353" lvl="2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if (slot[j].key &lt; slot[j-1].key)</a:t>
            </a:r>
          </a:p>
          <a:p>
            <a:pPr marL="914353" lvl="2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swap(slot[j], slot[j-1]);</a:t>
            </a:r>
          </a:p>
          <a:p>
            <a:pPr marL="914353" lvl="2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else break;</a:t>
            </a:r>
          </a:p>
          <a:p>
            <a:pPr>
              <a:buNone/>
              <a:defRPr/>
            </a:pPr>
            <a:r>
              <a:rPr lang="en-US" sz="2400" dirty="0" smtClean="0">
                <a:latin typeface="Arial" charset="0"/>
              </a:rPr>
              <a:t>			}</a:t>
            </a: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en-US" sz="2400" dirty="0" smtClean="0">
                <a:latin typeface="Arial" charset="0"/>
              </a:rPr>
              <a:t>		</a:t>
            </a: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3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sz="2400" dirty="0"/>
              <a:t>Show that the average-case time complexity of Insertion sort, measured in the number of key comparisons performed on an array of size n, is approximately n</a:t>
            </a:r>
            <a:r>
              <a:rPr lang="en-SG" sz="2400" baseline="30000" dirty="0"/>
              <a:t>2</a:t>
            </a:r>
            <a:r>
              <a:rPr lang="en-SG" sz="2400" dirty="0"/>
              <a:t>/4.</a:t>
            </a:r>
            <a:r>
              <a:rPr lang="en-US" sz="2400" dirty="0" smtClean="0"/>
              <a:t> </a:t>
            </a:r>
            <a:r>
              <a:rPr lang="en-US" sz="2400" b="1" dirty="0" smtClean="0"/>
              <a:t>[AY1617S2]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32984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smtClean="0"/>
              <a:t>Content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 smtClean="0"/>
              <a:t>Introduction to Sorting</a:t>
            </a:r>
          </a:p>
          <a:p>
            <a:r>
              <a:rPr lang="en-SG" dirty="0" smtClean="0"/>
              <a:t>Insertion Sort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3878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Introduction to Sorting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/>
              <a:t>Sorting is to arrange a set of records so that their key values are in ascending or descending order.</a:t>
            </a:r>
          </a:p>
          <a:p>
            <a:r>
              <a:rPr lang="en-GB" sz="2400" dirty="0"/>
              <a:t>It is important to learn sorting, because: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Sorting has important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Ideas of sorting can be used for other algorithms</a:t>
            </a:r>
          </a:p>
          <a:p>
            <a:r>
              <a:rPr lang="en-GB" sz="2400" dirty="0"/>
              <a:t>Objective is to design sorting algorithms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Minimum usage of memory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Minimum number of key comparisons or swaps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8574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Insertion Sort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/>
              <a:t>Insertion sort uses the incremental </a:t>
            </a:r>
            <a:r>
              <a:rPr lang="en-GB" sz="2400" dirty="0" smtClean="0"/>
              <a:t>approach.</a:t>
            </a:r>
            <a:endParaRPr lang="en-GB" sz="2400" dirty="0"/>
          </a:p>
          <a:p>
            <a:r>
              <a:rPr lang="en-GB" sz="2400" b="1" dirty="0"/>
              <a:t>Main idea:</a:t>
            </a:r>
            <a:r>
              <a:rPr lang="en-GB" sz="2400" dirty="0"/>
              <a:t> Repeatedly pick up an element </a:t>
            </a:r>
            <a:r>
              <a:rPr lang="en-GB" sz="2400" i="1" dirty="0"/>
              <a:t>x</a:t>
            </a:r>
            <a:r>
              <a:rPr lang="en-GB" sz="2400" dirty="0"/>
              <a:t> to insert into </a:t>
            </a:r>
            <a:r>
              <a:rPr lang="en-GB" sz="2400" dirty="0" smtClean="0"/>
              <a:t>a </a:t>
            </a:r>
            <a:r>
              <a:rPr lang="en-GB" sz="2400" dirty="0"/>
              <a:t>sorted sub-array on the left side, by comparing </a:t>
            </a:r>
            <a:r>
              <a:rPr lang="en-GB" sz="2400" i="1" dirty="0"/>
              <a:t>x</a:t>
            </a:r>
            <a:r>
              <a:rPr lang="en-GB" sz="2400" dirty="0"/>
              <a:t> with its left neighbour. If they are out of order, swap them; otherwise, insert </a:t>
            </a:r>
            <a:r>
              <a:rPr lang="en-GB" sz="2400" i="1" dirty="0"/>
              <a:t>x</a:t>
            </a:r>
            <a:r>
              <a:rPr lang="en-GB" sz="2400" dirty="0"/>
              <a:t> there.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>
            <a:off x="831407" y="3992723"/>
            <a:ext cx="7472805" cy="1464907"/>
            <a:chOff x="831407" y="3992723"/>
            <a:chExt cx="7472805" cy="1464907"/>
          </a:xfrm>
        </p:grpSpPr>
        <p:sp>
          <p:nvSpPr>
            <p:cNvPr id="33" name="Rounded Rectangle 32"/>
            <p:cNvSpPr/>
            <p:nvPr/>
          </p:nvSpPr>
          <p:spPr>
            <a:xfrm>
              <a:off x="1873275" y="4467030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45</a:t>
              </a:r>
              <a:endParaRPr lang="en-GB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2754" y="401916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0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32233" y="4453034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29</a:t>
              </a:r>
              <a:endParaRPr lang="en-GB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61712" y="4005164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1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25370" y="4440593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06</a:t>
              </a:r>
              <a:endParaRPr lang="en-GB" sz="2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4849" y="399272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2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152686" y="4440593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64</a:t>
              </a:r>
              <a:endParaRPr lang="en-GB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82165" y="399272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3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198970" y="4440593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12</a:t>
              </a:r>
              <a:endParaRPr lang="en-GB" sz="2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28449" y="399272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4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279433" y="4453034"/>
              <a:ext cx="990600" cy="9906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16</a:t>
              </a:r>
              <a:endParaRPr lang="en-GB" sz="2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808912" y="4005164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5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1407" y="4003609"/>
              <a:ext cx="1289518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tx2"/>
                  </a:solidFill>
                </a:rPr>
                <a:t>Index j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2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Insertion Sort (Recap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/>
              <a:t>Insertion sort uses the incremental </a:t>
            </a:r>
            <a:r>
              <a:rPr lang="en-GB" sz="2400" dirty="0" smtClean="0"/>
              <a:t>approach.</a:t>
            </a:r>
            <a:endParaRPr lang="en-GB" sz="2400" dirty="0"/>
          </a:p>
          <a:p>
            <a:r>
              <a:rPr lang="en-GB" sz="2400" b="1" dirty="0"/>
              <a:t>Main idea:</a:t>
            </a:r>
            <a:r>
              <a:rPr lang="en-GB" sz="2400" dirty="0"/>
              <a:t> Repeatedly pick up an element </a:t>
            </a:r>
            <a:r>
              <a:rPr lang="en-GB" sz="2400" i="1" dirty="0"/>
              <a:t>x</a:t>
            </a:r>
            <a:r>
              <a:rPr lang="en-GB" sz="2400" dirty="0"/>
              <a:t> to insert into </a:t>
            </a:r>
            <a:r>
              <a:rPr lang="en-GB" sz="2400" dirty="0" smtClean="0"/>
              <a:t>a </a:t>
            </a:r>
            <a:r>
              <a:rPr lang="en-GB" sz="2400" dirty="0"/>
              <a:t>sorted sub-array on the left side, by comparing </a:t>
            </a:r>
            <a:r>
              <a:rPr lang="en-GB" sz="2400" i="1" dirty="0"/>
              <a:t>x</a:t>
            </a:r>
            <a:r>
              <a:rPr lang="en-GB" sz="2400" dirty="0"/>
              <a:t> with its left neighbour. If they are out of order, swap them; otherwise, insert </a:t>
            </a:r>
            <a:r>
              <a:rPr lang="en-GB" sz="2400" i="1" dirty="0"/>
              <a:t>x</a:t>
            </a:r>
            <a:r>
              <a:rPr lang="en-GB" sz="2400" dirty="0"/>
              <a:t> there.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873275" y="4467030"/>
            <a:ext cx="990600" cy="99060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45</a:t>
            </a:r>
            <a:endParaRPr lang="en-GB" sz="2800" dirty="0"/>
          </a:p>
        </p:txBody>
      </p:sp>
      <p:sp>
        <p:nvSpPr>
          <p:cNvPr id="33" name="Rectangle 32"/>
          <p:cNvSpPr/>
          <p:nvPr/>
        </p:nvSpPr>
        <p:spPr>
          <a:xfrm>
            <a:off x="2402754" y="4019160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0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32233" y="4453034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29</a:t>
            </a:r>
            <a:endParaRPr lang="en-GB" sz="2800" dirty="0"/>
          </a:p>
        </p:txBody>
      </p:sp>
      <p:sp>
        <p:nvSpPr>
          <p:cNvPr id="35" name="Rectangle 34"/>
          <p:cNvSpPr/>
          <p:nvPr/>
        </p:nvSpPr>
        <p:spPr>
          <a:xfrm>
            <a:off x="3461712" y="4005164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1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25370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06</a:t>
            </a:r>
            <a:endParaRPr lang="en-GB" sz="2800" dirty="0"/>
          </a:p>
        </p:txBody>
      </p:sp>
      <p:sp>
        <p:nvSpPr>
          <p:cNvPr id="37" name="Rectangle 36"/>
          <p:cNvSpPr/>
          <p:nvPr/>
        </p:nvSpPr>
        <p:spPr>
          <a:xfrm>
            <a:off x="4554849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2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52686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64</a:t>
            </a:r>
            <a:endParaRPr lang="en-GB" sz="2800" dirty="0"/>
          </a:p>
        </p:txBody>
      </p:sp>
      <p:sp>
        <p:nvSpPr>
          <p:cNvPr id="39" name="Rectangle 38"/>
          <p:cNvSpPr/>
          <p:nvPr/>
        </p:nvSpPr>
        <p:spPr>
          <a:xfrm>
            <a:off x="5682165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3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8970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12</a:t>
            </a:r>
            <a:endParaRPr lang="en-GB" sz="2800" dirty="0"/>
          </a:p>
        </p:txBody>
      </p:sp>
      <p:sp>
        <p:nvSpPr>
          <p:cNvPr id="41" name="Rectangle 40"/>
          <p:cNvSpPr/>
          <p:nvPr/>
        </p:nvSpPr>
        <p:spPr>
          <a:xfrm>
            <a:off x="6728449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4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79433" y="4453034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16</a:t>
            </a:r>
            <a:endParaRPr lang="en-GB" sz="2800" dirty="0"/>
          </a:p>
        </p:txBody>
      </p:sp>
      <p:sp>
        <p:nvSpPr>
          <p:cNvPr id="43" name="Rectangle 42"/>
          <p:cNvSpPr/>
          <p:nvPr/>
        </p:nvSpPr>
        <p:spPr>
          <a:xfrm>
            <a:off x="7808912" y="4005164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5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1407" y="4003609"/>
            <a:ext cx="128951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Index j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Insertion Sort (Recap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/>
              <a:t>Insertion sort uses the incremental </a:t>
            </a:r>
            <a:r>
              <a:rPr lang="en-GB" sz="2400" dirty="0" smtClean="0"/>
              <a:t>approach.</a:t>
            </a:r>
            <a:endParaRPr lang="en-GB" sz="2400" dirty="0"/>
          </a:p>
          <a:p>
            <a:r>
              <a:rPr lang="en-GB" sz="2400" b="1" dirty="0"/>
              <a:t>Main idea:</a:t>
            </a:r>
            <a:r>
              <a:rPr lang="en-GB" sz="2400" dirty="0"/>
              <a:t> Repeatedly pick up an element </a:t>
            </a:r>
            <a:r>
              <a:rPr lang="en-GB" sz="2400" i="1" dirty="0"/>
              <a:t>x</a:t>
            </a:r>
            <a:r>
              <a:rPr lang="en-GB" sz="2400" dirty="0"/>
              <a:t> to insert into </a:t>
            </a:r>
            <a:r>
              <a:rPr lang="en-GB" sz="2400" dirty="0" smtClean="0"/>
              <a:t>a </a:t>
            </a:r>
            <a:r>
              <a:rPr lang="en-GB" sz="2400" dirty="0"/>
              <a:t>sorted sub-array on the left side, by comparing </a:t>
            </a:r>
            <a:r>
              <a:rPr lang="en-GB" sz="2400" i="1" dirty="0"/>
              <a:t>x</a:t>
            </a:r>
            <a:r>
              <a:rPr lang="en-GB" sz="2400" dirty="0"/>
              <a:t> with its left neighbour. If they are out of order, swap them; otherwise, insert </a:t>
            </a:r>
            <a:r>
              <a:rPr lang="en-GB" sz="2400" i="1" dirty="0"/>
              <a:t>x</a:t>
            </a:r>
            <a:r>
              <a:rPr lang="en-GB" sz="2400" dirty="0"/>
              <a:t> there.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873275" y="4453148"/>
            <a:ext cx="990600" cy="99060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45</a:t>
            </a:r>
            <a:endParaRPr lang="en-GB" sz="2800" dirty="0"/>
          </a:p>
        </p:txBody>
      </p:sp>
      <p:sp>
        <p:nvSpPr>
          <p:cNvPr id="33" name="Rectangle 32"/>
          <p:cNvSpPr/>
          <p:nvPr/>
        </p:nvSpPr>
        <p:spPr>
          <a:xfrm>
            <a:off x="2402754" y="400527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0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32233" y="4439152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29</a:t>
            </a:r>
            <a:endParaRPr lang="en-GB" sz="2800" dirty="0"/>
          </a:p>
        </p:txBody>
      </p:sp>
      <p:sp>
        <p:nvSpPr>
          <p:cNvPr id="35" name="Rectangle 34"/>
          <p:cNvSpPr/>
          <p:nvPr/>
        </p:nvSpPr>
        <p:spPr>
          <a:xfrm>
            <a:off x="3461712" y="3991282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1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25370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06</a:t>
            </a:r>
            <a:endParaRPr lang="en-GB" sz="2800" dirty="0"/>
          </a:p>
        </p:txBody>
      </p:sp>
      <p:sp>
        <p:nvSpPr>
          <p:cNvPr id="37" name="Rectangle 36"/>
          <p:cNvSpPr/>
          <p:nvPr/>
        </p:nvSpPr>
        <p:spPr>
          <a:xfrm>
            <a:off x="4554849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2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52686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64</a:t>
            </a:r>
            <a:endParaRPr lang="en-GB" sz="2800" dirty="0"/>
          </a:p>
        </p:txBody>
      </p:sp>
      <p:sp>
        <p:nvSpPr>
          <p:cNvPr id="39" name="Rectangle 38"/>
          <p:cNvSpPr/>
          <p:nvPr/>
        </p:nvSpPr>
        <p:spPr>
          <a:xfrm>
            <a:off x="5682165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3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8970" y="4440593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12</a:t>
            </a:r>
            <a:endParaRPr lang="en-GB" sz="2800" dirty="0"/>
          </a:p>
        </p:txBody>
      </p:sp>
      <p:sp>
        <p:nvSpPr>
          <p:cNvPr id="41" name="Rectangle 40"/>
          <p:cNvSpPr/>
          <p:nvPr/>
        </p:nvSpPr>
        <p:spPr>
          <a:xfrm>
            <a:off x="6728449" y="399272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4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79433" y="4453034"/>
            <a:ext cx="990600" cy="9906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16</a:t>
            </a:r>
            <a:endParaRPr lang="en-GB" sz="2800" dirty="0"/>
          </a:p>
        </p:txBody>
      </p:sp>
      <p:sp>
        <p:nvSpPr>
          <p:cNvPr id="43" name="Rectangle 42"/>
          <p:cNvSpPr/>
          <p:nvPr/>
        </p:nvSpPr>
        <p:spPr>
          <a:xfrm>
            <a:off x="7808912" y="4005164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5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3160712" y="5638800"/>
            <a:ext cx="495300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831407" y="4003609"/>
            <a:ext cx="128951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Index j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Insertion Sort (Recap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/>
              <a:t>Insertion sort uses the incremental </a:t>
            </a:r>
            <a:r>
              <a:rPr lang="en-GB" sz="2400" dirty="0" smtClean="0"/>
              <a:t>approach.</a:t>
            </a:r>
            <a:endParaRPr lang="en-GB" sz="2400" dirty="0"/>
          </a:p>
          <a:p>
            <a:r>
              <a:rPr lang="en-GB" sz="2400" b="1" dirty="0"/>
              <a:t>Main idea:</a:t>
            </a:r>
            <a:r>
              <a:rPr lang="en-GB" sz="2400" dirty="0"/>
              <a:t> Repeatedly pick up an element </a:t>
            </a:r>
            <a:r>
              <a:rPr lang="en-GB" sz="2400" i="1" dirty="0"/>
              <a:t>x</a:t>
            </a:r>
            <a:r>
              <a:rPr lang="en-GB" sz="2400" dirty="0"/>
              <a:t> to insert into </a:t>
            </a:r>
            <a:r>
              <a:rPr lang="en-GB" sz="2400" dirty="0" smtClean="0"/>
              <a:t>a </a:t>
            </a:r>
            <a:r>
              <a:rPr lang="en-GB" sz="2400" dirty="0"/>
              <a:t>sorted sub-array on the left side, by comparing </a:t>
            </a:r>
            <a:r>
              <a:rPr lang="en-GB" sz="2400" i="1" dirty="0"/>
              <a:t>x</a:t>
            </a:r>
            <a:r>
              <a:rPr lang="en-GB" sz="2400" dirty="0"/>
              <a:t> with its left neighbour. If they are out of order, swap them; otherwise, insert </a:t>
            </a:r>
            <a:r>
              <a:rPr lang="en-GB" sz="2400" i="1" dirty="0"/>
              <a:t>x</a:t>
            </a:r>
            <a:r>
              <a:rPr lang="en-GB" sz="2400" dirty="0"/>
              <a:t> there.</a:t>
            </a:r>
          </a:p>
          <a:p>
            <a:r>
              <a:rPr lang="en-GB" sz="2400" b="1" dirty="0"/>
              <a:t>Time complexity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Best case: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</a:t>
            </a: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en-GB" sz="2000" i="1" dirty="0">
                <a:solidFill>
                  <a:srgbClr val="0070C0"/>
                </a:solidFill>
              </a:rPr>
              <a:t>n</a:t>
            </a:r>
            <a:r>
              <a:rPr lang="en-GB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, when input array is already sorted.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Worst case: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</a:t>
            </a: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en-GB" sz="2000" i="1" dirty="0">
                <a:solidFill>
                  <a:srgbClr val="0070C0"/>
                </a:solidFill>
              </a:rPr>
              <a:t>n</a:t>
            </a:r>
            <a:r>
              <a:rPr lang="en-GB" sz="2000" baseline="30000" dirty="0">
                <a:solidFill>
                  <a:srgbClr val="0070C0"/>
                </a:solidFill>
              </a:rPr>
              <a:t>2</a:t>
            </a:r>
            <a:r>
              <a:rPr lang="en-GB" sz="2000" dirty="0">
                <a:solidFill>
                  <a:srgbClr val="0070C0"/>
                </a:solidFill>
              </a:rPr>
              <a:t>), </a:t>
            </a:r>
            <a:r>
              <a:rPr lang="en-GB" sz="2000" dirty="0"/>
              <a:t>when input array is reversely sorted.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Average case: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</a:t>
            </a: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en-GB" sz="2000" i="1" dirty="0">
                <a:solidFill>
                  <a:srgbClr val="0070C0"/>
                </a:solidFill>
              </a:rPr>
              <a:t>n</a:t>
            </a:r>
            <a:r>
              <a:rPr lang="en-GB" sz="2000" baseline="30000" dirty="0">
                <a:solidFill>
                  <a:srgbClr val="0070C0"/>
                </a:solidFill>
              </a:rPr>
              <a:t>2</a:t>
            </a:r>
            <a:r>
              <a:rPr lang="en-GB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7"/>
          </p:nvPr>
        </p:nvSpPr>
        <p:spPr>
          <a:xfrm>
            <a:off x="495141" y="1471612"/>
            <a:ext cx="8912543" cy="4624387"/>
          </a:xfrm>
        </p:spPr>
        <p:txBody>
          <a:bodyPr/>
          <a:lstStyle/>
          <a:p>
            <a:pPr marL="349250" indent="-349250">
              <a:buClr>
                <a:srgbClr val="002060"/>
              </a:buClr>
              <a:buFont typeface="Wingdings" panose="05000000000000000000" pitchFamily="2" charset="2"/>
              <a:buChar char="J"/>
            </a:pPr>
            <a:r>
              <a:rPr lang="en-US" altLang="en-US" sz="24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Strengths:</a:t>
            </a:r>
          </a:p>
          <a:p>
            <a:pPr marL="1033463" lvl="1" indent="-523875">
              <a:lnSpc>
                <a:spcPct val="9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Good when the unordered list is almost sorted.</a:t>
            </a:r>
          </a:p>
          <a:p>
            <a:pPr marL="1033463" lvl="1" indent="-523875">
              <a:lnSpc>
                <a:spcPct val="9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Need minimum time to verify if the list is sorted.</a:t>
            </a:r>
          </a:p>
          <a:p>
            <a:pPr marL="1033463" lvl="1" indent="-523875">
              <a:lnSpc>
                <a:spcPct val="9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Fast with linked storage implementation: no movement of data.</a:t>
            </a:r>
          </a:p>
          <a:p>
            <a:pPr marL="349250" indent="-3492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Weaknesses:</a:t>
            </a:r>
          </a:p>
          <a:p>
            <a:pPr marL="1033463" lvl="1" indent="-523875">
              <a:lnSpc>
                <a:spcPct val="11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When an entry is inserted, it may still not be in the final position yet.</a:t>
            </a:r>
          </a:p>
          <a:p>
            <a:pPr marL="1033463" lvl="1" indent="-523875">
              <a:lnSpc>
                <a:spcPct val="11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Every new insertion necessitates movements for some inserted entries in ordered list.</a:t>
            </a:r>
          </a:p>
          <a:p>
            <a:pPr marL="1033463" lvl="1" indent="-523875">
              <a:lnSpc>
                <a:spcPct val="11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When each slot is large (e.g., a slot contains a large record of 10Mb), movement is expensive.</a:t>
            </a:r>
          </a:p>
          <a:p>
            <a:pPr marL="1033463" lvl="1" indent="-523875">
              <a:lnSpc>
                <a:spcPct val="110000"/>
              </a:lnSpc>
              <a:buFont typeface="Wingdings" panose="05000000000000000000" pitchFamily="2" charset="2"/>
              <a:buChar char="F"/>
            </a:pPr>
            <a:r>
              <a:rPr lang="en-US" altLang="en-US" sz="2000" dirty="0" smtClean="0">
                <a:latin typeface="Arial" panose="020B0604020202020204" pitchFamily="34" charset="0"/>
              </a:rPr>
              <a:t>Less suitable with contiguous storage implementation.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Insertion </a:t>
            </a:r>
            <a:r>
              <a:rPr lang="en-US" dirty="0" smtClean="0">
                <a:latin typeface="Arial" charset="0"/>
              </a:rPr>
              <a:t>Sort Performance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7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sz="2400" dirty="0"/>
              <a:t>Insertion Sort is used to sort an input array A = [7, 5, 13, 9, 5, 2, 10] in ascending order. How many key comparisons and swaps are performed respectively when the element “2” reaches the first position of the array?</a:t>
            </a:r>
            <a:r>
              <a:rPr lang="en-US" sz="2400" dirty="0" smtClean="0"/>
              <a:t> </a:t>
            </a:r>
            <a:r>
              <a:rPr lang="en-US" sz="2400" b="1" dirty="0" smtClean="0"/>
              <a:t>[AY1920S1]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765219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in-CE2001">
  <a:themeElements>
    <a:clrScheme name="subtl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btl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btl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2001" id="{780D7E34-E7D6-4DC9-921F-623EDA0EB552}" vid="{70033C97-5FB9-45FF-BB6F-515E5F65C7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CE2001</Template>
  <TotalTime>134856</TotalTime>
  <Words>720</Words>
  <Application>Microsoft Office PowerPoint</Application>
  <PresentationFormat>Custom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Monotype Sorts</vt:lpstr>
      <vt:lpstr>Open Sans Extrabold</vt:lpstr>
      <vt:lpstr>Arial</vt:lpstr>
      <vt:lpstr>Symbol</vt:lpstr>
      <vt:lpstr>Times New Roman</vt:lpstr>
      <vt:lpstr>Verdana</vt:lpstr>
      <vt:lpstr>Wingdings</vt:lpstr>
      <vt:lpstr>Khin-CE2001</vt:lpstr>
      <vt:lpstr>CE2101/ CZ2101: Algorithm Design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CE2101/ CZ2101: Algorithms</dc:title>
  <cp:lastModifiedBy>Ke Kelly</cp:lastModifiedBy>
  <cp:revision>47</cp:revision>
  <cp:lastPrinted>2002-08-10T08:01:40Z</cp:lastPrinted>
  <dcterms:created xsi:type="dcterms:W3CDTF">1995-06-02T22:16:36Z</dcterms:created>
  <dcterms:modified xsi:type="dcterms:W3CDTF">2021-01-13T07:28:31Z</dcterms:modified>
</cp:coreProperties>
</file>