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21"/>
  </p:notesMasterIdLst>
  <p:handoutMasterIdLst>
    <p:handoutMasterId r:id="rId22"/>
  </p:handoutMasterIdLst>
  <p:sldIdLst>
    <p:sldId id="256" r:id="rId2"/>
    <p:sldId id="470" r:id="rId3"/>
    <p:sldId id="481" r:id="rId4"/>
    <p:sldId id="482" r:id="rId5"/>
    <p:sldId id="483" r:id="rId6"/>
    <p:sldId id="484" r:id="rId7"/>
    <p:sldId id="485" r:id="rId8"/>
    <p:sldId id="486" r:id="rId9"/>
    <p:sldId id="487" r:id="rId10"/>
    <p:sldId id="488" r:id="rId11"/>
    <p:sldId id="489" r:id="rId12"/>
    <p:sldId id="490" r:id="rId13"/>
    <p:sldId id="491" r:id="rId14"/>
    <p:sldId id="496" r:id="rId15"/>
    <p:sldId id="494" r:id="rId16"/>
    <p:sldId id="480" r:id="rId17"/>
    <p:sldId id="497" r:id="rId18"/>
    <p:sldId id="492" r:id="rId19"/>
    <p:sldId id="495" r:id="rId20"/>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72" userDrawn="1">
          <p15:clr>
            <a:srgbClr val="A4A3A4"/>
          </p15:clr>
        </p15:guide>
        <p15:guide id="2" pos="5375"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66"/>
    <a:srgbClr val="336600"/>
    <a:srgbClr val="669900"/>
    <a:srgbClr val="00CC00"/>
    <a:srgbClr val="FFC000"/>
    <a:srgbClr val="0000FF"/>
    <a:srgbClr val="0033CC"/>
    <a:srgbClr val="CC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9" autoAdjust="0"/>
    <p:restoredTop sz="81600" autoAdjust="0"/>
  </p:normalViewPr>
  <p:slideViewPr>
    <p:cSldViewPr>
      <p:cViewPr varScale="1">
        <p:scale>
          <a:sx n="78" d="100"/>
          <a:sy n="78" d="100"/>
        </p:scale>
        <p:origin x="400" y="-356"/>
      </p:cViewPr>
      <p:guideLst>
        <p:guide orient="horz" pos="4272"/>
        <p:guide pos="53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95609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57754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lecture, we have learned the sorting algorithm of </a:t>
            </a:r>
            <a:r>
              <a:rPr lang="en-GB" baseline="0" dirty="0" err="1" smtClean="0"/>
              <a:t>Mergesort</a:t>
            </a:r>
            <a:r>
              <a:rPr lang="en-GB" baseline="0" dirty="0" smtClean="0"/>
              <a:t>. It is an example of the Divide and Conquer approach.</a:t>
            </a:r>
          </a:p>
          <a:p>
            <a:r>
              <a:rPr lang="en-GB" baseline="0" dirty="0" smtClean="0"/>
              <a:t>Basically, </a:t>
            </a:r>
            <a:r>
              <a:rPr lang="en-GB" baseline="0" dirty="0" err="1" smtClean="0"/>
              <a:t>Mergesort</a:t>
            </a:r>
            <a:r>
              <a:rPr lang="en-GB" baseline="0" dirty="0" smtClean="0"/>
              <a:t> algorithm divides an input list (or array) into two halves of approximately equal sizes. It then divide each of the two sub-lists further into two sub sub-lists. So, after the second round of division, there will be four sub-lists each of size approximately one quarter of the whole list. This division goes on recursively, until the sub-lists are two short to divide any further, say, when there are only one or two elements. Then, the </a:t>
            </a:r>
            <a:r>
              <a:rPr lang="en-GB" baseline="0" dirty="0" err="1" smtClean="0"/>
              <a:t>Mergesort</a:t>
            </a:r>
            <a:r>
              <a:rPr lang="en-GB" baseline="0" dirty="0" smtClean="0"/>
              <a:t> algorithm will merge the short sub-lists back. So, two sub-lists each of size 2 will be merged into a list of size 4; two sub-lists each of size 4 will be merged into a list of size 8; and so on. Note that, for the merge function, the two input sub-lists must be already sorted. Otherwise, the merge function can’t work correctly, because it depends on assumption that input lists are sorted.</a:t>
            </a:r>
          </a:p>
          <a:p>
            <a:endParaRPr lang="en-GB" baseline="0" dirty="0" smtClean="0"/>
          </a:p>
          <a:p>
            <a:r>
              <a:rPr lang="en-GB" baseline="0" dirty="0" smtClean="0"/>
              <a:t>Assume the running time of </a:t>
            </a:r>
            <a:r>
              <a:rPr lang="en-GB" baseline="0" dirty="0" err="1" smtClean="0"/>
              <a:t>Mergesort</a:t>
            </a:r>
            <a:r>
              <a:rPr lang="en-GB" baseline="0" dirty="0" smtClean="0"/>
              <a:t> is measured by the number of key comparisons. Then, to merge two sorted sub-lists of total size n, n – 1 key comparisons would be needed in the worst case. This is because each key comparison merge at least one element, and the last key comparison will take care of at least two elements.</a:t>
            </a:r>
          </a:p>
          <a:p>
            <a:endParaRPr lang="en-GB" baseline="0" dirty="0" smtClean="0"/>
          </a:p>
          <a:p>
            <a:r>
              <a:rPr lang="en-GB" baseline="0" dirty="0" smtClean="0"/>
              <a:t>Using recurrence equation or recursion tree, we can see that </a:t>
            </a:r>
            <a:r>
              <a:rPr lang="en-GB" baseline="0" dirty="0" err="1" smtClean="0"/>
              <a:t>Mergesort</a:t>
            </a:r>
            <a:r>
              <a:rPr lang="en-GB" baseline="0" dirty="0" smtClean="0"/>
              <a:t> takes time n log 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56020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is larger than slot b, then we will shift the left sub-array one position to the right side, in order to make space for the insertion of slot b.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35437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If slot a and slot b are equal, then slot a has been in the correct position already, but slot b must be moved next to slot a. In this case we also need to do the shifting. </a:t>
            </a:r>
          </a:p>
          <a:p>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Now we have learned how the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algorithm works correctly. Next we are going to analyse the time complexity of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58787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The complexity analysis shows that</a:t>
            </a:r>
            <a:r>
              <a:rPr lang="en-GB" sz="1200" b="0" kern="1200" baseline="0" dirty="0" smtClean="0">
                <a:solidFill>
                  <a:schemeClr val="tx1"/>
                </a:solidFill>
                <a:effectLst/>
                <a:latin typeface="Times New Roman" pitchFamily="18" charset="0"/>
                <a:ea typeface="+mn-ea"/>
                <a:cs typeface="+mn-cs"/>
              </a:rPr>
              <a:t> </a:t>
            </a:r>
            <a:r>
              <a:rPr lang="en-GB" sz="1200" kern="1200" dirty="0" err="1" smtClean="0">
                <a:solidFill>
                  <a:schemeClr val="tx1"/>
                </a:solidFill>
                <a:effectLst/>
                <a:latin typeface="Times New Roman" pitchFamily="18" charset="0"/>
                <a:ea typeface="+mn-ea"/>
                <a:cs typeface="+mn-cs"/>
              </a:rPr>
              <a:t>Mergesort</a:t>
            </a:r>
            <a:r>
              <a:rPr lang="en-GB" sz="1200" kern="1200" dirty="0" smtClean="0">
                <a:solidFill>
                  <a:schemeClr val="tx1"/>
                </a:solidFill>
                <a:effectLst/>
                <a:latin typeface="Times New Roman" pitchFamily="18" charset="0"/>
                <a:ea typeface="+mn-ea"/>
                <a:cs typeface="+mn-cs"/>
              </a:rPr>
              <a:t> has a very good running time of n log n, which is the fastest running time amongst the sorting algorithms based on comparison. It would be easier to implement using linked list than using contiguous storage like arrays, because we need to shift part of the input data for the merge. On the other hand, the weakness is also due to the shifting. If you use contiguous data storage like arrays, then the data movement for shifting of sub-arrays would be time-consuming.</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29290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3461987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240105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87700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81680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15/01/2021</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1/15/2021</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15/01/2021</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15/01/2021</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15/01/2021</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15/01/2021</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90" r:id="rId6"/>
    <p:sldLayoutId id="2147484791" r:id="rId7"/>
    <p:sldLayoutId id="2147484792" r:id="rId8"/>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0813" y="2438400"/>
            <a:ext cx="9525000" cy="1571319"/>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
        <p:nvSpPr>
          <p:cNvPr id="2" name="Subtitle 1"/>
          <p:cNvSpPr>
            <a:spLocks noGrp="1"/>
          </p:cNvSpPr>
          <p:nvPr>
            <p:ph type="subTitle" idx="1"/>
          </p:nvPr>
        </p:nvSpPr>
        <p:spPr>
          <a:xfrm>
            <a:off x="150813" y="4118097"/>
            <a:ext cx="9525000" cy="594139"/>
          </a:xfrm>
        </p:spPr>
        <p:txBody>
          <a:bodyPr/>
          <a:lstStyle/>
          <a:p>
            <a:r>
              <a:rPr lang="en-GB" dirty="0" smtClean="0"/>
              <a:t>Week </a:t>
            </a:r>
            <a:r>
              <a:rPr lang="en-GB" dirty="0" smtClean="0"/>
              <a:t>2: </a:t>
            </a:r>
            <a:r>
              <a:rPr lang="en-GB" dirty="0" smtClean="0"/>
              <a:t>Review Lecture</a:t>
            </a:r>
            <a:endParaRPr lang="en-GB" dirty="0"/>
          </a:p>
        </p:txBody>
      </p:sp>
      <p:sp>
        <p:nvSpPr>
          <p:cNvPr id="5" name="Text Placeholder 4"/>
          <p:cNvSpPr>
            <a:spLocks noGrp="1"/>
          </p:cNvSpPr>
          <p:nvPr>
            <p:ph type="body" sz="quarter" idx="13"/>
          </p:nvPr>
        </p:nvSpPr>
        <p:spPr>
          <a:xfrm>
            <a:off x="150813" y="5126305"/>
            <a:ext cx="9525000" cy="542925"/>
          </a:xfrm>
        </p:spPr>
        <p:txBody>
          <a:bodyPr/>
          <a:lstStyle/>
          <a:p>
            <a:r>
              <a:rPr lang="en-SG" dirty="0" smtClean="0"/>
              <a:t>Ke </a:t>
            </a:r>
            <a:r>
              <a:rPr lang="en-SG" dirty="0" err="1" smtClean="0"/>
              <a:t>Yiping</a:t>
            </a:r>
            <a:r>
              <a:rPr lang="en-SG" smtClean="0"/>
              <a:t>, Kelly</a:t>
            </a:r>
            <a:endParaRPr lang="en-SG"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Quicksort – Partition Function</a:t>
            </a:r>
            <a:endParaRPr lang="en-SG" dirty="0"/>
          </a:p>
        </p:txBody>
      </p:sp>
      <p:cxnSp>
        <p:nvCxnSpPr>
          <p:cNvPr id="4" name="Straight Connector 3"/>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10" name="Up Arrow 9"/>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12" name="Up Arrow 11"/>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ounded Rectangle 12"/>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 name="Rounded Rectangle 13"/>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 name="Rounded Rectangle 14"/>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 name="Rounded Rectangle 1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7" name="Rounded Rectangle 1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8" name="Rounded Rectangle 1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9" name="Rounded Rectangle 18"/>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0" name="Rounded Rectangle 1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21" name="Group 20"/>
          <p:cNvGrpSpPr/>
          <p:nvPr/>
        </p:nvGrpSpPr>
        <p:grpSpPr>
          <a:xfrm>
            <a:off x="4113212" y="2493816"/>
            <a:ext cx="641201" cy="812889"/>
            <a:chOff x="4113212" y="2493816"/>
            <a:chExt cx="641201" cy="812889"/>
          </a:xfrm>
        </p:grpSpPr>
        <p:sp>
          <p:nvSpPr>
            <p:cNvPr id="2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mid</a:t>
              </a:r>
              <a:endParaRPr lang="en-US" altLang="en-US" dirty="0">
                <a:solidFill>
                  <a:schemeClr val="tx1"/>
                </a:solidFill>
              </a:endParaRPr>
            </a:p>
          </p:txBody>
        </p:sp>
        <p:sp>
          <p:nvSpPr>
            <p:cNvPr id="23" name="Up Arrow 2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4" name="Group 23"/>
          <p:cNvGrpSpPr/>
          <p:nvPr/>
        </p:nvGrpSpPr>
        <p:grpSpPr>
          <a:xfrm>
            <a:off x="4154812" y="1922437"/>
            <a:ext cx="565428" cy="478800"/>
            <a:chOff x="4154812" y="1922437"/>
            <a:chExt cx="565428" cy="478800"/>
          </a:xfrm>
        </p:grpSpPr>
        <p:sp>
          <p:nvSpPr>
            <p:cNvPr id="25" name="Rounded Rectangle 24"/>
            <p:cNvSpPr/>
            <p:nvPr/>
          </p:nvSpPr>
          <p:spPr>
            <a:xfrm>
              <a:off x="4154812" y="1922437"/>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2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27" name="Rounded Rectangle 26"/>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cxnSp>
        <p:nvCxnSpPr>
          <p:cNvPr id="28" name="Straight Connector 27"/>
          <p:cNvCxnSpPr/>
          <p:nvPr/>
        </p:nvCxnSpPr>
        <p:spPr>
          <a:xfrm>
            <a:off x="1862138" y="34982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24137" y="34982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86137" y="34982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24538" y="34982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6537" y="34982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4"/>
          <p:cNvSpPr txBox="1">
            <a:spLocks noChangeArrowheads="1"/>
          </p:cNvSpPr>
          <p:nvPr/>
        </p:nvSpPr>
        <p:spPr bwMode="gray">
          <a:xfrm>
            <a:off x="1404937" y="46309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4" name="Up Arrow 33"/>
          <p:cNvSpPr/>
          <p:nvPr/>
        </p:nvSpPr>
        <p:spPr>
          <a:xfrm>
            <a:off x="1665604" y="42648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5" name="Text Box 16"/>
          <p:cNvSpPr txBox="1">
            <a:spLocks noChangeArrowheads="1"/>
          </p:cNvSpPr>
          <p:nvPr/>
        </p:nvSpPr>
        <p:spPr bwMode="gray">
          <a:xfrm>
            <a:off x="7272337" y="46309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6" name="Up Arrow 35"/>
          <p:cNvSpPr/>
          <p:nvPr/>
        </p:nvSpPr>
        <p:spPr>
          <a:xfrm>
            <a:off x="7590154" y="42648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Rounded Rectangle 36"/>
          <p:cNvSpPr/>
          <p:nvPr/>
        </p:nvSpPr>
        <p:spPr>
          <a:xfrm>
            <a:off x="2144307" y="36750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2792563" y="36750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9" name="Rounded Rectangle 38"/>
          <p:cNvSpPr/>
          <p:nvPr/>
        </p:nvSpPr>
        <p:spPr>
          <a:xfrm>
            <a:off x="3440820" y="36614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4737334" y="36750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5385591" y="36750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6033848" y="36614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6682103" y="36614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7356874" y="36563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113537" y="36750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46" name="Rounded Rectangle 45"/>
          <p:cNvSpPr/>
          <p:nvPr/>
        </p:nvSpPr>
        <p:spPr>
          <a:xfrm>
            <a:off x="1481137" y="36750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Text Box 7"/>
          <p:cNvSpPr txBox="1">
            <a:spLocks noChangeArrowheads="1"/>
          </p:cNvSpPr>
          <p:nvPr/>
        </p:nvSpPr>
        <p:spPr bwMode="gray">
          <a:xfrm>
            <a:off x="1481867" y="37563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nvGrpSpPr>
          <p:cNvPr id="48" name="Group 47"/>
          <p:cNvGrpSpPr/>
          <p:nvPr/>
        </p:nvGrpSpPr>
        <p:grpSpPr>
          <a:xfrm>
            <a:off x="1404937" y="4267200"/>
            <a:ext cx="1301638" cy="990600"/>
            <a:chOff x="1446212" y="2514600"/>
            <a:chExt cx="1301638" cy="990600"/>
          </a:xfrm>
        </p:grpSpPr>
        <p:sp>
          <p:nvSpPr>
            <p:cNvPr id="49"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50" name="Up Arrow 49"/>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1" name="Text Box 14"/>
          <p:cNvSpPr txBox="1">
            <a:spLocks noChangeArrowheads="1"/>
          </p:cNvSpPr>
          <p:nvPr/>
        </p:nvSpPr>
        <p:spPr bwMode="gray">
          <a:xfrm>
            <a:off x="2344003" y="46008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52" name="Up Arrow 51"/>
          <p:cNvSpPr/>
          <p:nvPr/>
        </p:nvSpPr>
        <p:spPr>
          <a:xfrm>
            <a:off x="2426523" y="42846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3" name="Rounded Rectangle 52"/>
          <p:cNvSpPr/>
          <p:nvPr/>
        </p:nvSpPr>
        <p:spPr>
          <a:xfrm>
            <a:off x="2154104" y="369537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extLst>
      <p:ext uri="{BB962C8B-B14F-4D97-AF65-F5344CB8AC3E}">
        <p14:creationId xmlns:p14="http://schemas.microsoft.com/office/powerpoint/2010/main" val="73391923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5729E-7 2.22222E-6 L -0.26643 2.22222E-6 " pathEditMode="relative" rAng="0" ptsTypes="AA">
                                      <p:cBhvr>
                                        <p:cTn id="6" dur="2000" fill="hold"/>
                                        <p:tgtEl>
                                          <p:spTgt spid="24"/>
                                        </p:tgtEl>
                                        <p:attrNameLst>
                                          <p:attrName>ppt_x</p:attrName>
                                          <p:attrName>ppt_y</p:attrName>
                                        </p:attrNameLst>
                                      </p:cBhvr>
                                      <p:rCtr x="-13322" y="0"/>
                                    </p:animMotion>
                                  </p:childTnLst>
                                </p:cTn>
                              </p:par>
                              <p:par>
                                <p:cTn id="7" presetID="63" presetClass="path" presetSubtype="0" accel="50000" decel="50000" fill="hold" grpId="0" nodeType="withEffect">
                                  <p:stCondLst>
                                    <p:cond delay="0"/>
                                  </p:stCondLst>
                                  <p:childTnLst>
                                    <p:animMotion origin="layout" path="M 9.65053E-7 2.22222E-6 L 0.26628 2.22222E-6 " pathEditMode="relative" rAng="0" ptsTypes="AA">
                                      <p:cBhvr>
                                        <p:cTn id="8" dur="2000" fill="hold"/>
                                        <p:tgtEl>
                                          <p:spTgt spid="27"/>
                                        </p:tgtEl>
                                        <p:attrNameLst>
                                          <p:attrName>ppt_x</p:attrName>
                                          <p:attrName>ppt_y</p:attrName>
                                        </p:attrNameLst>
                                      </p:cBhvr>
                                      <p:rCtr x="13466"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4" grpId="0" animBg="1"/>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51" grpId="0"/>
      <p:bldP spid="51" grpId="1"/>
      <p:bldP spid="52" grpId="0" animBg="1"/>
      <p:bldP spid="52" grpId="1" animBg="1"/>
      <p:bldP spid="53" grpId="0" animBg="1"/>
      <p:bldP spid="5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a:t>Quicksort – Partition Function</a:t>
            </a:r>
          </a:p>
        </p:txBody>
      </p:sp>
      <p:cxnSp>
        <p:nvCxnSpPr>
          <p:cNvPr id="66" name="Straight Connector 65"/>
          <p:cNvCxnSpPr/>
          <p:nvPr/>
        </p:nvCxnSpPr>
        <p:spPr>
          <a:xfrm>
            <a:off x="3233738" y="20504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995737" y="20504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757737" y="20504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196138" y="20504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958137" y="20504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Text Box 14"/>
          <p:cNvSpPr txBox="1">
            <a:spLocks noChangeArrowheads="1"/>
          </p:cNvSpPr>
          <p:nvPr/>
        </p:nvSpPr>
        <p:spPr bwMode="gray">
          <a:xfrm>
            <a:off x="2776537" y="31831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2" name="Up Arrow 71"/>
          <p:cNvSpPr/>
          <p:nvPr/>
        </p:nvSpPr>
        <p:spPr>
          <a:xfrm>
            <a:off x="3037204" y="28170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3" name="Text Box 16"/>
          <p:cNvSpPr txBox="1">
            <a:spLocks noChangeArrowheads="1"/>
          </p:cNvSpPr>
          <p:nvPr/>
        </p:nvSpPr>
        <p:spPr bwMode="gray">
          <a:xfrm>
            <a:off x="8643937" y="31831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74" name="Up Arrow 73"/>
          <p:cNvSpPr/>
          <p:nvPr/>
        </p:nvSpPr>
        <p:spPr>
          <a:xfrm>
            <a:off x="8961754" y="28170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5" name="Rounded Rectangle 74"/>
          <p:cNvSpPr/>
          <p:nvPr/>
        </p:nvSpPr>
        <p:spPr>
          <a:xfrm>
            <a:off x="3515907" y="22272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6" name="Rounded Rectangle 75"/>
          <p:cNvSpPr/>
          <p:nvPr/>
        </p:nvSpPr>
        <p:spPr>
          <a:xfrm>
            <a:off x="4164163" y="22272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7" name="Rounded Rectangle 76"/>
          <p:cNvSpPr/>
          <p:nvPr/>
        </p:nvSpPr>
        <p:spPr>
          <a:xfrm>
            <a:off x="4812420" y="22136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8" name="Rounded Rectangle 77"/>
          <p:cNvSpPr/>
          <p:nvPr/>
        </p:nvSpPr>
        <p:spPr>
          <a:xfrm>
            <a:off x="6757191" y="22272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79" name="Rounded Rectangle 78"/>
          <p:cNvSpPr/>
          <p:nvPr/>
        </p:nvSpPr>
        <p:spPr>
          <a:xfrm>
            <a:off x="7405448" y="2213640"/>
            <a:ext cx="530503" cy="512736"/>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0" name="Rounded Rectangle 79"/>
          <p:cNvSpPr/>
          <p:nvPr/>
        </p:nvSpPr>
        <p:spPr>
          <a:xfrm>
            <a:off x="8053703" y="22136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1" name="Rounded Rectangle 80"/>
          <p:cNvSpPr/>
          <p:nvPr/>
        </p:nvSpPr>
        <p:spPr>
          <a:xfrm>
            <a:off x="8728474" y="22085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2" name="Rounded Rectangle 81"/>
          <p:cNvSpPr/>
          <p:nvPr/>
        </p:nvSpPr>
        <p:spPr>
          <a:xfrm>
            <a:off x="5485137" y="22272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Text Box 14"/>
          <p:cNvSpPr txBox="1">
            <a:spLocks noChangeArrowheads="1"/>
          </p:cNvSpPr>
          <p:nvPr/>
        </p:nvSpPr>
        <p:spPr bwMode="gray">
          <a:xfrm>
            <a:off x="7549257" y="31530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84" name="Up Arrow 83"/>
          <p:cNvSpPr/>
          <p:nvPr/>
        </p:nvSpPr>
        <p:spPr>
          <a:xfrm>
            <a:off x="7631777" y="28368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Rounded Rectangle 84"/>
          <p:cNvSpPr/>
          <p:nvPr/>
        </p:nvSpPr>
        <p:spPr>
          <a:xfrm>
            <a:off x="3525704" y="22475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TextBox 85"/>
          <p:cNvSpPr txBox="1"/>
          <p:nvPr/>
        </p:nvSpPr>
        <p:spPr>
          <a:xfrm>
            <a:off x="4003154" y="1600200"/>
            <a:ext cx="853119" cy="360612"/>
          </a:xfrm>
          <a:prstGeom prst="rect">
            <a:avLst/>
          </a:prstGeom>
          <a:noFill/>
        </p:spPr>
        <p:txBody>
          <a:bodyPr wrap="none" rtlCol="0">
            <a:spAutoFit/>
          </a:bodyPr>
          <a:lstStyle/>
          <a:p>
            <a:r>
              <a:rPr lang="en-GB" dirty="0">
                <a:solidFill>
                  <a:schemeClr val="tx1"/>
                </a:solidFill>
              </a:rPr>
              <a:t>&lt; pivot</a:t>
            </a:r>
          </a:p>
        </p:txBody>
      </p:sp>
      <p:sp>
        <p:nvSpPr>
          <p:cNvPr id="87" name="Right Brace 86"/>
          <p:cNvSpPr/>
          <p:nvPr/>
        </p:nvSpPr>
        <p:spPr>
          <a:xfrm rot="16200000">
            <a:off x="4660271" y="8169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8" name="TextBox 87"/>
          <p:cNvSpPr txBox="1"/>
          <p:nvPr/>
        </p:nvSpPr>
        <p:spPr>
          <a:xfrm>
            <a:off x="6248646" y="160020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89" name="Right Brace 88"/>
          <p:cNvSpPr/>
          <p:nvPr/>
        </p:nvSpPr>
        <p:spPr>
          <a:xfrm rot="16200000">
            <a:off x="6621555" y="14578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0" name="Group 89"/>
          <p:cNvGrpSpPr/>
          <p:nvPr/>
        </p:nvGrpSpPr>
        <p:grpSpPr>
          <a:xfrm>
            <a:off x="5137750" y="2802117"/>
            <a:ext cx="1301638" cy="779283"/>
            <a:chOff x="3807425" y="2497317"/>
            <a:chExt cx="1301638" cy="779283"/>
          </a:xfrm>
        </p:grpSpPr>
        <p:sp>
          <p:nvSpPr>
            <p:cNvPr id="91"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92" name="Up Arrow 91"/>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3" name="Rounded Rectangle 92"/>
          <p:cNvSpPr/>
          <p:nvPr/>
        </p:nvSpPr>
        <p:spPr>
          <a:xfrm>
            <a:off x="6108934" y="2227236"/>
            <a:ext cx="558000" cy="499139"/>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94" name="Group 93"/>
          <p:cNvGrpSpPr/>
          <p:nvPr/>
        </p:nvGrpSpPr>
        <p:grpSpPr>
          <a:xfrm>
            <a:off x="2830038" y="2264400"/>
            <a:ext cx="556099" cy="478800"/>
            <a:chOff x="1522412" y="1922437"/>
            <a:chExt cx="556099" cy="478800"/>
          </a:xfrm>
        </p:grpSpPr>
        <p:sp>
          <p:nvSpPr>
            <p:cNvPr id="95" name="Rounded Rectangle 94"/>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6"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
        <p:nvSpPr>
          <p:cNvPr id="97" name="Content Placeholder 2"/>
          <p:cNvSpPr>
            <a:spLocks noGrp="1"/>
          </p:cNvSpPr>
          <p:nvPr>
            <p:ph sz="quarter" idx="17"/>
          </p:nvPr>
        </p:nvSpPr>
        <p:spPr>
          <a:xfrm>
            <a:off x="439903" y="1992087"/>
            <a:ext cx="2140103" cy="901140"/>
          </a:xfrm>
        </p:spPr>
        <p:txBody>
          <a:bodyPr/>
          <a:lstStyle/>
          <a:p>
            <a:r>
              <a:rPr lang="en-US" sz="1800" dirty="0" smtClean="0">
                <a:solidFill>
                  <a:srgbClr val="000000"/>
                </a:solidFill>
              </a:rPr>
              <a:t>Case 1: Current element &lt; pivot</a:t>
            </a:r>
            <a:endParaRPr lang="en-SG" sz="2400" dirty="0"/>
          </a:p>
        </p:txBody>
      </p:sp>
      <p:sp>
        <p:nvSpPr>
          <p:cNvPr id="98" name="Content Placeholder 2"/>
          <p:cNvSpPr txBox="1">
            <a:spLocks/>
          </p:cNvSpPr>
          <p:nvPr/>
        </p:nvSpPr>
        <p:spPr bwMode="auto">
          <a:xfrm>
            <a:off x="379412" y="3962400"/>
            <a:ext cx="2140103" cy="901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US" sz="1800" b="0" kern="0" dirty="0" smtClean="0">
                <a:solidFill>
                  <a:srgbClr val="000000"/>
                </a:solidFill>
              </a:rPr>
              <a:t>Case 2: Current element ≥ pivot</a:t>
            </a:r>
            <a:endParaRPr lang="en-SG" sz="2400" b="0" kern="0" dirty="0"/>
          </a:p>
        </p:txBody>
      </p:sp>
      <p:cxnSp>
        <p:nvCxnSpPr>
          <p:cNvPr id="99" name="Straight Connector 98"/>
          <p:cNvCxnSpPr/>
          <p:nvPr/>
        </p:nvCxnSpPr>
        <p:spPr>
          <a:xfrm>
            <a:off x="3233738" y="419652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995737" y="419652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757737" y="419652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196138" y="419652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958137" y="419652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Text Box 14"/>
          <p:cNvSpPr txBox="1">
            <a:spLocks noChangeArrowheads="1"/>
          </p:cNvSpPr>
          <p:nvPr/>
        </p:nvSpPr>
        <p:spPr bwMode="gray">
          <a:xfrm>
            <a:off x="2776537" y="532923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105" name="Up Arrow 104"/>
          <p:cNvSpPr/>
          <p:nvPr/>
        </p:nvSpPr>
        <p:spPr>
          <a:xfrm>
            <a:off x="3037204" y="496321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6" name="Text Box 16"/>
          <p:cNvSpPr txBox="1">
            <a:spLocks noChangeArrowheads="1"/>
          </p:cNvSpPr>
          <p:nvPr/>
        </p:nvSpPr>
        <p:spPr bwMode="gray">
          <a:xfrm>
            <a:off x="8643937" y="532923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107" name="Up Arrow 106"/>
          <p:cNvSpPr/>
          <p:nvPr/>
        </p:nvSpPr>
        <p:spPr>
          <a:xfrm>
            <a:off x="8961754" y="496321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8" name="Rounded Rectangle 107"/>
          <p:cNvSpPr/>
          <p:nvPr/>
        </p:nvSpPr>
        <p:spPr>
          <a:xfrm>
            <a:off x="3515907" y="437335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9" name="Rounded Rectangle 108"/>
          <p:cNvSpPr/>
          <p:nvPr/>
        </p:nvSpPr>
        <p:spPr>
          <a:xfrm>
            <a:off x="4164163" y="437335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0" name="Rounded Rectangle 109"/>
          <p:cNvSpPr/>
          <p:nvPr/>
        </p:nvSpPr>
        <p:spPr>
          <a:xfrm>
            <a:off x="4812420" y="435976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1" name="Rounded Rectangle 110"/>
          <p:cNvSpPr/>
          <p:nvPr/>
        </p:nvSpPr>
        <p:spPr>
          <a:xfrm>
            <a:off x="6757191" y="437335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2" name="Rounded Rectangle 111"/>
          <p:cNvSpPr/>
          <p:nvPr/>
        </p:nvSpPr>
        <p:spPr>
          <a:xfrm>
            <a:off x="7405448" y="435976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3" name="Rounded Rectangle 112"/>
          <p:cNvSpPr/>
          <p:nvPr/>
        </p:nvSpPr>
        <p:spPr>
          <a:xfrm>
            <a:off x="8053703" y="43597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4" name="Rounded Rectangle 113"/>
          <p:cNvSpPr/>
          <p:nvPr/>
        </p:nvSpPr>
        <p:spPr>
          <a:xfrm>
            <a:off x="8728474" y="435465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15" name="Rounded Rectangle 114"/>
          <p:cNvSpPr/>
          <p:nvPr/>
        </p:nvSpPr>
        <p:spPr>
          <a:xfrm>
            <a:off x="5485137" y="437335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116" name="Group 115"/>
          <p:cNvGrpSpPr/>
          <p:nvPr/>
        </p:nvGrpSpPr>
        <p:grpSpPr>
          <a:xfrm>
            <a:off x="7549257" y="4982986"/>
            <a:ext cx="256480" cy="744534"/>
            <a:chOff x="6218932" y="2532066"/>
            <a:chExt cx="256480" cy="744534"/>
          </a:xfrm>
        </p:grpSpPr>
        <p:sp>
          <p:nvSpPr>
            <p:cNvPr id="117"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smtClean="0">
                  <a:solidFill>
                    <a:srgbClr val="CC0099"/>
                  </a:solidFill>
                </a:rPr>
                <a:t>i</a:t>
              </a:r>
              <a:endParaRPr lang="en-US" altLang="en-US" dirty="0">
                <a:solidFill>
                  <a:srgbClr val="CC0099"/>
                </a:solidFill>
              </a:endParaRPr>
            </a:p>
          </p:txBody>
        </p:sp>
        <p:sp>
          <p:nvSpPr>
            <p:cNvPr id="118" name="Up Arrow 117"/>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19" name="Rounded Rectangle 118"/>
          <p:cNvSpPr/>
          <p:nvPr/>
        </p:nvSpPr>
        <p:spPr>
          <a:xfrm>
            <a:off x="3525704" y="439369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20" name="TextBox 119"/>
          <p:cNvSpPr txBox="1"/>
          <p:nvPr/>
        </p:nvSpPr>
        <p:spPr>
          <a:xfrm>
            <a:off x="4003154" y="3746320"/>
            <a:ext cx="853119" cy="360612"/>
          </a:xfrm>
          <a:prstGeom prst="rect">
            <a:avLst/>
          </a:prstGeom>
          <a:noFill/>
        </p:spPr>
        <p:txBody>
          <a:bodyPr wrap="none" rtlCol="0">
            <a:spAutoFit/>
          </a:bodyPr>
          <a:lstStyle/>
          <a:p>
            <a:r>
              <a:rPr lang="en-GB" dirty="0">
                <a:solidFill>
                  <a:schemeClr val="tx1"/>
                </a:solidFill>
              </a:rPr>
              <a:t>&lt; pivot</a:t>
            </a:r>
          </a:p>
        </p:txBody>
      </p:sp>
      <p:sp>
        <p:nvSpPr>
          <p:cNvPr id="121" name="Right Brace 120"/>
          <p:cNvSpPr/>
          <p:nvPr/>
        </p:nvSpPr>
        <p:spPr>
          <a:xfrm rot="16200000">
            <a:off x="4660271" y="296305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22" name="TextBox 121"/>
          <p:cNvSpPr txBox="1"/>
          <p:nvPr/>
        </p:nvSpPr>
        <p:spPr>
          <a:xfrm>
            <a:off x="6248646" y="3746320"/>
            <a:ext cx="845103" cy="387798"/>
          </a:xfrm>
          <a:prstGeom prst="rect">
            <a:avLst/>
          </a:prstGeom>
          <a:noFill/>
        </p:spPr>
        <p:txBody>
          <a:bodyPr wrap="none" rtlCol="0">
            <a:spAutoFit/>
          </a:bodyPr>
          <a:lstStyle/>
          <a:p>
            <a:r>
              <a:rPr lang="en-GB" dirty="0">
                <a:solidFill>
                  <a:schemeClr val="tx1"/>
                </a:solidFill>
              </a:rPr>
              <a:t>≥</a:t>
            </a:r>
            <a:r>
              <a:rPr lang="en-GB" dirty="0" smtClean="0">
                <a:solidFill>
                  <a:schemeClr val="tx1"/>
                </a:solidFill>
              </a:rPr>
              <a:t> </a:t>
            </a:r>
            <a:r>
              <a:rPr lang="en-GB" dirty="0">
                <a:solidFill>
                  <a:schemeClr val="tx1"/>
                </a:solidFill>
              </a:rPr>
              <a:t>pivot</a:t>
            </a:r>
          </a:p>
        </p:txBody>
      </p:sp>
      <p:sp>
        <p:nvSpPr>
          <p:cNvPr id="123" name="Right Brace 122"/>
          <p:cNvSpPr/>
          <p:nvPr/>
        </p:nvSpPr>
        <p:spPr>
          <a:xfrm rot="16200000">
            <a:off x="6621555" y="360400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124" name="Group 123"/>
          <p:cNvGrpSpPr/>
          <p:nvPr/>
        </p:nvGrpSpPr>
        <p:grpSpPr>
          <a:xfrm>
            <a:off x="5137750" y="4948237"/>
            <a:ext cx="1301638" cy="779283"/>
            <a:chOff x="3807425" y="2497317"/>
            <a:chExt cx="1301638" cy="779283"/>
          </a:xfrm>
        </p:grpSpPr>
        <p:sp>
          <p:nvSpPr>
            <p:cNvPr id="125"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smtClean="0">
                  <a:solidFill>
                    <a:schemeClr val="tx1"/>
                  </a:solidFill>
                </a:rPr>
                <a:t>last_small</a:t>
              </a:r>
              <a:endParaRPr lang="en-US" altLang="en-US" sz="1400" dirty="0">
                <a:solidFill>
                  <a:schemeClr val="tx1"/>
                </a:solidFill>
              </a:endParaRPr>
            </a:p>
          </p:txBody>
        </p:sp>
        <p:sp>
          <p:nvSpPr>
            <p:cNvPr id="126" name="Up Arrow 125"/>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27" name="Rounded Rectangle 126"/>
          <p:cNvSpPr/>
          <p:nvPr/>
        </p:nvSpPr>
        <p:spPr>
          <a:xfrm>
            <a:off x="6108934" y="437335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28" name="Group 127"/>
          <p:cNvGrpSpPr/>
          <p:nvPr/>
        </p:nvGrpSpPr>
        <p:grpSpPr>
          <a:xfrm>
            <a:off x="2852737" y="4373357"/>
            <a:ext cx="556099" cy="478800"/>
            <a:chOff x="1522412" y="1922437"/>
            <a:chExt cx="556099" cy="478800"/>
          </a:xfrm>
        </p:grpSpPr>
        <p:sp>
          <p:nvSpPr>
            <p:cNvPr id="129" name="Rounded Rectangle 128"/>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30"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smtClean="0">
                  <a:solidFill>
                    <a:schemeClr val="bg1"/>
                  </a:solidFill>
                </a:rPr>
                <a:t>pivot</a:t>
              </a:r>
              <a:endParaRPr lang="en-US" altLang="en-US" sz="1050" dirty="0">
                <a:solidFill>
                  <a:schemeClr val="bg1"/>
                </a:solidFill>
              </a:endParaRPr>
            </a:p>
          </p:txBody>
        </p:sp>
      </p:grpSp>
    </p:spTree>
    <p:extLst>
      <p:ext uri="{BB962C8B-B14F-4D97-AF65-F5344CB8AC3E}">
        <p14:creationId xmlns:p14="http://schemas.microsoft.com/office/powerpoint/2010/main" val="45491809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0584E-6 2.22222E-6 L 0.06108 0.00278 " pathEditMode="relative" rAng="0" ptsTypes="AA">
                                      <p:cBhvr>
                                        <p:cTn id="6" dur="2000" fill="hold"/>
                                        <p:tgtEl>
                                          <p:spTgt spid="90"/>
                                        </p:tgtEl>
                                        <p:attrNameLst>
                                          <p:attrName>ppt_x</p:attrName>
                                          <p:attrName>ppt_y</p:attrName>
                                        </p:attrNameLst>
                                      </p:cBhvr>
                                      <p:rCtr x="3046" y="13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00032 0.00162 L 0.13546 -0.00278 " pathEditMode="relative" rAng="0" ptsTypes="AA">
                                      <p:cBhvr>
                                        <p:cTn id="10" dur="2000" fill="hold"/>
                                        <p:tgtEl>
                                          <p:spTgt spid="93"/>
                                        </p:tgtEl>
                                        <p:attrNameLst>
                                          <p:attrName>ppt_x</p:attrName>
                                          <p:attrName>ppt_y</p:attrName>
                                        </p:attrNameLst>
                                      </p:cBhvr>
                                      <p:rCtr x="6781" y="-231"/>
                                    </p:animMotion>
                                  </p:childTnLst>
                                </p:cTn>
                              </p:par>
                              <p:par>
                                <p:cTn id="11" presetID="35" presetClass="path" presetSubtype="0" accel="50000" decel="50000" fill="hold" grpId="0" nodeType="withEffect">
                                  <p:stCondLst>
                                    <p:cond delay="0"/>
                                  </p:stCondLst>
                                  <p:childTnLst>
                                    <p:animMotion origin="layout" path="M 2.75409E-6 -3.7037E-6 L -0.12985 0.00024 " pathEditMode="relative" rAng="0" ptsTypes="AA">
                                      <p:cBhvr>
                                        <p:cTn id="12" dur="2000" fill="hold"/>
                                        <p:tgtEl>
                                          <p:spTgt spid="79"/>
                                        </p:tgtEl>
                                        <p:attrNameLst>
                                          <p:attrName>ppt_x</p:attrName>
                                          <p:attrName>ppt_y</p:attrName>
                                        </p:attrNameLst>
                                      </p:cBhvr>
                                      <p:rCtr x="-6492" y="0"/>
                                    </p:animMotion>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79"/>
                                        </p:tgtEl>
                                        <p:attrNameLst>
                                          <p:attrName>fillcolor</p:attrName>
                                        </p:attrNameLst>
                                      </p:cBhvr>
                                      <p:to>
                                        <p:clrVal>
                                          <a:srgbClr val="FFFF00"/>
                                        </p:clrVal>
                                      </p:to>
                                    </p:set>
                                    <p:set>
                                      <p:cBhvr>
                                        <p:cTn id="17" dur="indefinite"/>
                                        <p:tgtEl>
                                          <p:spTgt spid="79"/>
                                        </p:tgtEl>
                                        <p:attrNameLst>
                                          <p:attrName>fill.type</p:attrName>
                                        </p:attrNameLst>
                                      </p:cBhvr>
                                      <p:to>
                                        <p:strVal val="solid"/>
                                      </p:to>
                                    </p:set>
                                    <p:set>
                                      <p:cBhvr>
                                        <p:cTn id="18" dur="indefinite"/>
                                        <p:tgtEl>
                                          <p:spTgt spid="79"/>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1.52292E-6 2.96296E-6 L 0.06685 2.96296E-6 " pathEditMode="relative" rAng="0" ptsTypes="AA">
                                      <p:cBhvr>
                                        <p:cTn id="76" dur="2000" fill="hold"/>
                                        <p:tgtEl>
                                          <p:spTgt spid="116"/>
                                        </p:tgtEl>
                                        <p:attrNameLst>
                                          <p:attrName>ppt_x</p:attrName>
                                          <p:attrName>ppt_y</p:attrName>
                                        </p:attrNameLst>
                                      </p:cBhvr>
                                      <p:rCtr x="3334" y="0"/>
                                    </p:animMotion>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112"/>
                                        </p:tgtEl>
                                        <p:attrNameLst>
                                          <p:attrName>fillcolor</p:attrName>
                                        </p:attrNameLst>
                                      </p:cBhvr>
                                      <p:to>
                                        <p:clrVal>
                                          <a:srgbClr val="00B0F0"/>
                                        </p:clrVal>
                                      </p:to>
                                    </p:set>
                                    <p:set>
                                      <p:cBhvr>
                                        <p:cTn id="81" dur="indefinite"/>
                                        <p:tgtEl>
                                          <p:spTgt spid="112"/>
                                        </p:tgtEl>
                                        <p:attrNameLst>
                                          <p:attrName>fill.type</p:attrName>
                                        </p:attrNameLst>
                                      </p:cBhvr>
                                      <p:to>
                                        <p:strVal val="solid"/>
                                      </p:to>
                                    </p:set>
                                    <p:set>
                                      <p:cBhvr>
                                        <p:cTn id="82" dur="indefinite"/>
                                        <p:tgtEl>
                                          <p:spTgt spid="1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3" grpId="0" animBg="1"/>
      <p:bldP spid="104"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animBg="1"/>
      <p:bldP spid="119" grpId="0" animBg="1"/>
      <p:bldP spid="120" grpId="0"/>
      <p:bldP spid="121" grpId="0" animBg="1"/>
      <p:bldP spid="122" grpId="0"/>
      <p:bldP spid="123" grpId="0" animBg="1"/>
      <p:bldP spid="1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Quicksort - Complexity</a:t>
            </a:r>
            <a:endParaRPr lang="en-SG" dirty="0"/>
          </a:p>
        </p:txBody>
      </p:sp>
      <p:sp>
        <p:nvSpPr>
          <p:cNvPr id="3" name="Content Placeholder 2"/>
          <p:cNvSpPr>
            <a:spLocks noGrp="1"/>
          </p:cNvSpPr>
          <p:nvPr>
            <p:ph sz="quarter" idx="17"/>
          </p:nvPr>
        </p:nvSpPr>
        <p:spPr/>
        <p:txBody>
          <a:bodyPr/>
          <a:lstStyle/>
          <a:p>
            <a:r>
              <a:rPr lang="en-GB" dirty="0"/>
              <a:t>The worst-case time complexity of Quicksort is </a:t>
            </a:r>
            <a:r>
              <a:rPr lang="en-GB" dirty="0">
                <a:sym typeface="Symbol"/>
              </a:rPr>
              <a:t>(</a:t>
            </a:r>
            <a:r>
              <a:rPr lang="en-GB" i="1" dirty="0">
                <a:sym typeface="Symbol"/>
              </a:rPr>
              <a:t>n</a:t>
            </a:r>
            <a:r>
              <a:rPr lang="en-GB" baseline="30000" dirty="0">
                <a:sym typeface="Symbol"/>
              </a:rPr>
              <a:t>2</a:t>
            </a:r>
            <a:r>
              <a:rPr lang="en-GB" dirty="0">
                <a:sym typeface="Symbol"/>
              </a:rPr>
              <a:t>).</a:t>
            </a:r>
          </a:p>
          <a:p>
            <a:r>
              <a:rPr lang="en-GB" dirty="0">
                <a:sym typeface="Symbol"/>
              </a:rPr>
              <a:t>The best-case and average-case time complexities of Quicksort are both (</a:t>
            </a:r>
            <a:r>
              <a:rPr lang="en-GB" i="1" dirty="0" err="1">
                <a:sym typeface="Symbol"/>
              </a:rPr>
              <a:t>n</a:t>
            </a:r>
            <a:r>
              <a:rPr lang="en-GB" dirty="0" err="1">
                <a:sym typeface="Symbol"/>
              </a:rPr>
              <a:t>lg</a:t>
            </a:r>
            <a:r>
              <a:rPr lang="en-GB" i="1" dirty="0" err="1">
                <a:sym typeface="Symbol"/>
              </a:rPr>
              <a:t>n</a:t>
            </a:r>
            <a:r>
              <a:rPr lang="en-GB" dirty="0">
                <a:sym typeface="Symbol"/>
              </a:rPr>
              <a:t>).</a:t>
            </a:r>
            <a:endParaRPr lang="en-SG" dirty="0"/>
          </a:p>
        </p:txBody>
      </p:sp>
    </p:spTree>
    <p:extLst>
      <p:ext uri="{BB962C8B-B14F-4D97-AF65-F5344CB8AC3E}">
        <p14:creationId xmlns:p14="http://schemas.microsoft.com/office/powerpoint/2010/main" val="320191933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Quicksort’s Performance</a:t>
            </a:r>
            <a:endParaRPr lang="en-GB" dirty="0"/>
          </a:p>
        </p:txBody>
      </p:sp>
      <p:sp>
        <p:nvSpPr>
          <p:cNvPr id="63491" name="Rectangle 3"/>
          <p:cNvSpPr>
            <a:spLocks noGrp="1" noChangeArrowheads="1"/>
          </p:cNvSpPr>
          <p:nvPr>
            <p:ph sz="quarter" idx="17"/>
          </p:nvPr>
        </p:nvSpPr>
        <p:spPr/>
        <p:txBody>
          <a:bodyPr/>
          <a:lstStyle/>
          <a:p>
            <a:pPr>
              <a:lnSpc>
                <a:spcPct val="110000"/>
              </a:lnSpc>
              <a:buClr>
                <a:srgbClr val="002060"/>
              </a:buClr>
              <a:buFont typeface="Wingdings" panose="05000000000000000000" pitchFamily="2" charset="2"/>
              <a:buChar char="J"/>
            </a:pPr>
            <a:r>
              <a:rPr lang="en-US" altLang="en-US" sz="2400"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Fast on average</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No merging required</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Best case occurs when pivot always splits array into equal halves</a:t>
            </a:r>
          </a:p>
          <a:p>
            <a:pPr>
              <a:lnSpc>
                <a:spcPct val="110000"/>
              </a:lnSpc>
              <a:buClr>
                <a:srgbClr val="C00000"/>
              </a:buClr>
              <a:buFont typeface="Wingdings" panose="05000000000000000000" pitchFamily="2" charset="2"/>
              <a:buChar char="L"/>
            </a:pPr>
            <a:r>
              <a:rPr lang="en-US" altLang="en-US" sz="2400"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Poor performance when pivot does not split the array evenly</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Quicksort </a:t>
            </a:r>
            <a:r>
              <a:rPr lang="en-US" altLang="en-US" sz="2000" dirty="0" smtClean="0">
                <a:latin typeface="Arial" panose="020B0604020202020204" pitchFamily="34" charset="0"/>
              </a:rPr>
              <a:t>also performs badly </a:t>
            </a:r>
            <a:r>
              <a:rPr lang="en-US" altLang="en-US" sz="2000" dirty="0">
                <a:latin typeface="Arial" panose="020B0604020202020204" pitchFamily="34" charset="0"/>
              </a:rPr>
              <a:t>when the size of list to be sorted is small</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If more work is done to select pivot carefully, </a:t>
            </a:r>
            <a:r>
              <a:rPr lang="en-US" altLang="en-US" sz="2000" dirty="0" smtClean="0">
                <a:latin typeface="Arial" panose="020B0604020202020204" pitchFamily="34" charset="0"/>
              </a:rPr>
              <a:t>the </a:t>
            </a:r>
            <a:r>
              <a:rPr lang="en-US" altLang="en-US" sz="2000" dirty="0">
                <a:latin typeface="Arial" panose="020B0604020202020204" pitchFamily="34" charset="0"/>
              </a:rPr>
              <a:t>bad effects can be reduced</a:t>
            </a:r>
          </a:p>
          <a:p>
            <a:pPr lvl="1">
              <a:lnSpc>
                <a:spcPct val="110000"/>
              </a:lnSpc>
              <a:buFontTx/>
              <a:buChar char="•"/>
            </a:pPr>
            <a:endParaRPr lang="en-US" altLang="en-US" sz="2000" dirty="0" smtClean="0">
              <a:latin typeface="Arial" panose="020B0604020202020204" pitchFamily="34" charset="0"/>
            </a:endParaRPr>
          </a:p>
        </p:txBody>
      </p:sp>
    </p:spTree>
    <p:extLst>
      <p:ext uri="{BB962C8B-B14F-4D97-AF65-F5344CB8AC3E}">
        <p14:creationId xmlns:p14="http://schemas.microsoft.com/office/powerpoint/2010/main" val="101018109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p:txBody>
          <a:bodyPr/>
          <a:lstStyle/>
          <a:p>
            <a:r>
              <a:rPr lang="en-SG" sz="2400" dirty="0"/>
              <a:t>Manually execute </a:t>
            </a:r>
            <a:r>
              <a:rPr lang="en-SG" sz="2400" dirty="0" err="1"/>
              <a:t>Mergesort</a:t>
            </a:r>
            <a:r>
              <a:rPr lang="en-SG" sz="2400" dirty="0"/>
              <a:t> to sort the list of characters (A, L, G, O, R, I, T, H) in alphabetical order. How many comparisons between the characters will be performed? Explain your answer by illustrating the changes of the list content during the execution of </a:t>
            </a:r>
            <a:r>
              <a:rPr lang="en-SG" sz="2400" dirty="0" err="1"/>
              <a:t>Mergesort</a:t>
            </a:r>
            <a:r>
              <a:rPr lang="en-SG" sz="2400" dirty="0"/>
              <a:t>.</a:t>
            </a:r>
            <a:r>
              <a:rPr lang="en-US" sz="2400" dirty="0" smtClean="0"/>
              <a:t> </a:t>
            </a:r>
            <a:r>
              <a:rPr lang="en-US" sz="2400" b="1" dirty="0" smtClean="0"/>
              <a:t>[</a:t>
            </a:r>
            <a:r>
              <a:rPr lang="en-US" sz="2400" b="1" dirty="0" smtClean="0"/>
              <a:t>AY1617S2]</a:t>
            </a:r>
            <a:endParaRPr lang="en-SG" sz="2400" b="1" dirty="0"/>
          </a:p>
        </p:txBody>
      </p:sp>
    </p:spTree>
    <p:extLst>
      <p:ext uri="{BB962C8B-B14F-4D97-AF65-F5344CB8AC3E}">
        <p14:creationId xmlns:p14="http://schemas.microsoft.com/office/powerpoint/2010/main" val="165766327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a:xfrm>
            <a:off x="455612" y="1524000"/>
            <a:ext cx="8912543" cy="4597400"/>
          </a:xfrm>
        </p:spPr>
        <p:txBody>
          <a:bodyPr>
            <a:normAutofit/>
          </a:bodyPr>
          <a:lstStyle/>
          <a:p>
            <a:r>
              <a:rPr lang="en-US" sz="1900" dirty="0"/>
              <a:t>Consider the following modification to </a:t>
            </a:r>
            <a:r>
              <a:rPr lang="en-US" sz="1900" dirty="0" err="1"/>
              <a:t>MergeSort</a:t>
            </a:r>
            <a:r>
              <a:rPr lang="en-US" sz="1900" dirty="0"/>
              <a:t>, called </a:t>
            </a:r>
            <a:r>
              <a:rPr lang="en-US" sz="1900" b="1" dirty="0"/>
              <a:t>3-way </a:t>
            </a:r>
            <a:r>
              <a:rPr lang="en-US" sz="1900" b="1" dirty="0" err="1"/>
              <a:t>MergeSort</a:t>
            </a:r>
            <a:r>
              <a:rPr lang="en-US" sz="1900" dirty="0"/>
              <a:t>. It divides the array into three subarrays (as equally-sized as possible), sorts them recursively, and then calls a </a:t>
            </a:r>
            <a:r>
              <a:rPr lang="en-US" sz="1900" b="1" dirty="0"/>
              <a:t>3-way merge</a:t>
            </a:r>
            <a:r>
              <a:rPr lang="en-US" sz="1900" dirty="0"/>
              <a:t> function. The 3-way merge function combines three sorted subarrays into one sorted array in the following way. It merges the first two subarrays by calling the merge function in the original </a:t>
            </a:r>
            <a:r>
              <a:rPr lang="en-US" sz="1900" dirty="0" err="1"/>
              <a:t>MergeSort</a:t>
            </a:r>
            <a:r>
              <a:rPr lang="en-US" sz="1900" dirty="0"/>
              <a:t>. It then merges the resultant array with the third subarray, again by calling the original merge function. </a:t>
            </a:r>
            <a:endParaRPr lang="en-SG" sz="1900"/>
          </a:p>
          <a:p>
            <a:r>
              <a:rPr lang="en-US" sz="1900"/>
              <a:t> </a:t>
            </a:r>
            <a:endParaRPr lang="en-SG" sz="1900"/>
          </a:p>
          <a:p>
            <a:r>
              <a:rPr lang="en-US" sz="1900"/>
              <a:t>Given three equally-sized sorted subarrays with </a:t>
            </a:r>
            <a:r>
              <a:rPr lang="en-US" sz="1900" i="1"/>
              <a:t>n</a:t>
            </a:r>
            <a:r>
              <a:rPr lang="en-US" sz="1900"/>
              <a:t> elements in total as input, what is the worst-case number of key comparisons in the 3-way merge function? </a:t>
            </a:r>
            <a:r>
              <a:rPr lang="en-US" sz="1900" dirty="0"/>
              <a:t>Briefly justify your answer.</a:t>
            </a:r>
            <a:r>
              <a:rPr lang="en-US" sz="1900" dirty="0" smtClean="0"/>
              <a:t> </a:t>
            </a:r>
            <a:r>
              <a:rPr lang="en-US" sz="1900" b="1" dirty="0" smtClean="0"/>
              <a:t>[</a:t>
            </a:r>
            <a:r>
              <a:rPr lang="en-US" sz="1900" b="1" dirty="0" smtClean="0"/>
              <a:t>AY1819S1]</a:t>
            </a:r>
            <a:endParaRPr lang="en-SG" sz="1900" b="1" dirty="0"/>
          </a:p>
        </p:txBody>
      </p:sp>
    </p:spTree>
    <p:extLst>
      <p:ext uri="{BB962C8B-B14F-4D97-AF65-F5344CB8AC3E}">
        <p14:creationId xmlns:p14="http://schemas.microsoft.com/office/powerpoint/2010/main" val="37578707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p:txBody>
          <a:bodyPr/>
          <a:lstStyle/>
          <a:p>
            <a:r>
              <a:rPr lang="en-SG" sz="2400"/>
              <a:t>Consider an input array with integers in descending order. </a:t>
            </a:r>
            <a:r>
              <a:rPr lang="en-SG" sz="2400" dirty="0" err="1"/>
              <a:t>Mergesort</a:t>
            </a:r>
            <a:r>
              <a:rPr lang="en-SG" sz="2400" dirty="0"/>
              <a:t> is applied to sort it in ascending order. Is this input array a best case, intermediate case, or worst case of </a:t>
            </a:r>
            <a:r>
              <a:rPr lang="en-SG" sz="2400" dirty="0" err="1"/>
              <a:t>Mergesort</a:t>
            </a:r>
            <a:r>
              <a:rPr lang="en-SG" sz="2400" dirty="0"/>
              <a:t> when measured by the number of key comparisons? Briefly justify your answer.</a:t>
            </a:r>
            <a:r>
              <a:rPr lang="en-US" sz="2400" smtClean="0"/>
              <a:t> </a:t>
            </a:r>
            <a:r>
              <a:rPr lang="en-US" sz="2400" b="1" smtClean="0"/>
              <a:t>[</a:t>
            </a:r>
            <a:r>
              <a:rPr lang="en-US" sz="2400" b="1" smtClean="0"/>
              <a:t>AY1920S1]</a:t>
            </a:r>
            <a:endParaRPr lang="en-SG" sz="2400" b="1" dirty="0"/>
          </a:p>
        </p:txBody>
      </p:sp>
    </p:spTree>
    <p:extLst>
      <p:ext uri="{BB962C8B-B14F-4D97-AF65-F5344CB8AC3E}">
        <p14:creationId xmlns:p14="http://schemas.microsoft.com/office/powerpoint/2010/main" val="232984500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p:txBody>
          <a:bodyPr/>
          <a:lstStyle/>
          <a:p>
            <a:r>
              <a:rPr lang="en-SG" sz="2400" dirty="0"/>
              <a:t>Suppose Quicksort always picks the left-most element of an array as the pivot. If the input array is already sorted in ascending order, what is the time complexity of Quicksort? Justify your answer.</a:t>
            </a:r>
            <a:r>
              <a:rPr lang="en-US" sz="2400" dirty="0" smtClean="0"/>
              <a:t> </a:t>
            </a:r>
            <a:r>
              <a:rPr lang="en-US" sz="2400" b="1" dirty="0" smtClean="0"/>
              <a:t>[</a:t>
            </a:r>
            <a:r>
              <a:rPr lang="en-US" sz="2400" b="1" dirty="0" smtClean="0"/>
              <a:t>AY1617S1]</a:t>
            </a:r>
            <a:endParaRPr lang="en-SG" sz="2400" b="1" dirty="0"/>
          </a:p>
        </p:txBody>
      </p:sp>
    </p:spTree>
    <p:extLst>
      <p:ext uri="{BB962C8B-B14F-4D97-AF65-F5344CB8AC3E}">
        <p14:creationId xmlns:p14="http://schemas.microsoft.com/office/powerpoint/2010/main" val="109496802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p:txBody>
          <a:bodyPr/>
          <a:lstStyle/>
          <a:p>
            <a:r>
              <a:rPr lang="en-SG" sz="2400"/>
              <a:t>Given an integer array B = [10, 5, 3, 9, x], Quicksort is used to sort it in ascending order. </a:t>
            </a:r>
            <a:r>
              <a:rPr lang="en-SG" sz="2400" dirty="0"/>
              <a:t>List all possible values of x such that each call of the partition function makes one of the subarrays to the left or right of the pivot empty. You should use the Quicksort algorithm learnt in the lectures.</a:t>
            </a:r>
            <a:r>
              <a:rPr lang="en-US" sz="2400" smtClean="0"/>
              <a:t> </a:t>
            </a:r>
            <a:r>
              <a:rPr lang="en-US" sz="2400" b="1" dirty="0" smtClean="0"/>
              <a:t>[</a:t>
            </a:r>
            <a:r>
              <a:rPr lang="en-US" sz="2400" b="1" dirty="0" smtClean="0"/>
              <a:t>AY1920S1]</a:t>
            </a:r>
            <a:endParaRPr lang="en-SG" sz="2400" b="1" dirty="0"/>
          </a:p>
        </p:txBody>
      </p:sp>
    </p:spTree>
    <p:extLst>
      <p:ext uri="{BB962C8B-B14F-4D97-AF65-F5344CB8AC3E}">
        <p14:creationId xmlns:p14="http://schemas.microsoft.com/office/powerpoint/2010/main" val="32163581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Exercise</a:t>
            </a:r>
            <a:endParaRPr lang="en-SG" dirty="0"/>
          </a:p>
        </p:txBody>
      </p:sp>
      <p:sp>
        <p:nvSpPr>
          <p:cNvPr id="3" name="Content Placeholder 2"/>
          <p:cNvSpPr>
            <a:spLocks noGrp="1"/>
          </p:cNvSpPr>
          <p:nvPr>
            <p:ph sz="quarter" idx="17"/>
          </p:nvPr>
        </p:nvSpPr>
        <p:spPr/>
        <p:txBody>
          <a:bodyPr/>
          <a:lstStyle/>
          <a:p>
            <a:r>
              <a:rPr lang="en-SG" sz="2400"/>
              <a:t>Consider an input array that contains five integers {1, 2, 3, 4, 5}. </a:t>
            </a:r>
            <a:r>
              <a:rPr lang="en-SG" sz="2400" dirty="0"/>
              <a:t>Give an initial arrangement of the keys in the array such that when it is input to Quicksort, the subarray with keys smaller than the pivot at each call of the partition function is always empty. You should use the Quicksort algorithm learnt in the lectures.</a:t>
            </a:r>
            <a:r>
              <a:rPr lang="en-US" sz="2400" smtClean="0"/>
              <a:t> </a:t>
            </a:r>
            <a:r>
              <a:rPr lang="en-US" sz="2400" b="1" dirty="0" smtClean="0"/>
              <a:t>[</a:t>
            </a:r>
            <a:r>
              <a:rPr lang="en-US" sz="2400" b="1" dirty="0" smtClean="0"/>
              <a:t>AY1819S1]</a:t>
            </a:r>
            <a:endParaRPr lang="en-SG" sz="2400" b="1" dirty="0"/>
          </a:p>
        </p:txBody>
      </p:sp>
    </p:spTree>
    <p:extLst>
      <p:ext uri="{BB962C8B-B14F-4D97-AF65-F5344CB8AC3E}">
        <p14:creationId xmlns:p14="http://schemas.microsoft.com/office/powerpoint/2010/main" val="44813191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Content</a:t>
            </a:r>
            <a:endParaRPr lang="en-SG" dirty="0"/>
          </a:p>
        </p:txBody>
      </p:sp>
      <p:sp>
        <p:nvSpPr>
          <p:cNvPr id="3" name="Content Placeholder 2"/>
          <p:cNvSpPr>
            <a:spLocks noGrp="1"/>
          </p:cNvSpPr>
          <p:nvPr>
            <p:ph sz="quarter" idx="17"/>
          </p:nvPr>
        </p:nvSpPr>
        <p:spPr/>
        <p:txBody>
          <a:bodyPr/>
          <a:lstStyle/>
          <a:p>
            <a:r>
              <a:rPr lang="en-SG" dirty="0" err="1" smtClean="0"/>
              <a:t>Mergesort</a:t>
            </a:r>
            <a:endParaRPr lang="en-SG" dirty="0" smtClean="0"/>
          </a:p>
          <a:p>
            <a:r>
              <a:rPr lang="en-SG" dirty="0" smtClean="0"/>
              <a:t>Quicksort</a:t>
            </a:r>
            <a:endParaRPr lang="en-SG" dirty="0"/>
          </a:p>
        </p:txBody>
      </p:sp>
    </p:spTree>
    <p:extLst>
      <p:ext uri="{BB962C8B-B14F-4D97-AF65-F5344CB8AC3E}">
        <p14:creationId xmlns:p14="http://schemas.microsoft.com/office/powerpoint/2010/main" val="13038788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Mergesort</a:t>
            </a:r>
            <a:endParaRPr lang="en-GB" dirty="0"/>
          </a:p>
        </p:txBody>
      </p:sp>
      <p:sp>
        <p:nvSpPr>
          <p:cNvPr id="4" name="Content Placeholder 2"/>
          <p:cNvSpPr>
            <a:spLocks noGrp="1"/>
          </p:cNvSpPr>
          <p:nvPr>
            <p:ph sz="quarter" idx="17"/>
          </p:nvPr>
        </p:nvSpPr>
        <p:spPr>
          <a:xfrm>
            <a:off x="495141" y="1471613"/>
            <a:ext cx="5065871" cy="3987800"/>
          </a:xfrm>
        </p:spPr>
        <p:txBody>
          <a:bodyPr/>
          <a:lstStyle/>
          <a:p>
            <a:r>
              <a:rPr lang="en-GB" sz="2400" dirty="0" smtClean="0"/>
              <a:t>Uses </a:t>
            </a:r>
            <a:r>
              <a:rPr lang="en-GB" sz="2400" dirty="0" smtClean="0"/>
              <a:t>the Divide and Conquer approach.</a:t>
            </a:r>
          </a:p>
          <a:p>
            <a:r>
              <a:rPr lang="en-GB" sz="2400" dirty="0" smtClean="0"/>
              <a:t>It recursively divide a list into two halves of approximately equal sizes, until the sub-list is too small (no more than two elements).</a:t>
            </a:r>
          </a:p>
          <a:p>
            <a:r>
              <a:rPr lang="en-GB" sz="2400" dirty="0" smtClean="0"/>
              <a:t>Then, it recursively merges two sorted sub-lists into one sorted list.</a:t>
            </a:r>
          </a:p>
          <a:p>
            <a:pPr marL="0" indent="0">
              <a:buNone/>
            </a:pPr>
            <a:endParaRPr lang="en-GB" sz="2800" dirty="0"/>
          </a:p>
        </p:txBody>
      </p:sp>
      <p:sp>
        <p:nvSpPr>
          <p:cNvPr id="6" name="Rectangle 3"/>
          <p:cNvSpPr txBox="1">
            <a:spLocks noChangeArrowheads="1"/>
          </p:cNvSpPr>
          <p:nvPr/>
        </p:nvSpPr>
        <p:spPr bwMode="auto">
          <a:xfrm>
            <a:off x="5561012" y="1915383"/>
            <a:ext cx="3974121" cy="3554916"/>
          </a:xfrm>
          <a:prstGeom prst="rect">
            <a:avLst/>
          </a:prstGeom>
          <a:solidFill>
            <a:schemeClr val="accent3">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smtClean="0"/>
              <a:t>void </a:t>
            </a:r>
            <a:r>
              <a:rPr lang="en-US" altLang="en-US" sz="1800" b="1" kern="0" dirty="0" err="1" smtClean="0"/>
              <a:t>mergesort</a:t>
            </a:r>
            <a:r>
              <a:rPr lang="en-US" altLang="en-US" sz="1800" b="1" kern="0" dirty="0" smtClean="0"/>
              <a:t>(</a:t>
            </a:r>
            <a:r>
              <a:rPr lang="en-US" altLang="en-US" sz="1800" b="1" kern="0" dirty="0" err="1" smtClean="0"/>
              <a:t>int</a:t>
            </a:r>
            <a:r>
              <a:rPr lang="en-US" altLang="en-US" sz="1800" b="1" kern="0" dirty="0" smtClean="0"/>
              <a:t> n, </a:t>
            </a:r>
            <a:r>
              <a:rPr lang="en-US" altLang="en-US" sz="1800" b="1" kern="0" dirty="0" err="1" smtClean="0"/>
              <a:t>int</a:t>
            </a:r>
            <a:r>
              <a:rPr lang="en-US" altLang="en-US" sz="1800" b="1" kern="0" dirty="0" smtClean="0"/>
              <a:t> m)</a:t>
            </a:r>
          </a:p>
          <a:p>
            <a:pPr>
              <a:lnSpc>
                <a:spcPct val="110000"/>
              </a:lnSpc>
              <a:buSzTx/>
              <a:buFont typeface="Monotype Sorts" pitchFamily="2" charset="2"/>
              <a:buNone/>
            </a:pPr>
            <a:r>
              <a:rPr lang="en-US" altLang="en-US" sz="1800" b="0" kern="0" dirty="0" smtClean="0"/>
              <a:t>{    </a:t>
            </a:r>
            <a:r>
              <a:rPr lang="en-US" altLang="en-US" sz="1800" b="0" kern="0" dirty="0" err="1" smtClean="0"/>
              <a:t>int</a:t>
            </a:r>
            <a:r>
              <a:rPr lang="en-US" altLang="en-US" sz="1800" b="0" kern="0" dirty="0" smtClean="0"/>
              <a:t> mid = (</a:t>
            </a:r>
            <a:r>
              <a:rPr lang="en-US" altLang="en-US" sz="1800" b="0" kern="0" dirty="0" err="1" smtClean="0"/>
              <a:t>n+m</a:t>
            </a:r>
            <a:r>
              <a:rPr lang="en-US" altLang="en-US" sz="1800" b="0" kern="0" dirty="0" smtClean="0"/>
              <a:t>)/2;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a:effectLst>
                  <a:glow rad="228600">
                    <a:srgbClr val="FFC000">
                      <a:alpha val="40000"/>
                    </a:srgbClr>
                  </a:glow>
                </a:effectLst>
              </a:rPr>
              <a:t>        return;</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else if (m-n &gt; 1) {</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(n, mid);</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a:t>
            </a:r>
            <a:r>
              <a:rPr lang="en-US" altLang="en-US" sz="1800" b="0" kern="0" dirty="0" err="1" smtClean="0">
                <a:effectLst>
                  <a:glow rad="228600">
                    <a:srgbClr val="FFC000">
                      <a:alpha val="40000"/>
                    </a:srgbClr>
                  </a:glow>
                </a:effectLst>
              </a:rPr>
              <a:t>mergesort</a:t>
            </a:r>
            <a:r>
              <a:rPr lang="en-US" altLang="en-US" sz="1800" b="0" kern="0" dirty="0" smtClean="0">
                <a:effectLst>
                  <a:glow rad="228600">
                    <a:srgbClr val="FFC000">
                      <a:alpha val="40000"/>
                    </a:srgbClr>
                  </a:glow>
                </a:effectLst>
              </a:rPr>
              <a:t>(mid+1, m);</a:t>
            </a:r>
          </a:p>
          <a:p>
            <a:pPr>
              <a:lnSpc>
                <a:spcPct val="110000"/>
              </a:lnSpc>
              <a:buSzTx/>
              <a:buFont typeface="Monotype Sorts" pitchFamily="2" charset="2"/>
              <a:buNone/>
            </a:pPr>
            <a:r>
              <a:rPr lang="en-US" altLang="en-US" sz="1800" b="0" kern="0" dirty="0" smtClean="0">
                <a:effectLst>
                  <a:glow rad="228600">
                    <a:srgbClr val="FFC000">
                      <a:alpha val="40000"/>
                    </a:srgbClr>
                  </a:glow>
                </a:effectLst>
              </a:rPr>
              <a:t>    } </a:t>
            </a:r>
          </a:p>
          <a:p>
            <a:pPr>
              <a:lnSpc>
                <a:spcPct val="110000"/>
              </a:lnSpc>
              <a:buSzTx/>
              <a:buFont typeface="Monotype Sorts" pitchFamily="2" charset="2"/>
              <a:buNone/>
            </a:pPr>
            <a:r>
              <a:rPr lang="en-US" altLang="en-US" sz="1800" b="0" kern="0" dirty="0" smtClean="0"/>
              <a:t>    merge(n, m);</a:t>
            </a:r>
          </a:p>
          <a:p>
            <a:pPr>
              <a:lnSpc>
                <a:spcPct val="110000"/>
              </a:lnSpc>
              <a:buSzTx/>
              <a:buFont typeface="Monotype Sorts" pitchFamily="2" charset="2"/>
              <a:buNone/>
            </a:pPr>
            <a:r>
              <a:rPr lang="en-US" altLang="en-US" sz="1800" b="0" kern="0" dirty="0" smtClean="0"/>
              <a:t>}</a:t>
            </a:r>
          </a:p>
        </p:txBody>
      </p:sp>
    </p:spTree>
    <p:extLst>
      <p:ext uri="{BB962C8B-B14F-4D97-AF65-F5344CB8AC3E}">
        <p14:creationId xmlns:p14="http://schemas.microsoft.com/office/powerpoint/2010/main" val="377623272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err="1" smtClean="0"/>
              <a:t>Mergesort</a:t>
            </a:r>
            <a:r>
              <a:rPr lang="en-SG" dirty="0" smtClean="0"/>
              <a:t> – Merge Function</a:t>
            </a:r>
            <a:endParaRPr lang="en-SG" dirty="0"/>
          </a:p>
        </p:txBody>
      </p:sp>
      <p:sp>
        <p:nvSpPr>
          <p:cNvPr id="3" name="Content Placeholder 2"/>
          <p:cNvSpPr>
            <a:spLocks noGrp="1"/>
          </p:cNvSpPr>
          <p:nvPr>
            <p:ph sz="quarter" idx="17"/>
          </p:nvPr>
        </p:nvSpPr>
        <p:spPr>
          <a:xfrm>
            <a:off x="495141" y="1471613"/>
            <a:ext cx="8912543" cy="890587"/>
          </a:xfrm>
        </p:spPr>
        <p:txBody>
          <a:bodyPr/>
          <a:lstStyle/>
          <a:p>
            <a:r>
              <a:rPr lang="en-US" altLang="en-US" sz="2400" dirty="0" smtClean="0">
                <a:solidFill>
                  <a:srgbClr val="000000"/>
                </a:solidFill>
              </a:rPr>
              <a:t>In-place version: </a:t>
            </a:r>
            <a:r>
              <a:rPr lang="en-US" altLang="en-US" sz="2400" b="1" i="1" dirty="0" smtClean="0">
                <a:solidFill>
                  <a:srgbClr val="000000"/>
                </a:solidFill>
              </a:rPr>
              <a:t>merging</a:t>
            </a:r>
            <a:r>
              <a:rPr lang="en-US" altLang="en-US" sz="2400" dirty="0" smtClean="0">
                <a:solidFill>
                  <a:srgbClr val="000000"/>
                </a:solidFill>
              </a:rPr>
              <a:t> </a:t>
            </a:r>
            <a:r>
              <a:rPr lang="en-US" altLang="en-US" sz="2400" dirty="0">
                <a:solidFill>
                  <a:srgbClr val="000000"/>
                </a:solidFill>
              </a:rPr>
              <a:t>is performed directly on the original </a:t>
            </a:r>
            <a:r>
              <a:rPr lang="en-US" altLang="en-US" sz="2400" dirty="0" smtClean="0">
                <a:solidFill>
                  <a:srgbClr val="000000"/>
                </a:solidFill>
              </a:rPr>
              <a:t>array; </a:t>
            </a:r>
            <a:r>
              <a:rPr lang="en-US" altLang="en-US" sz="2400" dirty="0">
                <a:solidFill>
                  <a:srgbClr val="000000"/>
                </a:solidFill>
              </a:rPr>
              <a:t>swapping and shifting are needed</a:t>
            </a:r>
            <a:endParaRPr lang="en-SG" dirty="0"/>
          </a:p>
        </p:txBody>
      </p:sp>
      <p:sp>
        <p:nvSpPr>
          <p:cNvPr id="4" name="Rectangle 3"/>
          <p:cNvSpPr txBox="1">
            <a:spLocks noChangeArrowheads="1"/>
          </p:cNvSpPr>
          <p:nvPr/>
        </p:nvSpPr>
        <p:spPr bwMode="auto">
          <a:xfrm>
            <a:off x="366617" y="2571070"/>
            <a:ext cx="9041068" cy="497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187325" lvl="1" indent="0">
              <a:lnSpc>
                <a:spcPct val="80000"/>
              </a:lnSpc>
              <a:buSzTx/>
              <a:buFont typeface="Wingdings" panose="05000000000000000000" pitchFamily="2" charset="2"/>
              <a:buNone/>
            </a:pPr>
            <a:r>
              <a:rPr lang="en-US" altLang="en-US" sz="2400" b="1" kern="0" dirty="0" smtClean="0">
                <a:solidFill>
                  <a:srgbClr val="C00000"/>
                </a:solidFill>
                <a:latin typeface="Arial" panose="020B0604020202020204" pitchFamily="34" charset="0"/>
              </a:rPr>
              <a:t>Case 1:</a:t>
            </a:r>
            <a:r>
              <a:rPr lang="en-US" altLang="en-US" sz="2400" b="0" kern="0" dirty="0" smtClean="0">
                <a:solidFill>
                  <a:srgbClr val="C00000"/>
                </a:solidFill>
                <a:latin typeface="Arial" panose="020B0604020202020204" pitchFamily="34" charset="0"/>
              </a:rPr>
              <a:t> </a:t>
            </a:r>
            <a:r>
              <a:rPr lang="en-US" altLang="en-US" sz="2400" b="0" kern="0" dirty="0" smtClean="0">
                <a:latin typeface="Arial" panose="020B0604020202020204" pitchFamily="34" charset="0"/>
              </a:rPr>
              <a:t>if </a:t>
            </a:r>
            <a:r>
              <a:rPr lang="en-US" altLang="en-US" sz="2400" b="0" kern="0" dirty="0" smtClean="0">
                <a:solidFill>
                  <a:srgbClr val="0000FF"/>
                </a:solidFill>
                <a:latin typeface="Arial" panose="020B0604020202020204" pitchFamily="34" charset="0"/>
              </a:rPr>
              <a:t>slot[a] &lt; slot[b]</a:t>
            </a:r>
            <a:r>
              <a:rPr lang="en-US" altLang="en-US" sz="2400" b="0" kern="0" dirty="0" smtClean="0">
                <a:latin typeface="Arial" panose="020B0604020202020204" pitchFamily="34" charset="0"/>
              </a:rPr>
              <a:t>, there is nothing much to do since smaller element already in correct position (with regard to the merged array)</a:t>
            </a:r>
          </a:p>
          <a:p>
            <a:pPr marL="187325" lvl="1" indent="0">
              <a:lnSpc>
                <a:spcPct val="80000"/>
              </a:lnSpc>
              <a:buSzTx/>
              <a:buFont typeface="Wingdings" panose="05000000000000000000" pitchFamily="2" charset="2"/>
              <a:buNone/>
            </a:pPr>
            <a:endParaRPr lang="en-US" altLang="en-US" sz="2400" b="0" kern="0" dirty="0" smtClean="0">
              <a:latin typeface="Arial" panose="020B0604020202020204" pitchFamily="34" charset="0"/>
            </a:endParaRPr>
          </a:p>
          <a:p>
            <a:pPr marL="447675" lvl="1" indent="-260350">
              <a:lnSpc>
                <a:spcPct val="80000"/>
              </a:lnSpc>
              <a:buSzTx/>
            </a:pPr>
            <a:endParaRPr lang="en-US" altLang="en-US" sz="2400" b="0" kern="0" dirty="0" smtClean="0">
              <a:latin typeface="Arial" panose="020B0604020202020204" pitchFamily="34" charset="0"/>
            </a:endParaRPr>
          </a:p>
          <a:p>
            <a:pPr marL="447675" lvl="1" indent="-260350">
              <a:lnSpc>
                <a:spcPct val="80000"/>
              </a:lnSpc>
              <a:buSzTx/>
            </a:pPr>
            <a:endParaRPr lang="en-US" altLang="en-US" sz="2400" b="0" kern="0" dirty="0" smtClean="0"/>
          </a:p>
          <a:p>
            <a:pPr marL="187325" lvl="1" indent="0">
              <a:lnSpc>
                <a:spcPct val="80000"/>
              </a:lnSpc>
              <a:buSzTx/>
              <a:buFont typeface="Wingdings" panose="05000000000000000000" pitchFamily="2" charset="2"/>
              <a:buNone/>
            </a:pPr>
            <a:endParaRPr lang="en-US" altLang="en-US" sz="2400" b="0" kern="0" dirty="0" smtClean="0"/>
          </a:p>
          <a:p>
            <a:pPr marL="447675" lvl="1" indent="-260350">
              <a:lnSpc>
                <a:spcPct val="80000"/>
              </a:lnSpc>
              <a:buSzTx/>
            </a:pPr>
            <a:endParaRPr lang="en-US" altLang="en-US" sz="2400" b="0" kern="0" dirty="0" smtClean="0">
              <a:solidFill>
                <a:srgbClr val="0000FF"/>
              </a:solidFill>
            </a:endParaRPr>
          </a:p>
          <a:p>
            <a:pPr marL="447675" lvl="1" indent="-260350">
              <a:lnSpc>
                <a:spcPct val="80000"/>
              </a:lnSpc>
              <a:buSzTx/>
            </a:pPr>
            <a:endParaRPr lang="en-US" altLang="en-US" sz="2400" b="0" kern="0" dirty="0" smtClean="0"/>
          </a:p>
          <a:p>
            <a:pPr marL="187325" lvl="1" indent="0">
              <a:lnSpc>
                <a:spcPct val="80000"/>
              </a:lnSpc>
              <a:buSzTx/>
              <a:buFont typeface="Wingdings" panose="05000000000000000000" pitchFamily="2" charset="2"/>
              <a:buNone/>
            </a:pPr>
            <a:endParaRPr lang="en-US" altLang="en-US" sz="2400" b="0" kern="0" dirty="0" smtClean="0"/>
          </a:p>
        </p:txBody>
      </p:sp>
      <p:grpSp>
        <p:nvGrpSpPr>
          <p:cNvPr id="29" name="Group 28"/>
          <p:cNvGrpSpPr/>
          <p:nvPr/>
        </p:nvGrpSpPr>
        <p:grpSpPr>
          <a:xfrm>
            <a:off x="1522412" y="5306970"/>
            <a:ext cx="357470" cy="817026"/>
            <a:chOff x="1651307" y="5140820"/>
            <a:chExt cx="357470" cy="817026"/>
          </a:xfrm>
        </p:grpSpPr>
        <p:sp>
          <p:nvSpPr>
            <p:cNvPr id="30"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31" name="Up Arrow 30"/>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32" name="Group 31"/>
          <p:cNvGrpSpPr/>
          <p:nvPr/>
        </p:nvGrpSpPr>
        <p:grpSpPr>
          <a:xfrm>
            <a:off x="1272818" y="4266213"/>
            <a:ext cx="5322615" cy="983304"/>
            <a:chOff x="1272818" y="4529058"/>
            <a:chExt cx="5322615" cy="983304"/>
          </a:xfrm>
        </p:grpSpPr>
        <p:sp>
          <p:nvSpPr>
            <p:cNvPr id="33" name="Rounded Rectangle 32"/>
            <p:cNvSpPr/>
            <p:nvPr/>
          </p:nvSpPr>
          <p:spPr>
            <a:xfrm>
              <a:off x="1452361" y="4910746"/>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34" name="Rectangle 33"/>
            <p:cNvSpPr/>
            <p:nvPr/>
          </p:nvSpPr>
          <p:spPr>
            <a:xfrm>
              <a:off x="1643925"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35" name="Rectangle 34"/>
            <p:cNvSpPr/>
            <p:nvPr/>
          </p:nvSpPr>
          <p:spPr>
            <a:xfrm>
              <a:off x="1272818"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p:cNvSpPr/>
            <p:nvPr/>
          </p:nvSpPr>
          <p:spPr>
            <a:xfrm>
              <a:off x="2038232"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37" name="Rectangle 36"/>
            <p:cNvSpPr/>
            <p:nvPr/>
          </p:nvSpPr>
          <p:spPr>
            <a:xfrm>
              <a:off x="2229796"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38" name="Rounded Rectangle 37"/>
            <p:cNvSpPr/>
            <p:nvPr/>
          </p:nvSpPr>
          <p:spPr>
            <a:xfrm>
              <a:off x="2615723"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39" name="Rectangle 38"/>
            <p:cNvSpPr/>
            <p:nvPr/>
          </p:nvSpPr>
          <p:spPr>
            <a:xfrm>
              <a:off x="2807287"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40" name="Rounded Rectangle 39"/>
            <p:cNvSpPr/>
            <p:nvPr/>
          </p:nvSpPr>
          <p:spPr>
            <a:xfrm>
              <a:off x="3160771"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41" name="Rectangle 40"/>
            <p:cNvSpPr/>
            <p:nvPr/>
          </p:nvSpPr>
          <p:spPr>
            <a:xfrm>
              <a:off x="3352335"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42" name="Rounded Rectangle 41"/>
            <p:cNvSpPr/>
            <p:nvPr/>
          </p:nvSpPr>
          <p:spPr>
            <a:xfrm>
              <a:off x="4165836"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43" name="Rectangle 42"/>
            <p:cNvSpPr/>
            <p:nvPr/>
          </p:nvSpPr>
          <p:spPr>
            <a:xfrm>
              <a:off x="4357400"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44" name="Rectangle 43"/>
            <p:cNvSpPr/>
            <p:nvPr/>
          </p:nvSpPr>
          <p:spPr>
            <a:xfrm>
              <a:off x="3986293"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4751707"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46" name="Rectangle 45"/>
            <p:cNvSpPr/>
            <p:nvPr/>
          </p:nvSpPr>
          <p:spPr>
            <a:xfrm>
              <a:off x="4943271"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47" name="Rounded Rectangle 46"/>
            <p:cNvSpPr/>
            <p:nvPr/>
          </p:nvSpPr>
          <p:spPr>
            <a:xfrm>
              <a:off x="5329198"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48" name="Rectangle 47"/>
            <p:cNvSpPr/>
            <p:nvPr/>
          </p:nvSpPr>
          <p:spPr>
            <a:xfrm>
              <a:off x="5520762"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49" name="Rounded Rectangle 48"/>
            <p:cNvSpPr/>
            <p:nvPr/>
          </p:nvSpPr>
          <p:spPr>
            <a:xfrm>
              <a:off x="5874246"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50" name="Rectangle 49"/>
            <p:cNvSpPr/>
            <p:nvPr/>
          </p:nvSpPr>
          <p:spPr>
            <a:xfrm>
              <a:off x="6065810"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51" name="Group 50"/>
          <p:cNvGrpSpPr/>
          <p:nvPr/>
        </p:nvGrpSpPr>
        <p:grpSpPr>
          <a:xfrm>
            <a:off x="3026300" y="5314394"/>
            <a:ext cx="732573" cy="857806"/>
            <a:chOff x="2577804" y="5189024"/>
            <a:chExt cx="732573" cy="857806"/>
          </a:xfrm>
        </p:grpSpPr>
        <p:sp>
          <p:nvSpPr>
            <p:cNvPr id="52"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53" name="Up Arrow 52"/>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4" name="Group 53"/>
          <p:cNvGrpSpPr/>
          <p:nvPr/>
        </p:nvGrpSpPr>
        <p:grpSpPr>
          <a:xfrm>
            <a:off x="4178665" y="5314394"/>
            <a:ext cx="373500" cy="817026"/>
            <a:chOff x="3730169" y="5189024"/>
            <a:chExt cx="373500" cy="817026"/>
          </a:xfrm>
        </p:grpSpPr>
        <p:sp>
          <p:nvSpPr>
            <p:cNvPr id="55"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56" name="Up Arrow 5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393268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55883E-7 7.40741E-7 L 0.05354 7.40741E-7 " pathEditMode="relative" rAng="0" ptsTypes="AA">
                                      <p:cBhvr>
                                        <p:cTn id="6" dur="2000" fill="hold"/>
                                        <p:tgtEl>
                                          <p:spTgt spid="29"/>
                                        </p:tgtEl>
                                        <p:attrNameLst>
                                          <p:attrName>ppt_x</p:attrName>
                                          <p:attrName>ppt_y</p:attrName>
                                        </p:attrNameLst>
                                      </p:cBhvr>
                                      <p:rCtr x="2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err="1"/>
              <a:t>Mergesort</a:t>
            </a:r>
            <a:r>
              <a:rPr lang="en-SG" dirty="0"/>
              <a:t> – Merge Function</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2: </a:t>
            </a:r>
            <a:r>
              <a:rPr lang="en-US" altLang="en-US" sz="2400" dirty="0" smtClean="0">
                <a:latin typeface="Arial" panose="020B0604020202020204" pitchFamily="34" charset="0"/>
              </a:rPr>
              <a:t>if </a:t>
            </a:r>
            <a:r>
              <a:rPr lang="en-US" altLang="en-US" sz="2400" dirty="0">
                <a:solidFill>
                  <a:srgbClr val="0000FF"/>
                </a:solidFill>
                <a:latin typeface="Arial" panose="020B0604020202020204" pitchFamily="34" charset="0"/>
              </a:rPr>
              <a:t>slot[a] &gt; slot[b]</a:t>
            </a:r>
            <a:r>
              <a:rPr lang="en-US" altLang="en-US" sz="2400" dirty="0">
                <a:latin typeface="Arial" panose="020B0604020202020204" pitchFamily="34" charset="0"/>
              </a:rPr>
              <a:t>, then </a:t>
            </a:r>
            <a:r>
              <a:rPr lang="en-US" altLang="en-US" sz="2400" dirty="0" smtClean="0">
                <a:latin typeface="Arial" panose="020B0604020202020204" pitchFamily="34" charset="0"/>
              </a:rPr>
              <a:t>Right-shift </a:t>
            </a:r>
            <a:r>
              <a:rPr lang="en-US" altLang="en-US" sz="2400" dirty="0">
                <a:latin typeface="Arial" panose="020B0604020202020204" pitchFamily="34" charset="0"/>
              </a:rPr>
              <a:t>(by one) elements of left subarray from index </a:t>
            </a:r>
            <a:r>
              <a:rPr lang="en-US" altLang="en-US" sz="2400" dirty="0">
                <a:solidFill>
                  <a:srgbClr val="0000FF"/>
                </a:solidFill>
                <a:latin typeface="Arial" panose="020B0604020202020204" pitchFamily="34" charset="0"/>
              </a:rPr>
              <a:t>a</a:t>
            </a:r>
            <a:r>
              <a:rPr lang="en-US" altLang="en-US" sz="2400" dirty="0">
                <a:latin typeface="Arial" panose="020B0604020202020204" pitchFamily="34" charset="0"/>
              </a:rPr>
              <a:t> to ‘</a:t>
            </a:r>
            <a:r>
              <a:rPr lang="en-US" altLang="en-US" sz="2400" dirty="0">
                <a:solidFill>
                  <a:srgbClr val="0000FF"/>
                </a:solidFill>
                <a:latin typeface="Arial" panose="020B0604020202020204" pitchFamily="34" charset="0"/>
              </a:rPr>
              <a:t>mid</a:t>
            </a:r>
            <a:r>
              <a:rPr lang="en-US" altLang="en-US" sz="2400" dirty="0" smtClean="0">
                <a:latin typeface="Arial" panose="020B0604020202020204" pitchFamily="34" charset="0"/>
              </a:rPr>
              <a:t>’ and </a:t>
            </a:r>
            <a:r>
              <a:rPr lang="en-US" altLang="en-US" sz="2400" dirty="0">
                <a:latin typeface="Arial" panose="020B0604020202020204" pitchFamily="34" charset="0"/>
              </a:rPr>
              <a:t>insert element at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into </a:t>
            </a:r>
            <a:r>
              <a:rPr lang="en-US" altLang="en-US" sz="2400" dirty="0">
                <a:solidFill>
                  <a:srgbClr val="0000FF"/>
                </a:solidFill>
                <a:latin typeface="Arial" panose="020B0604020202020204" pitchFamily="34" charset="0"/>
              </a:rPr>
              <a:t>slot[a]</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26880"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18444"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47337"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12751"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04315"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590242"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781806"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35290"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26854"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40355"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3</a:t>
            </a:r>
            <a:endParaRPr lang="en-GB" sz="2000" dirty="0"/>
          </a:p>
        </p:txBody>
      </p:sp>
      <p:sp>
        <p:nvSpPr>
          <p:cNvPr id="67" name="Rectangle 66"/>
          <p:cNvSpPr/>
          <p:nvPr/>
        </p:nvSpPr>
        <p:spPr>
          <a:xfrm>
            <a:off x="4331919"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60812"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26226"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17790"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03717"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495281"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48765"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40329"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62424" y="3562781"/>
            <a:ext cx="373500" cy="817026"/>
            <a:chOff x="3739409" y="5189024"/>
            <a:chExt cx="373500" cy="817026"/>
          </a:xfrm>
        </p:grpSpPr>
        <p:sp>
          <p:nvSpPr>
            <p:cNvPr id="76" name="Text Box 5"/>
            <p:cNvSpPr txBox="1">
              <a:spLocks noChangeArrowheads="1"/>
            </p:cNvSpPr>
            <p:nvPr/>
          </p:nvSpPr>
          <p:spPr bwMode="gray">
            <a:xfrm>
              <a:off x="373940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475937" y="3555357"/>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1" name="Group 80"/>
          <p:cNvGrpSpPr/>
          <p:nvPr/>
        </p:nvGrpSpPr>
        <p:grpSpPr>
          <a:xfrm>
            <a:off x="1247337" y="4487122"/>
            <a:ext cx="5322615" cy="1905987"/>
            <a:chOff x="828597" y="4189933"/>
            <a:chExt cx="5322615" cy="1905987"/>
          </a:xfrm>
        </p:grpSpPr>
        <p:sp>
          <p:nvSpPr>
            <p:cNvPr id="82" name="Rounded Rectangle 81"/>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3" name="Rectangle 82"/>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84" name="Rectangle 83"/>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86" name="Rectangle 85"/>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87" name="Rounded Rectangle 86"/>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88" name="Rectangle 87"/>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89" name="Rounded Rectangle 88"/>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0" name="Rectangle 89"/>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91" name="Rounded Rectangle 90"/>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92" name="Rectangle 91"/>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93" name="Rectangle 92"/>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95" name="Rectangle 94"/>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96" name="Rounded Rectangle 95"/>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97" name="Rectangle 96"/>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98" name="Rounded Rectangle 97"/>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99" name="Rectangle 98"/>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100" name="Group 99"/>
            <p:cNvGrpSpPr/>
            <p:nvPr/>
          </p:nvGrpSpPr>
          <p:grpSpPr>
            <a:xfrm>
              <a:off x="3654147" y="5238114"/>
              <a:ext cx="732573" cy="857806"/>
              <a:chOff x="2577804" y="5189024"/>
              <a:chExt cx="732573" cy="857806"/>
            </a:xfrm>
          </p:grpSpPr>
          <p:sp>
            <p:nvSpPr>
              <p:cNvPr id="10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08" name="Up Arrow 10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1" name="Group 100"/>
            <p:cNvGrpSpPr/>
            <p:nvPr/>
          </p:nvGrpSpPr>
          <p:grpSpPr>
            <a:xfrm>
              <a:off x="4354892" y="5238114"/>
              <a:ext cx="373500" cy="809601"/>
              <a:chOff x="3743249" y="5189024"/>
              <a:chExt cx="373500" cy="809601"/>
            </a:xfrm>
          </p:grpSpPr>
          <p:sp>
            <p:nvSpPr>
              <p:cNvPr id="105" name="Text Box 5"/>
              <p:cNvSpPr txBox="1">
                <a:spLocks noChangeArrowheads="1"/>
              </p:cNvSpPr>
              <p:nvPr/>
            </p:nvSpPr>
            <p:spPr bwMode="gray">
              <a:xfrm>
                <a:off x="3743249" y="550323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06" name="Up Arrow 10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736802" y="5230690"/>
              <a:ext cx="357470" cy="817026"/>
              <a:chOff x="1692147" y="5181600"/>
              <a:chExt cx="357470" cy="817026"/>
            </a:xfrm>
          </p:grpSpPr>
          <p:sp>
            <p:nvSpPr>
              <p:cNvPr id="103" name="Text Box 5"/>
              <p:cNvSpPr txBox="1">
                <a:spLocks noChangeArrowheads="1"/>
              </p:cNvSpPr>
              <p:nvPr/>
            </p:nvSpPr>
            <p:spPr bwMode="gray">
              <a:xfrm>
                <a:off x="169214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04" name="Up Arrow 103"/>
              <p:cNvSpPr/>
              <p:nvPr/>
            </p:nvSpPr>
            <p:spPr>
              <a:xfrm>
                <a:off x="177281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3" name="Rectangle 2"/>
          <p:cNvSpPr/>
          <p:nvPr/>
        </p:nvSpPr>
        <p:spPr>
          <a:xfrm>
            <a:off x="1247337" y="2544516"/>
            <a:ext cx="2614784"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ounded Rectangle 108"/>
          <p:cNvSpPr/>
          <p:nvPr/>
        </p:nvSpPr>
        <p:spPr>
          <a:xfrm>
            <a:off x="1404500" y="4876974"/>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endParaRPr lang="en-GB" sz="2000" dirty="0"/>
          </a:p>
        </p:txBody>
      </p:sp>
    </p:spTree>
    <p:extLst>
      <p:ext uri="{BB962C8B-B14F-4D97-AF65-F5344CB8AC3E}">
        <p14:creationId xmlns:p14="http://schemas.microsoft.com/office/powerpoint/2010/main" val="182424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78"/>
                                        </p:tgtEl>
                                      </p:cBhvr>
                                    </p:animEffect>
                                    <p:animScale>
                                      <p:cBhvr>
                                        <p:cTn id="10" dur="250" autoRev="1" fill="hold"/>
                                        <p:tgtEl>
                                          <p:spTgt spid="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66"/>
                                        </p:tgtEl>
                                      </p:cBhvr>
                                    </p:animEffect>
                                    <p:animScale>
                                      <p:cBhvr>
                                        <p:cTn id="13" dur="250" autoRev="1" fill="hold"/>
                                        <p:tgtEl>
                                          <p:spTgt spid="66"/>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0.00129 0.01088 L 0.07807 0.2875 " pathEditMode="relative" rAng="0" ptsTypes="AA">
                                      <p:cBhvr>
                                        <p:cTn id="29" dur="2000" fill="hold"/>
                                        <p:tgtEl>
                                          <p:spTgt spid="3"/>
                                        </p:tgtEl>
                                        <p:attrNameLst>
                                          <p:attrName>ppt_x</p:attrName>
                                          <p:attrName>ppt_y</p:attrName>
                                        </p:attrNameLst>
                                      </p:cBhvr>
                                      <p:rCtr x="3960" y="1381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P spid="1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err="1"/>
              <a:t>Mergesort</a:t>
            </a:r>
            <a:r>
              <a:rPr lang="en-SG" dirty="0"/>
              <a:t> – Merge Function</a:t>
            </a:r>
            <a:endParaRPr lang="en-US" altLang="en-US" dirty="0">
              <a:latin typeface="Arial" panose="020B0604020202020204" pitchFamily="34" charset="0"/>
            </a:endParaRP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smtClean="0">
                <a:solidFill>
                  <a:srgbClr val="C00000"/>
                </a:solidFill>
                <a:latin typeface="Arial" panose="020B0604020202020204" pitchFamily="34" charset="0"/>
              </a:rPr>
              <a:t>Case 3:</a:t>
            </a:r>
            <a:r>
              <a:rPr lang="en-US" altLang="en-US" sz="2400" dirty="0" smtClean="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 slot[b]</a:t>
            </a:r>
            <a:r>
              <a:rPr lang="en-US" altLang="en-US" sz="2400" dirty="0">
                <a:latin typeface="Arial" panose="020B0604020202020204" pitchFamily="34" charset="0"/>
              </a:rPr>
              <a:t>, then </a:t>
            </a: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in </a:t>
            </a:r>
            <a:r>
              <a:rPr lang="en-US" altLang="en-US" sz="2400" dirty="0" smtClean="0">
                <a:latin typeface="Arial" panose="020B0604020202020204" pitchFamily="34" charset="0"/>
              </a:rPr>
              <a:t>the correct position. So, </a:t>
            </a:r>
            <a:r>
              <a:rPr lang="en-US" altLang="en-US" sz="2400" dirty="0">
                <a:latin typeface="Arial" panose="020B0604020202020204" pitchFamily="34" charset="0"/>
              </a:rPr>
              <a:t>move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a:t>
            </a:r>
            <a:r>
              <a:rPr lang="en-US" altLang="en-US" sz="2400" dirty="0" smtClean="0">
                <a:latin typeface="Arial" panose="020B0604020202020204" pitchFamily="34" charset="0"/>
              </a:rPr>
              <a:t>next to </a:t>
            </a:r>
            <a:r>
              <a:rPr lang="en-US" altLang="en-US" sz="2400" dirty="0">
                <a:latin typeface="Arial" panose="020B0604020202020204" pitchFamily="34" charset="0"/>
              </a:rPr>
              <a:t>beside </a:t>
            </a:r>
            <a:r>
              <a:rPr lang="en-US" altLang="en-US" sz="2400" dirty="0">
                <a:solidFill>
                  <a:srgbClr val="0000FF"/>
                </a:solidFill>
                <a:latin typeface="Arial" panose="020B0604020202020204" pitchFamily="34" charset="0"/>
              </a:rPr>
              <a:t>slot[a</a:t>
            </a:r>
            <a:r>
              <a:rPr lang="en-US" altLang="en-US" sz="2400" dirty="0" smtClean="0">
                <a:solidFill>
                  <a:srgbClr val="0000FF"/>
                </a:solidFill>
                <a:latin typeface="Arial" panose="020B0604020202020204" pitchFamily="34" charset="0"/>
              </a:rPr>
              <a:t>]</a:t>
            </a:r>
            <a:r>
              <a:rPr lang="en-US" altLang="en-US" sz="2400" dirty="0" smtClean="0">
                <a:latin typeface="Arial" panose="020B0604020202020204" pitchFamily="34" charset="0"/>
              </a:rPr>
              <a:t>, </a:t>
            </a:r>
            <a:r>
              <a:rPr lang="en-US" altLang="en-US" sz="2400" dirty="0">
                <a:latin typeface="Arial" panose="020B0604020202020204" pitchFamily="34" charset="0"/>
              </a:rPr>
              <a:t>by </a:t>
            </a:r>
            <a:r>
              <a:rPr lang="en-US" altLang="en-US" sz="2400" dirty="0" smtClean="0">
                <a:latin typeface="Arial" panose="020B0604020202020204" pitchFamily="34" charset="0"/>
              </a:rPr>
              <a:t>Right-shifting </a:t>
            </a:r>
            <a:r>
              <a:rPr lang="en-US" altLang="en-US" sz="2400" dirty="0">
                <a:latin typeface="Arial" panose="020B0604020202020204" pitchFamily="34" charset="0"/>
              </a:rPr>
              <a:t>and swapping</a:t>
            </a:r>
            <a:endParaRPr lang="en-US" altLang="en-US" sz="2400" dirty="0"/>
          </a:p>
          <a:p>
            <a:pPr marL="530225" lvl="1" indent="-34290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7644" indent="-260350">
              <a:lnSpc>
                <a:spcPct val="80000"/>
              </a:lnSpc>
            </a:pPr>
            <a:endParaRPr lang="en-US" altLang="en-US"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smtClean="0"/>
          </a:p>
        </p:txBody>
      </p:sp>
      <p:sp>
        <p:nvSpPr>
          <p:cNvPr id="57" name="Rounded Rectangle 56"/>
          <p:cNvSpPr/>
          <p:nvPr/>
        </p:nvSpPr>
        <p:spPr>
          <a:xfrm>
            <a:off x="1452361"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58" name="Rectangle 57"/>
          <p:cNvSpPr/>
          <p:nvPr/>
        </p:nvSpPr>
        <p:spPr>
          <a:xfrm>
            <a:off x="1643925"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59" name="Rectangle 58"/>
          <p:cNvSpPr/>
          <p:nvPr/>
        </p:nvSpPr>
        <p:spPr>
          <a:xfrm>
            <a:off x="1272818"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38232"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61" name="Rectangle 60"/>
          <p:cNvSpPr/>
          <p:nvPr/>
        </p:nvSpPr>
        <p:spPr>
          <a:xfrm>
            <a:off x="2229796"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62" name="Rounded Rectangle 61"/>
          <p:cNvSpPr/>
          <p:nvPr/>
        </p:nvSpPr>
        <p:spPr>
          <a:xfrm>
            <a:off x="2615723"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63" name="Rectangle 62"/>
          <p:cNvSpPr/>
          <p:nvPr/>
        </p:nvSpPr>
        <p:spPr>
          <a:xfrm>
            <a:off x="2807287"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64" name="Rounded Rectangle 63"/>
          <p:cNvSpPr/>
          <p:nvPr/>
        </p:nvSpPr>
        <p:spPr>
          <a:xfrm>
            <a:off x="3160771"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65" name="Rectangle 64"/>
          <p:cNvSpPr/>
          <p:nvPr/>
        </p:nvSpPr>
        <p:spPr>
          <a:xfrm>
            <a:off x="3352335"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66" name="Rounded Rectangle 65"/>
          <p:cNvSpPr/>
          <p:nvPr/>
        </p:nvSpPr>
        <p:spPr>
          <a:xfrm>
            <a:off x="4165836"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67" name="Rectangle 66"/>
          <p:cNvSpPr/>
          <p:nvPr/>
        </p:nvSpPr>
        <p:spPr>
          <a:xfrm>
            <a:off x="4357400"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68" name="Rectangle 67"/>
          <p:cNvSpPr/>
          <p:nvPr/>
        </p:nvSpPr>
        <p:spPr>
          <a:xfrm>
            <a:off x="3986293"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51707"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70" name="Rectangle 69"/>
          <p:cNvSpPr/>
          <p:nvPr/>
        </p:nvSpPr>
        <p:spPr>
          <a:xfrm>
            <a:off x="4943271"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71" name="Rounded Rectangle 70"/>
          <p:cNvSpPr/>
          <p:nvPr/>
        </p:nvSpPr>
        <p:spPr>
          <a:xfrm>
            <a:off x="5329198"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72" name="Rectangle 71"/>
          <p:cNvSpPr/>
          <p:nvPr/>
        </p:nvSpPr>
        <p:spPr>
          <a:xfrm>
            <a:off x="5520762"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73" name="Rounded Rectangle 72"/>
          <p:cNvSpPr/>
          <p:nvPr/>
        </p:nvSpPr>
        <p:spPr>
          <a:xfrm>
            <a:off x="5874246"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74" name="Rectangle 73"/>
          <p:cNvSpPr/>
          <p:nvPr/>
        </p:nvSpPr>
        <p:spPr>
          <a:xfrm>
            <a:off x="6065810"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nvGrpSpPr>
          <p:cNvPr id="75" name="Group 74"/>
          <p:cNvGrpSpPr/>
          <p:nvPr/>
        </p:nvGrpSpPr>
        <p:grpSpPr>
          <a:xfrm>
            <a:off x="4178665" y="3552864"/>
            <a:ext cx="373500" cy="817026"/>
            <a:chOff x="3730169" y="5189024"/>
            <a:chExt cx="373500" cy="817026"/>
          </a:xfrm>
        </p:grpSpPr>
        <p:sp>
          <p:nvSpPr>
            <p:cNvPr id="76"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501418" y="3545440"/>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61" name="Group 160"/>
          <p:cNvGrpSpPr/>
          <p:nvPr/>
        </p:nvGrpSpPr>
        <p:grpSpPr>
          <a:xfrm>
            <a:off x="1241618" y="4342413"/>
            <a:ext cx="5322615" cy="983304"/>
            <a:chOff x="836612" y="4670835"/>
            <a:chExt cx="5322615" cy="983304"/>
          </a:xfrm>
        </p:grpSpPr>
        <p:sp>
          <p:nvSpPr>
            <p:cNvPr id="162" name="Rounded Rectangle 161"/>
            <p:cNvSpPr/>
            <p:nvPr/>
          </p:nvSpPr>
          <p:spPr>
            <a:xfrm>
              <a:off x="1016155"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3" name="Rectangle 162"/>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1</a:t>
              </a:r>
              <a:endParaRPr lang="en-GB" sz="1800" dirty="0">
                <a:solidFill>
                  <a:schemeClr val="tx2"/>
                </a:solidFill>
              </a:endParaRPr>
            </a:p>
          </p:txBody>
        </p:sp>
        <p:sp>
          <p:nvSpPr>
            <p:cNvPr id="164" name="Rectangle 163"/>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p:cNvSpPr/>
            <p:nvPr/>
          </p:nvSpPr>
          <p:spPr>
            <a:xfrm>
              <a:off x="1602026"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dirty="0"/>
            </a:p>
          </p:txBody>
        </p:sp>
        <p:sp>
          <p:nvSpPr>
            <p:cNvPr id="166" name="Rectangle 165"/>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2</a:t>
              </a:r>
              <a:endParaRPr lang="en-GB" sz="1800" dirty="0">
                <a:solidFill>
                  <a:schemeClr val="tx2"/>
                </a:solidFill>
              </a:endParaRPr>
            </a:p>
          </p:txBody>
        </p:sp>
        <p:sp>
          <p:nvSpPr>
            <p:cNvPr id="167" name="Rounded Rectangle 166"/>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dirty="0"/>
            </a:p>
          </p:txBody>
        </p:sp>
        <p:sp>
          <p:nvSpPr>
            <p:cNvPr id="168" name="Rectangle 167"/>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3</a:t>
              </a:r>
              <a:endParaRPr lang="en-GB" sz="1800" dirty="0">
                <a:solidFill>
                  <a:schemeClr val="tx2"/>
                </a:solidFill>
              </a:endParaRPr>
            </a:p>
          </p:txBody>
        </p:sp>
        <p:sp>
          <p:nvSpPr>
            <p:cNvPr id="169" name="Rounded Rectangle 168"/>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0" name="Rectangle 169"/>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4</a:t>
              </a:r>
              <a:endParaRPr lang="en-GB" sz="1800" dirty="0">
                <a:solidFill>
                  <a:schemeClr val="tx2"/>
                </a:solidFill>
              </a:endParaRPr>
            </a:p>
          </p:txBody>
        </p:sp>
        <p:sp>
          <p:nvSpPr>
            <p:cNvPr id="171" name="Rounded Rectangle 170"/>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dirty="0"/>
            </a:p>
          </p:txBody>
        </p:sp>
        <p:sp>
          <p:nvSpPr>
            <p:cNvPr id="172" name="Rectangle 171"/>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5</a:t>
              </a:r>
              <a:endParaRPr lang="en-GB" sz="1800" dirty="0">
                <a:solidFill>
                  <a:schemeClr val="tx2"/>
                </a:solidFill>
              </a:endParaRPr>
            </a:p>
          </p:txBody>
        </p:sp>
        <p:sp>
          <p:nvSpPr>
            <p:cNvPr id="173" name="Rectangle 172"/>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ounded Rectangle 173"/>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dirty="0"/>
            </a:p>
          </p:txBody>
        </p:sp>
        <p:sp>
          <p:nvSpPr>
            <p:cNvPr id="175" name="Rectangle 174"/>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6</a:t>
              </a:r>
              <a:endParaRPr lang="en-GB" sz="1800" dirty="0">
                <a:solidFill>
                  <a:schemeClr val="tx2"/>
                </a:solidFill>
              </a:endParaRPr>
            </a:p>
          </p:txBody>
        </p:sp>
        <p:sp>
          <p:nvSpPr>
            <p:cNvPr id="176" name="Rounded Rectangle 175"/>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7</a:t>
              </a:r>
              <a:endParaRPr lang="en-GB" sz="2000" dirty="0"/>
            </a:p>
          </p:txBody>
        </p:sp>
        <p:sp>
          <p:nvSpPr>
            <p:cNvPr id="177" name="Rectangle 176"/>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7</a:t>
              </a:r>
              <a:endParaRPr lang="en-GB" sz="1800" dirty="0">
                <a:solidFill>
                  <a:schemeClr val="tx2"/>
                </a:solidFill>
              </a:endParaRPr>
            </a:p>
          </p:txBody>
        </p:sp>
        <p:sp>
          <p:nvSpPr>
            <p:cNvPr id="178" name="Rounded Rectangle 177"/>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dirty="0"/>
            </a:p>
          </p:txBody>
        </p:sp>
        <p:sp>
          <p:nvSpPr>
            <p:cNvPr id="179" name="Rectangle 178"/>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tx2"/>
                  </a:solidFill>
                </a:rPr>
                <a:t>8</a:t>
              </a:r>
              <a:endParaRPr lang="en-GB" sz="1800" dirty="0">
                <a:solidFill>
                  <a:schemeClr val="tx2"/>
                </a:solidFill>
              </a:endParaRPr>
            </a:p>
          </p:txBody>
        </p:sp>
      </p:grpSp>
      <p:grpSp>
        <p:nvGrpSpPr>
          <p:cNvPr id="180" name="Group 179"/>
          <p:cNvGrpSpPr/>
          <p:nvPr/>
        </p:nvGrpSpPr>
        <p:grpSpPr>
          <a:xfrm>
            <a:off x="4066653" y="5390594"/>
            <a:ext cx="732573" cy="857806"/>
            <a:chOff x="2577804" y="5189024"/>
            <a:chExt cx="732573" cy="857806"/>
          </a:xfrm>
        </p:grpSpPr>
        <p:sp>
          <p:nvSpPr>
            <p:cNvPr id="181"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mid</a:t>
              </a:r>
              <a:endParaRPr lang="en-US" altLang="en-US" sz="1800" dirty="0"/>
            </a:p>
          </p:txBody>
        </p:sp>
        <p:sp>
          <p:nvSpPr>
            <p:cNvPr id="182" name="Up Arrow 181"/>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3" name="Group 182"/>
          <p:cNvGrpSpPr/>
          <p:nvPr/>
        </p:nvGrpSpPr>
        <p:grpSpPr>
          <a:xfrm>
            <a:off x="4754318" y="5390594"/>
            <a:ext cx="373500" cy="817026"/>
            <a:chOff x="3730169" y="5189024"/>
            <a:chExt cx="373500" cy="817026"/>
          </a:xfrm>
        </p:grpSpPr>
        <p:sp>
          <p:nvSpPr>
            <p:cNvPr id="184"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b</a:t>
              </a:r>
              <a:endParaRPr lang="en-US" altLang="en-US" sz="1800" dirty="0"/>
            </a:p>
          </p:txBody>
        </p:sp>
        <p:sp>
          <p:nvSpPr>
            <p:cNvPr id="185" name="Up Arrow 184"/>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6" name="Group 185"/>
          <p:cNvGrpSpPr/>
          <p:nvPr/>
        </p:nvGrpSpPr>
        <p:grpSpPr>
          <a:xfrm>
            <a:off x="2620718" y="5383170"/>
            <a:ext cx="357470" cy="817026"/>
            <a:chOff x="1630157" y="5181600"/>
            <a:chExt cx="357470" cy="817026"/>
          </a:xfrm>
        </p:grpSpPr>
        <p:sp>
          <p:nvSpPr>
            <p:cNvPr id="187"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rgbClr val="A50021"/>
                  </a:solidFill>
                </a:rPr>
                <a:t>a</a:t>
              </a:r>
              <a:endParaRPr lang="en-US" altLang="en-US" sz="1800" dirty="0"/>
            </a:p>
          </p:txBody>
        </p:sp>
        <p:sp>
          <p:nvSpPr>
            <p:cNvPr id="188" name="Up Arrow 187"/>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 name="Rectangle 2"/>
          <p:cNvSpPr/>
          <p:nvPr/>
        </p:nvSpPr>
        <p:spPr>
          <a:xfrm>
            <a:off x="1980908" y="2498858"/>
            <a:ext cx="1967298"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78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6"/>
                                        </p:tgtEl>
                                      </p:cBhvr>
                                    </p:animEffect>
                                    <p:animScale>
                                      <p:cBhvr>
                                        <p:cTn id="7" dur="250" autoRev="1" fill="hold"/>
                                        <p:tgtEl>
                                          <p:spTgt spid="6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7"/>
                                        </p:tgtEl>
                                      </p:cBhvr>
                                    </p:animEffect>
                                    <p:animScale>
                                      <p:cBhvr>
                                        <p:cTn id="10" dur="250" autoRev="1" fill="hold"/>
                                        <p:tgtEl>
                                          <p:spTgt spid="5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8"/>
                                        </p:tgtEl>
                                      </p:cBhvr>
                                    </p:animEffect>
                                    <p:animScale>
                                      <p:cBhvr>
                                        <p:cTn id="13" dur="250" autoRev="1" fill="hold"/>
                                        <p:tgtEl>
                                          <p:spTgt spid="7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64572E-6 -7.40741E-7 L 0.06172 0.26435 " pathEditMode="relative" rAng="0" ptsTypes="AA">
                                      <p:cBhvr>
                                        <p:cTn id="24" dur="2000" fill="hold"/>
                                        <p:tgtEl>
                                          <p:spTgt spid="3"/>
                                        </p:tgtEl>
                                        <p:attrNameLst>
                                          <p:attrName>ppt_x</p:attrName>
                                          <p:attrName>ppt_y</p:attrName>
                                        </p:attrNameLst>
                                      </p:cBhvr>
                                      <p:rCtr x="3078" y="1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err="1" smtClean="0"/>
              <a:t>Mergesort</a:t>
            </a:r>
            <a:r>
              <a:rPr lang="en-SG" dirty="0" smtClean="0"/>
              <a:t> - Complexity</a:t>
            </a:r>
            <a:endParaRPr lang="en-SG" dirty="0"/>
          </a:p>
        </p:txBody>
      </p:sp>
      <p:sp>
        <p:nvSpPr>
          <p:cNvPr id="3" name="Content Placeholder 2"/>
          <p:cNvSpPr>
            <a:spLocks noGrp="1"/>
          </p:cNvSpPr>
          <p:nvPr>
            <p:ph sz="quarter" idx="17"/>
          </p:nvPr>
        </p:nvSpPr>
        <p:spPr/>
        <p:txBody>
          <a:bodyPr/>
          <a:lstStyle/>
          <a:p>
            <a:r>
              <a:rPr lang="en-GB" dirty="0"/>
              <a:t>The worst-case running time for merging two sorted lists of total size </a:t>
            </a:r>
            <a:r>
              <a:rPr lang="en-GB" i="1" dirty="0">
                <a:solidFill>
                  <a:srgbClr val="0000FF"/>
                </a:solidFill>
              </a:rPr>
              <a:t>n</a:t>
            </a:r>
            <a:r>
              <a:rPr lang="en-GB" dirty="0"/>
              <a:t> is </a:t>
            </a:r>
            <a:r>
              <a:rPr lang="en-GB" i="1" dirty="0">
                <a:solidFill>
                  <a:srgbClr val="0000FF"/>
                </a:solidFill>
              </a:rPr>
              <a:t>n</a:t>
            </a:r>
            <a:r>
              <a:rPr lang="en-GB" dirty="0">
                <a:solidFill>
                  <a:srgbClr val="0000FF"/>
                </a:solidFill>
              </a:rPr>
              <a:t> – 1</a:t>
            </a:r>
            <a:r>
              <a:rPr lang="en-GB" dirty="0"/>
              <a:t> key comparisons.</a:t>
            </a:r>
          </a:p>
          <a:p>
            <a:r>
              <a:rPr lang="en-GB" dirty="0"/>
              <a:t>The running time of </a:t>
            </a:r>
            <a:r>
              <a:rPr lang="en-GB" dirty="0" err="1"/>
              <a:t>Mergesort</a:t>
            </a:r>
            <a:r>
              <a:rPr lang="en-GB" dirty="0"/>
              <a:t> is </a:t>
            </a:r>
            <a:r>
              <a:rPr lang="en-GB" i="1" dirty="0">
                <a:solidFill>
                  <a:srgbClr val="0000FF"/>
                </a:solidFill>
              </a:rPr>
              <a:t>O</a:t>
            </a:r>
            <a:r>
              <a:rPr lang="en-GB" dirty="0">
                <a:solidFill>
                  <a:srgbClr val="0000FF"/>
                </a:solidFill>
              </a:rPr>
              <a:t>(</a:t>
            </a:r>
            <a:r>
              <a:rPr lang="en-GB" i="1" dirty="0" err="1">
                <a:solidFill>
                  <a:srgbClr val="0000FF"/>
                </a:solidFill>
              </a:rPr>
              <a:t>n</a:t>
            </a:r>
            <a:r>
              <a:rPr lang="en-GB" dirty="0" err="1">
                <a:solidFill>
                  <a:srgbClr val="0000FF"/>
                </a:solidFill>
              </a:rPr>
              <a:t>lg</a:t>
            </a:r>
            <a:r>
              <a:rPr lang="en-GB" i="1" dirty="0" err="1">
                <a:solidFill>
                  <a:srgbClr val="0000FF"/>
                </a:solidFill>
              </a:rPr>
              <a:t>n</a:t>
            </a:r>
            <a:r>
              <a:rPr lang="en-GB" dirty="0" smtClean="0">
                <a:solidFill>
                  <a:srgbClr val="0000FF"/>
                </a:solidFill>
              </a:rPr>
              <a:t>)</a:t>
            </a:r>
            <a:r>
              <a:rPr lang="en-GB" dirty="0" smtClean="0"/>
              <a:t>.</a:t>
            </a:r>
          </a:p>
          <a:p>
            <a:pPr lvl="1"/>
            <a:r>
              <a:rPr lang="en-GB" dirty="0" smtClean="0"/>
              <a:t>Recurrence equation</a:t>
            </a:r>
          </a:p>
          <a:p>
            <a:pPr lvl="1"/>
            <a:r>
              <a:rPr lang="en-GB" dirty="0" smtClean="0"/>
              <a:t>Recursion tree</a:t>
            </a:r>
            <a:endParaRPr lang="en-SG" dirty="0"/>
          </a:p>
        </p:txBody>
      </p:sp>
    </p:spTree>
    <p:extLst>
      <p:ext uri="{BB962C8B-B14F-4D97-AF65-F5344CB8AC3E}">
        <p14:creationId xmlns:p14="http://schemas.microsoft.com/office/powerpoint/2010/main" val="54930732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Evaluation of </a:t>
            </a:r>
            <a:r>
              <a:rPr lang="en-US" dirty="0" err="1">
                <a:latin typeface="Arial" charset="0"/>
              </a:rPr>
              <a:t>Mergesort</a:t>
            </a:r>
            <a:endParaRPr lang="en-US" dirty="0">
              <a:latin typeface="Arial" charset="0"/>
            </a:endParaRPr>
          </a:p>
        </p:txBody>
      </p:sp>
      <p:sp>
        <p:nvSpPr>
          <p:cNvPr id="44035" name="Rectangle 3"/>
          <p:cNvSpPr>
            <a:spLocks noGrp="1" noChangeArrowheads="1"/>
          </p:cNvSpPr>
          <p:nvPr>
            <p:ph sz="quarter" idx="17"/>
          </p:nvPr>
        </p:nvSpPr>
        <p:spPr/>
        <p:txBody>
          <a:bodyPr/>
          <a:lstStyle/>
          <a:p>
            <a:pPr>
              <a:lnSpc>
                <a:spcPct val="140000"/>
              </a:lnSpc>
              <a:buClr>
                <a:srgbClr val="002060"/>
              </a:buClr>
              <a:buFont typeface="Wingdings" panose="05000000000000000000" pitchFamily="2" charset="2"/>
              <a:buChar char="J"/>
            </a:pPr>
            <a:r>
              <a:rPr lang="en-US" altLang="en-US" sz="2400" b="1" dirty="0" smtClean="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Simple and good runtime behavior</a:t>
            </a:r>
          </a:p>
          <a:p>
            <a:pPr marL="858838" lvl="1" indent="-401638">
              <a:lnSpc>
                <a:spcPct val="140000"/>
              </a:lnSpc>
              <a:buClr>
                <a:srgbClr val="002060"/>
              </a:buClr>
              <a:buFont typeface="Wingdings" panose="05000000000000000000" pitchFamily="2" charset="2"/>
              <a:buChar char="F"/>
            </a:pPr>
            <a:r>
              <a:rPr lang="en-US" altLang="en-US" sz="2400" dirty="0" smtClean="0">
                <a:latin typeface="Arial" panose="020B0604020202020204" pitchFamily="34" charset="0"/>
              </a:rPr>
              <a:t>Easy to implement when using linked list</a:t>
            </a:r>
          </a:p>
          <a:p>
            <a:pPr>
              <a:lnSpc>
                <a:spcPct val="140000"/>
              </a:lnSpc>
              <a:buClr>
                <a:srgbClr val="C00000"/>
              </a:buClr>
              <a:buFont typeface="Wingdings" panose="05000000000000000000" pitchFamily="2" charset="2"/>
              <a:buChar char="L"/>
            </a:pPr>
            <a:r>
              <a:rPr lang="en-US" altLang="en-US" sz="2400" b="1" dirty="0" smtClean="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400" dirty="0" smtClean="0">
                <a:latin typeface="Arial" panose="020B0604020202020204" pitchFamily="34" charset="0"/>
              </a:rPr>
              <a:t>Difficult to implement for contiguous data storage such as array without auxiliary storage (requires data movements during merging)</a:t>
            </a:r>
          </a:p>
        </p:txBody>
      </p:sp>
    </p:spTree>
    <p:extLst>
      <p:ext uri="{BB962C8B-B14F-4D97-AF65-F5344CB8AC3E}">
        <p14:creationId xmlns:p14="http://schemas.microsoft.com/office/powerpoint/2010/main" val="81432171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Quicksort</a:t>
            </a:r>
            <a:endParaRPr lang="en-SG" dirty="0"/>
          </a:p>
        </p:txBody>
      </p:sp>
      <p:sp>
        <p:nvSpPr>
          <p:cNvPr id="3" name="Content Placeholder 2"/>
          <p:cNvSpPr>
            <a:spLocks noGrp="1"/>
          </p:cNvSpPr>
          <p:nvPr>
            <p:ph sz="quarter" idx="17"/>
          </p:nvPr>
        </p:nvSpPr>
        <p:spPr>
          <a:xfrm>
            <a:off x="495141" y="1471613"/>
            <a:ext cx="4761071" cy="3987800"/>
          </a:xfrm>
        </p:spPr>
        <p:txBody>
          <a:bodyPr/>
          <a:lstStyle/>
          <a:p>
            <a:r>
              <a:rPr lang="en-SG" sz="2400" dirty="0"/>
              <a:t>U</a:t>
            </a:r>
            <a:r>
              <a:rPr lang="en-SG" sz="2400" dirty="0" smtClean="0"/>
              <a:t>ses </a:t>
            </a:r>
            <a:r>
              <a:rPr lang="en-SG" sz="2400" dirty="0"/>
              <a:t>the “Divide and Conquer” </a:t>
            </a:r>
            <a:r>
              <a:rPr lang="en-SG" sz="2400" dirty="0" smtClean="0"/>
              <a:t>approach</a:t>
            </a:r>
          </a:p>
          <a:p>
            <a:r>
              <a:rPr lang="en-GB" sz="2400" dirty="0"/>
              <a:t>Partition function splits an input list into two sub-lists by comparing all elements with the pivot:</a:t>
            </a:r>
          </a:p>
          <a:p>
            <a:pPr lvl="1">
              <a:buFont typeface="Arial" panose="020B0604020202020204" pitchFamily="34" charset="0"/>
              <a:buChar char="•"/>
            </a:pPr>
            <a:r>
              <a:rPr lang="en-GB" sz="2000" dirty="0"/>
              <a:t>Elements </a:t>
            </a:r>
            <a:r>
              <a:rPr lang="en-GB" sz="2000" dirty="0" smtClean="0"/>
              <a:t>on </a:t>
            </a:r>
            <a:r>
              <a:rPr lang="en-GB" sz="2000" dirty="0"/>
              <a:t>the left </a:t>
            </a:r>
            <a:r>
              <a:rPr lang="en-GB" sz="2000" dirty="0" smtClean="0"/>
              <a:t>&lt; pivot</a:t>
            </a:r>
            <a:endParaRPr lang="en-GB" sz="2000" dirty="0"/>
          </a:p>
          <a:p>
            <a:pPr lvl="1">
              <a:buFont typeface="Arial" panose="020B0604020202020204" pitchFamily="34" charset="0"/>
              <a:buChar char="•"/>
            </a:pPr>
            <a:r>
              <a:rPr lang="en-GB" sz="2000" dirty="0"/>
              <a:t>Elements </a:t>
            </a:r>
            <a:r>
              <a:rPr lang="en-GB" sz="2000" dirty="0" smtClean="0"/>
              <a:t>on </a:t>
            </a:r>
            <a:r>
              <a:rPr lang="en-GB" sz="2000" dirty="0"/>
              <a:t>the right </a:t>
            </a:r>
            <a:r>
              <a:rPr lang="en-GB" sz="2000" dirty="0" smtClean="0"/>
              <a:t>≥ pivot</a:t>
            </a:r>
            <a:endParaRPr lang="en-SG" dirty="0"/>
          </a:p>
        </p:txBody>
      </p:sp>
      <p:sp>
        <p:nvSpPr>
          <p:cNvPr id="4" name="Rectangle 3"/>
          <p:cNvSpPr txBox="1">
            <a:spLocks noChangeArrowheads="1"/>
          </p:cNvSpPr>
          <p:nvPr/>
        </p:nvSpPr>
        <p:spPr bwMode="auto">
          <a:xfrm>
            <a:off x="4914740" y="1471613"/>
            <a:ext cx="4761072"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354013">
              <a:lnSpc>
                <a:spcPct val="120000"/>
              </a:lnSpc>
              <a:buSzTx/>
              <a:buFont typeface="Monotype Sorts" pitchFamily="2" charset="2"/>
              <a:buNone/>
            </a:pPr>
            <a:r>
              <a:rPr lang="en-US" altLang="en-US" sz="2400" b="1" kern="0" dirty="0" smtClean="0">
                <a:latin typeface="+mj-lt"/>
              </a:rPr>
              <a:t>void quicksort(</a:t>
            </a:r>
            <a:r>
              <a:rPr lang="en-US" altLang="en-US" sz="2400" b="1" kern="0" dirty="0" err="1" smtClean="0">
                <a:effectLst>
                  <a:glow rad="101600">
                    <a:srgbClr val="FFC000">
                      <a:alpha val="60000"/>
                    </a:srgbClr>
                  </a:glow>
                </a:effectLst>
                <a:latin typeface="+mj-lt"/>
              </a:rPr>
              <a:t>int</a:t>
            </a:r>
            <a:r>
              <a:rPr lang="en-US" altLang="en-US" sz="2400" b="1" kern="0" dirty="0" smtClean="0">
                <a:effectLst>
                  <a:glow rad="101600">
                    <a:srgbClr val="FFC000">
                      <a:alpha val="60000"/>
                    </a:srgbClr>
                  </a:glow>
                </a:effectLst>
                <a:latin typeface="+mj-lt"/>
              </a:rPr>
              <a:t> n, </a:t>
            </a:r>
            <a:r>
              <a:rPr lang="en-US" altLang="en-US" sz="2400" b="1" kern="0" dirty="0" err="1" smtClean="0">
                <a:effectLst>
                  <a:glow rad="101600">
                    <a:srgbClr val="FFC000">
                      <a:alpha val="60000"/>
                    </a:srgbClr>
                  </a:glow>
                </a:effectLst>
                <a:latin typeface="+mj-lt"/>
              </a:rPr>
              <a:t>int</a:t>
            </a:r>
            <a:r>
              <a:rPr lang="en-US" altLang="en-US" sz="2400" b="1" kern="0" dirty="0" smtClean="0">
                <a:effectLst>
                  <a:glow rad="101600">
                    <a:srgbClr val="FFC000">
                      <a:alpha val="60000"/>
                    </a:srgbClr>
                  </a:glow>
                </a:effectLst>
                <a:latin typeface="+mj-lt"/>
              </a:rPr>
              <a:t> m</a:t>
            </a:r>
            <a:r>
              <a:rPr lang="en-US" altLang="en-US" sz="2400" b="1" kern="0" dirty="0" smtClean="0">
                <a:latin typeface="+mj-lt"/>
              </a:rPr>
              <a:t>)</a:t>
            </a:r>
          </a:p>
          <a:p>
            <a:pPr marL="0" indent="354013">
              <a:lnSpc>
                <a:spcPct val="120000"/>
              </a:lnSpc>
              <a:buSzTx/>
              <a:buFont typeface="Monotype Sorts" pitchFamily="2" charset="2"/>
              <a:buNone/>
            </a:pPr>
            <a:r>
              <a:rPr lang="en-US" altLang="en-US" sz="2400" b="0" kern="0" dirty="0" smtClean="0">
                <a:latin typeface="+mj-lt"/>
              </a:rPr>
              <a:t>{</a:t>
            </a:r>
          </a:p>
          <a:p>
            <a:pPr marL="0" indent="354013">
              <a:lnSpc>
                <a:spcPct val="120000"/>
              </a:lnSpc>
              <a:buSzTx/>
              <a:buFont typeface="Monotype Sorts" pitchFamily="2" charset="2"/>
              <a:buNone/>
            </a:pPr>
            <a:r>
              <a:rPr lang="en-US" altLang="en-US" sz="2400" b="0" kern="0" dirty="0" smtClean="0">
                <a:latin typeface="+mj-lt"/>
              </a:rPr>
              <a:t>    </a:t>
            </a:r>
            <a:r>
              <a:rPr lang="en-US" altLang="en-US" sz="2400" b="0" kern="0" dirty="0" err="1" smtClean="0">
                <a:latin typeface="+mj-lt"/>
              </a:rPr>
              <a:t>int</a:t>
            </a:r>
            <a:r>
              <a:rPr lang="en-US" altLang="en-US" sz="2400" b="0" kern="0" dirty="0" smtClean="0">
                <a:latin typeface="+mj-lt"/>
              </a:rPr>
              <a:t> </a:t>
            </a:r>
            <a:r>
              <a:rPr lang="en-US" altLang="en-US" sz="2400" b="0" kern="0" dirty="0" err="1" smtClean="0">
                <a:latin typeface="+mj-lt"/>
              </a:rPr>
              <a:t>pivot_pos</a:t>
            </a:r>
            <a:r>
              <a:rPr lang="en-US" altLang="en-US" sz="2400" b="0" kern="0" dirty="0" smtClean="0">
                <a:latin typeface="+mj-lt"/>
              </a:rPr>
              <a:t>;</a:t>
            </a:r>
          </a:p>
          <a:p>
            <a:pPr marL="0" indent="354013">
              <a:lnSpc>
                <a:spcPct val="120000"/>
              </a:lnSpc>
              <a:buSzTx/>
              <a:buFont typeface="Monotype Sorts" pitchFamily="2" charset="2"/>
              <a:buNone/>
            </a:pPr>
            <a:r>
              <a:rPr lang="en-US" altLang="en-US" sz="2400" b="0" kern="0" dirty="0" smtClean="0">
                <a:latin typeface="+mj-lt"/>
              </a:rPr>
              <a:t>    if (n &gt;= m) </a:t>
            </a:r>
          </a:p>
          <a:p>
            <a:pPr marL="0" indent="354013">
              <a:lnSpc>
                <a:spcPct val="120000"/>
              </a:lnSpc>
              <a:buSzTx/>
              <a:buFont typeface="Monotype Sorts" pitchFamily="2" charset="2"/>
              <a:buNone/>
            </a:pPr>
            <a:r>
              <a:rPr lang="en-US" altLang="en-US" sz="2400" b="0" kern="0" dirty="0" smtClean="0">
                <a:latin typeface="+mj-lt"/>
              </a:rPr>
              <a:t>        return;</a:t>
            </a:r>
          </a:p>
          <a:p>
            <a:pPr marL="0" indent="354013">
              <a:lnSpc>
                <a:spcPct val="120000"/>
              </a:lnSpc>
              <a:buSzTx/>
              <a:buFont typeface="Monotype Sorts" pitchFamily="2" charset="2"/>
              <a:buNone/>
            </a:pPr>
            <a:r>
              <a:rPr lang="en-US" altLang="en-US" sz="2400" b="0" kern="0" dirty="0" smtClean="0">
                <a:latin typeface="+mj-lt"/>
              </a:rPr>
              <a:t>    </a:t>
            </a:r>
            <a:r>
              <a:rPr lang="en-US" altLang="en-US" sz="2400" b="0" kern="0" dirty="0" err="1" smtClean="0">
                <a:latin typeface="+mj-lt"/>
              </a:rPr>
              <a:t>pivot_pos</a:t>
            </a:r>
            <a:r>
              <a:rPr lang="en-US" altLang="en-US" sz="2400" b="0" kern="0" dirty="0" smtClean="0">
                <a:latin typeface="+mj-lt"/>
              </a:rPr>
              <a:t> = partition(n, m);</a:t>
            </a:r>
          </a:p>
          <a:p>
            <a:pPr marL="0" indent="354013">
              <a:lnSpc>
                <a:spcPct val="120000"/>
              </a:lnSpc>
              <a:buSzTx/>
              <a:buFont typeface="Monotype Sorts" pitchFamily="2" charset="2"/>
              <a:buNone/>
            </a:pPr>
            <a:r>
              <a:rPr lang="en-US" altLang="en-US" sz="2400" b="0" kern="0" dirty="0" smtClean="0">
                <a:latin typeface="+mj-lt"/>
              </a:rPr>
              <a:t>    quicksort(n, </a:t>
            </a:r>
            <a:r>
              <a:rPr lang="en-US" altLang="en-US" sz="2400" b="0" kern="0" dirty="0" err="1" smtClean="0">
                <a:latin typeface="+mj-lt"/>
              </a:rPr>
              <a:t>pivot_pos</a:t>
            </a:r>
            <a:r>
              <a:rPr lang="en-US" altLang="en-US" sz="2400" b="0" kern="0" dirty="0" smtClean="0">
                <a:latin typeface="+mj-lt"/>
              </a:rPr>
              <a:t> - 1);</a:t>
            </a:r>
          </a:p>
          <a:p>
            <a:pPr marL="0" indent="354013">
              <a:lnSpc>
                <a:spcPct val="120000"/>
              </a:lnSpc>
              <a:buSzTx/>
              <a:buFont typeface="Monotype Sorts" pitchFamily="2" charset="2"/>
              <a:buNone/>
            </a:pPr>
            <a:r>
              <a:rPr lang="en-US" altLang="en-US" sz="2400" b="0" kern="0" dirty="0" smtClean="0">
                <a:latin typeface="+mj-lt"/>
              </a:rPr>
              <a:t>    quicksort(</a:t>
            </a:r>
            <a:r>
              <a:rPr lang="en-US" altLang="en-US" sz="2400" b="0" kern="0" dirty="0" err="1" smtClean="0">
                <a:latin typeface="+mj-lt"/>
              </a:rPr>
              <a:t>pivot_pos</a:t>
            </a:r>
            <a:r>
              <a:rPr lang="en-US" altLang="en-US" sz="2400" b="0" kern="0" dirty="0" smtClean="0">
                <a:latin typeface="+mj-lt"/>
              </a:rPr>
              <a:t> + 1, m);</a:t>
            </a:r>
          </a:p>
          <a:p>
            <a:pPr marL="0" indent="354013">
              <a:lnSpc>
                <a:spcPct val="120000"/>
              </a:lnSpc>
              <a:buSzTx/>
              <a:buFont typeface="Monotype Sorts" pitchFamily="2" charset="2"/>
              <a:buNone/>
            </a:pPr>
            <a:r>
              <a:rPr lang="en-US" altLang="en-US" sz="2400" b="0" kern="0" dirty="0" smtClean="0">
                <a:latin typeface="+mj-lt"/>
              </a:rPr>
              <a:t>}</a:t>
            </a:r>
            <a:endParaRPr lang="en-US" altLang="en-US" sz="2400" b="0" kern="0" dirty="0" smtClean="0">
              <a:latin typeface="+mj-lt"/>
            </a:endParaRPr>
          </a:p>
        </p:txBody>
      </p:sp>
    </p:spTree>
    <p:extLst>
      <p:ext uri="{BB962C8B-B14F-4D97-AF65-F5344CB8AC3E}">
        <p14:creationId xmlns:p14="http://schemas.microsoft.com/office/powerpoint/2010/main" val="146514264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134964</TotalTime>
  <Words>1513</Words>
  <Application>Microsoft Office PowerPoint</Application>
  <PresentationFormat>Custom</PresentationFormat>
  <Paragraphs>236</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Monotype Sorts</vt:lpstr>
      <vt:lpstr>Open Sans Extrabold</vt:lpstr>
      <vt:lpstr>Arial</vt:lpstr>
      <vt:lpstr>Symbol</vt:lpstr>
      <vt:lpstr>Times New Roman</vt:lpstr>
      <vt:lpstr>Verdana</vt:lpstr>
      <vt:lpstr>Wingdings</vt:lpstr>
      <vt:lpstr>Khin-CE2001</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Algorithms</dc:title>
  <cp:lastModifiedBy>Ke Kelly</cp:lastModifiedBy>
  <cp:revision>107</cp:revision>
  <cp:lastPrinted>2002-08-10T08:01:40Z</cp:lastPrinted>
  <dcterms:created xsi:type="dcterms:W3CDTF">1995-06-02T22:16:36Z</dcterms:created>
  <dcterms:modified xsi:type="dcterms:W3CDTF">2021-01-15T08:49:06Z</dcterms:modified>
</cp:coreProperties>
</file>