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heme/themeOverride1.xml" ContentType="application/vnd.openxmlformats-officedocument.themeOverride+xml"/>
  <Override PartName="/ppt/ink/ink1.xml" ContentType="application/inkml+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782" r:id="rId1"/>
  </p:sldMasterIdLst>
  <p:notesMasterIdLst>
    <p:notesMasterId r:id="rId54"/>
  </p:notesMasterIdLst>
  <p:handoutMasterIdLst>
    <p:handoutMasterId r:id="rId55"/>
  </p:handoutMasterIdLst>
  <p:sldIdLst>
    <p:sldId id="256" r:id="rId2"/>
    <p:sldId id="453" r:id="rId3"/>
    <p:sldId id="490" r:id="rId4"/>
    <p:sldId id="335" r:id="rId5"/>
    <p:sldId id="470" r:id="rId6"/>
    <p:sldId id="472" r:id="rId7"/>
    <p:sldId id="473" r:id="rId8"/>
    <p:sldId id="467" r:id="rId9"/>
    <p:sldId id="384" r:id="rId10"/>
    <p:sldId id="355" r:id="rId11"/>
    <p:sldId id="477" r:id="rId12"/>
    <p:sldId id="481" r:id="rId13"/>
    <p:sldId id="478" r:id="rId14"/>
    <p:sldId id="479" r:id="rId15"/>
    <p:sldId id="480" r:id="rId16"/>
    <p:sldId id="482" r:id="rId17"/>
    <p:sldId id="475" r:id="rId18"/>
    <p:sldId id="356" r:id="rId19"/>
    <p:sldId id="483" r:id="rId20"/>
    <p:sldId id="484" r:id="rId21"/>
    <p:sldId id="468" r:id="rId22"/>
    <p:sldId id="499" r:id="rId23"/>
    <p:sldId id="339" r:id="rId24"/>
    <p:sldId id="500" r:id="rId25"/>
    <p:sldId id="417" r:id="rId26"/>
    <p:sldId id="418" r:id="rId27"/>
    <p:sldId id="390" r:id="rId28"/>
    <p:sldId id="493" r:id="rId29"/>
    <p:sldId id="341" r:id="rId30"/>
    <p:sldId id="342" r:id="rId31"/>
    <p:sldId id="419" r:id="rId32"/>
    <p:sldId id="420" r:id="rId33"/>
    <p:sldId id="485" r:id="rId34"/>
    <p:sldId id="445" r:id="rId35"/>
    <p:sldId id="446" r:id="rId36"/>
    <p:sldId id="487" r:id="rId37"/>
    <p:sldId id="488" r:id="rId38"/>
    <p:sldId id="447" r:id="rId39"/>
    <p:sldId id="489" r:id="rId40"/>
    <p:sldId id="338" r:id="rId41"/>
    <p:sldId id="343" r:id="rId42"/>
    <p:sldId id="360" r:id="rId43"/>
    <p:sldId id="424" r:id="rId44"/>
    <p:sldId id="425" r:id="rId45"/>
    <p:sldId id="345" r:id="rId46"/>
    <p:sldId id="495" r:id="rId47"/>
    <p:sldId id="494" r:id="rId48"/>
    <p:sldId id="497" r:id="rId49"/>
    <p:sldId id="498" r:id="rId50"/>
    <p:sldId id="469" r:id="rId51"/>
    <p:sldId id="331" r:id="rId52"/>
    <p:sldId id="358" r:id="rId53"/>
  </p:sldIdLst>
  <p:sldSz cx="9902825" cy="6858000"/>
  <p:notesSz cx="9601200" cy="7315200"/>
  <p:defaultTextStyle>
    <a:defPPr>
      <a:defRPr lang="en-US"/>
    </a:defPPr>
    <a:lvl1pPr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1pPr>
    <a:lvl2pPr marL="4572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2pPr>
    <a:lvl3pPr marL="9144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3pPr>
    <a:lvl4pPr marL="13716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4pPr>
    <a:lvl5pPr marL="18288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5pPr>
    <a:lvl6pPr marL="2286000" algn="l" defTabSz="914400" rtl="0" eaLnBrk="1" latinLnBrk="0" hangingPunct="1">
      <a:defRPr sz="1600" b="1" kern="1200">
        <a:solidFill>
          <a:schemeClr val="bg2"/>
        </a:solidFill>
        <a:latin typeface="Arial" panose="020B0604020202020204" pitchFamily="34" charset="0"/>
        <a:ea typeface="+mn-ea"/>
        <a:cs typeface="+mn-cs"/>
      </a:defRPr>
    </a:lvl6pPr>
    <a:lvl7pPr marL="2743200" algn="l" defTabSz="914400" rtl="0" eaLnBrk="1" latinLnBrk="0" hangingPunct="1">
      <a:defRPr sz="1600" b="1" kern="1200">
        <a:solidFill>
          <a:schemeClr val="bg2"/>
        </a:solidFill>
        <a:latin typeface="Arial" panose="020B0604020202020204" pitchFamily="34" charset="0"/>
        <a:ea typeface="+mn-ea"/>
        <a:cs typeface="+mn-cs"/>
      </a:defRPr>
    </a:lvl7pPr>
    <a:lvl8pPr marL="3200400" algn="l" defTabSz="914400" rtl="0" eaLnBrk="1" latinLnBrk="0" hangingPunct="1">
      <a:defRPr sz="1600" b="1" kern="1200">
        <a:solidFill>
          <a:schemeClr val="bg2"/>
        </a:solidFill>
        <a:latin typeface="Arial" panose="020B0604020202020204" pitchFamily="34" charset="0"/>
        <a:ea typeface="+mn-ea"/>
        <a:cs typeface="+mn-cs"/>
      </a:defRPr>
    </a:lvl8pPr>
    <a:lvl9pPr marL="3657600" algn="l" defTabSz="914400" rtl="0" eaLnBrk="1" latinLnBrk="0" hangingPunct="1">
      <a:defRPr sz="1600" b="1" kern="1200">
        <a:solidFill>
          <a:schemeClr val="bg2"/>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2" pos="815" userDrawn="1">
          <p15:clr>
            <a:srgbClr val="A4A3A4"/>
          </p15:clr>
        </p15:guide>
        <p15:guide id="3" orient="horz" pos="3312" userDrawn="1">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eng Jie (Asst Prof)" initials="ZJ"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000"/>
    <a:srgbClr val="993300"/>
    <a:srgbClr val="CC6600"/>
    <a:srgbClr val="669900"/>
    <a:srgbClr val="336600"/>
    <a:srgbClr val="000066"/>
    <a:srgbClr val="00CC00"/>
    <a:srgbClr val="0000FF"/>
    <a:srgbClr val="0033CC"/>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14" autoAdjust="0"/>
    <p:restoredTop sz="88869" autoAdjust="0"/>
  </p:normalViewPr>
  <p:slideViewPr>
    <p:cSldViewPr>
      <p:cViewPr varScale="1">
        <p:scale>
          <a:sx n="85" d="100"/>
          <a:sy n="85" d="100"/>
        </p:scale>
        <p:origin x="660" y="40"/>
      </p:cViewPr>
      <p:guideLst>
        <p:guide pos="815"/>
        <p:guide orient="horz" pos="3312"/>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4332"/>
    </p:cViewPr>
  </p:sorterViewPr>
  <p:notesViewPr>
    <p:cSldViewPr>
      <p:cViewPr varScale="1">
        <p:scale>
          <a:sx n="67" d="100"/>
          <a:sy n="67" d="100"/>
        </p:scale>
        <p:origin x="1950" y="66"/>
      </p:cViewPr>
      <p:guideLst>
        <p:guide orient="horz" pos="2304"/>
        <p:guide pos="302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r>
              <a:rPr lang="en-US"/>
              <a:t>Lecture 3 - sorting</a:t>
            </a:r>
          </a:p>
        </p:txBody>
      </p:sp>
      <p:sp>
        <p:nvSpPr>
          <p:cNvPr id="4099" name="Rectangle 3"/>
          <p:cNvSpPr>
            <a:spLocks noGrp="1" noChangeArrowheads="1"/>
          </p:cNvSpPr>
          <p:nvPr>
            <p:ph type="dt" sz="quarter" idx="1"/>
          </p:nvPr>
        </p:nvSpPr>
        <p:spPr bwMode="auto">
          <a:xfrm>
            <a:off x="5440363" y="0"/>
            <a:ext cx="4160837" cy="365125"/>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4100" name="Rectangle 4"/>
          <p:cNvSpPr>
            <a:spLocks noGrp="1" noChangeArrowheads="1"/>
          </p:cNvSpPr>
          <p:nvPr>
            <p:ph type="ftr" sz="quarter" idx="2"/>
          </p:nvPr>
        </p:nvSpPr>
        <p:spPr bwMode="auto">
          <a:xfrm>
            <a:off x="0" y="6950075"/>
            <a:ext cx="4160838" cy="365125"/>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r>
              <a:rPr lang="en-US"/>
              <a:t>Angela GOH</a:t>
            </a:r>
          </a:p>
        </p:txBody>
      </p:sp>
      <p:sp>
        <p:nvSpPr>
          <p:cNvPr id="4101" name="Rectangle 5"/>
          <p:cNvSpPr>
            <a:spLocks noGrp="1" noChangeArrowheads="1"/>
          </p:cNvSpPr>
          <p:nvPr>
            <p:ph type="sldNum" sz="quarter" idx="3"/>
          </p:nvPr>
        </p:nvSpPr>
        <p:spPr bwMode="auto">
          <a:xfrm>
            <a:off x="5440363" y="6950075"/>
            <a:ext cx="4160837" cy="365125"/>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anose="02020603050405020304" pitchFamily="18" charset="0"/>
              </a:defRPr>
            </a:lvl1pPr>
          </a:lstStyle>
          <a:p>
            <a:fld id="{ECC47C8C-33ED-4BE8-A513-D40FC5237D19}" type="slidenum">
              <a:rPr lang="en-US" altLang="en-US"/>
              <a:pPr/>
              <a:t>‹#›</a:t>
            </a:fld>
            <a:endParaRPr lang="en-US" altLang="en-US"/>
          </a:p>
        </p:txBody>
      </p:sp>
    </p:spTree>
    <p:extLst>
      <p:ext uri="{BB962C8B-B14F-4D97-AF65-F5344CB8AC3E}">
        <p14:creationId xmlns:p14="http://schemas.microsoft.com/office/powerpoint/2010/main" val="358968683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8807" units="in"/>
          <inkml:channel name="Y" type="integer" max="18079" units="in"/>
          <inkml:channel name="F" type="integer" max="32767" units="dev"/>
        </inkml:traceFormat>
        <inkml:channelProperties>
          <inkml:channelProperty channel="X" name="resolution" value="2540.07568" units="1/in"/>
          <inkml:channelProperty channel="Y" name="resolution" value="2540.25562" units="1/in"/>
          <inkml:channelProperty channel="F" name="resolution" value="0" units="1/dev"/>
        </inkml:channelProperties>
      </inkml:inkSource>
      <inkml:timestamp xml:id="ts0" timeString="2015-10-09T03:08:13.062"/>
    </inkml:context>
    <inkml:brush xml:id="br0">
      <inkml:brushProperty name="width" value="0.05292" units="cm"/>
      <inkml:brushProperty name="height" value="0.05292" units="cm"/>
      <inkml:brushProperty name="fitToCurve" value="1"/>
    </inkml:brush>
  </inkml:definitions>
  <inkml:trace contextRef="#ctx0" brushRef="#br0">7-2 3354,'-9'0'2193,"9"0"-258,0 0-903,0 0-387,0 0-387,0 0-258,0 0 0,5 2 0,-5-2 0,11 10 0,-11-10 0,10 12 0,-10-12 129,0 0-129,15 16-1548,-15-16-2193,9 14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2051" name="Rectangle 3"/>
          <p:cNvSpPr>
            <a:spLocks noGrp="1" noChangeArrowheads="1"/>
          </p:cNvSpPr>
          <p:nvPr>
            <p:ph type="dt" idx="1"/>
          </p:nvPr>
        </p:nvSpPr>
        <p:spPr bwMode="auto">
          <a:xfrm>
            <a:off x="5440363" y="0"/>
            <a:ext cx="4160837" cy="365125"/>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95236" name="Rectangle 4"/>
          <p:cNvSpPr>
            <a:spLocks noGrp="1" noRot="1" noChangeAspect="1" noChangeArrowheads="1" noTextEdit="1"/>
          </p:cNvSpPr>
          <p:nvPr>
            <p:ph type="sldImg" idx="2"/>
          </p:nvPr>
        </p:nvSpPr>
        <p:spPr bwMode="auto">
          <a:xfrm>
            <a:off x="2827338" y="554038"/>
            <a:ext cx="3946525" cy="27336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1279525" y="3475038"/>
            <a:ext cx="7042150" cy="3290887"/>
          </a:xfrm>
          <a:prstGeom prst="rect">
            <a:avLst/>
          </a:prstGeom>
          <a:noFill/>
          <a:ln w="9525">
            <a:noFill/>
            <a:miter lim="800000"/>
            <a:headEnd/>
            <a:tailEnd/>
          </a:ln>
          <a:effectLst/>
        </p:spPr>
        <p:txBody>
          <a:bodyPr vert="horz" wrap="square" lIns="96016" tIns="48008" rIns="96016" bIns="48008" numCol="1" anchor="t" anchorCtr="0" compatLnSpc="1">
            <a:prstTxWarp prst="textNoShape">
              <a:avLst/>
            </a:prstTxWarp>
          </a:bodyPr>
          <a:lstStyle/>
          <a:p>
            <a:pPr lvl="0"/>
            <a:r>
              <a:rPr lang="en-US" noProof="0" smtClean="0"/>
              <a:t>Click to edit Master text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2054" name="Rectangle 6"/>
          <p:cNvSpPr>
            <a:spLocks noGrp="1" noChangeArrowheads="1"/>
          </p:cNvSpPr>
          <p:nvPr>
            <p:ph type="ftr" sz="quarter" idx="4"/>
          </p:nvPr>
        </p:nvSpPr>
        <p:spPr bwMode="auto">
          <a:xfrm>
            <a:off x="0" y="6950075"/>
            <a:ext cx="4160838" cy="365125"/>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2055" name="Rectangle 7"/>
          <p:cNvSpPr>
            <a:spLocks noGrp="1" noChangeArrowheads="1"/>
          </p:cNvSpPr>
          <p:nvPr>
            <p:ph type="sldNum" sz="quarter" idx="5"/>
          </p:nvPr>
        </p:nvSpPr>
        <p:spPr bwMode="auto">
          <a:xfrm>
            <a:off x="5440363" y="6950075"/>
            <a:ext cx="4160837" cy="365125"/>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anose="02020603050405020304" pitchFamily="18" charset="0"/>
              </a:defRPr>
            </a:lvl1pPr>
          </a:lstStyle>
          <a:p>
            <a:fld id="{71BE5D5F-87E6-4666-8BA1-E79CF441DC6E}" type="slidenum">
              <a:rPr lang="en-US" altLang="en-US"/>
              <a:pPr/>
              <a:t>‹#›</a:t>
            </a:fld>
            <a:endParaRPr lang="en-US" altLang="en-US"/>
          </a:p>
        </p:txBody>
      </p:sp>
    </p:spTree>
    <p:extLst>
      <p:ext uri="{BB962C8B-B14F-4D97-AF65-F5344CB8AC3E}">
        <p14:creationId xmlns:p14="http://schemas.microsoft.com/office/powerpoint/2010/main" val="14847534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4742055C-F959-426D-846B-EC1764B7936C}" type="slidenum">
              <a:rPr lang="en-US" altLang="en-US" sz="1000" b="0">
                <a:solidFill>
                  <a:schemeClr val="tx1"/>
                </a:solidFill>
                <a:latin typeface="Times New Roman" panose="02020603050405020304" pitchFamily="18" charset="0"/>
              </a:rPr>
              <a:pPr/>
              <a:t>1</a:t>
            </a:fld>
            <a:endParaRPr lang="en-US" altLang="en-US" sz="1000" b="0" dirty="0">
              <a:solidFill>
                <a:schemeClr val="tx1"/>
              </a:solidFill>
              <a:latin typeface="Times New Roman" panose="02020603050405020304" pitchFamily="18" charset="0"/>
            </a:endParaRPr>
          </a:p>
        </p:txBody>
      </p:sp>
      <p:sp>
        <p:nvSpPr>
          <p:cNvPr id="96259" name="Rectangle 2"/>
          <p:cNvSpPr>
            <a:spLocks noGrp="1" noRot="1" noChangeAspect="1" noChangeArrowheads="1" noTextEdit="1"/>
          </p:cNvSpPr>
          <p:nvPr>
            <p:ph type="sldImg"/>
          </p:nvPr>
        </p:nvSpPr>
        <p:spPr>
          <a:ln cap="flat"/>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z="1200" kern="1200" dirty="0" smtClean="0">
                <a:solidFill>
                  <a:schemeClr val="tx1"/>
                </a:solidFill>
                <a:effectLst/>
                <a:latin typeface="Times New Roman" pitchFamily="18" charset="0"/>
                <a:ea typeface="+mn-ea"/>
                <a:cs typeface="+mn-cs"/>
              </a:rPr>
              <a:t>In this section,</a:t>
            </a:r>
            <a:r>
              <a:rPr lang="en-GB" sz="1200" kern="1200" baseline="0" dirty="0" smtClean="0">
                <a:solidFill>
                  <a:schemeClr val="tx1"/>
                </a:solidFill>
                <a:effectLst/>
                <a:latin typeface="Times New Roman" pitchFamily="18" charset="0"/>
                <a:ea typeface="+mn-ea"/>
                <a:cs typeface="+mn-cs"/>
              </a:rPr>
              <a:t> </a:t>
            </a:r>
            <a:r>
              <a:rPr lang="en-GB" sz="1200" kern="1200" dirty="0" smtClean="0">
                <a:solidFill>
                  <a:schemeClr val="tx1"/>
                </a:solidFill>
                <a:effectLst/>
                <a:latin typeface="Times New Roman" pitchFamily="18" charset="0"/>
                <a:ea typeface="+mn-ea"/>
                <a:cs typeface="+mn-cs"/>
              </a:rPr>
              <a:t>we are going to learn another sorting</a:t>
            </a:r>
            <a:r>
              <a:rPr lang="en-GB" sz="1200" kern="1200" baseline="0" dirty="0" smtClean="0">
                <a:solidFill>
                  <a:schemeClr val="tx1"/>
                </a:solidFill>
                <a:effectLst/>
                <a:latin typeface="Times New Roman" pitchFamily="18" charset="0"/>
                <a:ea typeface="+mn-ea"/>
                <a:cs typeface="+mn-cs"/>
              </a:rPr>
              <a:t> </a:t>
            </a:r>
            <a:r>
              <a:rPr lang="en-GB" sz="1200" b="0" kern="1200" dirty="0" smtClean="0">
                <a:solidFill>
                  <a:schemeClr val="tx1"/>
                </a:solidFill>
                <a:effectLst/>
                <a:latin typeface="Times New Roman" pitchFamily="18" charset="0"/>
                <a:ea typeface="+mn-ea"/>
                <a:cs typeface="+mn-cs"/>
              </a:rPr>
              <a:t>algorithm</a:t>
            </a:r>
            <a:r>
              <a:rPr lang="en-GB" sz="1200" kern="1200" baseline="0" dirty="0" smtClean="0">
                <a:solidFill>
                  <a:schemeClr val="tx1"/>
                </a:solidFill>
                <a:effectLst/>
                <a:latin typeface="Times New Roman" pitchFamily="18" charset="0"/>
                <a:ea typeface="+mn-ea"/>
                <a:cs typeface="+mn-cs"/>
              </a:rPr>
              <a:t> called Heapsort.</a:t>
            </a:r>
            <a:endParaRPr lang="en-GB" sz="1200" kern="1200" dirty="0">
              <a:solidFill>
                <a:schemeClr val="tx1"/>
              </a:solidFill>
              <a:effectLst/>
              <a:latin typeface="Times New Roman" pitchFamily="18" charset="0"/>
              <a:ea typeface="+mn-ea"/>
              <a:cs typeface="+mn-cs"/>
            </a:endParaRPr>
          </a:p>
        </p:txBody>
      </p:sp>
    </p:spTree>
    <p:extLst>
      <p:ext uri="{BB962C8B-B14F-4D97-AF65-F5344CB8AC3E}">
        <p14:creationId xmlns:p14="http://schemas.microsoft.com/office/powerpoint/2010/main" val="3869053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pitchFamily="18" charset="0"/>
                <a:ea typeface="+mn-ea"/>
                <a:cs typeface="+mn-cs"/>
              </a:rPr>
              <a:t>We have just seen that the array indexes are very important for implementing the binary tree with an array.  Here, we give the rules for using the index values, so that they can play the roles of pointers. </a:t>
            </a:r>
          </a:p>
          <a:p>
            <a:endParaRPr lang="en-GB"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The first rule is about this: If an entry of the array has index value of i, how to tell if it is a tree node or not?</a:t>
            </a:r>
          </a:p>
          <a:p>
            <a:r>
              <a:rPr lang="en-US" sz="1200" kern="1200" dirty="0" smtClean="0">
                <a:solidFill>
                  <a:schemeClr val="tx1"/>
                </a:solidFill>
                <a:effectLst/>
                <a:latin typeface="Times New Roman" pitchFamily="18" charset="0"/>
                <a:ea typeface="+mn-ea"/>
                <a:cs typeface="+mn-cs"/>
              </a:rPr>
              <a:t>The rule is very simple: We just need to check whether i is between 1 and n (inclusive). </a:t>
            </a:r>
          </a:p>
          <a:p>
            <a:r>
              <a:rPr lang="en-US" sz="1200" kern="1200" dirty="0" smtClean="0">
                <a:solidFill>
                  <a:schemeClr val="tx1"/>
                </a:solidFill>
                <a:effectLst/>
                <a:latin typeface="Times New Roman" pitchFamily="18" charset="0"/>
                <a:ea typeface="+mn-ea"/>
                <a:cs typeface="+mn-cs"/>
              </a:rPr>
              <a:t>That is, if i is larger than or equal to 1, and less than or equal to n, then the i-th node is part of the tree. </a:t>
            </a:r>
          </a:p>
          <a:p>
            <a:r>
              <a:rPr lang="en-US" sz="1200" kern="1200" dirty="0" smtClean="0">
                <a:solidFill>
                  <a:schemeClr val="tx1"/>
                </a:solidFill>
                <a:effectLst/>
                <a:latin typeface="Times New Roman" pitchFamily="18" charset="0"/>
                <a:ea typeface="+mn-ea"/>
                <a:cs typeface="+mn-cs"/>
              </a:rPr>
              <a:t>Here, n is the number of nodes in the tree. Why is this rule important? It is because in real implementation, an array might contain elements outside the range of entries of the tree. So we need boundaries to check if an array entry is in the tree or not. </a:t>
            </a:r>
          </a:p>
          <a:p>
            <a:r>
              <a:rPr lang="en-US" sz="1200" kern="1200" dirty="0" smtClean="0">
                <a:solidFill>
                  <a:schemeClr val="tx1"/>
                </a:solidFill>
                <a:effectLst/>
                <a:latin typeface="Times New Roman" pitchFamily="18" charset="0"/>
                <a:ea typeface="+mn-ea"/>
                <a:cs typeface="+mn-cs"/>
              </a:rPr>
              <a:t>For instance, if we want to delete the right-most node in the lowest level from the tree, we can just decrease n by 1, then the original n-th entry will be excluded from the tree. Such a way to delete a tree node will actually be used later in the algorithm of Heapsort. </a:t>
            </a:r>
          </a:p>
          <a:p>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10</a:t>
            </a:fld>
            <a:endParaRPr lang="en-US" altLang="en-US" dirty="0"/>
          </a:p>
        </p:txBody>
      </p:sp>
    </p:spTree>
    <p:extLst>
      <p:ext uri="{BB962C8B-B14F-4D97-AF65-F5344CB8AC3E}">
        <p14:creationId xmlns:p14="http://schemas.microsoft.com/office/powerpoint/2010/main" val="2510118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pitchFamily="18" charset="0"/>
                <a:ea typeface="+mn-ea"/>
                <a:cs typeface="+mn-cs"/>
              </a:rPr>
              <a:t>The second rule is about how to find the parent node of the i-th entry of the array. The index value of the parent of the i-th node can be calculated in this way: divide i by 2 and take a floor function.</a:t>
            </a:r>
          </a:p>
          <a:p>
            <a:r>
              <a:rPr lang="en-US" sz="1200" kern="1200" dirty="0" smtClean="0">
                <a:solidFill>
                  <a:schemeClr val="tx1"/>
                </a:solidFill>
                <a:effectLst/>
                <a:latin typeface="Times New Roman" pitchFamily="18" charset="0"/>
                <a:ea typeface="+mn-ea"/>
                <a:cs typeface="+mn-cs"/>
              </a:rPr>
              <a:t>We can verify this rule using the example </a:t>
            </a:r>
            <a:r>
              <a:rPr lang="en-US" sz="1200" b="0" kern="1200" dirty="0" smtClean="0">
                <a:solidFill>
                  <a:schemeClr val="tx1"/>
                </a:solidFill>
                <a:effectLst/>
                <a:latin typeface="Times New Roman" pitchFamily="18" charset="0"/>
                <a:ea typeface="+mn-ea"/>
                <a:cs typeface="+mn-cs"/>
              </a:rPr>
              <a:t>here.</a:t>
            </a:r>
          </a:p>
          <a:p>
            <a:endParaRPr lang="en-US"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A special case is </a:t>
            </a:r>
            <a:r>
              <a:rPr lang="en-US" sz="1200" b="1" kern="1200" dirty="0" smtClean="0">
                <a:solidFill>
                  <a:schemeClr val="tx1"/>
                </a:solidFill>
                <a:effectLst/>
                <a:latin typeface="Times New Roman" pitchFamily="18" charset="0"/>
                <a:ea typeface="+mn-ea"/>
                <a:cs typeface="+mn-cs"/>
              </a:rPr>
              <a:t>&lt;&lt;animation 1&gt;&gt;</a:t>
            </a:r>
            <a:r>
              <a:rPr lang="en-US" sz="1200" kern="1200" dirty="0" smtClean="0">
                <a:solidFill>
                  <a:schemeClr val="tx1"/>
                </a:solidFill>
                <a:effectLst/>
                <a:latin typeface="Times New Roman" pitchFamily="18" charset="0"/>
                <a:ea typeface="+mn-ea"/>
                <a:cs typeface="+mn-cs"/>
              </a:rPr>
              <a:t>when i is equal to 1, then i divided by 2 and taking a floor will be equal to 0, but 0 is not between 1 and n. So, according to the first rule, the root node has no parent. </a:t>
            </a:r>
          </a:p>
          <a:p>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11</a:t>
            </a:fld>
            <a:endParaRPr lang="en-US" altLang="en-US" dirty="0"/>
          </a:p>
        </p:txBody>
      </p:sp>
    </p:spTree>
    <p:extLst>
      <p:ext uri="{BB962C8B-B14F-4D97-AF65-F5344CB8AC3E}">
        <p14:creationId xmlns:p14="http://schemas.microsoft.com/office/powerpoint/2010/main" val="1392024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pitchFamily="18" charset="0"/>
                <a:ea typeface="+mn-ea"/>
                <a:cs typeface="+mn-cs"/>
              </a:rPr>
              <a:t>The second rule is about how to find the parent node of the i-th entry of the array. The index value of the parent of the i-th node can be calculated in this way: divide i by 2 and take a floor function.</a:t>
            </a:r>
          </a:p>
          <a:p>
            <a:r>
              <a:rPr lang="en-US" sz="1200" kern="1200" dirty="0" smtClean="0">
                <a:solidFill>
                  <a:schemeClr val="tx1"/>
                </a:solidFill>
                <a:effectLst/>
                <a:latin typeface="Times New Roman" pitchFamily="18" charset="0"/>
                <a:ea typeface="+mn-ea"/>
                <a:cs typeface="+mn-cs"/>
              </a:rPr>
              <a:t>We can verify this rule using the example in the previous slide. </a:t>
            </a:r>
          </a:p>
          <a:p>
            <a:endParaRPr lang="en-US"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A special case is when i is equal to 1, then i divided by 2 and taking a floor will be equal to 0, but 0 is not between 1 and n. So, according to the first rule, the root node has no parent. </a:t>
            </a:r>
          </a:p>
          <a:p>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12</a:t>
            </a:fld>
            <a:endParaRPr lang="en-US" altLang="en-US" dirty="0"/>
          </a:p>
        </p:txBody>
      </p:sp>
    </p:spTree>
    <p:extLst>
      <p:ext uri="{BB962C8B-B14F-4D97-AF65-F5344CB8AC3E}">
        <p14:creationId xmlns:p14="http://schemas.microsoft.com/office/powerpoint/2010/main" val="975701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pitchFamily="18" charset="0"/>
                <a:ea typeface="+mn-ea"/>
                <a:cs typeface="+mn-cs"/>
              </a:rPr>
              <a:t>The third rule, is that in order to find the left child, we only need to double the index value.</a:t>
            </a:r>
          </a:p>
          <a:p>
            <a:r>
              <a:rPr lang="en-US" sz="1200" kern="1200" dirty="0" smtClean="0">
                <a:solidFill>
                  <a:schemeClr val="tx1"/>
                </a:solidFill>
                <a:effectLst/>
                <a:latin typeface="Times New Roman" pitchFamily="18" charset="0"/>
                <a:ea typeface="+mn-ea"/>
                <a:cs typeface="+mn-cs"/>
              </a:rPr>
              <a:t>So we can see the second rule and the third rule are converse of each other.</a:t>
            </a:r>
          </a:p>
          <a:p>
            <a:endParaRPr lang="en-US"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a:t>
            </a:r>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13</a:t>
            </a:fld>
            <a:endParaRPr lang="en-US" altLang="en-US" dirty="0"/>
          </a:p>
        </p:txBody>
      </p:sp>
    </p:spTree>
    <p:extLst>
      <p:ext uri="{BB962C8B-B14F-4D97-AF65-F5344CB8AC3E}">
        <p14:creationId xmlns:p14="http://schemas.microsoft.com/office/powerpoint/2010/main" val="1616941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pitchFamily="18" charset="0"/>
                <a:ea typeface="+mn-ea"/>
                <a:cs typeface="+mn-cs"/>
              </a:rPr>
              <a:t>Similarly, the fourth rule says that, to find the right child of the i-th node, we just need to double the index and then increase by one, which is equal to 2i + 1. This is because, in order to move from one node to its brother on the right side, you just need to increase the index by one. </a:t>
            </a:r>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14</a:t>
            </a:fld>
            <a:endParaRPr lang="en-US" altLang="en-US" dirty="0"/>
          </a:p>
        </p:txBody>
      </p:sp>
    </p:spTree>
    <p:extLst>
      <p:ext uri="{BB962C8B-B14F-4D97-AF65-F5344CB8AC3E}">
        <p14:creationId xmlns:p14="http://schemas.microsoft.com/office/powerpoint/2010/main" val="1156226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pitchFamily="18" charset="0"/>
                <a:ea typeface="+mn-ea"/>
                <a:cs typeface="+mn-cs"/>
              </a:rPr>
              <a:t>The last rule is to determine whether or not the i-th entry of the array corresponds to a leaf node. The rule says that, if 2i is larger than n, then the i-th node is a leaf. Why is this correct? We can use the previous rules to show that this rule is correct. If the i-th node has a left child, then according to the third rule the index of the left child will be 2i. </a:t>
            </a:r>
          </a:p>
          <a:p>
            <a:r>
              <a:rPr lang="en-US" sz="1200" kern="1200" dirty="0" smtClean="0">
                <a:solidFill>
                  <a:schemeClr val="tx1"/>
                </a:solidFill>
                <a:effectLst/>
                <a:latin typeface="Times New Roman" pitchFamily="18" charset="0"/>
                <a:ea typeface="+mn-ea"/>
                <a:cs typeface="+mn-cs"/>
              </a:rPr>
              <a:t>But we know that 2i is larger than n, then according to the first rule, the left child with index 2i is not part of the tree. This is a contradiction. Therefore, the i-th node has no left child. Likewise the i-th node has no right child, because since 2i is larger than n, 2i + 1 is of course also larger than n. Therefore, if 2i is larger than n, the i-th node will be a leaf. </a:t>
            </a:r>
            <a:endParaRPr lang="en-GB" sz="1200" kern="1200" dirty="0" smtClean="0">
              <a:solidFill>
                <a:schemeClr val="tx1"/>
              </a:solidFill>
              <a:effectLst/>
              <a:latin typeface="Times New Roman" pitchFamily="18" charset="0"/>
              <a:ea typeface="+mn-ea"/>
              <a:cs typeface="+mn-cs"/>
            </a:endParaRPr>
          </a:p>
          <a:p>
            <a:endParaRPr lang="en-GB" sz="1200" kern="1200" dirty="0" smtClean="0">
              <a:solidFill>
                <a:schemeClr val="tx1"/>
              </a:solidFill>
              <a:effectLst/>
              <a:latin typeface="Times New Roman" pitchFamily="18" charset="0"/>
              <a:ea typeface="+mn-ea"/>
              <a:cs typeface="+mn-cs"/>
            </a:endParaRPr>
          </a:p>
          <a:p>
            <a:endParaRPr lang="en-US"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a:t>
            </a:r>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15</a:t>
            </a:fld>
            <a:endParaRPr lang="en-US" altLang="en-US" dirty="0"/>
          </a:p>
        </p:txBody>
      </p:sp>
    </p:spTree>
    <p:extLst>
      <p:ext uri="{BB962C8B-B14F-4D97-AF65-F5344CB8AC3E}">
        <p14:creationId xmlns:p14="http://schemas.microsoft.com/office/powerpoint/2010/main" val="691010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pitchFamily="18" charset="0"/>
                <a:ea typeface="+mn-ea"/>
                <a:cs typeface="+mn-cs"/>
              </a:rPr>
              <a:t>Using these rules, we can rephrase the maximising partial order tree property as follows. </a:t>
            </a:r>
          </a:p>
          <a:p>
            <a:r>
              <a:rPr lang="en-US" sz="1200" kern="1200" dirty="0" smtClean="0">
                <a:solidFill>
                  <a:schemeClr val="tx1"/>
                </a:solidFill>
                <a:effectLst/>
                <a:latin typeface="Times New Roman" pitchFamily="18" charset="0"/>
                <a:ea typeface="+mn-ea"/>
                <a:cs typeface="+mn-cs"/>
              </a:rPr>
              <a:t>For all positions of index k in the array, the key value at position k should be larger than or equal to the key values at positions 2k and 2k + 1 (if these positions exist in the tree). This is because 2k corresponds to the left child and 2k + 1 corresponds to the right child of the k-th node. </a:t>
            </a:r>
          </a:p>
          <a:p>
            <a:r>
              <a:rPr lang="en-US" sz="1200" kern="1200" dirty="0" smtClean="0">
                <a:solidFill>
                  <a:schemeClr val="tx1"/>
                </a:solidFill>
                <a:effectLst/>
                <a:latin typeface="Times New Roman" pitchFamily="18" charset="0"/>
                <a:ea typeface="+mn-ea"/>
                <a:cs typeface="+mn-cs"/>
              </a:rPr>
              <a:t>So this rephrases the property that parent node should be larger than or equal to the children, everywhere in the tree.</a:t>
            </a:r>
            <a:endParaRPr lang="en-GB" sz="1200" kern="1200" dirty="0" smtClean="0">
              <a:solidFill>
                <a:schemeClr val="tx1"/>
              </a:solidFill>
              <a:effectLst/>
              <a:latin typeface="Times New Roman" pitchFamily="18" charset="0"/>
              <a:ea typeface="+mn-ea"/>
              <a:cs typeface="+mn-cs"/>
            </a:endParaRPr>
          </a:p>
          <a:p>
            <a:endParaRPr lang="en-GB" dirty="0" smtClean="0"/>
          </a:p>
          <a:p>
            <a:endParaRPr lang="en-GB" sz="1200" kern="1200" dirty="0" smtClean="0">
              <a:solidFill>
                <a:schemeClr val="tx1"/>
              </a:solidFill>
              <a:effectLst/>
              <a:latin typeface="Times New Roman" pitchFamily="18" charset="0"/>
              <a:ea typeface="+mn-ea"/>
              <a:cs typeface="+mn-cs"/>
            </a:endParaRPr>
          </a:p>
          <a:p>
            <a:endParaRPr lang="en-US"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a:t>
            </a:r>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16</a:t>
            </a:fld>
            <a:endParaRPr lang="en-US" altLang="en-US" dirty="0"/>
          </a:p>
        </p:txBody>
      </p:sp>
    </p:spTree>
    <p:extLst>
      <p:ext uri="{BB962C8B-B14F-4D97-AF65-F5344CB8AC3E}">
        <p14:creationId xmlns:p14="http://schemas.microsoft.com/office/powerpoint/2010/main" val="20326246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pitchFamily="18" charset="0"/>
                <a:ea typeface="+mn-ea"/>
                <a:cs typeface="+mn-cs"/>
              </a:rPr>
              <a:t>Let us look at an example to see how the maximising heap can be used for sorting.</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17</a:t>
            </a:fld>
            <a:endParaRPr lang="en-US" altLang="en-US" dirty="0"/>
          </a:p>
        </p:txBody>
      </p:sp>
    </p:spTree>
    <p:extLst>
      <p:ext uri="{BB962C8B-B14F-4D97-AF65-F5344CB8AC3E}">
        <p14:creationId xmlns:p14="http://schemas.microsoft.com/office/powerpoint/2010/main" val="4082723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pitchFamily="18" charset="0"/>
                <a:ea typeface="+mn-ea"/>
                <a:cs typeface="+mn-cs"/>
              </a:rPr>
              <a:t>The basic idea is that we always pick up the root. </a:t>
            </a:r>
          </a:p>
          <a:p>
            <a:r>
              <a:rPr lang="en-US" sz="1200" kern="1200" dirty="0" smtClean="0">
                <a:solidFill>
                  <a:schemeClr val="tx1"/>
                </a:solidFill>
                <a:effectLst/>
                <a:latin typeface="Times New Roman" pitchFamily="18" charset="0"/>
                <a:ea typeface="+mn-ea"/>
                <a:cs typeface="+mn-cs"/>
              </a:rPr>
              <a:t>Here, assume that the letters in the nodes are ordered in the alphabetical order. </a:t>
            </a:r>
          </a:p>
          <a:p>
            <a:r>
              <a:rPr lang="en-US" sz="1200" kern="1200" dirty="0" smtClean="0">
                <a:solidFill>
                  <a:schemeClr val="tx1"/>
                </a:solidFill>
                <a:effectLst/>
                <a:latin typeface="Times New Roman" pitchFamily="18" charset="0"/>
                <a:ea typeface="+mn-ea"/>
                <a:cs typeface="+mn-cs"/>
              </a:rPr>
              <a:t>So, in this example, “A” is the smallest, and “Y” is the largest.</a:t>
            </a:r>
          </a:p>
          <a:p>
            <a:r>
              <a:rPr lang="en-US" sz="1200" kern="1200" dirty="0" smtClean="0">
                <a:solidFill>
                  <a:schemeClr val="tx1"/>
                </a:solidFill>
                <a:effectLst/>
                <a:latin typeface="Times New Roman" pitchFamily="18" charset="0"/>
                <a:ea typeface="+mn-ea"/>
                <a:cs typeface="+mn-cs"/>
              </a:rPr>
              <a:t>To do the sorting, we first delete the root with key value of “Y”, and it is moved to the right-most position of the array. As a result, the 9-th position of the array, which has previously key value of “C” is now occupied by the deleted root of value “Y”. </a:t>
            </a:r>
          </a:p>
          <a:p>
            <a:r>
              <a:rPr lang="en-US" sz="1200" kern="1200" dirty="0" smtClean="0">
                <a:solidFill>
                  <a:schemeClr val="tx1"/>
                </a:solidFill>
                <a:effectLst/>
                <a:latin typeface="Times New Roman" pitchFamily="18" charset="0"/>
                <a:ea typeface="+mn-ea"/>
                <a:cs typeface="+mn-cs"/>
              </a:rPr>
              <a:t>So, to make the 9-th entry open to insert the deleted root, we need to delete it from the tree first. Remember how to delete the right-most node at the lowest level from the tree? We can do that by decreasing the size of the tree by 1. Then, what about the node with value “C”? We will insert it back into the tree. Through the insertion, we will restore the order of nodes in the tree, so that the maximizing partial order tree property will be maintained. In other words, after the root of value “Y” is deleted, we should repair the damage of the tree. </a:t>
            </a:r>
          </a:p>
          <a:p>
            <a:r>
              <a:rPr lang="en-US" sz="1200" kern="1200" dirty="0" smtClean="0">
                <a:solidFill>
                  <a:schemeClr val="tx1"/>
                </a:solidFill>
                <a:effectLst/>
                <a:latin typeface="Times New Roman" pitchFamily="18" charset="0"/>
                <a:ea typeface="+mn-ea"/>
                <a:cs typeface="+mn-cs"/>
              </a:rPr>
              <a:t>We will learn later, on how to do the repair, or re-adjustment. </a:t>
            </a:r>
            <a:endParaRPr lang="en-GB" sz="1200" kern="1200" dirty="0" smtClean="0">
              <a:solidFill>
                <a:schemeClr val="tx1"/>
              </a:solidFill>
              <a:effectLst/>
              <a:latin typeface="Times New Roman" pitchFamily="18" charset="0"/>
              <a:ea typeface="+mn-ea"/>
              <a:cs typeface="+mn-cs"/>
            </a:endParaRP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18</a:t>
            </a:fld>
            <a:endParaRPr lang="en-US" altLang="en-US" dirty="0"/>
          </a:p>
        </p:txBody>
      </p:sp>
    </p:spTree>
    <p:extLst>
      <p:ext uri="{BB962C8B-B14F-4D97-AF65-F5344CB8AC3E}">
        <p14:creationId xmlns:p14="http://schemas.microsoft.com/office/powerpoint/2010/main" val="17908267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pitchFamily="18" charset="0"/>
                <a:ea typeface="+mn-ea"/>
                <a:cs typeface="+mn-cs"/>
              </a:rPr>
              <a:t>So we can see the second root, with key value “R”, has been deleted from the tree.</a:t>
            </a:r>
          </a:p>
          <a:p>
            <a:endParaRPr lang="en-US"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It is inserted in the position right before node “Y”, the first root which had been deleted earlier. To make a room for node “R”, the size of the tree must shrink by one slot. To do that, we delete the right-most node at the lowest level of the tree, and then insert it back to the tree. </a:t>
            </a:r>
          </a:p>
          <a:p>
            <a:r>
              <a:rPr lang="en-US" sz="1200" kern="1200" dirty="0" smtClean="0">
                <a:solidFill>
                  <a:schemeClr val="tx1"/>
                </a:solidFill>
                <a:effectLst/>
                <a:latin typeface="Times New Roman" pitchFamily="18" charset="0"/>
                <a:ea typeface="+mn-ea"/>
                <a:cs typeface="+mn-cs"/>
              </a:rPr>
              <a:t>In the process, we repair the tree, so that the maximizing partial order tree is restored. As a result, the third largest element, which is “P” in this example, pops up as the new root. </a:t>
            </a:r>
          </a:p>
          <a:p>
            <a:r>
              <a:rPr lang="en-US" sz="1200" kern="1200" dirty="0" smtClean="0">
                <a:solidFill>
                  <a:schemeClr val="tx1"/>
                </a:solidFill>
                <a:effectLst/>
                <a:latin typeface="Times New Roman" pitchFamily="18" charset="0"/>
                <a:ea typeface="+mn-ea"/>
                <a:cs typeface="+mn-cs"/>
              </a:rPr>
              <a:t>The next step is to remove the new root, with value “P”, and insert at the position of the array right before “R”. </a:t>
            </a:r>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19</a:t>
            </a:fld>
            <a:endParaRPr lang="en-US" altLang="en-US" dirty="0"/>
          </a:p>
        </p:txBody>
      </p:sp>
    </p:spTree>
    <p:extLst>
      <p:ext uri="{BB962C8B-B14F-4D97-AF65-F5344CB8AC3E}">
        <p14:creationId xmlns:p14="http://schemas.microsoft.com/office/powerpoint/2010/main" val="1632566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100" dirty="0" smtClean="0"/>
              <a:t>This</a:t>
            </a:r>
            <a:r>
              <a:rPr lang="en-US" altLang="en-US" sz="1100" baseline="0" dirty="0" smtClean="0"/>
              <a:t> week we will spend two hours learning the Heapsort algorithm. </a:t>
            </a:r>
            <a:r>
              <a:rPr lang="en-US" altLang="en-US" sz="1100" dirty="0" smtClean="0"/>
              <a:t>Here</a:t>
            </a:r>
            <a:r>
              <a:rPr lang="en-US" altLang="en-US" sz="1100" baseline="0" dirty="0" smtClean="0"/>
              <a:t> are the learning objectives. </a:t>
            </a:r>
          </a:p>
          <a:p>
            <a:r>
              <a:rPr lang="en-US" altLang="en-US" sz="1100" baseline="0" dirty="0" smtClean="0"/>
              <a:t>First, we need to understand what is the data structure of heap. How is a heap defined, and what properties make it suitable for sorting.</a:t>
            </a:r>
          </a:p>
          <a:p>
            <a:r>
              <a:rPr lang="en-US" altLang="en-US" sz="1100" baseline="0" dirty="0" smtClean="0"/>
              <a:t>Secondly, based on our understanding of the data structure, we will learn how to use a heap to do the sorting. </a:t>
            </a:r>
          </a:p>
          <a:p>
            <a:r>
              <a:rPr lang="en-US" altLang="en-US" sz="1100" baseline="0" dirty="0" smtClean="0"/>
              <a:t>Thirdly, to run the Heapsort algorithm, we need to construct a heap to hold the input data in a certain order. </a:t>
            </a:r>
          </a:p>
          <a:p>
            <a:r>
              <a:rPr lang="en-US" altLang="en-US" sz="1100" baseline="0" dirty="0" smtClean="0"/>
              <a:t>This is similar to the case that, in order to run Binary search, the array must be sorted. So sometimes the input data need to be pre-processed in order to run an algorithm. So we will learn how to construct a heap from an input array. Here, please note that the construction of a heap is not the sorting; rather, sorting can only be done AFTER the construction of heap has been done.</a:t>
            </a:r>
          </a:p>
          <a:p>
            <a:r>
              <a:rPr lang="en-US" altLang="en-US" sz="1100" baseline="0" dirty="0" smtClean="0"/>
              <a:t>Last but not the least, we will analyze the running times of subroutines of Heapsort, including the heap construction and sorting.</a:t>
            </a:r>
          </a:p>
          <a:p>
            <a:endParaRPr lang="en-US" altLang="en-US" sz="1100" baseline="0" dirty="0" smtClean="0"/>
          </a:p>
          <a:p>
            <a:endParaRPr lang="en-US" altLang="en-US" sz="1100" baseline="0" dirty="0" smtClean="0"/>
          </a:p>
          <a:p>
            <a:endParaRPr lang="en-US" altLang="en-US" sz="1100" baseline="0" dirty="0" smtClean="0"/>
          </a:p>
          <a:p>
            <a:endParaRPr lang="en-US" altLang="en-US" sz="1100" dirty="0" smtClean="0"/>
          </a:p>
          <a:p>
            <a:endParaRPr lang="en-US" altLang="en-US" sz="1100" dirty="0" smtClean="0"/>
          </a:p>
        </p:txBody>
      </p:sp>
      <p:sp>
        <p:nvSpPr>
          <p:cNvPr id="4" name="Slide Number Placeholder 3"/>
          <p:cNvSpPr>
            <a:spLocks noGrp="1"/>
          </p:cNvSpPr>
          <p:nvPr>
            <p:ph type="sldNum" sz="quarter" idx="10"/>
          </p:nvPr>
        </p:nvSpPr>
        <p:spPr/>
        <p:txBody>
          <a:bodyPr/>
          <a:lstStyle/>
          <a:p>
            <a:fld id="{5DD5BB26-FCFB-4528-9774-A187779B518D}" type="slidenum">
              <a:rPr lang="en-GB" smtClean="0"/>
              <a:pPr/>
              <a:t>2</a:t>
            </a:fld>
            <a:endParaRPr lang="en-GB"/>
          </a:p>
        </p:txBody>
      </p:sp>
    </p:spTree>
    <p:extLst>
      <p:ext uri="{BB962C8B-B14F-4D97-AF65-F5344CB8AC3E}">
        <p14:creationId xmlns:p14="http://schemas.microsoft.com/office/powerpoint/2010/main" val="25499692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pitchFamily="18" charset="0"/>
                <a:ea typeface="+mn-ea"/>
                <a:cs typeface="+mn-cs"/>
              </a:rPr>
              <a:t>This procedure is repeated, until every node of the tree is deleted and inserted to the proper position in the array, which leads to a sorted array in the end. In this process, the tree will shrink gradually, while the sorted portion of the array will grow until it spans the whole array. Conclusively, this example illustrates the basic idea of Heapsort. </a:t>
            </a:r>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20</a:t>
            </a:fld>
            <a:endParaRPr lang="en-US" altLang="en-US" dirty="0"/>
          </a:p>
        </p:txBody>
      </p:sp>
    </p:spTree>
    <p:extLst>
      <p:ext uri="{BB962C8B-B14F-4D97-AF65-F5344CB8AC3E}">
        <p14:creationId xmlns:p14="http://schemas.microsoft.com/office/powerpoint/2010/main" val="20083701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21</a:t>
            </a:fld>
            <a:endParaRPr lang="en-US" altLang="en-US" dirty="0"/>
          </a:p>
        </p:txBody>
      </p:sp>
    </p:spTree>
    <p:extLst>
      <p:ext uri="{BB962C8B-B14F-4D97-AF65-F5344CB8AC3E}">
        <p14:creationId xmlns:p14="http://schemas.microsoft.com/office/powerpoint/2010/main" val="3382149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BD117730-C709-406B-B630-C58D327A23F9}" type="slidenum">
              <a:rPr lang="en-US" altLang="en-US" sz="1000" b="0">
                <a:solidFill>
                  <a:schemeClr val="tx1"/>
                </a:solidFill>
                <a:latin typeface="Times New Roman" panose="02020603050405020304" pitchFamily="18" charset="0"/>
              </a:rPr>
              <a:pPr/>
              <a:t>22</a:t>
            </a:fld>
            <a:endParaRPr lang="en-US" altLang="en-US" sz="10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3656161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23</a:t>
            </a:fld>
            <a:endParaRPr lang="en-US" altLang="en-US" dirty="0"/>
          </a:p>
        </p:txBody>
      </p:sp>
    </p:spTree>
    <p:extLst>
      <p:ext uri="{BB962C8B-B14F-4D97-AF65-F5344CB8AC3E}">
        <p14:creationId xmlns:p14="http://schemas.microsoft.com/office/powerpoint/2010/main" val="9759882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24</a:t>
            </a:fld>
            <a:endParaRPr lang="en-US" altLang="en-US"/>
          </a:p>
        </p:txBody>
      </p:sp>
    </p:spTree>
    <p:extLst>
      <p:ext uri="{BB962C8B-B14F-4D97-AF65-F5344CB8AC3E}">
        <p14:creationId xmlns:p14="http://schemas.microsoft.com/office/powerpoint/2010/main" val="116445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50B7E6BC-312F-4721-9F93-2AF9372C2F06}" type="slidenum">
              <a:rPr lang="en-US" altLang="en-US" sz="1000" b="0">
                <a:solidFill>
                  <a:schemeClr val="tx1"/>
                </a:solidFill>
                <a:latin typeface="Times New Roman" panose="02020603050405020304" pitchFamily="18" charset="0"/>
              </a:rPr>
              <a:pPr/>
              <a:t>25</a:t>
            </a:fld>
            <a:endParaRPr lang="en-US" altLang="en-US" sz="1000" b="0" dirty="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4210440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26</a:t>
            </a:fld>
            <a:endParaRPr lang="en-US" altLang="en-US" dirty="0"/>
          </a:p>
        </p:txBody>
      </p:sp>
    </p:spTree>
    <p:extLst>
      <p:ext uri="{BB962C8B-B14F-4D97-AF65-F5344CB8AC3E}">
        <p14:creationId xmlns:p14="http://schemas.microsoft.com/office/powerpoint/2010/main" val="17726609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31</a:t>
            </a:fld>
            <a:endParaRPr lang="en-US" altLang="en-US" dirty="0"/>
          </a:p>
        </p:txBody>
      </p:sp>
    </p:spTree>
    <p:extLst>
      <p:ext uri="{BB962C8B-B14F-4D97-AF65-F5344CB8AC3E}">
        <p14:creationId xmlns:p14="http://schemas.microsoft.com/office/powerpoint/2010/main" val="37337585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42</a:t>
            </a:fld>
            <a:endParaRPr lang="en-US" altLang="en-US"/>
          </a:p>
        </p:txBody>
      </p:sp>
    </p:spTree>
    <p:extLst>
      <p:ext uri="{BB962C8B-B14F-4D97-AF65-F5344CB8AC3E}">
        <p14:creationId xmlns:p14="http://schemas.microsoft.com/office/powerpoint/2010/main" val="13483190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46</a:t>
            </a:fld>
            <a:endParaRPr lang="en-US" altLang="en-US"/>
          </a:p>
        </p:txBody>
      </p:sp>
    </p:spTree>
    <p:extLst>
      <p:ext uri="{BB962C8B-B14F-4D97-AF65-F5344CB8AC3E}">
        <p14:creationId xmlns:p14="http://schemas.microsoft.com/office/powerpoint/2010/main" val="2093204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trike="noStrike" baseline="0" dirty="0" smtClean="0"/>
              <a:t>Before going into details, let us take a look at the high level to see how Heapsort works. </a:t>
            </a:r>
          </a:p>
          <a:p>
            <a:r>
              <a:rPr lang="en-GB" strike="noStrike" baseline="0" dirty="0" smtClean="0"/>
              <a:t>So, what is the key idea behind Heapsort?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a:t>
            </a:fld>
            <a:endParaRPr lang="en-US" altLang="en-US"/>
          </a:p>
        </p:txBody>
      </p:sp>
    </p:spTree>
    <p:extLst>
      <p:ext uri="{BB962C8B-B14F-4D97-AF65-F5344CB8AC3E}">
        <p14:creationId xmlns:p14="http://schemas.microsoft.com/office/powerpoint/2010/main" val="20164851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smtClean="0"/>
              <a:t>In the</a:t>
            </a:r>
            <a:r>
              <a:rPr lang="en-GB" baseline="0" dirty="0" smtClean="0"/>
              <a:t> past two lectures, we have learned the Heapsort algorithm. </a:t>
            </a:r>
            <a:endParaRPr lang="en-GB" dirty="0" smtClean="0"/>
          </a:p>
          <a:p>
            <a:r>
              <a:rPr lang="en-GB" baseline="0" dirty="0" smtClean="0"/>
              <a:t>It is an example of the algorithm design strategy that relies on data structure. </a:t>
            </a:r>
          </a:p>
          <a:p>
            <a:r>
              <a:rPr lang="en-GB" baseline="0" dirty="0" smtClean="0"/>
              <a:t>In this case the data structure is the heap. There are maximising heaps or minimising heaps, but here we have only used the maximising heap.</a:t>
            </a:r>
          </a:p>
          <a:p>
            <a:r>
              <a:rPr lang="en-GB" baseline="0" dirty="0" smtClean="0"/>
              <a:t>A maximizing heap is defined as a binary tree that is almost complete. Specifically, every level should be complete, except for the lowest level. At the lowest level, the nodes should fill out from left to right. Moreover, a maximizing heap should satisfy the so-called “maximizing partial order tree property”, which basically says that the father node should be bigger than or equal to the children, everywhere in the tree. As a result, the root has the largest key among all the nodes in the maximizing heap. This property holds the key to the idea of Heapsort.</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47</a:t>
            </a:fld>
            <a:endParaRPr lang="en-US" altLang="en-US"/>
          </a:p>
        </p:txBody>
      </p:sp>
    </p:spTree>
    <p:extLst>
      <p:ext uri="{BB962C8B-B14F-4D97-AF65-F5344CB8AC3E}">
        <p14:creationId xmlns:p14="http://schemas.microsoft.com/office/powerpoint/2010/main" val="15528245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So, how does Heapsort works? </a:t>
            </a:r>
          </a:p>
          <a:p>
            <a:r>
              <a:rPr lang="en-GB" baseline="0" dirty="0" smtClean="0"/>
              <a:t>The procedure is basically to repeated removing the root, which has the maximum key value among all the nodes in the heap. Then, after deleting the root, we restore the order of the remaining nodes using a subroutine called fixHeap. It is through fixHeap we make comparisons among elements and readjust their orders, so that the damaged heap is fixed, or repaired.</a:t>
            </a:r>
          </a:p>
          <a:p>
            <a:endParaRPr lang="en-GB" baseline="0" dirty="0" smtClean="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48</a:t>
            </a:fld>
            <a:endParaRPr lang="en-US" altLang="en-US"/>
          </a:p>
        </p:txBody>
      </p:sp>
    </p:spTree>
    <p:extLst>
      <p:ext uri="{BB962C8B-B14F-4D97-AF65-F5344CB8AC3E}">
        <p14:creationId xmlns:p14="http://schemas.microsoft.com/office/powerpoint/2010/main" val="2286581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err="1" smtClean="0"/>
              <a:t>fixHeap</a:t>
            </a:r>
            <a:r>
              <a:rPr lang="en-GB" baseline="0" dirty="0" smtClean="0"/>
              <a:t> is also used to construct a maximizing heap from an input array. This is a recursive procedure in post-order traversal. Basically, we fix the left subtree, then fix the right subtree, so that both sub-trees satisfy the “maximizing partial order tree property”. Then, we fix the root of the two sub-trees. This is done in a bottom-up manner.</a:t>
            </a:r>
          </a:p>
          <a:p>
            <a:r>
              <a:rPr lang="en-GB" baseline="0" dirty="0" smtClean="0"/>
              <a:t>Note that the construction of a heap is NOT the sorting. Only after the construction of a heap has been finished, we can then use the heap to do the sorting. Please be careful here not to mix them.</a:t>
            </a:r>
          </a:p>
          <a:p>
            <a:r>
              <a:rPr lang="en-GB" baseline="0" dirty="0" smtClean="0"/>
              <a:t>In the end, we have analysed the procedures involved in Heapsort. In particular, heap construction takes linear time, and the sorting takes time n log n. Since linear time is at a lower order than n log n, the overall time complexity of Heapsort is also n log n.</a:t>
            </a:r>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49</a:t>
            </a:fld>
            <a:endParaRPr lang="en-US" altLang="en-US"/>
          </a:p>
        </p:txBody>
      </p:sp>
    </p:spTree>
    <p:extLst>
      <p:ext uri="{BB962C8B-B14F-4D97-AF65-F5344CB8AC3E}">
        <p14:creationId xmlns:p14="http://schemas.microsoft.com/office/powerpoint/2010/main" val="17466685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Times New Roman" pitchFamily="18" charset="0"/>
                <a:ea typeface="+mn-ea"/>
                <a:cs typeface="+mn-cs"/>
              </a:rPr>
              <a:t>In the past few videos, we have learned four algorithms for sorting. Here, let us have a summary and compare the time complexity among the sorting algorithms.</a:t>
            </a:r>
            <a:endParaRPr lang="en-GB" sz="1200" kern="1200" dirty="0" smtClean="0">
              <a:solidFill>
                <a:schemeClr val="tx1"/>
              </a:solidFill>
              <a:effectLst/>
              <a:latin typeface="Times New Roman" pitchFamily="18" charset="0"/>
              <a:ea typeface="+mn-ea"/>
              <a:cs typeface="+mn-cs"/>
            </a:endParaRP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50</a:t>
            </a:fld>
            <a:endParaRPr lang="en-US" altLang="en-US"/>
          </a:p>
        </p:txBody>
      </p:sp>
    </p:spTree>
    <p:extLst>
      <p:ext uri="{BB962C8B-B14F-4D97-AF65-F5344CB8AC3E}">
        <p14:creationId xmlns:p14="http://schemas.microsoft.com/office/powerpoint/2010/main" val="4778697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pitchFamily="18" charset="0"/>
                <a:ea typeface="+mn-ea"/>
                <a:cs typeface="+mn-cs"/>
              </a:rPr>
              <a:t>In this table, each row corresponds to an algorithm, and the three columns correspond to the best-case, average-case and worst-case time complexities.</a:t>
            </a:r>
          </a:p>
          <a:p>
            <a:r>
              <a:rPr lang="en-US" sz="1200" kern="1200" dirty="0" smtClean="0">
                <a:solidFill>
                  <a:schemeClr val="tx1"/>
                </a:solidFill>
                <a:effectLst/>
                <a:latin typeface="Times New Roman" pitchFamily="18" charset="0"/>
                <a:ea typeface="+mn-ea"/>
                <a:cs typeface="+mn-cs"/>
              </a:rPr>
              <a:t>For Insertion sort, the best case running time is linear in n, the number of elements to be sorted. Do you remember what the best case input is for the Insertion sort? The best case of Insertion sort is when the input array is already sorted. The worst-case time complexity of Insertion sort is n squared. When does the worst case happen? The worst case is when the input array is reversely sorted. We have also analyzed the average-case running time of Insertion sort, which is also big O or big theta of n squared. </a:t>
            </a:r>
          </a:p>
          <a:p>
            <a:r>
              <a:rPr lang="en-US" sz="1200" kern="1200" dirty="0" smtClean="0">
                <a:solidFill>
                  <a:schemeClr val="tx1"/>
                </a:solidFill>
                <a:effectLst/>
                <a:latin typeface="Times New Roman" pitchFamily="18" charset="0"/>
                <a:ea typeface="+mn-ea"/>
                <a:cs typeface="+mn-cs"/>
              </a:rPr>
              <a:t>Then, we learned the </a:t>
            </a:r>
            <a:r>
              <a:rPr lang="en-US" sz="1200" kern="1200" dirty="0" err="1" smtClean="0">
                <a:solidFill>
                  <a:schemeClr val="tx1"/>
                </a:solidFill>
                <a:effectLst/>
                <a:latin typeface="Times New Roman" pitchFamily="18" charset="0"/>
                <a:ea typeface="+mn-ea"/>
                <a:cs typeface="+mn-cs"/>
              </a:rPr>
              <a:t>Mergesort</a:t>
            </a:r>
            <a:r>
              <a:rPr lang="en-US" sz="1200" kern="1200" dirty="0" smtClean="0">
                <a:solidFill>
                  <a:schemeClr val="tx1"/>
                </a:solidFill>
                <a:effectLst/>
                <a:latin typeface="Times New Roman" pitchFamily="18" charset="0"/>
                <a:ea typeface="+mn-ea"/>
                <a:cs typeface="+mn-cs"/>
              </a:rPr>
              <a:t> algorithm, which is based on the Divide and Conquer strategy. The main idea of </a:t>
            </a:r>
            <a:r>
              <a:rPr lang="en-US" sz="1200" kern="1200" dirty="0" err="1" smtClean="0">
                <a:solidFill>
                  <a:schemeClr val="tx1"/>
                </a:solidFill>
                <a:effectLst/>
                <a:latin typeface="Times New Roman" pitchFamily="18" charset="0"/>
                <a:ea typeface="+mn-ea"/>
                <a:cs typeface="+mn-cs"/>
              </a:rPr>
              <a:t>Mergesort</a:t>
            </a:r>
            <a:r>
              <a:rPr lang="en-US" sz="1200" kern="1200" dirty="0" smtClean="0">
                <a:solidFill>
                  <a:schemeClr val="tx1"/>
                </a:solidFill>
                <a:effectLst/>
                <a:latin typeface="Times New Roman" pitchFamily="18" charset="0"/>
                <a:ea typeface="+mn-ea"/>
                <a:cs typeface="+mn-cs"/>
              </a:rPr>
              <a:t> is that, each time we split the input array into two halves of approximately equal sizes, and recursively we divide the arrays into smaller sub-arrays, until the sub-array is very small. Then we merge small sorted sub-arrays back to bigger sorted sub-arrays, till we get the whole array sorted by merging. For </a:t>
            </a:r>
            <a:r>
              <a:rPr lang="en-US" sz="1200" kern="1200" dirty="0" err="1" smtClean="0">
                <a:solidFill>
                  <a:schemeClr val="tx1"/>
                </a:solidFill>
                <a:effectLst/>
                <a:latin typeface="Times New Roman" pitchFamily="18" charset="0"/>
                <a:ea typeface="+mn-ea"/>
                <a:cs typeface="+mn-cs"/>
              </a:rPr>
              <a:t>Mergesort</a:t>
            </a:r>
            <a:r>
              <a:rPr lang="en-US" sz="1200" kern="1200" dirty="0" smtClean="0">
                <a:solidFill>
                  <a:schemeClr val="tx1"/>
                </a:solidFill>
                <a:effectLst/>
                <a:latin typeface="Times New Roman" pitchFamily="18" charset="0"/>
                <a:ea typeface="+mn-ea"/>
                <a:cs typeface="+mn-cs"/>
              </a:rPr>
              <a:t>, the best-case, average-case and worst-case, all three of them have time complexity n log n. Although we have seen some small difference in the running time of Merging for different cases of input, the overall asymptotic running time in big Oh notation would be the same, which is n log n. Here, we can see a strength of </a:t>
            </a:r>
            <a:r>
              <a:rPr lang="en-US" sz="1200" kern="1200" dirty="0" err="1" smtClean="0">
                <a:solidFill>
                  <a:schemeClr val="tx1"/>
                </a:solidFill>
                <a:effectLst/>
                <a:latin typeface="Times New Roman" pitchFamily="18" charset="0"/>
                <a:ea typeface="+mn-ea"/>
                <a:cs typeface="+mn-cs"/>
              </a:rPr>
              <a:t>Mergesort</a:t>
            </a:r>
            <a:r>
              <a:rPr lang="en-US" sz="1200" kern="1200" dirty="0" smtClean="0">
                <a:solidFill>
                  <a:schemeClr val="tx1"/>
                </a:solidFill>
                <a:effectLst/>
                <a:latin typeface="Times New Roman" pitchFamily="18" charset="0"/>
                <a:ea typeface="+mn-ea"/>
                <a:cs typeface="+mn-cs"/>
              </a:rPr>
              <a:t>, where its performance is quite consistent for different kinds of input. </a:t>
            </a:r>
          </a:p>
          <a:p>
            <a:r>
              <a:rPr lang="en-US" sz="1200" kern="1200" dirty="0" smtClean="0">
                <a:solidFill>
                  <a:schemeClr val="tx1"/>
                </a:solidFill>
                <a:effectLst/>
                <a:latin typeface="Times New Roman" pitchFamily="18" charset="0"/>
                <a:ea typeface="+mn-ea"/>
                <a:cs typeface="+mn-cs"/>
              </a:rPr>
              <a:t>The third sorting algorithm we have learned is, Quicksort. Like </a:t>
            </a:r>
            <a:r>
              <a:rPr lang="en-US" sz="1200" kern="1200" dirty="0" err="1" smtClean="0">
                <a:solidFill>
                  <a:schemeClr val="tx1"/>
                </a:solidFill>
                <a:effectLst/>
                <a:latin typeface="Times New Roman" pitchFamily="18" charset="0"/>
                <a:ea typeface="+mn-ea"/>
                <a:cs typeface="+mn-cs"/>
              </a:rPr>
              <a:t>Mergesort</a:t>
            </a:r>
            <a:r>
              <a:rPr lang="en-US" sz="1200" kern="1200" dirty="0" smtClean="0">
                <a:solidFill>
                  <a:schemeClr val="tx1"/>
                </a:solidFill>
                <a:effectLst/>
                <a:latin typeface="Times New Roman" pitchFamily="18" charset="0"/>
                <a:ea typeface="+mn-ea"/>
                <a:cs typeface="+mn-cs"/>
              </a:rPr>
              <a:t>, Quicksort also uses the Divide and Conquer approach. But instead of splitting the input array evenly at all times Quicksort split the array by comparing elements with the pivot element. Those elements smaller than the pivot will go to the left sub-list, and those elements larger than the pivot will go to the right sub-list. Then for each sub-list, we recursively apply Quicksort. The best-case running time of Quicksort is n log n. When does that happen? It happens when the pivot can always divide the input array or list into two sub-lists evenly. The worst-case time is n squared. When does that happen? The worst case happens when the pivot does a poor job in dividing the array evenly. The extreme case is when one sub-list is empty, while the other sub-list contains all the rest elements. If such loss of balance happens for each level of recursion, then it will be the worst case, with time complexity n squared. The strength of Quicksort lies in that its average-case time complexity is also n log n, which is asymptotically equal to the best case. It means that, on average, Quicksort performs almost as fast as its performance in the best case. In contrast, for Insertion sort, the average-case performance is as bad as the worst case. In practice, the overall performance often depends on the average case. </a:t>
            </a:r>
          </a:p>
          <a:p>
            <a:r>
              <a:rPr lang="en-US" sz="1200" kern="1200" dirty="0" smtClean="0">
                <a:solidFill>
                  <a:schemeClr val="tx1"/>
                </a:solidFill>
                <a:effectLst/>
                <a:latin typeface="Times New Roman" pitchFamily="18" charset="0"/>
                <a:ea typeface="+mn-ea"/>
                <a:cs typeface="+mn-cs"/>
              </a:rPr>
              <a:t>The next row is about Radix sort, but here we will not learn Radix sort. Although it has linear running time for all the three cases, Radix sort is not a general-purpose sorting algorithm, because it requires the input of key values to be within a certain range. Radix sort is different from other sorting algorithms laid out here as it is not based on comparison of keys. </a:t>
            </a:r>
          </a:p>
          <a:p>
            <a:r>
              <a:rPr lang="en-US" sz="1200" kern="1200" dirty="0" smtClean="0">
                <a:solidFill>
                  <a:schemeClr val="tx1"/>
                </a:solidFill>
                <a:effectLst/>
                <a:latin typeface="Times New Roman" pitchFamily="18" charset="0"/>
                <a:ea typeface="+mn-ea"/>
                <a:cs typeface="+mn-cs"/>
              </a:rPr>
              <a:t>The last sorting algorithm we have learned is Heapsort. The strategy of algorithm design used by Heapsort is the “Data structure” approach. The data structure used is the maximising heap. We have </a:t>
            </a:r>
            <a:r>
              <a:rPr lang="en-US" sz="1200" kern="1200" dirty="0" err="1" smtClean="0">
                <a:solidFill>
                  <a:schemeClr val="tx1"/>
                </a:solidFill>
                <a:effectLst/>
                <a:latin typeface="Times New Roman" pitchFamily="18" charset="0"/>
                <a:ea typeface="+mn-ea"/>
                <a:cs typeface="+mn-cs"/>
              </a:rPr>
              <a:t>analysed</a:t>
            </a:r>
            <a:r>
              <a:rPr lang="en-US" sz="1200" kern="1200" dirty="0" smtClean="0">
                <a:solidFill>
                  <a:schemeClr val="tx1"/>
                </a:solidFill>
                <a:effectLst/>
                <a:latin typeface="Times New Roman" pitchFamily="18" charset="0"/>
                <a:ea typeface="+mn-ea"/>
                <a:cs typeface="+mn-cs"/>
              </a:rPr>
              <a:t> the time complexity of Heapsort is n log n. Roughly speaking, we delete the root for n times, and each time a root is deleted, we need time log n to repair the tree, since the height of the binary tree is upper bounded by log n. Therefore, the overall running time of Heapsort is n times log n. Just like </a:t>
            </a:r>
            <a:r>
              <a:rPr lang="en-US" sz="1200" kern="1200" dirty="0" err="1" smtClean="0">
                <a:solidFill>
                  <a:schemeClr val="tx1"/>
                </a:solidFill>
                <a:effectLst/>
                <a:latin typeface="Times New Roman" pitchFamily="18" charset="0"/>
                <a:ea typeface="+mn-ea"/>
                <a:cs typeface="+mn-cs"/>
              </a:rPr>
              <a:t>Mergesort</a:t>
            </a:r>
            <a:r>
              <a:rPr lang="en-US" sz="1200" kern="1200" dirty="0" smtClean="0">
                <a:solidFill>
                  <a:schemeClr val="tx1"/>
                </a:solidFill>
                <a:effectLst/>
                <a:latin typeface="Times New Roman" pitchFamily="18" charset="0"/>
                <a:ea typeface="+mn-ea"/>
                <a:cs typeface="+mn-cs"/>
              </a:rPr>
              <a:t>, Heapsort has the same asymptotic running time n log n for all the three cases.</a:t>
            </a:r>
            <a:endParaRPr lang="en-GB" sz="1200" kern="1200" dirty="0" smtClean="0">
              <a:solidFill>
                <a:schemeClr val="tx1"/>
              </a:solidFill>
              <a:effectLst/>
              <a:latin typeface="Times New Roman" pitchFamily="18" charset="0"/>
              <a:ea typeface="+mn-ea"/>
              <a:cs typeface="+mn-cs"/>
            </a:endParaRP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51</a:t>
            </a:fld>
            <a:endParaRPr lang="en-US" altLang="en-US"/>
          </a:p>
        </p:txBody>
      </p:sp>
    </p:spTree>
    <p:extLst>
      <p:ext uri="{BB962C8B-B14F-4D97-AF65-F5344CB8AC3E}">
        <p14:creationId xmlns:p14="http://schemas.microsoft.com/office/powerpoint/2010/main" val="28657403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pitchFamily="18" charset="0"/>
                <a:ea typeface="+mn-ea"/>
                <a:cs typeface="+mn-cs"/>
              </a:rPr>
              <a:t>This slide shows empirical time analyses of the sorting algorithms. That is, we measure the CPU times used by the algorithms in a real computer, which is a workstation under Unix operation system. The time unit is millisecond. In the first column of data, labeled by “UP”, the input was ten thousand numbers in ascending order. In the column labeled with “DOWN”, the input data are ten thousand numbers in descending order. They are decreasing. The algorithms are supposed to sort the numbers in ascending order. The column between “UP” and “DOWN” columns contains CPU time for input numbers that are in random order. For the last column, the input are one hundred thousand numbers in random order. </a:t>
            </a:r>
            <a:endParaRPr lang="en-GB"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As we can see from the table, Insertion sort is indeed very fast when the input numbers are already sorted, because that is the best case for Insertion sort. However, when the input numbers are reversely sorted, then the performance of Insertion sort is very bad. It takes much longer than all the other algorithms. We can see that the empirical observation agrees with our theory about the running time. When input numbers are in random order, as shown in the column between “UP” and “DOWN”, we can see that Insertion sort also has very poor performance. Likewise, for the larger input data with one hundred thousand numbers, Insertion sort is much slower than other algorithms. But for </a:t>
            </a:r>
            <a:r>
              <a:rPr lang="en-US" sz="1200" kern="1200" dirty="0" err="1" smtClean="0">
                <a:solidFill>
                  <a:schemeClr val="tx1"/>
                </a:solidFill>
                <a:effectLst/>
                <a:latin typeface="Times New Roman" pitchFamily="18" charset="0"/>
                <a:ea typeface="+mn-ea"/>
                <a:cs typeface="+mn-cs"/>
              </a:rPr>
              <a:t>Mergesort</a:t>
            </a:r>
            <a:r>
              <a:rPr lang="en-US" sz="1200" kern="1200" dirty="0" smtClean="0">
                <a:solidFill>
                  <a:schemeClr val="tx1"/>
                </a:solidFill>
                <a:effectLst/>
                <a:latin typeface="Times New Roman" pitchFamily="18" charset="0"/>
                <a:ea typeface="+mn-ea"/>
                <a:cs typeface="+mn-cs"/>
              </a:rPr>
              <a:t>, we can see that the performance is quite consistent. It has almost equally good performance for all the three input cases. The speed of Quicksort is really impressive. It is much faster than all the other algorithms in most cases, except for the best case of Insertion sort. What is nice about Quicksort is that, it is not easy to find the worst-case input for Quicksort. For Heapsort, it is consistently good, when compared with Insertion sort. But it has quite some overhead, which is measured by the constant multiplier in the big Oh notation. One reason is that we need to maintain the data structure of maximising heap, which will incur some overhead cost. But like </a:t>
            </a:r>
            <a:r>
              <a:rPr lang="en-US" sz="1200" kern="1200" dirty="0" err="1" smtClean="0">
                <a:solidFill>
                  <a:schemeClr val="tx1"/>
                </a:solidFill>
                <a:effectLst/>
                <a:latin typeface="Times New Roman" pitchFamily="18" charset="0"/>
                <a:ea typeface="+mn-ea"/>
                <a:cs typeface="+mn-cs"/>
              </a:rPr>
              <a:t>Mergesort</a:t>
            </a:r>
            <a:r>
              <a:rPr lang="en-US" sz="1200" kern="1200" dirty="0" smtClean="0">
                <a:solidFill>
                  <a:schemeClr val="tx1"/>
                </a:solidFill>
                <a:effectLst/>
                <a:latin typeface="Times New Roman" pitchFamily="18" charset="0"/>
                <a:ea typeface="+mn-ea"/>
                <a:cs typeface="+mn-cs"/>
              </a:rPr>
              <a:t>, Heapsort is quite reliable, meaning that it performs consistently well for different kinds of input data. On a whole, we can see that the empirical analyses of CPU times of the sorting algorithms agree with our theoretical analysis of the time complexity. That means our mathematical analysis of the sorting algorithms has good predictive power about their real performances.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52</a:t>
            </a:fld>
            <a:endParaRPr lang="en-US" altLang="en-US"/>
          </a:p>
        </p:txBody>
      </p:sp>
    </p:spTree>
    <p:extLst>
      <p:ext uri="{BB962C8B-B14F-4D97-AF65-F5344CB8AC3E}">
        <p14:creationId xmlns:p14="http://schemas.microsoft.com/office/powerpoint/2010/main" val="1909539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pitchFamily="18" charset="0"/>
                <a:ea typeface="+mn-ea"/>
                <a:cs typeface="+mn-cs"/>
              </a:rPr>
              <a:t>Heapsort is a sorting algorithm that uses the data structure approach. </a:t>
            </a:r>
          </a:p>
          <a:p>
            <a:r>
              <a:rPr lang="en-US" sz="1200" kern="1200" dirty="0" smtClean="0">
                <a:solidFill>
                  <a:schemeClr val="tx1"/>
                </a:solidFill>
                <a:effectLst/>
                <a:latin typeface="Times New Roman" pitchFamily="18" charset="0"/>
                <a:ea typeface="+mn-ea"/>
                <a:cs typeface="+mn-cs"/>
              </a:rPr>
              <a:t>The data structure used is the heap. </a:t>
            </a:r>
          </a:p>
          <a:p>
            <a:r>
              <a:rPr lang="en-US" sz="1200" kern="1200" dirty="0" smtClean="0">
                <a:solidFill>
                  <a:schemeClr val="tx1"/>
                </a:solidFill>
                <a:effectLst/>
                <a:latin typeface="Times New Roman" pitchFamily="18" charset="0"/>
                <a:ea typeface="+mn-ea"/>
                <a:cs typeface="+mn-cs"/>
              </a:rPr>
              <a:t>Hence, to understand the Heapsort algorithm, we first need to understand how data are organized in the structure of a heap. </a:t>
            </a:r>
          </a:p>
          <a:p>
            <a:r>
              <a:rPr lang="en-US" sz="1200" kern="1200" dirty="0" smtClean="0">
                <a:solidFill>
                  <a:schemeClr val="tx1"/>
                </a:solidFill>
                <a:effectLst/>
                <a:latin typeface="Times New Roman" pitchFamily="18" charset="0"/>
                <a:ea typeface="+mn-ea"/>
                <a:cs typeface="+mn-cs"/>
              </a:rPr>
              <a:t>Basically, a heap is a special type of binary tree. </a:t>
            </a:r>
          </a:p>
          <a:p>
            <a:r>
              <a:rPr lang="en-US" sz="1200" kern="1200" dirty="0" smtClean="0">
                <a:solidFill>
                  <a:schemeClr val="tx1"/>
                </a:solidFill>
                <a:effectLst/>
                <a:latin typeface="Times New Roman" pitchFamily="18" charset="0"/>
                <a:ea typeface="+mn-ea"/>
                <a:cs typeface="+mn-cs"/>
              </a:rPr>
              <a:t>In this tree, we will put the data in the tree nodes according to a rule. The rule is called “partial order tree property”. This property basically says that the father should be bigger than the sons in the tree. </a:t>
            </a:r>
            <a:endParaRPr lang="en-GB"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Here is the definition. A tree is called a maximizing partial order tree if and only if the key value of each node is greater than or equal to the key value of each of its children node, if it has any child. Why is the “partial order tree property” important for sorting?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a:t>
            </a:fld>
            <a:endParaRPr lang="en-US" altLang="en-US"/>
          </a:p>
        </p:txBody>
      </p:sp>
    </p:spTree>
    <p:extLst>
      <p:ext uri="{BB962C8B-B14F-4D97-AF65-F5344CB8AC3E}">
        <p14:creationId xmlns:p14="http://schemas.microsoft.com/office/powerpoint/2010/main" val="4094927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pitchFamily="18" charset="0"/>
                <a:ea typeface="+mn-ea"/>
                <a:cs typeface="+mn-cs"/>
              </a:rPr>
              <a:t>Here is the idea. As a result of this property, the root is the largest node in the whole tree.</a:t>
            </a:r>
          </a:p>
          <a:p>
            <a:r>
              <a:rPr lang="en-US" sz="1200" kern="1200" dirty="0" smtClean="0">
                <a:solidFill>
                  <a:schemeClr val="tx1"/>
                </a:solidFill>
                <a:effectLst/>
                <a:latin typeface="Times New Roman" pitchFamily="18" charset="0"/>
                <a:ea typeface="+mn-ea"/>
                <a:cs typeface="+mn-cs"/>
              </a:rPr>
              <a:t>We can pick up the root, delete it from the tree, and then in some way restore the partial order tree property; </a:t>
            </a:r>
            <a:endParaRPr lang="en-GB" dirty="0" smtClean="0"/>
          </a:p>
          <a:p>
            <a:endParaRPr lang="en-US"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a:t>
            </a:fld>
            <a:endParaRPr lang="en-US" altLang="en-US"/>
          </a:p>
        </p:txBody>
      </p:sp>
    </p:spTree>
    <p:extLst>
      <p:ext uri="{BB962C8B-B14F-4D97-AF65-F5344CB8AC3E}">
        <p14:creationId xmlns:p14="http://schemas.microsoft.com/office/powerpoint/2010/main" val="4135647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pitchFamily="18" charset="0"/>
                <a:ea typeface="+mn-ea"/>
                <a:cs typeface="+mn-cs"/>
              </a:rPr>
              <a:t>as a result, the second largest node will pop up as the new root. </a:t>
            </a:r>
          </a:p>
          <a:p>
            <a:r>
              <a:rPr lang="en-US" sz="1200" kern="1200" dirty="0" smtClean="0">
                <a:solidFill>
                  <a:schemeClr val="tx1"/>
                </a:solidFill>
                <a:effectLst/>
                <a:latin typeface="Times New Roman" pitchFamily="18" charset="0"/>
                <a:ea typeface="+mn-ea"/>
                <a:cs typeface="+mn-cs"/>
              </a:rPr>
              <a:t>Then we can delete the new root and restore the property again, to have the third largest node as the root.</a:t>
            </a:r>
          </a:p>
          <a:p>
            <a:r>
              <a:rPr lang="en-US" sz="1200" kern="1200" dirty="0" smtClean="0">
                <a:solidFill>
                  <a:schemeClr val="tx1"/>
                </a:solidFill>
                <a:effectLst/>
                <a:latin typeface="Times New Roman" pitchFamily="18" charset="0"/>
                <a:ea typeface="+mn-ea"/>
                <a:cs typeface="+mn-cs"/>
              </a:rPr>
              <a:t>This procedure can be repeated, to pick up nodes according to their values, and thereby give them a ranking. This is the central idea of Heapsort.</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6</a:t>
            </a:fld>
            <a:endParaRPr lang="en-US" altLang="en-US"/>
          </a:p>
        </p:txBody>
      </p:sp>
    </p:spTree>
    <p:extLst>
      <p:ext uri="{BB962C8B-B14F-4D97-AF65-F5344CB8AC3E}">
        <p14:creationId xmlns:p14="http://schemas.microsoft.com/office/powerpoint/2010/main" val="1144255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pitchFamily="18" charset="0"/>
                <a:ea typeface="+mn-ea"/>
                <a:cs typeface="+mn-cs"/>
              </a:rPr>
              <a:t>We also have another version of partial order tree property, which is in the opposite direction. It is called the “minimizing partial order tree”, in which each node is smaller than or equal to each of its children nodes, if it has any child. In this course, we will focus on the “maximizing” version, and by default we will assume that a heap satisfies the “maximizing partial order tree property”. We call such a heap as the “maximizing heap”.</a:t>
            </a:r>
            <a:endParaRPr lang="en-GB"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Hence, to understand the Heapsort algorithm, we first need to understand how data are organized in the structure of a heap.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7</a:t>
            </a:fld>
            <a:endParaRPr lang="en-US" altLang="en-US"/>
          </a:p>
        </p:txBody>
      </p:sp>
    </p:spTree>
    <p:extLst>
      <p:ext uri="{BB962C8B-B14F-4D97-AF65-F5344CB8AC3E}">
        <p14:creationId xmlns:p14="http://schemas.microsoft.com/office/powerpoint/2010/main" val="2235698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pitchFamily="18" charset="0"/>
                <a:ea typeface="+mn-ea"/>
                <a:cs typeface="+mn-cs"/>
              </a:rPr>
              <a:t>How to implement the heap data structure in a computer?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8</a:t>
            </a:fld>
            <a:endParaRPr lang="en-US" altLang="en-US"/>
          </a:p>
        </p:txBody>
      </p:sp>
    </p:spTree>
    <p:extLst>
      <p:ext uri="{BB962C8B-B14F-4D97-AF65-F5344CB8AC3E}">
        <p14:creationId xmlns:p14="http://schemas.microsoft.com/office/powerpoint/2010/main" val="1083696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pitchFamily="18" charset="0"/>
                <a:ea typeface="+mn-ea"/>
                <a:cs typeface="+mn-cs"/>
              </a:rPr>
              <a:t>In particular, what is the shape of the tree, and how to store a tree in the memory? </a:t>
            </a:r>
          </a:p>
          <a:p>
            <a:r>
              <a:rPr lang="en-US" sz="1200" kern="1200" dirty="0" smtClean="0">
                <a:solidFill>
                  <a:schemeClr val="tx1"/>
                </a:solidFill>
                <a:effectLst/>
                <a:latin typeface="Times New Roman" pitchFamily="18" charset="0"/>
                <a:ea typeface="+mn-ea"/>
                <a:cs typeface="+mn-cs"/>
              </a:rPr>
              <a:t>Do we use pointers to link a father node with children nodes? Let us look at these questions next.</a:t>
            </a:r>
          </a:p>
          <a:p>
            <a:endParaRPr lang="en-US"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Assume a heap is a binary tree T with height h. Then, T must satisfy the following conditions. First, T should be complete from the root, level by level, till the second to the lowest level (that is, at the depth of h – 1). </a:t>
            </a:r>
          </a:p>
          <a:p>
            <a:r>
              <a:rPr lang="en-US" sz="1200" kern="1200" dirty="0" smtClean="0">
                <a:solidFill>
                  <a:schemeClr val="tx1"/>
                </a:solidFill>
                <a:effectLst/>
                <a:latin typeface="Times New Roman" pitchFamily="18" charset="0"/>
                <a:ea typeface="+mn-ea"/>
                <a:cs typeface="+mn-cs"/>
              </a:rPr>
              <a:t>In other words, if the nodes at the lowest level are removed, then the binary tree should be complete, which means each internal node must have exactly two children. </a:t>
            </a:r>
          </a:p>
          <a:p>
            <a:r>
              <a:rPr lang="en-US" sz="1200" kern="1200" dirty="0" smtClean="0">
                <a:solidFill>
                  <a:schemeClr val="tx1"/>
                </a:solidFill>
                <a:effectLst/>
                <a:latin typeface="Times New Roman" pitchFamily="18" charset="0"/>
                <a:ea typeface="+mn-ea"/>
                <a:cs typeface="+mn-cs"/>
              </a:rPr>
              <a:t>As a result, all the leaves must be at depth h or h – 1.</a:t>
            </a:r>
          </a:p>
          <a:p>
            <a:r>
              <a:rPr lang="en-US" sz="1200" kern="1200" dirty="0" smtClean="0">
                <a:solidFill>
                  <a:schemeClr val="tx1"/>
                </a:solidFill>
                <a:effectLst/>
                <a:latin typeface="Times New Roman" pitchFamily="18" charset="0"/>
                <a:ea typeface="+mn-ea"/>
                <a:cs typeface="+mn-cs"/>
              </a:rPr>
              <a:t>Only the two lowest levels can have leaf nodes. A leaf is a node that has no child. </a:t>
            </a:r>
          </a:p>
          <a:p>
            <a:r>
              <a:rPr lang="en-US" sz="1200" kern="1200" dirty="0" smtClean="0">
                <a:solidFill>
                  <a:schemeClr val="tx1"/>
                </a:solidFill>
                <a:effectLst/>
                <a:latin typeface="Times New Roman" pitchFamily="18" charset="0"/>
                <a:ea typeface="+mn-ea"/>
                <a:cs typeface="+mn-cs"/>
              </a:rPr>
              <a:t>A node that is not a leaf is called an “internal node”. Sometimes, the heap is called “left complete tree”, because at each level, including the lowest level, the nodes should be filled from left to right. As a result, all paths from the root to a leaf at depth of h should be to the left of all paths from the root to leaves at depth h – 1. These conditions specify the “shape” of the binary tree for a heap. </a:t>
            </a:r>
          </a:p>
          <a:p>
            <a:endParaRPr lang="en-GB"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To store the tree in the main memory, we actually use an array. Note that we don’t use pointers to link up the nodes. Instead, we use the array indexes to tell us the relationships among the tree nodes. Also note that the starting index of the array is equal to 1 rather than 0. Why? It is because, in order to calculate the index of its left child, we need to multiply the index value by two. If the index value is 0, multiplying 0 by 2 will still be 0.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9</a:t>
            </a:fld>
            <a:endParaRPr lang="en-US" altLang="en-US" dirty="0"/>
          </a:p>
        </p:txBody>
      </p:sp>
    </p:spTree>
    <p:extLst>
      <p:ext uri="{BB962C8B-B14F-4D97-AF65-F5344CB8AC3E}">
        <p14:creationId xmlns:p14="http://schemas.microsoft.com/office/powerpoint/2010/main" val="36188484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Khin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0813" y="3129687"/>
            <a:ext cx="9525000" cy="499032"/>
          </a:xfrm>
        </p:spPr>
        <p:txBody>
          <a:bodyPr/>
          <a:lstStyle>
            <a:lvl1pPr algn="ctr" rtl="0" eaLnBrk="1" fontAlgn="base" hangingPunct="1">
              <a:spcBef>
                <a:spcPct val="0"/>
              </a:spcBef>
              <a:spcAft>
                <a:spcPct val="0"/>
              </a:spcAft>
              <a:defRPr lang="en-US" sz="4400" b="1" noProof="0" dirty="0" smtClean="0">
                <a:solidFill>
                  <a:schemeClr val="tx1">
                    <a:lumMod val="95000"/>
                    <a:lumOff val="5000"/>
                  </a:schemeClr>
                </a:solidFill>
                <a:effectLst>
                  <a:outerShdw blurRad="50800" dist="38100" dir="8100000" algn="tr" rotWithShape="0">
                    <a:prstClr val="black">
                      <a:alpha val="40000"/>
                    </a:prstClr>
                  </a:outerShdw>
                </a:effectLst>
                <a:latin typeface="+mj-lt"/>
                <a:ea typeface="+mj-ea"/>
                <a:cs typeface="+mj-cs"/>
              </a:defRPr>
            </a:lvl1pPr>
          </a:lstStyle>
          <a:p>
            <a:pPr lvl="0"/>
            <a:r>
              <a:rPr lang="en-US" noProof="0" dirty="0" smtClean="0"/>
              <a:t>Click to edit Master title style</a:t>
            </a:r>
          </a:p>
        </p:txBody>
      </p:sp>
      <p:sp>
        <p:nvSpPr>
          <p:cNvPr id="3075" name="Rectangle 3"/>
          <p:cNvSpPr>
            <a:spLocks noGrp="1" noChangeArrowheads="1"/>
          </p:cNvSpPr>
          <p:nvPr>
            <p:ph type="subTitle" idx="1"/>
          </p:nvPr>
        </p:nvSpPr>
        <p:spPr>
          <a:xfrm>
            <a:off x="150813" y="3737097"/>
            <a:ext cx="9525000" cy="594139"/>
          </a:xfrm>
        </p:spPr>
        <p:txBody>
          <a:bodyPr/>
          <a:lstStyle>
            <a:lvl1pPr marL="0" indent="0" algn="ctr" rtl="0" eaLnBrk="1" fontAlgn="base" hangingPunct="1">
              <a:spcBef>
                <a:spcPct val="20000"/>
              </a:spcBef>
              <a:spcAft>
                <a:spcPct val="0"/>
              </a:spcAft>
              <a:buClr>
                <a:schemeClr val="bg2"/>
              </a:buClr>
              <a:buFont typeface="Wingdings" panose="05000000000000000000" pitchFamily="2" charset="2"/>
              <a:buNone/>
              <a:defRPr lang="en-US" sz="3600" b="1" baseline="0" noProof="0" dirty="0" smtClean="0">
                <a:ln w="0"/>
                <a:solidFill>
                  <a:srgbClr val="C00000"/>
                </a:solidFill>
                <a:effectLst>
                  <a:outerShdw blurRad="50800" dist="38100" dir="8100000" algn="tr" rotWithShape="0">
                    <a:prstClr val="black">
                      <a:alpha val="40000"/>
                    </a:prstClr>
                  </a:outerShdw>
                </a:effectLst>
                <a:latin typeface="+mn-lt"/>
                <a:ea typeface="+mn-ea"/>
                <a:cs typeface="+mn-cs"/>
              </a:defRPr>
            </a:lvl1pPr>
          </a:lstStyle>
          <a:p>
            <a:pPr lvl="0"/>
            <a:r>
              <a:rPr lang="en-US" noProof="0" dirty="0" smtClean="0"/>
              <a:t>Click to edit Master</a:t>
            </a:r>
          </a:p>
        </p:txBody>
      </p:sp>
      <p:sp>
        <p:nvSpPr>
          <p:cNvPr id="6" name="Rectangle 6"/>
          <p:cNvSpPr>
            <a:spLocks noGrp="1" noChangeArrowheads="1"/>
          </p:cNvSpPr>
          <p:nvPr>
            <p:ph type="sldNum" sz="quarter" idx="12"/>
          </p:nvPr>
        </p:nvSpPr>
        <p:spPr/>
        <p:txBody>
          <a:bodyPr/>
          <a:lstStyle>
            <a:lvl1pPr>
              <a:defRPr/>
            </a:lvl1pPr>
          </a:lstStyle>
          <a:p>
            <a:fld id="{E5385AAA-A7EC-4D2E-9F15-F0B3A821D407}" type="slidenum">
              <a:rPr lang="en-US" altLang="en-US" smtClean="0"/>
              <a:pPr/>
              <a:t>‹#›</a:t>
            </a:fld>
            <a:endParaRPr lang="en-US" altLang="en-US"/>
          </a:p>
        </p:txBody>
      </p:sp>
      <p:sp>
        <p:nvSpPr>
          <p:cNvPr id="8" name="Rectangle 7"/>
          <p:cNvSpPr/>
          <p:nvPr/>
        </p:nvSpPr>
        <p:spPr>
          <a:xfrm rot="1316973">
            <a:off x="367832" y="441699"/>
            <a:ext cx="657071" cy="685800"/>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9" name="Notched Right Arrow 8"/>
          <p:cNvSpPr/>
          <p:nvPr/>
        </p:nvSpPr>
        <p:spPr>
          <a:xfrm rot="10800000">
            <a:off x="495144" y="313313"/>
            <a:ext cx="9093963" cy="685800"/>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0" name="Notched Right Arrow 9"/>
          <p:cNvSpPr/>
          <p:nvPr/>
        </p:nvSpPr>
        <p:spPr>
          <a:xfrm rot="10800000">
            <a:off x="247571" y="313313"/>
            <a:ext cx="4945153" cy="68580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144" y="201337"/>
            <a:ext cx="1955586" cy="978106"/>
          </a:xfrm>
          <a:prstGeom prst="rect">
            <a:avLst/>
          </a:prstGeom>
        </p:spPr>
      </p:pic>
      <p:sp>
        <p:nvSpPr>
          <p:cNvPr id="4" name="Text Placeholder 3"/>
          <p:cNvSpPr>
            <a:spLocks noGrp="1"/>
          </p:cNvSpPr>
          <p:nvPr>
            <p:ph type="body" sz="quarter" idx="13"/>
          </p:nvPr>
        </p:nvSpPr>
        <p:spPr>
          <a:xfrm>
            <a:off x="150813" y="4745305"/>
            <a:ext cx="9525000" cy="542925"/>
          </a:xfrm>
        </p:spPr>
        <p:txBody>
          <a:bodyPr/>
          <a:lstStyle>
            <a:lvl1pPr marL="0" indent="0" algn="ctr">
              <a:buNone/>
              <a:defRPr lang="en-GB" sz="2000" b="1" baseline="0" dirty="0">
                <a:solidFill>
                  <a:schemeClr val="bg2">
                    <a:lumMod val="50000"/>
                  </a:schemeClr>
                </a:solidFill>
                <a:latin typeface="+mn-lt"/>
                <a:ea typeface="+mn-ea"/>
                <a:cs typeface="+mn-cs"/>
              </a:defRPr>
            </a:lvl1pPr>
          </a:lstStyle>
          <a:p>
            <a:pPr lvl="0"/>
            <a:r>
              <a:rPr lang="en-US" dirty="0" smtClean="0"/>
              <a:t>Click to edit Master text styles</a:t>
            </a:r>
          </a:p>
        </p:txBody>
      </p:sp>
    </p:spTree>
    <p:extLst>
      <p:ext uri="{BB962C8B-B14F-4D97-AF65-F5344CB8AC3E}">
        <p14:creationId xmlns:p14="http://schemas.microsoft.com/office/powerpoint/2010/main" val="115925624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Khin_subtitl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a:xfrm>
            <a:off x="1576135" y="3730717"/>
            <a:ext cx="6931978" cy="594139"/>
          </a:xfrm>
        </p:spPr>
        <p:txBody>
          <a:bodyPr/>
          <a:lstStyle>
            <a:lvl1pPr marL="0" indent="0" algn="ctr">
              <a:buFont typeface="Wingdings" pitchFamily="2" charset="2"/>
              <a:buNone/>
              <a:defRPr b="1">
                <a:solidFill>
                  <a:srgbClr val="C00000"/>
                </a:solidFill>
              </a:defRPr>
            </a:lvl1pPr>
          </a:lstStyle>
          <a:p>
            <a:pPr lvl="0"/>
            <a:r>
              <a:rPr lang="en-US" noProof="0" dirty="0" smtClean="0"/>
              <a:t>Click to edit Master subtitle style</a:t>
            </a:r>
          </a:p>
        </p:txBody>
      </p:sp>
      <p:sp>
        <p:nvSpPr>
          <p:cNvPr id="6" name="Rectangle 6"/>
          <p:cNvSpPr>
            <a:spLocks noGrp="1" noChangeArrowheads="1"/>
          </p:cNvSpPr>
          <p:nvPr>
            <p:ph type="sldNum" sz="quarter" idx="12"/>
          </p:nvPr>
        </p:nvSpPr>
        <p:spPr/>
        <p:txBody>
          <a:bodyPr/>
          <a:lstStyle>
            <a:lvl1pPr>
              <a:defRPr/>
            </a:lvl1pPr>
          </a:lstStyle>
          <a:p>
            <a:fld id="{E5385AAA-A7EC-4D2E-9F15-F0B3A821D407}" type="slidenum">
              <a:rPr lang="en-US" altLang="en-US" smtClean="0"/>
              <a:pPr/>
              <a:t>‹#›</a:t>
            </a:fld>
            <a:endParaRPr lang="en-US" altLang="en-US"/>
          </a:p>
        </p:txBody>
      </p:sp>
      <p:sp>
        <p:nvSpPr>
          <p:cNvPr id="8" name="Rectangle 7"/>
          <p:cNvSpPr/>
          <p:nvPr/>
        </p:nvSpPr>
        <p:spPr>
          <a:xfrm rot="1316973">
            <a:off x="367832" y="441699"/>
            <a:ext cx="657071" cy="685800"/>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9" name="Notched Right Arrow 8"/>
          <p:cNvSpPr/>
          <p:nvPr/>
        </p:nvSpPr>
        <p:spPr>
          <a:xfrm rot="10800000">
            <a:off x="495144" y="313313"/>
            <a:ext cx="9093963" cy="685800"/>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0" name="Notched Right Arrow 9"/>
          <p:cNvSpPr/>
          <p:nvPr/>
        </p:nvSpPr>
        <p:spPr>
          <a:xfrm rot="10800000">
            <a:off x="247571" y="313313"/>
            <a:ext cx="4945153" cy="68580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144" y="201337"/>
            <a:ext cx="1955586" cy="978106"/>
          </a:xfrm>
          <a:prstGeom prst="rect">
            <a:avLst/>
          </a:prstGeom>
        </p:spPr>
      </p:pic>
    </p:spTree>
    <p:extLst>
      <p:ext uri="{BB962C8B-B14F-4D97-AF65-F5344CB8AC3E}">
        <p14:creationId xmlns:p14="http://schemas.microsoft.com/office/powerpoint/2010/main" val="131242347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Khin_Title and Content">
    <p:spTree>
      <p:nvGrpSpPr>
        <p:cNvPr id="1" name=""/>
        <p:cNvGrpSpPr/>
        <p:nvPr/>
      </p:nvGrpSpPr>
      <p:grpSpPr>
        <a:xfrm>
          <a:off x="0" y="0"/>
          <a:ext cx="0" cy="0"/>
          <a:chOff x="0" y="0"/>
          <a:chExt cx="0" cy="0"/>
        </a:xfrm>
      </p:grpSpPr>
      <p:sp>
        <p:nvSpPr>
          <p:cNvPr id="19" name="Round Same Side Corner Rectangle 18"/>
          <p:cNvSpPr/>
          <p:nvPr userDrawn="1"/>
        </p:nvSpPr>
        <p:spPr>
          <a:xfrm rot="10800000">
            <a:off x="109821" y="1212972"/>
            <a:ext cx="9600662" cy="5502275"/>
          </a:xfrm>
          <a:prstGeom prst="round2SameRect">
            <a:avLst>
              <a:gd name="adj1" fmla="val 3050"/>
              <a:gd name="adj2" fmla="val 0"/>
            </a:avLst>
          </a:prstGeom>
          <a:gradFill>
            <a:gsLst>
              <a:gs pos="100000">
                <a:schemeClr val="bg1"/>
              </a:gs>
              <a:gs pos="0">
                <a:srgbClr val="223944">
                  <a:lumMod val="75000"/>
                  <a:lumOff val="25000"/>
                </a:srgbClr>
              </a:gs>
            </a:gsLst>
            <a:lin ang="5400000" scaled="0"/>
          </a:gradFill>
          <a:ln>
            <a:noFill/>
          </a:ln>
          <a:effectLst>
            <a:outerShdw blurRad="647700" dist="304800" dir="6000000" sx="103000" sy="103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8" name="Round Same Side Corner Rectangle 17"/>
          <p:cNvSpPr/>
          <p:nvPr userDrawn="1"/>
        </p:nvSpPr>
        <p:spPr>
          <a:xfrm rot="10800000">
            <a:off x="140767" y="1212972"/>
            <a:ext cx="9600662" cy="5502275"/>
          </a:xfrm>
          <a:prstGeom prst="round2SameRect">
            <a:avLst>
              <a:gd name="adj1" fmla="val 3050"/>
              <a:gd name="adj2" fmla="val 0"/>
            </a:avLst>
          </a:prstGeom>
          <a:gradFill>
            <a:gsLst>
              <a:gs pos="100000">
                <a:schemeClr val="bg1"/>
              </a:gs>
              <a:gs pos="0">
                <a:srgbClr val="223944">
                  <a:lumMod val="75000"/>
                  <a:lumOff val="25000"/>
                </a:srgbClr>
              </a:gs>
            </a:gsLst>
            <a:lin ang="5400000" scaled="0"/>
          </a:gradFill>
          <a:ln>
            <a:noFill/>
          </a:ln>
          <a:effectLst>
            <a:outerShdw blurRad="647700" dist="304800" dir="6000000" sx="103000" sy="103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22" name="Rectangle 4"/>
          <p:cNvSpPr txBox="1">
            <a:spLocks noChangeArrowheads="1"/>
          </p:cNvSpPr>
          <p:nvPr userDrawn="1"/>
        </p:nvSpPr>
        <p:spPr bwMode="auto">
          <a:xfrm>
            <a:off x="495141"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400" kern="1200">
                <a:solidFill>
                  <a:schemeClr val="tx1"/>
                </a:solidFill>
                <a:latin typeface="Arial"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C09EB7E-502F-41BB-AD61-41A348561A7E}" type="datetime1">
              <a:rPr lang="en-US" sz="1400" smtClean="0"/>
              <a:pPr/>
              <a:t>1/7/2021</a:t>
            </a:fld>
            <a:endParaRPr lang="en-US" sz="1400" dirty="0"/>
          </a:p>
        </p:txBody>
      </p:sp>
      <p:sp>
        <p:nvSpPr>
          <p:cNvPr id="24" name="Rectangle 6"/>
          <p:cNvSpPr txBox="1">
            <a:spLocks noChangeArrowheads="1"/>
          </p:cNvSpPr>
          <p:nvPr userDrawn="1"/>
        </p:nvSpPr>
        <p:spPr bwMode="auto">
          <a:xfrm>
            <a:off x="7097025"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61BEF1-A1BC-4BB6-B97F-633E5863B55E}" type="slidenum">
              <a:rPr lang="en-US" sz="1400" smtClean="0"/>
              <a:pPr/>
              <a:t>‹#›</a:t>
            </a:fld>
            <a:endParaRPr lang="en-US" sz="1400" dirty="0"/>
          </a:p>
        </p:txBody>
      </p:sp>
      <p:sp>
        <p:nvSpPr>
          <p:cNvPr id="25" name="Rectangle 24"/>
          <p:cNvSpPr/>
          <p:nvPr userDrawn="1"/>
        </p:nvSpPr>
        <p:spPr>
          <a:xfrm rot="1700955">
            <a:off x="172477" y="1096004"/>
            <a:ext cx="1713830" cy="616435"/>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grpSp>
        <p:nvGrpSpPr>
          <p:cNvPr id="26" name="Group 11"/>
          <p:cNvGrpSpPr>
            <a:grpSpLocks/>
          </p:cNvGrpSpPr>
          <p:nvPr userDrawn="1"/>
        </p:nvGrpSpPr>
        <p:grpSpPr bwMode="auto">
          <a:xfrm>
            <a:off x="345986" y="1066800"/>
            <a:ext cx="9206117" cy="5412062"/>
            <a:chOff x="686064" y="-22263"/>
            <a:chExt cx="7620000" cy="5965864"/>
          </a:xfrm>
        </p:grpSpPr>
        <p:pic>
          <p:nvPicPr>
            <p:cNvPr id="28" name="Picture 3" descr="C:\Users\Tom\Documents\My Dropbox\!temp\page-curls\page-curl v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3800" y="2514601"/>
              <a:ext cx="4572264"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Rounded Rectangle 40"/>
            <p:cNvSpPr/>
            <p:nvPr userDrawn="1"/>
          </p:nvSpPr>
          <p:spPr>
            <a:xfrm>
              <a:off x="686064" y="-22263"/>
              <a:ext cx="5334000" cy="5965864"/>
            </a:xfrm>
            <a:prstGeom prst="roundRect">
              <a:avLst>
                <a:gd name="adj" fmla="val 25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grpSp>
      <p:sp>
        <p:nvSpPr>
          <p:cNvPr id="42" name="Rounded Rectangle 41"/>
          <p:cNvSpPr/>
          <p:nvPr userDrawn="1"/>
        </p:nvSpPr>
        <p:spPr bwMode="auto">
          <a:xfrm>
            <a:off x="4458515" y="1233116"/>
            <a:ext cx="5093588" cy="2816218"/>
          </a:xfrm>
          <a:prstGeom prst="roundRect">
            <a:avLst>
              <a:gd name="adj" fmla="val 25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3" name="Notched Right Arrow 42"/>
          <p:cNvSpPr/>
          <p:nvPr userDrawn="1"/>
        </p:nvSpPr>
        <p:spPr>
          <a:xfrm rot="10800000">
            <a:off x="113791" y="688539"/>
            <a:ext cx="6132895" cy="60535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4" name="Notched Right Arrow 43"/>
          <p:cNvSpPr/>
          <p:nvPr userDrawn="1"/>
        </p:nvSpPr>
        <p:spPr>
          <a:xfrm rot="10800000">
            <a:off x="735853" y="688540"/>
            <a:ext cx="9105080" cy="605348"/>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5" name="TextBox 44"/>
          <p:cNvSpPr txBox="1"/>
          <p:nvPr/>
        </p:nvSpPr>
        <p:spPr>
          <a:xfrm>
            <a:off x="243710" y="694754"/>
            <a:ext cx="2589176" cy="757130"/>
          </a:xfrm>
          <a:prstGeom prst="rect">
            <a:avLst/>
          </a:prstGeom>
          <a:noFill/>
        </p:spPr>
        <p:txBody>
          <a:bodyPr wrap="square" rtlCol="0">
            <a:spAutoFit/>
          </a:bodyPr>
          <a:lstStyle/>
          <a:p>
            <a:endParaRPr lang="en-US" sz="3600" dirty="0">
              <a:latin typeface="Verdana" panose="020B0604030504040204" pitchFamily="34" charset="0"/>
              <a:ea typeface="Verdana" panose="020B0604030504040204" pitchFamily="34" charset="0"/>
              <a:cs typeface="Verdana" panose="020B0604030504040204" pitchFamily="34" charset="0"/>
            </a:endParaRPr>
          </a:p>
        </p:txBody>
      </p:sp>
      <p:sp>
        <p:nvSpPr>
          <p:cNvPr id="46" name="Text Placeholder 8"/>
          <p:cNvSpPr>
            <a:spLocks noGrp="1"/>
          </p:cNvSpPr>
          <p:nvPr>
            <p:ph type="body" sz="quarter" idx="16" hasCustomPrompt="1"/>
          </p:nvPr>
        </p:nvSpPr>
        <p:spPr>
          <a:xfrm>
            <a:off x="366616" y="729078"/>
            <a:ext cx="8573222" cy="495300"/>
          </a:xfrm>
          <a:prstGeom prst="rect">
            <a:avLst/>
          </a:prstGeom>
        </p:spPr>
        <p:txBody>
          <a:bodyPr anchor="ctr"/>
          <a:lstStyle>
            <a:lvl1pPr marL="0" indent="0" algn="ctr" defTabSz="914354" rtl="0" eaLnBrk="1" latinLnBrk="0" hangingPunct="1">
              <a:buFontTx/>
              <a:buNone/>
              <a:defRPr lang="en-US" sz="3600" b="1" kern="1200" dirty="0" smtClean="0">
                <a:solidFill>
                  <a:schemeClr val="bg1"/>
                </a:solidFill>
                <a:latin typeface="+mj-lt"/>
                <a:ea typeface="Verdana" panose="020B0604030504040204" pitchFamily="34" charset="0"/>
                <a:cs typeface="Verdana" panose="020B0604030504040204" pitchFamily="34" charset="0"/>
              </a:defRPr>
            </a:lvl1pPr>
            <a:lvl2pPr marL="457178" indent="0">
              <a:buFontTx/>
              <a:buNone/>
              <a:defRPr sz="20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914354" indent="0">
              <a:buFontTx/>
              <a:buNone/>
              <a:defRPr sz="18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371532"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828709"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stStyle>
          <a:p>
            <a:pPr lvl="0"/>
            <a:r>
              <a:rPr lang="en-US" dirty="0" smtClean="0"/>
              <a:t>Add title here</a:t>
            </a:r>
          </a:p>
        </p:txBody>
      </p:sp>
      <p:sp>
        <p:nvSpPr>
          <p:cNvPr id="3" name="Content Placeholder 2"/>
          <p:cNvSpPr>
            <a:spLocks noGrp="1"/>
          </p:cNvSpPr>
          <p:nvPr>
            <p:ph sz="quarter" idx="17"/>
          </p:nvPr>
        </p:nvSpPr>
        <p:spPr>
          <a:xfrm>
            <a:off x="495141" y="1471613"/>
            <a:ext cx="8912543" cy="398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94039" y="209990"/>
            <a:ext cx="1319412" cy="482027"/>
          </a:xfrm>
          <a:prstGeom prst="rect">
            <a:avLst/>
          </a:prstGeom>
        </p:spPr>
      </p:pic>
      <p:sp>
        <p:nvSpPr>
          <p:cNvPr id="20" name="Rectangle 19"/>
          <p:cNvSpPr/>
          <p:nvPr userDrawn="1"/>
        </p:nvSpPr>
        <p:spPr>
          <a:xfrm>
            <a:off x="319473" y="326774"/>
            <a:ext cx="8348277" cy="295466"/>
          </a:xfrm>
          <a:prstGeom prst="rect">
            <a:avLst/>
          </a:prstGeom>
        </p:spPr>
        <p:txBody>
          <a:bodyPr wrap="square">
            <a:spAutoFit/>
          </a:bodyPr>
          <a:lstStyle/>
          <a:p>
            <a:r>
              <a:rPr lang="en-US" sz="1100" b="1"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CE2101/ CZ2101: ALGORITHM</a:t>
            </a:r>
            <a:r>
              <a:rPr lang="en-US" sz="1100" b="1" baseline="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 DESIGN AND ANALYSIS</a:t>
            </a:r>
            <a:endParaRPr lang="en-GB" sz="1100" b="1"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86669844"/>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hin_Title and Content(blank)">
    <p:spTree>
      <p:nvGrpSpPr>
        <p:cNvPr id="1" name=""/>
        <p:cNvGrpSpPr/>
        <p:nvPr/>
      </p:nvGrpSpPr>
      <p:grpSpPr>
        <a:xfrm>
          <a:off x="0" y="0"/>
          <a:ext cx="0" cy="0"/>
          <a:chOff x="0" y="0"/>
          <a:chExt cx="0" cy="0"/>
        </a:xfrm>
      </p:grpSpPr>
      <p:sp>
        <p:nvSpPr>
          <p:cNvPr id="45" name="Notched Right Arrow 44"/>
          <p:cNvSpPr/>
          <p:nvPr/>
        </p:nvSpPr>
        <p:spPr>
          <a:xfrm rot="10800000">
            <a:off x="113791" y="688539"/>
            <a:ext cx="6132895" cy="60535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6" name="Notched Right Arrow 45"/>
          <p:cNvSpPr/>
          <p:nvPr/>
        </p:nvSpPr>
        <p:spPr>
          <a:xfrm rot="10800000">
            <a:off x="735853" y="688540"/>
            <a:ext cx="9105080" cy="605348"/>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7" name="TextBox 46"/>
          <p:cNvSpPr txBox="1"/>
          <p:nvPr/>
        </p:nvSpPr>
        <p:spPr>
          <a:xfrm>
            <a:off x="216627" y="688542"/>
            <a:ext cx="2589176" cy="757130"/>
          </a:xfrm>
          <a:prstGeom prst="rect">
            <a:avLst/>
          </a:prstGeom>
          <a:noFill/>
        </p:spPr>
        <p:txBody>
          <a:bodyPr wrap="square" rtlCol="0">
            <a:spAutoFit/>
          </a:bodyPr>
          <a:lstStyle/>
          <a:p>
            <a:endParaRPr lang="en-US" sz="3600" dirty="0">
              <a:latin typeface="Verdana" panose="020B0604030504040204" pitchFamily="34" charset="0"/>
              <a:ea typeface="Verdana" panose="020B0604030504040204" pitchFamily="34" charset="0"/>
              <a:cs typeface="Verdana" panose="020B0604030504040204" pitchFamily="34" charset="0"/>
            </a:endParaRPr>
          </a:p>
        </p:txBody>
      </p:sp>
      <p:sp>
        <p:nvSpPr>
          <p:cNvPr id="48" name="Text Placeholder 8"/>
          <p:cNvSpPr>
            <a:spLocks noGrp="1"/>
          </p:cNvSpPr>
          <p:nvPr>
            <p:ph type="body" sz="quarter" idx="16" hasCustomPrompt="1"/>
          </p:nvPr>
        </p:nvSpPr>
        <p:spPr>
          <a:xfrm>
            <a:off x="366616" y="729078"/>
            <a:ext cx="8573222" cy="495300"/>
          </a:xfrm>
          <a:prstGeom prst="rect">
            <a:avLst/>
          </a:prstGeom>
        </p:spPr>
        <p:txBody>
          <a:bodyPr anchor="ctr"/>
          <a:lstStyle>
            <a:lvl1pPr marL="0" indent="0" algn="ctr" defTabSz="914354" rtl="0" eaLnBrk="1" latinLnBrk="0" hangingPunct="1">
              <a:buFontTx/>
              <a:buNone/>
              <a:defRPr lang="en-US" sz="3600" b="1" kern="1200" dirty="0" smtClean="0">
                <a:solidFill>
                  <a:schemeClr val="bg1"/>
                </a:solidFill>
                <a:latin typeface="+mj-lt"/>
                <a:ea typeface="Verdana" panose="020B0604030504040204" pitchFamily="34" charset="0"/>
                <a:cs typeface="Verdana" panose="020B0604030504040204" pitchFamily="34" charset="0"/>
              </a:defRPr>
            </a:lvl1pPr>
            <a:lvl2pPr marL="457178" indent="0">
              <a:buFontTx/>
              <a:buNone/>
              <a:defRPr sz="20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914354" indent="0">
              <a:buFontTx/>
              <a:buNone/>
              <a:defRPr sz="18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371532"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828709"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stStyle>
          <a:p>
            <a:pPr lvl="0"/>
            <a:r>
              <a:rPr lang="en-US" dirty="0" smtClean="0"/>
              <a:t>Add title here</a:t>
            </a:r>
          </a:p>
        </p:txBody>
      </p:sp>
      <p:sp>
        <p:nvSpPr>
          <p:cNvPr id="8" name="Rectangle 6"/>
          <p:cNvSpPr txBox="1">
            <a:spLocks noChangeArrowheads="1"/>
          </p:cNvSpPr>
          <p:nvPr/>
        </p:nvSpPr>
        <p:spPr bwMode="auto">
          <a:xfrm>
            <a:off x="7097025"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61BEF1-A1BC-4BB6-B97F-633E5863B55E}" type="slidenum">
              <a:rPr lang="en-US" sz="1400" smtClean="0"/>
              <a:pPr/>
              <a:t>‹#›</a:t>
            </a:fld>
            <a:endParaRPr lang="en-US" sz="1400"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4039" y="209990"/>
            <a:ext cx="1319412" cy="482027"/>
          </a:xfrm>
          <a:prstGeom prst="rect">
            <a:avLst/>
          </a:prstGeom>
        </p:spPr>
      </p:pic>
      <p:sp>
        <p:nvSpPr>
          <p:cNvPr id="10" name="Rectangle 9"/>
          <p:cNvSpPr/>
          <p:nvPr userDrawn="1"/>
        </p:nvSpPr>
        <p:spPr>
          <a:xfrm>
            <a:off x="319473" y="326774"/>
            <a:ext cx="8348277" cy="295466"/>
          </a:xfrm>
          <a:prstGeom prst="rect">
            <a:avLst/>
          </a:prstGeom>
        </p:spPr>
        <p:txBody>
          <a:bodyPr wrap="square">
            <a:spAutoFit/>
          </a:bodyPr>
          <a:lstStyle/>
          <a:p>
            <a:r>
              <a:rPr lang="en-US" sz="1100" b="1"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CE2101/ CZ2101: ALGORITHM</a:t>
            </a:r>
            <a:r>
              <a:rPr lang="en-US" sz="1100" b="1" baseline="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 DESIGN AND ANALYSIS</a:t>
            </a:r>
            <a:endParaRPr lang="en-GB" sz="1100" b="1"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8085174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37571" name="Rectangle 3"/>
          <p:cNvSpPr>
            <a:spLocks noGrp="1" noChangeArrowheads="1"/>
          </p:cNvSpPr>
          <p:nvPr>
            <p:ph type="ctrTitle"/>
          </p:nvPr>
        </p:nvSpPr>
        <p:spPr>
          <a:xfrm>
            <a:off x="742950" y="2286001"/>
            <a:ext cx="8416925" cy="1143000"/>
          </a:xfrm>
        </p:spPr>
        <p:txBody>
          <a:bodyPr/>
          <a:lstStyle>
            <a:lvl1pPr>
              <a:defRPr/>
            </a:lvl1pPr>
          </a:lstStyle>
          <a:p>
            <a:r>
              <a:rPr lang="en-US"/>
              <a:t>Click to edit Master title style</a:t>
            </a:r>
          </a:p>
        </p:txBody>
      </p:sp>
      <p:sp>
        <p:nvSpPr>
          <p:cNvPr id="237572" name="Rectangle 4"/>
          <p:cNvSpPr>
            <a:spLocks noGrp="1" noChangeArrowheads="1"/>
          </p:cNvSpPr>
          <p:nvPr>
            <p:ph type="subTitle" idx="1"/>
          </p:nvPr>
        </p:nvSpPr>
        <p:spPr>
          <a:xfrm>
            <a:off x="1485901" y="3886200"/>
            <a:ext cx="6931024" cy="1752600"/>
          </a:xfrm>
        </p:spPr>
        <p:txBody>
          <a:bodyPr/>
          <a:lstStyle>
            <a:lvl1pPr marL="0" indent="0" algn="ctr">
              <a:buFont typeface="Monotype Sorts" pitchFamily="2" charset="2"/>
              <a:buNone/>
              <a:defRPr/>
            </a:lvl1pPr>
          </a:lstStyle>
          <a:p>
            <a:r>
              <a:rPr lang="en-US"/>
              <a:t>Click to edit Master subtitle style</a:t>
            </a:r>
          </a:p>
        </p:txBody>
      </p:sp>
      <p:sp>
        <p:nvSpPr>
          <p:cNvPr id="5" name="Rectangle 5"/>
          <p:cNvSpPr>
            <a:spLocks noGrp="1" noChangeArrowheads="1"/>
          </p:cNvSpPr>
          <p:nvPr>
            <p:ph type="dt" sz="half" idx="10"/>
          </p:nvPr>
        </p:nvSpPr>
        <p:spPr>
          <a:xfrm>
            <a:off x="742950" y="6248400"/>
            <a:ext cx="2062163" cy="457200"/>
          </a:xfrm>
          <a:prstGeom prst="rect">
            <a:avLst/>
          </a:prstGeom>
        </p:spPr>
        <p:txBody>
          <a:bodyPr/>
          <a:lstStyle>
            <a:lvl1pPr>
              <a:defRPr>
                <a:solidFill>
                  <a:srgbClr val="578963"/>
                </a:solidFill>
              </a:defRPr>
            </a:lvl1pPr>
          </a:lstStyle>
          <a:p>
            <a:pPr>
              <a:defRPr/>
            </a:pPr>
            <a:fld id="{76E0AE57-8AFD-4123-AA53-C7C6E1C2EC0F}" type="datetime1">
              <a:rPr lang="en-GB" smtClean="0"/>
              <a:pPr>
                <a:defRPr/>
              </a:pPr>
              <a:t>07/01/2021</a:t>
            </a:fld>
            <a:endParaRPr lang="en-US"/>
          </a:p>
        </p:txBody>
      </p:sp>
      <p:sp>
        <p:nvSpPr>
          <p:cNvPr id="6" name="Rectangle 6"/>
          <p:cNvSpPr>
            <a:spLocks noGrp="1" noChangeArrowheads="1"/>
          </p:cNvSpPr>
          <p:nvPr>
            <p:ph type="ftr" sz="quarter" idx="11"/>
          </p:nvPr>
        </p:nvSpPr>
        <p:spPr>
          <a:xfrm>
            <a:off x="3382963" y="6248400"/>
            <a:ext cx="3136900" cy="457200"/>
          </a:xfrm>
          <a:prstGeom prst="rect">
            <a:avLst/>
          </a:prstGeom>
        </p:spPr>
        <p:txBody>
          <a:bodyPr/>
          <a:lstStyle>
            <a:lvl1pPr>
              <a:defRPr>
                <a:solidFill>
                  <a:srgbClr val="578963"/>
                </a:solidFill>
              </a:defRPr>
            </a:lvl1pPr>
          </a:lstStyle>
          <a:p>
            <a:pPr>
              <a:defRPr/>
            </a:pPr>
            <a:endParaRPr lang="en-US"/>
          </a:p>
        </p:txBody>
      </p:sp>
      <p:sp>
        <p:nvSpPr>
          <p:cNvPr id="7" name="Rectangle 7"/>
          <p:cNvSpPr>
            <a:spLocks noGrp="1" noChangeArrowheads="1"/>
          </p:cNvSpPr>
          <p:nvPr>
            <p:ph type="sldNum" sz="quarter" idx="12"/>
          </p:nvPr>
        </p:nvSpPr>
        <p:spPr/>
        <p:txBody>
          <a:bodyPr/>
          <a:lstStyle>
            <a:lvl1pPr>
              <a:defRPr>
                <a:solidFill>
                  <a:srgbClr val="578963"/>
                </a:solidFill>
              </a:defRPr>
            </a:lvl1pPr>
          </a:lstStyle>
          <a:p>
            <a:fld id="{303E4803-2C5B-4BCE-9A76-CFB21869E2C6}" type="slidenum">
              <a:rPr lang="en-US" altLang="en-US"/>
              <a:pPr/>
              <a:t>‹#›</a:t>
            </a:fld>
            <a:endParaRPr lang="en-US" altLang="en-US"/>
          </a:p>
        </p:txBody>
      </p:sp>
    </p:spTree>
    <p:extLst>
      <p:ext uri="{BB962C8B-B14F-4D97-AF65-F5344CB8AC3E}">
        <p14:creationId xmlns:p14="http://schemas.microsoft.com/office/powerpoint/2010/main" val="1396985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3078B621-01D8-4AFF-ACD0-9105F7AA3D0C}" type="datetime1">
              <a:rPr lang="en-GB" smtClean="0"/>
              <a:pPr>
                <a:defRPr/>
              </a:pPr>
              <a:t>07/01/2021</a:t>
            </a:fld>
            <a:endParaRPr lang="en-US"/>
          </a:p>
        </p:txBody>
      </p:sp>
      <p:sp>
        <p:nvSpPr>
          <p:cNvPr id="5"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758A853-25D2-448D-81FD-6E7DE0F50CA7}" type="slidenum">
              <a:rPr lang="en-US" altLang="en-US"/>
              <a:pPr/>
              <a:t>‹#›</a:t>
            </a:fld>
            <a:endParaRPr lang="en-US" altLang="en-US"/>
          </a:p>
        </p:txBody>
      </p:sp>
    </p:spTree>
    <p:extLst>
      <p:ext uri="{BB962C8B-B14F-4D97-AF65-F5344CB8AC3E}">
        <p14:creationId xmlns:p14="http://schemas.microsoft.com/office/powerpoint/2010/main" val="2474082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502F2B32-1369-4771-870F-DA785681AC07}" type="datetime1">
              <a:rPr lang="en-GB" smtClean="0"/>
              <a:pPr>
                <a:defRPr/>
              </a:pPr>
              <a:t>07/01/2021</a:t>
            </a:fld>
            <a:endParaRPr lang="en-US"/>
          </a:p>
        </p:txBody>
      </p:sp>
      <p:sp>
        <p:nvSpPr>
          <p:cNvPr id="3"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7BA22750-9951-4708-8272-6D1C2AC05F25}" type="slidenum">
              <a:rPr lang="en-US" altLang="en-US"/>
              <a:pPr/>
              <a:t>‹#›</a:t>
            </a:fld>
            <a:endParaRPr lang="en-US" altLang="en-US"/>
          </a:p>
        </p:txBody>
      </p:sp>
    </p:spTree>
    <p:extLst>
      <p:ext uri="{BB962C8B-B14F-4D97-AF65-F5344CB8AC3E}">
        <p14:creationId xmlns:p14="http://schemas.microsoft.com/office/powerpoint/2010/main" val="499609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5171DD8B-3D8B-459A-A497-F949BAAE7E45}" type="datetime1">
              <a:rPr lang="en-GB" smtClean="0"/>
              <a:pPr>
                <a:defRPr/>
              </a:pPr>
              <a:t>07/01/2021</a:t>
            </a:fld>
            <a:endParaRPr lang="en-US"/>
          </a:p>
        </p:txBody>
      </p:sp>
      <p:sp>
        <p:nvSpPr>
          <p:cNvPr id="4"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0BC37B2E-4D09-48ED-95E1-176E0BECFFA6}" type="slidenum">
              <a:rPr lang="en-US" altLang="en-US"/>
              <a:pPr/>
              <a:t>‹#›</a:t>
            </a:fld>
            <a:endParaRPr lang="en-US" altLang="en-US"/>
          </a:p>
        </p:txBody>
      </p:sp>
    </p:spTree>
    <p:extLst>
      <p:ext uri="{BB962C8B-B14F-4D97-AF65-F5344CB8AC3E}">
        <p14:creationId xmlns:p14="http://schemas.microsoft.com/office/powerpoint/2010/main" val="677638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42950" y="457200"/>
            <a:ext cx="8416925"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42951" y="1981200"/>
            <a:ext cx="4132263"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027613" y="1981200"/>
            <a:ext cx="41322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027613" y="4114800"/>
            <a:ext cx="41322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8B6E9DAE-D1F5-4501-ACBC-DC7BDD89D05E}" type="datetime1">
              <a:rPr lang="en-GB" smtClean="0"/>
              <a:pPr>
                <a:defRPr/>
              </a:pPr>
              <a:t>07/01/2021</a:t>
            </a:fld>
            <a:endParaRPr lang="en-US"/>
          </a:p>
        </p:txBody>
      </p:sp>
      <p:sp>
        <p:nvSpPr>
          <p:cNvPr id="7"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fld id="{FD6A6F64-9571-4410-A010-C8D840F6D48A}" type="slidenum">
              <a:rPr lang="en-US" altLang="en-US"/>
              <a:pPr/>
              <a:t>‹#›</a:t>
            </a:fld>
            <a:endParaRPr lang="en-US" altLang="en-US"/>
          </a:p>
        </p:txBody>
      </p:sp>
    </p:spTree>
    <p:extLst>
      <p:ext uri="{BB962C8B-B14F-4D97-AF65-F5344CB8AC3E}">
        <p14:creationId xmlns:p14="http://schemas.microsoft.com/office/powerpoint/2010/main" val="1813971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1"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30094" y="274638"/>
            <a:ext cx="9160113"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dirty="0" smtClean="0"/>
          </a:p>
        </p:txBody>
      </p:sp>
      <p:sp>
        <p:nvSpPr>
          <p:cNvPr id="1027" name="Rectangle 3"/>
          <p:cNvSpPr>
            <a:spLocks noGrp="1" noChangeArrowheads="1"/>
          </p:cNvSpPr>
          <p:nvPr>
            <p:ph type="body" idx="1"/>
          </p:nvPr>
        </p:nvSpPr>
        <p:spPr bwMode="auto">
          <a:xfrm>
            <a:off x="412618" y="1447803"/>
            <a:ext cx="907759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7097025"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5385AAA-A7EC-4D2E-9F15-F0B3A821D407}" type="slidenum">
              <a:rPr lang="en-US" altLang="en-US" smtClean="0"/>
              <a:pPr/>
              <a:t>‹#›</a:t>
            </a:fld>
            <a:endParaRPr lang="en-US" altLang="en-US"/>
          </a:p>
        </p:txBody>
      </p:sp>
    </p:spTree>
    <p:extLst>
      <p:ext uri="{BB962C8B-B14F-4D97-AF65-F5344CB8AC3E}">
        <p14:creationId xmlns:p14="http://schemas.microsoft.com/office/powerpoint/2010/main" val="3627968963"/>
      </p:ext>
    </p:extLst>
  </p:cSld>
  <p:clrMap bg1="lt1" tx1="dk1" bg2="lt2" tx2="dk2" accent1="accent1" accent2="accent2" accent3="accent3" accent4="accent4" accent5="accent5" accent6="accent6" hlink="hlink" folHlink="folHlink"/>
  <p:sldLayoutIdLst>
    <p:sldLayoutId id="2147484783" r:id="rId1"/>
    <p:sldLayoutId id="2147484784" r:id="rId2"/>
    <p:sldLayoutId id="2147484793" r:id="rId3"/>
    <p:sldLayoutId id="2147484787" r:id="rId4"/>
    <p:sldLayoutId id="2147484788" r:id="rId5"/>
    <p:sldLayoutId id="2147484789" r:id="rId6"/>
    <p:sldLayoutId id="2147484790" r:id="rId7"/>
    <p:sldLayoutId id="2147484791" r:id="rId8"/>
    <p:sldLayoutId id="2147484792" r:id="rId9"/>
  </p:sldLayoutIdLst>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hf sldNum="0"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78" algn="ctr" rtl="0" eaLnBrk="1" fontAlgn="base" hangingPunct="1">
        <a:spcBef>
          <a:spcPct val="0"/>
        </a:spcBef>
        <a:spcAft>
          <a:spcPct val="0"/>
        </a:spcAft>
        <a:defRPr sz="4400">
          <a:solidFill>
            <a:schemeClr val="tx2"/>
          </a:solidFill>
          <a:latin typeface="Arial" charset="0"/>
        </a:defRPr>
      </a:lvl6pPr>
      <a:lvl7pPr marL="914354" algn="ctr" rtl="0" eaLnBrk="1" fontAlgn="base" hangingPunct="1">
        <a:spcBef>
          <a:spcPct val="0"/>
        </a:spcBef>
        <a:spcAft>
          <a:spcPct val="0"/>
        </a:spcAft>
        <a:defRPr sz="4400">
          <a:solidFill>
            <a:schemeClr val="tx2"/>
          </a:solidFill>
          <a:latin typeface="Arial" charset="0"/>
        </a:defRPr>
      </a:lvl7pPr>
      <a:lvl8pPr marL="1371532" algn="ctr" rtl="0" eaLnBrk="1" fontAlgn="base" hangingPunct="1">
        <a:spcBef>
          <a:spcPct val="0"/>
        </a:spcBef>
        <a:spcAft>
          <a:spcPct val="0"/>
        </a:spcAft>
        <a:defRPr sz="4400">
          <a:solidFill>
            <a:schemeClr val="tx2"/>
          </a:solidFill>
          <a:latin typeface="Arial" charset="0"/>
        </a:defRPr>
      </a:lvl8pPr>
      <a:lvl9pPr marL="1828709" algn="ctr" rtl="0" eaLnBrk="1" fontAlgn="base" hangingPunct="1">
        <a:spcBef>
          <a:spcPct val="0"/>
        </a:spcBef>
        <a:spcAft>
          <a:spcPct val="0"/>
        </a:spcAft>
        <a:defRPr sz="4400">
          <a:solidFill>
            <a:schemeClr val="tx2"/>
          </a:solidFill>
          <a:latin typeface="Arial" charset="0"/>
        </a:defRPr>
      </a:lvl9pPr>
    </p:titleStyle>
    <p:bodyStyle>
      <a:lvl1pPr marL="342882" indent="-342882" algn="l" rtl="0" eaLnBrk="1" fontAlgn="base" hangingPunct="1">
        <a:spcBef>
          <a:spcPct val="20000"/>
        </a:spcBef>
        <a:spcAft>
          <a:spcPct val="0"/>
        </a:spcAft>
        <a:buClr>
          <a:schemeClr val="bg2"/>
        </a:buClr>
        <a:buFont typeface="Wingdings" panose="05000000000000000000" pitchFamily="2" charset="2"/>
        <a:buChar char="§"/>
        <a:defRPr sz="3200">
          <a:solidFill>
            <a:schemeClr val="tx1"/>
          </a:solidFill>
          <a:latin typeface="+mn-lt"/>
          <a:ea typeface="+mn-ea"/>
          <a:cs typeface="+mn-cs"/>
        </a:defRPr>
      </a:lvl1pPr>
      <a:lvl2pPr marL="742913" indent="-285737" algn="l" rtl="0" eaLnBrk="1" fontAlgn="base" hangingPunct="1">
        <a:spcBef>
          <a:spcPct val="20000"/>
        </a:spcBef>
        <a:spcAft>
          <a:spcPct val="0"/>
        </a:spcAft>
        <a:buClr>
          <a:schemeClr val="bg2"/>
        </a:buClr>
        <a:buFont typeface="Wingdings" panose="05000000000000000000" pitchFamily="2" charset="2"/>
        <a:buChar char="§"/>
        <a:defRPr sz="2800">
          <a:solidFill>
            <a:schemeClr val="tx1"/>
          </a:solidFill>
          <a:latin typeface="+mn-lt"/>
        </a:defRPr>
      </a:lvl2pPr>
      <a:lvl3pPr marL="1142942" indent="-228589"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defRPr>
      </a:lvl3pPr>
      <a:lvl4pPr marL="1600120"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298"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50813" y="4114800"/>
            <a:ext cx="9525000" cy="594139"/>
          </a:xfrm>
        </p:spPr>
        <p:txBody>
          <a:bodyPr/>
          <a:lstStyle/>
          <a:p>
            <a:r>
              <a:rPr lang="en-GB" dirty="0" smtClean="0"/>
              <a:t>Heapsort</a:t>
            </a:r>
            <a:endParaRPr lang="en-GB" dirty="0"/>
          </a:p>
        </p:txBody>
      </p:sp>
      <p:sp>
        <p:nvSpPr>
          <p:cNvPr id="4" name="Text Placeholder 3"/>
          <p:cNvSpPr>
            <a:spLocks noGrp="1"/>
          </p:cNvSpPr>
          <p:nvPr>
            <p:ph type="body" sz="quarter" idx="13"/>
          </p:nvPr>
        </p:nvSpPr>
        <p:spPr>
          <a:xfrm>
            <a:off x="150813" y="5123008"/>
            <a:ext cx="9525000" cy="542925"/>
          </a:xfrm>
        </p:spPr>
        <p:txBody>
          <a:bodyPr/>
          <a:lstStyle/>
          <a:p>
            <a:r>
              <a:rPr lang="en-US" dirty="0" smtClean="0"/>
              <a:t>Ke </a:t>
            </a:r>
            <a:r>
              <a:rPr lang="en-US" dirty="0" err="1" smtClean="0"/>
              <a:t>Yiping</a:t>
            </a:r>
            <a:r>
              <a:rPr lang="en-US" dirty="0" smtClean="0"/>
              <a:t>, Kelly</a:t>
            </a:r>
            <a:endParaRPr lang="en-GB" dirty="0"/>
          </a:p>
        </p:txBody>
      </p:sp>
      <p:sp>
        <p:nvSpPr>
          <p:cNvPr id="6" name="Title 2"/>
          <p:cNvSpPr>
            <a:spLocks noGrp="1"/>
          </p:cNvSpPr>
          <p:nvPr>
            <p:ph type="ctrTitle"/>
          </p:nvPr>
        </p:nvSpPr>
        <p:spPr>
          <a:xfrm>
            <a:off x="150813" y="2484170"/>
            <a:ext cx="9525000" cy="1571319"/>
          </a:xfrm>
        </p:spPr>
        <p:txBody>
          <a:bodyPr/>
          <a:lstStyle/>
          <a:p>
            <a:r>
              <a:rPr lang="en-GB" sz="4000" dirty="0" smtClean="0"/>
              <a:t>CE2101</a:t>
            </a:r>
            <a:r>
              <a:rPr lang="en-GB" sz="4000" dirty="0"/>
              <a:t>/ </a:t>
            </a:r>
            <a:r>
              <a:rPr lang="en-GB" sz="4000" dirty="0" smtClean="0"/>
              <a:t>CZ2101</a:t>
            </a:r>
            <a:r>
              <a:rPr lang="en-GB" sz="4000" dirty="0"/>
              <a:t>: </a:t>
            </a:r>
            <a:r>
              <a:rPr lang="en-GB" sz="4000" dirty="0" smtClean="0"/>
              <a:t>Algorithm Design and Analysis</a:t>
            </a:r>
            <a:endParaRPr lang="en-GB" sz="40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Straight Connector 53"/>
          <p:cNvCxnSpPr>
            <a:stCxn id="45" idx="3"/>
            <a:endCxn id="51" idx="0"/>
          </p:cNvCxnSpPr>
          <p:nvPr/>
        </p:nvCxnSpPr>
        <p:spPr>
          <a:xfrm flipH="1">
            <a:off x="5602815" y="4478904"/>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55" name="Straight Connector 54"/>
          <p:cNvCxnSpPr>
            <a:stCxn id="45" idx="5"/>
            <a:endCxn id="53" idx="0"/>
          </p:cNvCxnSpPr>
          <p:nvPr/>
        </p:nvCxnSpPr>
        <p:spPr>
          <a:xfrm>
            <a:off x="6407789" y="4478904"/>
            <a:ext cx="365087" cy="370033"/>
          </a:xfrm>
          <a:prstGeom prst="line">
            <a:avLst/>
          </a:prstGeom>
        </p:spPr>
        <p:style>
          <a:lnRef idx="3">
            <a:schemeClr val="dk1"/>
          </a:lnRef>
          <a:fillRef idx="0">
            <a:schemeClr val="dk1"/>
          </a:fillRef>
          <a:effectRef idx="2">
            <a:schemeClr val="dk1"/>
          </a:effectRef>
          <a:fontRef idx="minor">
            <a:schemeClr val="tx1"/>
          </a:fontRef>
        </p:style>
      </p:cxnSp>
      <p:cxnSp>
        <p:nvCxnSpPr>
          <p:cNvPr id="60" name="Straight Connector 59"/>
          <p:cNvCxnSpPr>
            <a:endCxn id="56" idx="0"/>
          </p:cNvCxnSpPr>
          <p:nvPr/>
        </p:nvCxnSpPr>
        <p:spPr>
          <a:xfrm flipH="1">
            <a:off x="7415236" y="4464971"/>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61" name="Straight Connector 60"/>
          <p:cNvCxnSpPr/>
          <p:nvPr/>
        </p:nvCxnSpPr>
        <p:spPr>
          <a:xfrm>
            <a:off x="8220210" y="4464971"/>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2" name="Text Placeholder 1"/>
          <p:cNvSpPr>
            <a:spLocks noGrp="1"/>
          </p:cNvSpPr>
          <p:nvPr>
            <p:ph type="body" sz="quarter" idx="16"/>
          </p:nvPr>
        </p:nvSpPr>
        <p:spPr/>
        <p:txBody>
          <a:bodyPr/>
          <a:lstStyle/>
          <a:p>
            <a:r>
              <a:rPr lang="en-GB" dirty="0"/>
              <a:t>Heap </a:t>
            </a:r>
            <a:r>
              <a:rPr lang="en-GB" dirty="0" smtClean="0"/>
              <a:t>Structure</a:t>
            </a:r>
            <a:endParaRPr lang="en-GB" dirty="0"/>
          </a:p>
        </p:txBody>
      </p:sp>
      <p:sp>
        <p:nvSpPr>
          <p:cNvPr id="57349" name="Rectangle 2"/>
          <p:cNvSpPr>
            <a:spLocks noChangeArrowheads="1"/>
          </p:cNvSpPr>
          <p:nvPr/>
        </p:nvSpPr>
        <p:spPr bwMode="gray">
          <a:xfrm>
            <a:off x="120120" y="1356347"/>
            <a:ext cx="9066213" cy="3232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88925" indent="-288925" eaLnBrk="0" hangingPunct="0">
              <a:defRPr sz="1600" b="1">
                <a:solidFill>
                  <a:schemeClr val="bg2"/>
                </a:solidFill>
                <a:latin typeface="Arial" panose="020B0604020202020204" pitchFamily="34" charset="0"/>
              </a:defRPr>
            </a:lvl1pPr>
            <a:lvl2pPr marL="404813" indent="-1588"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marL="746125" lvl="1" indent="-342900">
              <a:lnSpc>
                <a:spcPct val="100000"/>
              </a:lnSpc>
              <a:spcBef>
                <a:spcPct val="0"/>
              </a:spcBef>
              <a:buClrTx/>
              <a:buSzTx/>
              <a:buFont typeface="Wingdings" panose="05000000000000000000" pitchFamily="2" charset="2"/>
              <a:buChar char="§"/>
            </a:pPr>
            <a:r>
              <a:rPr lang="en-US" altLang="en-US" sz="2400" b="0" dirty="0">
                <a:solidFill>
                  <a:schemeClr val="tx1"/>
                </a:solidFill>
              </a:rPr>
              <a:t>This means that every successive level of the tree must fill up from left to right. Further, an entire level must be full before any nodes at that level can </a:t>
            </a:r>
            <a:r>
              <a:rPr lang="en-US" altLang="en-US" sz="2400" b="0">
                <a:solidFill>
                  <a:schemeClr val="tx1"/>
                </a:solidFill>
              </a:rPr>
              <a:t>have </a:t>
            </a:r>
            <a:r>
              <a:rPr lang="en-US" altLang="en-US" sz="2400" b="0" smtClean="0">
                <a:solidFill>
                  <a:schemeClr val="tx1"/>
                </a:solidFill>
              </a:rPr>
              <a:t>children </a:t>
            </a:r>
            <a:r>
              <a:rPr lang="en-US" altLang="en-US" sz="2400" b="0" dirty="0">
                <a:solidFill>
                  <a:schemeClr val="tx1"/>
                </a:solidFill>
              </a:rPr>
              <a:t>nodes. </a:t>
            </a:r>
          </a:p>
          <a:p>
            <a:pPr lvl="1">
              <a:lnSpc>
                <a:spcPct val="100000"/>
              </a:lnSpc>
              <a:spcBef>
                <a:spcPct val="0"/>
              </a:spcBef>
              <a:buClrTx/>
              <a:buSzTx/>
              <a:buFontTx/>
              <a:buNone/>
            </a:pPr>
            <a:endParaRPr lang="en-US" altLang="en-US" sz="2000" b="0" dirty="0">
              <a:solidFill>
                <a:schemeClr val="tx1"/>
              </a:solidFill>
            </a:endParaRPr>
          </a:p>
          <a:p>
            <a:pPr marL="746125" lvl="1" indent="-342900">
              <a:lnSpc>
                <a:spcPct val="100000"/>
              </a:lnSpc>
              <a:spcBef>
                <a:spcPct val="0"/>
              </a:spcBef>
              <a:buClr>
                <a:schemeClr val="tx1"/>
              </a:buClr>
              <a:buSzTx/>
              <a:buFont typeface="Wingdings" panose="05000000000000000000" pitchFamily="2" charset="2"/>
              <a:buChar char="§"/>
            </a:pPr>
            <a:r>
              <a:rPr lang="en-US" altLang="en-US" sz="2400" dirty="0">
                <a:solidFill>
                  <a:srgbClr val="C00000"/>
                </a:solidFill>
              </a:rPr>
              <a:t>Implementing the tree with n nodes by an array:</a:t>
            </a:r>
          </a:p>
          <a:p>
            <a:pPr marL="1350962" lvl="1" indent="-457200">
              <a:lnSpc>
                <a:spcPct val="100000"/>
              </a:lnSpc>
              <a:spcBef>
                <a:spcPct val="0"/>
              </a:spcBef>
              <a:buClrTx/>
              <a:buSzTx/>
              <a:buFont typeface="+mj-lt"/>
              <a:buAutoNum type="arabicParenR"/>
            </a:pPr>
            <a:r>
              <a:rPr lang="en-US" altLang="en-US" sz="2000" b="0" dirty="0">
                <a:solidFill>
                  <a:schemeClr val="tx1"/>
                </a:solidFill>
              </a:rPr>
              <a:t>Entry </a:t>
            </a:r>
            <a:r>
              <a:rPr lang="en-GB" altLang="en-US" sz="2000" b="0" dirty="0" smtClean="0">
                <a:solidFill>
                  <a:schemeClr val="tx1"/>
                </a:solidFill>
              </a:rPr>
              <a:t>i</a:t>
            </a:r>
            <a:r>
              <a:rPr lang="en-US" altLang="en-US" sz="2000" b="0" dirty="0" smtClean="0">
                <a:solidFill>
                  <a:schemeClr val="tx1"/>
                </a:solidFill>
              </a:rPr>
              <a:t> </a:t>
            </a:r>
            <a:r>
              <a:rPr lang="en-US" altLang="en-US" sz="2000" b="0" dirty="0">
                <a:solidFill>
                  <a:schemeClr val="tx1"/>
                </a:solidFill>
              </a:rPr>
              <a:t>in the array is a </a:t>
            </a:r>
            <a:r>
              <a:rPr lang="en-US" altLang="en-US" sz="2000" dirty="0">
                <a:solidFill>
                  <a:schemeClr val="tx1"/>
                </a:solidFill>
              </a:rPr>
              <a:t>tree node </a:t>
            </a:r>
            <a:r>
              <a:rPr lang="en-US" altLang="en-US" sz="2000" b="0" dirty="0">
                <a:solidFill>
                  <a:schemeClr val="tx1"/>
                </a:solidFill>
              </a:rPr>
              <a:t>if </a:t>
            </a:r>
            <a:r>
              <a:rPr lang="en-US" altLang="en-US" sz="2000" b="0" dirty="0">
                <a:solidFill>
                  <a:srgbClr val="C00000"/>
                </a:solidFill>
              </a:rPr>
              <a:t>1 </a:t>
            </a:r>
            <a:r>
              <a:rPr lang="en-US" altLang="en-US" sz="2000" b="0" dirty="0">
                <a:solidFill>
                  <a:srgbClr val="C00000"/>
                </a:solidFill>
                <a:sym typeface="Symbol" panose="05050102010706020507" pitchFamily="18" charset="2"/>
              </a:rPr>
              <a:t></a:t>
            </a:r>
            <a:r>
              <a:rPr lang="en-US" altLang="en-US" sz="2000" b="0" dirty="0">
                <a:solidFill>
                  <a:srgbClr val="C00000"/>
                </a:solidFill>
              </a:rPr>
              <a:t> i </a:t>
            </a:r>
            <a:r>
              <a:rPr lang="en-US" altLang="en-US" sz="2000" b="0" dirty="0">
                <a:solidFill>
                  <a:srgbClr val="C00000"/>
                </a:solidFill>
                <a:sym typeface="Symbol" panose="05050102010706020507" pitchFamily="18" charset="2"/>
              </a:rPr>
              <a:t></a:t>
            </a:r>
            <a:r>
              <a:rPr lang="en-US" altLang="en-US" sz="2000" b="0" dirty="0">
                <a:solidFill>
                  <a:srgbClr val="C00000"/>
                </a:solidFill>
              </a:rPr>
              <a:t> n</a:t>
            </a:r>
          </a:p>
          <a:p>
            <a:pPr lvl="1">
              <a:lnSpc>
                <a:spcPct val="100000"/>
              </a:lnSpc>
              <a:spcBef>
                <a:spcPct val="0"/>
              </a:spcBef>
              <a:buClrTx/>
              <a:buSzTx/>
              <a:buFontTx/>
              <a:buNone/>
            </a:pPr>
            <a:endParaRPr lang="en-US" altLang="en-US" sz="2000" b="0" dirty="0">
              <a:solidFill>
                <a:schemeClr val="tx1"/>
              </a:solidFill>
            </a:endParaRPr>
          </a:p>
          <a:p>
            <a:pPr>
              <a:lnSpc>
                <a:spcPct val="100000"/>
              </a:lnSpc>
              <a:spcBef>
                <a:spcPct val="0"/>
              </a:spcBef>
              <a:buClrTx/>
              <a:buSzTx/>
              <a:buFontTx/>
              <a:buChar char="•"/>
            </a:pPr>
            <a:endParaRPr lang="en-US" altLang="en-US" sz="2400" dirty="0">
              <a:solidFill>
                <a:schemeClr val="tx1"/>
              </a:solidFill>
            </a:endParaRPr>
          </a:p>
          <a:p>
            <a:pPr lvl="1">
              <a:spcBef>
                <a:spcPct val="0"/>
              </a:spcBef>
              <a:buClrTx/>
              <a:buSzTx/>
              <a:buFontTx/>
              <a:buNone/>
            </a:pPr>
            <a:endParaRPr lang="en-US" altLang="en-US" sz="2000" dirty="0">
              <a:solidFill>
                <a:schemeClr val="tx1"/>
              </a:solidFill>
              <a:sym typeface="Symbol" panose="05050102010706020507" pitchFamily="18" charset="2"/>
            </a:endParaRPr>
          </a:p>
        </p:txBody>
      </p:sp>
      <p:cxnSp>
        <p:nvCxnSpPr>
          <p:cNvPr id="44" name="Straight Connector 43"/>
          <p:cNvCxnSpPr/>
          <p:nvPr/>
        </p:nvCxnSpPr>
        <p:spPr>
          <a:xfrm flipH="1">
            <a:off x="6203348" y="3654688"/>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45" name="Oval 44"/>
          <p:cNvSpPr/>
          <p:nvPr/>
        </p:nvSpPr>
        <p:spPr>
          <a:xfrm>
            <a:off x="5946870" y="4017985"/>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R</a:t>
            </a:r>
            <a:endParaRPr lang="en-GB" sz="1800" baseline="-25000" dirty="0"/>
          </a:p>
        </p:txBody>
      </p:sp>
      <p:sp>
        <p:nvSpPr>
          <p:cNvPr id="46" name="Oval 45"/>
          <p:cNvSpPr/>
          <p:nvPr/>
        </p:nvSpPr>
        <p:spPr>
          <a:xfrm>
            <a:off x="7743590" y="4017985"/>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P</a:t>
            </a:r>
            <a:endParaRPr lang="en-GB" sz="1800" baseline="-25000" dirty="0"/>
          </a:p>
        </p:txBody>
      </p:sp>
      <p:sp>
        <p:nvSpPr>
          <p:cNvPr id="47" name="TextBox 46"/>
          <p:cNvSpPr txBox="1"/>
          <p:nvPr/>
        </p:nvSpPr>
        <p:spPr>
          <a:xfrm>
            <a:off x="5997310" y="3686895"/>
            <a:ext cx="298480" cy="360612"/>
          </a:xfrm>
          <a:prstGeom prst="rect">
            <a:avLst/>
          </a:prstGeom>
          <a:noFill/>
        </p:spPr>
        <p:txBody>
          <a:bodyPr wrap="none" rtlCol="0">
            <a:spAutoFit/>
          </a:bodyPr>
          <a:lstStyle/>
          <a:p>
            <a:r>
              <a:rPr lang="en-GB" dirty="0" smtClean="0">
                <a:solidFill>
                  <a:schemeClr val="tx1"/>
                </a:solidFill>
              </a:rPr>
              <a:t>2</a:t>
            </a:r>
            <a:endParaRPr lang="en-GB" dirty="0">
              <a:solidFill>
                <a:schemeClr val="tx1"/>
              </a:solidFill>
            </a:endParaRPr>
          </a:p>
        </p:txBody>
      </p:sp>
      <p:sp>
        <p:nvSpPr>
          <p:cNvPr id="48" name="TextBox 47"/>
          <p:cNvSpPr txBox="1"/>
          <p:nvPr/>
        </p:nvSpPr>
        <p:spPr>
          <a:xfrm>
            <a:off x="7972190" y="3686895"/>
            <a:ext cx="298480" cy="360612"/>
          </a:xfrm>
          <a:prstGeom prst="rect">
            <a:avLst/>
          </a:prstGeom>
          <a:noFill/>
        </p:spPr>
        <p:txBody>
          <a:bodyPr wrap="none" rtlCol="0">
            <a:spAutoFit/>
          </a:bodyPr>
          <a:lstStyle/>
          <a:p>
            <a:r>
              <a:rPr lang="en-GB" dirty="0" smtClean="0">
                <a:solidFill>
                  <a:schemeClr val="tx1"/>
                </a:solidFill>
              </a:rPr>
              <a:t>3</a:t>
            </a:r>
            <a:endParaRPr lang="en-GB" dirty="0">
              <a:solidFill>
                <a:schemeClr val="tx1"/>
              </a:solidFill>
            </a:endParaRPr>
          </a:p>
        </p:txBody>
      </p:sp>
      <p:sp>
        <p:nvSpPr>
          <p:cNvPr id="49" name="TextBox 48"/>
          <p:cNvSpPr txBox="1"/>
          <p:nvPr/>
        </p:nvSpPr>
        <p:spPr>
          <a:xfrm>
            <a:off x="6752990" y="4525095"/>
            <a:ext cx="298480" cy="360612"/>
          </a:xfrm>
          <a:prstGeom prst="rect">
            <a:avLst/>
          </a:prstGeom>
          <a:noFill/>
        </p:spPr>
        <p:txBody>
          <a:bodyPr wrap="none" rtlCol="0">
            <a:spAutoFit/>
          </a:bodyPr>
          <a:lstStyle/>
          <a:p>
            <a:r>
              <a:rPr lang="en-GB" dirty="0" smtClean="0">
                <a:solidFill>
                  <a:schemeClr val="tx1"/>
                </a:solidFill>
              </a:rPr>
              <a:t>5</a:t>
            </a:r>
            <a:endParaRPr lang="en-GB" dirty="0">
              <a:solidFill>
                <a:schemeClr val="tx1"/>
              </a:solidFill>
            </a:endParaRPr>
          </a:p>
        </p:txBody>
      </p:sp>
      <p:cxnSp>
        <p:nvCxnSpPr>
          <p:cNvPr id="50" name="Straight Connector 49"/>
          <p:cNvCxnSpPr/>
          <p:nvPr/>
        </p:nvCxnSpPr>
        <p:spPr>
          <a:xfrm>
            <a:off x="7316154" y="3654688"/>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51" name="Oval 50"/>
          <p:cNvSpPr/>
          <p:nvPr/>
        </p:nvSpPr>
        <p:spPr>
          <a:xfrm>
            <a:off x="5332815" y="48489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D</a:t>
            </a:r>
            <a:endParaRPr lang="en-GB" sz="1800" baseline="-25000" dirty="0"/>
          </a:p>
        </p:txBody>
      </p:sp>
      <p:sp>
        <p:nvSpPr>
          <p:cNvPr id="52" name="TextBox 51"/>
          <p:cNvSpPr txBox="1"/>
          <p:nvPr/>
        </p:nvSpPr>
        <p:spPr>
          <a:xfrm>
            <a:off x="5311510" y="4525095"/>
            <a:ext cx="298480" cy="360612"/>
          </a:xfrm>
          <a:prstGeom prst="rect">
            <a:avLst/>
          </a:prstGeom>
          <a:noFill/>
        </p:spPr>
        <p:txBody>
          <a:bodyPr wrap="none" rtlCol="0">
            <a:spAutoFit/>
          </a:bodyPr>
          <a:lstStyle/>
          <a:p>
            <a:r>
              <a:rPr lang="en-GB" dirty="0" smtClean="0">
                <a:solidFill>
                  <a:schemeClr val="tx1"/>
                </a:solidFill>
              </a:rPr>
              <a:t>4</a:t>
            </a:r>
            <a:endParaRPr lang="en-GB" dirty="0">
              <a:solidFill>
                <a:schemeClr val="tx1"/>
              </a:solidFill>
            </a:endParaRPr>
          </a:p>
        </p:txBody>
      </p:sp>
      <p:sp>
        <p:nvSpPr>
          <p:cNvPr id="53" name="Oval 52"/>
          <p:cNvSpPr/>
          <p:nvPr/>
        </p:nvSpPr>
        <p:spPr>
          <a:xfrm>
            <a:off x="6502876" y="48489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F</a:t>
            </a:r>
            <a:endParaRPr lang="en-GB" sz="1800" baseline="-25000" dirty="0"/>
          </a:p>
        </p:txBody>
      </p:sp>
      <p:sp>
        <p:nvSpPr>
          <p:cNvPr id="56" name="Oval 55"/>
          <p:cNvSpPr/>
          <p:nvPr/>
        </p:nvSpPr>
        <p:spPr>
          <a:xfrm>
            <a:off x="7145236" y="483500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B</a:t>
            </a:r>
            <a:endParaRPr lang="en-GB" sz="1800" baseline="-25000" dirty="0"/>
          </a:p>
        </p:txBody>
      </p:sp>
      <p:sp>
        <p:nvSpPr>
          <p:cNvPr id="57" name="TextBox 56"/>
          <p:cNvSpPr txBox="1"/>
          <p:nvPr/>
        </p:nvSpPr>
        <p:spPr>
          <a:xfrm>
            <a:off x="7133990" y="4525095"/>
            <a:ext cx="298480" cy="360612"/>
          </a:xfrm>
          <a:prstGeom prst="rect">
            <a:avLst/>
          </a:prstGeom>
          <a:noFill/>
        </p:spPr>
        <p:txBody>
          <a:bodyPr wrap="none" rtlCol="0">
            <a:spAutoFit/>
          </a:bodyPr>
          <a:lstStyle/>
          <a:p>
            <a:r>
              <a:rPr lang="en-GB" dirty="0" smtClean="0">
                <a:solidFill>
                  <a:schemeClr val="tx1"/>
                </a:solidFill>
              </a:rPr>
              <a:t>6</a:t>
            </a:r>
            <a:endParaRPr lang="en-GB" dirty="0">
              <a:solidFill>
                <a:schemeClr val="tx1"/>
              </a:solidFill>
            </a:endParaRPr>
          </a:p>
        </p:txBody>
      </p:sp>
      <p:sp>
        <p:nvSpPr>
          <p:cNvPr id="58" name="Oval 57"/>
          <p:cNvSpPr/>
          <p:nvPr/>
        </p:nvSpPr>
        <p:spPr>
          <a:xfrm>
            <a:off x="8315297" y="483500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K</a:t>
            </a:r>
            <a:endParaRPr lang="en-GB" sz="1800" baseline="-25000" dirty="0"/>
          </a:p>
        </p:txBody>
      </p:sp>
      <p:sp>
        <p:nvSpPr>
          <p:cNvPr id="59" name="TextBox 58"/>
          <p:cNvSpPr txBox="1"/>
          <p:nvPr/>
        </p:nvSpPr>
        <p:spPr>
          <a:xfrm>
            <a:off x="8561786" y="4525095"/>
            <a:ext cx="298480" cy="360612"/>
          </a:xfrm>
          <a:prstGeom prst="rect">
            <a:avLst/>
          </a:prstGeom>
          <a:noFill/>
        </p:spPr>
        <p:txBody>
          <a:bodyPr wrap="none" rtlCol="0">
            <a:spAutoFit/>
          </a:bodyPr>
          <a:lstStyle/>
          <a:p>
            <a:r>
              <a:rPr lang="en-GB" dirty="0" smtClean="0">
                <a:solidFill>
                  <a:schemeClr val="tx1"/>
                </a:solidFill>
              </a:rPr>
              <a:t>7</a:t>
            </a:r>
            <a:endParaRPr lang="en-GB" dirty="0">
              <a:solidFill>
                <a:schemeClr val="tx1"/>
              </a:solidFill>
            </a:endParaRPr>
          </a:p>
        </p:txBody>
      </p:sp>
      <p:sp>
        <p:nvSpPr>
          <p:cNvPr id="62" name="Oval 61"/>
          <p:cNvSpPr/>
          <p:nvPr/>
        </p:nvSpPr>
        <p:spPr>
          <a:xfrm>
            <a:off x="4698267" y="5747148"/>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A</a:t>
            </a:r>
            <a:endParaRPr lang="en-GB" sz="1800" baseline="-25000" dirty="0"/>
          </a:p>
        </p:txBody>
      </p:sp>
      <p:sp>
        <p:nvSpPr>
          <p:cNvPr id="63" name="TextBox 62"/>
          <p:cNvSpPr txBox="1"/>
          <p:nvPr/>
        </p:nvSpPr>
        <p:spPr>
          <a:xfrm>
            <a:off x="4695590" y="5439495"/>
            <a:ext cx="298480" cy="360612"/>
          </a:xfrm>
          <a:prstGeom prst="rect">
            <a:avLst/>
          </a:prstGeom>
          <a:noFill/>
        </p:spPr>
        <p:txBody>
          <a:bodyPr wrap="none" rtlCol="0">
            <a:spAutoFit/>
          </a:bodyPr>
          <a:lstStyle/>
          <a:p>
            <a:r>
              <a:rPr lang="en-GB" dirty="0" smtClean="0">
                <a:solidFill>
                  <a:schemeClr val="tx1"/>
                </a:solidFill>
              </a:rPr>
              <a:t>8</a:t>
            </a:r>
            <a:endParaRPr lang="en-GB" dirty="0">
              <a:solidFill>
                <a:schemeClr val="tx1"/>
              </a:solidFill>
            </a:endParaRPr>
          </a:p>
        </p:txBody>
      </p:sp>
      <p:sp>
        <p:nvSpPr>
          <p:cNvPr id="64" name="Oval 63"/>
          <p:cNvSpPr/>
          <p:nvPr/>
        </p:nvSpPr>
        <p:spPr>
          <a:xfrm>
            <a:off x="5868328" y="5747148"/>
            <a:ext cx="540000" cy="540000"/>
          </a:xfrm>
          <a:prstGeom prst="ellipse">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C</a:t>
            </a:r>
            <a:endParaRPr lang="en-GB" sz="1800" baseline="-25000" dirty="0"/>
          </a:p>
        </p:txBody>
      </p:sp>
      <p:cxnSp>
        <p:nvCxnSpPr>
          <p:cNvPr id="65" name="Straight Connector 64"/>
          <p:cNvCxnSpPr>
            <a:endCxn id="62" idx="0"/>
          </p:cNvCxnSpPr>
          <p:nvPr/>
        </p:nvCxnSpPr>
        <p:spPr>
          <a:xfrm flipH="1">
            <a:off x="4968267" y="5377115"/>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66" name="Straight Connector 65"/>
          <p:cNvCxnSpPr>
            <a:endCxn id="64" idx="0"/>
          </p:cNvCxnSpPr>
          <p:nvPr/>
        </p:nvCxnSpPr>
        <p:spPr>
          <a:xfrm>
            <a:off x="5773241" y="5377115"/>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67" name="TextBox 66"/>
          <p:cNvSpPr txBox="1"/>
          <p:nvPr/>
        </p:nvSpPr>
        <p:spPr>
          <a:xfrm>
            <a:off x="6135243" y="5439495"/>
            <a:ext cx="298480" cy="360612"/>
          </a:xfrm>
          <a:prstGeom prst="rect">
            <a:avLst/>
          </a:prstGeom>
          <a:noFill/>
        </p:spPr>
        <p:txBody>
          <a:bodyPr wrap="none" rtlCol="0">
            <a:spAutoFit/>
          </a:bodyPr>
          <a:lstStyle/>
          <a:p>
            <a:r>
              <a:rPr lang="en-GB" dirty="0" smtClean="0">
                <a:solidFill>
                  <a:schemeClr val="tx1"/>
                </a:solidFill>
              </a:rPr>
              <a:t>9</a:t>
            </a:r>
            <a:endParaRPr lang="en-GB" dirty="0">
              <a:solidFill>
                <a:schemeClr val="tx1"/>
              </a:solidFill>
            </a:endParaRPr>
          </a:p>
        </p:txBody>
      </p:sp>
      <p:grpSp>
        <p:nvGrpSpPr>
          <p:cNvPr id="68" name="Group 67"/>
          <p:cNvGrpSpPr/>
          <p:nvPr/>
        </p:nvGrpSpPr>
        <p:grpSpPr>
          <a:xfrm>
            <a:off x="6763317" y="3091270"/>
            <a:ext cx="665958" cy="756803"/>
            <a:chOff x="2665412" y="3516997"/>
            <a:chExt cx="665958" cy="756803"/>
          </a:xfrm>
        </p:grpSpPr>
        <p:sp>
          <p:nvSpPr>
            <p:cNvPr id="69" name="Oval 68"/>
            <p:cNvSpPr/>
            <p:nvPr/>
          </p:nvSpPr>
          <p:spPr>
            <a:xfrm>
              <a:off x="2665412" y="373380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Y</a:t>
              </a:r>
              <a:endParaRPr lang="en-GB" sz="1800" baseline="-25000" dirty="0"/>
            </a:p>
          </p:txBody>
        </p:sp>
        <p:sp>
          <p:nvSpPr>
            <p:cNvPr id="70" name="TextBox 69"/>
            <p:cNvSpPr txBox="1"/>
            <p:nvPr/>
          </p:nvSpPr>
          <p:spPr>
            <a:xfrm>
              <a:off x="3032890" y="3516997"/>
              <a:ext cx="298480" cy="360612"/>
            </a:xfrm>
            <a:prstGeom prst="rect">
              <a:avLst/>
            </a:prstGeom>
            <a:noFill/>
          </p:spPr>
          <p:txBody>
            <a:bodyPr wrap="none" rtlCol="0">
              <a:spAutoFit/>
            </a:bodyPr>
            <a:lstStyle/>
            <a:p>
              <a:r>
                <a:rPr lang="en-GB" dirty="0" smtClean="0">
                  <a:solidFill>
                    <a:schemeClr val="tx1"/>
                  </a:solidFill>
                </a:rPr>
                <a:t>1</a:t>
              </a:r>
              <a:endParaRPr lang="en-GB" dirty="0">
                <a:solidFill>
                  <a:schemeClr val="tx1"/>
                </a:solidFill>
              </a:endParaRPr>
            </a:p>
          </p:txBody>
        </p:sp>
      </p:grpSp>
      <p:sp>
        <p:nvSpPr>
          <p:cNvPr id="4" name="TextBox 3"/>
          <p:cNvSpPr txBox="1"/>
          <p:nvPr/>
        </p:nvSpPr>
        <p:spPr>
          <a:xfrm>
            <a:off x="1281241" y="5129346"/>
            <a:ext cx="774571" cy="427746"/>
          </a:xfrm>
          <a:prstGeom prst="rect">
            <a:avLst/>
          </a:prstGeom>
          <a:noFill/>
        </p:spPr>
        <p:txBody>
          <a:bodyPr wrap="none" rtlCol="0">
            <a:spAutoFit/>
          </a:bodyPr>
          <a:lstStyle/>
          <a:p>
            <a:r>
              <a:rPr lang="en-GB" sz="2000" dirty="0" smtClean="0">
                <a:solidFill>
                  <a:schemeClr val="tx1"/>
                </a:solidFill>
              </a:rPr>
              <a:t>n = 9</a:t>
            </a:r>
            <a:endParaRPr lang="en-GB" sz="2000" dirty="0">
              <a:solidFill>
                <a:schemeClr val="tx1"/>
              </a:solidFill>
            </a:endParaRPr>
          </a:p>
        </p:txBody>
      </p:sp>
      <p:cxnSp>
        <p:nvCxnSpPr>
          <p:cNvPr id="6" name="Straight Connector 5"/>
          <p:cNvCxnSpPr/>
          <p:nvPr/>
        </p:nvCxnSpPr>
        <p:spPr>
          <a:xfrm flipH="1">
            <a:off x="5868328" y="5709954"/>
            <a:ext cx="634548" cy="620762"/>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77" name="TextBox 76"/>
          <p:cNvSpPr txBox="1"/>
          <p:nvPr/>
        </p:nvSpPr>
        <p:spPr>
          <a:xfrm>
            <a:off x="1281241" y="5586234"/>
            <a:ext cx="774571" cy="461665"/>
          </a:xfrm>
          <a:prstGeom prst="rect">
            <a:avLst/>
          </a:prstGeom>
          <a:noFill/>
        </p:spPr>
        <p:txBody>
          <a:bodyPr wrap="none" rtlCol="0">
            <a:spAutoFit/>
          </a:bodyPr>
          <a:lstStyle/>
          <a:p>
            <a:r>
              <a:rPr lang="en-GB" sz="2000" dirty="0" smtClean="0">
                <a:solidFill>
                  <a:schemeClr val="tx1"/>
                </a:solidFill>
              </a:rPr>
              <a:t>n = 8</a:t>
            </a:r>
            <a:endParaRPr lang="en-GB" sz="2000" dirty="0">
              <a:solidFill>
                <a:schemeClr val="tx1"/>
              </a:solidFill>
            </a:endParaRPr>
          </a:p>
        </p:txBody>
      </p:sp>
      <p:cxnSp>
        <p:nvCxnSpPr>
          <p:cNvPr id="78" name="Straight Connector 77"/>
          <p:cNvCxnSpPr/>
          <p:nvPr/>
        </p:nvCxnSpPr>
        <p:spPr>
          <a:xfrm flipH="1">
            <a:off x="1787202" y="5219958"/>
            <a:ext cx="202804" cy="247171"/>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4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fade">
                                      <p:cBhvr>
                                        <p:cTn id="11" dur="500"/>
                                        <p:tgtEl>
                                          <p:spTgt spid="4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Effect transition="in" filter="fade">
                                      <p:cBhvr>
                                        <p:cTn id="14" dur="500"/>
                                        <p:tgtEl>
                                          <p:spTgt spid="4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500"/>
                                        <p:tgtEl>
                                          <p:spTgt spid="4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fade">
                                      <p:cBhvr>
                                        <p:cTn id="20" dur="500"/>
                                        <p:tgtEl>
                                          <p:spTgt spid="4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500"/>
                                        <p:tgtEl>
                                          <p:spTgt spid="4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fade">
                                      <p:cBhvr>
                                        <p:cTn id="26" dur="500"/>
                                        <p:tgtEl>
                                          <p:spTgt spid="49"/>
                                        </p:tgtEl>
                                      </p:cBhvr>
                                    </p:animEffect>
                                  </p:childTnLst>
                                </p:cTn>
                              </p:par>
                              <p:par>
                                <p:cTn id="27" presetID="10" presetClass="entr" presetSubtype="0" fill="hold" nodeType="with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fade">
                                      <p:cBhvr>
                                        <p:cTn id="29" dur="500"/>
                                        <p:tgtEl>
                                          <p:spTgt spid="5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fade">
                                      <p:cBhvr>
                                        <p:cTn id="32" dur="500"/>
                                        <p:tgtEl>
                                          <p:spTgt spid="5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animEffect transition="in" filter="fade">
                                      <p:cBhvr>
                                        <p:cTn id="35" dur="500"/>
                                        <p:tgtEl>
                                          <p:spTgt spid="5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3"/>
                                        </p:tgtEl>
                                        <p:attrNameLst>
                                          <p:attrName>style.visibility</p:attrName>
                                        </p:attrNameLst>
                                      </p:cBhvr>
                                      <p:to>
                                        <p:strVal val="visible"/>
                                      </p:to>
                                    </p:set>
                                    <p:animEffect transition="in" filter="fade">
                                      <p:cBhvr>
                                        <p:cTn id="38" dur="500"/>
                                        <p:tgtEl>
                                          <p:spTgt spid="53"/>
                                        </p:tgtEl>
                                      </p:cBhvr>
                                    </p:animEffect>
                                  </p:childTnLst>
                                </p:cTn>
                              </p:par>
                              <p:par>
                                <p:cTn id="39" presetID="10" presetClass="entr" presetSubtype="0" fill="hold" nodeType="withEffect">
                                  <p:stCondLst>
                                    <p:cond delay="0"/>
                                  </p:stCondLst>
                                  <p:childTnLst>
                                    <p:set>
                                      <p:cBhvr>
                                        <p:cTn id="40" dur="1" fill="hold">
                                          <p:stCondLst>
                                            <p:cond delay="0"/>
                                          </p:stCondLst>
                                        </p:cTn>
                                        <p:tgtEl>
                                          <p:spTgt spid="54"/>
                                        </p:tgtEl>
                                        <p:attrNameLst>
                                          <p:attrName>style.visibility</p:attrName>
                                        </p:attrNameLst>
                                      </p:cBhvr>
                                      <p:to>
                                        <p:strVal val="visible"/>
                                      </p:to>
                                    </p:set>
                                    <p:animEffect transition="in" filter="fade">
                                      <p:cBhvr>
                                        <p:cTn id="41" dur="500"/>
                                        <p:tgtEl>
                                          <p:spTgt spid="54"/>
                                        </p:tgtEl>
                                      </p:cBhvr>
                                    </p:animEffect>
                                  </p:childTnLst>
                                </p:cTn>
                              </p:par>
                              <p:par>
                                <p:cTn id="42" presetID="10" presetClass="entr" presetSubtype="0" fill="hold" nodeType="with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fade">
                                      <p:cBhvr>
                                        <p:cTn id="44" dur="500"/>
                                        <p:tgtEl>
                                          <p:spTgt spid="5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fade">
                                      <p:cBhvr>
                                        <p:cTn id="47" dur="500"/>
                                        <p:tgtEl>
                                          <p:spTgt spid="5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7"/>
                                        </p:tgtEl>
                                        <p:attrNameLst>
                                          <p:attrName>style.visibility</p:attrName>
                                        </p:attrNameLst>
                                      </p:cBhvr>
                                      <p:to>
                                        <p:strVal val="visible"/>
                                      </p:to>
                                    </p:set>
                                    <p:animEffect transition="in" filter="fade">
                                      <p:cBhvr>
                                        <p:cTn id="50" dur="500"/>
                                        <p:tgtEl>
                                          <p:spTgt spid="5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8"/>
                                        </p:tgtEl>
                                        <p:attrNameLst>
                                          <p:attrName>style.visibility</p:attrName>
                                        </p:attrNameLst>
                                      </p:cBhvr>
                                      <p:to>
                                        <p:strVal val="visible"/>
                                      </p:to>
                                    </p:set>
                                    <p:animEffect transition="in" filter="fade">
                                      <p:cBhvr>
                                        <p:cTn id="53" dur="500"/>
                                        <p:tgtEl>
                                          <p:spTgt spid="5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500"/>
                                        <p:tgtEl>
                                          <p:spTgt spid="59"/>
                                        </p:tgtEl>
                                      </p:cBhvr>
                                    </p:animEffect>
                                  </p:childTnLst>
                                </p:cTn>
                              </p:par>
                              <p:par>
                                <p:cTn id="57" presetID="10" presetClass="entr" presetSubtype="0" fill="hold" nodeType="with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fade">
                                      <p:cBhvr>
                                        <p:cTn id="59" dur="500"/>
                                        <p:tgtEl>
                                          <p:spTgt spid="60"/>
                                        </p:tgtEl>
                                      </p:cBhvr>
                                    </p:animEffect>
                                  </p:childTnLst>
                                </p:cTn>
                              </p:par>
                              <p:par>
                                <p:cTn id="60" presetID="10" presetClass="entr" presetSubtype="0" fill="hold" nodeType="withEffect">
                                  <p:stCondLst>
                                    <p:cond delay="0"/>
                                  </p:stCondLst>
                                  <p:childTnLst>
                                    <p:set>
                                      <p:cBhvr>
                                        <p:cTn id="61" dur="1" fill="hold">
                                          <p:stCondLst>
                                            <p:cond delay="0"/>
                                          </p:stCondLst>
                                        </p:cTn>
                                        <p:tgtEl>
                                          <p:spTgt spid="61"/>
                                        </p:tgtEl>
                                        <p:attrNameLst>
                                          <p:attrName>style.visibility</p:attrName>
                                        </p:attrNameLst>
                                      </p:cBhvr>
                                      <p:to>
                                        <p:strVal val="visible"/>
                                      </p:to>
                                    </p:set>
                                    <p:animEffect transition="in" filter="fade">
                                      <p:cBhvr>
                                        <p:cTn id="62" dur="500"/>
                                        <p:tgtEl>
                                          <p:spTgt spid="6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62"/>
                                        </p:tgtEl>
                                        <p:attrNameLst>
                                          <p:attrName>style.visibility</p:attrName>
                                        </p:attrNameLst>
                                      </p:cBhvr>
                                      <p:to>
                                        <p:strVal val="visible"/>
                                      </p:to>
                                    </p:set>
                                    <p:animEffect transition="in" filter="fade">
                                      <p:cBhvr>
                                        <p:cTn id="65" dur="500"/>
                                        <p:tgtEl>
                                          <p:spTgt spid="62"/>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fade">
                                      <p:cBhvr>
                                        <p:cTn id="68" dur="500"/>
                                        <p:tgtEl>
                                          <p:spTgt spid="6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4"/>
                                        </p:tgtEl>
                                        <p:attrNameLst>
                                          <p:attrName>style.visibility</p:attrName>
                                        </p:attrNameLst>
                                      </p:cBhvr>
                                      <p:to>
                                        <p:strVal val="visible"/>
                                      </p:to>
                                    </p:set>
                                    <p:animEffect transition="in" filter="fade">
                                      <p:cBhvr>
                                        <p:cTn id="71" dur="500"/>
                                        <p:tgtEl>
                                          <p:spTgt spid="64"/>
                                        </p:tgtEl>
                                      </p:cBhvr>
                                    </p:animEffect>
                                  </p:childTnLst>
                                </p:cTn>
                              </p:par>
                              <p:par>
                                <p:cTn id="72" presetID="10" presetClass="entr" presetSubtype="0" fill="hold" nodeType="withEffect">
                                  <p:stCondLst>
                                    <p:cond delay="0"/>
                                  </p:stCondLst>
                                  <p:childTnLst>
                                    <p:set>
                                      <p:cBhvr>
                                        <p:cTn id="73" dur="1" fill="hold">
                                          <p:stCondLst>
                                            <p:cond delay="0"/>
                                          </p:stCondLst>
                                        </p:cTn>
                                        <p:tgtEl>
                                          <p:spTgt spid="65"/>
                                        </p:tgtEl>
                                        <p:attrNameLst>
                                          <p:attrName>style.visibility</p:attrName>
                                        </p:attrNameLst>
                                      </p:cBhvr>
                                      <p:to>
                                        <p:strVal val="visible"/>
                                      </p:to>
                                    </p:set>
                                    <p:animEffect transition="in" filter="fade">
                                      <p:cBhvr>
                                        <p:cTn id="74" dur="500"/>
                                        <p:tgtEl>
                                          <p:spTgt spid="65"/>
                                        </p:tgtEl>
                                      </p:cBhvr>
                                    </p:animEffect>
                                  </p:childTnLst>
                                </p:cTn>
                              </p:par>
                              <p:par>
                                <p:cTn id="75" presetID="10" presetClass="entr" presetSubtype="0" fill="hold" nodeType="withEffect">
                                  <p:stCondLst>
                                    <p:cond delay="0"/>
                                  </p:stCondLst>
                                  <p:childTnLst>
                                    <p:set>
                                      <p:cBhvr>
                                        <p:cTn id="76" dur="1" fill="hold">
                                          <p:stCondLst>
                                            <p:cond delay="0"/>
                                          </p:stCondLst>
                                        </p:cTn>
                                        <p:tgtEl>
                                          <p:spTgt spid="66"/>
                                        </p:tgtEl>
                                        <p:attrNameLst>
                                          <p:attrName>style.visibility</p:attrName>
                                        </p:attrNameLst>
                                      </p:cBhvr>
                                      <p:to>
                                        <p:strVal val="visible"/>
                                      </p:to>
                                    </p:set>
                                    <p:animEffect transition="in" filter="fade">
                                      <p:cBhvr>
                                        <p:cTn id="77" dur="500"/>
                                        <p:tgtEl>
                                          <p:spTgt spid="66"/>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67"/>
                                        </p:tgtEl>
                                        <p:attrNameLst>
                                          <p:attrName>style.visibility</p:attrName>
                                        </p:attrNameLst>
                                      </p:cBhvr>
                                      <p:to>
                                        <p:strVal val="visible"/>
                                      </p:to>
                                    </p:set>
                                    <p:animEffect transition="in" filter="fade">
                                      <p:cBhvr>
                                        <p:cTn id="80" dur="500"/>
                                        <p:tgtEl>
                                          <p:spTgt spid="67"/>
                                        </p:tgtEl>
                                      </p:cBhvr>
                                    </p:animEffect>
                                  </p:childTnLst>
                                </p:cTn>
                              </p:par>
                              <p:par>
                                <p:cTn id="81" presetID="10" presetClass="entr" presetSubtype="0" fill="hold" nodeType="withEffect">
                                  <p:stCondLst>
                                    <p:cond delay="0"/>
                                  </p:stCondLst>
                                  <p:childTnLst>
                                    <p:set>
                                      <p:cBhvr>
                                        <p:cTn id="82" dur="1" fill="hold">
                                          <p:stCondLst>
                                            <p:cond delay="0"/>
                                          </p:stCondLst>
                                        </p:cTn>
                                        <p:tgtEl>
                                          <p:spTgt spid="68"/>
                                        </p:tgtEl>
                                        <p:attrNameLst>
                                          <p:attrName>style.visibility</p:attrName>
                                        </p:attrNameLst>
                                      </p:cBhvr>
                                      <p:to>
                                        <p:strVal val="visible"/>
                                      </p:to>
                                    </p:set>
                                    <p:animEffect transition="in" filter="fade">
                                      <p:cBhvr>
                                        <p:cTn id="83" dur="500"/>
                                        <p:tgtEl>
                                          <p:spTgt spid="68"/>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
                                        </p:tgtEl>
                                        <p:attrNameLst>
                                          <p:attrName>style.visibility</p:attrName>
                                        </p:attrNameLst>
                                      </p:cBhvr>
                                      <p:to>
                                        <p:strVal val="visible"/>
                                      </p:to>
                                    </p:set>
                                    <p:animEffect transition="in" filter="fade">
                                      <p:cBhvr>
                                        <p:cTn id="86" dur="500"/>
                                        <p:tgtEl>
                                          <p:spTgt spid="4"/>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77"/>
                                        </p:tgtEl>
                                        <p:attrNameLst>
                                          <p:attrName>style.visibility</p:attrName>
                                        </p:attrNameLst>
                                      </p:cBhvr>
                                      <p:to>
                                        <p:strVal val="visible"/>
                                      </p:to>
                                    </p:set>
                                    <p:animEffect transition="in" filter="fade">
                                      <p:cBhvr>
                                        <p:cTn id="91" dur="500"/>
                                        <p:tgtEl>
                                          <p:spTgt spid="77"/>
                                        </p:tgtEl>
                                      </p:cBhvr>
                                    </p:animEffect>
                                  </p:childTnLst>
                                </p:cTn>
                              </p:par>
                              <p:par>
                                <p:cTn id="92" presetID="10" presetClass="entr" presetSubtype="0" fill="hold" nodeType="withEffect">
                                  <p:stCondLst>
                                    <p:cond delay="0"/>
                                  </p:stCondLst>
                                  <p:childTnLst>
                                    <p:set>
                                      <p:cBhvr>
                                        <p:cTn id="93" dur="1" fill="hold">
                                          <p:stCondLst>
                                            <p:cond delay="0"/>
                                          </p:stCondLst>
                                        </p:cTn>
                                        <p:tgtEl>
                                          <p:spTgt spid="78"/>
                                        </p:tgtEl>
                                        <p:attrNameLst>
                                          <p:attrName>style.visibility</p:attrName>
                                        </p:attrNameLst>
                                      </p:cBhvr>
                                      <p:to>
                                        <p:strVal val="visible"/>
                                      </p:to>
                                    </p:set>
                                    <p:animEffect transition="in" filter="fade">
                                      <p:cBhvr>
                                        <p:cTn id="94" dur="500"/>
                                        <p:tgtEl>
                                          <p:spTgt spid="78"/>
                                        </p:tgtEl>
                                      </p:cBhvr>
                                    </p:animEffect>
                                  </p:childTnLst>
                                </p:cTn>
                              </p:par>
                              <p:par>
                                <p:cTn id="95" presetID="10" presetClass="entr" presetSubtype="0" fill="hold" nodeType="withEffect">
                                  <p:stCondLst>
                                    <p:cond delay="0"/>
                                  </p:stCondLst>
                                  <p:childTnLst>
                                    <p:set>
                                      <p:cBhvr>
                                        <p:cTn id="96" dur="1" fill="hold">
                                          <p:stCondLst>
                                            <p:cond delay="0"/>
                                          </p:stCondLst>
                                        </p:cTn>
                                        <p:tgtEl>
                                          <p:spTgt spid="6"/>
                                        </p:tgtEl>
                                        <p:attrNameLst>
                                          <p:attrName>style.visibility</p:attrName>
                                        </p:attrNameLst>
                                      </p:cBhvr>
                                      <p:to>
                                        <p:strVal val="visible"/>
                                      </p:to>
                                    </p:set>
                                    <p:animEffect transition="in" filter="fade">
                                      <p:cBhvr>
                                        <p:cTn id="9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7" grpId="0"/>
      <p:bldP spid="48" grpId="0"/>
      <p:bldP spid="49" grpId="0"/>
      <p:bldP spid="51" grpId="0" animBg="1"/>
      <p:bldP spid="52" grpId="0"/>
      <p:bldP spid="53" grpId="0" animBg="1"/>
      <p:bldP spid="56" grpId="0" animBg="1"/>
      <p:bldP spid="57" grpId="0"/>
      <p:bldP spid="58" grpId="0" animBg="1"/>
      <p:bldP spid="59" grpId="0"/>
      <p:bldP spid="62" grpId="0" animBg="1"/>
      <p:bldP spid="63" grpId="0"/>
      <p:bldP spid="64" grpId="0" animBg="1"/>
      <p:bldP spid="67" grpId="0"/>
      <p:bldP spid="4" grpId="0"/>
      <p:bldP spid="7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Heap </a:t>
            </a:r>
            <a:r>
              <a:rPr lang="en-GB" dirty="0" smtClean="0"/>
              <a:t>Structure</a:t>
            </a:r>
            <a:endParaRPr lang="en-GB" dirty="0"/>
          </a:p>
        </p:txBody>
      </p:sp>
      <p:sp>
        <p:nvSpPr>
          <p:cNvPr id="57349" name="Rectangle 2"/>
          <p:cNvSpPr>
            <a:spLocks noChangeArrowheads="1"/>
          </p:cNvSpPr>
          <p:nvPr/>
        </p:nvSpPr>
        <p:spPr bwMode="gray">
          <a:xfrm>
            <a:off x="120120" y="1356347"/>
            <a:ext cx="9066213" cy="3232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88925" indent="-288925" eaLnBrk="0" hangingPunct="0">
              <a:defRPr sz="1600" b="1">
                <a:solidFill>
                  <a:schemeClr val="bg2"/>
                </a:solidFill>
                <a:latin typeface="Arial" panose="020B0604020202020204" pitchFamily="34" charset="0"/>
              </a:defRPr>
            </a:lvl1pPr>
            <a:lvl2pPr marL="404813" indent="-1588"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marL="746125" lvl="1" indent="-342900">
              <a:lnSpc>
                <a:spcPct val="100000"/>
              </a:lnSpc>
              <a:spcBef>
                <a:spcPct val="0"/>
              </a:spcBef>
              <a:buClrTx/>
              <a:buSzTx/>
              <a:buFont typeface="Wingdings" panose="05000000000000000000" pitchFamily="2" charset="2"/>
              <a:buChar char="§"/>
            </a:pPr>
            <a:r>
              <a:rPr lang="en-US" altLang="en-US" sz="2400" b="0" dirty="0">
                <a:solidFill>
                  <a:schemeClr val="tx1"/>
                </a:solidFill>
              </a:rPr>
              <a:t>This means that every successive level of the tree must fill up from left to right. Further, an entire level must be full before any nodes at that level can have children nodes. </a:t>
            </a:r>
          </a:p>
          <a:p>
            <a:pPr lvl="1">
              <a:lnSpc>
                <a:spcPct val="100000"/>
              </a:lnSpc>
              <a:spcBef>
                <a:spcPct val="0"/>
              </a:spcBef>
              <a:buClrTx/>
              <a:buSzTx/>
              <a:buFontTx/>
              <a:buNone/>
            </a:pPr>
            <a:endParaRPr lang="en-US" altLang="en-US" sz="2000" b="0" dirty="0">
              <a:solidFill>
                <a:schemeClr val="tx1"/>
              </a:solidFill>
            </a:endParaRPr>
          </a:p>
          <a:p>
            <a:pPr marL="746125" lvl="1" indent="-342900">
              <a:lnSpc>
                <a:spcPct val="100000"/>
              </a:lnSpc>
              <a:spcBef>
                <a:spcPct val="0"/>
              </a:spcBef>
              <a:buClr>
                <a:schemeClr val="tx1"/>
              </a:buClr>
              <a:buSzTx/>
              <a:buFont typeface="Wingdings" panose="05000000000000000000" pitchFamily="2" charset="2"/>
              <a:buChar char="§"/>
            </a:pPr>
            <a:r>
              <a:rPr lang="en-US" altLang="en-US" sz="2400" dirty="0">
                <a:solidFill>
                  <a:srgbClr val="C00000"/>
                </a:solidFill>
              </a:rPr>
              <a:t>Implementing the tree with n nodes by an array:</a:t>
            </a:r>
          </a:p>
          <a:p>
            <a:pPr marL="1350962" lvl="1" indent="-457200">
              <a:lnSpc>
                <a:spcPct val="100000"/>
              </a:lnSpc>
              <a:spcBef>
                <a:spcPct val="0"/>
              </a:spcBef>
              <a:buClrTx/>
              <a:buSzTx/>
              <a:buFont typeface="+mj-lt"/>
              <a:buAutoNum type="arabicParenR"/>
            </a:pPr>
            <a:r>
              <a:rPr lang="en-US" altLang="en-US" sz="2000" b="0" dirty="0">
                <a:solidFill>
                  <a:schemeClr val="tx1"/>
                </a:solidFill>
              </a:rPr>
              <a:t>Entry i in the array is a </a:t>
            </a:r>
            <a:r>
              <a:rPr lang="en-US" altLang="en-US" sz="2000" dirty="0">
                <a:solidFill>
                  <a:schemeClr val="tx1"/>
                </a:solidFill>
              </a:rPr>
              <a:t>tree node </a:t>
            </a:r>
            <a:r>
              <a:rPr lang="en-US" altLang="en-US" sz="2000" b="0" dirty="0">
                <a:solidFill>
                  <a:schemeClr val="tx1"/>
                </a:solidFill>
              </a:rPr>
              <a:t>if </a:t>
            </a:r>
            <a:r>
              <a:rPr lang="en-US" altLang="en-US" sz="2000" b="0" dirty="0">
                <a:solidFill>
                  <a:srgbClr val="C00000"/>
                </a:solidFill>
              </a:rPr>
              <a:t>1 </a:t>
            </a:r>
            <a:r>
              <a:rPr lang="en-US" altLang="en-US" sz="2000" b="0" dirty="0">
                <a:solidFill>
                  <a:srgbClr val="C00000"/>
                </a:solidFill>
                <a:sym typeface="Symbol" panose="05050102010706020507" pitchFamily="18" charset="2"/>
              </a:rPr>
              <a:t></a:t>
            </a:r>
            <a:r>
              <a:rPr lang="en-US" altLang="en-US" sz="2000" b="0" dirty="0">
                <a:solidFill>
                  <a:srgbClr val="C00000"/>
                </a:solidFill>
              </a:rPr>
              <a:t> i </a:t>
            </a:r>
            <a:r>
              <a:rPr lang="en-US" altLang="en-US" sz="2000" b="0" dirty="0">
                <a:solidFill>
                  <a:srgbClr val="C00000"/>
                </a:solidFill>
                <a:sym typeface="Symbol" panose="05050102010706020507" pitchFamily="18" charset="2"/>
              </a:rPr>
              <a:t></a:t>
            </a:r>
            <a:r>
              <a:rPr lang="en-US" altLang="en-US" sz="2000" b="0" dirty="0">
                <a:solidFill>
                  <a:srgbClr val="C00000"/>
                </a:solidFill>
              </a:rPr>
              <a:t> n</a:t>
            </a:r>
          </a:p>
          <a:p>
            <a:pPr lvl="1">
              <a:lnSpc>
                <a:spcPct val="100000"/>
              </a:lnSpc>
              <a:spcBef>
                <a:spcPct val="0"/>
              </a:spcBef>
              <a:buClrTx/>
              <a:buSzTx/>
              <a:buFontTx/>
              <a:buNone/>
            </a:pPr>
            <a:endParaRPr lang="en-US" altLang="en-US" sz="2000" b="0" dirty="0">
              <a:solidFill>
                <a:schemeClr val="tx1"/>
              </a:solidFill>
            </a:endParaRPr>
          </a:p>
          <a:p>
            <a:pPr>
              <a:lnSpc>
                <a:spcPct val="100000"/>
              </a:lnSpc>
              <a:spcBef>
                <a:spcPct val="0"/>
              </a:spcBef>
              <a:buClrTx/>
              <a:buSzTx/>
              <a:buFontTx/>
              <a:buChar char="•"/>
            </a:pPr>
            <a:endParaRPr lang="en-US" altLang="en-US" sz="2400" dirty="0">
              <a:solidFill>
                <a:schemeClr val="tx1"/>
              </a:solidFill>
            </a:endParaRPr>
          </a:p>
          <a:p>
            <a:pPr lvl="1">
              <a:spcBef>
                <a:spcPct val="0"/>
              </a:spcBef>
              <a:buClrTx/>
              <a:buSzTx/>
              <a:buFontTx/>
              <a:buNone/>
            </a:pPr>
            <a:endParaRPr lang="en-US" altLang="en-US" sz="2000" dirty="0">
              <a:solidFill>
                <a:schemeClr val="tx1"/>
              </a:solidFill>
              <a:sym typeface="Symbol" panose="05050102010706020507" pitchFamily="18" charset="2"/>
            </a:endParaRPr>
          </a:p>
        </p:txBody>
      </p:sp>
      <p:cxnSp>
        <p:nvCxnSpPr>
          <p:cNvPr id="44" name="Straight Connector 43"/>
          <p:cNvCxnSpPr/>
          <p:nvPr/>
        </p:nvCxnSpPr>
        <p:spPr>
          <a:xfrm flipH="1">
            <a:off x="6203348" y="3654688"/>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45" name="Oval 44"/>
          <p:cNvSpPr/>
          <p:nvPr/>
        </p:nvSpPr>
        <p:spPr>
          <a:xfrm>
            <a:off x="5946870" y="4017985"/>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R</a:t>
            </a:r>
            <a:endParaRPr lang="en-GB" sz="1800" baseline="-25000" dirty="0"/>
          </a:p>
        </p:txBody>
      </p:sp>
      <p:sp>
        <p:nvSpPr>
          <p:cNvPr id="46" name="Oval 45"/>
          <p:cNvSpPr/>
          <p:nvPr/>
        </p:nvSpPr>
        <p:spPr>
          <a:xfrm>
            <a:off x="7743590" y="4017985"/>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P</a:t>
            </a:r>
            <a:endParaRPr lang="en-GB" sz="1800" baseline="-25000" dirty="0"/>
          </a:p>
        </p:txBody>
      </p:sp>
      <p:sp>
        <p:nvSpPr>
          <p:cNvPr id="47" name="TextBox 46"/>
          <p:cNvSpPr txBox="1"/>
          <p:nvPr/>
        </p:nvSpPr>
        <p:spPr>
          <a:xfrm>
            <a:off x="5997310" y="3686895"/>
            <a:ext cx="298480" cy="360612"/>
          </a:xfrm>
          <a:prstGeom prst="rect">
            <a:avLst/>
          </a:prstGeom>
          <a:noFill/>
        </p:spPr>
        <p:txBody>
          <a:bodyPr wrap="none" rtlCol="0">
            <a:spAutoFit/>
          </a:bodyPr>
          <a:lstStyle/>
          <a:p>
            <a:r>
              <a:rPr lang="en-GB" dirty="0" smtClean="0">
                <a:solidFill>
                  <a:schemeClr val="tx1"/>
                </a:solidFill>
              </a:rPr>
              <a:t>2</a:t>
            </a:r>
            <a:endParaRPr lang="en-GB" dirty="0">
              <a:solidFill>
                <a:schemeClr val="tx1"/>
              </a:solidFill>
            </a:endParaRPr>
          </a:p>
        </p:txBody>
      </p:sp>
      <p:sp>
        <p:nvSpPr>
          <p:cNvPr id="48" name="TextBox 47"/>
          <p:cNvSpPr txBox="1"/>
          <p:nvPr/>
        </p:nvSpPr>
        <p:spPr>
          <a:xfrm>
            <a:off x="7972190" y="3686895"/>
            <a:ext cx="298480" cy="360612"/>
          </a:xfrm>
          <a:prstGeom prst="rect">
            <a:avLst/>
          </a:prstGeom>
          <a:noFill/>
        </p:spPr>
        <p:txBody>
          <a:bodyPr wrap="none" rtlCol="0">
            <a:spAutoFit/>
          </a:bodyPr>
          <a:lstStyle/>
          <a:p>
            <a:r>
              <a:rPr lang="en-GB" dirty="0" smtClean="0">
                <a:solidFill>
                  <a:schemeClr val="tx1"/>
                </a:solidFill>
              </a:rPr>
              <a:t>3</a:t>
            </a:r>
            <a:endParaRPr lang="en-GB" dirty="0">
              <a:solidFill>
                <a:schemeClr val="tx1"/>
              </a:solidFill>
            </a:endParaRPr>
          </a:p>
        </p:txBody>
      </p:sp>
      <p:sp>
        <p:nvSpPr>
          <p:cNvPr id="49" name="TextBox 48"/>
          <p:cNvSpPr txBox="1"/>
          <p:nvPr/>
        </p:nvSpPr>
        <p:spPr>
          <a:xfrm>
            <a:off x="6752990" y="4525095"/>
            <a:ext cx="298480" cy="360612"/>
          </a:xfrm>
          <a:prstGeom prst="rect">
            <a:avLst/>
          </a:prstGeom>
          <a:noFill/>
        </p:spPr>
        <p:txBody>
          <a:bodyPr wrap="none" rtlCol="0">
            <a:spAutoFit/>
          </a:bodyPr>
          <a:lstStyle/>
          <a:p>
            <a:r>
              <a:rPr lang="en-GB" dirty="0" smtClean="0">
                <a:solidFill>
                  <a:schemeClr val="tx1"/>
                </a:solidFill>
              </a:rPr>
              <a:t>5</a:t>
            </a:r>
            <a:endParaRPr lang="en-GB" dirty="0">
              <a:solidFill>
                <a:schemeClr val="tx1"/>
              </a:solidFill>
            </a:endParaRPr>
          </a:p>
        </p:txBody>
      </p:sp>
      <p:cxnSp>
        <p:nvCxnSpPr>
          <p:cNvPr id="50" name="Straight Connector 49"/>
          <p:cNvCxnSpPr/>
          <p:nvPr/>
        </p:nvCxnSpPr>
        <p:spPr>
          <a:xfrm>
            <a:off x="7316154" y="3654688"/>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51" name="Oval 50"/>
          <p:cNvSpPr/>
          <p:nvPr/>
        </p:nvSpPr>
        <p:spPr>
          <a:xfrm>
            <a:off x="5332815" y="48489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D</a:t>
            </a:r>
            <a:endParaRPr lang="en-GB" sz="1800" baseline="-25000" dirty="0"/>
          </a:p>
        </p:txBody>
      </p:sp>
      <p:sp>
        <p:nvSpPr>
          <p:cNvPr id="52" name="TextBox 51"/>
          <p:cNvSpPr txBox="1"/>
          <p:nvPr/>
        </p:nvSpPr>
        <p:spPr>
          <a:xfrm>
            <a:off x="5311510" y="4525095"/>
            <a:ext cx="298480" cy="360612"/>
          </a:xfrm>
          <a:prstGeom prst="rect">
            <a:avLst/>
          </a:prstGeom>
          <a:noFill/>
        </p:spPr>
        <p:txBody>
          <a:bodyPr wrap="none" rtlCol="0">
            <a:spAutoFit/>
          </a:bodyPr>
          <a:lstStyle/>
          <a:p>
            <a:r>
              <a:rPr lang="en-GB" dirty="0" smtClean="0">
                <a:solidFill>
                  <a:schemeClr val="tx1"/>
                </a:solidFill>
              </a:rPr>
              <a:t>4</a:t>
            </a:r>
            <a:endParaRPr lang="en-GB" dirty="0">
              <a:solidFill>
                <a:schemeClr val="tx1"/>
              </a:solidFill>
            </a:endParaRPr>
          </a:p>
        </p:txBody>
      </p:sp>
      <p:sp>
        <p:nvSpPr>
          <p:cNvPr id="53" name="Oval 52"/>
          <p:cNvSpPr/>
          <p:nvPr/>
        </p:nvSpPr>
        <p:spPr>
          <a:xfrm>
            <a:off x="6502876" y="4848937"/>
            <a:ext cx="540000" cy="540000"/>
          </a:xfrm>
          <a:prstGeom prst="ellipse">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F</a:t>
            </a:r>
            <a:endParaRPr lang="en-GB" sz="1800" baseline="-25000" dirty="0"/>
          </a:p>
        </p:txBody>
      </p:sp>
      <p:cxnSp>
        <p:nvCxnSpPr>
          <p:cNvPr id="54" name="Straight Connector 53"/>
          <p:cNvCxnSpPr>
            <a:stCxn id="45" idx="3"/>
            <a:endCxn id="51" idx="0"/>
          </p:cNvCxnSpPr>
          <p:nvPr/>
        </p:nvCxnSpPr>
        <p:spPr>
          <a:xfrm flipH="1">
            <a:off x="5602815" y="4478904"/>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55" name="Straight Connector 54"/>
          <p:cNvCxnSpPr>
            <a:stCxn id="45" idx="5"/>
            <a:endCxn id="53" idx="0"/>
          </p:cNvCxnSpPr>
          <p:nvPr/>
        </p:nvCxnSpPr>
        <p:spPr>
          <a:xfrm>
            <a:off x="6407789" y="4478904"/>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56" name="Oval 55"/>
          <p:cNvSpPr/>
          <p:nvPr/>
        </p:nvSpPr>
        <p:spPr>
          <a:xfrm>
            <a:off x="7145236" y="483500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B</a:t>
            </a:r>
            <a:endParaRPr lang="en-GB" sz="1800" baseline="-25000" dirty="0"/>
          </a:p>
        </p:txBody>
      </p:sp>
      <p:sp>
        <p:nvSpPr>
          <p:cNvPr id="57" name="TextBox 56"/>
          <p:cNvSpPr txBox="1"/>
          <p:nvPr/>
        </p:nvSpPr>
        <p:spPr>
          <a:xfrm>
            <a:off x="7133990" y="4525095"/>
            <a:ext cx="298480" cy="360612"/>
          </a:xfrm>
          <a:prstGeom prst="rect">
            <a:avLst/>
          </a:prstGeom>
          <a:noFill/>
        </p:spPr>
        <p:txBody>
          <a:bodyPr wrap="none" rtlCol="0">
            <a:spAutoFit/>
          </a:bodyPr>
          <a:lstStyle/>
          <a:p>
            <a:r>
              <a:rPr lang="en-GB" dirty="0" smtClean="0">
                <a:solidFill>
                  <a:schemeClr val="tx1"/>
                </a:solidFill>
              </a:rPr>
              <a:t>6</a:t>
            </a:r>
            <a:endParaRPr lang="en-GB" dirty="0">
              <a:solidFill>
                <a:schemeClr val="tx1"/>
              </a:solidFill>
            </a:endParaRPr>
          </a:p>
        </p:txBody>
      </p:sp>
      <p:sp>
        <p:nvSpPr>
          <p:cNvPr id="58" name="Oval 57"/>
          <p:cNvSpPr/>
          <p:nvPr/>
        </p:nvSpPr>
        <p:spPr>
          <a:xfrm>
            <a:off x="8315297" y="483500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K</a:t>
            </a:r>
            <a:endParaRPr lang="en-GB" sz="1800" baseline="-25000" dirty="0"/>
          </a:p>
        </p:txBody>
      </p:sp>
      <p:sp>
        <p:nvSpPr>
          <p:cNvPr id="59" name="TextBox 58"/>
          <p:cNvSpPr txBox="1"/>
          <p:nvPr/>
        </p:nvSpPr>
        <p:spPr>
          <a:xfrm>
            <a:off x="8561786" y="4525095"/>
            <a:ext cx="298480" cy="360612"/>
          </a:xfrm>
          <a:prstGeom prst="rect">
            <a:avLst/>
          </a:prstGeom>
          <a:noFill/>
        </p:spPr>
        <p:txBody>
          <a:bodyPr wrap="none" rtlCol="0">
            <a:spAutoFit/>
          </a:bodyPr>
          <a:lstStyle/>
          <a:p>
            <a:r>
              <a:rPr lang="en-GB" dirty="0" smtClean="0">
                <a:solidFill>
                  <a:schemeClr val="tx1"/>
                </a:solidFill>
              </a:rPr>
              <a:t>7</a:t>
            </a:r>
            <a:endParaRPr lang="en-GB" dirty="0">
              <a:solidFill>
                <a:schemeClr val="tx1"/>
              </a:solidFill>
            </a:endParaRPr>
          </a:p>
        </p:txBody>
      </p:sp>
      <p:cxnSp>
        <p:nvCxnSpPr>
          <p:cNvPr id="60" name="Straight Connector 59"/>
          <p:cNvCxnSpPr>
            <a:endCxn id="56" idx="0"/>
          </p:cNvCxnSpPr>
          <p:nvPr/>
        </p:nvCxnSpPr>
        <p:spPr>
          <a:xfrm flipH="1">
            <a:off x="7415236" y="4464971"/>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61" name="Straight Connector 60"/>
          <p:cNvCxnSpPr/>
          <p:nvPr/>
        </p:nvCxnSpPr>
        <p:spPr>
          <a:xfrm>
            <a:off x="8220210" y="4464971"/>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62" name="Oval 61"/>
          <p:cNvSpPr/>
          <p:nvPr/>
        </p:nvSpPr>
        <p:spPr>
          <a:xfrm>
            <a:off x="4698267" y="5747148"/>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A</a:t>
            </a:r>
            <a:endParaRPr lang="en-GB" sz="1800" baseline="-25000" dirty="0"/>
          </a:p>
        </p:txBody>
      </p:sp>
      <p:sp>
        <p:nvSpPr>
          <p:cNvPr id="63" name="TextBox 62"/>
          <p:cNvSpPr txBox="1"/>
          <p:nvPr/>
        </p:nvSpPr>
        <p:spPr>
          <a:xfrm>
            <a:off x="4695590" y="5439495"/>
            <a:ext cx="298480" cy="360612"/>
          </a:xfrm>
          <a:prstGeom prst="rect">
            <a:avLst/>
          </a:prstGeom>
          <a:noFill/>
        </p:spPr>
        <p:txBody>
          <a:bodyPr wrap="none" rtlCol="0">
            <a:spAutoFit/>
          </a:bodyPr>
          <a:lstStyle/>
          <a:p>
            <a:r>
              <a:rPr lang="en-GB" dirty="0" smtClean="0">
                <a:solidFill>
                  <a:schemeClr val="tx1"/>
                </a:solidFill>
              </a:rPr>
              <a:t>8</a:t>
            </a:r>
            <a:endParaRPr lang="en-GB" dirty="0">
              <a:solidFill>
                <a:schemeClr val="tx1"/>
              </a:solidFill>
            </a:endParaRPr>
          </a:p>
        </p:txBody>
      </p:sp>
      <p:sp>
        <p:nvSpPr>
          <p:cNvPr id="64" name="Oval 63"/>
          <p:cNvSpPr/>
          <p:nvPr/>
        </p:nvSpPr>
        <p:spPr>
          <a:xfrm>
            <a:off x="5868328" y="5747148"/>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C</a:t>
            </a:r>
            <a:endParaRPr lang="en-GB" sz="1800" baseline="-25000" dirty="0"/>
          </a:p>
        </p:txBody>
      </p:sp>
      <p:cxnSp>
        <p:nvCxnSpPr>
          <p:cNvPr id="65" name="Straight Connector 64"/>
          <p:cNvCxnSpPr>
            <a:endCxn id="62" idx="0"/>
          </p:cNvCxnSpPr>
          <p:nvPr/>
        </p:nvCxnSpPr>
        <p:spPr>
          <a:xfrm flipH="1">
            <a:off x="4968267" y="5377115"/>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66" name="Straight Connector 65"/>
          <p:cNvCxnSpPr>
            <a:endCxn id="64" idx="0"/>
          </p:cNvCxnSpPr>
          <p:nvPr/>
        </p:nvCxnSpPr>
        <p:spPr>
          <a:xfrm>
            <a:off x="5773241" y="5377115"/>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67" name="TextBox 66"/>
          <p:cNvSpPr txBox="1"/>
          <p:nvPr/>
        </p:nvSpPr>
        <p:spPr>
          <a:xfrm>
            <a:off x="6135243" y="5439495"/>
            <a:ext cx="298480" cy="360612"/>
          </a:xfrm>
          <a:prstGeom prst="rect">
            <a:avLst/>
          </a:prstGeom>
          <a:noFill/>
        </p:spPr>
        <p:txBody>
          <a:bodyPr wrap="none" rtlCol="0">
            <a:spAutoFit/>
          </a:bodyPr>
          <a:lstStyle/>
          <a:p>
            <a:r>
              <a:rPr lang="en-GB" dirty="0" smtClean="0">
                <a:solidFill>
                  <a:schemeClr val="tx1"/>
                </a:solidFill>
              </a:rPr>
              <a:t>9</a:t>
            </a:r>
            <a:endParaRPr lang="en-GB" dirty="0">
              <a:solidFill>
                <a:schemeClr val="tx1"/>
              </a:solidFill>
            </a:endParaRPr>
          </a:p>
        </p:txBody>
      </p:sp>
      <p:grpSp>
        <p:nvGrpSpPr>
          <p:cNvPr id="68" name="Group 67"/>
          <p:cNvGrpSpPr/>
          <p:nvPr/>
        </p:nvGrpSpPr>
        <p:grpSpPr>
          <a:xfrm>
            <a:off x="6763317" y="3091270"/>
            <a:ext cx="665958" cy="756803"/>
            <a:chOff x="2665412" y="3516997"/>
            <a:chExt cx="665958" cy="756803"/>
          </a:xfrm>
          <a:solidFill>
            <a:srgbClr val="993300"/>
          </a:solidFill>
        </p:grpSpPr>
        <p:sp>
          <p:nvSpPr>
            <p:cNvPr id="69" name="Oval 68"/>
            <p:cNvSpPr/>
            <p:nvPr/>
          </p:nvSpPr>
          <p:spPr>
            <a:xfrm>
              <a:off x="2665412" y="3733800"/>
              <a:ext cx="540000" cy="540000"/>
            </a:xfrm>
            <a:prstGeom prst="ellipse">
              <a:avLst/>
            </a:prstGeom>
            <a:grp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Y</a:t>
              </a:r>
              <a:endParaRPr lang="en-GB" sz="1800" baseline="-25000" dirty="0"/>
            </a:p>
          </p:txBody>
        </p:sp>
        <p:sp>
          <p:nvSpPr>
            <p:cNvPr id="70" name="TextBox 69"/>
            <p:cNvSpPr txBox="1"/>
            <p:nvPr/>
          </p:nvSpPr>
          <p:spPr>
            <a:xfrm>
              <a:off x="3032890" y="3516997"/>
              <a:ext cx="298480" cy="360612"/>
            </a:xfrm>
            <a:prstGeom prst="rect">
              <a:avLst/>
            </a:prstGeom>
            <a:noFill/>
          </p:spPr>
          <p:txBody>
            <a:bodyPr wrap="none" rtlCol="0">
              <a:spAutoFit/>
            </a:bodyPr>
            <a:lstStyle/>
            <a:p>
              <a:r>
                <a:rPr lang="en-GB" dirty="0" smtClean="0">
                  <a:solidFill>
                    <a:schemeClr val="tx1"/>
                  </a:solidFill>
                </a:rPr>
                <a:t>1</a:t>
              </a:r>
              <a:endParaRPr lang="en-GB" dirty="0">
                <a:solidFill>
                  <a:schemeClr val="tx1"/>
                </a:solidFill>
              </a:endParaRPr>
            </a:p>
          </p:txBody>
        </p:sp>
      </p:grpSp>
      <p:sp>
        <p:nvSpPr>
          <p:cNvPr id="3" name="Rectangle 2"/>
          <p:cNvSpPr/>
          <p:nvPr/>
        </p:nvSpPr>
        <p:spPr>
          <a:xfrm>
            <a:off x="107845" y="3505200"/>
            <a:ext cx="6463338" cy="461665"/>
          </a:xfrm>
          <a:prstGeom prst="rect">
            <a:avLst/>
          </a:prstGeom>
        </p:spPr>
        <p:txBody>
          <a:bodyPr wrap="square">
            <a:spAutoFit/>
          </a:bodyPr>
          <a:lstStyle/>
          <a:p>
            <a:pPr marL="1350962" lvl="1" indent="-457200">
              <a:spcBef>
                <a:spcPct val="0"/>
              </a:spcBef>
              <a:buClrTx/>
              <a:buSzTx/>
              <a:buFont typeface="+mj-lt"/>
              <a:buAutoNum type="arabicParenR" startAt="2"/>
            </a:pPr>
            <a:r>
              <a:rPr lang="en-US" altLang="en-US" sz="2000" b="0" dirty="0">
                <a:solidFill>
                  <a:schemeClr val="tx1"/>
                </a:solidFill>
              </a:rPr>
              <a:t>Parent (i</a:t>
            </a:r>
            <a:r>
              <a:rPr lang="en-US" altLang="en-US" sz="2000" b="0" dirty="0" smtClean="0">
                <a:solidFill>
                  <a:schemeClr val="tx1"/>
                </a:solidFill>
              </a:rPr>
              <a:t>): return </a:t>
            </a:r>
            <a:r>
              <a:rPr lang="en-US" altLang="en-US" sz="2000" b="0" dirty="0">
                <a:solidFill>
                  <a:schemeClr val="tx1"/>
                </a:solidFill>
                <a:sym typeface="Symbol" panose="05050102010706020507" pitchFamily="18" charset="2"/>
              </a:rPr>
              <a:t></a:t>
            </a:r>
            <a:r>
              <a:rPr lang="en-US" altLang="en-US" sz="2000" b="0" dirty="0">
                <a:solidFill>
                  <a:schemeClr val="tx1"/>
                </a:solidFill>
              </a:rPr>
              <a:t>i/2</a:t>
            </a:r>
            <a:r>
              <a:rPr lang="en-US" altLang="en-US" sz="2000" b="0" dirty="0">
                <a:solidFill>
                  <a:schemeClr val="tx1"/>
                </a:solidFill>
                <a:sym typeface="Symbol" panose="05050102010706020507" pitchFamily="18" charset="2"/>
              </a:rPr>
              <a:t>  where </a:t>
            </a:r>
            <a:r>
              <a:rPr lang="en-US" altLang="en-US" sz="2000" b="0" dirty="0">
                <a:solidFill>
                  <a:srgbClr val="C00000"/>
                </a:solidFill>
                <a:sym typeface="Symbol" panose="05050102010706020507" pitchFamily="18" charset="2"/>
              </a:rPr>
              <a:t>i  0</a:t>
            </a:r>
          </a:p>
        </p:txBody>
      </p:sp>
      <p:sp>
        <p:nvSpPr>
          <p:cNvPr id="71" name="TextBox 70"/>
          <p:cNvSpPr txBox="1"/>
          <p:nvPr/>
        </p:nvSpPr>
        <p:spPr>
          <a:xfrm>
            <a:off x="1255481" y="5218408"/>
            <a:ext cx="688009" cy="427746"/>
          </a:xfrm>
          <a:prstGeom prst="rect">
            <a:avLst/>
          </a:prstGeom>
          <a:noFill/>
        </p:spPr>
        <p:txBody>
          <a:bodyPr wrap="none" rtlCol="0">
            <a:spAutoFit/>
          </a:bodyPr>
          <a:lstStyle/>
          <a:p>
            <a:r>
              <a:rPr lang="en-GB" sz="2000" dirty="0" smtClean="0">
                <a:solidFill>
                  <a:schemeClr val="tx1"/>
                </a:solidFill>
              </a:rPr>
              <a:t>i = 5</a:t>
            </a:r>
            <a:endParaRPr lang="en-GB" sz="2000" dirty="0">
              <a:solidFill>
                <a:schemeClr val="tx1"/>
              </a:solidFill>
            </a:endParaRPr>
          </a:p>
        </p:txBody>
      </p:sp>
      <p:sp>
        <p:nvSpPr>
          <p:cNvPr id="72" name="TextBox 71"/>
          <p:cNvSpPr txBox="1"/>
          <p:nvPr/>
        </p:nvSpPr>
        <p:spPr>
          <a:xfrm>
            <a:off x="1255481" y="5558135"/>
            <a:ext cx="2781531" cy="461665"/>
          </a:xfrm>
          <a:prstGeom prst="rect">
            <a:avLst/>
          </a:prstGeom>
          <a:noFill/>
        </p:spPr>
        <p:txBody>
          <a:bodyPr wrap="none" rtlCol="0">
            <a:spAutoFit/>
          </a:bodyPr>
          <a:lstStyle/>
          <a:p>
            <a:r>
              <a:rPr lang="en-GB" sz="2000" dirty="0" smtClean="0">
                <a:solidFill>
                  <a:schemeClr val="tx1"/>
                </a:solidFill>
              </a:rPr>
              <a:t>Parent (5) =</a:t>
            </a:r>
            <a:r>
              <a:rPr lang="en-US" altLang="en-US" sz="2000" dirty="0">
                <a:solidFill>
                  <a:schemeClr val="tx1"/>
                </a:solidFill>
              </a:rPr>
              <a:t> </a:t>
            </a:r>
            <a:r>
              <a:rPr lang="en-US" altLang="en-US" sz="2000" dirty="0" smtClean="0">
                <a:solidFill>
                  <a:schemeClr val="tx1"/>
                </a:solidFill>
                <a:sym typeface="Symbol" panose="05050102010706020507" pitchFamily="18" charset="2"/>
              </a:rPr>
              <a:t></a:t>
            </a:r>
            <a:r>
              <a:rPr lang="en-GB" sz="2000" dirty="0" smtClean="0">
                <a:solidFill>
                  <a:schemeClr val="tx1"/>
                </a:solidFill>
              </a:rPr>
              <a:t> 5/2 </a:t>
            </a:r>
            <a:r>
              <a:rPr lang="en-US" altLang="en-US" sz="2000" dirty="0" smtClean="0">
                <a:solidFill>
                  <a:schemeClr val="tx1"/>
                </a:solidFill>
                <a:sym typeface="Symbol" panose="05050102010706020507" pitchFamily="18" charset="2"/>
              </a:rPr>
              <a:t> = 2</a:t>
            </a:r>
            <a:endParaRPr lang="en-GB" sz="2000" dirty="0">
              <a:solidFill>
                <a:schemeClr val="tx1"/>
              </a:solidFill>
            </a:endParaRPr>
          </a:p>
        </p:txBody>
      </p:sp>
    </p:spTree>
    <p:extLst>
      <p:ext uri="{BB962C8B-B14F-4D97-AF65-F5344CB8AC3E}">
        <p14:creationId xmlns:p14="http://schemas.microsoft.com/office/powerpoint/2010/main" val="4041680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fade">
                                      <p:cBhvr>
                                        <p:cTn id="12"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Heap </a:t>
            </a:r>
            <a:r>
              <a:rPr lang="en-GB" dirty="0" smtClean="0"/>
              <a:t>Structure</a:t>
            </a:r>
            <a:endParaRPr lang="en-GB" dirty="0"/>
          </a:p>
        </p:txBody>
      </p:sp>
      <p:sp>
        <p:nvSpPr>
          <p:cNvPr id="57349" name="Rectangle 2"/>
          <p:cNvSpPr>
            <a:spLocks noChangeArrowheads="1"/>
          </p:cNvSpPr>
          <p:nvPr/>
        </p:nvSpPr>
        <p:spPr bwMode="gray">
          <a:xfrm>
            <a:off x="120120" y="1356347"/>
            <a:ext cx="9066213" cy="3232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88925" indent="-288925" eaLnBrk="0" hangingPunct="0">
              <a:defRPr sz="1600" b="1">
                <a:solidFill>
                  <a:schemeClr val="bg2"/>
                </a:solidFill>
                <a:latin typeface="Arial" panose="020B0604020202020204" pitchFamily="34" charset="0"/>
              </a:defRPr>
            </a:lvl1pPr>
            <a:lvl2pPr marL="404813" indent="-1588"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marL="746125" lvl="1" indent="-342900">
              <a:lnSpc>
                <a:spcPct val="100000"/>
              </a:lnSpc>
              <a:spcBef>
                <a:spcPct val="0"/>
              </a:spcBef>
              <a:buClrTx/>
              <a:buSzTx/>
              <a:buFont typeface="Wingdings" panose="05000000000000000000" pitchFamily="2" charset="2"/>
              <a:buChar char="§"/>
            </a:pPr>
            <a:r>
              <a:rPr lang="en-US" altLang="en-US" sz="2400" b="0" dirty="0">
                <a:solidFill>
                  <a:schemeClr val="tx1"/>
                </a:solidFill>
              </a:rPr>
              <a:t>This means that every successive level of the tree must fill up from left to right. Further, an entire level must be full before any nodes at that level can have children nodes. </a:t>
            </a:r>
          </a:p>
          <a:p>
            <a:pPr lvl="1">
              <a:lnSpc>
                <a:spcPct val="100000"/>
              </a:lnSpc>
              <a:spcBef>
                <a:spcPct val="0"/>
              </a:spcBef>
              <a:buClrTx/>
              <a:buSzTx/>
              <a:buFontTx/>
              <a:buNone/>
            </a:pPr>
            <a:endParaRPr lang="en-US" altLang="en-US" sz="2000" b="0" dirty="0">
              <a:solidFill>
                <a:schemeClr val="tx1"/>
              </a:solidFill>
            </a:endParaRPr>
          </a:p>
          <a:p>
            <a:pPr marL="746125" lvl="1" indent="-342900">
              <a:lnSpc>
                <a:spcPct val="100000"/>
              </a:lnSpc>
              <a:spcBef>
                <a:spcPct val="0"/>
              </a:spcBef>
              <a:buClr>
                <a:schemeClr val="tx1"/>
              </a:buClr>
              <a:buSzTx/>
              <a:buFont typeface="Wingdings" panose="05000000000000000000" pitchFamily="2" charset="2"/>
              <a:buChar char="§"/>
            </a:pPr>
            <a:r>
              <a:rPr lang="en-US" altLang="en-US" sz="2400" dirty="0">
                <a:solidFill>
                  <a:srgbClr val="C00000"/>
                </a:solidFill>
              </a:rPr>
              <a:t>Implementing the tree with n nodes by an array:</a:t>
            </a:r>
          </a:p>
          <a:p>
            <a:pPr marL="1350962" lvl="1" indent="-457200">
              <a:lnSpc>
                <a:spcPct val="100000"/>
              </a:lnSpc>
              <a:spcBef>
                <a:spcPct val="0"/>
              </a:spcBef>
              <a:buClrTx/>
              <a:buSzTx/>
              <a:buFont typeface="+mj-lt"/>
              <a:buAutoNum type="arabicParenR"/>
            </a:pPr>
            <a:r>
              <a:rPr lang="en-US" altLang="en-US" sz="2000" b="0" dirty="0">
                <a:solidFill>
                  <a:schemeClr val="tx1"/>
                </a:solidFill>
              </a:rPr>
              <a:t>Entry i in the array is a </a:t>
            </a:r>
            <a:r>
              <a:rPr lang="en-US" altLang="en-US" sz="2000" dirty="0">
                <a:solidFill>
                  <a:schemeClr val="tx1"/>
                </a:solidFill>
              </a:rPr>
              <a:t>tree node </a:t>
            </a:r>
            <a:r>
              <a:rPr lang="en-US" altLang="en-US" sz="2000" b="0" dirty="0">
                <a:solidFill>
                  <a:schemeClr val="tx1"/>
                </a:solidFill>
              </a:rPr>
              <a:t>if </a:t>
            </a:r>
            <a:r>
              <a:rPr lang="en-US" altLang="en-US" sz="2000" b="0" dirty="0">
                <a:solidFill>
                  <a:srgbClr val="C00000"/>
                </a:solidFill>
              </a:rPr>
              <a:t>1 </a:t>
            </a:r>
            <a:r>
              <a:rPr lang="en-US" altLang="en-US" sz="2000" b="0" dirty="0">
                <a:solidFill>
                  <a:srgbClr val="C00000"/>
                </a:solidFill>
                <a:sym typeface="Symbol" panose="05050102010706020507" pitchFamily="18" charset="2"/>
              </a:rPr>
              <a:t></a:t>
            </a:r>
            <a:r>
              <a:rPr lang="en-US" altLang="en-US" sz="2000" b="0" dirty="0">
                <a:solidFill>
                  <a:srgbClr val="C00000"/>
                </a:solidFill>
              </a:rPr>
              <a:t> i </a:t>
            </a:r>
            <a:r>
              <a:rPr lang="en-US" altLang="en-US" sz="2000" b="0" dirty="0">
                <a:solidFill>
                  <a:srgbClr val="C00000"/>
                </a:solidFill>
                <a:sym typeface="Symbol" panose="05050102010706020507" pitchFamily="18" charset="2"/>
              </a:rPr>
              <a:t></a:t>
            </a:r>
            <a:r>
              <a:rPr lang="en-US" altLang="en-US" sz="2000" b="0" dirty="0">
                <a:solidFill>
                  <a:srgbClr val="C00000"/>
                </a:solidFill>
              </a:rPr>
              <a:t> n</a:t>
            </a:r>
          </a:p>
          <a:p>
            <a:pPr lvl="1">
              <a:lnSpc>
                <a:spcPct val="100000"/>
              </a:lnSpc>
              <a:spcBef>
                <a:spcPct val="0"/>
              </a:spcBef>
              <a:buClrTx/>
              <a:buSzTx/>
              <a:buFontTx/>
              <a:buNone/>
            </a:pPr>
            <a:endParaRPr lang="en-US" altLang="en-US" sz="2000" b="0" dirty="0">
              <a:solidFill>
                <a:schemeClr val="tx1"/>
              </a:solidFill>
            </a:endParaRPr>
          </a:p>
          <a:p>
            <a:pPr>
              <a:lnSpc>
                <a:spcPct val="100000"/>
              </a:lnSpc>
              <a:spcBef>
                <a:spcPct val="0"/>
              </a:spcBef>
              <a:buClrTx/>
              <a:buSzTx/>
              <a:buFontTx/>
              <a:buChar char="•"/>
            </a:pPr>
            <a:endParaRPr lang="en-US" altLang="en-US" sz="2400" dirty="0">
              <a:solidFill>
                <a:schemeClr val="tx1"/>
              </a:solidFill>
            </a:endParaRPr>
          </a:p>
          <a:p>
            <a:pPr lvl="1">
              <a:spcBef>
                <a:spcPct val="0"/>
              </a:spcBef>
              <a:buClrTx/>
              <a:buSzTx/>
              <a:buFontTx/>
              <a:buNone/>
            </a:pPr>
            <a:endParaRPr lang="en-US" altLang="en-US" sz="2000" dirty="0">
              <a:solidFill>
                <a:schemeClr val="tx1"/>
              </a:solidFill>
              <a:sym typeface="Symbol" panose="05050102010706020507" pitchFamily="18" charset="2"/>
            </a:endParaRPr>
          </a:p>
        </p:txBody>
      </p:sp>
      <p:cxnSp>
        <p:nvCxnSpPr>
          <p:cNvPr id="44" name="Straight Connector 43"/>
          <p:cNvCxnSpPr/>
          <p:nvPr/>
        </p:nvCxnSpPr>
        <p:spPr>
          <a:xfrm flipH="1">
            <a:off x="6203348" y="3654688"/>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45" name="Oval 44"/>
          <p:cNvSpPr/>
          <p:nvPr/>
        </p:nvSpPr>
        <p:spPr>
          <a:xfrm>
            <a:off x="5946870" y="4017985"/>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R</a:t>
            </a:r>
            <a:endParaRPr lang="en-GB" sz="1800" baseline="-25000" dirty="0"/>
          </a:p>
        </p:txBody>
      </p:sp>
      <p:sp>
        <p:nvSpPr>
          <p:cNvPr id="46" name="Oval 45"/>
          <p:cNvSpPr/>
          <p:nvPr/>
        </p:nvSpPr>
        <p:spPr>
          <a:xfrm>
            <a:off x="7743590" y="4017985"/>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P</a:t>
            </a:r>
            <a:endParaRPr lang="en-GB" sz="1800" baseline="-25000" dirty="0"/>
          </a:p>
        </p:txBody>
      </p:sp>
      <p:sp>
        <p:nvSpPr>
          <p:cNvPr id="47" name="TextBox 46"/>
          <p:cNvSpPr txBox="1"/>
          <p:nvPr/>
        </p:nvSpPr>
        <p:spPr>
          <a:xfrm>
            <a:off x="5997310" y="3686895"/>
            <a:ext cx="298480" cy="360612"/>
          </a:xfrm>
          <a:prstGeom prst="rect">
            <a:avLst/>
          </a:prstGeom>
          <a:noFill/>
        </p:spPr>
        <p:txBody>
          <a:bodyPr wrap="none" rtlCol="0">
            <a:spAutoFit/>
          </a:bodyPr>
          <a:lstStyle/>
          <a:p>
            <a:r>
              <a:rPr lang="en-GB" dirty="0" smtClean="0">
                <a:solidFill>
                  <a:schemeClr val="tx1"/>
                </a:solidFill>
              </a:rPr>
              <a:t>2</a:t>
            </a:r>
            <a:endParaRPr lang="en-GB" dirty="0">
              <a:solidFill>
                <a:schemeClr val="tx1"/>
              </a:solidFill>
            </a:endParaRPr>
          </a:p>
        </p:txBody>
      </p:sp>
      <p:sp>
        <p:nvSpPr>
          <p:cNvPr id="48" name="TextBox 47"/>
          <p:cNvSpPr txBox="1"/>
          <p:nvPr/>
        </p:nvSpPr>
        <p:spPr>
          <a:xfrm>
            <a:off x="7972190" y="3686895"/>
            <a:ext cx="298480" cy="360612"/>
          </a:xfrm>
          <a:prstGeom prst="rect">
            <a:avLst/>
          </a:prstGeom>
          <a:noFill/>
        </p:spPr>
        <p:txBody>
          <a:bodyPr wrap="none" rtlCol="0">
            <a:spAutoFit/>
          </a:bodyPr>
          <a:lstStyle/>
          <a:p>
            <a:r>
              <a:rPr lang="en-GB" dirty="0" smtClean="0">
                <a:solidFill>
                  <a:schemeClr val="tx1"/>
                </a:solidFill>
              </a:rPr>
              <a:t>3</a:t>
            </a:r>
            <a:endParaRPr lang="en-GB" dirty="0">
              <a:solidFill>
                <a:schemeClr val="tx1"/>
              </a:solidFill>
            </a:endParaRPr>
          </a:p>
        </p:txBody>
      </p:sp>
      <p:sp>
        <p:nvSpPr>
          <p:cNvPr id="49" name="TextBox 48"/>
          <p:cNvSpPr txBox="1"/>
          <p:nvPr/>
        </p:nvSpPr>
        <p:spPr>
          <a:xfrm>
            <a:off x="6752990" y="4525095"/>
            <a:ext cx="298480" cy="360612"/>
          </a:xfrm>
          <a:prstGeom prst="rect">
            <a:avLst/>
          </a:prstGeom>
          <a:noFill/>
        </p:spPr>
        <p:txBody>
          <a:bodyPr wrap="none" rtlCol="0">
            <a:spAutoFit/>
          </a:bodyPr>
          <a:lstStyle/>
          <a:p>
            <a:r>
              <a:rPr lang="en-GB" dirty="0" smtClean="0">
                <a:solidFill>
                  <a:schemeClr val="tx1"/>
                </a:solidFill>
              </a:rPr>
              <a:t>5</a:t>
            </a:r>
            <a:endParaRPr lang="en-GB" dirty="0">
              <a:solidFill>
                <a:schemeClr val="tx1"/>
              </a:solidFill>
            </a:endParaRPr>
          </a:p>
        </p:txBody>
      </p:sp>
      <p:cxnSp>
        <p:nvCxnSpPr>
          <p:cNvPr id="50" name="Straight Connector 49"/>
          <p:cNvCxnSpPr/>
          <p:nvPr/>
        </p:nvCxnSpPr>
        <p:spPr>
          <a:xfrm>
            <a:off x="7316154" y="3654688"/>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51" name="Oval 50"/>
          <p:cNvSpPr/>
          <p:nvPr/>
        </p:nvSpPr>
        <p:spPr>
          <a:xfrm>
            <a:off x="5332815" y="48489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D</a:t>
            </a:r>
            <a:endParaRPr lang="en-GB" sz="1800" baseline="-25000" dirty="0"/>
          </a:p>
        </p:txBody>
      </p:sp>
      <p:sp>
        <p:nvSpPr>
          <p:cNvPr id="52" name="TextBox 51"/>
          <p:cNvSpPr txBox="1"/>
          <p:nvPr/>
        </p:nvSpPr>
        <p:spPr>
          <a:xfrm>
            <a:off x="5311510" y="4525095"/>
            <a:ext cx="298480" cy="360612"/>
          </a:xfrm>
          <a:prstGeom prst="rect">
            <a:avLst/>
          </a:prstGeom>
          <a:noFill/>
        </p:spPr>
        <p:txBody>
          <a:bodyPr wrap="none" rtlCol="0">
            <a:spAutoFit/>
          </a:bodyPr>
          <a:lstStyle/>
          <a:p>
            <a:r>
              <a:rPr lang="en-GB" dirty="0" smtClean="0">
                <a:solidFill>
                  <a:schemeClr val="tx1"/>
                </a:solidFill>
              </a:rPr>
              <a:t>4</a:t>
            </a:r>
            <a:endParaRPr lang="en-GB" dirty="0">
              <a:solidFill>
                <a:schemeClr val="tx1"/>
              </a:solidFill>
            </a:endParaRPr>
          </a:p>
        </p:txBody>
      </p:sp>
      <p:sp>
        <p:nvSpPr>
          <p:cNvPr id="53" name="Oval 52"/>
          <p:cNvSpPr/>
          <p:nvPr/>
        </p:nvSpPr>
        <p:spPr>
          <a:xfrm>
            <a:off x="6502876" y="48489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F</a:t>
            </a:r>
            <a:endParaRPr lang="en-GB" sz="1800" baseline="-25000" dirty="0"/>
          </a:p>
        </p:txBody>
      </p:sp>
      <p:cxnSp>
        <p:nvCxnSpPr>
          <p:cNvPr id="54" name="Straight Connector 53"/>
          <p:cNvCxnSpPr>
            <a:stCxn id="45" idx="3"/>
            <a:endCxn id="51" idx="0"/>
          </p:cNvCxnSpPr>
          <p:nvPr/>
        </p:nvCxnSpPr>
        <p:spPr>
          <a:xfrm flipH="1">
            <a:off x="5602815" y="4478904"/>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55" name="Straight Connector 54"/>
          <p:cNvCxnSpPr>
            <a:stCxn id="45" idx="5"/>
            <a:endCxn id="53" idx="0"/>
          </p:cNvCxnSpPr>
          <p:nvPr/>
        </p:nvCxnSpPr>
        <p:spPr>
          <a:xfrm>
            <a:off x="6407789" y="4478904"/>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56" name="Oval 55"/>
          <p:cNvSpPr/>
          <p:nvPr/>
        </p:nvSpPr>
        <p:spPr>
          <a:xfrm>
            <a:off x="7145236" y="483500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B</a:t>
            </a:r>
            <a:endParaRPr lang="en-GB" sz="1800" baseline="-25000" dirty="0"/>
          </a:p>
        </p:txBody>
      </p:sp>
      <p:sp>
        <p:nvSpPr>
          <p:cNvPr id="57" name="TextBox 56"/>
          <p:cNvSpPr txBox="1"/>
          <p:nvPr/>
        </p:nvSpPr>
        <p:spPr>
          <a:xfrm>
            <a:off x="7133990" y="4525095"/>
            <a:ext cx="298480" cy="360612"/>
          </a:xfrm>
          <a:prstGeom prst="rect">
            <a:avLst/>
          </a:prstGeom>
          <a:noFill/>
        </p:spPr>
        <p:txBody>
          <a:bodyPr wrap="none" rtlCol="0">
            <a:spAutoFit/>
          </a:bodyPr>
          <a:lstStyle/>
          <a:p>
            <a:r>
              <a:rPr lang="en-GB" dirty="0" smtClean="0">
                <a:solidFill>
                  <a:schemeClr val="tx1"/>
                </a:solidFill>
              </a:rPr>
              <a:t>6</a:t>
            </a:r>
            <a:endParaRPr lang="en-GB" dirty="0">
              <a:solidFill>
                <a:schemeClr val="tx1"/>
              </a:solidFill>
            </a:endParaRPr>
          </a:p>
        </p:txBody>
      </p:sp>
      <p:sp>
        <p:nvSpPr>
          <p:cNvPr id="58" name="Oval 57"/>
          <p:cNvSpPr/>
          <p:nvPr/>
        </p:nvSpPr>
        <p:spPr>
          <a:xfrm>
            <a:off x="8315297" y="483500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K</a:t>
            </a:r>
            <a:endParaRPr lang="en-GB" sz="1800" baseline="-25000" dirty="0"/>
          </a:p>
        </p:txBody>
      </p:sp>
      <p:sp>
        <p:nvSpPr>
          <p:cNvPr id="59" name="TextBox 58"/>
          <p:cNvSpPr txBox="1"/>
          <p:nvPr/>
        </p:nvSpPr>
        <p:spPr>
          <a:xfrm>
            <a:off x="8561786" y="4525095"/>
            <a:ext cx="298480" cy="360612"/>
          </a:xfrm>
          <a:prstGeom prst="rect">
            <a:avLst/>
          </a:prstGeom>
          <a:noFill/>
        </p:spPr>
        <p:txBody>
          <a:bodyPr wrap="none" rtlCol="0">
            <a:spAutoFit/>
          </a:bodyPr>
          <a:lstStyle/>
          <a:p>
            <a:r>
              <a:rPr lang="en-GB" dirty="0" smtClean="0">
                <a:solidFill>
                  <a:schemeClr val="tx1"/>
                </a:solidFill>
              </a:rPr>
              <a:t>7</a:t>
            </a:r>
            <a:endParaRPr lang="en-GB" dirty="0">
              <a:solidFill>
                <a:schemeClr val="tx1"/>
              </a:solidFill>
            </a:endParaRPr>
          </a:p>
        </p:txBody>
      </p:sp>
      <p:cxnSp>
        <p:nvCxnSpPr>
          <p:cNvPr id="60" name="Straight Connector 59"/>
          <p:cNvCxnSpPr>
            <a:endCxn id="56" idx="0"/>
          </p:cNvCxnSpPr>
          <p:nvPr/>
        </p:nvCxnSpPr>
        <p:spPr>
          <a:xfrm flipH="1">
            <a:off x="7415236" y="4464971"/>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61" name="Straight Connector 60"/>
          <p:cNvCxnSpPr/>
          <p:nvPr/>
        </p:nvCxnSpPr>
        <p:spPr>
          <a:xfrm>
            <a:off x="8220210" y="4464971"/>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62" name="Oval 61"/>
          <p:cNvSpPr/>
          <p:nvPr/>
        </p:nvSpPr>
        <p:spPr>
          <a:xfrm>
            <a:off x="4698267" y="5747148"/>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A</a:t>
            </a:r>
            <a:endParaRPr lang="en-GB" sz="1800" baseline="-25000" dirty="0"/>
          </a:p>
        </p:txBody>
      </p:sp>
      <p:sp>
        <p:nvSpPr>
          <p:cNvPr id="63" name="TextBox 62"/>
          <p:cNvSpPr txBox="1"/>
          <p:nvPr/>
        </p:nvSpPr>
        <p:spPr>
          <a:xfrm>
            <a:off x="4695590" y="5439495"/>
            <a:ext cx="298480" cy="360612"/>
          </a:xfrm>
          <a:prstGeom prst="rect">
            <a:avLst/>
          </a:prstGeom>
          <a:noFill/>
        </p:spPr>
        <p:txBody>
          <a:bodyPr wrap="none" rtlCol="0">
            <a:spAutoFit/>
          </a:bodyPr>
          <a:lstStyle/>
          <a:p>
            <a:r>
              <a:rPr lang="en-GB" dirty="0" smtClean="0">
                <a:solidFill>
                  <a:schemeClr val="tx1"/>
                </a:solidFill>
              </a:rPr>
              <a:t>8</a:t>
            </a:r>
            <a:endParaRPr lang="en-GB" dirty="0">
              <a:solidFill>
                <a:schemeClr val="tx1"/>
              </a:solidFill>
            </a:endParaRPr>
          </a:p>
        </p:txBody>
      </p:sp>
      <p:sp>
        <p:nvSpPr>
          <p:cNvPr id="64" name="Oval 63"/>
          <p:cNvSpPr/>
          <p:nvPr/>
        </p:nvSpPr>
        <p:spPr>
          <a:xfrm>
            <a:off x="5868328" y="5747148"/>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C</a:t>
            </a:r>
            <a:endParaRPr lang="en-GB" sz="1800" baseline="-25000" dirty="0"/>
          </a:p>
        </p:txBody>
      </p:sp>
      <p:cxnSp>
        <p:nvCxnSpPr>
          <p:cNvPr id="65" name="Straight Connector 64"/>
          <p:cNvCxnSpPr>
            <a:endCxn id="62" idx="0"/>
          </p:cNvCxnSpPr>
          <p:nvPr/>
        </p:nvCxnSpPr>
        <p:spPr>
          <a:xfrm flipH="1">
            <a:off x="4968267" y="5377115"/>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66" name="Straight Connector 65"/>
          <p:cNvCxnSpPr>
            <a:endCxn id="64" idx="0"/>
          </p:cNvCxnSpPr>
          <p:nvPr/>
        </p:nvCxnSpPr>
        <p:spPr>
          <a:xfrm>
            <a:off x="5773241" y="5377115"/>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67" name="TextBox 66"/>
          <p:cNvSpPr txBox="1"/>
          <p:nvPr/>
        </p:nvSpPr>
        <p:spPr>
          <a:xfrm>
            <a:off x="6135243" y="5439495"/>
            <a:ext cx="298480" cy="360612"/>
          </a:xfrm>
          <a:prstGeom prst="rect">
            <a:avLst/>
          </a:prstGeom>
          <a:noFill/>
        </p:spPr>
        <p:txBody>
          <a:bodyPr wrap="none" rtlCol="0">
            <a:spAutoFit/>
          </a:bodyPr>
          <a:lstStyle/>
          <a:p>
            <a:r>
              <a:rPr lang="en-GB" dirty="0" smtClean="0">
                <a:solidFill>
                  <a:schemeClr val="tx1"/>
                </a:solidFill>
              </a:rPr>
              <a:t>9</a:t>
            </a:r>
            <a:endParaRPr lang="en-GB" dirty="0">
              <a:solidFill>
                <a:schemeClr val="tx1"/>
              </a:solidFill>
            </a:endParaRPr>
          </a:p>
        </p:txBody>
      </p:sp>
      <p:grpSp>
        <p:nvGrpSpPr>
          <p:cNvPr id="68" name="Group 67"/>
          <p:cNvGrpSpPr/>
          <p:nvPr/>
        </p:nvGrpSpPr>
        <p:grpSpPr>
          <a:xfrm>
            <a:off x="6763317" y="3091270"/>
            <a:ext cx="665958" cy="756803"/>
            <a:chOff x="2665412" y="3516997"/>
            <a:chExt cx="665958" cy="756803"/>
          </a:xfrm>
        </p:grpSpPr>
        <p:sp>
          <p:nvSpPr>
            <p:cNvPr id="69" name="Oval 68"/>
            <p:cNvSpPr/>
            <p:nvPr/>
          </p:nvSpPr>
          <p:spPr>
            <a:xfrm>
              <a:off x="2665412" y="3733800"/>
              <a:ext cx="540000" cy="540000"/>
            </a:xfrm>
            <a:prstGeom prst="ellipse">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Y</a:t>
              </a:r>
              <a:endParaRPr lang="en-GB" sz="1800" baseline="-25000" dirty="0"/>
            </a:p>
          </p:txBody>
        </p:sp>
        <p:sp>
          <p:nvSpPr>
            <p:cNvPr id="70" name="TextBox 69"/>
            <p:cNvSpPr txBox="1"/>
            <p:nvPr/>
          </p:nvSpPr>
          <p:spPr>
            <a:xfrm>
              <a:off x="3032890" y="3516997"/>
              <a:ext cx="298480" cy="360612"/>
            </a:xfrm>
            <a:prstGeom prst="rect">
              <a:avLst/>
            </a:prstGeom>
            <a:noFill/>
          </p:spPr>
          <p:txBody>
            <a:bodyPr wrap="none" rtlCol="0">
              <a:spAutoFit/>
            </a:bodyPr>
            <a:lstStyle/>
            <a:p>
              <a:r>
                <a:rPr lang="en-GB" dirty="0" smtClean="0">
                  <a:solidFill>
                    <a:schemeClr val="tx1"/>
                  </a:solidFill>
                </a:rPr>
                <a:t>1</a:t>
              </a:r>
              <a:endParaRPr lang="en-GB" dirty="0">
                <a:solidFill>
                  <a:schemeClr val="tx1"/>
                </a:solidFill>
              </a:endParaRPr>
            </a:p>
          </p:txBody>
        </p:sp>
      </p:grpSp>
      <p:sp>
        <p:nvSpPr>
          <p:cNvPr id="73" name="TextBox 72"/>
          <p:cNvSpPr txBox="1"/>
          <p:nvPr/>
        </p:nvSpPr>
        <p:spPr>
          <a:xfrm>
            <a:off x="1293812" y="5218408"/>
            <a:ext cx="688009" cy="461665"/>
          </a:xfrm>
          <a:prstGeom prst="rect">
            <a:avLst/>
          </a:prstGeom>
          <a:noFill/>
        </p:spPr>
        <p:txBody>
          <a:bodyPr wrap="none" rtlCol="0">
            <a:spAutoFit/>
          </a:bodyPr>
          <a:lstStyle/>
          <a:p>
            <a:r>
              <a:rPr lang="en-GB" sz="2000" dirty="0" smtClean="0">
                <a:solidFill>
                  <a:schemeClr val="tx1"/>
                </a:solidFill>
              </a:rPr>
              <a:t>i = 1</a:t>
            </a:r>
            <a:endParaRPr lang="en-GB" sz="2000" dirty="0">
              <a:solidFill>
                <a:schemeClr val="tx1"/>
              </a:solidFill>
            </a:endParaRPr>
          </a:p>
        </p:txBody>
      </p:sp>
      <p:sp>
        <p:nvSpPr>
          <p:cNvPr id="74" name="TextBox 73"/>
          <p:cNvSpPr txBox="1"/>
          <p:nvPr/>
        </p:nvSpPr>
        <p:spPr>
          <a:xfrm>
            <a:off x="1293812" y="5558135"/>
            <a:ext cx="2781531" cy="461665"/>
          </a:xfrm>
          <a:prstGeom prst="rect">
            <a:avLst/>
          </a:prstGeom>
          <a:noFill/>
        </p:spPr>
        <p:txBody>
          <a:bodyPr wrap="none" rtlCol="0">
            <a:spAutoFit/>
          </a:bodyPr>
          <a:lstStyle/>
          <a:p>
            <a:r>
              <a:rPr lang="en-GB" sz="2000" dirty="0" smtClean="0">
                <a:solidFill>
                  <a:schemeClr val="tx1"/>
                </a:solidFill>
              </a:rPr>
              <a:t>Parent (1) =</a:t>
            </a:r>
            <a:r>
              <a:rPr lang="en-US" altLang="en-US" sz="2000" dirty="0">
                <a:solidFill>
                  <a:schemeClr val="tx1"/>
                </a:solidFill>
              </a:rPr>
              <a:t> </a:t>
            </a:r>
            <a:r>
              <a:rPr lang="en-US" altLang="en-US" sz="2000" dirty="0" smtClean="0">
                <a:solidFill>
                  <a:schemeClr val="tx1"/>
                </a:solidFill>
                <a:sym typeface="Symbol" panose="05050102010706020507" pitchFamily="18" charset="2"/>
              </a:rPr>
              <a:t></a:t>
            </a:r>
            <a:r>
              <a:rPr lang="en-GB" sz="2000" dirty="0" smtClean="0">
                <a:solidFill>
                  <a:schemeClr val="tx1"/>
                </a:solidFill>
              </a:rPr>
              <a:t> 1/2 </a:t>
            </a:r>
            <a:r>
              <a:rPr lang="en-US" altLang="en-US" sz="2000" dirty="0" smtClean="0">
                <a:solidFill>
                  <a:schemeClr val="tx1"/>
                </a:solidFill>
                <a:sym typeface="Symbol" panose="05050102010706020507" pitchFamily="18" charset="2"/>
              </a:rPr>
              <a:t> = 0</a:t>
            </a:r>
            <a:endParaRPr lang="en-GB" sz="2000" dirty="0">
              <a:solidFill>
                <a:schemeClr val="tx1"/>
              </a:solidFill>
            </a:endParaRPr>
          </a:p>
        </p:txBody>
      </p:sp>
      <p:sp>
        <p:nvSpPr>
          <p:cNvPr id="34" name="Rectangle 33"/>
          <p:cNvSpPr/>
          <p:nvPr/>
        </p:nvSpPr>
        <p:spPr>
          <a:xfrm>
            <a:off x="107845" y="3505200"/>
            <a:ext cx="6463338" cy="461665"/>
          </a:xfrm>
          <a:prstGeom prst="rect">
            <a:avLst/>
          </a:prstGeom>
        </p:spPr>
        <p:txBody>
          <a:bodyPr wrap="square">
            <a:spAutoFit/>
          </a:bodyPr>
          <a:lstStyle/>
          <a:p>
            <a:pPr marL="1350962" lvl="1" indent="-457200">
              <a:spcBef>
                <a:spcPct val="0"/>
              </a:spcBef>
              <a:buClrTx/>
              <a:buSzTx/>
              <a:buFont typeface="+mj-lt"/>
              <a:buAutoNum type="arabicParenR" startAt="2"/>
            </a:pPr>
            <a:r>
              <a:rPr lang="en-US" altLang="en-US" sz="2000" b="0" dirty="0">
                <a:solidFill>
                  <a:schemeClr val="tx1"/>
                </a:solidFill>
              </a:rPr>
              <a:t>Parent (i): </a:t>
            </a:r>
            <a:r>
              <a:rPr lang="en-US" altLang="en-US" sz="2000" b="0" dirty="0" smtClean="0">
                <a:solidFill>
                  <a:schemeClr val="tx1"/>
                </a:solidFill>
              </a:rPr>
              <a:t>return </a:t>
            </a:r>
            <a:r>
              <a:rPr lang="en-US" altLang="en-US" sz="2000" b="0" dirty="0">
                <a:solidFill>
                  <a:schemeClr val="tx1"/>
                </a:solidFill>
                <a:sym typeface="Symbol" panose="05050102010706020507" pitchFamily="18" charset="2"/>
              </a:rPr>
              <a:t></a:t>
            </a:r>
            <a:r>
              <a:rPr lang="en-US" altLang="en-US" sz="2000" b="0" dirty="0">
                <a:solidFill>
                  <a:schemeClr val="tx1"/>
                </a:solidFill>
              </a:rPr>
              <a:t>i/2</a:t>
            </a:r>
            <a:r>
              <a:rPr lang="en-US" altLang="en-US" sz="2000" b="0" dirty="0">
                <a:solidFill>
                  <a:schemeClr val="tx1"/>
                </a:solidFill>
                <a:sym typeface="Symbol" panose="05050102010706020507" pitchFamily="18" charset="2"/>
              </a:rPr>
              <a:t>  where </a:t>
            </a:r>
            <a:r>
              <a:rPr lang="en-US" altLang="en-US" sz="2000" b="0" dirty="0">
                <a:solidFill>
                  <a:srgbClr val="C00000"/>
                </a:solidFill>
                <a:sym typeface="Symbol" panose="05050102010706020507" pitchFamily="18" charset="2"/>
              </a:rPr>
              <a:t>i  0</a:t>
            </a:r>
          </a:p>
        </p:txBody>
      </p:sp>
    </p:spTree>
    <p:extLst>
      <p:ext uri="{BB962C8B-B14F-4D97-AF65-F5344CB8AC3E}">
        <p14:creationId xmlns:p14="http://schemas.microsoft.com/office/powerpoint/2010/main" val="3606211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fade">
                                      <p:cBhvr>
                                        <p:cTn id="12"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Heap </a:t>
            </a:r>
            <a:r>
              <a:rPr lang="en-GB" dirty="0" smtClean="0"/>
              <a:t>Structure</a:t>
            </a:r>
            <a:endParaRPr lang="en-GB" dirty="0"/>
          </a:p>
        </p:txBody>
      </p:sp>
      <p:sp>
        <p:nvSpPr>
          <p:cNvPr id="57349" name="Rectangle 2"/>
          <p:cNvSpPr>
            <a:spLocks noChangeArrowheads="1"/>
          </p:cNvSpPr>
          <p:nvPr/>
        </p:nvSpPr>
        <p:spPr bwMode="gray">
          <a:xfrm>
            <a:off x="120120" y="1356347"/>
            <a:ext cx="9066213" cy="3232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88925" indent="-288925" eaLnBrk="0" hangingPunct="0">
              <a:defRPr sz="1600" b="1">
                <a:solidFill>
                  <a:schemeClr val="bg2"/>
                </a:solidFill>
                <a:latin typeface="Arial" panose="020B0604020202020204" pitchFamily="34" charset="0"/>
              </a:defRPr>
            </a:lvl1pPr>
            <a:lvl2pPr marL="404813" indent="-1588"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marL="746125" lvl="1" indent="-342900">
              <a:lnSpc>
                <a:spcPct val="100000"/>
              </a:lnSpc>
              <a:spcBef>
                <a:spcPct val="0"/>
              </a:spcBef>
              <a:buClrTx/>
              <a:buSzTx/>
              <a:buFont typeface="Wingdings" panose="05000000000000000000" pitchFamily="2" charset="2"/>
              <a:buChar char="§"/>
            </a:pPr>
            <a:r>
              <a:rPr lang="en-US" altLang="en-US" sz="2400" b="0" dirty="0">
                <a:solidFill>
                  <a:schemeClr val="tx1"/>
                </a:solidFill>
              </a:rPr>
              <a:t>This means that every successive level of the tree must fill up from left to right. Further, an entire level must be full before any nodes at that level can have children nodes. </a:t>
            </a:r>
          </a:p>
          <a:p>
            <a:pPr lvl="1">
              <a:lnSpc>
                <a:spcPct val="100000"/>
              </a:lnSpc>
              <a:spcBef>
                <a:spcPct val="0"/>
              </a:spcBef>
              <a:buClrTx/>
              <a:buSzTx/>
              <a:buFontTx/>
              <a:buNone/>
            </a:pPr>
            <a:endParaRPr lang="en-US" altLang="en-US" sz="2000" b="0" dirty="0">
              <a:solidFill>
                <a:schemeClr val="tx1"/>
              </a:solidFill>
            </a:endParaRPr>
          </a:p>
          <a:p>
            <a:pPr marL="746125" lvl="1" indent="-342900">
              <a:lnSpc>
                <a:spcPct val="100000"/>
              </a:lnSpc>
              <a:spcBef>
                <a:spcPct val="0"/>
              </a:spcBef>
              <a:buClr>
                <a:schemeClr val="tx1"/>
              </a:buClr>
              <a:buSzTx/>
              <a:buFont typeface="Wingdings" panose="05000000000000000000" pitchFamily="2" charset="2"/>
              <a:buChar char="§"/>
            </a:pPr>
            <a:r>
              <a:rPr lang="en-US" altLang="en-US" sz="2400" dirty="0">
                <a:solidFill>
                  <a:srgbClr val="C00000"/>
                </a:solidFill>
              </a:rPr>
              <a:t>Implementing the tree with n nodes by an array:</a:t>
            </a:r>
          </a:p>
          <a:p>
            <a:pPr marL="1350962" lvl="1" indent="-457200">
              <a:lnSpc>
                <a:spcPct val="100000"/>
              </a:lnSpc>
              <a:spcBef>
                <a:spcPct val="0"/>
              </a:spcBef>
              <a:buClrTx/>
              <a:buSzTx/>
              <a:buFont typeface="+mj-lt"/>
              <a:buAutoNum type="arabicParenR"/>
            </a:pPr>
            <a:r>
              <a:rPr lang="en-US" altLang="en-US" sz="2000" b="0" dirty="0">
                <a:solidFill>
                  <a:schemeClr val="tx1"/>
                </a:solidFill>
              </a:rPr>
              <a:t>Entry i in the array is a </a:t>
            </a:r>
            <a:r>
              <a:rPr lang="en-US" altLang="en-US" sz="2000" dirty="0">
                <a:solidFill>
                  <a:schemeClr val="tx1"/>
                </a:solidFill>
              </a:rPr>
              <a:t>tree node </a:t>
            </a:r>
            <a:r>
              <a:rPr lang="en-US" altLang="en-US" sz="2000" b="0" dirty="0">
                <a:solidFill>
                  <a:schemeClr val="tx1"/>
                </a:solidFill>
              </a:rPr>
              <a:t>if </a:t>
            </a:r>
            <a:r>
              <a:rPr lang="en-US" altLang="en-US" sz="2000" b="0" dirty="0">
                <a:solidFill>
                  <a:srgbClr val="C00000"/>
                </a:solidFill>
              </a:rPr>
              <a:t>1 </a:t>
            </a:r>
            <a:r>
              <a:rPr lang="en-US" altLang="en-US" sz="2000" b="0" dirty="0">
                <a:solidFill>
                  <a:srgbClr val="C00000"/>
                </a:solidFill>
                <a:sym typeface="Symbol" panose="05050102010706020507" pitchFamily="18" charset="2"/>
              </a:rPr>
              <a:t></a:t>
            </a:r>
            <a:r>
              <a:rPr lang="en-US" altLang="en-US" sz="2000" b="0" dirty="0">
                <a:solidFill>
                  <a:srgbClr val="C00000"/>
                </a:solidFill>
              </a:rPr>
              <a:t> i </a:t>
            </a:r>
            <a:r>
              <a:rPr lang="en-US" altLang="en-US" sz="2000" b="0" dirty="0">
                <a:solidFill>
                  <a:srgbClr val="C00000"/>
                </a:solidFill>
                <a:sym typeface="Symbol" panose="05050102010706020507" pitchFamily="18" charset="2"/>
              </a:rPr>
              <a:t></a:t>
            </a:r>
            <a:r>
              <a:rPr lang="en-US" altLang="en-US" sz="2000" b="0" dirty="0">
                <a:solidFill>
                  <a:srgbClr val="C00000"/>
                </a:solidFill>
              </a:rPr>
              <a:t> n</a:t>
            </a:r>
          </a:p>
          <a:p>
            <a:pPr lvl="1">
              <a:lnSpc>
                <a:spcPct val="100000"/>
              </a:lnSpc>
              <a:spcBef>
                <a:spcPct val="0"/>
              </a:spcBef>
              <a:buClrTx/>
              <a:buSzTx/>
              <a:buFontTx/>
              <a:buNone/>
            </a:pPr>
            <a:endParaRPr lang="en-US" altLang="en-US" sz="2000" b="0" dirty="0">
              <a:solidFill>
                <a:schemeClr val="tx1"/>
              </a:solidFill>
            </a:endParaRPr>
          </a:p>
          <a:p>
            <a:pPr>
              <a:lnSpc>
                <a:spcPct val="100000"/>
              </a:lnSpc>
              <a:spcBef>
                <a:spcPct val="0"/>
              </a:spcBef>
              <a:buClrTx/>
              <a:buSzTx/>
              <a:buFontTx/>
              <a:buChar char="•"/>
            </a:pPr>
            <a:endParaRPr lang="en-US" altLang="en-US" sz="2400" dirty="0">
              <a:solidFill>
                <a:schemeClr val="tx1"/>
              </a:solidFill>
            </a:endParaRPr>
          </a:p>
          <a:p>
            <a:pPr lvl="1">
              <a:spcBef>
                <a:spcPct val="0"/>
              </a:spcBef>
              <a:buClrTx/>
              <a:buSzTx/>
              <a:buFontTx/>
              <a:buNone/>
            </a:pPr>
            <a:endParaRPr lang="en-US" altLang="en-US" sz="2000" dirty="0">
              <a:solidFill>
                <a:schemeClr val="tx1"/>
              </a:solidFill>
              <a:sym typeface="Symbol" panose="05050102010706020507" pitchFamily="18" charset="2"/>
            </a:endParaRPr>
          </a:p>
        </p:txBody>
      </p:sp>
      <p:cxnSp>
        <p:nvCxnSpPr>
          <p:cNvPr id="44" name="Straight Connector 43"/>
          <p:cNvCxnSpPr/>
          <p:nvPr/>
        </p:nvCxnSpPr>
        <p:spPr>
          <a:xfrm flipH="1">
            <a:off x="6203348" y="3654688"/>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45" name="Oval 44"/>
          <p:cNvSpPr/>
          <p:nvPr/>
        </p:nvSpPr>
        <p:spPr>
          <a:xfrm>
            <a:off x="5946870" y="4017985"/>
            <a:ext cx="540000" cy="540000"/>
          </a:xfrm>
          <a:prstGeom prst="ellipse">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R</a:t>
            </a:r>
            <a:endParaRPr lang="en-GB" sz="1800" baseline="-25000" dirty="0"/>
          </a:p>
        </p:txBody>
      </p:sp>
      <p:sp>
        <p:nvSpPr>
          <p:cNvPr id="46" name="Oval 45"/>
          <p:cNvSpPr/>
          <p:nvPr/>
        </p:nvSpPr>
        <p:spPr>
          <a:xfrm>
            <a:off x="7743590" y="4017985"/>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P</a:t>
            </a:r>
            <a:endParaRPr lang="en-GB" sz="1800" baseline="-25000" dirty="0"/>
          </a:p>
        </p:txBody>
      </p:sp>
      <p:sp>
        <p:nvSpPr>
          <p:cNvPr id="47" name="TextBox 46"/>
          <p:cNvSpPr txBox="1"/>
          <p:nvPr/>
        </p:nvSpPr>
        <p:spPr>
          <a:xfrm>
            <a:off x="5997310" y="3686895"/>
            <a:ext cx="298480" cy="360612"/>
          </a:xfrm>
          <a:prstGeom prst="rect">
            <a:avLst/>
          </a:prstGeom>
          <a:noFill/>
        </p:spPr>
        <p:txBody>
          <a:bodyPr wrap="none" rtlCol="0">
            <a:spAutoFit/>
          </a:bodyPr>
          <a:lstStyle/>
          <a:p>
            <a:r>
              <a:rPr lang="en-GB" dirty="0" smtClean="0">
                <a:solidFill>
                  <a:schemeClr val="tx1"/>
                </a:solidFill>
              </a:rPr>
              <a:t>2</a:t>
            </a:r>
            <a:endParaRPr lang="en-GB" dirty="0">
              <a:solidFill>
                <a:schemeClr val="tx1"/>
              </a:solidFill>
            </a:endParaRPr>
          </a:p>
        </p:txBody>
      </p:sp>
      <p:sp>
        <p:nvSpPr>
          <p:cNvPr id="48" name="TextBox 47"/>
          <p:cNvSpPr txBox="1"/>
          <p:nvPr/>
        </p:nvSpPr>
        <p:spPr>
          <a:xfrm>
            <a:off x="7972190" y="3686895"/>
            <a:ext cx="298480" cy="360612"/>
          </a:xfrm>
          <a:prstGeom prst="rect">
            <a:avLst/>
          </a:prstGeom>
          <a:noFill/>
        </p:spPr>
        <p:txBody>
          <a:bodyPr wrap="none" rtlCol="0">
            <a:spAutoFit/>
          </a:bodyPr>
          <a:lstStyle/>
          <a:p>
            <a:r>
              <a:rPr lang="en-GB" dirty="0" smtClean="0">
                <a:solidFill>
                  <a:schemeClr val="tx1"/>
                </a:solidFill>
              </a:rPr>
              <a:t>3</a:t>
            </a:r>
            <a:endParaRPr lang="en-GB" dirty="0">
              <a:solidFill>
                <a:schemeClr val="tx1"/>
              </a:solidFill>
            </a:endParaRPr>
          </a:p>
        </p:txBody>
      </p:sp>
      <p:sp>
        <p:nvSpPr>
          <p:cNvPr id="49" name="TextBox 48"/>
          <p:cNvSpPr txBox="1"/>
          <p:nvPr/>
        </p:nvSpPr>
        <p:spPr>
          <a:xfrm>
            <a:off x="6752990" y="4525095"/>
            <a:ext cx="298480" cy="360612"/>
          </a:xfrm>
          <a:prstGeom prst="rect">
            <a:avLst/>
          </a:prstGeom>
          <a:noFill/>
        </p:spPr>
        <p:txBody>
          <a:bodyPr wrap="none" rtlCol="0">
            <a:spAutoFit/>
          </a:bodyPr>
          <a:lstStyle/>
          <a:p>
            <a:r>
              <a:rPr lang="en-GB" dirty="0" smtClean="0">
                <a:solidFill>
                  <a:schemeClr val="tx1"/>
                </a:solidFill>
              </a:rPr>
              <a:t>5</a:t>
            </a:r>
            <a:endParaRPr lang="en-GB" dirty="0">
              <a:solidFill>
                <a:schemeClr val="tx1"/>
              </a:solidFill>
            </a:endParaRPr>
          </a:p>
        </p:txBody>
      </p:sp>
      <p:cxnSp>
        <p:nvCxnSpPr>
          <p:cNvPr id="50" name="Straight Connector 49"/>
          <p:cNvCxnSpPr/>
          <p:nvPr/>
        </p:nvCxnSpPr>
        <p:spPr>
          <a:xfrm>
            <a:off x="7316154" y="3654688"/>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51" name="Oval 50"/>
          <p:cNvSpPr/>
          <p:nvPr/>
        </p:nvSpPr>
        <p:spPr>
          <a:xfrm>
            <a:off x="5332815" y="48489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D</a:t>
            </a:r>
            <a:endParaRPr lang="en-GB" sz="1800" baseline="-25000" dirty="0"/>
          </a:p>
        </p:txBody>
      </p:sp>
      <p:sp>
        <p:nvSpPr>
          <p:cNvPr id="52" name="TextBox 51"/>
          <p:cNvSpPr txBox="1"/>
          <p:nvPr/>
        </p:nvSpPr>
        <p:spPr>
          <a:xfrm>
            <a:off x="5311510" y="4525095"/>
            <a:ext cx="298480" cy="360612"/>
          </a:xfrm>
          <a:prstGeom prst="rect">
            <a:avLst/>
          </a:prstGeom>
          <a:noFill/>
        </p:spPr>
        <p:txBody>
          <a:bodyPr wrap="none" rtlCol="0">
            <a:spAutoFit/>
          </a:bodyPr>
          <a:lstStyle/>
          <a:p>
            <a:r>
              <a:rPr lang="en-GB" dirty="0" smtClean="0">
                <a:solidFill>
                  <a:schemeClr val="tx1"/>
                </a:solidFill>
              </a:rPr>
              <a:t>4</a:t>
            </a:r>
            <a:endParaRPr lang="en-GB" dirty="0">
              <a:solidFill>
                <a:schemeClr val="tx1"/>
              </a:solidFill>
            </a:endParaRPr>
          </a:p>
        </p:txBody>
      </p:sp>
      <p:sp>
        <p:nvSpPr>
          <p:cNvPr id="53" name="Oval 52"/>
          <p:cNvSpPr/>
          <p:nvPr/>
        </p:nvSpPr>
        <p:spPr>
          <a:xfrm>
            <a:off x="6502876" y="48489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F</a:t>
            </a:r>
            <a:endParaRPr lang="en-GB" sz="1800" baseline="-25000" dirty="0"/>
          </a:p>
        </p:txBody>
      </p:sp>
      <p:cxnSp>
        <p:nvCxnSpPr>
          <p:cNvPr id="54" name="Straight Connector 53"/>
          <p:cNvCxnSpPr>
            <a:stCxn id="45" idx="3"/>
            <a:endCxn id="51" idx="0"/>
          </p:cNvCxnSpPr>
          <p:nvPr/>
        </p:nvCxnSpPr>
        <p:spPr>
          <a:xfrm flipH="1">
            <a:off x="5602815" y="4478904"/>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55" name="Straight Connector 54"/>
          <p:cNvCxnSpPr>
            <a:stCxn id="45" idx="5"/>
            <a:endCxn id="53" idx="0"/>
          </p:cNvCxnSpPr>
          <p:nvPr/>
        </p:nvCxnSpPr>
        <p:spPr>
          <a:xfrm>
            <a:off x="6407789" y="4478904"/>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56" name="Oval 55"/>
          <p:cNvSpPr/>
          <p:nvPr/>
        </p:nvSpPr>
        <p:spPr>
          <a:xfrm>
            <a:off x="7145236" y="483500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B</a:t>
            </a:r>
            <a:endParaRPr lang="en-GB" sz="1800" baseline="-25000" dirty="0"/>
          </a:p>
        </p:txBody>
      </p:sp>
      <p:sp>
        <p:nvSpPr>
          <p:cNvPr id="57" name="TextBox 56"/>
          <p:cNvSpPr txBox="1"/>
          <p:nvPr/>
        </p:nvSpPr>
        <p:spPr>
          <a:xfrm>
            <a:off x="7133990" y="4525095"/>
            <a:ext cx="298480" cy="360612"/>
          </a:xfrm>
          <a:prstGeom prst="rect">
            <a:avLst/>
          </a:prstGeom>
          <a:noFill/>
        </p:spPr>
        <p:txBody>
          <a:bodyPr wrap="none" rtlCol="0">
            <a:spAutoFit/>
          </a:bodyPr>
          <a:lstStyle/>
          <a:p>
            <a:r>
              <a:rPr lang="en-GB" dirty="0" smtClean="0">
                <a:solidFill>
                  <a:schemeClr val="tx1"/>
                </a:solidFill>
              </a:rPr>
              <a:t>6</a:t>
            </a:r>
            <a:endParaRPr lang="en-GB" dirty="0">
              <a:solidFill>
                <a:schemeClr val="tx1"/>
              </a:solidFill>
            </a:endParaRPr>
          </a:p>
        </p:txBody>
      </p:sp>
      <p:sp>
        <p:nvSpPr>
          <p:cNvPr id="58" name="Oval 57"/>
          <p:cNvSpPr/>
          <p:nvPr/>
        </p:nvSpPr>
        <p:spPr>
          <a:xfrm>
            <a:off x="8315297" y="483500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K</a:t>
            </a:r>
            <a:endParaRPr lang="en-GB" sz="1800" baseline="-25000" dirty="0"/>
          </a:p>
        </p:txBody>
      </p:sp>
      <p:sp>
        <p:nvSpPr>
          <p:cNvPr id="59" name="TextBox 58"/>
          <p:cNvSpPr txBox="1"/>
          <p:nvPr/>
        </p:nvSpPr>
        <p:spPr>
          <a:xfrm>
            <a:off x="8561786" y="4525095"/>
            <a:ext cx="298480" cy="360612"/>
          </a:xfrm>
          <a:prstGeom prst="rect">
            <a:avLst/>
          </a:prstGeom>
          <a:noFill/>
        </p:spPr>
        <p:txBody>
          <a:bodyPr wrap="none" rtlCol="0">
            <a:spAutoFit/>
          </a:bodyPr>
          <a:lstStyle/>
          <a:p>
            <a:r>
              <a:rPr lang="en-GB" dirty="0" smtClean="0">
                <a:solidFill>
                  <a:schemeClr val="tx1"/>
                </a:solidFill>
              </a:rPr>
              <a:t>7</a:t>
            </a:r>
            <a:endParaRPr lang="en-GB" dirty="0">
              <a:solidFill>
                <a:schemeClr val="tx1"/>
              </a:solidFill>
            </a:endParaRPr>
          </a:p>
        </p:txBody>
      </p:sp>
      <p:cxnSp>
        <p:nvCxnSpPr>
          <p:cNvPr id="60" name="Straight Connector 59"/>
          <p:cNvCxnSpPr>
            <a:endCxn id="56" idx="0"/>
          </p:cNvCxnSpPr>
          <p:nvPr/>
        </p:nvCxnSpPr>
        <p:spPr>
          <a:xfrm flipH="1">
            <a:off x="7415236" y="4464971"/>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61" name="Straight Connector 60"/>
          <p:cNvCxnSpPr/>
          <p:nvPr/>
        </p:nvCxnSpPr>
        <p:spPr>
          <a:xfrm>
            <a:off x="8220210" y="4464971"/>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62" name="Oval 61"/>
          <p:cNvSpPr/>
          <p:nvPr/>
        </p:nvSpPr>
        <p:spPr>
          <a:xfrm>
            <a:off x="4698267" y="5747148"/>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A</a:t>
            </a:r>
            <a:endParaRPr lang="en-GB" sz="1800" baseline="-25000" dirty="0"/>
          </a:p>
        </p:txBody>
      </p:sp>
      <p:sp>
        <p:nvSpPr>
          <p:cNvPr id="63" name="TextBox 62"/>
          <p:cNvSpPr txBox="1"/>
          <p:nvPr/>
        </p:nvSpPr>
        <p:spPr>
          <a:xfrm>
            <a:off x="4695590" y="5439495"/>
            <a:ext cx="298480" cy="360612"/>
          </a:xfrm>
          <a:prstGeom prst="rect">
            <a:avLst/>
          </a:prstGeom>
          <a:noFill/>
        </p:spPr>
        <p:txBody>
          <a:bodyPr wrap="none" rtlCol="0">
            <a:spAutoFit/>
          </a:bodyPr>
          <a:lstStyle/>
          <a:p>
            <a:r>
              <a:rPr lang="en-GB" dirty="0" smtClean="0">
                <a:solidFill>
                  <a:schemeClr val="tx1"/>
                </a:solidFill>
              </a:rPr>
              <a:t>8</a:t>
            </a:r>
            <a:endParaRPr lang="en-GB" dirty="0">
              <a:solidFill>
                <a:schemeClr val="tx1"/>
              </a:solidFill>
            </a:endParaRPr>
          </a:p>
        </p:txBody>
      </p:sp>
      <p:sp>
        <p:nvSpPr>
          <p:cNvPr id="64" name="Oval 63"/>
          <p:cNvSpPr/>
          <p:nvPr/>
        </p:nvSpPr>
        <p:spPr>
          <a:xfrm>
            <a:off x="5868328" y="5747148"/>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C</a:t>
            </a:r>
            <a:endParaRPr lang="en-GB" sz="1800" baseline="-25000" dirty="0"/>
          </a:p>
        </p:txBody>
      </p:sp>
      <p:cxnSp>
        <p:nvCxnSpPr>
          <p:cNvPr id="65" name="Straight Connector 64"/>
          <p:cNvCxnSpPr>
            <a:endCxn id="62" idx="0"/>
          </p:cNvCxnSpPr>
          <p:nvPr/>
        </p:nvCxnSpPr>
        <p:spPr>
          <a:xfrm flipH="1">
            <a:off x="4968267" y="5377115"/>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66" name="Straight Connector 65"/>
          <p:cNvCxnSpPr>
            <a:endCxn id="64" idx="0"/>
          </p:cNvCxnSpPr>
          <p:nvPr/>
        </p:nvCxnSpPr>
        <p:spPr>
          <a:xfrm>
            <a:off x="5773241" y="5377115"/>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67" name="TextBox 66"/>
          <p:cNvSpPr txBox="1"/>
          <p:nvPr/>
        </p:nvSpPr>
        <p:spPr>
          <a:xfrm>
            <a:off x="6135243" y="5439495"/>
            <a:ext cx="298480" cy="360612"/>
          </a:xfrm>
          <a:prstGeom prst="rect">
            <a:avLst/>
          </a:prstGeom>
          <a:noFill/>
        </p:spPr>
        <p:txBody>
          <a:bodyPr wrap="none" rtlCol="0">
            <a:spAutoFit/>
          </a:bodyPr>
          <a:lstStyle/>
          <a:p>
            <a:r>
              <a:rPr lang="en-GB" dirty="0" smtClean="0">
                <a:solidFill>
                  <a:schemeClr val="tx1"/>
                </a:solidFill>
              </a:rPr>
              <a:t>9</a:t>
            </a:r>
            <a:endParaRPr lang="en-GB" dirty="0">
              <a:solidFill>
                <a:schemeClr val="tx1"/>
              </a:solidFill>
            </a:endParaRPr>
          </a:p>
        </p:txBody>
      </p:sp>
      <p:grpSp>
        <p:nvGrpSpPr>
          <p:cNvPr id="68" name="Group 67"/>
          <p:cNvGrpSpPr/>
          <p:nvPr/>
        </p:nvGrpSpPr>
        <p:grpSpPr>
          <a:xfrm>
            <a:off x="6763317" y="3091270"/>
            <a:ext cx="665958" cy="756803"/>
            <a:chOff x="2665412" y="3516997"/>
            <a:chExt cx="665958" cy="756803"/>
          </a:xfrm>
        </p:grpSpPr>
        <p:sp>
          <p:nvSpPr>
            <p:cNvPr id="69" name="Oval 68"/>
            <p:cNvSpPr/>
            <p:nvPr/>
          </p:nvSpPr>
          <p:spPr>
            <a:xfrm>
              <a:off x="2665412" y="373380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Y</a:t>
              </a:r>
              <a:endParaRPr lang="en-GB" sz="1800" baseline="-25000" dirty="0"/>
            </a:p>
          </p:txBody>
        </p:sp>
        <p:sp>
          <p:nvSpPr>
            <p:cNvPr id="70" name="TextBox 69"/>
            <p:cNvSpPr txBox="1"/>
            <p:nvPr/>
          </p:nvSpPr>
          <p:spPr>
            <a:xfrm>
              <a:off x="3032890" y="3516997"/>
              <a:ext cx="298480" cy="360612"/>
            </a:xfrm>
            <a:prstGeom prst="rect">
              <a:avLst/>
            </a:prstGeom>
            <a:noFill/>
          </p:spPr>
          <p:txBody>
            <a:bodyPr wrap="none" rtlCol="0">
              <a:spAutoFit/>
            </a:bodyPr>
            <a:lstStyle/>
            <a:p>
              <a:r>
                <a:rPr lang="en-GB" dirty="0" smtClean="0">
                  <a:solidFill>
                    <a:schemeClr val="tx1"/>
                  </a:solidFill>
                </a:rPr>
                <a:t>1</a:t>
              </a:r>
              <a:endParaRPr lang="en-GB" dirty="0">
                <a:solidFill>
                  <a:schemeClr val="tx1"/>
                </a:solidFill>
              </a:endParaRPr>
            </a:p>
          </p:txBody>
        </p:sp>
      </p:grpSp>
      <p:sp>
        <p:nvSpPr>
          <p:cNvPr id="3" name="Rectangle 2"/>
          <p:cNvSpPr/>
          <p:nvPr/>
        </p:nvSpPr>
        <p:spPr>
          <a:xfrm>
            <a:off x="107845" y="3505200"/>
            <a:ext cx="6463338" cy="461665"/>
          </a:xfrm>
          <a:prstGeom prst="rect">
            <a:avLst/>
          </a:prstGeom>
        </p:spPr>
        <p:txBody>
          <a:bodyPr wrap="square">
            <a:spAutoFit/>
          </a:bodyPr>
          <a:lstStyle/>
          <a:p>
            <a:pPr marL="1350962" lvl="1" indent="-457200">
              <a:spcBef>
                <a:spcPct val="0"/>
              </a:spcBef>
              <a:buClrTx/>
              <a:buSzTx/>
              <a:buFont typeface="+mj-lt"/>
              <a:buAutoNum type="arabicParenR" startAt="2"/>
            </a:pPr>
            <a:r>
              <a:rPr lang="en-US" altLang="en-US" sz="2000" b="0" dirty="0">
                <a:solidFill>
                  <a:schemeClr val="tx1"/>
                </a:solidFill>
              </a:rPr>
              <a:t>Parent (i): </a:t>
            </a:r>
            <a:r>
              <a:rPr lang="en-US" altLang="en-US" sz="2000" b="0" dirty="0" smtClean="0">
                <a:solidFill>
                  <a:schemeClr val="tx1"/>
                </a:solidFill>
              </a:rPr>
              <a:t>return </a:t>
            </a:r>
            <a:r>
              <a:rPr lang="en-US" altLang="en-US" sz="2000" b="0" dirty="0">
                <a:solidFill>
                  <a:schemeClr val="tx1"/>
                </a:solidFill>
                <a:sym typeface="Symbol" panose="05050102010706020507" pitchFamily="18" charset="2"/>
              </a:rPr>
              <a:t></a:t>
            </a:r>
            <a:r>
              <a:rPr lang="en-US" altLang="en-US" sz="2000" b="0" dirty="0">
                <a:solidFill>
                  <a:schemeClr val="tx1"/>
                </a:solidFill>
              </a:rPr>
              <a:t>i/2</a:t>
            </a:r>
            <a:r>
              <a:rPr lang="en-US" altLang="en-US" sz="2000" b="0" dirty="0">
                <a:solidFill>
                  <a:schemeClr val="tx1"/>
                </a:solidFill>
                <a:sym typeface="Symbol" panose="05050102010706020507" pitchFamily="18" charset="2"/>
              </a:rPr>
              <a:t>  where </a:t>
            </a:r>
            <a:r>
              <a:rPr lang="en-US" altLang="en-US" sz="2000" b="0" dirty="0">
                <a:solidFill>
                  <a:srgbClr val="C00000"/>
                </a:solidFill>
                <a:sym typeface="Symbol" panose="05050102010706020507" pitchFamily="18" charset="2"/>
              </a:rPr>
              <a:t>i  0</a:t>
            </a:r>
          </a:p>
        </p:txBody>
      </p:sp>
      <p:sp>
        <p:nvSpPr>
          <p:cNvPr id="71" name="TextBox 70"/>
          <p:cNvSpPr txBox="1"/>
          <p:nvPr/>
        </p:nvSpPr>
        <p:spPr>
          <a:xfrm>
            <a:off x="1293812" y="5218408"/>
            <a:ext cx="688009" cy="461665"/>
          </a:xfrm>
          <a:prstGeom prst="rect">
            <a:avLst/>
          </a:prstGeom>
          <a:noFill/>
        </p:spPr>
        <p:txBody>
          <a:bodyPr wrap="none" rtlCol="0">
            <a:spAutoFit/>
          </a:bodyPr>
          <a:lstStyle/>
          <a:p>
            <a:r>
              <a:rPr lang="en-GB" sz="2000" dirty="0" smtClean="0">
                <a:solidFill>
                  <a:schemeClr val="tx1"/>
                </a:solidFill>
              </a:rPr>
              <a:t>i = 2</a:t>
            </a:r>
            <a:endParaRPr lang="en-GB" sz="2000" dirty="0">
              <a:solidFill>
                <a:schemeClr val="tx1"/>
              </a:solidFill>
            </a:endParaRPr>
          </a:p>
        </p:txBody>
      </p:sp>
      <p:sp>
        <p:nvSpPr>
          <p:cNvPr id="72" name="TextBox 71"/>
          <p:cNvSpPr txBox="1"/>
          <p:nvPr/>
        </p:nvSpPr>
        <p:spPr>
          <a:xfrm>
            <a:off x="1293812" y="5558135"/>
            <a:ext cx="2032929" cy="858633"/>
          </a:xfrm>
          <a:prstGeom prst="rect">
            <a:avLst/>
          </a:prstGeom>
          <a:noFill/>
        </p:spPr>
        <p:txBody>
          <a:bodyPr wrap="none" rtlCol="0">
            <a:spAutoFit/>
          </a:bodyPr>
          <a:lstStyle/>
          <a:p>
            <a:r>
              <a:rPr lang="en-GB" sz="2000" dirty="0" smtClean="0">
                <a:solidFill>
                  <a:schemeClr val="tx1"/>
                </a:solidFill>
              </a:rPr>
              <a:t>Left subtree (</a:t>
            </a:r>
            <a:r>
              <a:rPr lang="en-GB" sz="2000" dirty="0" err="1" smtClean="0">
                <a:solidFill>
                  <a:schemeClr val="tx1"/>
                </a:solidFill>
              </a:rPr>
              <a:t>i</a:t>
            </a:r>
            <a:r>
              <a:rPr lang="en-GB" sz="2000" dirty="0" smtClean="0">
                <a:solidFill>
                  <a:schemeClr val="tx1"/>
                </a:solidFill>
              </a:rPr>
              <a:t>) </a:t>
            </a:r>
          </a:p>
          <a:p>
            <a:r>
              <a:rPr lang="en-GB" sz="2000" dirty="0" smtClean="0">
                <a:solidFill>
                  <a:schemeClr val="tx1"/>
                </a:solidFill>
              </a:rPr>
              <a:t>=</a:t>
            </a:r>
            <a:r>
              <a:rPr lang="en-US" altLang="en-US" sz="2000" dirty="0" smtClean="0">
                <a:solidFill>
                  <a:schemeClr val="tx1"/>
                </a:solidFill>
              </a:rPr>
              <a:t> </a:t>
            </a:r>
            <a:r>
              <a:rPr lang="en-US" altLang="en-US" sz="2000" dirty="0" smtClean="0">
                <a:solidFill>
                  <a:schemeClr val="tx1"/>
                </a:solidFill>
                <a:sym typeface="Symbol" panose="05050102010706020507" pitchFamily="18" charset="2"/>
              </a:rPr>
              <a:t>2 x 2 = 4</a:t>
            </a:r>
            <a:endParaRPr lang="en-GB" sz="2000" dirty="0">
              <a:solidFill>
                <a:schemeClr val="tx1"/>
              </a:solidFill>
            </a:endParaRPr>
          </a:p>
        </p:txBody>
      </p:sp>
      <p:sp>
        <p:nvSpPr>
          <p:cNvPr id="4" name="Rectangle 3"/>
          <p:cNvSpPr/>
          <p:nvPr/>
        </p:nvSpPr>
        <p:spPr>
          <a:xfrm>
            <a:off x="101984" y="3886455"/>
            <a:ext cx="4392228" cy="427746"/>
          </a:xfrm>
          <a:prstGeom prst="rect">
            <a:avLst/>
          </a:prstGeom>
        </p:spPr>
        <p:txBody>
          <a:bodyPr wrap="none">
            <a:spAutoFit/>
          </a:bodyPr>
          <a:lstStyle/>
          <a:p>
            <a:pPr marL="1350962" lvl="1" indent="-457200">
              <a:spcBef>
                <a:spcPct val="0"/>
              </a:spcBef>
              <a:buClrTx/>
              <a:buSzTx/>
              <a:buFont typeface="+mj-lt"/>
              <a:buAutoNum type="arabicParenR" startAt="3"/>
            </a:pPr>
            <a:r>
              <a:rPr lang="en-US" altLang="en-US" sz="2000" b="0" dirty="0">
                <a:solidFill>
                  <a:schemeClr val="tx1"/>
                </a:solidFill>
                <a:sym typeface="Symbol" panose="05050102010706020507" pitchFamily="18" charset="2"/>
              </a:rPr>
              <a:t>Left subtree of i: return </a:t>
            </a:r>
            <a:r>
              <a:rPr lang="en-US" altLang="en-US" sz="2000" b="0" dirty="0">
                <a:solidFill>
                  <a:srgbClr val="C00000"/>
                </a:solidFill>
                <a:sym typeface="Symbol" panose="05050102010706020507" pitchFamily="18" charset="2"/>
              </a:rPr>
              <a:t>2i</a:t>
            </a:r>
          </a:p>
        </p:txBody>
      </p:sp>
    </p:spTree>
    <p:extLst>
      <p:ext uri="{BB962C8B-B14F-4D97-AF65-F5344CB8AC3E}">
        <p14:creationId xmlns:p14="http://schemas.microsoft.com/office/powerpoint/2010/main" val="4287873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fade">
                                      <p:cBhvr>
                                        <p:cTn id="12"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Heap </a:t>
            </a:r>
            <a:r>
              <a:rPr lang="en-GB" dirty="0" smtClean="0"/>
              <a:t>Structure</a:t>
            </a:r>
            <a:endParaRPr lang="en-GB" dirty="0"/>
          </a:p>
        </p:txBody>
      </p:sp>
      <p:sp>
        <p:nvSpPr>
          <p:cNvPr id="57349" name="Rectangle 2"/>
          <p:cNvSpPr>
            <a:spLocks noChangeArrowheads="1"/>
          </p:cNvSpPr>
          <p:nvPr/>
        </p:nvSpPr>
        <p:spPr bwMode="gray">
          <a:xfrm>
            <a:off x="120120" y="1356347"/>
            <a:ext cx="9066213" cy="3232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88925" indent="-288925" eaLnBrk="0" hangingPunct="0">
              <a:defRPr sz="1600" b="1">
                <a:solidFill>
                  <a:schemeClr val="bg2"/>
                </a:solidFill>
                <a:latin typeface="Arial" panose="020B0604020202020204" pitchFamily="34" charset="0"/>
              </a:defRPr>
            </a:lvl1pPr>
            <a:lvl2pPr marL="404813" indent="-1588"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marL="746125" lvl="1" indent="-342900">
              <a:lnSpc>
                <a:spcPct val="100000"/>
              </a:lnSpc>
              <a:spcBef>
                <a:spcPct val="0"/>
              </a:spcBef>
              <a:buClrTx/>
              <a:buSzTx/>
              <a:buFont typeface="Wingdings" panose="05000000000000000000" pitchFamily="2" charset="2"/>
              <a:buChar char="§"/>
            </a:pPr>
            <a:r>
              <a:rPr lang="en-US" altLang="en-US" sz="2400" b="0" dirty="0">
                <a:solidFill>
                  <a:schemeClr val="tx1"/>
                </a:solidFill>
              </a:rPr>
              <a:t>This means that every successive level of the tree must fill up from left to right. Further, an entire level must be full before any nodes at that level can have children nodes. </a:t>
            </a:r>
          </a:p>
          <a:p>
            <a:pPr lvl="1">
              <a:lnSpc>
                <a:spcPct val="100000"/>
              </a:lnSpc>
              <a:spcBef>
                <a:spcPct val="0"/>
              </a:spcBef>
              <a:buClrTx/>
              <a:buSzTx/>
              <a:buFontTx/>
              <a:buNone/>
            </a:pPr>
            <a:endParaRPr lang="en-US" altLang="en-US" sz="2000" b="0" dirty="0">
              <a:solidFill>
                <a:schemeClr val="tx1"/>
              </a:solidFill>
            </a:endParaRPr>
          </a:p>
          <a:p>
            <a:pPr marL="746125" lvl="1" indent="-342900">
              <a:lnSpc>
                <a:spcPct val="100000"/>
              </a:lnSpc>
              <a:spcBef>
                <a:spcPct val="0"/>
              </a:spcBef>
              <a:buClr>
                <a:schemeClr val="tx1"/>
              </a:buClr>
              <a:buSzTx/>
              <a:buFont typeface="Wingdings" panose="05000000000000000000" pitchFamily="2" charset="2"/>
              <a:buChar char="§"/>
            </a:pPr>
            <a:r>
              <a:rPr lang="en-US" altLang="en-US" sz="2400" dirty="0">
                <a:solidFill>
                  <a:srgbClr val="C00000"/>
                </a:solidFill>
              </a:rPr>
              <a:t>Implementing the tree with n nodes by an array:</a:t>
            </a:r>
          </a:p>
          <a:p>
            <a:pPr marL="1350962" lvl="1" indent="-457200">
              <a:lnSpc>
                <a:spcPct val="100000"/>
              </a:lnSpc>
              <a:spcBef>
                <a:spcPct val="0"/>
              </a:spcBef>
              <a:buClrTx/>
              <a:buSzTx/>
              <a:buFont typeface="+mj-lt"/>
              <a:buAutoNum type="arabicParenR"/>
            </a:pPr>
            <a:r>
              <a:rPr lang="en-US" altLang="en-US" sz="2000" b="0" dirty="0">
                <a:solidFill>
                  <a:schemeClr val="tx1"/>
                </a:solidFill>
              </a:rPr>
              <a:t>Entry i in the array is a </a:t>
            </a:r>
            <a:r>
              <a:rPr lang="en-US" altLang="en-US" sz="2000" dirty="0">
                <a:solidFill>
                  <a:schemeClr val="tx1"/>
                </a:solidFill>
              </a:rPr>
              <a:t>tree node </a:t>
            </a:r>
            <a:r>
              <a:rPr lang="en-US" altLang="en-US" sz="2000" b="0" dirty="0">
                <a:solidFill>
                  <a:schemeClr val="tx1"/>
                </a:solidFill>
              </a:rPr>
              <a:t>if </a:t>
            </a:r>
            <a:r>
              <a:rPr lang="en-US" altLang="en-US" sz="2000" b="0" dirty="0">
                <a:solidFill>
                  <a:srgbClr val="C00000"/>
                </a:solidFill>
              </a:rPr>
              <a:t>1 </a:t>
            </a:r>
            <a:r>
              <a:rPr lang="en-US" altLang="en-US" sz="2000" b="0" dirty="0">
                <a:solidFill>
                  <a:srgbClr val="C00000"/>
                </a:solidFill>
                <a:sym typeface="Symbol" panose="05050102010706020507" pitchFamily="18" charset="2"/>
              </a:rPr>
              <a:t></a:t>
            </a:r>
            <a:r>
              <a:rPr lang="en-US" altLang="en-US" sz="2000" b="0" dirty="0">
                <a:solidFill>
                  <a:srgbClr val="C00000"/>
                </a:solidFill>
              </a:rPr>
              <a:t> i </a:t>
            </a:r>
            <a:r>
              <a:rPr lang="en-US" altLang="en-US" sz="2000" b="0" dirty="0">
                <a:solidFill>
                  <a:srgbClr val="C00000"/>
                </a:solidFill>
                <a:sym typeface="Symbol" panose="05050102010706020507" pitchFamily="18" charset="2"/>
              </a:rPr>
              <a:t></a:t>
            </a:r>
            <a:r>
              <a:rPr lang="en-US" altLang="en-US" sz="2000" b="0" dirty="0">
                <a:solidFill>
                  <a:srgbClr val="C00000"/>
                </a:solidFill>
              </a:rPr>
              <a:t> n</a:t>
            </a:r>
          </a:p>
          <a:p>
            <a:pPr lvl="1">
              <a:lnSpc>
                <a:spcPct val="100000"/>
              </a:lnSpc>
              <a:spcBef>
                <a:spcPct val="0"/>
              </a:spcBef>
              <a:buClrTx/>
              <a:buSzTx/>
              <a:buFontTx/>
              <a:buNone/>
            </a:pPr>
            <a:endParaRPr lang="en-US" altLang="en-US" sz="2000" b="0" dirty="0">
              <a:solidFill>
                <a:schemeClr val="tx1"/>
              </a:solidFill>
            </a:endParaRPr>
          </a:p>
          <a:p>
            <a:pPr>
              <a:lnSpc>
                <a:spcPct val="100000"/>
              </a:lnSpc>
              <a:spcBef>
                <a:spcPct val="0"/>
              </a:spcBef>
              <a:buClrTx/>
              <a:buSzTx/>
              <a:buFontTx/>
              <a:buChar char="•"/>
            </a:pPr>
            <a:endParaRPr lang="en-US" altLang="en-US" sz="2400" dirty="0">
              <a:solidFill>
                <a:schemeClr val="tx1"/>
              </a:solidFill>
            </a:endParaRPr>
          </a:p>
          <a:p>
            <a:pPr lvl="1">
              <a:spcBef>
                <a:spcPct val="0"/>
              </a:spcBef>
              <a:buClrTx/>
              <a:buSzTx/>
              <a:buFontTx/>
              <a:buNone/>
            </a:pPr>
            <a:endParaRPr lang="en-US" altLang="en-US" sz="2000" dirty="0">
              <a:solidFill>
                <a:schemeClr val="tx1"/>
              </a:solidFill>
              <a:sym typeface="Symbol" panose="05050102010706020507" pitchFamily="18" charset="2"/>
            </a:endParaRPr>
          </a:p>
        </p:txBody>
      </p:sp>
      <p:cxnSp>
        <p:nvCxnSpPr>
          <p:cNvPr id="44" name="Straight Connector 43"/>
          <p:cNvCxnSpPr/>
          <p:nvPr/>
        </p:nvCxnSpPr>
        <p:spPr>
          <a:xfrm flipH="1">
            <a:off x="6203348" y="3654688"/>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45" name="Oval 44"/>
          <p:cNvSpPr/>
          <p:nvPr/>
        </p:nvSpPr>
        <p:spPr>
          <a:xfrm>
            <a:off x="5946870" y="4017985"/>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R</a:t>
            </a:r>
            <a:endParaRPr lang="en-GB" sz="1800" baseline="-25000" dirty="0"/>
          </a:p>
        </p:txBody>
      </p:sp>
      <p:sp>
        <p:nvSpPr>
          <p:cNvPr id="46" name="Oval 45"/>
          <p:cNvSpPr/>
          <p:nvPr/>
        </p:nvSpPr>
        <p:spPr>
          <a:xfrm>
            <a:off x="7743590" y="4017985"/>
            <a:ext cx="540000" cy="540000"/>
          </a:xfrm>
          <a:prstGeom prst="ellipse">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P</a:t>
            </a:r>
            <a:endParaRPr lang="en-GB" sz="1800" baseline="-25000" dirty="0"/>
          </a:p>
        </p:txBody>
      </p:sp>
      <p:sp>
        <p:nvSpPr>
          <p:cNvPr id="47" name="TextBox 46"/>
          <p:cNvSpPr txBox="1"/>
          <p:nvPr/>
        </p:nvSpPr>
        <p:spPr>
          <a:xfrm>
            <a:off x="5997310" y="3686895"/>
            <a:ext cx="298480" cy="360612"/>
          </a:xfrm>
          <a:prstGeom prst="rect">
            <a:avLst/>
          </a:prstGeom>
          <a:noFill/>
        </p:spPr>
        <p:txBody>
          <a:bodyPr wrap="none" rtlCol="0">
            <a:spAutoFit/>
          </a:bodyPr>
          <a:lstStyle/>
          <a:p>
            <a:r>
              <a:rPr lang="en-GB" dirty="0" smtClean="0">
                <a:solidFill>
                  <a:schemeClr val="tx1"/>
                </a:solidFill>
              </a:rPr>
              <a:t>2</a:t>
            </a:r>
            <a:endParaRPr lang="en-GB" dirty="0">
              <a:solidFill>
                <a:schemeClr val="tx1"/>
              </a:solidFill>
            </a:endParaRPr>
          </a:p>
        </p:txBody>
      </p:sp>
      <p:sp>
        <p:nvSpPr>
          <p:cNvPr id="48" name="TextBox 47"/>
          <p:cNvSpPr txBox="1"/>
          <p:nvPr/>
        </p:nvSpPr>
        <p:spPr>
          <a:xfrm>
            <a:off x="7972190" y="3686895"/>
            <a:ext cx="298480" cy="360612"/>
          </a:xfrm>
          <a:prstGeom prst="rect">
            <a:avLst/>
          </a:prstGeom>
          <a:noFill/>
        </p:spPr>
        <p:txBody>
          <a:bodyPr wrap="none" rtlCol="0">
            <a:spAutoFit/>
          </a:bodyPr>
          <a:lstStyle/>
          <a:p>
            <a:r>
              <a:rPr lang="en-GB" dirty="0" smtClean="0">
                <a:solidFill>
                  <a:schemeClr val="tx1"/>
                </a:solidFill>
              </a:rPr>
              <a:t>3</a:t>
            </a:r>
            <a:endParaRPr lang="en-GB" dirty="0">
              <a:solidFill>
                <a:schemeClr val="tx1"/>
              </a:solidFill>
            </a:endParaRPr>
          </a:p>
        </p:txBody>
      </p:sp>
      <p:sp>
        <p:nvSpPr>
          <p:cNvPr id="49" name="TextBox 48"/>
          <p:cNvSpPr txBox="1"/>
          <p:nvPr/>
        </p:nvSpPr>
        <p:spPr>
          <a:xfrm>
            <a:off x="6752990" y="4525095"/>
            <a:ext cx="298480" cy="360612"/>
          </a:xfrm>
          <a:prstGeom prst="rect">
            <a:avLst/>
          </a:prstGeom>
          <a:noFill/>
        </p:spPr>
        <p:txBody>
          <a:bodyPr wrap="none" rtlCol="0">
            <a:spAutoFit/>
          </a:bodyPr>
          <a:lstStyle/>
          <a:p>
            <a:r>
              <a:rPr lang="en-GB" dirty="0" smtClean="0">
                <a:solidFill>
                  <a:schemeClr val="tx1"/>
                </a:solidFill>
              </a:rPr>
              <a:t>5</a:t>
            </a:r>
            <a:endParaRPr lang="en-GB" dirty="0">
              <a:solidFill>
                <a:schemeClr val="tx1"/>
              </a:solidFill>
            </a:endParaRPr>
          </a:p>
        </p:txBody>
      </p:sp>
      <p:cxnSp>
        <p:nvCxnSpPr>
          <p:cNvPr id="50" name="Straight Connector 49"/>
          <p:cNvCxnSpPr/>
          <p:nvPr/>
        </p:nvCxnSpPr>
        <p:spPr>
          <a:xfrm>
            <a:off x="7316154" y="3654688"/>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51" name="Oval 50"/>
          <p:cNvSpPr/>
          <p:nvPr/>
        </p:nvSpPr>
        <p:spPr>
          <a:xfrm>
            <a:off x="5332815" y="48489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D</a:t>
            </a:r>
            <a:endParaRPr lang="en-GB" sz="1800" baseline="-25000" dirty="0"/>
          </a:p>
        </p:txBody>
      </p:sp>
      <p:sp>
        <p:nvSpPr>
          <p:cNvPr id="52" name="TextBox 51"/>
          <p:cNvSpPr txBox="1"/>
          <p:nvPr/>
        </p:nvSpPr>
        <p:spPr>
          <a:xfrm>
            <a:off x="5311510" y="4525095"/>
            <a:ext cx="298480" cy="360612"/>
          </a:xfrm>
          <a:prstGeom prst="rect">
            <a:avLst/>
          </a:prstGeom>
          <a:noFill/>
        </p:spPr>
        <p:txBody>
          <a:bodyPr wrap="none" rtlCol="0">
            <a:spAutoFit/>
          </a:bodyPr>
          <a:lstStyle/>
          <a:p>
            <a:r>
              <a:rPr lang="en-GB" dirty="0" smtClean="0">
                <a:solidFill>
                  <a:schemeClr val="tx1"/>
                </a:solidFill>
              </a:rPr>
              <a:t>4</a:t>
            </a:r>
            <a:endParaRPr lang="en-GB" dirty="0">
              <a:solidFill>
                <a:schemeClr val="tx1"/>
              </a:solidFill>
            </a:endParaRPr>
          </a:p>
        </p:txBody>
      </p:sp>
      <p:sp>
        <p:nvSpPr>
          <p:cNvPr id="53" name="Oval 52"/>
          <p:cNvSpPr/>
          <p:nvPr/>
        </p:nvSpPr>
        <p:spPr>
          <a:xfrm>
            <a:off x="6502876" y="48489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F</a:t>
            </a:r>
            <a:endParaRPr lang="en-GB" sz="1800" baseline="-25000" dirty="0"/>
          </a:p>
        </p:txBody>
      </p:sp>
      <p:cxnSp>
        <p:nvCxnSpPr>
          <p:cNvPr id="54" name="Straight Connector 53"/>
          <p:cNvCxnSpPr>
            <a:stCxn id="45" idx="3"/>
            <a:endCxn id="51" idx="0"/>
          </p:cNvCxnSpPr>
          <p:nvPr/>
        </p:nvCxnSpPr>
        <p:spPr>
          <a:xfrm flipH="1">
            <a:off x="5602815" y="4478904"/>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55" name="Straight Connector 54"/>
          <p:cNvCxnSpPr>
            <a:stCxn id="45" idx="5"/>
            <a:endCxn id="53" idx="0"/>
          </p:cNvCxnSpPr>
          <p:nvPr/>
        </p:nvCxnSpPr>
        <p:spPr>
          <a:xfrm>
            <a:off x="6407789" y="4478904"/>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56" name="Oval 55"/>
          <p:cNvSpPr/>
          <p:nvPr/>
        </p:nvSpPr>
        <p:spPr>
          <a:xfrm>
            <a:off x="7145236" y="483500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B</a:t>
            </a:r>
            <a:endParaRPr lang="en-GB" sz="1800" baseline="-25000" dirty="0"/>
          </a:p>
        </p:txBody>
      </p:sp>
      <p:sp>
        <p:nvSpPr>
          <p:cNvPr id="57" name="TextBox 56"/>
          <p:cNvSpPr txBox="1"/>
          <p:nvPr/>
        </p:nvSpPr>
        <p:spPr>
          <a:xfrm>
            <a:off x="7133990" y="4525095"/>
            <a:ext cx="298480" cy="360612"/>
          </a:xfrm>
          <a:prstGeom prst="rect">
            <a:avLst/>
          </a:prstGeom>
          <a:noFill/>
        </p:spPr>
        <p:txBody>
          <a:bodyPr wrap="none" rtlCol="0">
            <a:spAutoFit/>
          </a:bodyPr>
          <a:lstStyle/>
          <a:p>
            <a:r>
              <a:rPr lang="en-GB" dirty="0" smtClean="0">
                <a:solidFill>
                  <a:schemeClr val="tx1"/>
                </a:solidFill>
              </a:rPr>
              <a:t>6</a:t>
            </a:r>
            <a:endParaRPr lang="en-GB" dirty="0">
              <a:solidFill>
                <a:schemeClr val="tx1"/>
              </a:solidFill>
            </a:endParaRPr>
          </a:p>
        </p:txBody>
      </p:sp>
      <p:sp>
        <p:nvSpPr>
          <p:cNvPr id="58" name="Oval 57"/>
          <p:cNvSpPr/>
          <p:nvPr/>
        </p:nvSpPr>
        <p:spPr>
          <a:xfrm>
            <a:off x="8315297" y="483500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K</a:t>
            </a:r>
            <a:endParaRPr lang="en-GB" sz="1800" baseline="-25000" dirty="0"/>
          </a:p>
        </p:txBody>
      </p:sp>
      <p:sp>
        <p:nvSpPr>
          <p:cNvPr id="59" name="TextBox 58"/>
          <p:cNvSpPr txBox="1"/>
          <p:nvPr/>
        </p:nvSpPr>
        <p:spPr>
          <a:xfrm>
            <a:off x="8561786" y="4525095"/>
            <a:ext cx="298480" cy="360612"/>
          </a:xfrm>
          <a:prstGeom prst="rect">
            <a:avLst/>
          </a:prstGeom>
          <a:noFill/>
        </p:spPr>
        <p:txBody>
          <a:bodyPr wrap="none" rtlCol="0">
            <a:spAutoFit/>
          </a:bodyPr>
          <a:lstStyle/>
          <a:p>
            <a:r>
              <a:rPr lang="en-GB" dirty="0" smtClean="0">
                <a:solidFill>
                  <a:schemeClr val="tx1"/>
                </a:solidFill>
              </a:rPr>
              <a:t>7</a:t>
            </a:r>
            <a:endParaRPr lang="en-GB" dirty="0">
              <a:solidFill>
                <a:schemeClr val="tx1"/>
              </a:solidFill>
            </a:endParaRPr>
          </a:p>
        </p:txBody>
      </p:sp>
      <p:cxnSp>
        <p:nvCxnSpPr>
          <p:cNvPr id="60" name="Straight Connector 59"/>
          <p:cNvCxnSpPr>
            <a:endCxn id="56" idx="0"/>
          </p:cNvCxnSpPr>
          <p:nvPr/>
        </p:nvCxnSpPr>
        <p:spPr>
          <a:xfrm flipH="1">
            <a:off x="7415236" y="4464971"/>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61" name="Straight Connector 60"/>
          <p:cNvCxnSpPr/>
          <p:nvPr/>
        </p:nvCxnSpPr>
        <p:spPr>
          <a:xfrm>
            <a:off x="8220210" y="4464971"/>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62" name="Oval 61"/>
          <p:cNvSpPr/>
          <p:nvPr/>
        </p:nvSpPr>
        <p:spPr>
          <a:xfrm>
            <a:off x="4698267" y="5747148"/>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A</a:t>
            </a:r>
            <a:endParaRPr lang="en-GB" sz="1800" baseline="-25000" dirty="0"/>
          </a:p>
        </p:txBody>
      </p:sp>
      <p:sp>
        <p:nvSpPr>
          <p:cNvPr id="63" name="TextBox 62"/>
          <p:cNvSpPr txBox="1"/>
          <p:nvPr/>
        </p:nvSpPr>
        <p:spPr>
          <a:xfrm>
            <a:off x="4695590" y="5439495"/>
            <a:ext cx="298480" cy="360612"/>
          </a:xfrm>
          <a:prstGeom prst="rect">
            <a:avLst/>
          </a:prstGeom>
          <a:noFill/>
        </p:spPr>
        <p:txBody>
          <a:bodyPr wrap="none" rtlCol="0">
            <a:spAutoFit/>
          </a:bodyPr>
          <a:lstStyle/>
          <a:p>
            <a:r>
              <a:rPr lang="en-GB" dirty="0" smtClean="0">
                <a:solidFill>
                  <a:schemeClr val="tx1"/>
                </a:solidFill>
              </a:rPr>
              <a:t>8</a:t>
            </a:r>
            <a:endParaRPr lang="en-GB" dirty="0">
              <a:solidFill>
                <a:schemeClr val="tx1"/>
              </a:solidFill>
            </a:endParaRPr>
          </a:p>
        </p:txBody>
      </p:sp>
      <p:sp>
        <p:nvSpPr>
          <p:cNvPr id="64" name="Oval 63"/>
          <p:cNvSpPr/>
          <p:nvPr/>
        </p:nvSpPr>
        <p:spPr>
          <a:xfrm>
            <a:off x="5868328" y="5747148"/>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C</a:t>
            </a:r>
            <a:endParaRPr lang="en-GB" sz="1800" baseline="-25000" dirty="0"/>
          </a:p>
        </p:txBody>
      </p:sp>
      <p:cxnSp>
        <p:nvCxnSpPr>
          <p:cNvPr id="65" name="Straight Connector 64"/>
          <p:cNvCxnSpPr>
            <a:endCxn id="62" idx="0"/>
          </p:cNvCxnSpPr>
          <p:nvPr/>
        </p:nvCxnSpPr>
        <p:spPr>
          <a:xfrm flipH="1">
            <a:off x="4968267" y="5377115"/>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66" name="Straight Connector 65"/>
          <p:cNvCxnSpPr>
            <a:endCxn id="64" idx="0"/>
          </p:cNvCxnSpPr>
          <p:nvPr/>
        </p:nvCxnSpPr>
        <p:spPr>
          <a:xfrm>
            <a:off x="5773241" y="5377115"/>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67" name="TextBox 66"/>
          <p:cNvSpPr txBox="1"/>
          <p:nvPr/>
        </p:nvSpPr>
        <p:spPr>
          <a:xfrm>
            <a:off x="6135243" y="5439495"/>
            <a:ext cx="298480" cy="360612"/>
          </a:xfrm>
          <a:prstGeom prst="rect">
            <a:avLst/>
          </a:prstGeom>
          <a:noFill/>
        </p:spPr>
        <p:txBody>
          <a:bodyPr wrap="none" rtlCol="0">
            <a:spAutoFit/>
          </a:bodyPr>
          <a:lstStyle/>
          <a:p>
            <a:r>
              <a:rPr lang="en-GB" dirty="0" smtClean="0">
                <a:solidFill>
                  <a:schemeClr val="tx1"/>
                </a:solidFill>
              </a:rPr>
              <a:t>9</a:t>
            </a:r>
            <a:endParaRPr lang="en-GB" dirty="0">
              <a:solidFill>
                <a:schemeClr val="tx1"/>
              </a:solidFill>
            </a:endParaRPr>
          </a:p>
        </p:txBody>
      </p:sp>
      <p:grpSp>
        <p:nvGrpSpPr>
          <p:cNvPr id="68" name="Group 67"/>
          <p:cNvGrpSpPr/>
          <p:nvPr/>
        </p:nvGrpSpPr>
        <p:grpSpPr>
          <a:xfrm>
            <a:off x="6763317" y="3091270"/>
            <a:ext cx="665958" cy="756803"/>
            <a:chOff x="2665412" y="3516997"/>
            <a:chExt cx="665958" cy="756803"/>
          </a:xfrm>
        </p:grpSpPr>
        <p:sp>
          <p:nvSpPr>
            <p:cNvPr id="69" name="Oval 68"/>
            <p:cNvSpPr/>
            <p:nvPr/>
          </p:nvSpPr>
          <p:spPr>
            <a:xfrm>
              <a:off x="2665412" y="373380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Y</a:t>
              </a:r>
              <a:endParaRPr lang="en-GB" sz="1800" baseline="-25000" dirty="0"/>
            </a:p>
          </p:txBody>
        </p:sp>
        <p:sp>
          <p:nvSpPr>
            <p:cNvPr id="70" name="TextBox 69"/>
            <p:cNvSpPr txBox="1"/>
            <p:nvPr/>
          </p:nvSpPr>
          <p:spPr>
            <a:xfrm>
              <a:off x="3032890" y="3516997"/>
              <a:ext cx="298480" cy="360612"/>
            </a:xfrm>
            <a:prstGeom prst="rect">
              <a:avLst/>
            </a:prstGeom>
            <a:noFill/>
          </p:spPr>
          <p:txBody>
            <a:bodyPr wrap="none" rtlCol="0">
              <a:spAutoFit/>
            </a:bodyPr>
            <a:lstStyle/>
            <a:p>
              <a:r>
                <a:rPr lang="en-GB" dirty="0" smtClean="0">
                  <a:solidFill>
                    <a:schemeClr val="tx1"/>
                  </a:solidFill>
                </a:rPr>
                <a:t>1</a:t>
              </a:r>
              <a:endParaRPr lang="en-GB" dirty="0">
                <a:solidFill>
                  <a:schemeClr val="tx1"/>
                </a:solidFill>
              </a:endParaRPr>
            </a:p>
          </p:txBody>
        </p:sp>
      </p:grpSp>
      <p:sp>
        <p:nvSpPr>
          <p:cNvPr id="71" name="TextBox 70"/>
          <p:cNvSpPr txBox="1"/>
          <p:nvPr/>
        </p:nvSpPr>
        <p:spPr>
          <a:xfrm>
            <a:off x="1270308" y="5181600"/>
            <a:ext cx="688009" cy="461665"/>
          </a:xfrm>
          <a:prstGeom prst="rect">
            <a:avLst/>
          </a:prstGeom>
          <a:noFill/>
        </p:spPr>
        <p:txBody>
          <a:bodyPr wrap="none" rtlCol="0">
            <a:spAutoFit/>
          </a:bodyPr>
          <a:lstStyle/>
          <a:p>
            <a:r>
              <a:rPr lang="en-GB" sz="2000" dirty="0" smtClean="0">
                <a:solidFill>
                  <a:schemeClr val="tx1"/>
                </a:solidFill>
              </a:rPr>
              <a:t>i = 3</a:t>
            </a:r>
            <a:endParaRPr lang="en-GB" sz="2000" dirty="0">
              <a:solidFill>
                <a:schemeClr val="tx1"/>
              </a:solidFill>
            </a:endParaRPr>
          </a:p>
        </p:txBody>
      </p:sp>
      <p:sp>
        <p:nvSpPr>
          <p:cNvPr id="72" name="TextBox 71"/>
          <p:cNvSpPr txBox="1"/>
          <p:nvPr/>
        </p:nvSpPr>
        <p:spPr>
          <a:xfrm>
            <a:off x="1270308" y="5521327"/>
            <a:ext cx="2233304" cy="892552"/>
          </a:xfrm>
          <a:prstGeom prst="rect">
            <a:avLst/>
          </a:prstGeom>
          <a:noFill/>
        </p:spPr>
        <p:txBody>
          <a:bodyPr wrap="none" rtlCol="0">
            <a:spAutoFit/>
          </a:bodyPr>
          <a:lstStyle/>
          <a:p>
            <a:r>
              <a:rPr lang="en-GB" sz="2000" dirty="0" smtClean="0">
                <a:solidFill>
                  <a:schemeClr val="tx1"/>
                </a:solidFill>
              </a:rPr>
              <a:t>Right subtree (i):</a:t>
            </a:r>
          </a:p>
          <a:p>
            <a:r>
              <a:rPr lang="en-GB" sz="2000" dirty="0" smtClean="0">
                <a:solidFill>
                  <a:schemeClr val="tx1"/>
                </a:solidFill>
              </a:rPr>
              <a:t>=</a:t>
            </a:r>
            <a:r>
              <a:rPr lang="en-US" altLang="en-US" sz="2000" dirty="0" smtClean="0">
                <a:solidFill>
                  <a:schemeClr val="tx1"/>
                </a:solidFill>
              </a:rPr>
              <a:t> (</a:t>
            </a:r>
            <a:r>
              <a:rPr lang="en-US" altLang="en-US" sz="2000" dirty="0" smtClean="0">
                <a:solidFill>
                  <a:schemeClr val="tx1"/>
                </a:solidFill>
                <a:sym typeface="Symbol" panose="05050102010706020507" pitchFamily="18" charset="2"/>
              </a:rPr>
              <a:t>2 x 3) + 1 =7</a:t>
            </a:r>
            <a:endParaRPr lang="en-GB" sz="2000" dirty="0">
              <a:solidFill>
                <a:schemeClr val="tx1"/>
              </a:solidFill>
            </a:endParaRPr>
          </a:p>
        </p:txBody>
      </p:sp>
      <p:sp>
        <p:nvSpPr>
          <p:cNvPr id="5" name="Rectangle 4"/>
          <p:cNvSpPr/>
          <p:nvPr/>
        </p:nvSpPr>
        <p:spPr>
          <a:xfrm>
            <a:off x="74612" y="4267200"/>
            <a:ext cx="6735028" cy="427746"/>
          </a:xfrm>
          <a:prstGeom prst="rect">
            <a:avLst/>
          </a:prstGeom>
        </p:spPr>
        <p:txBody>
          <a:bodyPr wrap="square">
            <a:spAutoFit/>
          </a:bodyPr>
          <a:lstStyle/>
          <a:p>
            <a:pPr marL="1350962" lvl="1" indent="-457200">
              <a:spcBef>
                <a:spcPct val="0"/>
              </a:spcBef>
              <a:buClrTx/>
              <a:buSzTx/>
              <a:buFont typeface="+mj-lt"/>
              <a:buAutoNum type="arabicParenR" startAt="4"/>
            </a:pPr>
            <a:r>
              <a:rPr lang="en-US" altLang="en-US" sz="2000" b="0" dirty="0">
                <a:solidFill>
                  <a:schemeClr val="tx1"/>
                </a:solidFill>
                <a:sym typeface="Symbol" panose="05050102010706020507" pitchFamily="18" charset="2"/>
              </a:rPr>
              <a:t>Right subtree of i: return </a:t>
            </a:r>
            <a:r>
              <a:rPr lang="en-US" altLang="en-US" sz="2000" b="0" dirty="0">
                <a:solidFill>
                  <a:srgbClr val="C00000"/>
                </a:solidFill>
                <a:sym typeface="Symbol" panose="05050102010706020507" pitchFamily="18" charset="2"/>
              </a:rPr>
              <a:t>2i + 1</a:t>
            </a:r>
          </a:p>
        </p:txBody>
      </p:sp>
      <p:sp>
        <p:nvSpPr>
          <p:cNvPr id="37" name="Rectangle 36"/>
          <p:cNvSpPr/>
          <p:nvPr/>
        </p:nvSpPr>
        <p:spPr>
          <a:xfrm>
            <a:off x="107845" y="3505200"/>
            <a:ext cx="6463338" cy="461665"/>
          </a:xfrm>
          <a:prstGeom prst="rect">
            <a:avLst/>
          </a:prstGeom>
        </p:spPr>
        <p:txBody>
          <a:bodyPr wrap="square">
            <a:spAutoFit/>
          </a:bodyPr>
          <a:lstStyle/>
          <a:p>
            <a:pPr marL="1350962" lvl="1" indent="-457200">
              <a:spcBef>
                <a:spcPct val="0"/>
              </a:spcBef>
              <a:buClrTx/>
              <a:buSzTx/>
              <a:buFont typeface="+mj-lt"/>
              <a:buAutoNum type="arabicParenR" startAt="2"/>
            </a:pPr>
            <a:r>
              <a:rPr lang="en-US" altLang="en-US" sz="2000" b="0" dirty="0">
                <a:solidFill>
                  <a:schemeClr val="tx1"/>
                </a:solidFill>
              </a:rPr>
              <a:t>Parent (i): </a:t>
            </a:r>
            <a:r>
              <a:rPr lang="en-US" altLang="en-US" sz="2000" b="0" dirty="0" smtClean="0">
                <a:solidFill>
                  <a:schemeClr val="tx1"/>
                </a:solidFill>
              </a:rPr>
              <a:t>return </a:t>
            </a:r>
            <a:r>
              <a:rPr lang="en-US" altLang="en-US" sz="2000" b="0" dirty="0">
                <a:solidFill>
                  <a:schemeClr val="tx1"/>
                </a:solidFill>
                <a:sym typeface="Symbol" panose="05050102010706020507" pitchFamily="18" charset="2"/>
              </a:rPr>
              <a:t></a:t>
            </a:r>
            <a:r>
              <a:rPr lang="en-US" altLang="en-US" sz="2000" b="0" dirty="0">
                <a:solidFill>
                  <a:schemeClr val="tx1"/>
                </a:solidFill>
              </a:rPr>
              <a:t>i/2</a:t>
            </a:r>
            <a:r>
              <a:rPr lang="en-US" altLang="en-US" sz="2000" b="0" dirty="0">
                <a:solidFill>
                  <a:schemeClr val="tx1"/>
                </a:solidFill>
                <a:sym typeface="Symbol" panose="05050102010706020507" pitchFamily="18" charset="2"/>
              </a:rPr>
              <a:t>  where </a:t>
            </a:r>
            <a:r>
              <a:rPr lang="en-US" altLang="en-US" sz="2000" b="0" dirty="0">
                <a:solidFill>
                  <a:srgbClr val="C00000"/>
                </a:solidFill>
                <a:sym typeface="Symbol" panose="05050102010706020507" pitchFamily="18" charset="2"/>
              </a:rPr>
              <a:t>i  0</a:t>
            </a:r>
          </a:p>
        </p:txBody>
      </p:sp>
      <p:sp>
        <p:nvSpPr>
          <p:cNvPr id="38" name="Rectangle 37"/>
          <p:cNvSpPr/>
          <p:nvPr/>
        </p:nvSpPr>
        <p:spPr>
          <a:xfrm>
            <a:off x="101984" y="3886455"/>
            <a:ext cx="4392228" cy="427746"/>
          </a:xfrm>
          <a:prstGeom prst="rect">
            <a:avLst/>
          </a:prstGeom>
        </p:spPr>
        <p:txBody>
          <a:bodyPr wrap="none">
            <a:spAutoFit/>
          </a:bodyPr>
          <a:lstStyle/>
          <a:p>
            <a:pPr marL="1350962" lvl="1" indent="-457200">
              <a:spcBef>
                <a:spcPct val="0"/>
              </a:spcBef>
              <a:buClrTx/>
              <a:buSzTx/>
              <a:buFont typeface="+mj-lt"/>
              <a:buAutoNum type="arabicParenR" startAt="3"/>
            </a:pPr>
            <a:r>
              <a:rPr lang="en-US" altLang="en-US" sz="2000" b="0" dirty="0">
                <a:solidFill>
                  <a:schemeClr val="tx1"/>
                </a:solidFill>
                <a:sym typeface="Symbol" panose="05050102010706020507" pitchFamily="18" charset="2"/>
              </a:rPr>
              <a:t>Left subtree of i: return </a:t>
            </a:r>
            <a:r>
              <a:rPr lang="en-US" altLang="en-US" sz="2000" b="0" dirty="0">
                <a:solidFill>
                  <a:srgbClr val="C00000"/>
                </a:solidFill>
                <a:sym typeface="Symbol" panose="05050102010706020507" pitchFamily="18" charset="2"/>
              </a:rPr>
              <a:t>2i</a:t>
            </a:r>
          </a:p>
        </p:txBody>
      </p:sp>
    </p:spTree>
    <p:extLst>
      <p:ext uri="{BB962C8B-B14F-4D97-AF65-F5344CB8AC3E}">
        <p14:creationId xmlns:p14="http://schemas.microsoft.com/office/powerpoint/2010/main" val="1247463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fade">
                                      <p:cBhvr>
                                        <p:cTn id="10"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Heap </a:t>
            </a:r>
            <a:r>
              <a:rPr lang="en-GB" dirty="0" smtClean="0"/>
              <a:t>Structure</a:t>
            </a:r>
            <a:endParaRPr lang="en-GB" dirty="0"/>
          </a:p>
        </p:txBody>
      </p:sp>
      <p:sp>
        <p:nvSpPr>
          <p:cNvPr id="57349" name="Rectangle 2"/>
          <p:cNvSpPr>
            <a:spLocks noChangeArrowheads="1"/>
          </p:cNvSpPr>
          <p:nvPr/>
        </p:nvSpPr>
        <p:spPr bwMode="gray">
          <a:xfrm>
            <a:off x="120120" y="1356347"/>
            <a:ext cx="9066213" cy="3232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88925" indent="-288925" eaLnBrk="0" hangingPunct="0">
              <a:defRPr sz="1600" b="1">
                <a:solidFill>
                  <a:schemeClr val="bg2"/>
                </a:solidFill>
                <a:latin typeface="Arial" panose="020B0604020202020204" pitchFamily="34" charset="0"/>
              </a:defRPr>
            </a:lvl1pPr>
            <a:lvl2pPr marL="404813" indent="-1588"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marL="746125" lvl="1" indent="-342900">
              <a:lnSpc>
                <a:spcPct val="100000"/>
              </a:lnSpc>
              <a:spcBef>
                <a:spcPct val="0"/>
              </a:spcBef>
              <a:buClrTx/>
              <a:buSzTx/>
              <a:buFont typeface="Wingdings" panose="05000000000000000000" pitchFamily="2" charset="2"/>
              <a:buChar char="§"/>
            </a:pPr>
            <a:r>
              <a:rPr lang="en-US" altLang="en-US" sz="2400" b="0" dirty="0">
                <a:solidFill>
                  <a:schemeClr val="tx1"/>
                </a:solidFill>
              </a:rPr>
              <a:t>This means that every successive level of the tree must fill up from left to </a:t>
            </a:r>
            <a:r>
              <a:rPr lang="en-US" altLang="en-US" sz="2400" b="0" dirty="0" smtClean="0">
                <a:solidFill>
                  <a:schemeClr val="tx1"/>
                </a:solidFill>
              </a:rPr>
              <a:t>right. Further</a:t>
            </a:r>
            <a:r>
              <a:rPr lang="en-US" altLang="en-US" sz="2400" b="0" dirty="0">
                <a:solidFill>
                  <a:schemeClr val="tx1"/>
                </a:solidFill>
              </a:rPr>
              <a:t>, an entire level must be full before any nodes at that level can have children nodes. </a:t>
            </a:r>
          </a:p>
          <a:p>
            <a:pPr lvl="1">
              <a:lnSpc>
                <a:spcPct val="100000"/>
              </a:lnSpc>
              <a:spcBef>
                <a:spcPct val="0"/>
              </a:spcBef>
              <a:buClrTx/>
              <a:buSzTx/>
              <a:buFontTx/>
              <a:buNone/>
            </a:pPr>
            <a:endParaRPr lang="en-US" altLang="en-US" sz="2000" b="0" dirty="0">
              <a:solidFill>
                <a:schemeClr val="tx1"/>
              </a:solidFill>
            </a:endParaRPr>
          </a:p>
          <a:p>
            <a:pPr marL="746125" lvl="1" indent="-342900">
              <a:lnSpc>
                <a:spcPct val="100000"/>
              </a:lnSpc>
              <a:spcBef>
                <a:spcPct val="0"/>
              </a:spcBef>
              <a:buClr>
                <a:schemeClr val="tx1"/>
              </a:buClr>
              <a:buSzTx/>
              <a:buFont typeface="Wingdings" panose="05000000000000000000" pitchFamily="2" charset="2"/>
              <a:buChar char="§"/>
            </a:pPr>
            <a:r>
              <a:rPr lang="en-US" altLang="en-US" sz="2400" dirty="0">
                <a:solidFill>
                  <a:srgbClr val="C00000"/>
                </a:solidFill>
              </a:rPr>
              <a:t>Implementing the tree with n nodes by an array:</a:t>
            </a:r>
          </a:p>
          <a:p>
            <a:pPr marL="1350962" lvl="1" indent="-457200">
              <a:lnSpc>
                <a:spcPct val="100000"/>
              </a:lnSpc>
              <a:spcBef>
                <a:spcPct val="0"/>
              </a:spcBef>
              <a:buClrTx/>
              <a:buSzTx/>
              <a:buFont typeface="+mj-lt"/>
              <a:buAutoNum type="arabicParenR"/>
            </a:pPr>
            <a:r>
              <a:rPr lang="en-US" altLang="en-US" sz="2000" b="0" dirty="0">
                <a:solidFill>
                  <a:schemeClr val="tx1"/>
                </a:solidFill>
              </a:rPr>
              <a:t>Entry i in the array is a </a:t>
            </a:r>
            <a:r>
              <a:rPr lang="en-US" altLang="en-US" sz="2000" dirty="0">
                <a:solidFill>
                  <a:schemeClr val="tx1"/>
                </a:solidFill>
              </a:rPr>
              <a:t>tree node </a:t>
            </a:r>
            <a:r>
              <a:rPr lang="en-US" altLang="en-US" sz="2000" b="0" dirty="0">
                <a:solidFill>
                  <a:schemeClr val="tx1"/>
                </a:solidFill>
              </a:rPr>
              <a:t>if </a:t>
            </a:r>
            <a:r>
              <a:rPr lang="en-US" altLang="en-US" sz="2000" b="0" dirty="0">
                <a:solidFill>
                  <a:srgbClr val="C00000"/>
                </a:solidFill>
              </a:rPr>
              <a:t>1 </a:t>
            </a:r>
            <a:r>
              <a:rPr lang="en-US" altLang="en-US" sz="2000" b="0" dirty="0">
                <a:solidFill>
                  <a:srgbClr val="C00000"/>
                </a:solidFill>
                <a:sym typeface="Symbol" panose="05050102010706020507" pitchFamily="18" charset="2"/>
              </a:rPr>
              <a:t></a:t>
            </a:r>
            <a:r>
              <a:rPr lang="en-US" altLang="en-US" sz="2000" b="0" dirty="0">
                <a:solidFill>
                  <a:srgbClr val="C00000"/>
                </a:solidFill>
              </a:rPr>
              <a:t> i </a:t>
            </a:r>
            <a:r>
              <a:rPr lang="en-US" altLang="en-US" sz="2000" b="0" dirty="0">
                <a:solidFill>
                  <a:srgbClr val="C00000"/>
                </a:solidFill>
                <a:sym typeface="Symbol" panose="05050102010706020507" pitchFamily="18" charset="2"/>
              </a:rPr>
              <a:t></a:t>
            </a:r>
            <a:r>
              <a:rPr lang="en-US" altLang="en-US" sz="2000" b="0" dirty="0">
                <a:solidFill>
                  <a:srgbClr val="C00000"/>
                </a:solidFill>
              </a:rPr>
              <a:t> n</a:t>
            </a:r>
          </a:p>
          <a:p>
            <a:pPr lvl="1">
              <a:lnSpc>
                <a:spcPct val="100000"/>
              </a:lnSpc>
              <a:spcBef>
                <a:spcPct val="0"/>
              </a:spcBef>
              <a:buClrTx/>
              <a:buSzTx/>
              <a:buFontTx/>
              <a:buNone/>
            </a:pPr>
            <a:endParaRPr lang="en-US" altLang="en-US" sz="2000" b="0" dirty="0">
              <a:solidFill>
                <a:schemeClr val="tx1"/>
              </a:solidFill>
            </a:endParaRPr>
          </a:p>
          <a:p>
            <a:pPr>
              <a:lnSpc>
                <a:spcPct val="100000"/>
              </a:lnSpc>
              <a:spcBef>
                <a:spcPct val="0"/>
              </a:spcBef>
              <a:buClrTx/>
              <a:buSzTx/>
              <a:buFontTx/>
              <a:buChar char="•"/>
            </a:pPr>
            <a:endParaRPr lang="en-US" altLang="en-US" sz="2400" dirty="0">
              <a:solidFill>
                <a:schemeClr val="tx1"/>
              </a:solidFill>
            </a:endParaRPr>
          </a:p>
          <a:p>
            <a:pPr lvl="1">
              <a:spcBef>
                <a:spcPct val="0"/>
              </a:spcBef>
              <a:buClrTx/>
              <a:buSzTx/>
              <a:buFontTx/>
              <a:buNone/>
            </a:pPr>
            <a:endParaRPr lang="en-US" altLang="en-US" sz="2000" dirty="0">
              <a:solidFill>
                <a:schemeClr val="tx1"/>
              </a:solidFill>
              <a:sym typeface="Symbol" panose="05050102010706020507" pitchFamily="18" charset="2"/>
            </a:endParaRPr>
          </a:p>
        </p:txBody>
      </p:sp>
      <p:cxnSp>
        <p:nvCxnSpPr>
          <p:cNvPr id="44" name="Straight Connector 43"/>
          <p:cNvCxnSpPr/>
          <p:nvPr/>
        </p:nvCxnSpPr>
        <p:spPr>
          <a:xfrm flipH="1">
            <a:off x="6203348" y="3654688"/>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45" name="Oval 44"/>
          <p:cNvSpPr/>
          <p:nvPr/>
        </p:nvSpPr>
        <p:spPr>
          <a:xfrm>
            <a:off x="5946870" y="4017985"/>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R</a:t>
            </a:r>
            <a:endParaRPr lang="en-GB" sz="1800" baseline="-25000" dirty="0"/>
          </a:p>
        </p:txBody>
      </p:sp>
      <p:sp>
        <p:nvSpPr>
          <p:cNvPr id="46" name="Oval 45"/>
          <p:cNvSpPr/>
          <p:nvPr/>
        </p:nvSpPr>
        <p:spPr>
          <a:xfrm>
            <a:off x="7743590" y="4017985"/>
            <a:ext cx="540000" cy="540000"/>
          </a:xfrm>
          <a:prstGeom prst="ellipse">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P</a:t>
            </a:r>
            <a:endParaRPr lang="en-GB" sz="1800" baseline="-25000" dirty="0"/>
          </a:p>
        </p:txBody>
      </p:sp>
      <p:sp>
        <p:nvSpPr>
          <p:cNvPr id="47" name="TextBox 46"/>
          <p:cNvSpPr txBox="1"/>
          <p:nvPr/>
        </p:nvSpPr>
        <p:spPr>
          <a:xfrm>
            <a:off x="5997310" y="3686895"/>
            <a:ext cx="298480" cy="360612"/>
          </a:xfrm>
          <a:prstGeom prst="rect">
            <a:avLst/>
          </a:prstGeom>
          <a:noFill/>
        </p:spPr>
        <p:txBody>
          <a:bodyPr wrap="none" rtlCol="0">
            <a:spAutoFit/>
          </a:bodyPr>
          <a:lstStyle/>
          <a:p>
            <a:r>
              <a:rPr lang="en-GB" dirty="0" smtClean="0">
                <a:solidFill>
                  <a:schemeClr val="tx1"/>
                </a:solidFill>
              </a:rPr>
              <a:t>2</a:t>
            </a:r>
            <a:endParaRPr lang="en-GB" dirty="0">
              <a:solidFill>
                <a:schemeClr val="tx1"/>
              </a:solidFill>
            </a:endParaRPr>
          </a:p>
        </p:txBody>
      </p:sp>
      <p:sp>
        <p:nvSpPr>
          <p:cNvPr id="48" name="TextBox 47"/>
          <p:cNvSpPr txBox="1"/>
          <p:nvPr/>
        </p:nvSpPr>
        <p:spPr>
          <a:xfrm>
            <a:off x="7972190" y="3686895"/>
            <a:ext cx="298480" cy="360612"/>
          </a:xfrm>
          <a:prstGeom prst="rect">
            <a:avLst/>
          </a:prstGeom>
          <a:noFill/>
        </p:spPr>
        <p:txBody>
          <a:bodyPr wrap="none" rtlCol="0">
            <a:spAutoFit/>
          </a:bodyPr>
          <a:lstStyle/>
          <a:p>
            <a:r>
              <a:rPr lang="en-GB" dirty="0" smtClean="0">
                <a:solidFill>
                  <a:schemeClr val="tx1"/>
                </a:solidFill>
              </a:rPr>
              <a:t>3</a:t>
            </a:r>
            <a:endParaRPr lang="en-GB" dirty="0">
              <a:solidFill>
                <a:schemeClr val="tx1"/>
              </a:solidFill>
            </a:endParaRPr>
          </a:p>
        </p:txBody>
      </p:sp>
      <p:sp>
        <p:nvSpPr>
          <p:cNvPr id="49" name="TextBox 48"/>
          <p:cNvSpPr txBox="1"/>
          <p:nvPr/>
        </p:nvSpPr>
        <p:spPr>
          <a:xfrm>
            <a:off x="6752990" y="4525095"/>
            <a:ext cx="298480" cy="360612"/>
          </a:xfrm>
          <a:prstGeom prst="rect">
            <a:avLst/>
          </a:prstGeom>
          <a:noFill/>
        </p:spPr>
        <p:txBody>
          <a:bodyPr wrap="none" rtlCol="0">
            <a:spAutoFit/>
          </a:bodyPr>
          <a:lstStyle/>
          <a:p>
            <a:r>
              <a:rPr lang="en-GB" dirty="0" smtClean="0">
                <a:solidFill>
                  <a:schemeClr val="tx1"/>
                </a:solidFill>
              </a:rPr>
              <a:t>5</a:t>
            </a:r>
            <a:endParaRPr lang="en-GB" dirty="0">
              <a:solidFill>
                <a:schemeClr val="tx1"/>
              </a:solidFill>
            </a:endParaRPr>
          </a:p>
        </p:txBody>
      </p:sp>
      <p:cxnSp>
        <p:nvCxnSpPr>
          <p:cNvPr id="50" name="Straight Connector 49"/>
          <p:cNvCxnSpPr/>
          <p:nvPr/>
        </p:nvCxnSpPr>
        <p:spPr>
          <a:xfrm>
            <a:off x="7316154" y="3654688"/>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51" name="Oval 50"/>
          <p:cNvSpPr/>
          <p:nvPr/>
        </p:nvSpPr>
        <p:spPr>
          <a:xfrm>
            <a:off x="5332815" y="48489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D</a:t>
            </a:r>
            <a:endParaRPr lang="en-GB" sz="1800" baseline="-25000" dirty="0"/>
          </a:p>
        </p:txBody>
      </p:sp>
      <p:sp>
        <p:nvSpPr>
          <p:cNvPr id="52" name="TextBox 51"/>
          <p:cNvSpPr txBox="1"/>
          <p:nvPr/>
        </p:nvSpPr>
        <p:spPr>
          <a:xfrm>
            <a:off x="5311510" y="4525095"/>
            <a:ext cx="298480" cy="360612"/>
          </a:xfrm>
          <a:prstGeom prst="rect">
            <a:avLst/>
          </a:prstGeom>
          <a:noFill/>
        </p:spPr>
        <p:txBody>
          <a:bodyPr wrap="none" rtlCol="0">
            <a:spAutoFit/>
          </a:bodyPr>
          <a:lstStyle/>
          <a:p>
            <a:r>
              <a:rPr lang="en-GB" dirty="0" smtClean="0">
                <a:solidFill>
                  <a:schemeClr val="tx1"/>
                </a:solidFill>
              </a:rPr>
              <a:t>4</a:t>
            </a:r>
            <a:endParaRPr lang="en-GB" dirty="0">
              <a:solidFill>
                <a:schemeClr val="tx1"/>
              </a:solidFill>
            </a:endParaRPr>
          </a:p>
        </p:txBody>
      </p:sp>
      <p:sp>
        <p:nvSpPr>
          <p:cNvPr id="53" name="Oval 52"/>
          <p:cNvSpPr/>
          <p:nvPr/>
        </p:nvSpPr>
        <p:spPr>
          <a:xfrm>
            <a:off x="6502876" y="48489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F</a:t>
            </a:r>
            <a:endParaRPr lang="en-GB" sz="1800" baseline="-25000" dirty="0"/>
          </a:p>
        </p:txBody>
      </p:sp>
      <p:cxnSp>
        <p:nvCxnSpPr>
          <p:cNvPr id="54" name="Straight Connector 53"/>
          <p:cNvCxnSpPr>
            <a:stCxn id="45" idx="3"/>
            <a:endCxn id="51" idx="0"/>
          </p:cNvCxnSpPr>
          <p:nvPr/>
        </p:nvCxnSpPr>
        <p:spPr>
          <a:xfrm flipH="1">
            <a:off x="5602815" y="4478904"/>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55" name="Straight Connector 54"/>
          <p:cNvCxnSpPr>
            <a:stCxn id="45" idx="5"/>
            <a:endCxn id="53" idx="0"/>
          </p:cNvCxnSpPr>
          <p:nvPr/>
        </p:nvCxnSpPr>
        <p:spPr>
          <a:xfrm>
            <a:off x="6407789" y="4478904"/>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56" name="Oval 55"/>
          <p:cNvSpPr/>
          <p:nvPr/>
        </p:nvSpPr>
        <p:spPr>
          <a:xfrm>
            <a:off x="7145236" y="483500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B</a:t>
            </a:r>
            <a:endParaRPr lang="en-GB" sz="1800" baseline="-25000" dirty="0"/>
          </a:p>
        </p:txBody>
      </p:sp>
      <p:sp>
        <p:nvSpPr>
          <p:cNvPr id="57" name="TextBox 56"/>
          <p:cNvSpPr txBox="1"/>
          <p:nvPr/>
        </p:nvSpPr>
        <p:spPr>
          <a:xfrm>
            <a:off x="7133990" y="4525095"/>
            <a:ext cx="298480" cy="360612"/>
          </a:xfrm>
          <a:prstGeom prst="rect">
            <a:avLst/>
          </a:prstGeom>
          <a:noFill/>
        </p:spPr>
        <p:txBody>
          <a:bodyPr wrap="none" rtlCol="0">
            <a:spAutoFit/>
          </a:bodyPr>
          <a:lstStyle/>
          <a:p>
            <a:r>
              <a:rPr lang="en-GB" dirty="0" smtClean="0">
                <a:solidFill>
                  <a:schemeClr val="tx1"/>
                </a:solidFill>
              </a:rPr>
              <a:t>6</a:t>
            </a:r>
            <a:endParaRPr lang="en-GB" dirty="0">
              <a:solidFill>
                <a:schemeClr val="tx1"/>
              </a:solidFill>
            </a:endParaRPr>
          </a:p>
        </p:txBody>
      </p:sp>
      <p:sp>
        <p:nvSpPr>
          <p:cNvPr id="58" name="Oval 57"/>
          <p:cNvSpPr/>
          <p:nvPr/>
        </p:nvSpPr>
        <p:spPr>
          <a:xfrm>
            <a:off x="8315297" y="483500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K</a:t>
            </a:r>
            <a:endParaRPr lang="en-GB" sz="1800" baseline="-25000" dirty="0"/>
          </a:p>
        </p:txBody>
      </p:sp>
      <p:sp>
        <p:nvSpPr>
          <p:cNvPr id="59" name="TextBox 58"/>
          <p:cNvSpPr txBox="1"/>
          <p:nvPr/>
        </p:nvSpPr>
        <p:spPr>
          <a:xfrm>
            <a:off x="8561786" y="4525095"/>
            <a:ext cx="298480" cy="360612"/>
          </a:xfrm>
          <a:prstGeom prst="rect">
            <a:avLst/>
          </a:prstGeom>
          <a:noFill/>
        </p:spPr>
        <p:txBody>
          <a:bodyPr wrap="none" rtlCol="0">
            <a:spAutoFit/>
          </a:bodyPr>
          <a:lstStyle/>
          <a:p>
            <a:r>
              <a:rPr lang="en-GB" dirty="0" smtClean="0">
                <a:solidFill>
                  <a:schemeClr val="tx1"/>
                </a:solidFill>
              </a:rPr>
              <a:t>7</a:t>
            </a:r>
            <a:endParaRPr lang="en-GB" dirty="0">
              <a:solidFill>
                <a:schemeClr val="tx1"/>
              </a:solidFill>
            </a:endParaRPr>
          </a:p>
        </p:txBody>
      </p:sp>
      <p:cxnSp>
        <p:nvCxnSpPr>
          <p:cNvPr id="60" name="Straight Connector 59"/>
          <p:cNvCxnSpPr>
            <a:endCxn id="56" idx="0"/>
          </p:cNvCxnSpPr>
          <p:nvPr/>
        </p:nvCxnSpPr>
        <p:spPr>
          <a:xfrm flipH="1">
            <a:off x="7415236" y="4464971"/>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61" name="Straight Connector 60"/>
          <p:cNvCxnSpPr/>
          <p:nvPr/>
        </p:nvCxnSpPr>
        <p:spPr>
          <a:xfrm>
            <a:off x="8220210" y="4464971"/>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62" name="Oval 61"/>
          <p:cNvSpPr/>
          <p:nvPr/>
        </p:nvSpPr>
        <p:spPr>
          <a:xfrm>
            <a:off x="4698267" y="5747148"/>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A</a:t>
            </a:r>
            <a:endParaRPr lang="en-GB" sz="1800" baseline="-25000" dirty="0"/>
          </a:p>
        </p:txBody>
      </p:sp>
      <p:sp>
        <p:nvSpPr>
          <p:cNvPr id="63" name="TextBox 62"/>
          <p:cNvSpPr txBox="1"/>
          <p:nvPr/>
        </p:nvSpPr>
        <p:spPr>
          <a:xfrm>
            <a:off x="4698267" y="5439495"/>
            <a:ext cx="298480" cy="360612"/>
          </a:xfrm>
          <a:prstGeom prst="rect">
            <a:avLst/>
          </a:prstGeom>
          <a:noFill/>
        </p:spPr>
        <p:txBody>
          <a:bodyPr wrap="none" rtlCol="0">
            <a:spAutoFit/>
          </a:bodyPr>
          <a:lstStyle/>
          <a:p>
            <a:r>
              <a:rPr lang="en-GB" dirty="0" smtClean="0">
                <a:solidFill>
                  <a:schemeClr val="tx1"/>
                </a:solidFill>
              </a:rPr>
              <a:t>8</a:t>
            </a:r>
            <a:endParaRPr lang="en-GB" dirty="0">
              <a:solidFill>
                <a:schemeClr val="tx1"/>
              </a:solidFill>
            </a:endParaRPr>
          </a:p>
        </p:txBody>
      </p:sp>
      <p:sp>
        <p:nvSpPr>
          <p:cNvPr id="64" name="Oval 63"/>
          <p:cNvSpPr/>
          <p:nvPr/>
        </p:nvSpPr>
        <p:spPr>
          <a:xfrm>
            <a:off x="5868328" y="5747148"/>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C</a:t>
            </a:r>
            <a:endParaRPr lang="en-GB" sz="1800" baseline="-25000" dirty="0"/>
          </a:p>
        </p:txBody>
      </p:sp>
      <p:cxnSp>
        <p:nvCxnSpPr>
          <p:cNvPr id="65" name="Straight Connector 64"/>
          <p:cNvCxnSpPr/>
          <p:nvPr/>
        </p:nvCxnSpPr>
        <p:spPr>
          <a:xfrm flipH="1">
            <a:off x="4968267" y="5377115"/>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66" name="Straight Connector 65"/>
          <p:cNvCxnSpPr>
            <a:endCxn id="64" idx="0"/>
          </p:cNvCxnSpPr>
          <p:nvPr/>
        </p:nvCxnSpPr>
        <p:spPr>
          <a:xfrm>
            <a:off x="5773241" y="5377115"/>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67" name="TextBox 66"/>
          <p:cNvSpPr txBox="1"/>
          <p:nvPr/>
        </p:nvSpPr>
        <p:spPr>
          <a:xfrm>
            <a:off x="6135243" y="5439495"/>
            <a:ext cx="298480" cy="360612"/>
          </a:xfrm>
          <a:prstGeom prst="rect">
            <a:avLst/>
          </a:prstGeom>
          <a:noFill/>
        </p:spPr>
        <p:txBody>
          <a:bodyPr wrap="none" rtlCol="0">
            <a:spAutoFit/>
          </a:bodyPr>
          <a:lstStyle/>
          <a:p>
            <a:r>
              <a:rPr lang="en-GB" dirty="0" smtClean="0">
                <a:solidFill>
                  <a:schemeClr val="tx1"/>
                </a:solidFill>
              </a:rPr>
              <a:t>9</a:t>
            </a:r>
            <a:endParaRPr lang="en-GB" dirty="0">
              <a:solidFill>
                <a:schemeClr val="tx1"/>
              </a:solidFill>
            </a:endParaRPr>
          </a:p>
        </p:txBody>
      </p:sp>
      <p:grpSp>
        <p:nvGrpSpPr>
          <p:cNvPr id="68" name="Group 67"/>
          <p:cNvGrpSpPr/>
          <p:nvPr/>
        </p:nvGrpSpPr>
        <p:grpSpPr>
          <a:xfrm>
            <a:off x="6763317" y="3091270"/>
            <a:ext cx="665958" cy="756803"/>
            <a:chOff x="2665412" y="3516997"/>
            <a:chExt cx="665958" cy="756803"/>
          </a:xfrm>
        </p:grpSpPr>
        <p:sp>
          <p:nvSpPr>
            <p:cNvPr id="69" name="Oval 68"/>
            <p:cNvSpPr/>
            <p:nvPr/>
          </p:nvSpPr>
          <p:spPr>
            <a:xfrm>
              <a:off x="2665412" y="373380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Y</a:t>
              </a:r>
              <a:endParaRPr lang="en-GB" sz="1800" baseline="-25000" dirty="0"/>
            </a:p>
          </p:txBody>
        </p:sp>
        <p:sp>
          <p:nvSpPr>
            <p:cNvPr id="70" name="TextBox 69"/>
            <p:cNvSpPr txBox="1"/>
            <p:nvPr/>
          </p:nvSpPr>
          <p:spPr>
            <a:xfrm>
              <a:off x="3032890" y="3516997"/>
              <a:ext cx="298480" cy="360612"/>
            </a:xfrm>
            <a:prstGeom prst="rect">
              <a:avLst/>
            </a:prstGeom>
            <a:noFill/>
          </p:spPr>
          <p:txBody>
            <a:bodyPr wrap="none" rtlCol="0">
              <a:spAutoFit/>
            </a:bodyPr>
            <a:lstStyle/>
            <a:p>
              <a:r>
                <a:rPr lang="en-GB" dirty="0" smtClean="0">
                  <a:solidFill>
                    <a:schemeClr val="tx1"/>
                  </a:solidFill>
                </a:rPr>
                <a:t>1</a:t>
              </a:r>
              <a:endParaRPr lang="en-GB" dirty="0">
                <a:solidFill>
                  <a:schemeClr val="tx1"/>
                </a:solidFill>
              </a:endParaRPr>
            </a:p>
          </p:txBody>
        </p:sp>
      </p:grpSp>
      <p:sp>
        <p:nvSpPr>
          <p:cNvPr id="71" name="TextBox 70"/>
          <p:cNvSpPr txBox="1"/>
          <p:nvPr/>
        </p:nvSpPr>
        <p:spPr>
          <a:xfrm>
            <a:off x="1277293" y="5181600"/>
            <a:ext cx="758541" cy="461665"/>
          </a:xfrm>
          <a:prstGeom prst="rect">
            <a:avLst/>
          </a:prstGeom>
          <a:noFill/>
        </p:spPr>
        <p:txBody>
          <a:bodyPr wrap="none" rtlCol="0">
            <a:spAutoFit/>
          </a:bodyPr>
          <a:lstStyle/>
          <a:p>
            <a:r>
              <a:rPr lang="en-GB" sz="2000" dirty="0" smtClean="0">
                <a:solidFill>
                  <a:schemeClr val="tx1"/>
                </a:solidFill>
              </a:rPr>
              <a:t>i = 3,</a:t>
            </a:r>
            <a:endParaRPr lang="en-GB" sz="2000" dirty="0">
              <a:solidFill>
                <a:schemeClr val="tx1"/>
              </a:solidFill>
            </a:endParaRPr>
          </a:p>
        </p:txBody>
      </p:sp>
      <p:sp>
        <p:nvSpPr>
          <p:cNvPr id="72" name="TextBox 71"/>
          <p:cNvSpPr txBox="1"/>
          <p:nvPr/>
        </p:nvSpPr>
        <p:spPr>
          <a:xfrm>
            <a:off x="1293812" y="5572406"/>
            <a:ext cx="1869423" cy="461665"/>
          </a:xfrm>
          <a:prstGeom prst="rect">
            <a:avLst/>
          </a:prstGeom>
          <a:noFill/>
          <a:ln>
            <a:solidFill>
              <a:srgbClr val="FF0000"/>
            </a:solidFill>
          </a:ln>
        </p:spPr>
        <p:txBody>
          <a:bodyPr wrap="none" rtlCol="0">
            <a:spAutoFit/>
          </a:bodyPr>
          <a:lstStyle/>
          <a:p>
            <a:r>
              <a:rPr lang="en-US" sz="2000" dirty="0" smtClean="0">
                <a:solidFill>
                  <a:schemeClr val="tx1"/>
                </a:solidFill>
              </a:rPr>
              <a:t>2 x 3 </a:t>
            </a:r>
            <a:r>
              <a:rPr lang="en-US" sz="2000" b="0" dirty="0" smtClean="0">
                <a:solidFill>
                  <a:srgbClr val="FF0000"/>
                </a:solidFill>
              </a:rPr>
              <a:t>is not</a:t>
            </a:r>
            <a:r>
              <a:rPr lang="en-US" sz="2000" dirty="0" smtClean="0">
                <a:solidFill>
                  <a:schemeClr val="tx1"/>
                </a:solidFill>
              </a:rPr>
              <a:t> &gt; 9</a:t>
            </a:r>
            <a:endParaRPr lang="en-GB" sz="2000" dirty="0">
              <a:solidFill>
                <a:schemeClr val="tx1"/>
              </a:solidFill>
            </a:endParaRPr>
          </a:p>
        </p:txBody>
      </p:sp>
      <p:sp>
        <p:nvSpPr>
          <p:cNvPr id="6" name="Rectangle 5"/>
          <p:cNvSpPr/>
          <p:nvPr/>
        </p:nvSpPr>
        <p:spPr>
          <a:xfrm>
            <a:off x="74612" y="4694946"/>
            <a:ext cx="5426165" cy="461665"/>
          </a:xfrm>
          <a:prstGeom prst="rect">
            <a:avLst/>
          </a:prstGeom>
        </p:spPr>
        <p:txBody>
          <a:bodyPr wrap="none">
            <a:spAutoFit/>
          </a:bodyPr>
          <a:lstStyle/>
          <a:p>
            <a:pPr marL="1350962" lvl="1" indent="-457200">
              <a:spcBef>
                <a:spcPct val="0"/>
              </a:spcBef>
              <a:buClrTx/>
              <a:buSzTx/>
              <a:buFont typeface="+mj-lt"/>
              <a:buAutoNum type="arabicParenR" startAt="5"/>
            </a:pPr>
            <a:r>
              <a:rPr lang="en-US" altLang="en-US" sz="2000" b="0" dirty="0">
                <a:solidFill>
                  <a:schemeClr val="tx1"/>
                </a:solidFill>
                <a:sym typeface="Symbol" panose="05050102010706020507" pitchFamily="18" charset="2"/>
              </a:rPr>
              <a:t>array[i] is a leaf </a:t>
            </a:r>
            <a:r>
              <a:rPr lang="en-US" altLang="en-US" sz="2000" b="0" dirty="0" smtClean="0">
                <a:solidFill>
                  <a:schemeClr val="tx1"/>
                </a:solidFill>
                <a:sym typeface="Symbol" panose="05050102010706020507" pitchFamily="18" charset="2"/>
              </a:rPr>
              <a:t>if and only if </a:t>
            </a:r>
            <a:r>
              <a:rPr lang="en-US" altLang="en-US" sz="2000" b="0" dirty="0">
                <a:solidFill>
                  <a:srgbClr val="C00000"/>
                </a:solidFill>
                <a:sym typeface="Symbol" panose="05050102010706020507" pitchFamily="18" charset="2"/>
              </a:rPr>
              <a:t>2i &gt; n</a:t>
            </a:r>
          </a:p>
        </p:txBody>
      </p:sp>
      <p:sp>
        <p:nvSpPr>
          <p:cNvPr id="73" name="TextBox 72"/>
          <p:cNvSpPr txBox="1"/>
          <p:nvPr/>
        </p:nvSpPr>
        <p:spPr>
          <a:xfrm>
            <a:off x="2067662" y="5181600"/>
            <a:ext cx="774571" cy="427746"/>
          </a:xfrm>
          <a:prstGeom prst="rect">
            <a:avLst/>
          </a:prstGeom>
          <a:noFill/>
        </p:spPr>
        <p:txBody>
          <a:bodyPr wrap="none" rtlCol="0">
            <a:spAutoFit/>
          </a:bodyPr>
          <a:lstStyle/>
          <a:p>
            <a:r>
              <a:rPr lang="en-GB" sz="2000" dirty="0" smtClean="0">
                <a:solidFill>
                  <a:schemeClr val="tx1"/>
                </a:solidFill>
              </a:rPr>
              <a:t>n = 9</a:t>
            </a:r>
            <a:endParaRPr lang="en-GB" sz="2000" dirty="0">
              <a:solidFill>
                <a:schemeClr val="tx1"/>
              </a:solidFill>
            </a:endParaRPr>
          </a:p>
        </p:txBody>
      </p:sp>
      <p:sp>
        <p:nvSpPr>
          <p:cNvPr id="74" name="TextBox 73"/>
          <p:cNvSpPr txBox="1"/>
          <p:nvPr/>
        </p:nvSpPr>
        <p:spPr>
          <a:xfrm>
            <a:off x="1277293" y="5969103"/>
            <a:ext cx="3273653" cy="427746"/>
          </a:xfrm>
          <a:prstGeom prst="rect">
            <a:avLst/>
          </a:prstGeom>
          <a:noFill/>
        </p:spPr>
        <p:txBody>
          <a:bodyPr wrap="none" rtlCol="0">
            <a:spAutoFit/>
          </a:bodyPr>
          <a:lstStyle/>
          <a:p>
            <a:r>
              <a:rPr lang="en-US" sz="2000" dirty="0" smtClean="0">
                <a:solidFill>
                  <a:schemeClr val="tx1"/>
                </a:solidFill>
              </a:rPr>
              <a:t>Node 3 </a:t>
            </a:r>
            <a:r>
              <a:rPr lang="en-US" sz="2000" dirty="0" smtClean="0">
                <a:solidFill>
                  <a:srgbClr val="FF0000"/>
                </a:solidFill>
              </a:rPr>
              <a:t>is not </a:t>
            </a:r>
            <a:r>
              <a:rPr lang="en-US" sz="2000" dirty="0" smtClean="0">
                <a:solidFill>
                  <a:schemeClr val="tx1"/>
                </a:solidFill>
              </a:rPr>
              <a:t>a leaf node.</a:t>
            </a:r>
            <a:endParaRPr lang="en-GB" sz="2000" dirty="0">
              <a:solidFill>
                <a:schemeClr val="tx1"/>
              </a:solidFill>
            </a:endParaRPr>
          </a:p>
        </p:txBody>
      </p:sp>
      <p:sp>
        <p:nvSpPr>
          <p:cNvPr id="41" name="Rectangle 40"/>
          <p:cNvSpPr/>
          <p:nvPr/>
        </p:nvSpPr>
        <p:spPr>
          <a:xfrm>
            <a:off x="74612" y="4267200"/>
            <a:ext cx="6735028" cy="427746"/>
          </a:xfrm>
          <a:prstGeom prst="rect">
            <a:avLst/>
          </a:prstGeom>
        </p:spPr>
        <p:txBody>
          <a:bodyPr wrap="square">
            <a:spAutoFit/>
          </a:bodyPr>
          <a:lstStyle/>
          <a:p>
            <a:pPr marL="1350962" lvl="1" indent="-457200">
              <a:spcBef>
                <a:spcPct val="0"/>
              </a:spcBef>
              <a:buClrTx/>
              <a:buSzTx/>
              <a:buFont typeface="+mj-lt"/>
              <a:buAutoNum type="arabicParenR" startAt="4"/>
            </a:pPr>
            <a:r>
              <a:rPr lang="en-US" altLang="en-US" sz="2000" b="0" dirty="0">
                <a:solidFill>
                  <a:schemeClr val="tx1"/>
                </a:solidFill>
                <a:sym typeface="Symbol" panose="05050102010706020507" pitchFamily="18" charset="2"/>
              </a:rPr>
              <a:t>Right subtree of i: return </a:t>
            </a:r>
            <a:r>
              <a:rPr lang="en-US" altLang="en-US" sz="2000" b="0" dirty="0">
                <a:solidFill>
                  <a:srgbClr val="C00000"/>
                </a:solidFill>
                <a:sym typeface="Symbol" panose="05050102010706020507" pitchFamily="18" charset="2"/>
              </a:rPr>
              <a:t>2i + 1</a:t>
            </a:r>
          </a:p>
        </p:txBody>
      </p:sp>
      <p:sp>
        <p:nvSpPr>
          <p:cNvPr id="42" name="Rectangle 41"/>
          <p:cNvSpPr/>
          <p:nvPr/>
        </p:nvSpPr>
        <p:spPr>
          <a:xfrm>
            <a:off x="107845" y="3505200"/>
            <a:ext cx="6463338" cy="461665"/>
          </a:xfrm>
          <a:prstGeom prst="rect">
            <a:avLst/>
          </a:prstGeom>
        </p:spPr>
        <p:txBody>
          <a:bodyPr wrap="square">
            <a:spAutoFit/>
          </a:bodyPr>
          <a:lstStyle/>
          <a:p>
            <a:pPr marL="1350962" lvl="1" indent="-457200">
              <a:spcBef>
                <a:spcPct val="0"/>
              </a:spcBef>
              <a:buClrTx/>
              <a:buSzTx/>
              <a:buFont typeface="+mj-lt"/>
              <a:buAutoNum type="arabicParenR" startAt="2"/>
            </a:pPr>
            <a:r>
              <a:rPr lang="en-US" altLang="en-US" sz="2000" b="0" dirty="0">
                <a:solidFill>
                  <a:schemeClr val="tx1"/>
                </a:solidFill>
              </a:rPr>
              <a:t>Parent (i): </a:t>
            </a:r>
            <a:r>
              <a:rPr lang="en-US" altLang="en-US" sz="2000" b="0" dirty="0" smtClean="0">
                <a:solidFill>
                  <a:schemeClr val="tx1"/>
                </a:solidFill>
              </a:rPr>
              <a:t>return </a:t>
            </a:r>
            <a:r>
              <a:rPr lang="en-US" altLang="en-US" sz="2000" b="0" dirty="0">
                <a:solidFill>
                  <a:schemeClr val="tx1"/>
                </a:solidFill>
                <a:sym typeface="Symbol" panose="05050102010706020507" pitchFamily="18" charset="2"/>
              </a:rPr>
              <a:t></a:t>
            </a:r>
            <a:r>
              <a:rPr lang="en-US" altLang="en-US" sz="2000" b="0" dirty="0">
                <a:solidFill>
                  <a:schemeClr val="tx1"/>
                </a:solidFill>
              </a:rPr>
              <a:t>i/2</a:t>
            </a:r>
            <a:r>
              <a:rPr lang="en-US" altLang="en-US" sz="2000" b="0" dirty="0">
                <a:solidFill>
                  <a:schemeClr val="tx1"/>
                </a:solidFill>
                <a:sym typeface="Symbol" panose="05050102010706020507" pitchFamily="18" charset="2"/>
              </a:rPr>
              <a:t>  where </a:t>
            </a:r>
            <a:r>
              <a:rPr lang="en-US" altLang="en-US" sz="2000" b="0" dirty="0">
                <a:solidFill>
                  <a:srgbClr val="C00000"/>
                </a:solidFill>
                <a:sym typeface="Symbol" panose="05050102010706020507" pitchFamily="18" charset="2"/>
              </a:rPr>
              <a:t>i  0</a:t>
            </a:r>
          </a:p>
        </p:txBody>
      </p:sp>
      <p:sp>
        <p:nvSpPr>
          <p:cNvPr id="43" name="Rectangle 42"/>
          <p:cNvSpPr/>
          <p:nvPr/>
        </p:nvSpPr>
        <p:spPr>
          <a:xfrm>
            <a:off x="101984" y="3886455"/>
            <a:ext cx="4392228" cy="427746"/>
          </a:xfrm>
          <a:prstGeom prst="rect">
            <a:avLst/>
          </a:prstGeom>
        </p:spPr>
        <p:txBody>
          <a:bodyPr wrap="none">
            <a:spAutoFit/>
          </a:bodyPr>
          <a:lstStyle/>
          <a:p>
            <a:pPr marL="1350962" lvl="1" indent="-457200">
              <a:spcBef>
                <a:spcPct val="0"/>
              </a:spcBef>
              <a:buClrTx/>
              <a:buSzTx/>
              <a:buFont typeface="+mj-lt"/>
              <a:buAutoNum type="arabicParenR" startAt="3"/>
            </a:pPr>
            <a:r>
              <a:rPr lang="en-US" altLang="en-US" sz="2000" b="0" dirty="0">
                <a:solidFill>
                  <a:schemeClr val="tx1"/>
                </a:solidFill>
                <a:sym typeface="Symbol" panose="05050102010706020507" pitchFamily="18" charset="2"/>
              </a:rPr>
              <a:t>Left subtree of i: return </a:t>
            </a:r>
            <a:r>
              <a:rPr lang="en-US" altLang="en-US" sz="2000" b="0" dirty="0">
                <a:solidFill>
                  <a:srgbClr val="C00000"/>
                </a:solidFill>
                <a:sym typeface="Symbol" panose="05050102010706020507" pitchFamily="18" charset="2"/>
              </a:rPr>
              <a:t>2i</a:t>
            </a:r>
          </a:p>
        </p:txBody>
      </p:sp>
    </p:spTree>
    <p:extLst>
      <p:ext uri="{BB962C8B-B14F-4D97-AF65-F5344CB8AC3E}">
        <p14:creationId xmlns:p14="http://schemas.microsoft.com/office/powerpoint/2010/main" val="1509551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3"/>
                                        </p:tgtEl>
                                        <p:attrNameLst>
                                          <p:attrName>style.visibility</p:attrName>
                                        </p:attrNameLst>
                                      </p:cBhvr>
                                      <p:to>
                                        <p:strVal val="visible"/>
                                      </p:to>
                                    </p:set>
                                    <p:animEffect transition="in" filter="fade">
                                      <p:cBhvr>
                                        <p:cTn id="10" dur="500"/>
                                        <p:tgtEl>
                                          <p:spTgt spid="7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fade">
                                      <p:cBhvr>
                                        <p:cTn id="15" dur="500"/>
                                        <p:tgtEl>
                                          <p:spTgt spid="7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4"/>
                                        </p:tgtEl>
                                        <p:attrNameLst>
                                          <p:attrName>style.visibility</p:attrName>
                                        </p:attrNameLst>
                                      </p:cBhvr>
                                      <p:to>
                                        <p:strVal val="visible"/>
                                      </p:to>
                                    </p:set>
                                    <p:animEffect transition="in" filter="fade">
                                      <p:cBhvr>
                                        <p:cTn id="20"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animBg="1"/>
      <p:bldP spid="73" grpId="0"/>
      <p:bldP spid="7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Heap </a:t>
            </a:r>
            <a:r>
              <a:rPr lang="en-GB" dirty="0" smtClean="0"/>
              <a:t>Structure</a:t>
            </a:r>
            <a:endParaRPr lang="en-GB" dirty="0"/>
          </a:p>
        </p:txBody>
      </p:sp>
      <p:sp>
        <p:nvSpPr>
          <p:cNvPr id="9" name="Content Placeholder 8"/>
          <p:cNvSpPr>
            <a:spLocks noGrp="1"/>
          </p:cNvSpPr>
          <p:nvPr>
            <p:ph sz="quarter" idx="17"/>
          </p:nvPr>
        </p:nvSpPr>
        <p:spPr>
          <a:xfrm>
            <a:off x="495141" y="1371600"/>
            <a:ext cx="8912543" cy="3987800"/>
          </a:xfrm>
        </p:spPr>
        <p:txBody>
          <a:bodyPr/>
          <a:lstStyle/>
          <a:p>
            <a:pPr>
              <a:buClrTx/>
            </a:pPr>
            <a:r>
              <a:rPr lang="en-US" sz="2400" dirty="0"/>
              <a:t>Therefore the partial order tree property requires that for all positions </a:t>
            </a:r>
            <a:r>
              <a:rPr lang="en-US" sz="2400" dirty="0">
                <a:solidFill>
                  <a:srgbClr val="C00000"/>
                </a:solidFill>
              </a:rPr>
              <a:t>k</a:t>
            </a:r>
            <a:r>
              <a:rPr lang="en-US" sz="2400" dirty="0"/>
              <a:t> in the list, the key at </a:t>
            </a:r>
            <a:r>
              <a:rPr lang="en-US" sz="2400" dirty="0">
                <a:solidFill>
                  <a:srgbClr val="C00000"/>
                </a:solidFill>
              </a:rPr>
              <a:t>k</a:t>
            </a:r>
            <a:r>
              <a:rPr lang="en-US" sz="2400" dirty="0"/>
              <a:t> is at least as large as the keys at </a:t>
            </a:r>
            <a:r>
              <a:rPr lang="en-US" sz="2400" dirty="0">
                <a:solidFill>
                  <a:srgbClr val="C00000"/>
                </a:solidFill>
              </a:rPr>
              <a:t>2k</a:t>
            </a:r>
            <a:r>
              <a:rPr lang="en-US" sz="2400" dirty="0"/>
              <a:t> and </a:t>
            </a:r>
            <a:r>
              <a:rPr lang="en-US" sz="2400" dirty="0">
                <a:solidFill>
                  <a:srgbClr val="C00000"/>
                </a:solidFill>
              </a:rPr>
              <a:t>2k + 1 </a:t>
            </a:r>
            <a:r>
              <a:rPr lang="en-US" sz="2400" dirty="0"/>
              <a:t>(if these positions exist).</a:t>
            </a:r>
          </a:p>
          <a:p>
            <a:endParaRPr lang="en-GB" dirty="0"/>
          </a:p>
        </p:txBody>
      </p:sp>
      <p:grpSp>
        <p:nvGrpSpPr>
          <p:cNvPr id="10" name="Group 9"/>
          <p:cNvGrpSpPr/>
          <p:nvPr/>
        </p:nvGrpSpPr>
        <p:grpSpPr>
          <a:xfrm>
            <a:off x="3656012" y="2839199"/>
            <a:ext cx="2750167" cy="1466715"/>
            <a:chOff x="3656012" y="2839199"/>
            <a:chExt cx="2750167" cy="1466715"/>
          </a:xfrm>
        </p:grpSpPr>
        <p:cxnSp>
          <p:nvCxnSpPr>
            <p:cNvPr id="75" name="Straight Connector 74"/>
            <p:cNvCxnSpPr/>
            <p:nvPr/>
          </p:nvCxnSpPr>
          <p:spPr>
            <a:xfrm flipH="1">
              <a:off x="3991006" y="3402617"/>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76" name="Oval 75"/>
            <p:cNvSpPr/>
            <p:nvPr/>
          </p:nvSpPr>
          <p:spPr>
            <a:xfrm>
              <a:off x="3734528" y="376591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5</a:t>
              </a:r>
              <a:endParaRPr lang="en-GB" sz="1800" baseline="-25000" dirty="0"/>
            </a:p>
          </p:txBody>
        </p:sp>
        <p:sp>
          <p:nvSpPr>
            <p:cNvPr id="77" name="Oval 76"/>
            <p:cNvSpPr/>
            <p:nvPr/>
          </p:nvSpPr>
          <p:spPr>
            <a:xfrm>
              <a:off x="5531248" y="376591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3</a:t>
              </a:r>
              <a:endParaRPr lang="en-GB" sz="1800" baseline="-25000" dirty="0"/>
            </a:p>
          </p:txBody>
        </p:sp>
        <p:sp>
          <p:nvSpPr>
            <p:cNvPr id="78" name="TextBox 77"/>
            <p:cNvSpPr txBox="1"/>
            <p:nvPr/>
          </p:nvSpPr>
          <p:spPr>
            <a:xfrm>
              <a:off x="3656012" y="3434824"/>
              <a:ext cx="412292" cy="360612"/>
            </a:xfrm>
            <a:prstGeom prst="rect">
              <a:avLst/>
            </a:prstGeom>
            <a:noFill/>
          </p:spPr>
          <p:txBody>
            <a:bodyPr wrap="none" rtlCol="0">
              <a:spAutoFit/>
            </a:bodyPr>
            <a:lstStyle/>
            <a:p>
              <a:r>
                <a:rPr lang="en-GB" dirty="0" smtClean="0">
                  <a:solidFill>
                    <a:schemeClr val="tx1"/>
                  </a:solidFill>
                </a:rPr>
                <a:t>2k</a:t>
              </a:r>
              <a:endParaRPr lang="en-GB" dirty="0">
                <a:solidFill>
                  <a:schemeClr val="tx1"/>
                </a:solidFill>
              </a:endParaRPr>
            </a:p>
          </p:txBody>
        </p:sp>
        <p:sp>
          <p:nvSpPr>
            <p:cNvPr id="79" name="TextBox 78"/>
            <p:cNvSpPr txBox="1"/>
            <p:nvPr/>
          </p:nvSpPr>
          <p:spPr>
            <a:xfrm>
              <a:off x="5759848" y="3434824"/>
              <a:ext cx="646331" cy="387798"/>
            </a:xfrm>
            <a:prstGeom prst="rect">
              <a:avLst/>
            </a:prstGeom>
            <a:noFill/>
          </p:spPr>
          <p:txBody>
            <a:bodyPr wrap="none" rtlCol="0">
              <a:spAutoFit/>
            </a:bodyPr>
            <a:lstStyle/>
            <a:p>
              <a:r>
                <a:rPr lang="en-GB" dirty="0" smtClean="0">
                  <a:solidFill>
                    <a:schemeClr val="tx1"/>
                  </a:solidFill>
                </a:rPr>
                <a:t>2k+1</a:t>
              </a:r>
              <a:endParaRPr lang="en-GB" dirty="0">
                <a:solidFill>
                  <a:schemeClr val="tx1"/>
                </a:solidFill>
              </a:endParaRPr>
            </a:p>
          </p:txBody>
        </p:sp>
        <p:cxnSp>
          <p:nvCxnSpPr>
            <p:cNvPr id="80" name="Straight Connector 79"/>
            <p:cNvCxnSpPr/>
            <p:nvPr/>
          </p:nvCxnSpPr>
          <p:spPr>
            <a:xfrm>
              <a:off x="5103812" y="3402617"/>
              <a:ext cx="549642" cy="377687"/>
            </a:xfrm>
            <a:prstGeom prst="line">
              <a:avLst/>
            </a:prstGeom>
          </p:spPr>
          <p:style>
            <a:lnRef idx="3">
              <a:schemeClr val="dk1"/>
            </a:lnRef>
            <a:fillRef idx="0">
              <a:schemeClr val="dk1"/>
            </a:fillRef>
            <a:effectRef idx="2">
              <a:schemeClr val="dk1"/>
            </a:effectRef>
            <a:fontRef idx="minor">
              <a:schemeClr val="tx1"/>
            </a:fontRef>
          </p:style>
        </p:cxnSp>
        <p:grpSp>
          <p:nvGrpSpPr>
            <p:cNvPr id="81" name="Group 80"/>
            <p:cNvGrpSpPr/>
            <p:nvPr/>
          </p:nvGrpSpPr>
          <p:grpSpPr>
            <a:xfrm>
              <a:off x="4550975" y="2839199"/>
              <a:ext cx="665958" cy="756803"/>
              <a:chOff x="2665412" y="3516997"/>
              <a:chExt cx="665958" cy="756803"/>
            </a:xfrm>
          </p:grpSpPr>
          <p:sp>
            <p:nvSpPr>
              <p:cNvPr id="82" name="Oval 81"/>
              <p:cNvSpPr/>
              <p:nvPr/>
            </p:nvSpPr>
            <p:spPr>
              <a:xfrm>
                <a:off x="2665412" y="373380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9</a:t>
                </a:r>
                <a:endParaRPr lang="en-GB" sz="1800" baseline="-25000" dirty="0"/>
              </a:p>
            </p:txBody>
          </p:sp>
          <p:sp>
            <p:nvSpPr>
              <p:cNvPr id="83" name="TextBox 82"/>
              <p:cNvSpPr txBox="1"/>
              <p:nvPr/>
            </p:nvSpPr>
            <p:spPr>
              <a:xfrm>
                <a:off x="3032890" y="3516997"/>
                <a:ext cx="298480" cy="360612"/>
              </a:xfrm>
              <a:prstGeom prst="rect">
                <a:avLst/>
              </a:prstGeom>
              <a:noFill/>
            </p:spPr>
            <p:txBody>
              <a:bodyPr wrap="none" rtlCol="0">
                <a:spAutoFit/>
              </a:bodyPr>
              <a:lstStyle/>
              <a:p>
                <a:r>
                  <a:rPr lang="en-GB" dirty="0" smtClean="0">
                    <a:solidFill>
                      <a:schemeClr val="tx1"/>
                    </a:solidFill>
                  </a:rPr>
                  <a:t>k</a:t>
                </a:r>
                <a:endParaRPr lang="en-GB" dirty="0">
                  <a:solidFill>
                    <a:schemeClr val="tx1"/>
                  </a:solidFill>
                </a:endParaRPr>
              </a:p>
            </p:txBody>
          </p:sp>
        </p:grpSp>
      </p:grpSp>
    </p:spTree>
    <p:extLst>
      <p:ext uri="{BB962C8B-B14F-4D97-AF65-F5344CB8AC3E}">
        <p14:creationId xmlns:p14="http://schemas.microsoft.com/office/powerpoint/2010/main" val="4224800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GB" dirty="0" smtClean="0"/>
              <a:t>Heapsort (Example)</a:t>
            </a:r>
            <a:endParaRPr lang="en-GB" dirty="0"/>
          </a:p>
        </p:txBody>
      </p:sp>
    </p:spTree>
    <p:extLst>
      <p:ext uri="{BB962C8B-B14F-4D97-AF65-F5344CB8AC3E}">
        <p14:creationId xmlns:p14="http://schemas.microsoft.com/office/powerpoint/2010/main" val="147154421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GB" dirty="0" smtClean="0"/>
              <a:t>Heapsort (Example)</a:t>
            </a:r>
            <a:endParaRPr lang="en-GB" dirty="0"/>
          </a:p>
        </p:txBody>
      </p:sp>
      <p:cxnSp>
        <p:nvCxnSpPr>
          <p:cNvPr id="116" name="Straight Connector 115"/>
          <p:cNvCxnSpPr/>
          <p:nvPr/>
        </p:nvCxnSpPr>
        <p:spPr>
          <a:xfrm flipH="1">
            <a:off x="2142094" y="1706418"/>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119" name="TextBox 118"/>
          <p:cNvSpPr txBox="1"/>
          <p:nvPr/>
        </p:nvSpPr>
        <p:spPr>
          <a:xfrm>
            <a:off x="1936056" y="1738625"/>
            <a:ext cx="298480" cy="360612"/>
          </a:xfrm>
          <a:prstGeom prst="rect">
            <a:avLst/>
          </a:prstGeom>
          <a:noFill/>
        </p:spPr>
        <p:txBody>
          <a:bodyPr wrap="none" rtlCol="0">
            <a:spAutoFit/>
          </a:bodyPr>
          <a:lstStyle/>
          <a:p>
            <a:r>
              <a:rPr lang="en-GB" dirty="0" smtClean="0">
                <a:solidFill>
                  <a:schemeClr val="tx1"/>
                </a:solidFill>
              </a:rPr>
              <a:t>2</a:t>
            </a:r>
            <a:endParaRPr lang="en-GB" dirty="0">
              <a:solidFill>
                <a:schemeClr val="tx1"/>
              </a:solidFill>
            </a:endParaRPr>
          </a:p>
        </p:txBody>
      </p:sp>
      <p:sp>
        <p:nvSpPr>
          <p:cNvPr id="120" name="TextBox 119"/>
          <p:cNvSpPr txBox="1"/>
          <p:nvPr/>
        </p:nvSpPr>
        <p:spPr>
          <a:xfrm>
            <a:off x="3884612" y="1738625"/>
            <a:ext cx="298480" cy="360612"/>
          </a:xfrm>
          <a:prstGeom prst="rect">
            <a:avLst/>
          </a:prstGeom>
          <a:noFill/>
        </p:spPr>
        <p:txBody>
          <a:bodyPr wrap="none" rtlCol="0">
            <a:spAutoFit/>
          </a:bodyPr>
          <a:lstStyle/>
          <a:p>
            <a:r>
              <a:rPr lang="en-GB" dirty="0" smtClean="0">
                <a:solidFill>
                  <a:schemeClr val="tx1"/>
                </a:solidFill>
              </a:rPr>
              <a:t>3</a:t>
            </a:r>
            <a:endParaRPr lang="en-GB" dirty="0">
              <a:solidFill>
                <a:schemeClr val="tx1"/>
              </a:solidFill>
            </a:endParaRPr>
          </a:p>
        </p:txBody>
      </p:sp>
      <p:sp>
        <p:nvSpPr>
          <p:cNvPr id="121" name="TextBox 120"/>
          <p:cNvSpPr txBox="1"/>
          <p:nvPr/>
        </p:nvSpPr>
        <p:spPr>
          <a:xfrm>
            <a:off x="2691736" y="2576825"/>
            <a:ext cx="298480" cy="360612"/>
          </a:xfrm>
          <a:prstGeom prst="rect">
            <a:avLst/>
          </a:prstGeom>
          <a:noFill/>
        </p:spPr>
        <p:txBody>
          <a:bodyPr wrap="none" rtlCol="0">
            <a:spAutoFit/>
          </a:bodyPr>
          <a:lstStyle/>
          <a:p>
            <a:r>
              <a:rPr lang="en-GB" dirty="0" smtClean="0">
                <a:solidFill>
                  <a:schemeClr val="tx1"/>
                </a:solidFill>
              </a:rPr>
              <a:t>5</a:t>
            </a:r>
            <a:endParaRPr lang="en-GB" dirty="0">
              <a:solidFill>
                <a:schemeClr val="tx1"/>
              </a:solidFill>
            </a:endParaRPr>
          </a:p>
        </p:txBody>
      </p:sp>
      <p:cxnSp>
        <p:nvCxnSpPr>
          <p:cNvPr id="122" name="Straight Connector 121"/>
          <p:cNvCxnSpPr/>
          <p:nvPr/>
        </p:nvCxnSpPr>
        <p:spPr>
          <a:xfrm>
            <a:off x="3228576" y="1706418"/>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123" name="Oval 122"/>
          <p:cNvSpPr/>
          <p:nvPr/>
        </p:nvSpPr>
        <p:spPr>
          <a:xfrm>
            <a:off x="1271561" y="290066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D</a:t>
            </a:r>
            <a:endParaRPr lang="en-GB" sz="1800" baseline="-25000" dirty="0"/>
          </a:p>
        </p:txBody>
      </p:sp>
      <p:sp>
        <p:nvSpPr>
          <p:cNvPr id="124" name="TextBox 123"/>
          <p:cNvSpPr txBox="1"/>
          <p:nvPr/>
        </p:nvSpPr>
        <p:spPr>
          <a:xfrm>
            <a:off x="1250256" y="2576825"/>
            <a:ext cx="298480" cy="360612"/>
          </a:xfrm>
          <a:prstGeom prst="rect">
            <a:avLst/>
          </a:prstGeom>
          <a:noFill/>
        </p:spPr>
        <p:txBody>
          <a:bodyPr wrap="none" rtlCol="0">
            <a:spAutoFit/>
          </a:bodyPr>
          <a:lstStyle/>
          <a:p>
            <a:r>
              <a:rPr lang="en-GB" dirty="0" smtClean="0">
                <a:solidFill>
                  <a:schemeClr val="tx1"/>
                </a:solidFill>
              </a:rPr>
              <a:t>4</a:t>
            </a:r>
            <a:endParaRPr lang="en-GB" dirty="0">
              <a:solidFill>
                <a:schemeClr val="tx1"/>
              </a:solidFill>
            </a:endParaRPr>
          </a:p>
        </p:txBody>
      </p:sp>
      <p:sp>
        <p:nvSpPr>
          <p:cNvPr id="125" name="Oval 124"/>
          <p:cNvSpPr/>
          <p:nvPr/>
        </p:nvSpPr>
        <p:spPr>
          <a:xfrm>
            <a:off x="2441622" y="290066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F</a:t>
            </a:r>
            <a:endParaRPr lang="en-GB" sz="1800" baseline="-25000" dirty="0"/>
          </a:p>
        </p:txBody>
      </p:sp>
      <p:cxnSp>
        <p:nvCxnSpPr>
          <p:cNvPr id="126" name="Straight Connector 125"/>
          <p:cNvCxnSpPr>
            <a:stCxn id="117" idx="3"/>
            <a:endCxn id="123" idx="0"/>
          </p:cNvCxnSpPr>
          <p:nvPr/>
        </p:nvCxnSpPr>
        <p:spPr>
          <a:xfrm flipH="1">
            <a:off x="1541561" y="2530634"/>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127" name="Straight Connector 126"/>
          <p:cNvCxnSpPr>
            <a:stCxn id="117" idx="5"/>
            <a:endCxn id="125" idx="0"/>
          </p:cNvCxnSpPr>
          <p:nvPr/>
        </p:nvCxnSpPr>
        <p:spPr>
          <a:xfrm>
            <a:off x="2346535" y="2530634"/>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128" name="Oval 127"/>
          <p:cNvSpPr/>
          <p:nvPr/>
        </p:nvSpPr>
        <p:spPr>
          <a:xfrm>
            <a:off x="3057658" y="288673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B</a:t>
            </a:r>
            <a:endParaRPr lang="en-GB" sz="1800" baseline="-25000" dirty="0"/>
          </a:p>
        </p:txBody>
      </p:sp>
      <p:sp>
        <p:nvSpPr>
          <p:cNvPr id="129" name="TextBox 128"/>
          <p:cNvSpPr txBox="1"/>
          <p:nvPr/>
        </p:nvSpPr>
        <p:spPr>
          <a:xfrm>
            <a:off x="3046412" y="2576825"/>
            <a:ext cx="298480" cy="360612"/>
          </a:xfrm>
          <a:prstGeom prst="rect">
            <a:avLst/>
          </a:prstGeom>
          <a:noFill/>
        </p:spPr>
        <p:txBody>
          <a:bodyPr wrap="none" rtlCol="0">
            <a:spAutoFit/>
          </a:bodyPr>
          <a:lstStyle/>
          <a:p>
            <a:r>
              <a:rPr lang="en-GB" dirty="0" smtClean="0">
                <a:solidFill>
                  <a:schemeClr val="tx1"/>
                </a:solidFill>
              </a:rPr>
              <a:t>6</a:t>
            </a:r>
            <a:endParaRPr lang="en-GB" dirty="0">
              <a:solidFill>
                <a:schemeClr val="tx1"/>
              </a:solidFill>
            </a:endParaRPr>
          </a:p>
        </p:txBody>
      </p:sp>
      <p:sp>
        <p:nvSpPr>
          <p:cNvPr id="130" name="Oval 129"/>
          <p:cNvSpPr/>
          <p:nvPr/>
        </p:nvSpPr>
        <p:spPr>
          <a:xfrm>
            <a:off x="4227719" y="288673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K</a:t>
            </a:r>
            <a:endParaRPr lang="en-GB" sz="1800" baseline="-25000" dirty="0"/>
          </a:p>
        </p:txBody>
      </p:sp>
      <p:sp>
        <p:nvSpPr>
          <p:cNvPr id="131" name="TextBox 130"/>
          <p:cNvSpPr txBox="1"/>
          <p:nvPr/>
        </p:nvSpPr>
        <p:spPr>
          <a:xfrm>
            <a:off x="4474208" y="2576825"/>
            <a:ext cx="298480" cy="360612"/>
          </a:xfrm>
          <a:prstGeom prst="rect">
            <a:avLst/>
          </a:prstGeom>
          <a:noFill/>
        </p:spPr>
        <p:txBody>
          <a:bodyPr wrap="none" rtlCol="0">
            <a:spAutoFit/>
          </a:bodyPr>
          <a:lstStyle/>
          <a:p>
            <a:r>
              <a:rPr lang="en-GB" dirty="0" smtClean="0">
                <a:solidFill>
                  <a:schemeClr val="tx1"/>
                </a:solidFill>
              </a:rPr>
              <a:t>7</a:t>
            </a:r>
            <a:endParaRPr lang="en-GB" dirty="0">
              <a:solidFill>
                <a:schemeClr val="tx1"/>
              </a:solidFill>
            </a:endParaRPr>
          </a:p>
        </p:txBody>
      </p:sp>
      <p:cxnSp>
        <p:nvCxnSpPr>
          <p:cNvPr id="132" name="Straight Connector 131"/>
          <p:cNvCxnSpPr>
            <a:endCxn id="128" idx="0"/>
          </p:cNvCxnSpPr>
          <p:nvPr/>
        </p:nvCxnSpPr>
        <p:spPr>
          <a:xfrm flipH="1">
            <a:off x="3327658" y="2516701"/>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133" name="Straight Connector 132"/>
          <p:cNvCxnSpPr/>
          <p:nvPr/>
        </p:nvCxnSpPr>
        <p:spPr>
          <a:xfrm>
            <a:off x="4158956" y="2516701"/>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134" name="Oval 133"/>
          <p:cNvSpPr/>
          <p:nvPr/>
        </p:nvSpPr>
        <p:spPr>
          <a:xfrm>
            <a:off x="637013" y="3798878"/>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A</a:t>
            </a:r>
            <a:endParaRPr lang="en-GB" sz="1800" baseline="-25000" dirty="0"/>
          </a:p>
        </p:txBody>
      </p:sp>
      <p:sp>
        <p:nvSpPr>
          <p:cNvPr id="135" name="TextBox 134"/>
          <p:cNvSpPr txBox="1"/>
          <p:nvPr/>
        </p:nvSpPr>
        <p:spPr>
          <a:xfrm>
            <a:off x="637013" y="3491225"/>
            <a:ext cx="298480" cy="360612"/>
          </a:xfrm>
          <a:prstGeom prst="rect">
            <a:avLst/>
          </a:prstGeom>
          <a:noFill/>
        </p:spPr>
        <p:txBody>
          <a:bodyPr wrap="none" rtlCol="0">
            <a:spAutoFit/>
          </a:bodyPr>
          <a:lstStyle/>
          <a:p>
            <a:r>
              <a:rPr lang="en-GB" dirty="0" smtClean="0">
                <a:solidFill>
                  <a:schemeClr val="tx1"/>
                </a:solidFill>
              </a:rPr>
              <a:t>8</a:t>
            </a:r>
            <a:endParaRPr lang="en-GB" dirty="0">
              <a:solidFill>
                <a:schemeClr val="tx1"/>
              </a:solidFill>
            </a:endParaRPr>
          </a:p>
        </p:txBody>
      </p:sp>
      <p:sp>
        <p:nvSpPr>
          <p:cNvPr id="136" name="Oval 135"/>
          <p:cNvSpPr/>
          <p:nvPr/>
        </p:nvSpPr>
        <p:spPr>
          <a:xfrm>
            <a:off x="1807074" y="3798878"/>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C</a:t>
            </a:r>
            <a:endParaRPr lang="en-GB" sz="1800" baseline="-25000" dirty="0"/>
          </a:p>
        </p:txBody>
      </p:sp>
      <p:cxnSp>
        <p:nvCxnSpPr>
          <p:cNvPr id="137" name="Straight Connector 136"/>
          <p:cNvCxnSpPr/>
          <p:nvPr/>
        </p:nvCxnSpPr>
        <p:spPr>
          <a:xfrm flipH="1">
            <a:off x="907013" y="3428845"/>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138" name="Straight Connector 137"/>
          <p:cNvCxnSpPr>
            <a:endCxn id="136" idx="0"/>
          </p:cNvCxnSpPr>
          <p:nvPr/>
        </p:nvCxnSpPr>
        <p:spPr>
          <a:xfrm>
            <a:off x="1711987" y="3428845"/>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139" name="TextBox 138"/>
          <p:cNvSpPr txBox="1"/>
          <p:nvPr/>
        </p:nvSpPr>
        <p:spPr>
          <a:xfrm>
            <a:off x="2073989" y="3491225"/>
            <a:ext cx="298480" cy="360612"/>
          </a:xfrm>
          <a:prstGeom prst="rect">
            <a:avLst/>
          </a:prstGeom>
          <a:noFill/>
        </p:spPr>
        <p:txBody>
          <a:bodyPr wrap="none" rtlCol="0">
            <a:spAutoFit/>
          </a:bodyPr>
          <a:lstStyle/>
          <a:p>
            <a:r>
              <a:rPr lang="en-GB" dirty="0" smtClean="0">
                <a:solidFill>
                  <a:schemeClr val="tx1"/>
                </a:solidFill>
              </a:rPr>
              <a:t>9</a:t>
            </a:r>
            <a:endParaRPr lang="en-GB" dirty="0">
              <a:solidFill>
                <a:schemeClr val="tx1"/>
              </a:solidFill>
            </a:endParaRPr>
          </a:p>
        </p:txBody>
      </p:sp>
      <p:grpSp>
        <p:nvGrpSpPr>
          <p:cNvPr id="140" name="Group 139"/>
          <p:cNvGrpSpPr/>
          <p:nvPr/>
        </p:nvGrpSpPr>
        <p:grpSpPr>
          <a:xfrm>
            <a:off x="2718130" y="1239588"/>
            <a:ext cx="709282" cy="660215"/>
            <a:chOff x="2665412" y="3613585"/>
            <a:chExt cx="709282" cy="660215"/>
          </a:xfrm>
          <a:solidFill>
            <a:schemeClr val="accent1">
              <a:lumMod val="50000"/>
            </a:schemeClr>
          </a:solidFill>
        </p:grpSpPr>
        <p:sp>
          <p:nvSpPr>
            <p:cNvPr id="141" name="Oval 140"/>
            <p:cNvSpPr/>
            <p:nvPr/>
          </p:nvSpPr>
          <p:spPr>
            <a:xfrm>
              <a:off x="2665412" y="3733800"/>
              <a:ext cx="540000" cy="540000"/>
            </a:xfrm>
            <a:prstGeom prst="ellipse">
              <a:avLst/>
            </a:prstGeom>
            <a:grp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Y</a:t>
              </a:r>
              <a:endParaRPr lang="en-GB" sz="1800" baseline="-25000" dirty="0"/>
            </a:p>
          </p:txBody>
        </p:sp>
        <p:sp>
          <p:nvSpPr>
            <p:cNvPr id="142" name="TextBox 141"/>
            <p:cNvSpPr txBox="1"/>
            <p:nvPr/>
          </p:nvSpPr>
          <p:spPr>
            <a:xfrm>
              <a:off x="3076214" y="3613585"/>
              <a:ext cx="298480" cy="360612"/>
            </a:xfrm>
            <a:prstGeom prst="rect">
              <a:avLst/>
            </a:prstGeom>
            <a:noFill/>
          </p:spPr>
          <p:txBody>
            <a:bodyPr wrap="none" rtlCol="0">
              <a:spAutoFit/>
            </a:bodyPr>
            <a:lstStyle/>
            <a:p>
              <a:r>
                <a:rPr lang="en-GB" dirty="0" smtClean="0">
                  <a:solidFill>
                    <a:schemeClr val="tx1"/>
                  </a:solidFill>
                </a:rPr>
                <a:t>1</a:t>
              </a:r>
              <a:endParaRPr lang="en-GB" dirty="0">
                <a:solidFill>
                  <a:schemeClr val="tx1"/>
                </a:solidFill>
              </a:endParaRPr>
            </a:p>
          </p:txBody>
        </p:sp>
      </p:grpSp>
      <p:sp>
        <p:nvSpPr>
          <p:cNvPr id="117" name="Oval 116"/>
          <p:cNvSpPr/>
          <p:nvPr/>
        </p:nvSpPr>
        <p:spPr>
          <a:xfrm>
            <a:off x="1885616" y="2069715"/>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R</a:t>
            </a:r>
            <a:endParaRPr lang="en-GB" sz="1800" baseline="-25000" dirty="0"/>
          </a:p>
        </p:txBody>
      </p:sp>
      <p:sp>
        <p:nvSpPr>
          <p:cNvPr id="118" name="Oval 117"/>
          <p:cNvSpPr/>
          <p:nvPr/>
        </p:nvSpPr>
        <p:spPr>
          <a:xfrm>
            <a:off x="3656012" y="2069715"/>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P</a:t>
            </a:r>
            <a:endParaRPr lang="en-GB" sz="1800" baseline="-25000" dirty="0"/>
          </a:p>
        </p:txBody>
      </p:sp>
      <p:cxnSp>
        <p:nvCxnSpPr>
          <p:cNvPr id="5" name="Straight Connector 4"/>
          <p:cNvCxnSpPr/>
          <p:nvPr/>
        </p:nvCxnSpPr>
        <p:spPr>
          <a:xfrm flipH="1">
            <a:off x="2718130" y="1394797"/>
            <a:ext cx="552837" cy="485770"/>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sp>
        <p:nvSpPr>
          <p:cNvPr id="149" name="Rounded Rectangle 148"/>
          <p:cNvSpPr/>
          <p:nvPr/>
        </p:nvSpPr>
        <p:spPr>
          <a:xfrm>
            <a:off x="636726" y="5359200"/>
            <a:ext cx="432000" cy="432000"/>
          </a:xfrm>
          <a:prstGeom prst="roundRect">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Y</a:t>
            </a:r>
            <a:endParaRPr lang="en-GB" sz="1400" dirty="0"/>
          </a:p>
        </p:txBody>
      </p:sp>
      <p:sp>
        <p:nvSpPr>
          <p:cNvPr id="150" name="Rectangle 149"/>
          <p:cNvSpPr/>
          <p:nvPr/>
        </p:nvSpPr>
        <p:spPr>
          <a:xfrm>
            <a:off x="789126" y="503360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1</a:t>
            </a:r>
            <a:endParaRPr lang="en-GB" sz="1200" dirty="0">
              <a:solidFill>
                <a:schemeClr val="tx2"/>
              </a:solidFill>
            </a:endParaRPr>
          </a:p>
        </p:txBody>
      </p:sp>
      <p:sp>
        <p:nvSpPr>
          <p:cNvPr id="152" name="Rectangle 151"/>
          <p:cNvSpPr/>
          <p:nvPr/>
        </p:nvSpPr>
        <p:spPr>
          <a:xfrm>
            <a:off x="1292646" y="503360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2</a:t>
            </a:r>
            <a:endParaRPr lang="en-GB" sz="1200" dirty="0">
              <a:solidFill>
                <a:schemeClr val="tx2"/>
              </a:solidFill>
            </a:endParaRPr>
          </a:p>
        </p:txBody>
      </p:sp>
      <p:sp>
        <p:nvSpPr>
          <p:cNvPr id="155" name="Rectangle 154"/>
          <p:cNvSpPr/>
          <p:nvPr/>
        </p:nvSpPr>
        <p:spPr>
          <a:xfrm>
            <a:off x="1810891" y="503360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3</a:t>
            </a:r>
            <a:endParaRPr lang="en-GB" sz="1200" dirty="0">
              <a:solidFill>
                <a:schemeClr val="tx2"/>
              </a:solidFill>
            </a:endParaRPr>
          </a:p>
        </p:txBody>
      </p:sp>
      <p:sp>
        <p:nvSpPr>
          <p:cNvPr id="157" name="Rectangle 156"/>
          <p:cNvSpPr/>
          <p:nvPr/>
        </p:nvSpPr>
        <p:spPr>
          <a:xfrm>
            <a:off x="2284057" y="503360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4</a:t>
            </a:r>
            <a:endParaRPr lang="en-GB" sz="1200" dirty="0">
              <a:solidFill>
                <a:schemeClr val="tx2"/>
              </a:solidFill>
            </a:endParaRPr>
          </a:p>
        </p:txBody>
      </p:sp>
      <p:sp>
        <p:nvSpPr>
          <p:cNvPr id="159" name="Rectangle 158"/>
          <p:cNvSpPr/>
          <p:nvPr/>
        </p:nvSpPr>
        <p:spPr>
          <a:xfrm>
            <a:off x="2799794" y="503360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5</a:t>
            </a:r>
            <a:endParaRPr lang="en-GB" sz="1200" dirty="0">
              <a:solidFill>
                <a:schemeClr val="tx2"/>
              </a:solidFill>
            </a:endParaRPr>
          </a:p>
        </p:txBody>
      </p:sp>
      <p:sp>
        <p:nvSpPr>
          <p:cNvPr id="161" name="Rectangle 160"/>
          <p:cNvSpPr/>
          <p:nvPr/>
        </p:nvSpPr>
        <p:spPr>
          <a:xfrm>
            <a:off x="3275012" y="503360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6</a:t>
            </a:r>
            <a:endParaRPr lang="en-GB" sz="1200" dirty="0">
              <a:solidFill>
                <a:schemeClr val="tx2"/>
              </a:solidFill>
            </a:endParaRPr>
          </a:p>
        </p:txBody>
      </p:sp>
      <p:sp>
        <p:nvSpPr>
          <p:cNvPr id="163" name="Rectangle 162"/>
          <p:cNvSpPr/>
          <p:nvPr/>
        </p:nvSpPr>
        <p:spPr>
          <a:xfrm>
            <a:off x="3732212" y="503360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7</a:t>
            </a:r>
            <a:endParaRPr lang="en-GB" sz="1200" dirty="0">
              <a:solidFill>
                <a:schemeClr val="tx2"/>
              </a:solidFill>
            </a:endParaRPr>
          </a:p>
        </p:txBody>
      </p:sp>
      <p:sp>
        <p:nvSpPr>
          <p:cNvPr id="165" name="Rectangle 164"/>
          <p:cNvSpPr/>
          <p:nvPr/>
        </p:nvSpPr>
        <p:spPr>
          <a:xfrm>
            <a:off x="4171118" y="503360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8</a:t>
            </a:r>
            <a:endParaRPr lang="en-GB" sz="1200" dirty="0">
              <a:solidFill>
                <a:schemeClr val="tx2"/>
              </a:solidFill>
            </a:endParaRPr>
          </a:p>
        </p:txBody>
      </p:sp>
      <p:grpSp>
        <p:nvGrpSpPr>
          <p:cNvPr id="9" name="Group 8"/>
          <p:cNvGrpSpPr/>
          <p:nvPr/>
        </p:nvGrpSpPr>
        <p:grpSpPr>
          <a:xfrm>
            <a:off x="1129557" y="5359200"/>
            <a:ext cx="3914635" cy="432000"/>
            <a:chOff x="1842490" y="5256892"/>
            <a:chExt cx="3914635" cy="432000"/>
          </a:xfrm>
        </p:grpSpPr>
        <p:sp>
          <p:nvSpPr>
            <p:cNvPr id="151" name="Rounded Rectangle 150"/>
            <p:cNvSpPr/>
            <p:nvPr/>
          </p:nvSpPr>
          <p:spPr>
            <a:xfrm>
              <a:off x="1842490"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R</a:t>
              </a:r>
              <a:endParaRPr lang="en-GB" sz="1400" dirty="0"/>
            </a:p>
          </p:txBody>
        </p:sp>
        <p:sp>
          <p:nvSpPr>
            <p:cNvPr id="154" name="Rounded Rectangle 153"/>
            <p:cNvSpPr/>
            <p:nvPr/>
          </p:nvSpPr>
          <p:spPr>
            <a:xfrm>
              <a:off x="2345309"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P</a:t>
              </a:r>
              <a:endParaRPr lang="en-GB" sz="1400" dirty="0"/>
            </a:p>
          </p:txBody>
        </p:sp>
        <p:sp>
          <p:nvSpPr>
            <p:cNvPr id="156" name="Rounded Rectangle 155"/>
            <p:cNvSpPr/>
            <p:nvPr/>
          </p:nvSpPr>
          <p:spPr>
            <a:xfrm>
              <a:off x="2844590"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D</a:t>
              </a:r>
              <a:endParaRPr lang="en-GB" sz="1400" dirty="0"/>
            </a:p>
          </p:txBody>
        </p:sp>
        <p:sp>
          <p:nvSpPr>
            <p:cNvPr id="158" name="Rounded Rectangle 157"/>
            <p:cNvSpPr/>
            <p:nvPr/>
          </p:nvSpPr>
          <p:spPr>
            <a:xfrm>
              <a:off x="3333524"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F</a:t>
              </a:r>
              <a:endParaRPr lang="en-GB" sz="1400" dirty="0"/>
            </a:p>
          </p:txBody>
        </p:sp>
        <p:sp>
          <p:nvSpPr>
            <p:cNvPr id="160" name="Rounded Rectangle 159"/>
            <p:cNvSpPr/>
            <p:nvPr/>
          </p:nvSpPr>
          <p:spPr>
            <a:xfrm>
              <a:off x="3822458"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B</a:t>
              </a:r>
              <a:endParaRPr lang="en-GB" sz="1400" dirty="0"/>
            </a:p>
          </p:txBody>
        </p:sp>
        <p:sp>
          <p:nvSpPr>
            <p:cNvPr id="162" name="Rounded Rectangle 161"/>
            <p:cNvSpPr/>
            <p:nvPr/>
          </p:nvSpPr>
          <p:spPr>
            <a:xfrm>
              <a:off x="4322069"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K</a:t>
              </a:r>
              <a:endParaRPr lang="en-GB" sz="1400" dirty="0"/>
            </a:p>
          </p:txBody>
        </p:sp>
        <p:sp>
          <p:nvSpPr>
            <p:cNvPr id="164" name="Rounded Rectangle 163"/>
            <p:cNvSpPr/>
            <p:nvPr/>
          </p:nvSpPr>
          <p:spPr>
            <a:xfrm>
              <a:off x="4823665"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A</a:t>
              </a:r>
              <a:endParaRPr lang="en-GB" sz="1400" dirty="0"/>
            </a:p>
          </p:txBody>
        </p:sp>
        <p:sp>
          <p:nvSpPr>
            <p:cNvPr id="166" name="Rounded Rectangle 165"/>
            <p:cNvSpPr/>
            <p:nvPr/>
          </p:nvSpPr>
          <p:spPr>
            <a:xfrm>
              <a:off x="5325125"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C</a:t>
              </a:r>
              <a:endParaRPr lang="en-GB" sz="1400" dirty="0"/>
            </a:p>
          </p:txBody>
        </p:sp>
      </p:grpSp>
      <p:sp>
        <p:nvSpPr>
          <p:cNvPr id="167" name="Rectangle 166"/>
          <p:cNvSpPr/>
          <p:nvPr/>
        </p:nvSpPr>
        <p:spPr>
          <a:xfrm>
            <a:off x="4617898" y="503360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9</a:t>
            </a:r>
            <a:endParaRPr lang="en-GB" sz="1200" dirty="0">
              <a:solidFill>
                <a:schemeClr val="tx2"/>
              </a:solidFill>
            </a:endParaRPr>
          </a:p>
        </p:txBody>
      </p:sp>
      <p:cxnSp>
        <p:nvCxnSpPr>
          <p:cNvPr id="172" name="Straight Connector 171"/>
          <p:cNvCxnSpPr/>
          <p:nvPr/>
        </p:nvCxnSpPr>
        <p:spPr>
          <a:xfrm flipH="1">
            <a:off x="596193" y="5305430"/>
            <a:ext cx="552837" cy="485770"/>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grpSp>
        <p:nvGrpSpPr>
          <p:cNvPr id="20" name="Group 19"/>
          <p:cNvGrpSpPr/>
          <p:nvPr/>
        </p:nvGrpSpPr>
        <p:grpSpPr>
          <a:xfrm>
            <a:off x="4951412" y="1254338"/>
            <a:ext cx="4574195" cy="3798062"/>
            <a:chOff x="4951412" y="1254338"/>
            <a:chExt cx="4574195" cy="3798062"/>
          </a:xfrm>
        </p:grpSpPr>
        <p:sp>
          <p:nvSpPr>
            <p:cNvPr id="201" name="Rounded Rectangle 200"/>
            <p:cNvSpPr/>
            <p:nvPr/>
          </p:nvSpPr>
          <p:spPr>
            <a:xfrm>
              <a:off x="8938282" y="4620400"/>
              <a:ext cx="432000" cy="432000"/>
            </a:xfrm>
            <a:prstGeom prst="roundRect">
              <a:avLst/>
            </a:prstGeom>
            <a:solidFill>
              <a:schemeClr val="bg2">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Y</a:t>
              </a:r>
              <a:endParaRPr lang="en-GB" sz="1400" dirty="0"/>
            </a:p>
          </p:txBody>
        </p:sp>
        <p:sp>
          <p:nvSpPr>
            <p:cNvPr id="202" name="Rectangle 201"/>
            <p:cNvSpPr/>
            <p:nvPr/>
          </p:nvSpPr>
          <p:spPr>
            <a:xfrm>
              <a:off x="9030307" y="429480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9</a:t>
              </a:r>
              <a:endParaRPr lang="en-GB" sz="1200" dirty="0">
                <a:solidFill>
                  <a:schemeClr val="tx2"/>
                </a:solidFill>
              </a:endParaRPr>
            </a:p>
          </p:txBody>
        </p:sp>
        <p:sp>
          <p:nvSpPr>
            <p:cNvPr id="203" name="Rectangle 202"/>
            <p:cNvSpPr/>
            <p:nvPr/>
          </p:nvSpPr>
          <p:spPr>
            <a:xfrm>
              <a:off x="5114501" y="429480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1</a:t>
              </a:r>
              <a:endParaRPr lang="en-GB" sz="1200" dirty="0">
                <a:solidFill>
                  <a:schemeClr val="tx2"/>
                </a:solidFill>
              </a:endParaRPr>
            </a:p>
          </p:txBody>
        </p:sp>
        <p:sp>
          <p:nvSpPr>
            <p:cNvPr id="204" name="Rectangle 203"/>
            <p:cNvSpPr/>
            <p:nvPr/>
          </p:nvSpPr>
          <p:spPr>
            <a:xfrm>
              <a:off x="5632746" y="429480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2</a:t>
              </a:r>
              <a:endParaRPr lang="en-GB" sz="1200" dirty="0">
                <a:solidFill>
                  <a:schemeClr val="tx2"/>
                </a:solidFill>
              </a:endParaRPr>
            </a:p>
          </p:txBody>
        </p:sp>
        <p:sp>
          <p:nvSpPr>
            <p:cNvPr id="205" name="Rectangle 204"/>
            <p:cNvSpPr/>
            <p:nvPr/>
          </p:nvSpPr>
          <p:spPr>
            <a:xfrm>
              <a:off x="6105912" y="429480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3</a:t>
              </a:r>
              <a:endParaRPr lang="en-GB" sz="1200" dirty="0">
                <a:solidFill>
                  <a:schemeClr val="tx2"/>
                </a:solidFill>
              </a:endParaRPr>
            </a:p>
          </p:txBody>
        </p:sp>
        <p:sp>
          <p:nvSpPr>
            <p:cNvPr id="206" name="Rectangle 205"/>
            <p:cNvSpPr/>
            <p:nvPr/>
          </p:nvSpPr>
          <p:spPr>
            <a:xfrm>
              <a:off x="6621649" y="429480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4</a:t>
              </a:r>
              <a:endParaRPr lang="en-GB" sz="1200" dirty="0">
                <a:solidFill>
                  <a:schemeClr val="tx2"/>
                </a:solidFill>
              </a:endParaRPr>
            </a:p>
          </p:txBody>
        </p:sp>
        <p:sp>
          <p:nvSpPr>
            <p:cNvPr id="207" name="Rectangle 206"/>
            <p:cNvSpPr/>
            <p:nvPr/>
          </p:nvSpPr>
          <p:spPr>
            <a:xfrm>
              <a:off x="7117142" y="429480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5</a:t>
              </a:r>
              <a:endParaRPr lang="en-GB" sz="1200" dirty="0">
                <a:solidFill>
                  <a:schemeClr val="tx2"/>
                </a:solidFill>
              </a:endParaRPr>
            </a:p>
          </p:txBody>
        </p:sp>
        <p:sp>
          <p:nvSpPr>
            <p:cNvPr id="208" name="Rectangle 207"/>
            <p:cNvSpPr/>
            <p:nvPr/>
          </p:nvSpPr>
          <p:spPr>
            <a:xfrm>
              <a:off x="7542212" y="429480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6</a:t>
              </a:r>
              <a:endParaRPr lang="en-GB" sz="1200" dirty="0">
                <a:solidFill>
                  <a:schemeClr val="tx2"/>
                </a:solidFill>
              </a:endParaRPr>
            </a:p>
          </p:txBody>
        </p:sp>
        <p:sp>
          <p:nvSpPr>
            <p:cNvPr id="209" name="Rectangle 208"/>
            <p:cNvSpPr/>
            <p:nvPr/>
          </p:nvSpPr>
          <p:spPr>
            <a:xfrm>
              <a:off x="8075612" y="429480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7</a:t>
              </a:r>
              <a:endParaRPr lang="en-GB" sz="1200" dirty="0">
                <a:solidFill>
                  <a:schemeClr val="tx2"/>
                </a:solidFill>
              </a:endParaRPr>
            </a:p>
          </p:txBody>
        </p:sp>
        <p:grpSp>
          <p:nvGrpSpPr>
            <p:cNvPr id="210" name="Group 209"/>
            <p:cNvGrpSpPr/>
            <p:nvPr/>
          </p:nvGrpSpPr>
          <p:grpSpPr>
            <a:xfrm>
              <a:off x="4951412" y="4620400"/>
              <a:ext cx="3914635" cy="432000"/>
              <a:chOff x="1842490" y="5256892"/>
              <a:chExt cx="3914635" cy="432000"/>
            </a:xfrm>
          </p:grpSpPr>
          <p:sp>
            <p:nvSpPr>
              <p:cNvPr id="211" name="Rounded Rectangle 210"/>
              <p:cNvSpPr/>
              <p:nvPr/>
            </p:nvSpPr>
            <p:spPr>
              <a:xfrm>
                <a:off x="1842490"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R</a:t>
                </a:r>
                <a:endParaRPr lang="en-GB" sz="1400" dirty="0"/>
              </a:p>
            </p:txBody>
          </p:sp>
          <p:sp>
            <p:nvSpPr>
              <p:cNvPr id="212" name="Rounded Rectangle 211"/>
              <p:cNvSpPr/>
              <p:nvPr/>
            </p:nvSpPr>
            <p:spPr>
              <a:xfrm>
                <a:off x="2345309"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F</a:t>
                </a:r>
                <a:endParaRPr lang="en-GB" sz="1400" dirty="0"/>
              </a:p>
            </p:txBody>
          </p:sp>
          <p:sp>
            <p:nvSpPr>
              <p:cNvPr id="213" name="Rounded Rectangle 212"/>
              <p:cNvSpPr/>
              <p:nvPr/>
            </p:nvSpPr>
            <p:spPr>
              <a:xfrm>
                <a:off x="2844590"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P</a:t>
                </a:r>
                <a:endParaRPr lang="en-GB" sz="1400" dirty="0"/>
              </a:p>
            </p:txBody>
          </p:sp>
          <p:sp>
            <p:nvSpPr>
              <p:cNvPr id="214" name="Rounded Rectangle 213"/>
              <p:cNvSpPr/>
              <p:nvPr/>
            </p:nvSpPr>
            <p:spPr>
              <a:xfrm>
                <a:off x="3333524"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D</a:t>
                </a:r>
                <a:endParaRPr lang="en-GB" sz="1400" dirty="0"/>
              </a:p>
            </p:txBody>
          </p:sp>
          <p:sp>
            <p:nvSpPr>
              <p:cNvPr id="215" name="Rounded Rectangle 214"/>
              <p:cNvSpPr/>
              <p:nvPr/>
            </p:nvSpPr>
            <p:spPr>
              <a:xfrm>
                <a:off x="3822458"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C</a:t>
                </a:r>
                <a:endParaRPr lang="en-GB" sz="1400" dirty="0"/>
              </a:p>
            </p:txBody>
          </p:sp>
          <p:sp>
            <p:nvSpPr>
              <p:cNvPr id="216" name="Rounded Rectangle 215"/>
              <p:cNvSpPr/>
              <p:nvPr/>
            </p:nvSpPr>
            <p:spPr>
              <a:xfrm>
                <a:off x="4322069"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B</a:t>
                </a:r>
                <a:endParaRPr lang="en-GB" sz="1400" dirty="0"/>
              </a:p>
            </p:txBody>
          </p:sp>
          <p:sp>
            <p:nvSpPr>
              <p:cNvPr id="217" name="Rounded Rectangle 216"/>
              <p:cNvSpPr/>
              <p:nvPr/>
            </p:nvSpPr>
            <p:spPr>
              <a:xfrm>
                <a:off x="4823665"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K</a:t>
                </a:r>
                <a:endParaRPr lang="en-GB" sz="1400" dirty="0"/>
              </a:p>
            </p:txBody>
          </p:sp>
          <p:sp>
            <p:nvSpPr>
              <p:cNvPr id="218" name="Rounded Rectangle 217"/>
              <p:cNvSpPr/>
              <p:nvPr/>
            </p:nvSpPr>
            <p:spPr>
              <a:xfrm>
                <a:off x="5325125"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A</a:t>
                </a:r>
                <a:endParaRPr lang="en-GB" sz="1400" dirty="0"/>
              </a:p>
            </p:txBody>
          </p:sp>
        </p:grpSp>
        <p:sp>
          <p:nvSpPr>
            <p:cNvPr id="219" name="Rectangle 218"/>
            <p:cNvSpPr/>
            <p:nvPr/>
          </p:nvSpPr>
          <p:spPr>
            <a:xfrm>
              <a:off x="8562561" y="429480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8</a:t>
              </a:r>
              <a:endParaRPr lang="en-GB" sz="1200" dirty="0">
                <a:solidFill>
                  <a:schemeClr val="tx2"/>
                </a:solidFill>
              </a:endParaRPr>
            </a:p>
          </p:txBody>
        </p:sp>
        <p:grpSp>
          <p:nvGrpSpPr>
            <p:cNvPr id="18" name="Group 17"/>
            <p:cNvGrpSpPr/>
            <p:nvPr/>
          </p:nvGrpSpPr>
          <p:grpSpPr>
            <a:xfrm>
              <a:off x="5295042" y="1371654"/>
              <a:ext cx="4161999" cy="2971746"/>
              <a:chOff x="5295042" y="1371654"/>
              <a:chExt cx="4161999" cy="2971746"/>
            </a:xfrm>
          </p:grpSpPr>
          <p:cxnSp>
            <p:nvCxnSpPr>
              <p:cNvPr id="173" name="Straight Connector 172"/>
              <p:cNvCxnSpPr/>
              <p:nvPr/>
            </p:nvCxnSpPr>
            <p:spPr>
              <a:xfrm flipH="1">
                <a:off x="6800123" y="1710940"/>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174" name="TextBox 173"/>
              <p:cNvSpPr txBox="1"/>
              <p:nvPr/>
            </p:nvSpPr>
            <p:spPr>
              <a:xfrm>
                <a:off x="6594085" y="1743147"/>
                <a:ext cx="298480" cy="360612"/>
              </a:xfrm>
              <a:prstGeom prst="rect">
                <a:avLst/>
              </a:prstGeom>
              <a:noFill/>
            </p:spPr>
            <p:txBody>
              <a:bodyPr wrap="none" rtlCol="0">
                <a:spAutoFit/>
              </a:bodyPr>
              <a:lstStyle/>
              <a:p>
                <a:r>
                  <a:rPr lang="en-GB" dirty="0" smtClean="0">
                    <a:solidFill>
                      <a:schemeClr val="tx1"/>
                    </a:solidFill>
                  </a:rPr>
                  <a:t>2</a:t>
                </a:r>
                <a:endParaRPr lang="en-GB" dirty="0">
                  <a:solidFill>
                    <a:schemeClr val="tx1"/>
                  </a:solidFill>
                </a:endParaRPr>
              </a:p>
            </p:txBody>
          </p:sp>
          <p:sp>
            <p:nvSpPr>
              <p:cNvPr id="175" name="TextBox 174"/>
              <p:cNvSpPr txBox="1"/>
              <p:nvPr/>
            </p:nvSpPr>
            <p:spPr>
              <a:xfrm>
                <a:off x="8568965" y="1743147"/>
                <a:ext cx="298480" cy="360612"/>
              </a:xfrm>
              <a:prstGeom prst="rect">
                <a:avLst/>
              </a:prstGeom>
              <a:noFill/>
            </p:spPr>
            <p:txBody>
              <a:bodyPr wrap="none" rtlCol="0">
                <a:spAutoFit/>
              </a:bodyPr>
              <a:lstStyle/>
              <a:p>
                <a:r>
                  <a:rPr lang="en-GB" dirty="0" smtClean="0">
                    <a:solidFill>
                      <a:schemeClr val="tx1"/>
                    </a:solidFill>
                  </a:rPr>
                  <a:t>3</a:t>
                </a:r>
                <a:endParaRPr lang="en-GB" dirty="0">
                  <a:solidFill>
                    <a:schemeClr val="tx1"/>
                  </a:solidFill>
                </a:endParaRPr>
              </a:p>
            </p:txBody>
          </p:sp>
          <p:sp>
            <p:nvSpPr>
              <p:cNvPr id="176" name="TextBox 175"/>
              <p:cNvSpPr txBox="1"/>
              <p:nvPr/>
            </p:nvSpPr>
            <p:spPr>
              <a:xfrm>
                <a:off x="7349765" y="2581347"/>
                <a:ext cx="298480" cy="360612"/>
              </a:xfrm>
              <a:prstGeom prst="rect">
                <a:avLst/>
              </a:prstGeom>
              <a:noFill/>
            </p:spPr>
            <p:txBody>
              <a:bodyPr wrap="none" rtlCol="0">
                <a:spAutoFit/>
              </a:bodyPr>
              <a:lstStyle/>
              <a:p>
                <a:r>
                  <a:rPr lang="en-GB" dirty="0" smtClean="0">
                    <a:solidFill>
                      <a:schemeClr val="tx1"/>
                    </a:solidFill>
                  </a:rPr>
                  <a:t>5</a:t>
                </a:r>
                <a:endParaRPr lang="en-GB" dirty="0">
                  <a:solidFill>
                    <a:schemeClr val="tx1"/>
                  </a:solidFill>
                </a:endParaRPr>
              </a:p>
            </p:txBody>
          </p:sp>
          <p:cxnSp>
            <p:nvCxnSpPr>
              <p:cNvPr id="177" name="Straight Connector 176"/>
              <p:cNvCxnSpPr/>
              <p:nvPr/>
            </p:nvCxnSpPr>
            <p:spPr>
              <a:xfrm>
                <a:off x="7912929" y="1710940"/>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178" name="Oval 177"/>
              <p:cNvSpPr/>
              <p:nvPr/>
            </p:nvSpPr>
            <p:spPr>
              <a:xfrm>
                <a:off x="5929590" y="2905189"/>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D</a:t>
                </a:r>
                <a:endParaRPr lang="en-GB" sz="1800" baseline="-25000" dirty="0"/>
              </a:p>
            </p:txBody>
          </p:sp>
          <p:sp>
            <p:nvSpPr>
              <p:cNvPr id="179" name="TextBox 178"/>
              <p:cNvSpPr txBox="1"/>
              <p:nvPr/>
            </p:nvSpPr>
            <p:spPr>
              <a:xfrm>
                <a:off x="5908285" y="2581347"/>
                <a:ext cx="298480" cy="360612"/>
              </a:xfrm>
              <a:prstGeom prst="rect">
                <a:avLst/>
              </a:prstGeom>
              <a:noFill/>
            </p:spPr>
            <p:txBody>
              <a:bodyPr wrap="none" rtlCol="0">
                <a:spAutoFit/>
              </a:bodyPr>
              <a:lstStyle/>
              <a:p>
                <a:r>
                  <a:rPr lang="en-GB" dirty="0" smtClean="0">
                    <a:solidFill>
                      <a:schemeClr val="tx1"/>
                    </a:solidFill>
                  </a:rPr>
                  <a:t>4</a:t>
                </a:r>
                <a:endParaRPr lang="en-GB" dirty="0">
                  <a:solidFill>
                    <a:schemeClr val="tx1"/>
                  </a:solidFill>
                </a:endParaRPr>
              </a:p>
            </p:txBody>
          </p:sp>
          <p:sp>
            <p:nvSpPr>
              <p:cNvPr id="180" name="Oval 179"/>
              <p:cNvSpPr/>
              <p:nvPr/>
            </p:nvSpPr>
            <p:spPr>
              <a:xfrm>
                <a:off x="7099651" y="2905189"/>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C</a:t>
                </a:r>
                <a:endParaRPr lang="en-GB" sz="1800" baseline="-25000" dirty="0"/>
              </a:p>
            </p:txBody>
          </p:sp>
          <p:cxnSp>
            <p:nvCxnSpPr>
              <p:cNvPr id="181" name="Straight Connector 180"/>
              <p:cNvCxnSpPr>
                <a:stCxn id="198" idx="3"/>
                <a:endCxn id="178" idx="0"/>
              </p:cNvCxnSpPr>
              <p:nvPr/>
            </p:nvCxnSpPr>
            <p:spPr>
              <a:xfrm flipH="1">
                <a:off x="6199590" y="2535156"/>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182" name="Straight Connector 181"/>
              <p:cNvCxnSpPr>
                <a:stCxn id="198" idx="5"/>
                <a:endCxn id="180" idx="0"/>
              </p:cNvCxnSpPr>
              <p:nvPr/>
            </p:nvCxnSpPr>
            <p:spPr>
              <a:xfrm>
                <a:off x="7004564" y="2535156"/>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183" name="Oval 182"/>
              <p:cNvSpPr/>
              <p:nvPr/>
            </p:nvSpPr>
            <p:spPr>
              <a:xfrm>
                <a:off x="7742011" y="2891256"/>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B</a:t>
                </a:r>
                <a:endParaRPr lang="en-GB" sz="1800" baseline="-25000" dirty="0"/>
              </a:p>
            </p:txBody>
          </p:sp>
          <p:sp>
            <p:nvSpPr>
              <p:cNvPr id="184" name="TextBox 183"/>
              <p:cNvSpPr txBox="1"/>
              <p:nvPr/>
            </p:nvSpPr>
            <p:spPr>
              <a:xfrm>
                <a:off x="7730765" y="2581347"/>
                <a:ext cx="298480" cy="360612"/>
              </a:xfrm>
              <a:prstGeom prst="rect">
                <a:avLst/>
              </a:prstGeom>
              <a:noFill/>
            </p:spPr>
            <p:txBody>
              <a:bodyPr wrap="none" rtlCol="0">
                <a:spAutoFit/>
              </a:bodyPr>
              <a:lstStyle/>
              <a:p>
                <a:r>
                  <a:rPr lang="en-GB" dirty="0" smtClean="0">
                    <a:solidFill>
                      <a:schemeClr val="tx1"/>
                    </a:solidFill>
                  </a:rPr>
                  <a:t>6</a:t>
                </a:r>
                <a:endParaRPr lang="en-GB" dirty="0">
                  <a:solidFill>
                    <a:schemeClr val="tx1"/>
                  </a:solidFill>
                </a:endParaRPr>
              </a:p>
            </p:txBody>
          </p:sp>
          <p:sp>
            <p:nvSpPr>
              <p:cNvPr id="185" name="Oval 184"/>
              <p:cNvSpPr/>
              <p:nvPr/>
            </p:nvSpPr>
            <p:spPr>
              <a:xfrm>
                <a:off x="8912072" y="2891256"/>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K</a:t>
                </a:r>
                <a:endParaRPr lang="en-GB" sz="1800" baseline="-25000" dirty="0"/>
              </a:p>
            </p:txBody>
          </p:sp>
          <p:sp>
            <p:nvSpPr>
              <p:cNvPr id="186" name="TextBox 185"/>
              <p:cNvSpPr txBox="1"/>
              <p:nvPr/>
            </p:nvSpPr>
            <p:spPr>
              <a:xfrm>
                <a:off x="9158561" y="2581347"/>
                <a:ext cx="298480" cy="360612"/>
              </a:xfrm>
              <a:prstGeom prst="rect">
                <a:avLst/>
              </a:prstGeom>
              <a:noFill/>
            </p:spPr>
            <p:txBody>
              <a:bodyPr wrap="none" rtlCol="0">
                <a:spAutoFit/>
              </a:bodyPr>
              <a:lstStyle/>
              <a:p>
                <a:r>
                  <a:rPr lang="en-GB" dirty="0" smtClean="0">
                    <a:solidFill>
                      <a:schemeClr val="tx1"/>
                    </a:solidFill>
                  </a:rPr>
                  <a:t>7</a:t>
                </a:r>
                <a:endParaRPr lang="en-GB" dirty="0">
                  <a:solidFill>
                    <a:schemeClr val="tx1"/>
                  </a:solidFill>
                </a:endParaRPr>
              </a:p>
            </p:txBody>
          </p:sp>
          <p:cxnSp>
            <p:nvCxnSpPr>
              <p:cNvPr id="187" name="Straight Connector 186"/>
              <p:cNvCxnSpPr>
                <a:endCxn id="183" idx="0"/>
              </p:cNvCxnSpPr>
              <p:nvPr/>
            </p:nvCxnSpPr>
            <p:spPr>
              <a:xfrm flipH="1">
                <a:off x="8012011" y="2521223"/>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188" name="Straight Connector 187"/>
              <p:cNvCxnSpPr/>
              <p:nvPr/>
            </p:nvCxnSpPr>
            <p:spPr>
              <a:xfrm>
                <a:off x="8816985" y="2521223"/>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189" name="Oval 188"/>
              <p:cNvSpPr/>
              <p:nvPr/>
            </p:nvSpPr>
            <p:spPr>
              <a:xfrm>
                <a:off x="5295042" y="380340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A</a:t>
                </a:r>
                <a:endParaRPr lang="en-GB" sz="1800" baseline="-25000" dirty="0"/>
              </a:p>
            </p:txBody>
          </p:sp>
          <p:sp>
            <p:nvSpPr>
              <p:cNvPr id="190" name="TextBox 189"/>
              <p:cNvSpPr txBox="1"/>
              <p:nvPr/>
            </p:nvSpPr>
            <p:spPr>
              <a:xfrm>
                <a:off x="5295042" y="3495747"/>
                <a:ext cx="298480" cy="360612"/>
              </a:xfrm>
              <a:prstGeom prst="rect">
                <a:avLst/>
              </a:prstGeom>
              <a:noFill/>
            </p:spPr>
            <p:txBody>
              <a:bodyPr wrap="none" rtlCol="0">
                <a:spAutoFit/>
              </a:bodyPr>
              <a:lstStyle/>
              <a:p>
                <a:r>
                  <a:rPr lang="en-GB" dirty="0" smtClean="0">
                    <a:solidFill>
                      <a:schemeClr val="tx1"/>
                    </a:solidFill>
                  </a:rPr>
                  <a:t>8</a:t>
                </a:r>
                <a:endParaRPr lang="en-GB" dirty="0">
                  <a:solidFill>
                    <a:schemeClr val="tx1"/>
                  </a:solidFill>
                </a:endParaRPr>
              </a:p>
            </p:txBody>
          </p:sp>
          <p:cxnSp>
            <p:nvCxnSpPr>
              <p:cNvPr id="192" name="Straight Connector 191"/>
              <p:cNvCxnSpPr/>
              <p:nvPr/>
            </p:nvCxnSpPr>
            <p:spPr>
              <a:xfrm flipH="1">
                <a:off x="5565042" y="3433367"/>
                <a:ext cx="423136" cy="370033"/>
              </a:xfrm>
              <a:prstGeom prst="line">
                <a:avLst/>
              </a:prstGeom>
            </p:spPr>
            <p:style>
              <a:lnRef idx="3">
                <a:schemeClr val="dk1"/>
              </a:lnRef>
              <a:fillRef idx="0">
                <a:schemeClr val="dk1"/>
              </a:fillRef>
              <a:effectRef idx="2">
                <a:schemeClr val="dk1"/>
              </a:effectRef>
              <a:fontRef idx="minor">
                <a:schemeClr val="tx1"/>
              </a:fontRef>
            </p:style>
          </p:cxnSp>
          <p:sp>
            <p:nvSpPr>
              <p:cNvPr id="198" name="Oval 197"/>
              <p:cNvSpPr/>
              <p:nvPr/>
            </p:nvSpPr>
            <p:spPr>
              <a:xfrm>
                <a:off x="6543645" y="20742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F</a:t>
                </a:r>
                <a:endParaRPr lang="en-GB" sz="1800" baseline="-25000" dirty="0"/>
              </a:p>
            </p:txBody>
          </p:sp>
          <p:sp>
            <p:nvSpPr>
              <p:cNvPr id="199" name="Oval 198"/>
              <p:cNvSpPr/>
              <p:nvPr/>
            </p:nvSpPr>
            <p:spPr>
              <a:xfrm>
                <a:off x="8340365" y="20742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P</a:t>
                </a:r>
                <a:endParaRPr lang="en-GB" sz="1800" baseline="-25000" dirty="0"/>
              </a:p>
            </p:txBody>
          </p:sp>
          <p:sp>
            <p:nvSpPr>
              <p:cNvPr id="225" name="Oval 224"/>
              <p:cNvSpPr/>
              <p:nvPr/>
            </p:nvSpPr>
            <p:spPr>
              <a:xfrm>
                <a:off x="7361347" y="137165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R</a:t>
                </a:r>
                <a:endParaRPr lang="en-GB" sz="1800" baseline="-25000" dirty="0"/>
              </a:p>
            </p:txBody>
          </p:sp>
        </p:grpSp>
        <p:sp>
          <p:nvSpPr>
            <p:cNvPr id="227" name="TextBox 226"/>
            <p:cNvSpPr txBox="1"/>
            <p:nvPr/>
          </p:nvSpPr>
          <p:spPr>
            <a:xfrm>
              <a:off x="7837507" y="1254338"/>
              <a:ext cx="298480" cy="360612"/>
            </a:xfrm>
            <a:prstGeom prst="rect">
              <a:avLst/>
            </a:prstGeom>
            <a:noFill/>
          </p:spPr>
          <p:txBody>
            <a:bodyPr wrap="none" rtlCol="0">
              <a:spAutoFit/>
            </a:bodyPr>
            <a:lstStyle/>
            <a:p>
              <a:r>
                <a:rPr lang="en-GB" dirty="0" smtClean="0">
                  <a:solidFill>
                    <a:schemeClr val="tx1"/>
                  </a:solidFill>
                </a:rPr>
                <a:t>1</a:t>
              </a:r>
              <a:endParaRPr lang="en-GB" dirty="0">
                <a:solidFill>
                  <a:schemeClr val="tx1"/>
                </a:solidFill>
              </a:endParaRPr>
            </a:p>
          </p:txBody>
        </p:sp>
      </p:grpSp>
      <p:sp>
        <p:nvSpPr>
          <p:cNvPr id="21" name="Right Arrow 20"/>
          <p:cNvSpPr/>
          <p:nvPr/>
        </p:nvSpPr>
        <p:spPr>
          <a:xfrm>
            <a:off x="4984314" y="2531011"/>
            <a:ext cx="769500" cy="503458"/>
          </a:xfrm>
          <a:prstGeom prst="rightArrow">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TextBox 21"/>
          <p:cNvSpPr txBox="1"/>
          <p:nvPr/>
        </p:nvSpPr>
        <p:spPr>
          <a:xfrm>
            <a:off x="4415117" y="2102110"/>
            <a:ext cx="2121093" cy="394210"/>
          </a:xfrm>
          <a:prstGeom prst="rect">
            <a:avLst/>
          </a:prstGeom>
          <a:noFill/>
        </p:spPr>
        <p:txBody>
          <a:bodyPr wrap="none" rtlCol="0">
            <a:spAutoFit/>
          </a:bodyPr>
          <a:lstStyle/>
          <a:p>
            <a:r>
              <a:rPr lang="en-GB" sz="1800" dirty="0" smtClean="0">
                <a:solidFill>
                  <a:schemeClr val="tx1"/>
                </a:solidFill>
              </a:rPr>
              <a:t>After deleting “Y”</a:t>
            </a:r>
            <a:endParaRPr lang="en-GB" sz="18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172"/>
                                        </p:tgtEl>
                                        <p:attrNameLst>
                                          <p:attrName>style.visibility</p:attrName>
                                        </p:attrNameLst>
                                      </p:cBhvr>
                                      <p:to>
                                        <p:strVal val="visible"/>
                                      </p:to>
                                    </p:set>
                                    <p:animEffect transition="in" filter="wipe(down)">
                                      <p:cBhvr>
                                        <p:cTn id="10" dur="500"/>
                                        <p:tgtEl>
                                          <p:spTgt spid="17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GB" dirty="0"/>
              <a:t>Heapsort (Example)</a:t>
            </a:r>
          </a:p>
        </p:txBody>
      </p:sp>
      <p:grpSp>
        <p:nvGrpSpPr>
          <p:cNvPr id="2" name="Group 1"/>
          <p:cNvGrpSpPr/>
          <p:nvPr/>
        </p:nvGrpSpPr>
        <p:grpSpPr>
          <a:xfrm>
            <a:off x="4951412" y="3810000"/>
            <a:ext cx="4634570" cy="757592"/>
            <a:chOff x="4951412" y="3810000"/>
            <a:chExt cx="4634570" cy="757592"/>
          </a:xfrm>
        </p:grpSpPr>
        <p:sp>
          <p:nvSpPr>
            <p:cNvPr id="201" name="Rounded Rectangle 200"/>
            <p:cNvSpPr/>
            <p:nvPr/>
          </p:nvSpPr>
          <p:spPr>
            <a:xfrm>
              <a:off x="8938282" y="4135592"/>
              <a:ext cx="432000" cy="432000"/>
            </a:xfrm>
            <a:prstGeom prst="roundRect">
              <a:avLst/>
            </a:prstGeom>
            <a:solidFill>
              <a:schemeClr val="bg2">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Y</a:t>
              </a:r>
              <a:endParaRPr lang="en-GB" sz="1400" dirty="0"/>
            </a:p>
          </p:txBody>
        </p:sp>
        <p:sp>
          <p:nvSpPr>
            <p:cNvPr id="202" name="Rectangle 201"/>
            <p:cNvSpPr/>
            <p:nvPr/>
          </p:nvSpPr>
          <p:spPr>
            <a:xfrm>
              <a:off x="9090682" y="3810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9</a:t>
              </a:r>
              <a:endParaRPr lang="en-GB" sz="1200" dirty="0">
                <a:solidFill>
                  <a:schemeClr val="tx2"/>
                </a:solidFill>
              </a:endParaRPr>
            </a:p>
          </p:txBody>
        </p:sp>
        <p:sp>
          <p:nvSpPr>
            <p:cNvPr id="203" name="Rectangle 202"/>
            <p:cNvSpPr/>
            <p:nvPr/>
          </p:nvSpPr>
          <p:spPr>
            <a:xfrm>
              <a:off x="5114501" y="3810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1</a:t>
              </a:r>
              <a:endParaRPr lang="en-GB" sz="1200" dirty="0">
                <a:solidFill>
                  <a:schemeClr val="tx2"/>
                </a:solidFill>
              </a:endParaRPr>
            </a:p>
          </p:txBody>
        </p:sp>
        <p:sp>
          <p:nvSpPr>
            <p:cNvPr id="204" name="Rectangle 203"/>
            <p:cNvSpPr/>
            <p:nvPr/>
          </p:nvSpPr>
          <p:spPr>
            <a:xfrm>
              <a:off x="5632746" y="3810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2</a:t>
              </a:r>
              <a:endParaRPr lang="en-GB" sz="1200" dirty="0">
                <a:solidFill>
                  <a:schemeClr val="tx2"/>
                </a:solidFill>
              </a:endParaRPr>
            </a:p>
          </p:txBody>
        </p:sp>
        <p:sp>
          <p:nvSpPr>
            <p:cNvPr id="205" name="Rectangle 204"/>
            <p:cNvSpPr/>
            <p:nvPr/>
          </p:nvSpPr>
          <p:spPr>
            <a:xfrm>
              <a:off x="6105912" y="3810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3</a:t>
              </a:r>
              <a:endParaRPr lang="en-GB" sz="1200" dirty="0">
                <a:solidFill>
                  <a:schemeClr val="tx2"/>
                </a:solidFill>
              </a:endParaRPr>
            </a:p>
          </p:txBody>
        </p:sp>
        <p:sp>
          <p:nvSpPr>
            <p:cNvPr id="206" name="Rectangle 205"/>
            <p:cNvSpPr/>
            <p:nvPr/>
          </p:nvSpPr>
          <p:spPr>
            <a:xfrm>
              <a:off x="6621649" y="3810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4</a:t>
              </a:r>
              <a:endParaRPr lang="en-GB" sz="1200" dirty="0">
                <a:solidFill>
                  <a:schemeClr val="tx2"/>
                </a:solidFill>
              </a:endParaRPr>
            </a:p>
          </p:txBody>
        </p:sp>
        <p:sp>
          <p:nvSpPr>
            <p:cNvPr id="207" name="Rectangle 206"/>
            <p:cNvSpPr/>
            <p:nvPr/>
          </p:nvSpPr>
          <p:spPr>
            <a:xfrm>
              <a:off x="7117142" y="3810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5</a:t>
              </a:r>
              <a:endParaRPr lang="en-GB" sz="1200" dirty="0">
                <a:solidFill>
                  <a:schemeClr val="tx2"/>
                </a:solidFill>
              </a:endParaRPr>
            </a:p>
          </p:txBody>
        </p:sp>
        <p:sp>
          <p:nvSpPr>
            <p:cNvPr id="208" name="Rectangle 207"/>
            <p:cNvSpPr/>
            <p:nvPr/>
          </p:nvSpPr>
          <p:spPr>
            <a:xfrm>
              <a:off x="7618412" y="3810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6</a:t>
              </a:r>
              <a:endParaRPr lang="en-GB" sz="1200" dirty="0">
                <a:solidFill>
                  <a:schemeClr val="tx2"/>
                </a:solidFill>
              </a:endParaRPr>
            </a:p>
          </p:txBody>
        </p:sp>
        <p:sp>
          <p:nvSpPr>
            <p:cNvPr id="209" name="Rectangle 208"/>
            <p:cNvSpPr/>
            <p:nvPr/>
          </p:nvSpPr>
          <p:spPr>
            <a:xfrm>
              <a:off x="8135987" y="3810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7</a:t>
              </a:r>
              <a:endParaRPr lang="en-GB" sz="1200" dirty="0">
                <a:solidFill>
                  <a:schemeClr val="tx2"/>
                </a:solidFill>
              </a:endParaRPr>
            </a:p>
          </p:txBody>
        </p:sp>
        <p:grpSp>
          <p:nvGrpSpPr>
            <p:cNvPr id="210" name="Group 209"/>
            <p:cNvGrpSpPr/>
            <p:nvPr/>
          </p:nvGrpSpPr>
          <p:grpSpPr>
            <a:xfrm>
              <a:off x="4951412" y="4135592"/>
              <a:ext cx="3914635" cy="432000"/>
              <a:chOff x="1842490" y="5256892"/>
              <a:chExt cx="3914635" cy="432000"/>
            </a:xfrm>
          </p:grpSpPr>
          <p:sp>
            <p:nvSpPr>
              <p:cNvPr id="211" name="Rounded Rectangle 210"/>
              <p:cNvSpPr/>
              <p:nvPr/>
            </p:nvSpPr>
            <p:spPr>
              <a:xfrm>
                <a:off x="1842490"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P</a:t>
                </a:r>
                <a:endParaRPr lang="en-GB" sz="1400" dirty="0"/>
              </a:p>
            </p:txBody>
          </p:sp>
          <p:sp>
            <p:nvSpPr>
              <p:cNvPr id="212" name="Rounded Rectangle 211"/>
              <p:cNvSpPr/>
              <p:nvPr/>
            </p:nvSpPr>
            <p:spPr>
              <a:xfrm>
                <a:off x="2345309"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F</a:t>
                </a:r>
                <a:endParaRPr lang="en-GB" sz="1400" dirty="0"/>
              </a:p>
            </p:txBody>
          </p:sp>
          <p:sp>
            <p:nvSpPr>
              <p:cNvPr id="213" name="Rounded Rectangle 212"/>
              <p:cNvSpPr/>
              <p:nvPr/>
            </p:nvSpPr>
            <p:spPr>
              <a:xfrm>
                <a:off x="2844590"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K</a:t>
                </a:r>
                <a:endParaRPr lang="en-GB" sz="1400" dirty="0"/>
              </a:p>
            </p:txBody>
          </p:sp>
          <p:sp>
            <p:nvSpPr>
              <p:cNvPr id="214" name="Rounded Rectangle 213"/>
              <p:cNvSpPr/>
              <p:nvPr/>
            </p:nvSpPr>
            <p:spPr>
              <a:xfrm>
                <a:off x="3333524"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D</a:t>
                </a:r>
                <a:endParaRPr lang="en-GB" sz="1400" dirty="0"/>
              </a:p>
            </p:txBody>
          </p:sp>
          <p:sp>
            <p:nvSpPr>
              <p:cNvPr id="215" name="Rounded Rectangle 214"/>
              <p:cNvSpPr/>
              <p:nvPr/>
            </p:nvSpPr>
            <p:spPr>
              <a:xfrm>
                <a:off x="3822458"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C</a:t>
                </a:r>
                <a:endParaRPr lang="en-GB" sz="1400" dirty="0"/>
              </a:p>
            </p:txBody>
          </p:sp>
          <p:sp>
            <p:nvSpPr>
              <p:cNvPr id="216" name="Rounded Rectangle 215"/>
              <p:cNvSpPr/>
              <p:nvPr/>
            </p:nvSpPr>
            <p:spPr>
              <a:xfrm>
                <a:off x="4322069"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B</a:t>
                </a:r>
                <a:endParaRPr lang="en-GB" sz="1400" dirty="0"/>
              </a:p>
            </p:txBody>
          </p:sp>
          <p:sp>
            <p:nvSpPr>
              <p:cNvPr id="217" name="Rounded Rectangle 216"/>
              <p:cNvSpPr/>
              <p:nvPr/>
            </p:nvSpPr>
            <p:spPr>
              <a:xfrm>
                <a:off x="4823665"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A</a:t>
                </a:r>
                <a:endParaRPr lang="en-GB" sz="1400" dirty="0"/>
              </a:p>
            </p:txBody>
          </p:sp>
          <p:sp>
            <p:nvSpPr>
              <p:cNvPr id="218" name="Rounded Rectangle 217"/>
              <p:cNvSpPr/>
              <p:nvPr/>
            </p:nvSpPr>
            <p:spPr>
              <a:xfrm>
                <a:off x="5325125" y="5256892"/>
                <a:ext cx="432000" cy="432000"/>
              </a:xfrm>
              <a:prstGeom prst="roundRect">
                <a:avLst/>
              </a:prstGeom>
              <a:solidFill>
                <a:schemeClr val="tx1">
                  <a:lumMod val="65000"/>
                  <a:lumOff val="3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R</a:t>
                </a:r>
                <a:endParaRPr lang="en-GB" sz="1400" dirty="0"/>
              </a:p>
            </p:txBody>
          </p:sp>
        </p:grpSp>
        <p:sp>
          <p:nvSpPr>
            <p:cNvPr id="219" name="Rectangle 218"/>
            <p:cNvSpPr/>
            <p:nvPr/>
          </p:nvSpPr>
          <p:spPr>
            <a:xfrm>
              <a:off x="8622936" y="3810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8</a:t>
              </a:r>
              <a:endParaRPr lang="en-GB" sz="1200" dirty="0">
                <a:solidFill>
                  <a:schemeClr val="tx2"/>
                </a:solidFill>
              </a:endParaRPr>
            </a:p>
          </p:txBody>
        </p:sp>
      </p:grpSp>
      <p:grpSp>
        <p:nvGrpSpPr>
          <p:cNvPr id="18" name="Group 17"/>
          <p:cNvGrpSpPr/>
          <p:nvPr/>
        </p:nvGrpSpPr>
        <p:grpSpPr>
          <a:xfrm>
            <a:off x="5908285" y="1371654"/>
            <a:ext cx="3548756" cy="2073535"/>
            <a:chOff x="5908285" y="1371654"/>
            <a:chExt cx="3548756" cy="2073535"/>
          </a:xfrm>
        </p:grpSpPr>
        <p:cxnSp>
          <p:nvCxnSpPr>
            <p:cNvPr id="173" name="Straight Connector 172"/>
            <p:cNvCxnSpPr/>
            <p:nvPr/>
          </p:nvCxnSpPr>
          <p:spPr>
            <a:xfrm flipH="1">
              <a:off x="6800123" y="1710940"/>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174" name="TextBox 173"/>
            <p:cNvSpPr txBox="1"/>
            <p:nvPr/>
          </p:nvSpPr>
          <p:spPr>
            <a:xfrm>
              <a:off x="6594085" y="1743147"/>
              <a:ext cx="298480" cy="360612"/>
            </a:xfrm>
            <a:prstGeom prst="rect">
              <a:avLst/>
            </a:prstGeom>
            <a:noFill/>
          </p:spPr>
          <p:txBody>
            <a:bodyPr wrap="none" rtlCol="0">
              <a:spAutoFit/>
            </a:bodyPr>
            <a:lstStyle/>
            <a:p>
              <a:r>
                <a:rPr lang="en-GB" dirty="0" smtClean="0">
                  <a:solidFill>
                    <a:schemeClr val="tx1"/>
                  </a:solidFill>
                </a:rPr>
                <a:t>2</a:t>
              </a:r>
              <a:endParaRPr lang="en-GB" dirty="0">
                <a:solidFill>
                  <a:schemeClr val="tx1"/>
                </a:solidFill>
              </a:endParaRPr>
            </a:p>
          </p:txBody>
        </p:sp>
        <p:sp>
          <p:nvSpPr>
            <p:cNvPr id="175" name="TextBox 174"/>
            <p:cNvSpPr txBox="1"/>
            <p:nvPr/>
          </p:nvSpPr>
          <p:spPr>
            <a:xfrm>
              <a:off x="8568965" y="1743147"/>
              <a:ext cx="298480" cy="360612"/>
            </a:xfrm>
            <a:prstGeom prst="rect">
              <a:avLst/>
            </a:prstGeom>
            <a:noFill/>
          </p:spPr>
          <p:txBody>
            <a:bodyPr wrap="none" rtlCol="0">
              <a:spAutoFit/>
            </a:bodyPr>
            <a:lstStyle/>
            <a:p>
              <a:r>
                <a:rPr lang="en-GB" dirty="0" smtClean="0">
                  <a:solidFill>
                    <a:schemeClr val="tx1"/>
                  </a:solidFill>
                </a:rPr>
                <a:t>3</a:t>
              </a:r>
              <a:endParaRPr lang="en-GB" dirty="0">
                <a:solidFill>
                  <a:schemeClr val="tx1"/>
                </a:solidFill>
              </a:endParaRPr>
            </a:p>
          </p:txBody>
        </p:sp>
        <p:sp>
          <p:nvSpPr>
            <p:cNvPr id="176" name="TextBox 175"/>
            <p:cNvSpPr txBox="1"/>
            <p:nvPr/>
          </p:nvSpPr>
          <p:spPr>
            <a:xfrm>
              <a:off x="7349765" y="2581347"/>
              <a:ext cx="298480" cy="360612"/>
            </a:xfrm>
            <a:prstGeom prst="rect">
              <a:avLst/>
            </a:prstGeom>
            <a:noFill/>
          </p:spPr>
          <p:txBody>
            <a:bodyPr wrap="none" rtlCol="0">
              <a:spAutoFit/>
            </a:bodyPr>
            <a:lstStyle/>
            <a:p>
              <a:r>
                <a:rPr lang="en-GB" dirty="0" smtClean="0">
                  <a:solidFill>
                    <a:schemeClr val="tx1"/>
                  </a:solidFill>
                </a:rPr>
                <a:t>5</a:t>
              </a:r>
              <a:endParaRPr lang="en-GB" dirty="0">
                <a:solidFill>
                  <a:schemeClr val="tx1"/>
                </a:solidFill>
              </a:endParaRPr>
            </a:p>
          </p:txBody>
        </p:sp>
        <p:cxnSp>
          <p:nvCxnSpPr>
            <p:cNvPr id="177" name="Straight Connector 176"/>
            <p:cNvCxnSpPr/>
            <p:nvPr/>
          </p:nvCxnSpPr>
          <p:spPr>
            <a:xfrm>
              <a:off x="7912929" y="1710940"/>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178" name="Oval 177"/>
            <p:cNvSpPr/>
            <p:nvPr/>
          </p:nvSpPr>
          <p:spPr>
            <a:xfrm>
              <a:off x="5929590" y="2905189"/>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D</a:t>
              </a:r>
              <a:endParaRPr lang="en-GB" sz="1800" baseline="-25000" dirty="0"/>
            </a:p>
          </p:txBody>
        </p:sp>
        <p:sp>
          <p:nvSpPr>
            <p:cNvPr id="179" name="TextBox 178"/>
            <p:cNvSpPr txBox="1"/>
            <p:nvPr/>
          </p:nvSpPr>
          <p:spPr>
            <a:xfrm>
              <a:off x="5908285" y="2581347"/>
              <a:ext cx="298480" cy="360612"/>
            </a:xfrm>
            <a:prstGeom prst="rect">
              <a:avLst/>
            </a:prstGeom>
            <a:noFill/>
          </p:spPr>
          <p:txBody>
            <a:bodyPr wrap="none" rtlCol="0">
              <a:spAutoFit/>
            </a:bodyPr>
            <a:lstStyle/>
            <a:p>
              <a:r>
                <a:rPr lang="en-GB" dirty="0" smtClean="0">
                  <a:solidFill>
                    <a:schemeClr val="tx1"/>
                  </a:solidFill>
                </a:rPr>
                <a:t>4</a:t>
              </a:r>
              <a:endParaRPr lang="en-GB" dirty="0">
                <a:solidFill>
                  <a:schemeClr val="tx1"/>
                </a:solidFill>
              </a:endParaRPr>
            </a:p>
          </p:txBody>
        </p:sp>
        <p:sp>
          <p:nvSpPr>
            <p:cNvPr id="180" name="Oval 179"/>
            <p:cNvSpPr/>
            <p:nvPr/>
          </p:nvSpPr>
          <p:spPr>
            <a:xfrm>
              <a:off x="7099651" y="2905189"/>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C</a:t>
              </a:r>
              <a:endParaRPr lang="en-GB" sz="1800" baseline="-25000" dirty="0"/>
            </a:p>
          </p:txBody>
        </p:sp>
        <p:cxnSp>
          <p:nvCxnSpPr>
            <p:cNvPr id="181" name="Straight Connector 180"/>
            <p:cNvCxnSpPr>
              <a:stCxn id="198" idx="3"/>
              <a:endCxn id="178" idx="0"/>
            </p:cNvCxnSpPr>
            <p:nvPr/>
          </p:nvCxnSpPr>
          <p:spPr>
            <a:xfrm flipH="1">
              <a:off x="6199590" y="2535156"/>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182" name="Straight Connector 181"/>
            <p:cNvCxnSpPr>
              <a:stCxn id="198" idx="5"/>
              <a:endCxn id="180" idx="0"/>
            </p:cNvCxnSpPr>
            <p:nvPr/>
          </p:nvCxnSpPr>
          <p:spPr>
            <a:xfrm>
              <a:off x="7004564" y="2535156"/>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183" name="Oval 182"/>
            <p:cNvSpPr/>
            <p:nvPr/>
          </p:nvSpPr>
          <p:spPr>
            <a:xfrm>
              <a:off x="7742011" y="2891256"/>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B</a:t>
              </a:r>
              <a:endParaRPr lang="en-GB" sz="1800" baseline="-25000" dirty="0"/>
            </a:p>
          </p:txBody>
        </p:sp>
        <p:sp>
          <p:nvSpPr>
            <p:cNvPr id="184" name="TextBox 183"/>
            <p:cNvSpPr txBox="1"/>
            <p:nvPr/>
          </p:nvSpPr>
          <p:spPr>
            <a:xfrm>
              <a:off x="7730765" y="2581347"/>
              <a:ext cx="298480" cy="360612"/>
            </a:xfrm>
            <a:prstGeom prst="rect">
              <a:avLst/>
            </a:prstGeom>
            <a:noFill/>
          </p:spPr>
          <p:txBody>
            <a:bodyPr wrap="none" rtlCol="0">
              <a:spAutoFit/>
            </a:bodyPr>
            <a:lstStyle/>
            <a:p>
              <a:r>
                <a:rPr lang="en-GB" dirty="0" smtClean="0">
                  <a:solidFill>
                    <a:schemeClr val="tx1"/>
                  </a:solidFill>
                </a:rPr>
                <a:t>6</a:t>
              </a:r>
              <a:endParaRPr lang="en-GB" dirty="0">
                <a:solidFill>
                  <a:schemeClr val="tx1"/>
                </a:solidFill>
              </a:endParaRPr>
            </a:p>
          </p:txBody>
        </p:sp>
        <p:sp>
          <p:nvSpPr>
            <p:cNvPr id="185" name="Oval 184"/>
            <p:cNvSpPr/>
            <p:nvPr/>
          </p:nvSpPr>
          <p:spPr>
            <a:xfrm>
              <a:off x="8912072" y="2891256"/>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A</a:t>
              </a:r>
              <a:endParaRPr lang="en-GB" sz="1800" baseline="-25000" dirty="0"/>
            </a:p>
          </p:txBody>
        </p:sp>
        <p:sp>
          <p:nvSpPr>
            <p:cNvPr id="186" name="TextBox 185"/>
            <p:cNvSpPr txBox="1"/>
            <p:nvPr/>
          </p:nvSpPr>
          <p:spPr>
            <a:xfrm>
              <a:off x="9158561" y="2581347"/>
              <a:ext cx="298480" cy="360612"/>
            </a:xfrm>
            <a:prstGeom prst="rect">
              <a:avLst/>
            </a:prstGeom>
            <a:noFill/>
          </p:spPr>
          <p:txBody>
            <a:bodyPr wrap="none" rtlCol="0">
              <a:spAutoFit/>
            </a:bodyPr>
            <a:lstStyle/>
            <a:p>
              <a:r>
                <a:rPr lang="en-GB" dirty="0" smtClean="0">
                  <a:solidFill>
                    <a:schemeClr val="tx1"/>
                  </a:solidFill>
                </a:rPr>
                <a:t>7</a:t>
              </a:r>
              <a:endParaRPr lang="en-GB" dirty="0">
                <a:solidFill>
                  <a:schemeClr val="tx1"/>
                </a:solidFill>
              </a:endParaRPr>
            </a:p>
          </p:txBody>
        </p:sp>
        <p:cxnSp>
          <p:nvCxnSpPr>
            <p:cNvPr id="187" name="Straight Connector 186"/>
            <p:cNvCxnSpPr>
              <a:endCxn id="183" idx="0"/>
            </p:cNvCxnSpPr>
            <p:nvPr/>
          </p:nvCxnSpPr>
          <p:spPr>
            <a:xfrm flipH="1">
              <a:off x="8012011" y="2521223"/>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188" name="Straight Connector 187"/>
            <p:cNvCxnSpPr/>
            <p:nvPr/>
          </p:nvCxnSpPr>
          <p:spPr>
            <a:xfrm>
              <a:off x="8816985" y="2521223"/>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198" name="Oval 197"/>
            <p:cNvSpPr/>
            <p:nvPr/>
          </p:nvSpPr>
          <p:spPr>
            <a:xfrm>
              <a:off x="6543645" y="20742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F</a:t>
              </a:r>
              <a:endParaRPr lang="en-GB" sz="1800" baseline="-25000" dirty="0"/>
            </a:p>
          </p:txBody>
        </p:sp>
        <p:sp>
          <p:nvSpPr>
            <p:cNvPr id="199" name="Oval 198"/>
            <p:cNvSpPr/>
            <p:nvPr/>
          </p:nvSpPr>
          <p:spPr>
            <a:xfrm>
              <a:off x="8340365" y="20742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K</a:t>
              </a:r>
              <a:endParaRPr lang="en-GB" sz="1800" baseline="-25000" dirty="0"/>
            </a:p>
          </p:txBody>
        </p:sp>
        <p:sp>
          <p:nvSpPr>
            <p:cNvPr id="225" name="Oval 224"/>
            <p:cNvSpPr/>
            <p:nvPr/>
          </p:nvSpPr>
          <p:spPr>
            <a:xfrm>
              <a:off x="7361347" y="137165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P</a:t>
              </a:r>
              <a:endParaRPr lang="en-GB" sz="1800" baseline="-25000" dirty="0"/>
            </a:p>
          </p:txBody>
        </p:sp>
      </p:grpSp>
      <p:sp>
        <p:nvSpPr>
          <p:cNvPr id="227" name="TextBox 226"/>
          <p:cNvSpPr txBox="1"/>
          <p:nvPr/>
        </p:nvSpPr>
        <p:spPr>
          <a:xfrm>
            <a:off x="7837507" y="1254338"/>
            <a:ext cx="298480" cy="360612"/>
          </a:xfrm>
          <a:prstGeom prst="rect">
            <a:avLst/>
          </a:prstGeom>
          <a:noFill/>
        </p:spPr>
        <p:txBody>
          <a:bodyPr wrap="none" rtlCol="0">
            <a:spAutoFit/>
          </a:bodyPr>
          <a:lstStyle/>
          <a:p>
            <a:r>
              <a:rPr lang="en-GB" dirty="0" smtClean="0">
                <a:solidFill>
                  <a:schemeClr val="tx1"/>
                </a:solidFill>
              </a:rPr>
              <a:t>1</a:t>
            </a:r>
            <a:endParaRPr lang="en-GB" dirty="0">
              <a:solidFill>
                <a:schemeClr val="tx1"/>
              </a:solidFill>
            </a:endParaRPr>
          </a:p>
        </p:txBody>
      </p:sp>
      <p:sp>
        <p:nvSpPr>
          <p:cNvPr id="21" name="Right Arrow 20"/>
          <p:cNvSpPr/>
          <p:nvPr/>
        </p:nvSpPr>
        <p:spPr>
          <a:xfrm>
            <a:off x="4992819" y="2531011"/>
            <a:ext cx="769500" cy="503458"/>
          </a:xfrm>
          <a:prstGeom prst="rightArrow">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7" name="Rounded Rectangle 96"/>
          <p:cNvSpPr/>
          <p:nvPr/>
        </p:nvSpPr>
        <p:spPr>
          <a:xfrm>
            <a:off x="4597717" y="5289166"/>
            <a:ext cx="432000" cy="432000"/>
          </a:xfrm>
          <a:prstGeom prst="roundRect">
            <a:avLst/>
          </a:prstGeom>
          <a:solidFill>
            <a:schemeClr val="bg2">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Y</a:t>
            </a:r>
            <a:endParaRPr lang="en-GB" sz="1400" dirty="0"/>
          </a:p>
        </p:txBody>
      </p:sp>
      <p:sp>
        <p:nvSpPr>
          <p:cNvPr id="98" name="Rectangle 97"/>
          <p:cNvSpPr/>
          <p:nvPr/>
        </p:nvSpPr>
        <p:spPr>
          <a:xfrm>
            <a:off x="4750117" y="48996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9</a:t>
            </a:r>
            <a:endParaRPr lang="en-GB" sz="1200" dirty="0">
              <a:solidFill>
                <a:schemeClr val="tx2"/>
              </a:solidFill>
            </a:endParaRPr>
          </a:p>
        </p:txBody>
      </p:sp>
      <p:sp>
        <p:nvSpPr>
          <p:cNvPr id="99" name="Rectangle 98"/>
          <p:cNvSpPr/>
          <p:nvPr/>
        </p:nvSpPr>
        <p:spPr>
          <a:xfrm>
            <a:off x="773936" y="48996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1</a:t>
            </a:r>
            <a:endParaRPr lang="en-GB" sz="1200" dirty="0">
              <a:solidFill>
                <a:schemeClr val="tx2"/>
              </a:solidFill>
            </a:endParaRPr>
          </a:p>
        </p:txBody>
      </p:sp>
      <p:sp>
        <p:nvSpPr>
          <p:cNvPr id="100" name="Rectangle 99"/>
          <p:cNvSpPr/>
          <p:nvPr/>
        </p:nvSpPr>
        <p:spPr>
          <a:xfrm>
            <a:off x="1292181" y="48996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2</a:t>
            </a:r>
            <a:endParaRPr lang="en-GB" sz="1200" dirty="0">
              <a:solidFill>
                <a:schemeClr val="tx2"/>
              </a:solidFill>
            </a:endParaRPr>
          </a:p>
        </p:txBody>
      </p:sp>
      <p:sp>
        <p:nvSpPr>
          <p:cNvPr id="101" name="Rectangle 100"/>
          <p:cNvSpPr/>
          <p:nvPr/>
        </p:nvSpPr>
        <p:spPr>
          <a:xfrm>
            <a:off x="1765347" y="48996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3</a:t>
            </a:r>
            <a:endParaRPr lang="en-GB" sz="1200" dirty="0">
              <a:solidFill>
                <a:schemeClr val="tx2"/>
              </a:solidFill>
            </a:endParaRPr>
          </a:p>
        </p:txBody>
      </p:sp>
      <p:sp>
        <p:nvSpPr>
          <p:cNvPr id="102" name="Rectangle 101"/>
          <p:cNvSpPr/>
          <p:nvPr/>
        </p:nvSpPr>
        <p:spPr>
          <a:xfrm>
            <a:off x="2281084" y="48996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4</a:t>
            </a:r>
            <a:endParaRPr lang="en-GB" sz="1200" dirty="0">
              <a:solidFill>
                <a:schemeClr val="tx2"/>
              </a:solidFill>
            </a:endParaRPr>
          </a:p>
        </p:txBody>
      </p:sp>
      <p:sp>
        <p:nvSpPr>
          <p:cNvPr id="103" name="Rectangle 102"/>
          <p:cNvSpPr/>
          <p:nvPr/>
        </p:nvSpPr>
        <p:spPr>
          <a:xfrm>
            <a:off x="2776577" y="48996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5</a:t>
            </a:r>
            <a:endParaRPr lang="en-GB" sz="1200" dirty="0">
              <a:solidFill>
                <a:schemeClr val="tx2"/>
              </a:solidFill>
            </a:endParaRPr>
          </a:p>
        </p:txBody>
      </p:sp>
      <p:sp>
        <p:nvSpPr>
          <p:cNvPr id="104" name="Rectangle 103"/>
          <p:cNvSpPr/>
          <p:nvPr/>
        </p:nvSpPr>
        <p:spPr>
          <a:xfrm>
            <a:off x="3275012" y="48996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6</a:t>
            </a:r>
            <a:endParaRPr lang="en-GB" sz="1200" dirty="0">
              <a:solidFill>
                <a:schemeClr val="tx2"/>
              </a:solidFill>
            </a:endParaRPr>
          </a:p>
        </p:txBody>
      </p:sp>
      <p:sp>
        <p:nvSpPr>
          <p:cNvPr id="105" name="Rectangle 104"/>
          <p:cNvSpPr/>
          <p:nvPr/>
        </p:nvSpPr>
        <p:spPr>
          <a:xfrm>
            <a:off x="3795422" y="48996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7</a:t>
            </a:r>
            <a:endParaRPr lang="en-GB" sz="1200" dirty="0">
              <a:solidFill>
                <a:schemeClr val="tx2"/>
              </a:solidFill>
            </a:endParaRPr>
          </a:p>
        </p:txBody>
      </p:sp>
      <p:grpSp>
        <p:nvGrpSpPr>
          <p:cNvPr id="106" name="Group 105"/>
          <p:cNvGrpSpPr/>
          <p:nvPr/>
        </p:nvGrpSpPr>
        <p:grpSpPr>
          <a:xfrm>
            <a:off x="610847" y="5289166"/>
            <a:ext cx="3914635" cy="432000"/>
            <a:chOff x="1842490" y="5256892"/>
            <a:chExt cx="3914635" cy="432000"/>
          </a:xfrm>
        </p:grpSpPr>
        <p:sp>
          <p:nvSpPr>
            <p:cNvPr id="197" name="Rounded Rectangle 196"/>
            <p:cNvSpPr/>
            <p:nvPr/>
          </p:nvSpPr>
          <p:spPr>
            <a:xfrm>
              <a:off x="1842490" y="5256892"/>
              <a:ext cx="432000" cy="432000"/>
            </a:xfrm>
            <a:prstGeom prst="roundRect">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R</a:t>
              </a:r>
              <a:endParaRPr lang="en-GB" sz="1400" dirty="0"/>
            </a:p>
          </p:txBody>
        </p:sp>
        <p:sp>
          <p:nvSpPr>
            <p:cNvPr id="200" name="Rounded Rectangle 199"/>
            <p:cNvSpPr/>
            <p:nvPr/>
          </p:nvSpPr>
          <p:spPr>
            <a:xfrm>
              <a:off x="2345309"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F</a:t>
              </a:r>
              <a:endParaRPr lang="en-GB" sz="1400" dirty="0"/>
            </a:p>
          </p:txBody>
        </p:sp>
        <p:sp>
          <p:nvSpPr>
            <p:cNvPr id="220" name="Rounded Rectangle 219"/>
            <p:cNvSpPr/>
            <p:nvPr/>
          </p:nvSpPr>
          <p:spPr>
            <a:xfrm>
              <a:off x="2844590"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P</a:t>
              </a:r>
              <a:endParaRPr lang="en-GB" sz="1400" dirty="0"/>
            </a:p>
          </p:txBody>
        </p:sp>
        <p:sp>
          <p:nvSpPr>
            <p:cNvPr id="221" name="Rounded Rectangle 220"/>
            <p:cNvSpPr/>
            <p:nvPr/>
          </p:nvSpPr>
          <p:spPr>
            <a:xfrm>
              <a:off x="3333524"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D</a:t>
              </a:r>
              <a:endParaRPr lang="en-GB" sz="1400" dirty="0"/>
            </a:p>
          </p:txBody>
        </p:sp>
        <p:sp>
          <p:nvSpPr>
            <p:cNvPr id="222" name="Rounded Rectangle 221"/>
            <p:cNvSpPr/>
            <p:nvPr/>
          </p:nvSpPr>
          <p:spPr>
            <a:xfrm>
              <a:off x="3822458"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C</a:t>
              </a:r>
              <a:endParaRPr lang="en-GB" sz="1400" dirty="0"/>
            </a:p>
          </p:txBody>
        </p:sp>
        <p:sp>
          <p:nvSpPr>
            <p:cNvPr id="223" name="Rounded Rectangle 222"/>
            <p:cNvSpPr/>
            <p:nvPr/>
          </p:nvSpPr>
          <p:spPr>
            <a:xfrm>
              <a:off x="4322069"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B</a:t>
              </a:r>
              <a:endParaRPr lang="en-GB" sz="1400" dirty="0"/>
            </a:p>
          </p:txBody>
        </p:sp>
        <p:sp>
          <p:nvSpPr>
            <p:cNvPr id="224" name="Rounded Rectangle 223"/>
            <p:cNvSpPr/>
            <p:nvPr/>
          </p:nvSpPr>
          <p:spPr>
            <a:xfrm>
              <a:off x="4823665"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K</a:t>
              </a:r>
              <a:endParaRPr lang="en-GB" sz="1400" dirty="0"/>
            </a:p>
          </p:txBody>
        </p:sp>
        <p:sp>
          <p:nvSpPr>
            <p:cNvPr id="226" name="Rounded Rectangle 225"/>
            <p:cNvSpPr/>
            <p:nvPr/>
          </p:nvSpPr>
          <p:spPr>
            <a:xfrm>
              <a:off x="5325125"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A</a:t>
              </a:r>
              <a:endParaRPr lang="en-GB" sz="1400" dirty="0"/>
            </a:p>
          </p:txBody>
        </p:sp>
      </p:grpSp>
      <p:sp>
        <p:nvSpPr>
          <p:cNvPr id="107" name="Rectangle 106"/>
          <p:cNvSpPr/>
          <p:nvPr/>
        </p:nvSpPr>
        <p:spPr>
          <a:xfrm>
            <a:off x="4282371" y="48996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8</a:t>
            </a:r>
            <a:endParaRPr lang="en-GB" sz="1200" dirty="0">
              <a:solidFill>
                <a:schemeClr val="tx2"/>
              </a:solidFill>
            </a:endParaRPr>
          </a:p>
        </p:txBody>
      </p:sp>
      <p:grpSp>
        <p:nvGrpSpPr>
          <p:cNvPr id="108" name="Group 107"/>
          <p:cNvGrpSpPr/>
          <p:nvPr/>
        </p:nvGrpSpPr>
        <p:grpSpPr>
          <a:xfrm>
            <a:off x="665839" y="1371654"/>
            <a:ext cx="4161999" cy="2971746"/>
            <a:chOff x="5295042" y="1371654"/>
            <a:chExt cx="4161999" cy="2971746"/>
          </a:xfrm>
        </p:grpSpPr>
        <p:cxnSp>
          <p:nvCxnSpPr>
            <p:cNvPr id="110" name="Straight Connector 109"/>
            <p:cNvCxnSpPr/>
            <p:nvPr/>
          </p:nvCxnSpPr>
          <p:spPr>
            <a:xfrm flipH="1">
              <a:off x="6800123" y="1710940"/>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111" name="TextBox 110"/>
            <p:cNvSpPr txBox="1"/>
            <p:nvPr/>
          </p:nvSpPr>
          <p:spPr>
            <a:xfrm>
              <a:off x="6594085" y="1743147"/>
              <a:ext cx="298480" cy="360612"/>
            </a:xfrm>
            <a:prstGeom prst="rect">
              <a:avLst/>
            </a:prstGeom>
            <a:noFill/>
          </p:spPr>
          <p:txBody>
            <a:bodyPr wrap="none" rtlCol="0">
              <a:spAutoFit/>
            </a:bodyPr>
            <a:lstStyle/>
            <a:p>
              <a:r>
                <a:rPr lang="en-GB" dirty="0" smtClean="0">
                  <a:solidFill>
                    <a:schemeClr val="tx1"/>
                  </a:solidFill>
                </a:rPr>
                <a:t>2</a:t>
              </a:r>
              <a:endParaRPr lang="en-GB" dirty="0">
                <a:solidFill>
                  <a:schemeClr val="tx1"/>
                </a:solidFill>
              </a:endParaRPr>
            </a:p>
          </p:txBody>
        </p:sp>
        <p:sp>
          <p:nvSpPr>
            <p:cNvPr id="112" name="TextBox 111"/>
            <p:cNvSpPr txBox="1"/>
            <p:nvPr/>
          </p:nvSpPr>
          <p:spPr>
            <a:xfrm>
              <a:off x="8568965" y="1743147"/>
              <a:ext cx="298480" cy="360612"/>
            </a:xfrm>
            <a:prstGeom prst="rect">
              <a:avLst/>
            </a:prstGeom>
            <a:noFill/>
          </p:spPr>
          <p:txBody>
            <a:bodyPr wrap="none" rtlCol="0">
              <a:spAutoFit/>
            </a:bodyPr>
            <a:lstStyle/>
            <a:p>
              <a:r>
                <a:rPr lang="en-GB" dirty="0" smtClean="0">
                  <a:solidFill>
                    <a:schemeClr val="tx1"/>
                  </a:solidFill>
                </a:rPr>
                <a:t>3</a:t>
              </a:r>
              <a:endParaRPr lang="en-GB" dirty="0">
                <a:solidFill>
                  <a:schemeClr val="tx1"/>
                </a:solidFill>
              </a:endParaRPr>
            </a:p>
          </p:txBody>
        </p:sp>
        <p:sp>
          <p:nvSpPr>
            <p:cNvPr id="113" name="TextBox 112"/>
            <p:cNvSpPr txBox="1"/>
            <p:nvPr/>
          </p:nvSpPr>
          <p:spPr>
            <a:xfrm>
              <a:off x="7349765" y="2581347"/>
              <a:ext cx="298480" cy="360612"/>
            </a:xfrm>
            <a:prstGeom prst="rect">
              <a:avLst/>
            </a:prstGeom>
            <a:noFill/>
          </p:spPr>
          <p:txBody>
            <a:bodyPr wrap="none" rtlCol="0">
              <a:spAutoFit/>
            </a:bodyPr>
            <a:lstStyle/>
            <a:p>
              <a:r>
                <a:rPr lang="en-GB" dirty="0" smtClean="0">
                  <a:solidFill>
                    <a:schemeClr val="tx1"/>
                  </a:solidFill>
                </a:rPr>
                <a:t>5</a:t>
              </a:r>
              <a:endParaRPr lang="en-GB" dirty="0">
                <a:solidFill>
                  <a:schemeClr val="tx1"/>
                </a:solidFill>
              </a:endParaRPr>
            </a:p>
          </p:txBody>
        </p:sp>
        <p:cxnSp>
          <p:nvCxnSpPr>
            <p:cNvPr id="114" name="Straight Connector 113"/>
            <p:cNvCxnSpPr/>
            <p:nvPr/>
          </p:nvCxnSpPr>
          <p:spPr>
            <a:xfrm>
              <a:off x="7912929" y="1710940"/>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115" name="Oval 114"/>
            <p:cNvSpPr/>
            <p:nvPr/>
          </p:nvSpPr>
          <p:spPr>
            <a:xfrm>
              <a:off x="5929590" y="2905189"/>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D</a:t>
              </a:r>
              <a:endParaRPr lang="en-GB" sz="1800" baseline="-25000" dirty="0"/>
            </a:p>
          </p:txBody>
        </p:sp>
        <p:sp>
          <p:nvSpPr>
            <p:cNvPr id="143" name="TextBox 142"/>
            <p:cNvSpPr txBox="1"/>
            <p:nvPr/>
          </p:nvSpPr>
          <p:spPr>
            <a:xfrm>
              <a:off x="5908285" y="2581347"/>
              <a:ext cx="298480" cy="360612"/>
            </a:xfrm>
            <a:prstGeom prst="rect">
              <a:avLst/>
            </a:prstGeom>
            <a:noFill/>
          </p:spPr>
          <p:txBody>
            <a:bodyPr wrap="none" rtlCol="0">
              <a:spAutoFit/>
            </a:bodyPr>
            <a:lstStyle/>
            <a:p>
              <a:r>
                <a:rPr lang="en-GB" dirty="0" smtClean="0">
                  <a:solidFill>
                    <a:schemeClr val="tx1"/>
                  </a:solidFill>
                </a:rPr>
                <a:t>4</a:t>
              </a:r>
              <a:endParaRPr lang="en-GB" dirty="0">
                <a:solidFill>
                  <a:schemeClr val="tx1"/>
                </a:solidFill>
              </a:endParaRPr>
            </a:p>
          </p:txBody>
        </p:sp>
        <p:sp>
          <p:nvSpPr>
            <p:cNvPr id="144" name="Oval 143"/>
            <p:cNvSpPr/>
            <p:nvPr/>
          </p:nvSpPr>
          <p:spPr>
            <a:xfrm>
              <a:off x="7099651" y="2905189"/>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C</a:t>
              </a:r>
              <a:endParaRPr lang="en-GB" sz="1800" baseline="-25000" dirty="0"/>
            </a:p>
          </p:txBody>
        </p:sp>
        <p:cxnSp>
          <p:nvCxnSpPr>
            <p:cNvPr id="145" name="Straight Connector 144"/>
            <p:cNvCxnSpPr>
              <a:stCxn id="194" idx="3"/>
              <a:endCxn id="115" idx="0"/>
            </p:cNvCxnSpPr>
            <p:nvPr/>
          </p:nvCxnSpPr>
          <p:spPr>
            <a:xfrm flipH="1">
              <a:off x="6199590" y="2535156"/>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146" name="Straight Connector 145"/>
            <p:cNvCxnSpPr>
              <a:stCxn id="194" idx="5"/>
              <a:endCxn id="144" idx="0"/>
            </p:cNvCxnSpPr>
            <p:nvPr/>
          </p:nvCxnSpPr>
          <p:spPr>
            <a:xfrm>
              <a:off x="7004564" y="2535156"/>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147" name="Oval 146"/>
            <p:cNvSpPr/>
            <p:nvPr/>
          </p:nvSpPr>
          <p:spPr>
            <a:xfrm>
              <a:off x="7742011" y="2891256"/>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B</a:t>
              </a:r>
              <a:endParaRPr lang="en-GB" sz="1800" baseline="-25000" dirty="0"/>
            </a:p>
          </p:txBody>
        </p:sp>
        <p:sp>
          <p:nvSpPr>
            <p:cNvPr id="148" name="TextBox 147"/>
            <p:cNvSpPr txBox="1"/>
            <p:nvPr/>
          </p:nvSpPr>
          <p:spPr>
            <a:xfrm>
              <a:off x="7730765" y="2581347"/>
              <a:ext cx="298480" cy="360612"/>
            </a:xfrm>
            <a:prstGeom prst="rect">
              <a:avLst/>
            </a:prstGeom>
            <a:noFill/>
          </p:spPr>
          <p:txBody>
            <a:bodyPr wrap="none" rtlCol="0">
              <a:spAutoFit/>
            </a:bodyPr>
            <a:lstStyle/>
            <a:p>
              <a:r>
                <a:rPr lang="en-GB" dirty="0" smtClean="0">
                  <a:solidFill>
                    <a:schemeClr val="tx1"/>
                  </a:solidFill>
                </a:rPr>
                <a:t>6</a:t>
              </a:r>
              <a:endParaRPr lang="en-GB" dirty="0">
                <a:solidFill>
                  <a:schemeClr val="tx1"/>
                </a:solidFill>
              </a:endParaRPr>
            </a:p>
          </p:txBody>
        </p:sp>
        <p:sp>
          <p:nvSpPr>
            <p:cNvPr id="153" name="Oval 152"/>
            <p:cNvSpPr/>
            <p:nvPr/>
          </p:nvSpPr>
          <p:spPr>
            <a:xfrm>
              <a:off x="8912072" y="2891256"/>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K</a:t>
              </a:r>
              <a:endParaRPr lang="en-GB" sz="1800" baseline="-25000" dirty="0"/>
            </a:p>
          </p:txBody>
        </p:sp>
        <p:sp>
          <p:nvSpPr>
            <p:cNvPr id="168" name="TextBox 167"/>
            <p:cNvSpPr txBox="1"/>
            <p:nvPr/>
          </p:nvSpPr>
          <p:spPr>
            <a:xfrm>
              <a:off x="9158561" y="2581347"/>
              <a:ext cx="298480" cy="360612"/>
            </a:xfrm>
            <a:prstGeom prst="rect">
              <a:avLst/>
            </a:prstGeom>
            <a:noFill/>
          </p:spPr>
          <p:txBody>
            <a:bodyPr wrap="none" rtlCol="0">
              <a:spAutoFit/>
            </a:bodyPr>
            <a:lstStyle/>
            <a:p>
              <a:r>
                <a:rPr lang="en-GB" dirty="0" smtClean="0">
                  <a:solidFill>
                    <a:schemeClr val="tx1"/>
                  </a:solidFill>
                </a:rPr>
                <a:t>7</a:t>
              </a:r>
              <a:endParaRPr lang="en-GB" dirty="0">
                <a:solidFill>
                  <a:schemeClr val="tx1"/>
                </a:solidFill>
              </a:endParaRPr>
            </a:p>
          </p:txBody>
        </p:sp>
        <p:cxnSp>
          <p:nvCxnSpPr>
            <p:cNvPr id="169" name="Straight Connector 168"/>
            <p:cNvCxnSpPr>
              <a:endCxn id="147" idx="0"/>
            </p:cNvCxnSpPr>
            <p:nvPr/>
          </p:nvCxnSpPr>
          <p:spPr>
            <a:xfrm flipH="1">
              <a:off x="8012011" y="2521223"/>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170" name="Straight Connector 169"/>
            <p:cNvCxnSpPr/>
            <p:nvPr/>
          </p:nvCxnSpPr>
          <p:spPr>
            <a:xfrm>
              <a:off x="8816985" y="2521223"/>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171" name="Oval 170"/>
            <p:cNvSpPr/>
            <p:nvPr/>
          </p:nvSpPr>
          <p:spPr>
            <a:xfrm>
              <a:off x="5295042" y="380340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A</a:t>
              </a:r>
              <a:endParaRPr lang="en-GB" sz="1800" baseline="-25000" dirty="0"/>
            </a:p>
          </p:txBody>
        </p:sp>
        <p:sp>
          <p:nvSpPr>
            <p:cNvPr id="191" name="TextBox 190"/>
            <p:cNvSpPr txBox="1"/>
            <p:nvPr/>
          </p:nvSpPr>
          <p:spPr>
            <a:xfrm>
              <a:off x="5295042" y="3495747"/>
              <a:ext cx="298480" cy="360612"/>
            </a:xfrm>
            <a:prstGeom prst="rect">
              <a:avLst/>
            </a:prstGeom>
            <a:noFill/>
          </p:spPr>
          <p:txBody>
            <a:bodyPr wrap="none" rtlCol="0">
              <a:spAutoFit/>
            </a:bodyPr>
            <a:lstStyle/>
            <a:p>
              <a:r>
                <a:rPr lang="en-GB" dirty="0" smtClean="0">
                  <a:solidFill>
                    <a:schemeClr val="tx1"/>
                  </a:solidFill>
                </a:rPr>
                <a:t>8</a:t>
              </a:r>
              <a:endParaRPr lang="en-GB" dirty="0">
                <a:solidFill>
                  <a:schemeClr val="tx1"/>
                </a:solidFill>
              </a:endParaRPr>
            </a:p>
          </p:txBody>
        </p:sp>
        <p:cxnSp>
          <p:nvCxnSpPr>
            <p:cNvPr id="193" name="Straight Connector 192"/>
            <p:cNvCxnSpPr/>
            <p:nvPr/>
          </p:nvCxnSpPr>
          <p:spPr>
            <a:xfrm flipH="1">
              <a:off x="5565042" y="3433367"/>
              <a:ext cx="423136" cy="370033"/>
            </a:xfrm>
            <a:prstGeom prst="line">
              <a:avLst/>
            </a:prstGeom>
          </p:spPr>
          <p:style>
            <a:lnRef idx="3">
              <a:schemeClr val="dk1"/>
            </a:lnRef>
            <a:fillRef idx="0">
              <a:schemeClr val="dk1"/>
            </a:fillRef>
            <a:effectRef idx="2">
              <a:schemeClr val="dk1"/>
            </a:effectRef>
            <a:fontRef idx="minor">
              <a:schemeClr val="tx1"/>
            </a:fontRef>
          </p:style>
        </p:cxnSp>
        <p:sp>
          <p:nvSpPr>
            <p:cNvPr id="194" name="Oval 193"/>
            <p:cNvSpPr/>
            <p:nvPr/>
          </p:nvSpPr>
          <p:spPr>
            <a:xfrm>
              <a:off x="6543645" y="20742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F</a:t>
              </a:r>
              <a:endParaRPr lang="en-GB" sz="1800" baseline="-25000" dirty="0"/>
            </a:p>
          </p:txBody>
        </p:sp>
        <p:sp>
          <p:nvSpPr>
            <p:cNvPr id="195" name="Oval 194"/>
            <p:cNvSpPr/>
            <p:nvPr/>
          </p:nvSpPr>
          <p:spPr>
            <a:xfrm>
              <a:off x="8340365" y="20742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P</a:t>
              </a:r>
              <a:endParaRPr lang="en-GB" sz="1800" baseline="-25000" dirty="0"/>
            </a:p>
          </p:txBody>
        </p:sp>
        <p:sp>
          <p:nvSpPr>
            <p:cNvPr id="196" name="Oval 195"/>
            <p:cNvSpPr/>
            <p:nvPr/>
          </p:nvSpPr>
          <p:spPr>
            <a:xfrm>
              <a:off x="7361347" y="1371654"/>
              <a:ext cx="540000" cy="540000"/>
            </a:xfrm>
            <a:prstGeom prst="ellipse">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R</a:t>
              </a:r>
              <a:endParaRPr lang="en-GB" sz="1800" baseline="-25000" dirty="0"/>
            </a:p>
          </p:txBody>
        </p:sp>
      </p:grpSp>
      <p:sp>
        <p:nvSpPr>
          <p:cNvPr id="109" name="TextBox 108"/>
          <p:cNvSpPr txBox="1"/>
          <p:nvPr/>
        </p:nvSpPr>
        <p:spPr>
          <a:xfrm>
            <a:off x="3128932" y="1239588"/>
            <a:ext cx="298480" cy="360612"/>
          </a:xfrm>
          <a:prstGeom prst="rect">
            <a:avLst/>
          </a:prstGeom>
          <a:noFill/>
        </p:spPr>
        <p:txBody>
          <a:bodyPr wrap="none" rtlCol="0">
            <a:spAutoFit/>
          </a:bodyPr>
          <a:lstStyle/>
          <a:p>
            <a:r>
              <a:rPr lang="en-GB" dirty="0" smtClean="0">
                <a:solidFill>
                  <a:schemeClr val="tx1"/>
                </a:solidFill>
              </a:rPr>
              <a:t>1</a:t>
            </a:r>
            <a:endParaRPr lang="en-GB" dirty="0">
              <a:solidFill>
                <a:schemeClr val="tx1"/>
              </a:solidFill>
            </a:endParaRPr>
          </a:p>
        </p:txBody>
      </p:sp>
      <p:cxnSp>
        <p:nvCxnSpPr>
          <p:cNvPr id="228" name="Straight Connector 227"/>
          <p:cNvCxnSpPr/>
          <p:nvPr/>
        </p:nvCxnSpPr>
        <p:spPr>
          <a:xfrm flipH="1">
            <a:off x="2744749" y="1388648"/>
            <a:ext cx="552837" cy="485770"/>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cxnSp>
        <p:nvCxnSpPr>
          <p:cNvPr id="229" name="Straight Connector 228"/>
          <p:cNvCxnSpPr/>
          <p:nvPr/>
        </p:nvCxnSpPr>
        <p:spPr>
          <a:xfrm flipH="1">
            <a:off x="573824" y="5270842"/>
            <a:ext cx="552837" cy="485770"/>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sp>
        <p:nvSpPr>
          <p:cNvPr id="230" name="TextBox 229"/>
          <p:cNvSpPr txBox="1"/>
          <p:nvPr/>
        </p:nvSpPr>
        <p:spPr>
          <a:xfrm>
            <a:off x="4418012" y="2101549"/>
            <a:ext cx="2133918" cy="394210"/>
          </a:xfrm>
          <a:prstGeom prst="rect">
            <a:avLst/>
          </a:prstGeom>
          <a:noFill/>
        </p:spPr>
        <p:txBody>
          <a:bodyPr wrap="none" rtlCol="0">
            <a:spAutoFit/>
          </a:bodyPr>
          <a:lstStyle/>
          <a:p>
            <a:r>
              <a:rPr lang="en-GB" sz="1800" dirty="0" smtClean="0">
                <a:solidFill>
                  <a:schemeClr val="tx1"/>
                </a:solidFill>
              </a:rPr>
              <a:t>After deleting “R”</a:t>
            </a:r>
            <a:endParaRPr lang="en-GB" sz="1800" dirty="0">
              <a:solidFill>
                <a:schemeClr val="tx1"/>
              </a:solidFill>
            </a:endParaRPr>
          </a:p>
        </p:txBody>
      </p:sp>
    </p:spTree>
    <p:extLst>
      <p:ext uri="{BB962C8B-B14F-4D97-AF65-F5344CB8AC3E}">
        <p14:creationId xmlns:p14="http://schemas.microsoft.com/office/powerpoint/2010/main" val="182784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8"/>
                                        </p:tgtEl>
                                        <p:attrNameLst>
                                          <p:attrName>style.visibility</p:attrName>
                                        </p:attrNameLst>
                                      </p:cBhvr>
                                      <p:to>
                                        <p:strVal val="visible"/>
                                      </p:to>
                                    </p:set>
                                    <p:animEffect transition="in" filter="wipe(down)">
                                      <p:cBhvr>
                                        <p:cTn id="7" dur="500"/>
                                        <p:tgtEl>
                                          <p:spTgt spid="228"/>
                                        </p:tgtEl>
                                      </p:cBhvr>
                                    </p:animEffect>
                                  </p:childTnLst>
                                </p:cTn>
                              </p:par>
                              <p:par>
                                <p:cTn id="8" presetID="22" presetClass="entr" presetSubtype="4" fill="hold" nodeType="withEffect">
                                  <p:stCondLst>
                                    <p:cond delay="0"/>
                                  </p:stCondLst>
                                  <p:childTnLst>
                                    <p:set>
                                      <p:cBhvr>
                                        <p:cTn id="9" dur="1" fill="hold">
                                          <p:stCondLst>
                                            <p:cond delay="0"/>
                                          </p:stCondLst>
                                        </p:cTn>
                                        <p:tgtEl>
                                          <p:spTgt spid="229"/>
                                        </p:tgtEl>
                                        <p:attrNameLst>
                                          <p:attrName>style.visibility</p:attrName>
                                        </p:attrNameLst>
                                      </p:cBhvr>
                                      <p:to>
                                        <p:strVal val="visible"/>
                                      </p:to>
                                    </p:set>
                                    <p:animEffect transition="in" filter="wipe(down)">
                                      <p:cBhvr>
                                        <p:cTn id="10" dur="500"/>
                                        <p:tgtEl>
                                          <p:spTgt spid="2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0"/>
                                        </p:tgtEl>
                                        <p:attrNameLst>
                                          <p:attrName>style.visibility</p:attrName>
                                        </p:attrNameLst>
                                      </p:cBhvr>
                                      <p:to>
                                        <p:strVal val="visible"/>
                                      </p:to>
                                    </p:set>
                                    <p:animEffect transition="in" filter="fade">
                                      <p:cBhvr>
                                        <p:cTn id="18" dur="500"/>
                                        <p:tgtEl>
                                          <p:spTgt spid="23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par>
                                <p:cTn id="24" presetID="10"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7"/>
                                        </p:tgtEl>
                                        <p:attrNameLst>
                                          <p:attrName>style.visibility</p:attrName>
                                        </p:attrNameLst>
                                      </p:cBhvr>
                                      <p:to>
                                        <p:strVal val="visible"/>
                                      </p:to>
                                    </p:set>
                                    <p:animEffect transition="in" filter="fade">
                                      <p:cBhvr>
                                        <p:cTn id="29" dur="500"/>
                                        <p:tgtEl>
                                          <p:spTgt spid="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p:bldP spid="21" grpId="0" animBg="1"/>
      <p:bldP spid="2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sz="3200" dirty="0"/>
              <a:t>Learning Objectives</a:t>
            </a:r>
            <a:endParaRPr lang="en-GB" sz="3200" dirty="0"/>
          </a:p>
        </p:txBody>
      </p:sp>
      <p:sp>
        <p:nvSpPr>
          <p:cNvPr id="5" name="Content Placeholder 4"/>
          <p:cNvSpPr>
            <a:spLocks noGrp="1"/>
          </p:cNvSpPr>
          <p:nvPr>
            <p:ph sz="quarter" idx="17"/>
          </p:nvPr>
        </p:nvSpPr>
        <p:spPr/>
        <p:txBody>
          <a:bodyPr/>
          <a:lstStyle/>
          <a:p>
            <a:pPr marL="0" indent="0">
              <a:buNone/>
            </a:pPr>
            <a:r>
              <a:rPr lang="en-US" sz="2400" dirty="0"/>
              <a:t>At the end of this lecture, students should be able to:</a:t>
            </a:r>
          </a:p>
          <a:p>
            <a:r>
              <a:rPr lang="en-US" sz="2400" dirty="0" smtClean="0"/>
              <a:t>Explain </a:t>
            </a:r>
            <a:r>
              <a:rPr lang="en-US" sz="2400" dirty="0"/>
              <a:t>the definition and properties of a heap</a:t>
            </a:r>
          </a:p>
          <a:p>
            <a:r>
              <a:rPr lang="en-US" sz="2400" dirty="0" smtClean="0"/>
              <a:t>Describe </a:t>
            </a:r>
            <a:r>
              <a:rPr lang="en-US" sz="2400" dirty="0"/>
              <a:t>how </a:t>
            </a:r>
            <a:r>
              <a:rPr lang="en-US" sz="2400" dirty="0" smtClean="0"/>
              <a:t>Heapsort </a:t>
            </a:r>
            <a:r>
              <a:rPr lang="en-US" sz="2400" dirty="0"/>
              <a:t>works</a:t>
            </a:r>
          </a:p>
          <a:p>
            <a:r>
              <a:rPr lang="en-US" sz="2400" dirty="0" smtClean="0"/>
              <a:t>Explain </a:t>
            </a:r>
            <a:r>
              <a:rPr lang="en-US" sz="2400" dirty="0"/>
              <a:t>how to construct a heap from an input array</a:t>
            </a:r>
          </a:p>
          <a:p>
            <a:r>
              <a:rPr lang="en-US" sz="2400" dirty="0" err="1" smtClean="0"/>
              <a:t>Analyse</a:t>
            </a:r>
            <a:r>
              <a:rPr lang="en-US" sz="2400" dirty="0" smtClean="0"/>
              <a:t> </a:t>
            </a:r>
            <a:r>
              <a:rPr lang="en-US" sz="2400" dirty="0"/>
              <a:t>the time complexity of Heapsort</a:t>
            </a:r>
          </a:p>
        </p:txBody>
      </p:sp>
    </p:spTree>
    <p:extLst>
      <p:ext uri="{BB962C8B-B14F-4D97-AF65-F5344CB8AC3E}">
        <p14:creationId xmlns:p14="http://schemas.microsoft.com/office/powerpoint/2010/main" val="3818623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GB" dirty="0"/>
              <a:t>Heapsort (Example)</a:t>
            </a:r>
          </a:p>
        </p:txBody>
      </p:sp>
      <p:sp>
        <p:nvSpPr>
          <p:cNvPr id="5" name="Rectangle 4"/>
          <p:cNvSpPr/>
          <p:nvPr/>
        </p:nvSpPr>
        <p:spPr>
          <a:xfrm>
            <a:off x="4882160" y="4648200"/>
            <a:ext cx="5097662" cy="369332"/>
          </a:xfrm>
          <a:prstGeom prst="rect">
            <a:avLst/>
          </a:prstGeom>
        </p:spPr>
        <p:txBody>
          <a:bodyPr wrap="square">
            <a:spAutoFit/>
          </a:bodyPr>
          <a:lstStyle/>
          <a:p>
            <a:pPr>
              <a:lnSpc>
                <a:spcPct val="100000"/>
              </a:lnSpc>
            </a:pPr>
            <a:r>
              <a:rPr lang="en-US" altLang="en-US" sz="1800" dirty="0">
                <a:solidFill>
                  <a:srgbClr val="C00000"/>
                </a:solidFill>
                <a:latin typeface="+mn-lt"/>
              </a:rPr>
              <a:t>And so </a:t>
            </a:r>
            <a:r>
              <a:rPr lang="en-US" altLang="en-US" sz="1800" dirty="0" smtClean="0">
                <a:solidFill>
                  <a:srgbClr val="C00000"/>
                </a:solidFill>
                <a:latin typeface="+mn-lt"/>
              </a:rPr>
              <a:t>on </a:t>
            </a:r>
            <a:r>
              <a:rPr lang="en-US" altLang="en-US" sz="1800" dirty="0">
                <a:solidFill>
                  <a:srgbClr val="C00000"/>
                </a:solidFill>
                <a:latin typeface="+mn-lt"/>
              </a:rPr>
              <a:t>until </a:t>
            </a:r>
            <a:r>
              <a:rPr lang="en-US" altLang="en-US" sz="1800" dirty="0" smtClean="0">
                <a:solidFill>
                  <a:srgbClr val="C00000"/>
                </a:solidFill>
                <a:latin typeface="+mn-lt"/>
              </a:rPr>
              <a:t>last element </a:t>
            </a:r>
            <a:r>
              <a:rPr lang="en-US" altLang="en-US" sz="1800" dirty="0">
                <a:solidFill>
                  <a:srgbClr val="C00000"/>
                </a:solidFill>
                <a:latin typeface="+mn-lt"/>
              </a:rPr>
              <a:t>is </a:t>
            </a:r>
            <a:r>
              <a:rPr lang="en-US" altLang="en-US" sz="1800" dirty="0" smtClean="0">
                <a:solidFill>
                  <a:srgbClr val="C00000"/>
                </a:solidFill>
                <a:latin typeface="+mn-lt"/>
              </a:rPr>
              <a:t>removed</a:t>
            </a:r>
            <a:endParaRPr lang="en-US" altLang="en-US" sz="1400" dirty="0">
              <a:solidFill>
                <a:srgbClr val="C00000"/>
              </a:solidFill>
              <a:latin typeface="+mn-lt"/>
            </a:endParaRPr>
          </a:p>
        </p:txBody>
      </p:sp>
      <p:grpSp>
        <p:nvGrpSpPr>
          <p:cNvPr id="84" name="Group 83"/>
          <p:cNvGrpSpPr/>
          <p:nvPr/>
        </p:nvGrpSpPr>
        <p:grpSpPr>
          <a:xfrm>
            <a:off x="4951412" y="3810000"/>
            <a:ext cx="4634570" cy="757592"/>
            <a:chOff x="4951412" y="3810000"/>
            <a:chExt cx="4634570" cy="757592"/>
          </a:xfrm>
        </p:grpSpPr>
        <p:sp>
          <p:nvSpPr>
            <p:cNvPr id="85" name="Rounded Rectangle 84"/>
            <p:cNvSpPr/>
            <p:nvPr/>
          </p:nvSpPr>
          <p:spPr>
            <a:xfrm>
              <a:off x="8938282" y="4135592"/>
              <a:ext cx="432000" cy="432000"/>
            </a:xfrm>
            <a:prstGeom prst="roundRect">
              <a:avLst/>
            </a:prstGeom>
            <a:solidFill>
              <a:schemeClr val="bg2">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Y</a:t>
              </a:r>
              <a:endParaRPr lang="en-GB" sz="1400" dirty="0"/>
            </a:p>
          </p:txBody>
        </p:sp>
        <p:sp>
          <p:nvSpPr>
            <p:cNvPr id="86" name="Rectangle 85"/>
            <p:cNvSpPr/>
            <p:nvPr/>
          </p:nvSpPr>
          <p:spPr>
            <a:xfrm>
              <a:off x="9090682" y="3810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9</a:t>
              </a:r>
              <a:endParaRPr lang="en-GB" sz="1200" dirty="0">
                <a:solidFill>
                  <a:schemeClr val="tx2"/>
                </a:solidFill>
              </a:endParaRPr>
            </a:p>
          </p:txBody>
        </p:sp>
        <p:sp>
          <p:nvSpPr>
            <p:cNvPr id="87" name="Rectangle 86"/>
            <p:cNvSpPr/>
            <p:nvPr/>
          </p:nvSpPr>
          <p:spPr>
            <a:xfrm>
              <a:off x="5114501" y="3810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1</a:t>
              </a:r>
              <a:endParaRPr lang="en-GB" sz="1200" dirty="0">
                <a:solidFill>
                  <a:schemeClr val="tx2"/>
                </a:solidFill>
              </a:endParaRPr>
            </a:p>
          </p:txBody>
        </p:sp>
        <p:sp>
          <p:nvSpPr>
            <p:cNvPr id="88" name="Rectangle 87"/>
            <p:cNvSpPr/>
            <p:nvPr/>
          </p:nvSpPr>
          <p:spPr>
            <a:xfrm>
              <a:off x="5632746" y="3810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2</a:t>
              </a:r>
              <a:endParaRPr lang="en-GB" sz="1200" dirty="0">
                <a:solidFill>
                  <a:schemeClr val="tx2"/>
                </a:solidFill>
              </a:endParaRPr>
            </a:p>
          </p:txBody>
        </p:sp>
        <p:sp>
          <p:nvSpPr>
            <p:cNvPr id="89" name="Rectangle 88"/>
            <p:cNvSpPr/>
            <p:nvPr/>
          </p:nvSpPr>
          <p:spPr>
            <a:xfrm>
              <a:off x="6105912" y="3810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3</a:t>
              </a:r>
              <a:endParaRPr lang="en-GB" sz="1200" dirty="0">
                <a:solidFill>
                  <a:schemeClr val="tx2"/>
                </a:solidFill>
              </a:endParaRPr>
            </a:p>
          </p:txBody>
        </p:sp>
        <p:sp>
          <p:nvSpPr>
            <p:cNvPr id="90" name="Rectangle 89"/>
            <p:cNvSpPr/>
            <p:nvPr/>
          </p:nvSpPr>
          <p:spPr>
            <a:xfrm>
              <a:off x="6621649" y="3810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4</a:t>
              </a:r>
              <a:endParaRPr lang="en-GB" sz="1200" dirty="0">
                <a:solidFill>
                  <a:schemeClr val="tx2"/>
                </a:solidFill>
              </a:endParaRPr>
            </a:p>
          </p:txBody>
        </p:sp>
        <p:sp>
          <p:nvSpPr>
            <p:cNvPr id="92" name="Rectangle 91"/>
            <p:cNvSpPr/>
            <p:nvPr/>
          </p:nvSpPr>
          <p:spPr>
            <a:xfrm>
              <a:off x="7117142" y="3810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5</a:t>
              </a:r>
              <a:endParaRPr lang="en-GB" sz="1200" dirty="0">
                <a:solidFill>
                  <a:schemeClr val="tx2"/>
                </a:solidFill>
              </a:endParaRPr>
            </a:p>
          </p:txBody>
        </p:sp>
        <p:sp>
          <p:nvSpPr>
            <p:cNvPr id="124" name="Rectangle 123"/>
            <p:cNvSpPr/>
            <p:nvPr/>
          </p:nvSpPr>
          <p:spPr>
            <a:xfrm>
              <a:off x="7618412" y="3810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6</a:t>
              </a:r>
              <a:endParaRPr lang="en-GB" sz="1200" dirty="0">
                <a:solidFill>
                  <a:schemeClr val="tx2"/>
                </a:solidFill>
              </a:endParaRPr>
            </a:p>
          </p:txBody>
        </p:sp>
        <p:sp>
          <p:nvSpPr>
            <p:cNvPr id="126" name="Rectangle 125"/>
            <p:cNvSpPr/>
            <p:nvPr/>
          </p:nvSpPr>
          <p:spPr>
            <a:xfrm>
              <a:off x="8135987" y="3810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7</a:t>
              </a:r>
              <a:endParaRPr lang="en-GB" sz="1200" dirty="0">
                <a:solidFill>
                  <a:schemeClr val="tx2"/>
                </a:solidFill>
              </a:endParaRPr>
            </a:p>
          </p:txBody>
        </p:sp>
        <p:grpSp>
          <p:nvGrpSpPr>
            <p:cNvPr id="127" name="Group 126"/>
            <p:cNvGrpSpPr/>
            <p:nvPr/>
          </p:nvGrpSpPr>
          <p:grpSpPr>
            <a:xfrm>
              <a:off x="4951412" y="4135592"/>
              <a:ext cx="3914635" cy="432000"/>
              <a:chOff x="1842490" y="5256892"/>
              <a:chExt cx="3914635" cy="432000"/>
            </a:xfrm>
          </p:grpSpPr>
          <p:sp>
            <p:nvSpPr>
              <p:cNvPr id="129" name="Rounded Rectangle 128"/>
              <p:cNvSpPr/>
              <p:nvPr/>
            </p:nvSpPr>
            <p:spPr>
              <a:xfrm>
                <a:off x="1842490"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P</a:t>
                </a:r>
                <a:endParaRPr lang="en-GB" sz="1400" dirty="0"/>
              </a:p>
            </p:txBody>
          </p:sp>
          <p:sp>
            <p:nvSpPr>
              <p:cNvPr id="130" name="Rounded Rectangle 129"/>
              <p:cNvSpPr/>
              <p:nvPr/>
            </p:nvSpPr>
            <p:spPr>
              <a:xfrm>
                <a:off x="2345309"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F</a:t>
                </a:r>
                <a:endParaRPr lang="en-GB" sz="1400" dirty="0"/>
              </a:p>
            </p:txBody>
          </p:sp>
          <p:sp>
            <p:nvSpPr>
              <p:cNvPr id="131" name="Rounded Rectangle 130"/>
              <p:cNvSpPr/>
              <p:nvPr/>
            </p:nvSpPr>
            <p:spPr>
              <a:xfrm>
                <a:off x="2844590"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K</a:t>
                </a:r>
                <a:endParaRPr lang="en-GB" sz="1400" dirty="0"/>
              </a:p>
            </p:txBody>
          </p:sp>
          <p:sp>
            <p:nvSpPr>
              <p:cNvPr id="132" name="Rounded Rectangle 131"/>
              <p:cNvSpPr/>
              <p:nvPr/>
            </p:nvSpPr>
            <p:spPr>
              <a:xfrm>
                <a:off x="3333524"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D</a:t>
                </a:r>
                <a:endParaRPr lang="en-GB" sz="1400" dirty="0"/>
              </a:p>
            </p:txBody>
          </p:sp>
          <p:sp>
            <p:nvSpPr>
              <p:cNvPr id="133" name="Rounded Rectangle 132"/>
              <p:cNvSpPr/>
              <p:nvPr/>
            </p:nvSpPr>
            <p:spPr>
              <a:xfrm>
                <a:off x="3822458"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C</a:t>
                </a:r>
                <a:endParaRPr lang="en-GB" sz="1400" dirty="0"/>
              </a:p>
            </p:txBody>
          </p:sp>
          <p:sp>
            <p:nvSpPr>
              <p:cNvPr id="134" name="Rounded Rectangle 133"/>
              <p:cNvSpPr/>
              <p:nvPr/>
            </p:nvSpPr>
            <p:spPr>
              <a:xfrm>
                <a:off x="4322069"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B</a:t>
                </a:r>
                <a:endParaRPr lang="en-GB" sz="1400" dirty="0"/>
              </a:p>
            </p:txBody>
          </p:sp>
          <p:sp>
            <p:nvSpPr>
              <p:cNvPr id="135" name="Rounded Rectangle 134"/>
              <p:cNvSpPr/>
              <p:nvPr/>
            </p:nvSpPr>
            <p:spPr>
              <a:xfrm>
                <a:off x="4823665"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A</a:t>
                </a:r>
                <a:endParaRPr lang="en-GB" sz="1400" dirty="0"/>
              </a:p>
            </p:txBody>
          </p:sp>
          <p:sp>
            <p:nvSpPr>
              <p:cNvPr id="136" name="Rounded Rectangle 135"/>
              <p:cNvSpPr/>
              <p:nvPr/>
            </p:nvSpPr>
            <p:spPr>
              <a:xfrm>
                <a:off x="5325125" y="5256892"/>
                <a:ext cx="432000" cy="432000"/>
              </a:xfrm>
              <a:prstGeom prst="roundRect">
                <a:avLst/>
              </a:prstGeom>
              <a:solidFill>
                <a:schemeClr val="tx1">
                  <a:lumMod val="65000"/>
                  <a:lumOff val="3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R</a:t>
                </a:r>
                <a:endParaRPr lang="en-GB" sz="1400" dirty="0"/>
              </a:p>
            </p:txBody>
          </p:sp>
        </p:grpSp>
        <p:sp>
          <p:nvSpPr>
            <p:cNvPr id="128" name="Rectangle 127"/>
            <p:cNvSpPr/>
            <p:nvPr/>
          </p:nvSpPr>
          <p:spPr>
            <a:xfrm>
              <a:off x="8622936" y="3810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8</a:t>
              </a:r>
              <a:endParaRPr lang="en-GB" sz="1200" dirty="0">
                <a:solidFill>
                  <a:schemeClr val="tx2"/>
                </a:solidFill>
              </a:endParaRPr>
            </a:p>
          </p:txBody>
        </p:sp>
      </p:grpSp>
      <p:grpSp>
        <p:nvGrpSpPr>
          <p:cNvPr id="137" name="Group 136"/>
          <p:cNvGrpSpPr/>
          <p:nvPr/>
        </p:nvGrpSpPr>
        <p:grpSpPr>
          <a:xfrm>
            <a:off x="5908285" y="1371654"/>
            <a:ext cx="3548756" cy="2073535"/>
            <a:chOff x="5908285" y="1371654"/>
            <a:chExt cx="3548756" cy="2073535"/>
          </a:xfrm>
        </p:grpSpPr>
        <p:cxnSp>
          <p:nvCxnSpPr>
            <p:cNvPr id="138" name="Straight Connector 137"/>
            <p:cNvCxnSpPr/>
            <p:nvPr/>
          </p:nvCxnSpPr>
          <p:spPr>
            <a:xfrm flipH="1">
              <a:off x="6800123" y="1710940"/>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139" name="TextBox 138"/>
            <p:cNvSpPr txBox="1"/>
            <p:nvPr/>
          </p:nvSpPr>
          <p:spPr>
            <a:xfrm>
              <a:off x="6594085" y="1743147"/>
              <a:ext cx="298480" cy="360612"/>
            </a:xfrm>
            <a:prstGeom prst="rect">
              <a:avLst/>
            </a:prstGeom>
            <a:noFill/>
          </p:spPr>
          <p:txBody>
            <a:bodyPr wrap="none" rtlCol="0">
              <a:spAutoFit/>
            </a:bodyPr>
            <a:lstStyle/>
            <a:p>
              <a:r>
                <a:rPr lang="en-GB" dirty="0" smtClean="0">
                  <a:solidFill>
                    <a:schemeClr val="tx1"/>
                  </a:solidFill>
                </a:rPr>
                <a:t>2</a:t>
              </a:r>
              <a:endParaRPr lang="en-GB" dirty="0">
                <a:solidFill>
                  <a:schemeClr val="tx1"/>
                </a:solidFill>
              </a:endParaRPr>
            </a:p>
          </p:txBody>
        </p:sp>
        <p:sp>
          <p:nvSpPr>
            <p:cNvPr id="140" name="TextBox 139"/>
            <p:cNvSpPr txBox="1"/>
            <p:nvPr/>
          </p:nvSpPr>
          <p:spPr>
            <a:xfrm>
              <a:off x="8568965" y="1743147"/>
              <a:ext cx="298480" cy="360612"/>
            </a:xfrm>
            <a:prstGeom prst="rect">
              <a:avLst/>
            </a:prstGeom>
            <a:noFill/>
          </p:spPr>
          <p:txBody>
            <a:bodyPr wrap="none" rtlCol="0">
              <a:spAutoFit/>
            </a:bodyPr>
            <a:lstStyle/>
            <a:p>
              <a:r>
                <a:rPr lang="en-GB" dirty="0" smtClean="0">
                  <a:solidFill>
                    <a:schemeClr val="tx1"/>
                  </a:solidFill>
                </a:rPr>
                <a:t>3</a:t>
              </a:r>
              <a:endParaRPr lang="en-GB" dirty="0">
                <a:solidFill>
                  <a:schemeClr val="tx1"/>
                </a:solidFill>
              </a:endParaRPr>
            </a:p>
          </p:txBody>
        </p:sp>
        <p:sp>
          <p:nvSpPr>
            <p:cNvPr id="141" name="TextBox 140"/>
            <p:cNvSpPr txBox="1"/>
            <p:nvPr/>
          </p:nvSpPr>
          <p:spPr>
            <a:xfrm>
              <a:off x="7349765" y="2581347"/>
              <a:ext cx="298480" cy="360612"/>
            </a:xfrm>
            <a:prstGeom prst="rect">
              <a:avLst/>
            </a:prstGeom>
            <a:noFill/>
          </p:spPr>
          <p:txBody>
            <a:bodyPr wrap="none" rtlCol="0">
              <a:spAutoFit/>
            </a:bodyPr>
            <a:lstStyle/>
            <a:p>
              <a:r>
                <a:rPr lang="en-GB" dirty="0" smtClean="0">
                  <a:solidFill>
                    <a:schemeClr val="tx1"/>
                  </a:solidFill>
                </a:rPr>
                <a:t>5</a:t>
              </a:r>
              <a:endParaRPr lang="en-GB" dirty="0">
                <a:solidFill>
                  <a:schemeClr val="tx1"/>
                </a:solidFill>
              </a:endParaRPr>
            </a:p>
          </p:txBody>
        </p:sp>
        <p:cxnSp>
          <p:nvCxnSpPr>
            <p:cNvPr id="142" name="Straight Connector 141"/>
            <p:cNvCxnSpPr/>
            <p:nvPr/>
          </p:nvCxnSpPr>
          <p:spPr>
            <a:xfrm>
              <a:off x="7912929" y="1710940"/>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149" name="Oval 148"/>
            <p:cNvSpPr/>
            <p:nvPr/>
          </p:nvSpPr>
          <p:spPr>
            <a:xfrm>
              <a:off x="5929590" y="2905189"/>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D</a:t>
              </a:r>
              <a:endParaRPr lang="en-GB" sz="1800" baseline="-25000" dirty="0"/>
            </a:p>
          </p:txBody>
        </p:sp>
        <p:sp>
          <p:nvSpPr>
            <p:cNvPr id="150" name="TextBox 149"/>
            <p:cNvSpPr txBox="1"/>
            <p:nvPr/>
          </p:nvSpPr>
          <p:spPr>
            <a:xfrm>
              <a:off x="5908285" y="2581347"/>
              <a:ext cx="298480" cy="360612"/>
            </a:xfrm>
            <a:prstGeom prst="rect">
              <a:avLst/>
            </a:prstGeom>
            <a:noFill/>
          </p:spPr>
          <p:txBody>
            <a:bodyPr wrap="none" rtlCol="0">
              <a:spAutoFit/>
            </a:bodyPr>
            <a:lstStyle/>
            <a:p>
              <a:r>
                <a:rPr lang="en-GB" dirty="0" smtClean="0">
                  <a:solidFill>
                    <a:schemeClr val="tx1"/>
                  </a:solidFill>
                </a:rPr>
                <a:t>4</a:t>
              </a:r>
              <a:endParaRPr lang="en-GB" dirty="0">
                <a:solidFill>
                  <a:schemeClr val="tx1"/>
                </a:solidFill>
              </a:endParaRPr>
            </a:p>
          </p:txBody>
        </p:sp>
        <p:sp>
          <p:nvSpPr>
            <p:cNvPr id="151" name="Oval 150"/>
            <p:cNvSpPr/>
            <p:nvPr/>
          </p:nvSpPr>
          <p:spPr>
            <a:xfrm>
              <a:off x="7099651" y="2905189"/>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C</a:t>
              </a:r>
              <a:endParaRPr lang="en-GB" sz="1800" baseline="-25000" dirty="0"/>
            </a:p>
          </p:txBody>
        </p:sp>
        <p:cxnSp>
          <p:nvCxnSpPr>
            <p:cNvPr id="152" name="Straight Connector 151"/>
            <p:cNvCxnSpPr>
              <a:stCxn id="161" idx="3"/>
              <a:endCxn id="149" idx="0"/>
            </p:cNvCxnSpPr>
            <p:nvPr/>
          </p:nvCxnSpPr>
          <p:spPr>
            <a:xfrm flipH="1">
              <a:off x="6199590" y="2535156"/>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154" name="Straight Connector 153"/>
            <p:cNvCxnSpPr>
              <a:stCxn id="161" idx="5"/>
              <a:endCxn id="151" idx="0"/>
            </p:cNvCxnSpPr>
            <p:nvPr/>
          </p:nvCxnSpPr>
          <p:spPr>
            <a:xfrm>
              <a:off x="7004564" y="2535156"/>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155" name="Oval 154"/>
            <p:cNvSpPr/>
            <p:nvPr/>
          </p:nvSpPr>
          <p:spPr>
            <a:xfrm>
              <a:off x="7742011" y="2891256"/>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B</a:t>
              </a:r>
              <a:endParaRPr lang="en-GB" sz="1800" baseline="-25000" dirty="0"/>
            </a:p>
          </p:txBody>
        </p:sp>
        <p:sp>
          <p:nvSpPr>
            <p:cNvPr id="156" name="TextBox 155"/>
            <p:cNvSpPr txBox="1"/>
            <p:nvPr/>
          </p:nvSpPr>
          <p:spPr>
            <a:xfrm>
              <a:off x="7730765" y="2581347"/>
              <a:ext cx="298480" cy="360612"/>
            </a:xfrm>
            <a:prstGeom prst="rect">
              <a:avLst/>
            </a:prstGeom>
            <a:noFill/>
          </p:spPr>
          <p:txBody>
            <a:bodyPr wrap="none" rtlCol="0">
              <a:spAutoFit/>
            </a:bodyPr>
            <a:lstStyle/>
            <a:p>
              <a:r>
                <a:rPr lang="en-GB" dirty="0" smtClean="0">
                  <a:solidFill>
                    <a:schemeClr val="tx1"/>
                  </a:solidFill>
                </a:rPr>
                <a:t>6</a:t>
              </a:r>
              <a:endParaRPr lang="en-GB" dirty="0">
                <a:solidFill>
                  <a:schemeClr val="tx1"/>
                </a:solidFill>
              </a:endParaRPr>
            </a:p>
          </p:txBody>
        </p:sp>
        <p:sp>
          <p:nvSpPr>
            <p:cNvPr id="157" name="Oval 156"/>
            <p:cNvSpPr/>
            <p:nvPr/>
          </p:nvSpPr>
          <p:spPr>
            <a:xfrm>
              <a:off x="8912072" y="2891256"/>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A</a:t>
              </a:r>
              <a:endParaRPr lang="en-GB" sz="1800" baseline="-25000" dirty="0"/>
            </a:p>
          </p:txBody>
        </p:sp>
        <p:sp>
          <p:nvSpPr>
            <p:cNvPr id="158" name="TextBox 157"/>
            <p:cNvSpPr txBox="1"/>
            <p:nvPr/>
          </p:nvSpPr>
          <p:spPr>
            <a:xfrm>
              <a:off x="9158561" y="2581347"/>
              <a:ext cx="298480" cy="360612"/>
            </a:xfrm>
            <a:prstGeom prst="rect">
              <a:avLst/>
            </a:prstGeom>
            <a:noFill/>
          </p:spPr>
          <p:txBody>
            <a:bodyPr wrap="none" rtlCol="0">
              <a:spAutoFit/>
            </a:bodyPr>
            <a:lstStyle/>
            <a:p>
              <a:r>
                <a:rPr lang="en-GB" dirty="0" smtClean="0">
                  <a:solidFill>
                    <a:schemeClr val="tx1"/>
                  </a:solidFill>
                </a:rPr>
                <a:t>7</a:t>
              </a:r>
              <a:endParaRPr lang="en-GB" dirty="0">
                <a:solidFill>
                  <a:schemeClr val="tx1"/>
                </a:solidFill>
              </a:endParaRPr>
            </a:p>
          </p:txBody>
        </p:sp>
        <p:cxnSp>
          <p:nvCxnSpPr>
            <p:cNvPr id="159" name="Straight Connector 158"/>
            <p:cNvCxnSpPr>
              <a:endCxn id="155" idx="0"/>
            </p:cNvCxnSpPr>
            <p:nvPr/>
          </p:nvCxnSpPr>
          <p:spPr>
            <a:xfrm flipH="1">
              <a:off x="8012011" y="2521223"/>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160" name="Straight Connector 159"/>
            <p:cNvCxnSpPr/>
            <p:nvPr/>
          </p:nvCxnSpPr>
          <p:spPr>
            <a:xfrm>
              <a:off x="8816985" y="2521223"/>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161" name="Oval 160"/>
            <p:cNvSpPr/>
            <p:nvPr/>
          </p:nvSpPr>
          <p:spPr>
            <a:xfrm>
              <a:off x="6543645" y="20742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F</a:t>
              </a:r>
              <a:endParaRPr lang="en-GB" sz="1800" baseline="-25000" dirty="0"/>
            </a:p>
          </p:txBody>
        </p:sp>
        <p:sp>
          <p:nvSpPr>
            <p:cNvPr id="162" name="Oval 161"/>
            <p:cNvSpPr/>
            <p:nvPr/>
          </p:nvSpPr>
          <p:spPr>
            <a:xfrm>
              <a:off x="8340365" y="20742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K</a:t>
              </a:r>
              <a:endParaRPr lang="en-GB" sz="1800" baseline="-25000" dirty="0"/>
            </a:p>
          </p:txBody>
        </p:sp>
        <p:sp>
          <p:nvSpPr>
            <p:cNvPr id="163" name="Oval 162"/>
            <p:cNvSpPr/>
            <p:nvPr/>
          </p:nvSpPr>
          <p:spPr>
            <a:xfrm>
              <a:off x="7361347" y="137165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P</a:t>
              </a:r>
              <a:endParaRPr lang="en-GB" sz="1800" baseline="-25000" dirty="0"/>
            </a:p>
          </p:txBody>
        </p:sp>
      </p:grpSp>
      <p:sp>
        <p:nvSpPr>
          <p:cNvPr id="164" name="Right Arrow 163"/>
          <p:cNvSpPr/>
          <p:nvPr/>
        </p:nvSpPr>
        <p:spPr>
          <a:xfrm>
            <a:off x="4992819" y="2531011"/>
            <a:ext cx="769500" cy="503458"/>
          </a:xfrm>
          <a:prstGeom prst="rightArrow">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5" name="Rounded Rectangle 164"/>
          <p:cNvSpPr/>
          <p:nvPr/>
        </p:nvSpPr>
        <p:spPr>
          <a:xfrm>
            <a:off x="4597717" y="5289166"/>
            <a:ext cx="432000" cy="432000"/>
          </a:xfrm>
          <a:prstGeom prst="roundRect">
            <a:avLst/>
          </a:prstGeom>
          <a:solidFill>
            <a:schemeClr val="bg2">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Y</a:t>
            </a:r>
            <a:endParaRPr lang="en-GB" sz="1400" dirty="0"/>
          </a:p>
        </p:txBody>
      </p:sp>
      <p:sp>
        <p:nvSpPr>
          <p:cNvPr id="166" name="Rectangle 165"/>
          <p:cNvSpPr/>
          <p:nvPr/>
        </p:nvSpPr>
        <p:spPr>
          <a:xfrm>
            <a:off x="4750117" y="48996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9</a:t>
            </a:r>
            <a:endParaRPr lang="en-GB" sz="1200" dirty="0">
              <a:solidFill>
                <a:schemeClr val="tx2"/>
              </a:solidFill>
            </a:endParaRPr>
          </a:p>
        </p:txBody>
      </p:sp>
      <p:sp>
        <p:nvSpPr>
          <p:cNvPr id="167" name="Rectangle 166"/>
          <p:cNvSpPr/>
          <p:nvPr/>
        </p:nvSpPr>
        <p:spPr>
          <a:xfrm>
            <a:off x="773936" y="48996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1</a:t>
            </a:r>
            <a:endParaRPr lang="en-GB" sz="1200" dirty="0">
              <a:solidFill>
                <a:schemeClr val="tx2"/>
              </a:solidFill>
            </a:endParaRPr>
          </a:p>
        </p:txBody>
      </p:sp>
      <p:sp>
        <p:nvSpPr>
          <p:cNvPr id="172" name="Rectangle 171"/>
          <p:cNvSpPr/>
          <p:nvPr/>
        </p:nvSpPr>
        <p:spPr>
          <a:xfrm>
            <a:off x="1292181" y="48996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2</a:t>
            </a:r>
            <a:endParaRPr lang="en-GB" sz="1200" dirty="0">
              <a:solidFill>
                <a:schemeClr val="tx2"/>
              </a:solidFill>
            </a:endParaRPr>
          </a:p>
        </p:txBody>
      </p:sp>
      <p:sp>
        <p:nvSpPr>
          <p:cNvPr id="173" name="Rectangle 172"/>
          <p:cNvSpPr/>
          <p:nvPr/>
        </p:nvSpPr>
        <p:spPr>
          <a:xfrm>
            <a:off x="1765347" y="48996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3</a:t>
            </a:r>
            <a:endParaRPr lang="en-GB" sz="1200" dirty="0">
              <a:solidFill>
                <a:schemeClr val="tx2"/>
              </a:solidFill>
            </a:endParaRPr>
          </a:p>
        </p:txBody>
      </p:sp>
      <p:sp>
        <p:nvSpPr>
          <p:cNvPr id="174" name="Rectangle 173"/>
          <p:cNvSpPr/>
          <p:nvPr/>
        </p:nvSpPr>
        <p:spPr>
          <a:xfrm>
            <a:off x="2281084" y="48996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4</a:t>
            </a:r>
            <a:endParaRPr lang="en-GB" sz="1200" dirty="0">
              <a:solidFill>
                <a:schemeClr val="tx2"/>
              </a:solidFill>
            </a:endParaRPr>
          </a:p>
        </p:txBody>
      </p:sp>
      <p:sp>
        <p:nvSpPr>
          <p:cNvPr id="175" name="Rectangle 174"/>
          <p:cNvSpPr/>
          <p:nvPr/>
        </p:nvSpPr>
        <p:spPr>
          <a:xfrm>
            <a:off x="2776577" y="48996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5</a:t>
            </a:r>
            <a:endParaRPr lang="en-GB" sz="1200" dirty="0">
              <a:solidFill>
                <a:schemeClr val="tx2"/>
              </a:solidFill>
            </a:endParaRPr>
          </a:p>
        </p:txBody>
      </p:sp>
      <p:sp>
        <p:nvSpPr>
          <p:cNvPr id="176" name="Rectangle 175"/>
          <p:cNvSpPr/>
          <p:nvPr/>
        </p:nvSpPr>
        <p:spPr>
          <a:xfrm>
            <a:off x="3275012" y="48996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6</a:t>
            </a:r>
            <a:endParaRPr lang="en-GB" sz="1200" dirty="0">
              <a:solidFill>
                <a:schemeClr val="tx2"/>
              </a:solidFill>
            </a:endParaRPr>
          </a:p>
        </p:txBody>
      </p:sp>
      <p:sp>
        <p:nvSpPr>
          <p:cNvPr id="177" name="Rectangle 176"/>
          <p:cNvSpPr/>
          <p:nvPr/>
        </p:nvSpPr>
        <p:spPr>
          <a:xfrm>
            <a:off x="3795422" y="48996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7</a:t>
            </a:r>
            <a:endParaRPr lang="en-GB" sz="1200" dirty="0">
              <a:solidFill>
                <a:schemeClr val="tx2"/>
              </a:solidFill>
            </a:endParaRPr>
          </a:p>
        </p:txBody>
      </p:sp>
      <p:grpSp>
        <p:nvGrpSpPr>
          <p:cNvPr id="178" name="Group 177"/>
          <p:cNvGrpSpPr/>
          <p:nvPr/>
        </p:nvGrpSpPr>
        <p:grpSpPr>
          <a:xfrm>
            <a:off x="610847" y="5289166"/>
            <a:ext cx="3914635" cy="432000"/>
            <a:chOff x="1842490" y="5256892"/>
            <a:chExt cx="3914635" cy="432000"/>
          </a:xfrm>
        </p:grpSpPr>
        <p:sp>
          <p:nvSpPr>
            <p:cNvPr id="179" name="Rounded Rectangle 178"/>
            <p:cNvSpPr/>
            <p:nvPr/>
          </p:nvSpPr>
          <p:spPr>
            <a:xfrm>
              <a:off x="1842490" y="5256892"/>
              <a:ext cx="432000" cy="432000"/>
            </a:xfrm>
            <a:prstGeom prst="roundRect">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R</a:t>
              </a:r>
              <a:endParaRPr lang="en-GB" sz="1400" dirty="0"/>
            </a:p>
          </p:txBody>
        </p:sp>
        <p:sp>
          <p:nvSpPr>
            <p:cNvPr id="180" name="Rounded Rectangle 179"/>
            <p:cNvSpPr/>
            <p:nvPr/>
          </p:nvSpPr>
          <p:spPr>
            <a:xfrm>
              <a:off x="2345309"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F</a:t>
              </a:r>
              <a:endParaRPr lang="en-GB" sz="1400" dirty="0"/>
            </a:p>
          </p:txBody>
        </p:sp>
        <p:sp>
          <p:nvSpPr>
            <p:cNvPr id="181" name="Rounded Rectangle 180"/>
            <p:cNvSpPr/>
            <p:nvPr/>
          </p:nvSpPr>
          <p:spPr>
            <a:xfrm>
              <a:off x="2844590"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P</a:t>
              </a:r>
              <a:endParaRPr lang="en-GB" sz="1400" dirty="0"/>
            </a:p>
          </p:txBody>
        </p:sp>
        <p:sp>
          <p:nvSpPr>
            <p:cNvPr id="182" name="Rounded Rectangle 181"/>
            <p:cNvSpPr/>
            <p:nvPr/>
          </p:nvSpPr>
          <p:spPr>
            <a:xfrm>
              <a:off x="3333524"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D</a:t>
              </a:r>
              <a:endParaRPr lang="en-GB" sz="1400" dirty="0"/>
            </a:p>
          </p:txBody>
        </p:sp>
        <p:sp>
          <p:nvSpPr>
            <p:cNvPr id="183" name="Rounded Rectangle 182"/>
            <p:cNvSpPr/>
            <p:nvPr/>
          </p:nvSpPr>
          <p:spPr>
            <a:xfrm>
              <a:off x="3822458"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C</a:t>
              </a:r>
              <a:endParaRPr lang="en-GB" sz="1400" dirty="0"/>
            </a:p>
          </p:txBody>
        </p:sp>
        <p:sp>
          <p:nvSpPr>
            <p:cNvPr id="184" name="Rounded Rectangle 183"/>
            <p:cNvSpPr/>
            <p:nvPr/>
          </p:nvSpPr>
          <p:spPr>
            <a:xfrm>
              <a:off x="4322069"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B</a:t>
              </a:r>
              <a:endParaRPr lang="en-GB" sz="1400" dirty="0"/>
            </a:p>
          </p:txBody>
        </p:sp>
        <p:sp>
          <p:nvSpPr>
            <p:cNvPr id="185" name="Rounded Rectangle 184"/>
            <p:cNvSpPr/>
            <p:nvPr/>
          </p:nvSpPr>
          <p:spPr>
            <a:xfrm>
              <a:off x="4823665"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K</a:t>
              </a:r>
              <a:endParaRPr lang="en-GB" sz="1400" dirty="0"/>
            </a:p>
          </p:txBody>
        </p:sp>
        <p:sp>
          <p:nvSpPr>
            <p:cNvPr id="186" name="Rounded Rectangle 185"/>
            <p:cNvSpPr/>
            <p:nvPr/>
          </p:nvSpPr>
          <p:spPr>
            <a:xfrm>
              <a:off x="5325125"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A</a:t>
              </a:r>
              <a:endParaRPr lang="en-GB" sz="1400" dirty="0"/>
            </a:p>
          </p:txBody>
        </p:sp>
      </p:grpSp>
      <p:sp>
        <p:nvSpPr>
          <p:cNvPr id="187" name="Rectangle 186"/>
          <p:cNvSpPr/>
          <p:nvPr/>
        </p:nvSpPr>
        <p:spPr>
          <a:xfrm>
            <a:off x="4282371" y="48996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8</a:t>
            </a:r>
            <a:endParaRPr lang="en-GB" sz="1200" dirty="0">
              <a:solidFill>
                <a:schemeClr val="tx2"/>
              </a:solidFill>
            </a:endParaRPr>
          </a:p>
        </p:txBody>
      </p:sp>
      <p:grpSp>
        <p:nvGrpSpPr>
          <p:cNvPr id="188" name="Group 187"/>
          <p:cNvGrpSpPr/>
          <p:nvPr/>
        </p:nvGrpSpPr>
        <p:grpSpPr>
          <a:xfrm>
            <a:off x="665839" y="1371654"/>
            <a:ext cx="4161999" cy="2971746"/>
            <a:chOff x="5295042" y="1371654"/>
            <a:chExt cx="4161999" cy="2971746"/>
          </a:xfrm>
        </p:grpSpPr>
        <p:cxnSp>
          <p:nvCxnSpPr>
            <p:cNvPr id="189" name="Straight Connector 188"/>
            <p:cNvCxnSpPr/>
            <p:nvPr/>
          </p:nvCxnSpPr>
          <p:spPr>
            <a:xfrm flipH="1">
              <a:off x="6800123" y="1710940"/>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190" name="TextBox 189"/>
            <p:cNvSpPr txBox="1"/>
            <p:nvPr/>
          </p:nvSpPr>
          <p:spPr>
            <a:xfrm>
              <a:off x="6594085" y="1743147"/>
              <a:ext cx="298480" cy="360612"/>
            </a:xfrm>
            <a:prstGeom prst="rect">
              <a:avLst/>
            </a:prstGeom>
            <a:noFill/>
          </p:spPr>
          <p:txBody>
            <a:bodyPr wrap="none" rtlCol="0">
              <a:spAutoFit/>
            </a:bodyPr>
            <a:lstStyle/>
            <a:p>
              <a:r>
                <a:rPr lang="en-GB" dirty="0" smtClean="0">
                  <a:solidFill>
                    <a:schemeClr val="tx1"/>
                  </a:solidFill>
                </a:rPr>
                <a:t>2</a:t>
              </a:r>
              <a:endParaRPr lang="en-GB" dirty="0">
                <a:solidFill>
                  <a:schemeClr val="tx1"/>
                </a:solidFill>
              </a:endParaRPr>
            </a:p>
          </p:txBody>
        </p:sp>
        <p:sp>
          <p:nvSpPr>
            <p:cNvPr id="192" name="TextBox 191"/>
            <p:cNvSpPr txBox="1"/>
            <p:nvPr/>
          </p:nvSpPr>
          <p:spPr>
            <a:xfrm>
              <a:off x="8568965" y="1743147"/>
              <a:ext cx="298480" cy="360612"/>
            </a:xfrm>
            <a:prstGeom prst="rect">
              <a:avLst/>
            </a:prstGeom>
            <a:noFill/>
          </p:spPr>
          <p:txBody>
            <a:bodyPr wrap="none" rtlCol="0">
              <a:spAutoFit/>
            </a:bodyPr>
            <a:lstStyle/>
            <a:p>
              <a:r>
                <a:rPr lang="en-GB" dirty="0" smtClean="0">
                  <a:solidFill>
                    <a:schemeClr val="tx1"/>
                  </a:solidFill>
                </a:rPr>
                <a:t>3</a:t>
              </a:r>
              <a:endParaRPr lang="en-GB" dirty="0">
                <a:solidFill>
                  <a:schemeClr val="tx1"/>
                </a:solidFill>
              </a:endParaRPr>
            </a:p>
          </p:txBody>
        </p:sp>
        <p:sp>
          <p:nvSpPr>
            <p:cNvPr id="198" name="TextBox 197"/>
            <p:cNvSpPr txBox="1"/>
            <p:nvPr/>
          </p:nvSpPr>
          <p:spPr>
            <a:xfrm>
              <a:off x="7349765" y="2581347"/>
              <a:ext cx="298480" cy="360612"/>
            </a:xfrm>
            <a:prstGeom prst="rect">
              <a:avLst/>
            </a:prstGeom>
            <a:noFill/>
          </p:spPr>
          <p:txBody>
            <a:bodyPr wrap="none" rtlCol="0">
              <a:spAutoFit/>
            </a:bodyPr>
            <a:lstStyle/>
            <a:p>
              <a:r>
                <a:rPr lang="en-GB" dirty="0" smtClean="0">
                  <a:solidFill>
                    <a:schemeClr val="tx1"/>
                  </a:solidFill>
                </a:rPr>
                <a:t>5</a:t>
              </a:r>
              <a:endParaRPr lang="en-GB" dirty="0">
                <a:solidFill>
                  <a:schemeClr val="tx1"/>
                </a:solidFill>
              </a:endParaRPr>
            </a:p>
          </p:txBody>
        </p:sp>
        <p:cxnSp>
          <p:nvCxnSpPr>
            <p:cNvPr id="199" name="Straight Connector 198"/>
            <p:cNvCxnSpPr/>
            <p:nvPr/>
          </p:nvCxnSpPr>
          <p:spPr>
            <a:xfrm>
              <a:off x="7912929" y="1710940"/>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225" name="Oval 224"/>
            <p:cNvSpPr/>
            <p:nvPr/>
          </p:nvSpPr>
          <p:spPr>
            <a:xfrm>
              <a:off x="5929590" y="2905189"/>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D</a:t>
              </a:r>
              <a:endParaRPr lang="en-GB" sz="1800" baseline="-25000" dirty="0"/>
            </a:p>
          </p:txBody>
        </p:sp>
        <p:sp>
          <p:nvSpPr>
            <p:cNvPr id="227" name="TextBox 226"/>
            <p:cNvSpPr txBox="1"/>
            <p:nvPr/>
          </p:nvSpPr>
          <p:spPr>
            <a:xfrm>
              <a:off x="5908285" y="2581347"/>
              <a:ext cx="298480" cy="360612"/>
            </a:xfrm>
            <a:prstGeom prst="rect">
              <a:avLst/>
            </a:prstGeom>
            <a:noFill/>
          </p:spPr>
          <p:txBody>
            <a:bodyPr wrap="none" rtlCol="0">
              <a:spAutoFit/>
            </a:bodyPr>
            <a:lstStyle/>
            <a:p>
              <a:r>
                <a:rPr lang="en-GB" dirty="0" smtClean="0">
                  <a:solidFill>
                    <a:schemeClr val="tx1"/>
                  </a:solidFill>
                </a:rPr>
                <a:t>4</a:t>
              </a:r>
              <a:endParaRPr lang="en-GB" dirty="0">
                <a:solidFill>
                  <a:schemeClr val="tx1"/>
                </a:solidFill>
              </a:endParaRPr>
            </a:p>
          </p:txBody>
        </p:sp>
        <p:sp>
          <p:nvSpPr>
            <p:cNvPr id="230" name="Oval 229"/>
            <p:cNvSpPr/>
            <p:nvPr/>
          </p:nvSpPr>
          <p:spPr>
            <a:xfrm>
              <a:off x="7099651" y="2905189"/>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C</a:t>
              </a:r>
              <a:endParaRPr lang="en-GB" sz="1800" baseline="-25000" dirty="0"/>
            </a:p>
          </p:txBody>
        </p:sp>
        <p:cxnSp>
          <p:nvCxnSpPr>
            <p:cNvPr id="231" name="Straight Connector 230"/>
            <p:cNvCxnSpPr>
              <a:stCxn id="242" idx="3"/>
              <a:endCxn id="225" idx="0"/>
            </p:cNvCxnSpPr>
            <p:nvPr/>
          </p:nvCxnSpPr>
          <p:spPr>
            <a:xfrm flipH="1">
              <a:off x="6199590" y="2535156"/>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232" name="Straight Connector 231"/>
            <p:cNvCxnSpPr>
              <a:stCxn id="242" idx="5"/>
              <a:endCxn id="230" idx="0"/>
            </p:cNvCxnSpPr>
            <p:nvPr/>
          </p:nvCxnSpPr>
          <p:spPr>
            <a:xfrm>
              <a:off x="7004564" y="2535156"/>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233" name="Oval 232"/>
            <p:cNvSpPr/>
            <p:nvPr/>
          </p:nvSpPr>
          <p:spPr>
            <a:xfrm>
              <a:off x="7742011" y="2891256"/>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B</a:t>
              </a:r>
              <a:endParaRPr lang="en-GB" sz="1800" baseline="-25000" dirty="0"/>
            </a:p>
          </p:txBody>
        </p:sp>
        <p:sp>
          <p:nvSpPr>
            <p:cNvPr id="234" name="TextBox 233"/>
            <p:cNvSpPr txBox="1"/>
            <p:nvPr/>
          </p:nvSpPr>
          <p:spPr>
            <a:xfrm>
              <a:off x="7730765" y="2581347"/>
              <a:ext cx="298480" cy="360612"/>
            </a:xfrm>
            <a:prstGeom prst="rect">
              <a:avLst/>
            </a:prstGeom>
            <a:noFill/>
          </p:spPr>
          <p:txBody>
            <a:bodyPr wrap="none" rtlCol="0">
              <a:spAutoFit/>
            </a:bodyPr>
            <a:lstStyle/>
            <a:p>
              <a:r>
                <a:rPr lang="en-GB" dirty="0" smtClean="0">
                  <a:solidFill>
                    <a:schemeClr val="tx1"/>
                  </a:solidFill>
                </a:rPr>
                <a:t>6</a:t>
              </a:r>
              <a:endParaRPr lang="en-GB" dirty="0">
                <a:solidFill>
                  <a:schemeClr val="tx1"/>
                </a:solidFill>
              </a:endParaRPr>
            </a:p>
          </p:txBody>
        </p:sp>
        <p:sp>
          <p:nvSpPr>
            <p:cNvPr id="235" name="Oval 234"/>
            <p:cNvSpPr/>
            <p:nvPr/>
          </p:nvSpPr>
          <p:spPr>
            <a:xfrm>
              <a:off x="8912072" y="2891256"/>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K</a:t>
              </a:r>
              <a:endParaRPr lang="en-GB" sz="1800" baseline="-25000" dirty="0"/>
            </a:p>
          </p:txBody>
        </p:sp>
        <p:sp>
          <p:nvSpPr>
            <p:cNvPr id="236" name="TextBox 235"/>
            <p:cNvSpPr txBox="1"/>
            <p:nvPr/>
          </p:nvSpPr>
          <p:spPr>
            <a:xfrm>
              <a:off x="9158561" y="2581347"/>
              <a:ext cx="298480" cy="360612"/>
            </a:xfrm>
            <a:prstGeom prst="rect">
              <a:avLst/>
            </a:prstGeom>
            <a:noFill/>
          </p:spPr>
          <p:txBody>
            <a:bodyPr wrap="none" rtlCol="0">
              <a:spAutoFit/>
            </a:bodyPr>
            <a:lstStyle/>
            <a:p>
              <a:r>
                <a:rPr lang="en-GB" dirty="0" smtClean="0">
                  <a:solidFill>
                    <a:schemeClr val="tx1"/>
                  </a:solidFill>
                </a:rPr>
                <a:t>7</a:t>
              </a:r>
              <a:endParaRPr lang="en-GB" dirty="0">
                <a:solidFill>
                  <a:schemeClr val="tx1"/>
                </a:solidFill>
              </a:endParaRPr>
            </a:p>
          </p:txBody>
        </p:sp>
        <p:cxnSp>
          <p:nvCxnSpPr>
            <p:cNvPr id="237" name="Straight Connector 236"/>
            <p:cNvCxnSpPr>
              <a:endCxn id="233" idx="0"/>
            </p:cNvCxnSpPr>
            <p:nvPr/>
          </p:nvCxnSpPr>
          <p:spPr>
            <a:xfrm flipH="1">
              <a:off x="8012011" y="2521223"/>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238" name="Straight Connector 237"/>
            <p:cNvCxnSpPr/>
            <p:nvPr/>
          </p:nvCxnSpPr>
          <p:spPr>
            <a:xfrm>
              <a:off x="8816985" y="2521223"/>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239" name="Oval 238"/>
            <p:cNvSpPr/>
            <p:nvPr/>
          </p:nvSpPr>
          <p:spPr>
            <a:xfrm>
              <a:off x="5295042" y="380340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A</a:t>
              </a:r>
              <a:endParaRPr lang="en-GB" sz="1800" baseline="-25000" dirty="0"/>
            </a:p>
          </p:txBody>
        </p:sp>
        <p:sp>
          <p:nvSpPr>
            <p:cNvPr id="240" name="TextBox 239"/>
            <p:cNvSpPr txBox="1"/>
            <p:nvPr/>
          </p:nvSpPr>
          <p:spPr>
            <a:xfrm>
              <a:off x="5295042" y="3495747"/>
              <a:ext cx="298480" cy="360612"/>
            </a:xfrm>
            <a:prstGeom prst="rect">
              <a:avLst/>
            </a:prstGeom>
            <a:noFill/>
          </p:spPr>
          <p:txBody>
            <a:bodyPr wrap="none" rtlCol="0">
              <a:spAutoFit/>
            </a:bodyPr>
            <a:lstStyle/>
            <a:p>
              <a:r>
                <a:rPr lang="en-GB" dirty="0" smtClean="0">
                  <a:solidFill>
                    <a:schemeClr val="tx1"/>
                  </a:solidFill>
                </a:rPr>
                <a:t>8</a:t>
              </a:r>
              <a:endParaRPr lang="en-GB" dirty="0">
                <a:solidFill>
                  <a:schemeClr val="tx1"/>
                </a:solidFill>
              </a:endParaRPr>
            </a:p>
          </p:txBody>
        </p:sp>
        <p:cxnSp>
          <p:nvCxnSpPr>
            <p:cNvPr id="241" name="Straight Connector 240"/>
            <p:cNvCxnSpPr/>
            <p:nvPr/>
          </p:nvCxnSpPr>
          <p:spPr>
            <a:xfrm flipH="1">
              <a:off x="5565042" y="3433367"/>
              <a:ext cx="423136" cy="370033"/>
            </a:xfrm>
            <a:prstGeom prst="line">
              <a:avLst/>
            </a:prstGeom>
          </p:spPr>
          <p:style>
            <a:lnRef idx="3">
              <a:schemeClr val="dk1"/>
            </a:lnRef>
            <a:fillRef idx="0">
              <a:schemeClr val="dk1"/>
            </a:fillRef>
            <a:effectRef idx="2">
              <a:schemeClr val="dk1"/>
            </a:effectRef>
            <a:fontRef idx="minor">
              <a:schemeClr val="tx1"/>
            </a:fontRef>
          </p:style>
        </p:cxnSp>
        <p:sp>
          <p:nvSpPr>
            <p:cNvPr id="242" name="Oval 241"/>
            <p:cNvSpPr/>
            <p:nvPr/>
          </p:nvSpPr>
          <p:spPr>
            <a:xfrm>
              <a:off x="6543645" y="20742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F</a:t>
              </a:r>
              <a:endParaRPr lang="en-GB" sz="1800" baseline="-25000" dirty="0"/>
            </a:p>
          </p:txBody>
        </p:sp>
        <p:sp>
          <p:nvSpPr>
            <p:cNvPr id="243" name="Oval 242"/>
            <p:cNvSpPr/>
            <p:nvPr/>
          </p:nvSpPr>
          <p:spPr>
            <a:xfrm>
              <a:off x="8340365" y="20742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P</a:t>
              </a:r>
              <a:endParaRPr lang="en-GB" sz="1800" baseline="-25000" dirty="0"/>
            </a:p>
          </p:txBody>
        </p:sp>
        <p:sp>
          <p:nvSpPr>
            <p:cNvPr id="244" name="Oval 243"/>
            <p:cNvSpPr/>
            <p:nvPr/>
          </p:nvSpPr>
          <p:spPr>
            <a:xfrm>
              <a:off x="7361347" y="1371654"/>
              <a:ext cx="540000" cy="540000"/>
            </a:xfrm>
            <a:prstGeom prst="ellipse">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R</a:t>
              </a:r>
              <a:endParaRPr lang="en-GB" sz="1800" baseline="-25000" dirty="0"/>
            </a:p>
          </p:txBody>
        </p:sp>
      </p:grpSp>
      <p:cxnSp>
        <p:nvCxnSpPr>
          <p:cNvPr id="245" name="Straight Connector 244"/>
          <p:cNvCxnSpPr/>
          <p:nvPr/>
        </p:nvCxnSpPr>
        <p:spPr>
          <a:xfrm flipH="1">
            <a:off x="2744749" y="1388648"/>
            <a:ext cx="552837" cy="485770"/>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cxnSp>
        <p:nvCxnSpPr>
          <p:cNvPr id="246" name="Straight Connector 245"/>
          <p:cNvCxnSpPr/>
          <p:nvPr/>
        </p:nvCxnSpPr>
        <p:spPr>
          <a:xfrm flipH="1">
            <a:off x="573824" y="5270842"/>
            <a:ext cx="552837" cy="485770"/>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sp>
        <p:nvSpPr>
          <p:cNvPr id="247" name="TextBox 246"/>
          <p:cNvSpPr txBox="1"/>
          <p:nvPr/>
        </p:nvSpPr>
        <p:spPr>
          <a:xfrm>
            <a:off x="4418012" y="2101549"/>
            <a:ext cx="2133918" cy="394210"/>
          </a:xfrm>
          <a:prstGeom prst="rect">
            <a:avLst/>
          </a:prstGeom>
          <a:noFill/>
        </p:spPr>
        <p:txBody>
          <a:bodyPr wrap="none" rtlCol="0">
            <a:spAutoFit/>
          </a:bodyPr>
          <a:lstStyle/>
          <a:p>
            <a:r>
              <a:rPr lang="en-GB" sz="1800" dirty="0" smtClean="0">
                <a:solidFill>
                  <a:schemeClr val="tx1"/>
                </a:solidFill>
              </a:rPr>
              <a:t>After deleting “R”</a:t>
            </a:r>
            <a:endParaRPr lang="en-GB" sz="1800" dirty="0">
              <a:solidFill>
                <a:schemeClr val="tx1"/>
              </a:solidFill>
            </a:endParaRPr>
          </a:p>
        </p:txBody>
      </p:sp>
      <p:sp>
        <p:nvSpPr>
          <p:cNvPr id="91" name="TextBox 90"/>
          <p:cNvSpPr txBox="1"/>
          <p:nvPr/>
        </p:nvSpPr>
        <p:spPr>
          <a:xfrm>
            <a:off x="7837507" y="1254338"/>
            <a:ext cx="298480" cy="360612"/>
          </a:xfrm>
          <a:prstGeom prst="rect">
            <a:avLst/>
          </a:prstGeom>
          <a:noFill/>
        </p:spPr>
        <p:txBody>
          <a:bodyPr wrap="none" rtlCol="0">
            <a:spAutoFit/>
          </a:bodyPr>
          <a:lstStyle/>
          <a:p>
            <a:r>
              <a:rPr lang="en-GB" dirty="0" smtClean="0">
                <a:solidFill>
                  <a:schemeClr val="tx1"/>
                </a:solidFill>
              </a:rPr>
              <a:t>1</a:t>
            </a:r>
            <a:endParaRPr lang="en-GB" dirty="0">
              <a:solidFill>
                <a:schemeClr val="tx1"/>
              </a:solidFill>
            </a:endParaRPr>
          </a:p>
        </p:txBody>
      </p:sp>
    </p:spTree>
    <p:extLst>
      <p:ext uri="{BB962C8B-B14F-4D97-AF65-F5344CB8AC3E}">
        <p14:creationId xmlns:p14="http://schemas.microsoft.com/office/powerpoint/2010/main" val="2793226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fade">
                                      <p:cBhvr>
                                        <p:cTn id="10"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smtClean="0"/>
              <a:t>Heapsort Method</a:t>
            </a:r>
            <a:endParaRPr lang="en-GB" dirty="0"/>
          </a:p>
        </p:txBody>
      </p:sp>
    </p:spTree>
    <p:extLst>
      <p:ext uri="{BB962C8B-B14F-4D97-AF65-F5344CB8AC3E}">
        <p14:creationId xmlns:p14="http://schemas.microsoft.com/office/powerpoint/2010/main" val="259822543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GB" dirty="0"/>
              <a:t>Heapsort </a:t>
            </a:r>
            <a:r>
              <a:rPr lang="en-GB" dirty="0" smtClean="0"/>
              <a:t>Method</a:t>
            </a:r>
            <a:endParaRPr lang="en-GB" dirty="0"/>
          </a:p>
        </p:txBody>
      </p:sp>
      <p:sp>
        <p:nvSpPr>
          <p:cNvPr id="70659" name="Rectangle 3"/>
          <p:cNvSpPr>
            <a:spLocks noGrp="1" noChangeArrowheads="1"/>
          </p:cNvSpPr>
          <p:nvPr>
            <p:ph sz="quarter" idx="17"/>
          </p:nvPr>
        </p:nvSpPr>
        <p:spPr/>
        <p:txBody>
          <a:bodyPr/>
          <a:lstStyle/>
          <a:p>
            <a:pPr marL="457200" lvl="1" indent="-285750">
              <a:lnSpc>
                <a:spcPct val="120000"/>
              </a:lnSpc>
              <a:buFont typeface="Monotype Sorts" pitchFamily="2" charset="2"/>
              <a:buNone/>
              <a:tabLst>
                <a:tab pos="1428750" algn="l"/>
              </a:tabLst>
            </a:pPr>
            <a:r>
              <a:rPr lang="en-US" altLang="en-US" sz="2400" b="1" dirty="0" err="1" smtClean="0">
                <a:latin typeface="Arial" panose="020B0604020202020204" pitchFamily="34" charset="0"/>
              </a:rPr>
              <a:t>heapSort</a:t>
            </a:r>
            <a:r>
              <a:rPr lang="en-US" altLang="en-US" sz="2400" b="1" dirty="0" smtClean="0">
                <a:latin typeface="Arial" panose="020B0604020202020204" pitchFamily="34" charset="0"/>
              </a:rPr>
              <a:t> (array, n)</a:t>
            </a:r>
          </a:p>
          <a:p>
            <a:pPr marL="457200" lvl="1" indent="-285750">
              <a:lnSpc>
                <a:spcPct val="120000"/>
              </a:lnSpc>
              <a:buFont typeface="Monotype Sorts" pitchFamily="2" charset="2"/>
              <a:buNone/>
              <a:tabLst>
                <a:tab pos="1428750" algn="l"/>
              </a:tabLst>
            </a:pPr>
            <a:r>
              <a:rPr lang="en-US" altLang="en-US" sz="2000" dirty="0" smtClean="0">
                <a:latin typeface="Arial" panose="020B0604020202020204" pitchFamily="34" charset="0"/>
              </a:rPr>
              <a:t>{	construct heap H from array with n elements;</a:t>
            </a:r>
          </a:p>
          <a:p>
            <a:pPr marL="457200" lvl="1" indent="-285750">
              <a:lnSpc>
                <a:spcPct val="120000"/>
              </a:lnSpc>
              <a:buFont typeface="Monotype Sorts" pitchFamily="2" charset="2"/>
              <a:buNone/>
              <a:tabLst>
                <a:tab pos="1428750" algn="l"/>
              </a:tabLst>
            </a:pPr>
            <a:r>
              <a:rPr lang="en-US" altLang="en-US" sz="2000" dirty="0" smtClean="0">
                <a:latin typeface="Arial" panose="020B0604020202020204" pitchFamily="34" charset="0"/>
              </a:rPr>
              <a:t>	for (</a:t>
            </a:r>
            <a:r>
              <a:rPr lang="en-US" altLang="en-US" sz="2000" dirty="0" err="1" smtClean="0">
                <a:latin typeface="Arial" panose="020B0604020202020204" pitchFamily="34" charset="0"/>
              </a:rPr>
              <a:t>i</a:t>
            </a:r>
            <a:r>
              <a:rPr lang="en-US" altLang="en-US" sz="2000" dirty="0" smtClean="0">
                <a:latin typeface="Arial" panose="020B0604020202020204" pitchFamily="34" charset="0"/>
              </a:rPr>
              <a:t> = n; </a:t>
            </a:r>
            <a:r>
              <a:rPr lang="en-US" altLang="en-US" sz="2000" dirty="0" err="1" smtClean="0">
                <a:latin typeface="Arial" panose="020B0604020202020204" pitchFamily="34" charset="0"/>
              </a:rPr>
              <a:t>i</a:t>
            </a:r>
            <a:r>
              <a:rPr lang="en-US" altLang="en-US" sz="2000" dirty="0" smtClean="0">
                <a:latin typeface="Arial" panose="020B0604020202020204" pitchFamily="34" charset="0"/>
              </a:rPr>
              <a:t> &gt;= 1; </a:t>
            </a:r>
            <a:r>
              <a:rPr lang="en-US" altLang="en-US" sz="2000" dirty="0" err="1" smtClean="0">
                <a:latin typeface="Arial" panose="020B0604020202020204" pitchFamily="34" charset="0"/>
              </a:rPr>
              <a:t>i</a:t>
            </a:r>
            <a:r>
              <a:rPr lang="en-US" altLang="en-US" sz="2000" dirty="0" smtClean="0">
                <a:latin typeface="Arial" panose="020B0604020202020204" pitchFamily="34" charset="0"/>
              </a:rPr>
              <a:t>--) </a:t>
            </a:r>
          </a:p>
          <a:p>
            <a:pPr marL="457200" lvl="1" indent="-285750">
              <a:lnSpc>
                <a:spcPct val="120000"/>
              </a:lnSpc>
              <a:buFont typeface="Monotype Sorts" pitchFamily="2" charset="2"/>
              <a:buNone/>
              <a:tabLst>
                <a:tab pos="800100" algn="l"/>
              </a:tabLst>
            </a:pPr>
            <a:r>
              <a:rPr lang="en-US" altLang="en-US" sz="2000" dirty="0" smtClean="0">
                <a:latin typeface="Arial" panose="020B0604020202020204" pitchFamily="34" charset="0"/>
              </a:rPr>
              <a:t>	{	</a:t>
            </a:r>
            <a:r>
              <a:rPr lang="en-US" altLang="en-US" sz="2000" dirty="0" err="1" smtClean="0">
                <a:latin typeface="Arial" panose="020B0604020202020204" pitchFamily="34" charset="0"/>
              </a:rPr>
              <a:t>curMax</a:t>
            </a:r>
            <a:r>
              <a:rPr lang="en-US" altLang="en-US" sz="2000" dirty="0" smtClean="0">
                <a:latin typeface="Arial" panose="020B0604020202020204" pitchFamily="34" charset="0"/>
              </a:rPr>
              <a:t> = </a:t>
            </a:r>
            <a:r>
              <a:rPr lang="en-US" altLang="en-US" sz="2000" dirty="0" err="1" smtClean="0">
                <a:latin typeface="Arial" panose="020B0604020202020204" pitchFamily="34" charset="0"/>
              </a:rPr>
              <a:t>getMax</a:t>
            </a:r>
            <a:r>
              <a:rPr lang="en-US" altLang="en-US" sz="2000" dirty="0" smtClean="0">
                <a:latin typeface="Arial" panose="020B0604020202020204" pitchFamily="34" charset="0"/>
              </a:rPr>
              <a:t>(H);</a:t>
            </a:r>
          </a:p>
          <a:p>
            <a:pPr marL="457200" lvl="1" indent="-285750">
              <a:lnSpc>
                <a:spcPct val="120000"/>
              </a:lnSpc>
              <a:buFont typeface="Monotype Sorts" pitchFamily="2" charset="2"/>
              <a:buNone/>
              <a:tabLst>
                <a:tab pos="800100" algn="l"/>
              </a:tabLst>
            </a:pPr>
            <a:r>
              <a:rPr lang="en-US" altLang="en-US" sz="2000" dirty="0" smtClean="0">
                <a:latin typeface="Arial" panose="020B0604020202020204" pitchFamily="34" charset="0"/>
              </a:rPr>
              <a:t>		</a:t>
            </a:r>
            <a:r>
              <a:rPr lang="en-US" altLang="en-US" sz="2000" dirty="0" err="1" smtClean="0">
                <a:latin typeface="Arial" panose="020B0604020202020204" pitchFamily="34" charset="0"/>
              </a:rPr>
              <a:t>deleteMax</a:t>
            </a:r>
            <a:r>
              <a:rPr lang="en-US" altLang="en-US" sz="2000" dirty="0" smtClean="0">
                <a:latin typeface="Arial" panose="020B0604020202020204" pitchFamily="34" charset="0"/>
              </a:rPr>
              <a:t>(H);        </a:t>
            </a:r>
          </a:p>
          <a:p>
            <a:pPr marL="457200" lvl="1" indent="-285750">
              <a:lnSpc>
                <a:spcPct val="120000"/>
              </a:lnSpc>
              <a:buFont typeface="Monotype Sorts" pitchFamily="2" charset="2"/>
              <a:buNone/>
              <a:tabLst>
                <a:tab pos="800100" algn="l"/>
              </a:tabLst>
            </a:pPr>
            <a:r>
              <a:rPr lang="en-US" altLang="en-US" sz="2000" dirty="0">
                <a:solidFill>
                  <a:srgbClr val="336600"/>
                </a:solidFill>
                <a:latin typeface="Arial" panose="020B0604020202020204" pitchFamily="34" charset="0"/>
              </a:rPr>
              <a:t>	</a:t>
            </a:r>
            <a:r>
              <a:rPr lang="en-US" altLang="en-US" sz="2000" dirty="0" smtClean="0">
                <a:solidFill>
                  <a:srgbClr val="336600"/>
                </a:solidFill>
                <a:latin typeface="Arial" panose="020B0604020202020204" pitchFamily="34" charset="0"/>
              </a:rPr>
              <a:t>	</a:t>
            </a:r>
            <a:r>
              <a:rPr lang="en-US" altLang="en-US" sz="2000" dirty="0">
                <a:solidFill>
                  <a:srgbClr val="336600"/>
                </a:solidFill>
                <a:latin typeface="Arial" panose="020B0604020202020204" pitchFamily="34" charset="0"/>
              </a:rPr>
              <a:t>// as result, H has </a:t>
            </a:r>
            <a:r>
              <a:rPr lang="en-US" altLang="en-US" sz="2000" dirty="0" err="1">
                <a:solidFill>
                  <a:srgbClr val="336600"/>
                </a:solidFill>
                <a:latin typeface="Arial" panose="020B0604020202020204" pitchFamily="34" charset="0"/>
              </a:rPr>
              <a:t>i</a:t>
            </a:r>
            <a:r>
              <a:rPr lang="en-US" altLang="en-US" sz="2000" dirty="0">
                <a:solidFill>
                  <a:srgbClr val="336600"/>
                </a:solidFill>
                <a:latin typeface="Arial" panose="020B0604020202020204" pitchFamily="34" charset="0"/>
              </a:rPr>
              <a:t> – 1 elements</a:t>
            </a:r>
          </a:p>
          <a:p>
            <a:pPr marL="457200" lvl="1" indent="-285750">
              <a:lnSpc>
                <a:spcPct val="120000"/>
              </a:lnSpc>
              <a:buFont typeface="Monotype Sorts" pitchFamily="2" charset="2"/>
              <a:buNone/>
              <a:tabLst>
                <a:tab pos="800100" algn="l"/>
              </a:tabLst>
            </a:pPr>
            <a:r>
              <a:rPr lang="en-US" altLang="en-US" sz="2000" dirty="0" smtClean="0">
                <a:latin typeface="Arial" panose="020B0604020202020204" pitchFamily="34" charset="0"/>
              </a:rPr>
              <a:t>		array[</a:t>
            </a:r>
            <a:r>
              <a:rPr lang="en-US" altLang="en-US" sz="2000" dirty="0" err="1" smtClean="0">
                <a:latin typeface="Arial" panose="020B0604020202020204" pitchFamily="34" charset="0"/>
              </a:rPr>
              <a:t>i</a:t>
            </a:r>
            <a:r>
              <a:rPr lang="en-US" altLang="en-US" sz="2000" dirty="0" smtClean="0">
                <a:latin typeface="Arial" panose="020B0604020202020204" pitchFamily="34" charset="0"/>
              </a:rPr>
              <a:t>] = </a:t>
            </a:r>
            <a:r>
              <a:rPr lang="en-US" altLang="en-US" sz="2000" dirty="0" err="1" smtClean="0">
                <a:latin typeface="Arial" panose="020B0604020202020204" pitchFamily="34" charset="0"/>
              </a:rPr>
              <a:t>curMax</a:t>
            </a:r>
            <a:r>
              <a:rPr lang="en-US" altLang="en-US" sz="2000" dirty="0" smtClean="0">
                <a:latin typeface="Arial" panose="020B0604020202020204" pitchFamily="34" charset="0"/>
              </a:rPr>
              <a:t>;  </a:t>
            </a:r>
          </a:p>
          <a:p>
            <a:pPr marL="457200" lvl="1" indent="-285750">
              <a:lnSpc>
                <a:spcPct val="120000"/>
              </a:lnSpc>
              <a:buFont typeface="Monotype Sorts" pitchFamily="2" charset="2"/>
              <a:buNone/>
              <a:tabLst>
                <a:tab pos="800100" algn="l"/>
              </a:tabLst>
            </a:pPr>
            <a:r>
              <a:rPr lang="en-US" altLang="en-US" sz="2000" dirty="0">
                <a:solidFill>
                  <a:srgbClr val="336600"/>
                </a:solidFill>
                <a:latin typeface="Arial" panose="020B0604020202020204" pitchFamily="34" charset="0"/>
              </a:rPr>
              <a:t>	</a:t>
            </a:r>
            <a:r>
              <a:rPr lang="en-US" altLang="en-US" sz="2000" dirty="0" smtClean="0">
                <a:solidFill>
                  <a:srgbClr val="336600"/>
                </a:solidFill>
                <a:latin typeface="Arial" panose="020B0604020202020204" pitchFamily="34" charset="0"/>
              </a:rPr>
              <a:t>	</a:t>
            </a:r>
            <a:r>
              <a:rPr lang="en-US" altLang="en-US" sz="2000" dirty="0">
                <a:solidFill>
                  <a:srgbClr val="336600"/>
                </a:solidFill>
                <a:latin typeface="Arial" panose="020B0604020202020204" pitchFamily="34" charset="0"/>
              </a:rPr>
              <a:t>// insert </a:t>
            </a:r>
            <a:r>
              <a:rPr lang="en-US" altLang="en-US" sz="2000" dirty="0" err="1">
                <a:solidFill>
                  <a:srgbClr val="336600"/>
                </a:solidFill>
                <a:latin typeface="Arial" panose="020B0604020202020204" pitchFamily="34" charset="0"/>
              </a:rPr>
              <a:t>curMax</a:t>
            </a:r>
            <a:r>
              <a:rPr lang="en-US" altLang="en-US" sz="2000" dirty="0">
                <a:solidFill>
                  <a:srgbClr val="336600"/>
                </a:solidFill>
                <a:latin typeface="Arial" panose="020B0604020202020204" pitchFamily="34" charset="0"/>
              </a:rPr>
              <a:t> in sorted list</a:t>
            </a:r>
          </a:p>
          <a:p>
            <a:pPr marL="457200" lvl="1" indent="-285750">
              <a:lnSpc>
                <a:spcPct val="120000"/>
              </a:lnSpc>
              <a:buFont typeface="Monotype Sorts" pitchFamily="2" charset="2"/>
              <a:buNone/>
              <a:tabLst>
                <a:tab pos="1428750" algn="l"/>
              </a:tabLst>
            </a:pPr>
            <a:r>
              <a:rPr lang="en-US" altLang="en-US" sz="2000" dirty="0" smtClean="0">
                <a:latin typeface="Arial" panose="020B0604020202020204" pitchFamily="34" charset="0"/>
              </a:rPr>
              <a:t>     }</a:t>
            </a:r>
          </a:p>
          <a:p>
            <a:pPr marL="457200" lvl="1" indent="-285750">
              <a:lnSpc>
                <a:spcPct val="120000"/>
              </a:lnSpc>
              <a:buFont typeface="Monotype Sorts" pitchFamily="2" charset="2"/>
              <a:buNone/>
              <a:tabLst>
                <a:tab pos="1428750" algn="l"/>
              </a:tabLst>
            </a:pPr>
            <a:r>
              <a:rPr lang="en-US" altLang="en-US" sz="2000" dirty="0" smtClean="0">
                <a:latin typeface="Arial" panose="020B0604020202020204" pitchFamily="34" charset="0"/>
              </a:rPr>
              <a:t>}</a:t>
            </a:r>
          </a:p>
        </p:txBody>
      </p:sp>
      <p:sp>
        <p:nvSpPr>
          <p:cNvPr id="70670" name="Text Box 47"/>
          <p:cNvSpPr txBox="1">
            <a:spLocks noChangeArrowheads="1"/>
          </p:cNvSpPr>
          <p:nvPr/>
        </p:nvSpPr>
        <p:spPr bwMode="gray">
          <a:xfrm>
            <a:off x="6628555" y="1644252"/>
            <a:ext cx="1578820" cy="813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rgbClr val="993300"/>
                </a:solidFill>
              </a:rPr>
              <a:t>Take out last</a:t>
            </a:r>
          </a:p>
          <a:p>
            <a:pPr eaLnBrk="1" hangingPunct="1"/>
            <a:r>
              <a:rPr lang="en-US" altLang="en-US" sz="1800" dirty="0">
                <a:solidFill>
                  <a:srgbClr val="993300"/>
                </a:solidFill>
              </a:rPr>
              <a:t>and re-insert</a:t>
            </a:r>
            <a:endParaRPr lang="en-US" altLang="en-US" dirty="0">
              <a:solidFill>
                <a:srgbClr val="993300"/>
              </a:solidFill>
            </a:endParaRPr>
          </a:p>
        </p:txBody>
      </p:sp>
      <p:cxnSp>
        <p:nvCxnSpPr>
          <p:cNvPr id="50" name="Straight Connector 49"/>
          <p:cNvCxnSpPr/>
          <p:nvPr/>
        </p:nvCxnSpPr>
        <p:spPr>
          <a:xfrm flipH="1">
            <a:off x="6438532" y="3074188"/>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51" name="Oval 50"/>
          <p:cNvSpPr/>
          <p:nvPr/>
        </p:nvSpPr>
        <p:spPr>
          <a:xfrm>
            <a:off x="6182054" y="3437485"/>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R</a:t>
            </a:r>
            <a:endParaRPr lang="en-GB" sz="1800" baseline="-25000" dirty="0"/>
          </a:p>
        </p:txBody>
      </p:sp>
      <p:sp>
        <p:nvSpPr>
          <p:cNvPr id="52" name="Oval 51"/>
          <p:cNvSpPr/>
          <p:nvPr/>
        </p:nvSpPr>
        <p:spPr>
          <a:xfrm>
            <a:off x="7978774" y="3437485"/>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P</a:t>
            </a:r>
            <a:endParaRPr lang="en-GB" sz="1800" baseline="-25000" dirty="0"/>
          </a:p>
        </p:txBody>
      </p:sp>
      <p:sp>
        <p:nvSpPr>
          <p:cNvPr id="77" name="Oval 76"/>
          <p:cNvSpPr/>
          <p:nvPr/>
        </p:nvSpPr>
        <p:spPr>
          <a:xfrm>
            <a:off x="7001696" y="2789798"/>
            <a:ext cx="540000" cy="540000"/>
          </a:xfrm>
          <a:prstGeom prst="ellipse">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Y</a:t>
            </a:r>
            <a:endParaRPr lang="en-GB" sz="1800" baseline="-25000" dirty="0"/>
          </a:p>
        </p:txBody>
      </p:sp>
      <p:sp>
        <p:nvSpPr>
          <p:cNvPr id="78" name="TextBox 77"/>
          <p:cNvSpPr txBox="1"/>
          <p:nvPr/>
        </p:nvSpPr>
        <p:spPr>
          <a:xfrm>
            <a:off x="7369174" y="2572995"/>
            <a:ext cx="298480" cy="360612"/>
          </a:xfrm>
          <a:prstGeom prst="rect">
            <a:avLst/>
          </a:prstGeom>
          <a:noFill/>
        </p:spPr>
        <p:txBody>
          <a:bodyPr wrap="none" rtlCol="0">
            <a:spAutoFit/>
          </a:bodyPr>
          <a:lstStyle/>
          <a:p>
            <a:r>
              <a:rPr lang="en-GB" dirty="0" smtClean="0">
                <a:solidFill>
                  <a:schemeClr val="tx1"/>
                </a:solidFill>
              </a:rPr>
              <a:t>1</a:t>
            </a:r>
            <a:endParaRPr lang="en-GB" dirty="0">
              <a:solidFill>
                <a:schemeClr val="tx1"/>
              </a:solidFill>
            </a:endParaRPr>
          </a:p>
        </p:txBody>
      </p:sp>
      <p:sp>
        <p:nvSpPr>
          <p:cNvPr id="54" name="TextBox 53"/>
          <p:cNvSpPr txBox="1"/>
          <p:nvPr/>
        </p:nvSpPr>
        <p:spPr>
          <a:xfrm>
            <a:off x="6232494" y="3106395"/>
            <a:ext cx="298480" cy="360612"/>
          </a:xfrm>
          <a:prstGeom prst="rect">
            <a:avLst/>
          </a:prstGeom>
          <a:noFill/>
        </p:spPr>
        <p:txBody>
          <a:bodyPr wrap="none" rtlCol="0">
            <a:spAutoFit/>
          </a:bodyPr>
          <a:lstStyle/>
          <a:p>
            <a:r>
              <a:rPr lang="en-GB" dirty="0" smtClean="0">
                <a:solidFill>
                  <a:schemeClr val="tx1"/>
                </a:solidFill>
              </a:rPr>
              <a:t>2</a:t>
            </a:r>
            <a:endParaRPr lang="en-GB" dirty="0">
              <a:solidFill>
                <a:schemeClr val="tx1"/>
              </a:solidFill>
            </a:endParaRPr>
          </a:p>
        </p:txBody>
      </p:sp>
      <p:sp>
        <p:nvSpPr>
          <p:cNvPr id="55" name="TextBox 54"/>
          <p:cNvSpPr txBox="1"/>
          <p:nvPr/>
        </p:nvSpPr>
        <p:spPr>
          <a:xfrm>
            <a:off x="8207374" y="3106395"/>
            <a:ext cx="298480" cy="360612"/>
          </a:xfrm>
          <a:prstGeom prst="rect">
            <a:avLst/>
          </a:prstGeom>
          <a:noFill/>
        </p:spPr>
        <p:txBody>
          <a:bodyPr wrap="none" rtlCol="0">
            <a:spAutoFit/>
          </a:bodyPr>
          <a:lstStyle/>
          <a:p>
            <a:r>
              <a:rPr lang="en-GB" dirty="0" smtClean="0">
                <a:solidFill>
                  <a:schemeClr val="tx1"/>
                </a:solidFill>
              </a:rPr>
              <a:t>3</a:t>
            </a:r>
            <a:endParaRPr lang="en-GB" dirty="0">
              <a:solidFill>
                <a:schemeClr val="tx1"/>
              </a:solidFill>
            </a:endParaRPr>
          </a:p>
        </p:txBody>
      </p:sp>
      <p:sp>
        <p:nvSpPr>
          <p:cNvPr id="56" name="TextBox 55"/>
          <p:cNvSpPr txBox="1"/>
          <p:nvPr/>
        </p:nvSpPr>
        <p:spPr>
          <a:xfrm>
            <a:off x="6988174" y="3944595"/>
            <a:ext cx="298480" cy="360612"/>
          </a:xfrm>
          <a:prstGeom prst="rect">
            <a:avLst/>
          </a:prstGeom>
          <a:noFill/>
        </p:spPr>
        <p:txBody>
          <a:bodyPr wrap="none" rtlCol="0">
            <a:spAutoFit/>
          </a:bodyPr>
          <a:lstStyle/>
          <a:p>
            <a:r>
              <a:rPr lang="en-GB" dirty="0" smtClean="0">
                <a:solidFill>
                  <a:schemeClr val="tx1"/>
                </a:solidFill>
              </a:rPr>
              <a:t>5</a:t>
            </a:r>
            <a:endParaRPr lang="en-GB" dirty="0">
              <a:solidFill>
                <a:schemeClr val="tx1"/>
              </a:solidFill>
            </a:endParaRPr>
          </a:p>
        </p:txBody>
      </p:sp>
      <p:cxnSp>
        <p:nvCxnSpPr>
          <p:cNvPr id="57" name="Straight Connector 56"/>
          <p:cNvCxnSpPr/>
          <p:nvPr/>
        </p:nvCxnSpPr>
        <p:spPr>
          <a:xfrm>
            <a:off x="7551338" y="3074188"/>
            <a:ext cx="549642" cy="377687"/>
          </a:xfrm>
          <a:prstGeom prst="line">
            <a:avLst/>
          </a:prstGeom>
        </p:spPr>
        <p:style>
          <a:lnRef idx="3">
            <a:schemeClr val="dk1"/>
          </a:lnRef>
          <a:fillRef idx="0">
            <a:schemeClr val="dk1"/>
          </a:fillRef>
          <a:effectRef idx="2">
            <a:schemeClr val="dk1"/>
          </a:effectRef>
          <a:fontRef idx="minor">
            <a:schemeClr val="tx1"/>
          </a:fontRef>
        </p:style>
      </p:cxnSp>
      <p:grpSp>
        <p:nvGrpSpPr>
          <p:cNvPr id="58" name="Group 57"/>
          <p:cNvGrpSpPr/>
          <p:nvPr/>
        </p:nvGrpSpPr>
        <p:grpSpPr>
          <a:xfrm>
            <a:off x="5546694" y="3898404"/>
            <a:ext cx="1731366" cy="910033"/>
            <a:chOff x="1604932" y="4602009"/>
            <a:chExt cx="1731366" cy="910033"/>
          </a:xfrm>
        </p:grpSpPr>
        <p:sp>
          <p:nvSpPr>
            <p:cNvPr id="72" name="Oval 71"/>
            <p:cNvSpPr/>
            <p:nvPr/>
          </p:nvSpPr>
          <p:spPr>
            <a:xfrm>
              <a:off x="1626237" y="4972042"/>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D</a:t>
              </a:r>
              <a:endParaRPr lang="en-GB" sz="1800" baseline="-25000" dirty="0"/>
            </a:p>
          </p:txBody>
        </p:sp>
        <p:sp>
          <p:nvSpPr>
            <p:cNvPr id="73" name="TextBox 72"/>
            <p:cNvSpPr txBox="1"/>
            <p:nvPr/>
          </p:nvSpPr>
          <p:spPr>
            <a:xfrm>
              <a:off x="1604932" y="4648200"/>
              <a:ext cx="298480" cy="360612"/>
            </a:xfrm>
            <a:prstGeom prst="rect">
              <a:avLst/>
            </a:prstGeom>
            <a:noFill/>
          </p:spPr>
          <p:txBody>
            <a:bodyPr wrap="none" rtlCol="0">
              <a:spAutoFit/>
            </a:bodyPr>
            <a:lstStyle/>
            <a:p>
              <a:r>
                <a:rPr lang="en-GB" dirty="0" smtClean="0">
                  <a:solidFill>
                    <a:schemeClr val="tx1"/>
                  </a:solidFill>
                </a:rPr>
                <a:t>4</a:t>
              </a:r>
              <a:endParaRPr lang="en-GB" dirty="0">
                <a:solidFill>
                  <a:schemeClr val="tx1"/>
                </a:solidFill>
              </a:endParaRPr>
            </a:p>
          </p:txBody>
        </p:sp>
        <p:sp>
          <p:nvSpPr>
            <p:cNvPr id="74" name="Oval 73"/>
            <p:cNvSpPr/>
            <p:nvPr/>
          </p:nvSpPr>
          <p:spPr>
            <a:xfrm>
              <a:off x="2796298" y="4972042"/>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F</a:t>
              </a:r>
              <a:endParaRPr lang="en-GB" sz="1800" baseline="-25000" dirty="0"/>
            </a:p>
          </p:txBody>
        </p:sp>
        <p:cxnSp>
          <p:nvCxnSpPr>
            <p:cNvPr id="75" name="Straight Connector 74"/>
            <p:cNvCxnSpPr>
              <a:stCxn id="51" idx="3"/>
              <a:endCxn id="72" idx="0"/>
            </p:cNvCxnSpPr>
            <p:nvPr/>
          </p:nvCxnSpPr>
          <p:spPr>
            <a:xfrm flipH="1">
              <a:off x="1896237" y="4602009"/>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76" name="Straight Connector 75"/>
            <p:cNvCxnSpPr>
              <a:stCxn id="51" idx="5"/>
              <a:endCxn id="74" idx="0"/>
            </p:cNvCxnSpPr>
            <p:nvPr/>
          </p:nvCxnSpPr>
          <p:spPr>
            <a:xfrm>
              <a:off x="2701211" y="4602009"/>
              <a:ext cx="365087" cy="370033"/>
            </a:xfrm>
            <a:prstGeom prst="line">
              <a:avLst/>
            </a:prstGeom>
          </p:spPr>
          <p:style>
            <a:lnRef idx="3">
              <a:schemeClr val="dk1"/>
            </a:lnRef>
            <a:fillRef idx="0">
              <a:schemeClr val="dk1"/>
            </a:fillRef>
            <a:effectRef idx="2">
              <a:schemeClr val="dk1"/>
            </a:effectRef>
            <a:fontRef idx="minor">
              <a:schemeClr val="tx1"/>
            </a:fontRef>
          </p:style>
        </p:cxnSp>
      </p:grpSp>
      <p:sp>
        <p:nvSpPr>
          <p:cNvPr id="59" name="Oval 58"/>
          <p:cNvSpPr/>
          <p:nvPr/>
        </p:nvSpPr>
        <p:spPr>
          <a:xfrm>
            <a:off x="7380420" y="425450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B</a:t>
            </a:r>
            <a:endParaRPr lang="en-GB" sz="1800" baseline="-25000" dirty="0"/>
          </a:p>
        </p:txBody>
      </p:sp>
      <p:sp>
        <p:nvSpPr>
          <p:cNvPr id="60" name="TextBox 59"/>
          <p:cNvSpPr txBox="1"/>
          <p:nvPr/>
        </p:nvSpPr>
        <p:spPr>
          <a:xfrm>
            <a:off x="7369174" y="3944595"/>
            <a:ext cx="298480" cy="360612"/>
          </a:xfrm>
          <a:prstGeom prst="rect">
            <a:avLst/>
          </a:prstGeom>
          <a:noFill/>
        </p:spPr>
        <p:txBody>
          <a:bodyPr wrap="none" rtlCol="0">
            <a:spAutoFit/>
          </a:bodyPr>
          <a:lstStyle/>
          <a:p>
            <a:r>
              <a:rPr lang="en-GB" dirty="0" smtClean="0">
                <a:solidFill>
                  <a:schemeClr val="tx1"/>
                </a:solidFill>
              </a:rPr>
              <a:t>6</a:t>
            </a:r>
            <a:endParaRPr lang="en-GB" dirty="0">
              <a:solidFill>
                <a:schemeClr val="tx1"/>
              </a:solidFill>
            </a:endParaRPr>
          </a:p>
        </p:txBody>
      </p:sp>
      <p:sp>
        <p:nvSpPr>
          <p:cNvPr id="61" name="Oval 60"/>
          <p:cNvSpPr/>
          <p:nvPr/>
        </p:nvSpPr>
        <p:spPr>
          <a:xfrm>
            <a:off x="8550481" y="425450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K</a:t>
            </a:r>
            <a:endParaRPr lang="en-GB" sz="1800" baseline="-25000" dirty="0"/>
          </a:p>
        </p:txBody>
      </p:sp>
      <p:sp>
        <p:nvSpPr>
          <p:cNvPr id="62" name="TextBox 61"/>
          <p:cNvSpPr txBox="1"/>
          <p:nvPr/>
        </p:nvSpPr>
        <p:spPr>
          <a:xfrm>
            <a:off x="8796970" y="3944595"/>
            <a:ext cx="298480" cy="360612"/>
          </a:xfrm>
          <a:prstGeom prst="rect">
            <a:avLst/>
          </a:prstGeom>
          <a:noFill/>
        </p:spPr>
        <p:txBody>
          <a:bodyPr wrap="none" rtlCol="0">
            <a:spAutoFit/>
          </a:bodyPr>
          <a:lstStyle/>
          <a:p>
            <a:r>
              <a:rPr lang="en-GB" dirty="0" smtClean="0">
                <a:solidFill>
                  <a:schemeClr val="tx1"/>
                </a:solidFill>
              </a:rPr>
              <a:t>7</a:t>
            </a:r>
            <a:endParaRPr lang="en-GB" dirty="0">
              <a:solidFill>
                <a:schemeClr val="tx1"/>
              </a:solidFill>
            </a:endParaRPr>
          </a:p>
        </p:txBody>
      </p:sp>
      <p:cxnSp>
        <p:nvCxnSpPr>
          <p:cNvPr id="63" name="Straight Connector 62"/>
          <p:cNvCxnSpPr>
            <a:endCxn id="59" idx="0"/>
          </p:cNvCxnSpPr>
          <p:nvPr/>
        </p:nvCxnSpPr>
        <p:spPr>
          <a:xfrm flipH="1">
            <a:off x="7650420" y="3884471"/>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64" name="Straight Connector 63"/>
          <p:cNvCxnSpPr/>
          <p:nvPr/>
        </p:nvCxnSpPr>
        <p:spPr>
          <a:xfrm>
            <a:off x="8455394" y="3884471"/>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65" name="Oval 64"/>
          <p:cNvSpPr/>
          <p:nvPr/>
        </p:nvSpPr>
        <p:spPr>
          <a:xfrm>
            <a:off x="4933451" y="5166648"/>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A</a:t>
            </a:r>
            <a:endParaRPr lang="en-GB" sz="1800" baseline="-25000" dirty="0"/>
          </a:p>
        </p:txBody>
      </p:sp>
      <p:sp>
        <p:nvSpPr>
          <p:cNvPr id="66" name="TextBox 65"/>
          <p:cNvSpPr txBox="1"/>
          <p:nvPr/>
        </p:nvSpPr>
        <p:spPr>
          <a:xfrm>
            <a:off x="4930774" y="4858995"/>
            <a:ext cx="298480" cy="360612"/>
          </a:xfrm>
          <a:prstGeom prst="rect">
            <a:avLst/>
          </a:prstGeom>
          <a:noFill/>
        </p:spPr>
        <p:txBody>
          <a:bodyPr wrap="none" rtlCol="0">
            <a:spAutoFit/>
          </a:bodyPr>
          <a:lstStyle/>
          <a:p>
            <a:r>
              <a:rPr lang="en-GB" dirty="0" smtClean="0">
                <a:solidFill>
                  <a:schemeClr val="tx1"/>
                </a:solidFill>
              </a:rPr>
              <a:t>8</a:t>
            </a:r>
            <a:endParaRPr lang="en-GB" dirty="0">
              <a:solidFill>
                <a:schemeClr val="tx1"/>
              </a:solidFill>
            </a:endParaRPr>
          </a:p>
        </p:txBody>
      </p:sp>
      <p:sp>
        <p:nvSpPr>
          <p:cNvPr id="67" name="Oval 66"/>
          <p:cNvSpPr/>
          <p:nvPr/>
        </p:nvSpPr>
        <p:spPr>
          <a:xfrm>
            <a:off x="6103512" y="5166648"/>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C</a:t>
            </a:r>
            <a:endParaRPr lang="en-GB" sz="1800" baseline="-25000" dirty="0"/>
          </a:p>
        </p:txBody>
      </p:sp>
      <p:cxnSp>
        <p:nvCxnSpPr>
          <p:cNvPr id="68" name="Straight Connector 67"/>
          <p:cNvCxnSpPr>
            <a:endCxn id="65" idx="0"/>
          </p:cNvCxnSpPr>
          <p:nvPr/>
        </p:nvCxnSpPr>
        <p:spPr>
          <a:xfrm flipH="1">
            <a:off x="5203451" y="4796615"/>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69" name="Straight Connector 68"/>
          <p:cNvCxnSpPr>
            <a:endCxn id="67" idx="0"/>
          </p:cNvCxnSpPr>
          <p:nvPr/>
        </p:nvCxnSpPr>
        <p:spPr>
          <a:xfrm>
            <a:off x="6008425" y="4796615"/>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70" name="TextBox 69"/>
          <p:cNvSpPr txBox="1"/>
          <p:nvPr/>
        </p:nvSpPr>
        <p:spPr>
          <a:xfrm>
            <a:off x="6370427" y="4858995"/>
            <a:ext cx="298480" cy="360612"/>
          </a:xfrm>
          <a:prstGeom prst="rect">
            <a:avLst/>
          </a:prstGeom>
          <a:noFill/>
        </p:spPr>
        <p:txBody>
          <a:bodyPr wrap="none" rtlCol="0">
            <a:spAutoFit/>
          </a:bodyPr>
          <a:lstStyle/>
          <a:p>
            <a:r>
              <a:rPr lang="en-GB" dirty="0" smtClean="0">
                <a:solidFill>
                  <a:schemeClr val="tx1"/>
                </a:solidFill>
              </a:rPr>
              <a:t>9</a:t>
            </a:r>
            <a:endParaRPr lang="en-GB" dirty="0">
              <a:solidFill>
                <a:schemeClr val="tx1"/>
              </a:solidFill>
            </a:endParaRPr>
          </a:p>
        </p:txBody>
      </p:sp>
      <p:cxnSp>
        <p:nvCxnSpPr>
          <p:cNvPr id="6" name="Straight Arrow Connector 5"/>
          <p:cNvCxnSpPr/>
          <p:nvPr/>
        </p:nvCxnSpPr>
        <p:spPr>
          <a:xfrm flipV="1">
            <a:off x="7541696" y="3013716"/>
            <a:ext cx="977078" cy="9769"/>
          </a:xfrm>
          <a:prstGeom prst="straightConnector1">
            <a:avLst/>
          </a:prstGeom>
          <a:ln>
            <a:solidFill>
              <a:schemeClr val="accent1">
                <a:lumMod val="50000"/>
              </a:schemeClr>
            </a:solidFill>
            <a:prstDash val="dash"/>
            <a:tailEnd type="triangle"/>
          </a:ln>
        </p:spPr>
        <p:style>
          <a:lnRef idx="3">
            <a:schemeClr val="dk1"/>
          </a:lnRef>
          <a:fillRef idx="0">
            <a:schemeClr val="dk1"/>
          </a:fillRef>
          <a:effectRef idx="2">
            <a:schemeClr val="dk1"/>
          </a:effectRef>
          <a:fontRef idx="minor">
            <a:schemeClr val="tx1"/>
          </a:fontRef>
        </p:style>
      </p:cxnSp>
      <p:sp>
        <p:nvSpPr>
          <p:cNvPr id="82" name="Oval 81"/>
          <p:cNvSpPr/>
          <p:nvPr/>
        </p:nvSpPr>
        <p:spPr>
          <a:xfrm>
            <a:off x="8637937" y="2772576"/>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Y</a:t>
            </a:r>
            <a:endParaRPr lang="en-GB" sz="1800" baseline="-25000" dirty="0"/>
          </a:p>
        </p:txBody>
      </p:sp>
      <p:cxnSp>
        <p:nvCxnSpPr>
          <p:cNvPr id="11" name="Curved Connector 10"/>
          <p:cNvCxnSpPr>
            <a:stCxn id="67" idx="4"/>
            <a:endCxn id="77" idx="1"/>
          </p:cNvCxnSpPr>
          <p:nvPr/>
        </p:nvCxnSpPr>
        <p:spPr>
          <a:xfrm rot="5400000" flipH="1" flipV="1">
            <a:off x="5308259" y="3934131"/>
            <a:ext cx="2837769" cy="707265"/>
          </a:xfrm>
          <a:prstGeom prst="curvedConnector5">
            <a:avLst>
              <a:gd name="adj1" fmla="val -15440"/>
              <a:gd name="adj2" fmla="val -246252"/>
              <a:gd name="adj3" fmla="val 102685"/>
            </a:avLst>
          </a:prstGeom>
          <a:ln>
            <a:solidFill>
              <a:schemeClr val="accent1">
                <a:lumMod val="50000"/>
              </a:schemeClr>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17100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0670"/>
                                        </p:tgtEl>
                                        <p:attrNameLst>
                                          <p:attrName>style.visibility</p:attrName>
                                        </p:attrNameLst>
                                      </p:cBhvr>
                                      <p:to>
                                        <p:strVal val="visible"/>
                                      </p:to>
                                    </p:set>
                                    <p:animEffect transition="in" filter="fade">
                                      <p:cBhvr>
                                        <p:cTn id="12" dur="500"/>
                                        <p:tgtEl>
                                          <p:spTgt spid="7067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70" grpId="0"/>
      <p:bldP spid="8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GB" dirty="0" smtClean="0"/>
              <a:t>Heapsort Method</a:t>
            </a:r>
            <a:endParaRPr lang="en-GB" dirty="0"/>
          </a:p>
        </p:txBody>
      </p:sp>
      <p:sp>
        <p:nvSpPr>
          <p:cNvPr id="71683" name="Rectangle 3"/>
          <p:cNvSpPr>
            <a:spLocks noGrp="1" noChangeArrowheads="1"/>
          </p:cNvSpPr>
          <p:nvPr>
            <p:ph sz="quarter" idx="17"/>
          </p:nvPr>
        </p:nvSpPr>
        <p:spPr/>
        <p:txBody>
          <a:bodyPr/>
          <a:lstStyle/>
          <a:p>
            <a:pPr marL="341313" indent="-169863">
              <a:lnSpc>
                <a:spcPct val="120000"/>
              </a:lnSpc>
              <a:buFont typeface="Monotype Sorts" pitchFamily="2" charset="2"/>
              <a:buNone/>
            </a:pPr>
            <a:r>
              <a:rPr lang="en-US" altLang="en-US" sz="2400" b="1" dirty="0" smtClean="0">
                <a:latin typeface="Arial" panose="020B0604020202020204" pitchFamily="34" charset="0"/>
              </a:rPr>
              <a:t>deleteMax(H)</a:t>
            </a:r>
          </a:p>
          <a:p>
            <a:pPr marL="341313" indent="-169863">
              <a:lnSpc>
                <a:spcPct val="120000"/>
              </a:lnSpc>
              <a:buFont typeface="Monotype Sorts" pitchFamily="2" charset="2"/>
              <a:buNone/>
            </a:pPr>
            <a:r>
              <a:rPr lang="en-US" altLang="en-US" sz="2000" dirty="0" smtClean="0">
                <a:latin typeface="Arial" panose="020B0604020202020204" pitchFamily="34" charset="0"/>
              </a:rPr>
              <a:t>{	</a:t>
            </a:r>
          </a:p>
          <a:p>
            <a:pPr marL="341313" indent="-169863">
              <a:lnSpc>
                <a:spcPct val="120000"/>
              </a:lnSpc>
              <a:buFont typeface="Monotype Sorts" pitchFamily="2" charset="2"/>
              <a:buNone/>
            </a:pPr>
            <a:r>
              <a:rPr lang="en-US" altLang="en-US" sz="2000" dirty="0">
                <a:latin typeface="Arial" panose="020B0604020202020204" pitchFamily="34" charset="0"/>
              </a:rPr>
              <a:t>	</a:t>
            </a:r>
            <a:r>
              <a:rPr lang="en-US" altLang="en-US" sz="2000" dirty="0" smtClean="0">
                <a:latin typeface="Arial" panose="020B0604020202020204" pitchFamily="34" charset="0"/>
              </a:rPr>
              <a:t>copy the rightmost element at the lowest level to k;</a:t>
            </a:r>
          </a:p>
          <a:p>
            <a:pPr marL="341313" indent="-169863">
              <a:lnSpc>
                <a:spcPct val="120000"/>
              </a:lnSpc>
              <a:buFont typeface="Monotype Sorts" pitchFamily="2" charset="2"/>
              <a:buNone/>
            </a:pPr>
            <a:r>
              <a:rPr lang="en-US" altLang="en-US" sz="2000" dirty="0" smtClean="0">
                <a:latin typeface="Arial" panose="020B0604020202020204" pitchFamily="34" charset="0"/>
              </a:rPr>
              <a:t>	delete the rightmost element at the lowest level;</a:t>
            </a:r>
          </a:p>
          <a:p>
            <a:pPr marL="341313" indent="-169863">
              <a:lnSpc>
                <a:spcPct val="120000"/>
              </a:lnSpc>
              <a:buFont typeface="Monotype Sorts" pitchFamily="2" charset="2"/>
              <a:buNone/>
            </a:pPr>
            <a:r>
              <a:rPr lang="en-US" altLang="en-US" sz="2000" dirty="0" smtClean="0">
                <a:latin typeface="Arial" panose="020B0604020202020204" pitchFamily="34" charset="0"/>
              </a:rPr>
              <a:t>	fixHeap(H, k);</a:t>
            </a:r>
          </a:p>
          <a:p>
            <a:pPr marL="341313" indent="-169863">
              <a:lnSpc>
                <a:spcPct val="120000"/>
              </a:lnSpc>
              <a:buFont typeface="Monotype Sorts" pitchFamily="2" charset="2"/>
              <a:buNone/>
            </a:pPr>
            <a:r>
              <a:rPr lang="en-US" altLang="en-US" sz="2000" dirty="0" smtClean="0">
                <a:latin typeface="Arial" panose="020B0604020202020204" pitchFamily="34" charset="0"/>
              </a:rPr>
              <a:t>}</a:t>
            </a:r>
          </a:p>
          <a:p>
            <a:pPr lvl="1">
              <a:buFont typeface="Monotype Sorts" pitchFamily="2" charset="2"/>
              <a:buNone/>
            </a:pPr>
            <a:r>
              <a:rPr lang="en-US" altLang="en-US" dirty="0" smtClean="0"/>
              <a:t>		</a:t>
            </a:r>
          </a:p>
          <a:p>
            <a:endParaRPr lang="en-US" altLang="en-US" dirty="0" smtClean="0"/>
          </a:p>
          <a:p>
            <a:pPr lvl="1"/>
            <a:endParaRPr lang="en-US" altLang="en-US" dirty="0" smtClean="0"/>
          </a:p>
        </p:txBody>
      </p:sp>
      <p:cxnSp>
        <p:nvCxnSpPr>
          <p:cNvPr id="47" name="Straight Connector 46"/>
          <p:cNvCxnSpPr/>
          <p:nvPr/>
        </p:nvCxnSpPr>
        <p:spPr>
          <a:xfrm flipH="1">
            <a:off x="6611570" y="3320593"/>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48" name="Oval 47"/>
          <p:cNvSpPr/>
          <p:nvPr/>
        </p:nvSpPr>
        <p:spPr>
          <a:xfrm>
            <a:off x="6355092" y="368389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R</a:t>
            </a:r>
            <a:endParaRPr lang="en-GB" sz="1800" baseline="-25000" dirty="0"/>
          </a:p>
        </p:txBody>
      </p:sp>
      <p:sp>
        <p:nvSpPr>
          <p:cNvPr id="49" name="Oval 48"/>
          <p:cNvSpPr/>
          <p:nvPr/>
        </p:nvSpPr>
        <p:spPr>
          <a:xfrm>
            <a:off x="8151812" y="368389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P</a:t>
            </a:r>
            <a:endParaRPr lang="en-GB" sz="1800" baseline="-25000" dirty="0"/>
          </a:p>
        </p:txBody>
      </p:sp>
      <p:sp>
        <p:nvSpPr>
          <p:cNvPr id="50" name="Oval 49"/>
          <p:cNvSpPr/>
          <p:nvPr/>
        </p:nvSpPr>
        <p:spPr>
          <a:xfrm>
            <a:off x="7174734" y="3036203"/>
            <a:ext cx="540000" cy="540000"/>
          </a:xfrm>
          <a:prstGeom prst="ellipse">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Y</a:t>
            </a:r>
            <a:endParaRPr lang="en-GB" sz="1800" baseline="-25000" dirty="0"/>
          </a:p>
        </p:txBody>
      </p:sp>
      <p:sp>
        <p:nvSpPr>
          <p:cNvPr id="51" name="TextBox 50"/>
          <p:cNvSpPr txBox="1"/>
          <p:nvPr/>
        </p:nvSpPr>
        <p:spPr>
          <a:xfrm>
            <a:off x="7542212" y="2819400"/>
            <a:ext cx="298480" cy="360612"/>
          </a:xfrm>
          <a:prstGeom prst="rect">
            <a:avLst/>
          </a:prstGeom>
          <a:noFill/>
        </p:spPr>
        <p:txBody>
          <a:bodyPr wrap="none" rtlCol="0">
            <a:spAutoFit/>
          </a:bodyPr>
          <a:lstStyle/>
          <a:p>
            <a:r>
              <a:rPr lang="en-GB" dirty="0" smtClean="0">
                <a:solidFill>
                  <a:schemeClr val="tx1"/>
                </a:solidFill>
              </a:rPr>
              <a:t>1</a:t>
            </a:r>
            <a:endParaRPr lang="en-GB" dirty="0">
              <a:solidFill>
                <a:schemeClr val="tx1"/>
              </a:solidFill>
            </a:endParaRPr>
          </a:p>
        </p:txBody>
      </p:sp>
      <p:sp>
        <p:nvSpPr>
          <p:cNvPr id="52" name="TextBox 51"/>
          <p:cNvSpPr txBox="1"/>
          <p:nvPr/>
        </p:nvSpPr>
        <p:spPr>
          <a:xfrm>
            <a:off x="6405532" y="3352800"/>
            <a:ext cx="298480" cy="360612"/>
          </a:xfrm>
          <a:prstGeom prst="rect">
            <a:avLst/>
          </a:prstGeom>
          <a:noFill/>
        </p:spPr>
        <p:txBody>
          <a:bodyPr wrap="none" rtlCol="0">
            <a:spAutoFit/>
          </a:bodyPr>
          <a:lstStyle/>
          <a:p>
            <a:r>
              <a:rPr lang="en-GB" dirty="0" smtClean="0">
                <a:solidFill>
                  <a:schemeClr val="tx1"/>
                </a:solidFill>
              </a:rPr>
              <a:t>2</a:t>
            </a:r>
            <a:endParaRPr lang="en-GB" dirty="0">
              <a:solidFill>
                <a:schemeClr val="tx1"/>
              </a:solidFill>
            </a:endParaRPr>
          </a:p>
        </p:txBody>
      </p:sp>
      <p:sp>
        <p:nvSpPr>
          <p:cNvPr id="53" name="TextBox 52"/>
          <p:cNvSpPr txBox="1"/>
          <p:nvPr/>
        </p:nvSpPr>
        <p:spPr>
          <a:xfrm>
            <a:off x="8380412" y="3352800"/>
            <a:ext cx="298480" cy="360612"/>
          </a:xfrm>
          <a:prstGeom prst="rect">
            <a:avLst/>
          </a:prstGeom>
          <a:noFill/>
        </p:spPr>
        <p:txBody>
          <a:bodyPr wrap="none" rtlCol="0">
            <a:spAutoFit/>
          </a:bodyPr>
          <a:lstStyle/>
          <a:p>
            <a:r>
              <a:rPr lang="en-GB" dirty="0" smtClean="0">
                <a:solidFill>
                  <a:schemeClr val="tx1"/>
                </a:solidFill>
              </a:rPr>
              <a:t>3</a:t>
            </a:r>
            <a:endParaRPr lang="en-GB" dirty="0">
              <a:solidFill>
                <a:schemeClr val="tx1"/>
              </a:solidFill>
            </a:endParaRPr>
          </a:p>
        </p:txBody>
      </p:sp>
      <p:sp>
        <p:nvSpPr>
          <p:cNvPr id="54" name="TextBox 53"/>
          <p:cNvSpPr txBox="1"/>
          <p:nvPr/>
        </p:nvSpPr>
        <p:spPr>
          <a:xfrm>
            <a:off x="7161212" y="4191000"/>
            <a:ext cx="298480" cy="360612"/>
          </a:xfrm>
          <a:prstGeom prst="rect">
            <a:avLst/>
          </a:prstGeom>
          <a:noFill/>
        </p:spPr>
        <p:txBody>
          <a:bodyPr wrap="none" rtlCol="0">
            <a:spAutoFit/>
          </a:bodyPr>
          <a:lstStyle/>
          <a:p>
            <a:r>
              <a:rPr lang="en-GB" dirty="0" smtClean="0">
                <a:solidFill>
                  <a:schemeClr val="tx1"/>
                </a:solidFill>
              </a:rPr>
              <a:t>5</a:t>
            </a:r>
            <a:endParaRPr lang="en-GB" dirty="0">
              <a:solidFill>
                <a:schemeClr val="tx1"/>
              </a:solidFill>
            </a:endParaRPr>
          </a:p>
        </p:txBody>
      </p:sp>
      <p:cxnSp>
        <p:nvCxnSpPr>
          <p:cNvPr id="55" name="Straight Connector 54"/>
          <p:cNvCxnSpPr/>
          <p:nvPr/>
        </p:nvCxnSpPr>
        <p:spPr>
          <a:xfrm>
            <a:off x="7724376" y="3320593"/>
            <a:ext cx="549642" cy="377687"/>
          </a:xfrm>
          <a:prstGeom prst="line">
            <a:avLst/>
          </a:prstGeom>
        </p:spPr>
        <p:style>
          <a:lnRef idx="3">
            <a:schemeClr val="dk1"/>
          </a:lnRef>
          <a:fillRef idx="0">
            <a:schemeClr val="dk1"/>
          </a:fillRef>
          <a:effectRef idx="2">
            <a:schemeClr val="dk1"/>
          </a:effectRef>
          <a:fontRef idx="minor">
            <a:schemeClr val="tx1"/>
          </a:fontRef>
        </p:style>
      </p:cxnSp>
      <p:grpSp>
        <p:nvGrpSpPr>
          <p:cNvPr id="56" name="Group 55"/>
          <p:cNvGrpSpPr/>
          <p:nvPr/>
        </p:nvGrpSpPr>
        <p:grpSpPr>
          <a:xfrm>
            <a:off x="5719732" y="4144809"/>
            <a:ext cx="1731366" cy="910033"/>
            <a:chOff x="1604932" y="4602009"/>
            <a:chExt cx="1731366" cy="910033"/>
          </a:xfrm>
        </p:grpSpPr>
        <p:sp>
          <p:nvSpPr>
            <p:cNvPr id="57" name="Oval 56"/>
            <p:cNvSpPr/>
            <p:nvPr/>
          </p:nvSpPr>
          <p:spPr>
            <a:xfrm>
              <a:off x="1626237" y="4972042"/>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D</a:t>
              </a:r>
              <a:endParaRPr lang="en-GB" sz="1800" baseline="-25000" dirty="0"/>
            </a:p>
          </p:txBody>
        </p:sp>
        <p:sp>
          <p:nvSpPr>
            <p:cNvPr id="58" name="TextBox 57"/>
            <p:cNvSpPr txBox="1"/>
            <p:nvPr/>
          </p:nvSpPr>
          <p:spPr>
            <a:xfrm>
              <a:off x="1604932" y="4648200"/>
              <a:ext cx="298480" cy="360612"/>
            </a:xfrm>
            <a:prstGeom prst="rect">
              <a:avLst/>
            </a:prstGeom>
            <a:noFill/>
          </p:spPr>
          <p:txBody>
            <a:bodyPr wrap="none" rtlCol="0">
              <a:spAutoFit/>
            </a:bodyPr>
            <a:lstStyle/>
            <a:p>
              <a:r>
                <a:rPr lang="en-GB" dirty="0" smtClean="0">
                  <a:solidFill>
                    <a:schemeClr val="tx1"/>
                  </a:solidFill>
                </a:rPr>
                <a:t>4</a:t>
              </a:r>
              <a:endParaRPr lang="en-GB" dirty="0">
                <a:solidFill>
                  <a:schemeClr val="tx1"/>
                </a:solidFill>
              </a:endParaRPr>
            </a:p>
          </p:txBody>
        </p:sp>
        <p:sp>
          <p:nvSpPr>
            <p:cNvPr id="59" name="Oval 58"/>
            <p:cNvSpPr/>
            <p:nvPr/>
          </p:nvSpPr>
          <p:spPr>
            <a:xfrm>
              <a:off x="2796298" y="4972042"/>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F</a:t>
              </a:r>
              <a:endParaRPr lang="en-GB" sz="1800" baseline="-25000" dirty="0"/>
            </a:p>
          </p:txBody>
        </p:sp>
        <p:cxnSp>
          <p:nvCxnSpPr>
            <p:cNvPr id="60" name="Straight Connector 59"/>
            <p:cNvCxnSpPr>
              <a:stCxn id="48" idx="3"/>
              <a:endCxn id="57" idx="0"/>
            </p:cNvCxnSpPr>
            <p:nvPr/>
          </p:nvCxnSpPr>
          <p:spPr>
            <a:xfrm flipH="1">
              <a:off x="1896237" y="4602009"/>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61" name="Straight Connector 60"/>
            <p:cNvCxnSpPr>
              <a:stCxn id="48" idx="5"/>
              <a:endCxn id="59" idx="0"/>
            </p:cNvCxnSpPr>
            <p:nvPr/>
          </p:nvCxnSpPr>
          <p:spPr>
            <a:xfrm>
              <a:off x="2701211" y="4602009"/>
              <a:ext cx="365087" cy="370033"/>
            </a:xfrm>
            <a:prstGeom prst="line">
              <a:avLst/>
            </a:prstGeom>
          </p:spPr>
          <p:style>
            <a:lnRef idx="3">
              <a:schemeClr val="dk1"/>
            </a:lnRef>
            <a:fillRef idx="0">
              <a:schemeClr val="dk1"/>
            </a:fillRef>
            <a:effectRef idx="2">
              <a:schemeClr val="dk1"/>
            </a:effectRef>
            <a:fontRef idx="minor">
              <a:schemeClr val="tx1"/>
            </a:fontRef>
          </p:style>
        </p:cxnSp>
      </p:grpSp>
      <p:sp>
        <p:nvSpPr>
          <p:cNvPr id="62" name="Oval 61"/>
          <p:cNvSpPr/>
          <p:nvPr/>
        </p:nvSpPr>
        <p:spPr>
          <a:xfrm>
            <a:off x="7553458" y="4500909"/>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B</a:t>
            </a:r>
            <a:endParaRPr lang="en-GB" sz="1800" baseline="-25000" dirty="0"/>
          </a:p>
        </p:txBody>
      </p:sp>
      <p:sp>
        <p:nvSpPr>
          <p:cNvPr id="63" name="TextBox 62"/>
          <p:cNvSpPr txBox="1"/>
          <p:nvPr/>
        </p:nvSpPr>
        <p:spPr>
          <a:xfrm>
            <a:off x="7542212" y="4191000"/>
            <a:ext cx="298480" cy="360612"/>
          </a:xfrm>
          <a:prstGeom prst="rect">
            <a:avLst/>
          </a:prstGeom>
          <a:noFill/>
        </p:spPr>
        <p:txBody>
          <a:bodyPr wrap="none" rtlCol="0">
            <a:spAutoFit/>
          </a:bodyPr>
          <a:lstStyle/>
          <a:p>
            <a:r>
              <a:rPr lang="en-GB" dirty="0" smtClean="0">
                <a:solidFill>
                  <a:schemeClr val="tx1"/>
                </a:solidFill>
              </a:rPr>
              <a:t>6</a:t>
            </a:r>
            <a:endParaRPr lang="en-GB" dirty="0">
              <a:solidFill>
                <a:schemeClr val="tx1"/>
              </a:solidFill>
            </a:endParaRPr>
          </a:p>
        </p:txBody>
      </p:sp>
      <p:sp>
        <p:nvSpPr>
          <p:cNvPr id="64" name="Oval 63"/>
          <p:cNvSpPr/>
          <p:nvPr/>
        </p:nvSpPr>
        <p:spPr>
          <a:xfrm>
            <a:off x="8723519" y="4500909"/>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K</a:t>
            </a:r>
            <a:endParaRPr lang="en-GB" sz="1800" baseline="-25000" dirty="0"/>
          </a:p>
        </p:txBody>
      </p:sp>
      <p:sp>
        <p:nvSpPr>
          <p:cNvPr id="65" name="TextBox 64"/>
          <p:cNvSpPr txBox="1"/>
          <p:nvPr/>
        </p:nvSpPr>
        <p:spPr>
          <a:xfrm>
            <a:off x="8970008" y="4191000"/>
            <a:ext cx="298480" cy="360612"/>
          </a:xfrm>
          <a:prstGeom prst="rect">
            <a:avLst/>
          </a:prstGeom>
          <a:noFill/>
        </p:spPr>
        <p:txBody>
          <a:bodyPr wrap="none" rtlCol="0">
            <a:spAutoFit/>
          </a:bodyPr>
          <a:lstStyle/>
          <a:p>
            <a:r>
              <a:rPr lang="en-GB" dirty="0" smtClean="0">
                <a:solidFill>
                  <a:schemeClr val="tx1"/>
                </a:solidFill>
              </a:rPr>
              <a:t>7</a:t>
            </a:r>
            <a:endParaRPr lang="en-GB" dirty="0">
              <a:solidFill>
                <a:schemeClr val="tx1"/>
              </a:solidFill>
            </a:endParaRPr>
          </a:p>
        </p:txBody>
      </p:sp>
      <p:cxnSp>
        <p:nvCxnSpPr>
          <p:cNvPr id="66" name="Straight Connector 65"/>
          <p:cNvCxnSpPr>
            <a:endCxn id="62" idx="0"/>
          </p:cNvCxnSpPr>
          <p:nvPr/>
        </p:nvCxnSpPr>
        <p:spPr>
          <a:xfrm flipH="1">
            <a:off x="7823458" y="4130876"/>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67" name="Straight Connector 66"/>
          <p:cNvCxnSpPr/>
          <p:nvPr/>
        </p:nvCxnSpPr>
        <p:spPr>
          <a:xfrm>
            <a:off x="8628432" y="4130876"/>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68" name="Oval 67"/>
          <p:cNvSpPr/>
          <p:nvPr/>
        </p:nvSpPr>
        <p:spPr>
          <a:xfrm>
            <a:off x="5106489" y="5413053"/>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A</a:t>
            </a:r>
            <a:endParaRPr lang="en-GB" sz="1800" baseline="-25000" dirty="0"/>
          </a:p>
        </p:txBody>
      </p:sp>
      <p:sp>
        <p:nvSpPr>
          <p:cNvPr id="69" name="TextBox 68"/>
          <p:cNvSpPr txBox="1"/>
          <p:nvPr/>
        </p:nvSpPr>
        <p:spPr>
          <a:xfrm>
            <a:off x="5103812" y="5105400"/>
            <a:ext cx="298480" cy="360612"/>
          </a:xfrm>
          <a:prstGeom prst="rect">
            <a:avLst/>
          </a:prstGeom>
          <a:noFill/>
        </p:spPr>
        <p:txBody>
          <a:bodyPr wrap="none" rtlCol="0">
            <a:spAutoFit/>
          </a:bodyPr>
          <a:lstStyle/>
          <a:p>
            <a:r>
              <a:rPr lang="en-GB" dirty="0" smtClean="0">
                <a:solidFill>
                  <a:schemeClr val="tx1"/>
                </a:solidFill>
              </a:rPr>
              <a:t>8</a:t>
            </a:r>
            <a:endParaRPr lang="en-GB" dirty="0">
              <a:solidFill>
                <a:schemeClr val="tx1"/>
              </a:solidFill>
            </a:endParaRPr>
          </a:p>
        </p:txBody>
      </p:sp>
      <p:sp>
        <p:nvSpPr>
          <p:cNvPr id="70" name="Oval 69"/>
          <p:cNvSpPr/>
          <p:nvPr/>
        </p:nvSpPr>
        <p:spPr>
          <a:xfrm>
            <a:off x="6276550" y="5413053"/>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C</a:t>
            </a:r>
            <a:endParaRPr lang="en-GB" sz="1800" baseline="-25000" dirty="0"/>
          </a:p>
        </p:txBody>
      </p:sp>
      <p:cxnSp>
        <p:nvCxnSpPr>
          <p:cNvPr id="71" name="Straight Connector 70"/>
          <p:cNvCxnSpPr>
            <a:stCxn id="57" idx="3"/>
            <a:endCxn id="68" idx="0"/>
          </p:cNvCxnSpPr>
          <p:nvPr/>
        </p:nvCxnSpPr>
        <p:spPr>
          <a:xfrm flipH="1">
            <a:off x="5376489" y="4975761"/>
            <a:ext cx="443629" cy="437292"/>
          </a:xfrm>
          <a:prstGeom prst="line">
            <a:avLst/>
          </a:prstGeom>
        </p:spPr>
        <p:style>
          <a:lnRef idx="3">
            <a:schemeClr val="dk1"/>
          </a:lnRef>
          <a:fillRef idx="0">
            <a:schemeClr val="dk1"/>
          </a:fillRef>
          <a:effectRef idx="2">
            <a:schemeClr val="dk1"/>
          </a:effectRef>
          <a:fontRef idx="minor">
            <a:schemeClr val="tx1"/>
          </a:fontRef>
        </p:style>
      </p:cxnSp>
      <p:cxnSp>
        <p:nvCxnSpPr>
          <p:cNvPr id="72" name="Straight Connector 71"/>
          <p:cNvCxnSpPr>
            <a:endCxn id="70" idx="0"/>
          </p:cNvCxnSpPr>
          <p:nvPr/>
        </p:nvCxnSpPr>
        <p:spPr>
          <a:xfrm>
            <a:off x="6181463" y="5043020"/>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73" name="TextBox 72"/>
          <p:cNvSpPr txBox="1"/>
          <p:nvPr/>
        </p:nvSpPr>
        <p:spPr>
          <a:xfrm>
            <a:off x="6543465" y="5105400"/>
            <a:ext cx="298480" cy="360612"/>
          </a:xfrm>
          <a:prstGeom prst="rect">
            <a:avLst/>
          </a:prstGeom>
          <a:noFill/>
        </p:spPr>
        <p:txBody>
          <a:bodyPr wrap="none" rtlCol="0">
            <a:spAutoFit/>
          </a:bodyPr>
          <a:lstStyle/>
          <a:p>
            <a:r>
              <a:rPr lang="en-GB" dirty="0" smtClean="0">
                <a:solidFill>
                  <a:schemeClr val="tx1"/>
                </a:solidFill>
              </a:rPr>
              <a:t>9</a:t>
            </a:r>
            <a:endParaRPr lang="en-GB" dirty="0">
              <a:solidFill>
                <a:schemeClr val="tx1"/>
              </a:solidFill>
            </a:endParaRPr>
          </a:p>
        </p:txBody>
      </p:sp>
      <p:sp>
        <p:nvSpPr>
          <p:cNvPr id="4" name="Rectangle 3"/>
          <p:cNvSpPr/>
          <p:nvPr/>
        </p:nvSpPr>
        <p:spPr>
          <a:xfrm>
            <a:off x="3763146" y="4217584"/>
            <a:ext cx="533400" cy="594515"/>
          </a:xfrm>
          <a:prstGeom prst="rect">
            <a:avLst/>
          </a:prstGeom>
          <a:solidFill>
            <a:schemeClr val="accent1">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solidFill>
                <a:schemeClr val="bg1"/>
              </a:solidFill>
            </a:endParaRPr>
          </a:p>
        </p:txBody>
      </p:sp>
      <p:sp>
        <p:nvSpPr>
          <p:cNvPr id="78" name="TextBox 77"/>
          <p:cNvSpPr txBox="1"/>
          <p:nvPr/>
        </p:nvSpPr>
        <p:spPr>
          <a:xfrm>
            <a:off x="3913898" y="3829786"/>
            <a:ext cx="298480" cy="387798"/>
          </a:xfrm>
          <a:prstGeom prst="rect">
            <a:avLst/>
          </a:prstGeom>
          <a:noFill/>
        </p:spPr>
        <p:txBody>
          <a:bodyPr wrap="none" rtlCol="0">
            <a:spAutoFit/>
          </a:bodyPr>
          <a:lstStyle/>
          <a:p>
            <a:r>
              <a:rPr lang="en-GB" dirty="0">
                <a:solidFill>
                  <a:schemeClr val="tx1"/>
                </a:solidFill>
              </a:rPr>
              <a:t>k</a:t>
            </a:r>
          </a:p>
        </p:txBody>
      </p:sp>
      <p:sp>
        <p:nvSpPr>
          <p:cNvPr id="5" name="Rectangle 4"/>
          <p:cNvSpPr/>
          <p:nvPr/>
        </p:nvSpPr>
        <p:spPr>
          <a:xfrm>
            <a:off x="6357743" y="5472722"/>
            <a:ext cx="351378" cy="394210"/>
          </a:xfrm>
          <a:prstGeom prst="rect">
            <a:avLst/>
          </a:prstGeom>
        </p:spPr>
        <p:txBody>
          <a:bodyPr wrap="none">
            <a:spAutoFit/>
          </a:bodyPr>
          <a:lstStyle/>
          <a:p>
            <a:pPr algn="ctr"/>
            <a:r>
              <a:rPr lang="en-GB" sz="1800" dirty="0">
                <a:solidFill>
                  <a:schemeClr val="bg1"/>
                </a:solidFill>
              </a:rPr>
              <a:t>C</a:t>
            </a:r>
          </a:p>
        </p:txBody>
      </p:sp>
      <p:cxnSp>
        <p:nvCxnSpPr>
          <p:cNvPr id="7" name="Curved Connector 6"/>
          <p:cNvCxnSpPr>
            <a:stCxn id="50" idx="0"/>
          </p:cNvCxnSpPr>
          <p:nvPr/>
        </p:nvCxnSpPr>
        <p:spPr>
          <a:xfrm rot="5400000" flipH="1" flipV="1">
            <a:off x="7556587" y="2557764"/>
            <a:ext cx="366586" cy="590292"/>
          </a:xfrm>
          <a:prstGeom prst="curvedConnector2">
            <a:avLst/>
          </a:prstGeom>
          <a:ln>
            <a:solidFill>
              <a:schemeClr val="accent1">
                <a:lumMod val="50000"/>
              </a:schemeClr>
            </a:solidFill>
            <a:prstDash val="dash"/>
            <a:tailEnd type="triangle"/>
          </a:ln>
        </p:spPr>
        <p:style>
          <a:lnRef idx="3">
            <a:schemeClr val="dk1"/>
          </a:lnRef>
          <a:fillRef idx="0">
            <a:schemeClr val="dk1"/>
          </a:fillRef>
          <a:effectRef idx="2">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01058E-6 -7.40741E-7 L -0.25056 -0.17037 " pathEditMode="relative" rAng="0" ptsTypes="AA">
                                      <p:cBhvr>
                                        <p:cTn id="6" dur="2000" fill="hold"/>
                                        <p:tgtEl>
                                          <p:spTgt spid="5"/>
                                        </p:tgtEl>
                                        <p:attrNameLst>
                                          <p:attrName>ppt_x</p:attrName>
                                          <p:attrName>ppt_y</p:attrName>
                                        </p:attrNameLst>
                                      </p:cBhvr>
                                      <p:rCtr x="-12536" y="-8519"/>
                                    </p:animMotion>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70"/>
                                        </p:tgtEl>
                                      </p:cBhvr>
                                    </p:animEffect>
                                    <p:set>
                                      <p:cBhvr>
                                        <p:cTn id="11" dur="1" fill="hold">
                                          <p:stCondLst>
                                            <p:cond delay="499"/>
                                          </p:stCondLst>
                                        </p:cTn>
                                        <p:tgtEl>
                                          <p:spTgt spid="70"/>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72"/>
                                        </p:tgtEl>
                                      </p:cBhvr>
                                    </p:animEffect>
                                    <p:set>
                                      <p:cBhvr>
                                        <p:cTn id="14" dur="1" fill="hold">
                                          <p:stCondLst>
                                            <p:cond delay="499"/>
                                          </p:stCondLst>
                                        </p:cTn>
                                        <p:tgtEl>
                                          <p:spTgt spid="72"/>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3"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err="1" smtClean="0"/>
              <a:t>fixHeap</a:t>
            </a:r>
            <a:endParaRPr lang="en-GB" dirty="0"/>
          </a:p>
        </p:txBody>
      </p:sp>
      <p:sp>
        <p:nvSpPr>
          <p:cNvPr id="72707" name="Rectangle 3"/>
          <p:cNvSpPr>
            <a:spLocks noGrp="1" noChangeArrowheads="1"/>
          </p:cNvSpPr>
          <p:nvPr>
            <p:ph sz="quarter" idx="17"/>
          </p:nvPr>
        </p:nvSpPr>
        <p:spPr/>
        <p:txBody>
          <a:bodyPr/>
          <a:lstStyle/>
          <a:p>
            <a:pPr marL="741363" lvl="1" indent="-569913">
              <a:lnSpc>
                <a:spcPct val="90000"/>
              </a:lnSpc>
              <a:buFont typeface="Monotype Sorts" pitchFamily="2" charset="2"/>
              <a:buNone/>
            </a:pPr>
            <a:r>
              <a:rPr lang="en-US" altLang="en-US" sz="2400" b="1" dirty="0" err="1" smtClean="0">
                <a:latin typeface="Arial" panose="020B0604020202020204" pitchFamily="34" charset="0"/>
              </a:rPr>
              <a:t>fixHeap</a:t>
            </a:r>
            <a:r>
              <a:rPr lang="en-US" altLang="en-US" sz="2400" b="1" dirty="0" smtClean="0">
                <a:latin typeface="Arial" panose="020B0604020202020204" pitchFamily="34" charset="0"/>
              </a:rPr>
              <a:t>(H, k)</a:t>
            </a:r>
            <a:r>
              <a:rPr lang="en-US" altLang="en-US" sz="2400" dirty="0" smtClean="0">
                <a:latin typeface="Arial" panose="020B0604020202020204" pitchFamily="34" charset="0"/>
              </a:rPr>
              <a:t> </a:t>
            </a:r>
            <a:r>
              <a:rPr lang="en-US" altLang="en-US" sz="2000" dirty="0" smtClean="0">
                <a:latin typeface="Arial" panose="020B0604020202020204" pitchFamily="34" charset="0"/>
              </a:rPr>
              <a:t>{ </a:t>
            </a:r>
            <a:r>
              <a:rPr lang="en-US" altLang="en-US" sz="2000" dirty="0" smtClean="0">
                <a:solidFill>
                  <a:srgbClr val="336600"/>
                </a:solidFill>
                <a:latin typeface="Arial" panose="020B0604020202020204" pitchFamily="34" charset="0"/>
              </a:rPr>
              <a:t>// recursive</a:t>
            </a:r>
          </a:p>
          <a:p>
            <a:pPr marL="741363" lvl="1" indent="-569913">
              <a:lnSpc>
                <a:spcPct val="90000"/>
              </a:lnSpc>
              <a:buFont typeface="Monotype Sorts" pitchFamily="2" charset="2"/>
              <a:buNone/>
            </a:pPr>
            <a:r>
              <a:rPr lang="en-US" altLang="en-US" sz="2000" dirty="0" smtClean="0">
                <a:latin typeface="Arial" panose="020B0604020202020204" pitchFamily="34" charset="0"/>
              </a:rPr>
              <a:t>	if (H is a leaf)</a:t>
            </a:r>
          </a:p>
          <a:p>
            <a:pPr marL="741363" lvl="1" indent="-569913">
              <a:lnSpc>
                <a:spcPct val="90000"/>
              </a:lnSpc>
              <a:buFont typeface="Monotype Sorts" pitchFamily="2" charset="2"/>
              <a:buNone/>
            </a:pPr>
            <a:r>
              <a:rPr lang="en-US" altLang="en-US" sz="2000" dirty="0" smtClean="0">
                <a:latin typeface="Arial" panose="020B0604020202020204" pitchFamily="34" charset="0"/>
              </a:rPr>
              <a:t>		 insert k in root of H;</a:t>
            </a:r>
          </a:p>
          <a:p>
            <a:pPr marL="741363" lvl="1" indent="-569913">
              <a:lnSpc>
                <a:spcPct val="90000"/>
              </a:lnSpc>
              <a:buFont typeface="Monotype Sorts" pitchFamily="2" charset="2"/>
              <a:buNone/>
            </a:pPr>
            <a:r>
              <a:rPr lang="en-US" altLang="en-US" sz="2000" dirty="0" smtClean="0">
                <a:latin typeface="Arial" panose="020B0604020202020204" pitchFamily="34" charset="0"/>
              </a:rPr>
              <a:t>	else {	</a:t>
            </a:r>
          </a:p>
          <a:p>
            <a:pPr marL="741363" lvl="1" indent="-569913">
              <a:lnSpc>
                <a:spcPct val="90000"/>
              </a:lnSpc>
              <a:buFont typeface="Monotype Sorts" pitchFamily="2" charset="2"/>
              <a:buNone/>
            </a:pPr>
            <a:r>
              <a:rPr lang="en-US" altLang="en-US" sz="2000" dirty="0" smtClean="0">
                <a:latin typeface="Arial" panose="020B0604020202020204" pitchFamily="34" charset="0"/>
              </a:rPr>
              <a:t>	    compare left child with right child;</a:t>
            </a:r>
          </a:p>
          <a:p>
            <a:pPr marL="741363" lvl="1" indent="-569913">
              <a:lnSpc>
                <a:spcPct val="90000"/>
              </a:lnSpc>
              <a:buFont typeface="Monotype Sorts" pitchFamily="2" charset="2"/>
              <a:buNone/>
            </a:pPr>
            <a:r>
              <a:rPr lang="en-US" altLang="en-US" sz="2000" dirty="0" smtClean="0">
                <a:latin typeface="Arial" panose="020B0604020202020204" pitchFamily="34" charset="0"/>
              </a:rPr>
              <a:t>	    </a:t>
            </a:r>
            <a:r>
              <a:rPr lang="en-US" altLang="en-US" sz="2000" dirty="0" err="1" smtClean="0">
                <a:latin typeface="Arial" panose="020B0604020202020204" pitchFamily="34" charset="0"/>
              </a:rPr>
              <a:t>largerSubHeap</a:t>
            </a:r>
            <a:r>
              <a:rPr lang="en-US" altLang="en-US" sz="2000" dirty="0" smtClean="0">
                <a:latin typeface="Arial" panose="020B0604020202020204" pitchFamily="34" charset="0"/>
              </a:rPr>
              <a:t> = the larger child of H;</a:t>
            </a:r>
          </a:p>
          <a:p>
            <a:pPr marL="741363" lvl="1" indent="-569913">
              <a:lnSpc>
                <a:spcPct val="90000"/>
              </a:lnSpc>
              <a:buFont typeface="Monotype Sorts" pitchFamily="2" charset="2"/>
              <a:buNone/>
            </a:pPr>
            <a:r>
              <a:rPr lang="en-US" altLang="en-US" sz="2000" dirty="0" smtClean="0">
                <a:latin typeface="Arial" panose="020B0604020202020204" pitchFamily="34" charset="0"/>
              </a:rPr>
              <a:t>	    if ( k &gt;= key of root(</a:t>
            </a:r>
            <a:r>
              <a:rPr lang="en-US" altLang="en-US" sz="2000" dirty="0" err="1" smtClean="0">
                <a:latin typeface="Arial" panose="020B0604020202020204" pitchFamily="34" charset="0"/>
              </a:rPr>
              <a:t>largerSubHeap</a:t>
            </a:r>
            <a:r>
              <a:rPr lang="en-US" altLang="en-US" sz="2000" dirty="0" smtClean="0">
                <a:latin typeface="Arial" panose="020B0604020202020204" pitchFamily="34" charset="0"/>
              </a:rPr>
              <a:t>) )</a:t>
            </a:r>
          </a:p>
          <a:p>
            <a:pPr marL="741363" lvl="1" indent="-569913">
              <a:lnSpc>
                <a:spcPct val="90000"/>
              </a:lnSpc>
              <a:buFont typeface="Monotype Sorts" pitchFamily="2" charset="2"/>
              <a:buNone/>
            </a:pPr>
            <a:r>
              <a:rPr lang="en-US" altLang="en-US" sz="2000" dirty="0" smtClean="0">
                <a:latin typeface="Arial" panose="020B0604020202020204" pitchFamily="34" charset="0"/>
              </a:rPr>
              <a:t>	        insert k in root of H;</a:t>
            </a:r>
          </a:p>
          <a:p>
            <a:pPr marL="990600" lvl="1" indent="-819150">
              <a:lnSpc>
                <a:spcPct val="90000"/>
              </a:lnSpc>
              <a:buFont typeface="Monotype Sorts" pitchFamily="2" charset="2"/>
              <a:buNone/>
            </a:pPr>
            <a:r>
              <a:rPr lang="en-US" altLang="en-US" sz="2000" dirty="0" smtClean="0">
                <a:latin typeface="Arial" panose="020B0604020202020204" pitchFamily="34" charset="0"/>
              </a:rPr>
              <a:t>	else {</a:t>
            </a:r>
          </a:p>
          <a:p>
            <a:pPr marL="990600" lvl="1" indent="-819150">
              <a:lnSpc>
                <a:spcPct val="90000"/>
              </a:lnSpc>
              <a:buFont typeface="Monotype Sorts" pitchFamily="2" charset="2"/>
              <a:buNone/>
            </a:pPr>
            <a:r>
              <a:rPr lang="en-US" altLang="en-US" sz="2000" dirty="0" smtClean="0">
                <a:latin typeface="Arial" panose="020B0604020202020204" pitchFamily="34" charset="0"/>
              </a:rPr>
              <a:t>	    insert root(</a:t>
            </a:r>
            <a:r>
              <a:rPr lang="en-US" altLang="en-US" sz="2000" dirty="0" err="1" smtClean="0">
                <a:latin typeface="Arial" panose="020B0604020202020204" pitchFamily="34" charset="0"/>
              </a:rPr>
              <a:t>largerSubHeap</a:t>
            </a:r>
            <a:r>
              <a:rPr lang="en-US" altLang="en-US" sz="2000" dirty="0" smtClean="0">
                <a:latin typeface="Arial" panose="020B0604020202020204" pitchFamily="34" charset="0"/>
              </a:rPr>
              <a:t>) in root of H;</a:t>
            </a:r>
          </a:p>
          <a:p>
            <a:pPr marL="990600" lvl="1" indent="-819150">
              <a:lnSpc>
                <a:spcPct val="90000"/>
              </a:lnSpc>
              <a:buFont typeface="Monotype Sorts" pitchFamily="2" charset="2"/>
              <a:buNone/>
            </a:pPr>
            <a:r>
              <a:rPr lang="en-US" altLang="en-US" sz="2000" dirty="0" smtClean="0">
                <a:latin typeface="Arial" panose="020B0604020202020204" pitchFamily="34" charset="0"/>
              </a:rPr>
              <a:t>	    </a:t>
            </a:r>
            <a:r>
              <a:rPr lang="en-US" altLang="en-US" sz="2000" dirty="0" err="1" smtClean="0">
                <a:latin typeface="Arial" panose="020B0604020202020204" pitchFamily="34" charset="0"/>
              </a:rPr>
              <a:t>fixHeap</a:t>
            </a:r>
            <a:r>
              <a:rPr lang="en-US" altLang="en-US" sz="2000" dirty="0" smtClean="0">
                <a:latin typeface="Arial" panose="020B0604020202020204" pitchFamily="34" charset="0"/>
              </a:rPr>
              <a:t>(</a:t>
            </a:r>
            <a:r>
              <a:rPr lang="en-US" altLang="en-US" sz="2000" dirty="0" err="1" smtClean="0">
                <a:latin typeface="Arial" panose="020B0604020202020204" pitchFamily="34" charset="0"/>
              </a:rPr>
              <a:t>largerSubHeap</a:t>
            </a:r>
            <a:r>
              <a:rPr lang="en-US" altLang="en-US" sz="2000" dirty="0" smtClean="0">
                <a:latin typeface="Arial" panose="020B0604020202020204" pitchFamily="34" charset="0"/>
              </a:rPr>
              <a:t>, k);</a:t>
            </a:r>
          </a:p>
          <a:p>
            <a:pPr marL="990600" lvl="1" indent="-819150">
              <a:lnSpc>
                <a:spcPct val="90000"/>
              </a:lnSpc>
              <a:buFont typeface="Monotype Sorts" pitchFamily="2" charset="2"/>
              <a:buNone/>
            </a:pPr>
            <a:r>
              <a:rPr lang="en-US" altLang="en-US" sz="2000" dirty="0" smtClean="0">
                <a:latin typeface="Arial" panose="020B0604020202020204" pitchFamily="34" charset="0"/>
              </a:rPr>
              <a:t>	 }</a:t>
            </a:r>
          </a:p>
          <a:p>
            <a:pPr marL="741363" lvl="1" indent="-569913">
              <a:lnSpc>
                <a:spcPct val="90000"/>
              </a:lnSpc>
              <a:buFont typeface="Monotype Sorts" pitchFamily="2" charset="2"/>
              <a:buNone/>
            </a:pPr>
            <a:r>
              <a:rPr lang="en-US" altLang="en-US" sz="2000" dirty="0" smtClean="0">
                <a:latin typeface="Arial" panose="020B0604020202020204" pitchFamily="34" charset="0"/>
              </a:rPr>
              <a:t>	}</a:t>
            </a:r>
          </a:p>
          <a:p>
            <a:pPr marL="741363" lvl="1" indent="-569913">
              <a:buFont typeface="Monotype Sorts" pitchFamily="2" charset="2"/>
              <a:buNone/>
            </a:pPr>
            <a:r>
              <a:rPr lang="en-US" altLang="en-US" sz="2000" dirty="0" smtClean="0">
                <a:latin typeface="Arial" panose="020B0604020202020204" pitchFamily="34" charset="0"/>
              </a:rPr>
              <a:t> }</a:t>
            </a:r>
          </a:p>
        </p:txBody>
      </p:sp>
      <p:grpSp>
        <p:nvGrpSpPr>
          <p:cNvPr id="72711" name="Group 27"/>
          <p:cNvGrpSpPr>
            <a:grpSpLocks/>
          </p:cNvGrpSpPr>
          <p:nvPr/>
        </p:nvGrpSpPr>
        <p:grpSpPr bwMode="auto">
          <a:xfrm>
            <a:off x="7694613" y="1580385"/>
            <a:ext cx="1600200" cy="1848615"/>
            <a:chOff x="5332412" y="208785"/>
            <a:chExt cx="1600200" cy="1848615"/>
          </a:xfrm>
        </p:grpSpPr>
        <p:grpSp>
          <p:nvGrpSpPr>
            <p:cNvPr id="72712" name="Group 13"/>
            <p:cNvGrpSpPr>
              <a:grpSpLocks/>
            </p:cNvGrpSpPr>
            <p:nvPr/>
          </p:nvGrpSpPr>
          <p:grpSpPr bwMode="auto">
            <a:xfrm>
              <a:off x="6551612" y="208785"/>
              <a:ext cx="381000" cy="400815"/>
              <a:chOff x="6627812" y="208785"/>
              <a:chExt cx="381000" cy="400815"/>
            </a:xfrm>
          </p:grpSpPr>
          <p:sp>
            <p:nvSpPr>
              <p:cNvPr id="72724" name="Oval 6"/>
              <p:cNvSpPr>
                <a:spLocks noChangeArrowheads="1"/>
              </p:cNvSpPr>
              <p:nvPr/>
            </p:nvSpPr>
            <p:spPr bwMode="auto">
              <a:xfrm>
                <a:off x="6627812" y="228600"/>
                <a:ext cx="381000" cy="381000"/>
              </a:xfrm>
              <a:prstGeom prst="ellipse">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72725" name="TextBox 9"/>
              <p:cNvSpPr txBox="1">
                <a:spLocks noChangeArrowheads="1"/>
              </p:cNvSpPr>
              <p:nvPr/>
            </p:nvSpPr>
            <p:spPr bwMode="auto">
              <a:xfrm>
                <a:off x="6627812" y="208785"/>
                <a:ext cx="381000" cy="394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algn="ctr" eaLnBrk="1" hangingPunct="1"/>
                <a:r>
                  <a:rPr lang="en-US" altLang="en-US" sz="1800" dirty="0">
                    <a:solidFill>
                      <a:srgbClr val="0033CC"/>
                    </a:solidFill>
                  </a:rPr>
                  <a:t>k</a:t>
                </a:r>
              </a:p>
            </p:txBody>
          </p:sp>
        </p:grpSp>
        <p:grpSp>
          <p:nvGrpSpPr>
            <p:cNvPr id="72713" name="Group 17"/>
            <p:cNvGrpSpPr>
              <a:grpSpLocks/>
            </p:cNvGrpSpPr>
            <p:nvPr/>
          </p:nvGrpSpPr>
          <p:grpSpPr bwMode="auto">
            <a:xfrm>
              <a:off x="5408612" y="806512"/>
              <a:ext cx="398463" cy="424732"/>
              <a:chOff x="5713412" y="730312"/>
              <a:chExt cx="398463" cy="424732"/>
            </a:xfrm>
          </p:grpSpPr>
          <p:sp>
            <p:nvSpPr>
              <p:cNvPr id="72723" name="Oval 11"/>
              <p:cNvSpPr>
                <a:spLocks noChangeArrowheads="1"/>
              </p:cNvSpPr>
              <p:nvPr/>
            </p:nvSpPr>
            <p:spPr bwMode="auto">
              <a:xfrm>
                <a:off x="5713412" y="762000"/>
                <a:ext cx="381000" cy="381000"/>
              </a:xfrm>
              <a:prstGeom prst="ellipse">
                <a:avLst/>
              </a:prstGeom>
              <a:solidFill>
                <a:srgbClr val="993300"/>
              </a:solidFill>
              <a:ln>
                <a:headEnd type="none" w="sm" len="sm"/>
                <a:tailEnd type="none" w="sm" len="sm"/>
              </a:ln>
              <a:extLst/>
            </p:spPr>
            <p:style>
              <a:lnRef idx="3">
                <a:schemeClr val="lt1"/>
              </a:lnRef>
              <a:fillRef idx="1">
                <a:schemeClr val="accent1"/>
              </a:fillRef>
              <a:effectRef idx="1">
                <a:schemeClr val="accent1"/>
              </a:effectRef>
              <a:fontRef idx="minor">
                <a:schemeClr val="lt1"/>
              </a:fontRef>
            </p:style>
            <p:txBody>
              <a:bodyPr wrap="none" lIns="92075" tIns="46038" rIns="92075" bIns="46038"/>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72722" name="TextBox 10"/>
              <p:cNvSpPr txBox="1">
                <a:spLocks noChangeArrowheads="1"/>
              </p:cNvSpPr>
              <p:nvPr/>
            </p:nvSpPr>
            <p:spPr bwMode="auto">
              <a:xfrm>
                <a:off x="5730875" y="730312"/>
                <a:ext cx="381000"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algn="ctr" eaLnBrk="1" hangingPunct="1"/>
                <a:r>
                  <a:rPr lang="en-US" altLang="en-US" sz="1800" dirty="0">
                    <a:solidFill>
                      <a:schemeClr val="bg1"/>
                    </a:solidFill>
                  </a:rPr>
                  <a:t>L</a:t>
                </a:r>
              </a:p>
            </p:txBody>
          </p:sp>
        </p:grpSp>
        <p:sp>
          <p:nvSpPr>
            <p:cNvPr id="72714" name="Oval 12"/>
            <p:cNvSpPr>
              <a:spLocks noChangeArrowheads="1"/>
            </p:cNvSpPr>
            <p:nvPr/>
          </p:nvSpPr>
          <p:spPr bwMode="auto">
            <a:xfrm>
              <a:off x="5865812" y="228600"/>
              <a:ext cx="381000" cy="381000"/>
            </a:xfrm>
            <a:prstGeom prst="ellipse">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72720" name="Oval 15"/>
            <p:cNvSpPr>
              <a:spLocks noChangeArrowheads="1"/>
            </p:cNvSpPr>
            <p:nvPr/>
          </p:nvSpPr>
          <p:spPr bwMode="auto">
            <a:xfrm>
              <a:off x="6323012" y="838200"/>
              <a:ext cx="381000" cy="381000"/>
            </a:xfrm>
            <a:prstGeom prst="ellipse">
              <a:avLst/>
            </a:prstGeom>
            <a:solidFill>
              <a:srgbClr val="993300"/>
            </a:solidFill>
            <a:ln>
              <a:headEnd type="none" w="sm" len="sm"/>
              <a:tailEnd type="none" w="sm" len="sm"/>
            </a:ln>
            <a:extLst/>
          </p:spPr>
          <p:style>
            <a:lnRef idx="3">
              <a:schemeClr val="lt1"/>
            </a:lnRef>
            <a:fillRef idx="1">
              <a:schemeClr val="accent1"/>
            </a:fillRef>
            <a:effectRef idx="1">
              <a:schemeClr val="accent1"/>
            </a:effectRef>
            <a:fontRef idx="minor">
              <a:schemeClr val="lt1"/>
            </a:fontRef>
          </p:style>
          <p:txBody>
            <a:bodyPr wrap="none" lIns="92075" tIns="46038" rIns="92075" bIns="46038"/>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cxnSp>
          <p:nvCxnSpPr>
            <p:cNvPr id="72716" name="Straight Connector 19"/>
            <p:cNvCxnSpPr>
              <a:cxnSpLocks noChangeShapeType="1"/>
              <a:stCxn id="72714" idx="3"/>
              <a:endCxn id="72723" idx="7"/>
            </p:cNvCxnSpPr>
            <p:nvPr/>
          </p:nvCxnSpPr>
          <p:spPr bwMode="auto">
            <a:xfrm flipH="1">
              <a:off x="5733816" y="553804"/>
              <a:ext cx="187792" cy="340192"/>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2717" name="Straight Connector 20"/>
            <p:cNvCxnSpPr>
              <a:cxnSpLocks noChangeShapeType="1"/>
              <a:stCxn id="72714" idx="5"/>
              <a:endCxn id="72720" idx="1"/>
            </p:cNvCxnSpPr>
            <p:nvPr/>
          </p:nvCxnSpPr>
          <p:spPr bwMode="auto">
            <a:xfrm>
              <a:off x="6191016" y="553804"/>
              <a:ext cx="187792" cy="340192"/>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72718" name="Isosceles Triangle 25"/>
            <p:cNvSpPr>
              <a:spLocks noChangeArrowheads="1"/>
            </p:cNvSpPr>
            <p:nvPr/>
          </p:nvSpPr>
          <p:spPr bwMode="auto">
            <a:xfrm>
              <a:off x="5332412" y="1295400"/>
              <a:ext cx="457200" cy="762000"/>
            </a:xfrm>
            <a:prstGeom prst="triangle">
              <a:avLst>
                <a:gd name="adj" fmla="val 50000"/>
              </a:avLst>
            </a:prstGeom>
            <a:solidFill>
              <a:schemeClr val="accent1">
                <a:lumMod val="50000"/>
              </a:schemeClr>
            </a:solidFill>
            <a:ln>
              <a:solidFill>
                <a:schemeClr val="tx1">
                  <a:lumMod val="75000"/>
                  <a:lumOff val="25000"/>
                </a:schemeClr>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wrap="none" lIns="92075" tIns="46038" rIns="92075" bIns="46038"/>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72719" name="Isosceles Triangle 26"/>
            <p:cNvSpPr>
              <a:spLocks noChangeArrowheads="1"/>
            </p:cNvSpPr>
            <p:nvPr/>
          </p:nvSpPr>
          <p:spPr bwMode="auto">
            <a:xfrm>
              <a:off x="6323012" y="1295400"/>
              <a:ext cx="381000" cy="762000"/>
            </a:xfrm>
            <a:prstGeom prst="triangle">
              <a:avLst>
                <a:gd name="adj" fmla="val 50000"/>
              </a:avLst>
            </a:prstGeom>
            <a:solidFill>
              <a:schemeClr val="accent1">
                <a:lumMod val="50000"/>
              </a:schemeClr>
            </a:solidFill>
            <a:ln>
              <a:solidFill>
                <a:schemeClr val="tx1">
                  <a:lumMod val="75000"/>
                  <a:lumOff val="25000"/>
                </a:schemeClr>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wrap="none" lIns="92075" tIns="46038" rIns="92075" bIns="46038"/>
            <a:lstStyle/>
            <a:p>
              <a:endParaRPr lang="en-US" altLang="en-US"/>
            </a:p>
          </p:txBody>
        </p:sp>
      </p:grpSp>
      <p:sp>
        <p:nvSpPr>
          <p:cNvPr id="20" name="TextBox 10"/>
          <p:cNvSpPr txBox="1">
            <a:spLocks noChangeArrowheads="1"/>
          </p:cNvSpPr>
          <p:nvPr/>
        </p:nvSpPr>
        <p:spPr bwMode="auto">
          <a:xfrm>
            <a:off x="8682505" y="2193373"/>
            <a:ext cx="381000" cy="394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algn="ctr" eaLnBrk="1" hangingPunct="1"/>
            <a:r>
              <a:rPr lang="en-US" altLang="en-US" sz="1800" dirty="0" smtClean="0">
                <a:solidFill>
                  <a:schemeClr val="bg1"/>
                </a:solidFill>
              </a:rPr>
              <a:t>R</a:t>
            </a:r>
            <a:endParaRPr lang="en-US" altLang="en-US" sz="1800" dirty="0">
              <a:solidFill>
                <a:schemeClr val="bg1"/>
              </a:solidFill>
            </a:endParaRPr>
          </a:p>
        </p:txBody>
      </p:sp>
    </p:spTree>
    <p:extLst>
      <p:ext uri="{BB962C8B-B14F-4D97-AF65-F5344CB8AC3E}">
        <p14:creationId xmlns:p14="http://schemas.microsoft.com/office/powerpoint/2010/main" val="2992020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Straight Connector 61"/>
          <p:cNvCxnSpPr/>
          <p:nvPr/>
        </p:nvCxnSpPr>
        <p:spPr>
          <a:xfrm>
            <a:off x="6063956" y="3004323"/>
            <a:ext cx="365087" cy="370033"/>
          </a:xfrm>
          <a:prstGeom prst="line">
            <a:avLst/>
          </a:prstGeom>
        </p:spPr>
        <p:style>
          <a:lnRef idx="3">
            <a:schemeClr val="dk1"/>
          </a:lnRef>
          <a:fillRef idx="0">
            <a:schemeClr val="dk1"/>
          </a:fillRef>
          <a:effectRef idx="2">
            <a:schemeClr val="dk1"/>
          </a:effectRef>
          <a:fontRef idx="minor">
            <a:schemeClr val="tx1"/>
          </a:fontRef>
        </p:style>
      </p:cxnSp>
      <p:cxnSp>
        <p:nvCxnSpPr>
          <p:cNvPr id="61" name="Straight Connector 60"/>
          <p:cNvCxnSpPr>
            <a:endCxn id="57" idx="0"/>
          </p:cNvCxnSpPr>
          <p:nvPr/>
        </p:nvCxnSpPr>
        <p:spPr>
          <a:xfrm flipH="1">
            <a:off x="5258982" y="3004323"/>
            <a:ext cx="423136" cy="370033"/>
          </a:xfrm>
          <a:prstGeom prst="line">
            <a:avLst/>
          </a:prstGeom>
        </p:spPr>
        <p:style>
          <a:lnRef idx="3">
            <a:schemeClr val="dk1"/>
          </a:lnRef>
          <a:fillRef idx="0">
            <a:schemeClr val="dk1"/>
          </a:fillRef>
          <a:effectRef idx="2">
            <a:schemeClr val="dk1"/>
          </a:effectRef>
          <a:fontRef idx="minor">
            <a:schemeClr val="tx1"/>
          </a:fontRef>
        </p:style>
      </p:cxnSp>
      <p:sp>
        <p:nvSpPr>
          <p:cNvPr id="73733" name="Text Box 4"/>
          <p:cNvSpPr txBox="1">
            <a:spLocks noChangeArrowheads="1"/>
          </p:cNvSpPr>
          <p:nvPr/>
        </p:nvSpPr>
        <p:spPr bwMode="gray">
          <a:xfrm>
            <a:off x="2774095" y="2577942"/>
            <a:ext cx="998671"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00B050"/>
                </a:solidFill>
              </a:rPr>
              <a:t>vacant</a:t>
            </a:r>
            <a:endParaRPr lang="en-US" altLang="en-US" dirty="0">
              <a:solidFill>
                <a:srgbClr val="00B050"/>
              </a:solidFill>
            </a:endParaRPr>
          </a:p>
        </p:txBody>
      </p:sp>
      <p:sp>
        <p:nvSpPr>
          <p:cNvPr id="73744" name="Text Box 37"/>
          <p:cNvSpPr txBox="1">
            <a:spLocks noChangeArrowheads="1"/>
          </p:cNvSpPr>
          <p:nvPr/>
        </p:nvSpPr>
        <p:spPr bwMode="gray">
          <a:xfrm>
            <a:off x="608012" y="1322387"/>
            <a:ext cx="2033588"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chemeClr val="tx1"/>
                </a:solidFill>
              </a:rPr>
              <a:t>fixHeap(H,C)</a:t>
            </a:r>
            <a:endParaRPr lang="en-US" altLang="en-US" dirty="0"/>
          </a:p>
        </p:txBody>
      </p:sp>
      <p:sp>
        <p:nvSpPr>
          <p:cNvPr id="73745" name="AutoShape 38"/>
          <p:cNvSpPr>
            <a:spLocks noChangeArrowheads="1"/>
          </p:cNvSpPr>
          <p:nvPr/>
        </p:nvSpPr>
        <p:spPr bwMode="gray">
          <a:xfrm>
            <a:off x="7226786" y="1544280"/>
            <a:ext cx="2291756" cy="1371600"/>
          </a:xfrm>
          <a:prstGeom prst="cloudCallout">
            <a:avLst>
              <a:gd name="adj1" fmla="val -76055"/>
              <a:gd name="adj2" fmla="val -37307"/>
            </a:avLst>
          </a:prstGeom>
          <a:solidFill>
            <a:srgbClr val="00B050"/>
          </a:solidFill>
          <a:ln w="9525">
            <a:solidFill>
              <a:schemeClr val="tx1"/>
            </a:solidFill>
            <a:round/>
            <a:headEnd/>
            <a:tailEnd/>
          </a:ln>
        </p:spPr>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algn="ctr" eaLnBrk="1" hangingPunct="1"/>
            <a:r>
              <a:rPr lang="en-US" altLang="en-US" dirty="0">
                <a:solidFill>
                  <a:schemeClr val="bg1"/>
                </a:solidFill>
              </a:rPr>
              <a:t>  To be inserted</a:t>
            </a:r>
          </a:p>
          <a:p>
            <a:pPr algn="ctr" eaLnBrk="1" hangingPunct="1"/>
            <a:r>
              <a:rPr lang="en-US" altLang="en-US" dirty="0">
                <a:solidFill>
                  <a:schemeClr val="bg1"/>
                </a:solidFill>
              </a:rPr>
              <a:t> back in Heap</a:t>
            </a:r>
          </a:p>
        </p:txBody>
      </p:sp>
      <p:sp>
        <p:nvSpPr>
          <p:cNvPr id="73746" name="Text Box 39"/>
          <p:cNvSpPr txBox="1">
            <a:spLocks noChangeArrowheads="1"/>
          </p:cNvSpPr>
          <p:nvPr/>
        </p:nvSpPr>
        <p:spPr bwMode="gray">
          <a:xfrm>
            <a:off x="1316976" y="4900806"/>
            <a:ext cx="9296400" cy="1324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dirty="0">
                <a:solidFill>
                  <a:schemeClr val="tx1"/>
                </a:solidFill>
              </a:rPr>
              <a:t>R &gt; P and R is also &gt; C; </a:t>
            </a:r>
            <a:r>
              <a:rPr lang="en-US" altLang="en-US" sz="2000" b="0" dirty="0" smtClean="0">
                <a:solidFill>
                  <a:schemeClr val="tx1"/>
                </a:solidFill>
              </a:rPr>
              <a:t>so </a:t>
            </a:r>
            <a:r>
              <a:rPr lang="en-US" altLang="en-US" sz="2000" b="0" dirty="0">
                <a:solidFill>
                  <a:schemeClr val="tx1"/>
                </a:solidFill>
              </a:rPr>
              <a:t>R is inserted into Root, and the original </a:t>
            </a:r>
            <a:endParaRPr lang="en-US" altLang="en-US" sz="2000" b="0" dirty="0" smtClean="0">
              <a:solidFill>
                <a:schemeClr val="tx1"/>
              </a:solidFill>
            </a:endParaRPr>
          </a:p>
          <a:p>
            <a:pPr eaLnBrk="1" hangingPunct="1"/>
            <a:r>
              <a:rPr lang="en-US" altLang="en-US" sz="2000" b="0" dirty="0" smtClean="0">
                <a:solidFill>
                  <a:schemeClr val="tx1"/>
                </a:solidFill>
              </a:rPr>
              <a:t>slot </a:t>
            </a:r>
            <a:r>
              <a:rPr lang="en-US" altLang="en-US" sz="2000" b="0" dirty="0">
                <a:solidFill>
                  <a:schemeClr val="tx1"/>
                </a:solidFill>
              </a:rPr>
              <a:t>of R becomes vacant. </a:t>
            </a:r>
          </a:p>
          <a:p>
            <a:pPr eaLnBrk="1" hangingPunct="1"/>
            <a:r>
              <a:rPr lang="en-US" altLang="en-US" sz="2000" b="0" dirty="0">
                <a:solidFill>
                  <a:schemeClr val="tx1"/>
                </a:solidFill>
              </a:rPr>
              <a:t>fixHeap is called again to reinsert C into the sub-heap.</a:t>
            </a:r>
            <a:endParaRPr lang="en-US" altLang="en-US" sz="1400" b="0" dirty="0"/>
          </a:p>
        </p:txBody>
      </p:sp>
      <p:sp>
        <p:nvSpPr>
          <p:cNvPr id="73764" name="Freeform 43"/>
          <p:cNvSpPr>
            <a:spLocks/>
          </p:cNvSpPr>
          <p:nvPr/>
        </p:nvSpPr>
        <p:spPr bwMode="gray">
          <a:xfrm>
            <a:off x="3713236" y="1902691"/>
            <a:ext cx="816679" cy="796315"/>
          </a:xfrm>
          <a:custGeom>
            <a:avLst/>
            <a:gdLst>
              <a:gd name="T0" fmla="*/ 48 w 336"/>
              <a:gd name="T1" fmla="*/ 344 h 344"/>
              <a:gd name="T2" fmla="*/ 48 w 336"/>
              <a:gd name="T3" fmla="*/ 56 h 344"/>
              <a:gd name="T4" fmla="*/ 336 w 336"/>
              <a:gd name="T5" fmla="*/ 8 h 344"/>
              <a:gd name="T6" fmla="*/ 0 60000 65536"/>
              <a:gd name="T7" fmla="*/ 0 60000 65536"/>
              <a:gd name="T8" fmla="*/ 0 60000 65536"/>
              <a:gd name="T9" fmla="*/ 0 w 336"/>
              <a:gd name="T10" fmla="*/ 0 h 344"/>
              <a:gd name="T11" fmla="*/ 336 w 336"/>
              <a:gd name="T12" fmla="*/ 344 h 344"/>
            </a:gdLst>
            <a:ahLst/>
            <a:cxnLst>
              <a:cxn ang="T6">
                <a:pos x="T0" y="T1"/>
              </a:cxn>
              <a:cxn ang="T7">
                <a:pos x="T2" y="T3"/>
              </a:cxn>
              <a:cxn ang="T8">
                <a:pos x="T4" y="T5"/>
              </a:cxn>
            </a:cxnLst>
            <a:rect l="T9" t="T10" r="T11" b="T12"/>
            <a:pathLst>
              <a:path w="336" h="344">
                <a:moveTo>
                  <a:pt x="48" y="344"/>
                </a:moveTo>
                <a:cubicBezTo>
                  <a:pt x="24" y="228"/>
                  <a:pt x="0" y="112"/>
                  <a:pt x="48" y="56"/>
                </a:cubicBezTo>
                <a:cubicBezTo>
                  <a:pt x="96" y="0"/>
                  <a:pt x="216" y="4"/>
                  <a:pt x="336" y="8"/>
                </a:cubicBezTo>
              </a:path>
            </a:pathLst>
          </a:custGeom>
          <a:ln>
            <a:solidFill>
              <a:srgbClr val="00B050"/>
            </a:solidFill>
            <a:headEnd type="none" w="med" len="med"/>
            <a:tailEnd type="stealth" w="lg" len="lg"/>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dirty="0"/>
          </a:p>
        </p:txBody>
      </p:sp>
      <p:cxnSp>
        <p:nvCxnSpPr>
          <p:cNvPr id="52" name="Straight Arrow Connector 51"/>
          <p:cNvCxnSpPr>
            <a:cxnSpLocks noChangeShapeType="1"/>
          </p:cNvCxnSpPr>
          <p:nvPr/>
        </p:nvCxnSpPr>
        <p:spPr bwMode="auto">
          <a:xfrm flipV="1">
            <a:off x="4386355" y="1976316"/>
            <a:ext cx="1522246" cy="786853"/>
          </a:xfrm>
          <a:prstGeom prst="straightConnector1">
            <a:avLst/>
          </a:prstGeom>
          <a:noFill/>
          <a:ln w="28575" cap="sq" algn="ctr">
            <a:solidFill>
              <a:srgbClr val="00B050"/>
            </a:solidFill>
            <a:round/>
            <a:headEnd type="arrow" w="med" len="med"/>
            <a:tailEnd type="arrow" w="med" len="med"/>
          </a:ln>
          <a:extLst>
            <a:ext uri="{909E8E84-426E-40DD-AFC4-6F175D3DCCD1}">
              <a14:hiddenFill xmlns:a14="http://schemas.microsoft.com/office/drawing/2010/main">
                <a:noFill/>
              </a14:hiddenFill>
            </a:ext>
          </a:extLst>
        </p:spPr>
      </p:cxnSp>
      <p:sp>
        <p:nvSpPr>
          <p:cNvPr id="5" name="Text Placeholder 4"/>
          <p:cNvSpPr>
            <a:spLocks noGrp="1"/>
          </p:cNvSpPr>
          <p:nvPr>
            <p:ph type="body" sz="quarter" idx="16"/>
          </p:nvPr>
        </p:nvSpPr>
        <p:spPr/>
        <p:txBody>
          <a:bodyPr/>
          <a:lstStyle/>
          <a:p>
            <a:r>
              <a:rPr lang="en-GB" dirty="0"/>
              <a:t>fixHeap</a:t>
            </a:r>
          </a:p>
        </p:txBody>
      </p:sp>
      <p:cxnSp>
        <p:nvCxnSpPr>
          <p:cNvPr id="40" name="Straight Connector 39"/>
          <p:cNvCxnSpPr/>
          <p:nvPr/>
        </p:nvCxnSpPr>
        <p:spPr>
          <a:xfrm flipH="1">
            <a:off x="4047094" y="2194040"/>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41" name="Oval 40"/>
          <p:cNvSpPr/>
          <p:nvPr/>
        </p:nvSpPr>
        <p:spPr>
          <a:xfrm>
            <a:off x="3790616" y="2557337"/>
            <a:ext cx="540000" cy="540000"/>
          </a:xfrm>
          <a:prstGeom prst="ellipse">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800" baseline="-25000" dirty="0"/>
          </a:p>
        </p:txBody>
      </p:sp>
      <p:sp>
        <p:nvSpPr>
          <p:cNvPr id="42" name="Oval 41"/>
          <p:cNvSpPr/>
          <p:nvPr/>
        </p:nvSpPr>
        <p:spPr>
          <a:xfrm>
            <a:off x="5587336" y="25573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P</a:t>
            </a:r>
            <a:endParaRPr lang="en-GB" sz="1800" baseline="-25000" dirty="0"/>
          </a:p>
        </p:txBody>
      </p:sp>
      <p:sp>
        <p:nvSpPr>
          <p:cNvPr id="43" name="Oval 42"/>
          <p:cNvSpPr/>
          <p:nvPr/>
        </p:nvSpPr>
        <p:spPr>
          <a:xfrm>
            <a:off x="4610258" y="1752600"/>
            <a:ext cx="540000" cy="540000"/>
          </a:xfrm>
          <a:prstGeom prst="ellipse">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800" baseline="-25000" dirty="0"/>
          </a:p>
        </p:txBody>
      </p:sp>
      <p:sp>
        <p:nvSpPr>
          <p:cNvPr id="44" name="TextBox 43"/>
          <p:cNvSpPr txBox="1"/>
          <p:nvPr/>
        </p:nvSpPr>
        <p:spPr>
          <a:xfrm>
            <a:off x="4977736" y="1524000"/>
            <a:ext cx="298480" cy="360612"/>
          </a:xfrm>
          <a:prstGeom prst="rect">
            <a:avLst/>
          </a:prstGeom>
          <a:noFill/>
        </p:spPr>
        <p:txBody>
          <a:bodyPr wrap="none" rtlCol="0">
            <a:spAutoFit/>
          </a:bodyPr>
          <a:lstStyle/>
          <a:p>
            <a:r>
              <a:rPr lang="en-GB" dirty="0" smtClean="0">
                <a:solidFill>
                  <a:schemeClr val="tx1"/>
                </a:solidFill>
              </a:rPr>
              <a:t>1</a:t>
            </a:r>
            <a:endParaRPr lang="en-GB" dirty="0">
              <a:solidFill>
                <a:schemeClr val="tx1"/>
              </a:solidFill>
            </a:endParaRPr>
          </a:p>
        </p:txBody>
      </p:sp>
      <p:sp>
        <p:nvSpPr>
          <p:cNvPr id="45" name="TextBox 44"/>
          <p:cNvSpPr txBox="1"/>
          <p:nvPr/>
        </p:nvSpPr>
        <p:spPr>
          <a:xfrm>
            <a:off x="3841056" y="2226247"/>
            <a:ext cx="298480" cy="360612"/>
          </a:xfrm>
          <a:prstGeom prst="rect">
            <a:avLst/>
          </a:prstGeom>
          <a:noFill/>
        </p:spPr>
        <p:txBody>
          <a:bodyPr wrap="none" rtlCol="0">
            <a:spAutoFit/>
          </a:bodyPr>
          <a:lstStyle/>
          <a:p>
            <a:r>
              <a:rPr lang="en-GB" dirty="0" smtClean="0">
                <a:solidFill>
                  <a:schemeClr val="tx1"/>
                </a:solidFill>
              </a:rPr>
              <a:t>2</a:t>
            </a:r>
            <a:endParaRPr lang="en-GB" dirty="0">
              <a:solidFill>
                <a:schemeClr val="tx1"/>
              </a:solidFill>
            </a:endParaRPr>
          </a:p>
        </p:txBody>
      </p:sp>
      <p:sp>
        <p:nvSpPr>
          <p:cNvPr id="46" name="TextBox 45"/>
          <p:cNvSpPr txBox="1"/>
          <p:nvPr/>
        </p:nvSpPr>
        <p:spPr>
          <a:xfrm>
            <a:off x="5815936" y="2226247"/>
            <a:ext cx="298480" cy="360612"/>
          </a:xfrm>
          <a:prstGeom prst="rect">
            <a:avLst/>
          </a:prstGeom>
          <a:noFill/>
        </p:spPr>
        <p:txBody>
          <a:bodyPr wrap="none" rtlCol="0">
            <a:spAutoFit/>
          </a:bodyPr>
          <a:lstStyle/>
          <a:p>
            <a:r>
              <a:rPr lang="en-GB" dirty="0" smtClean="0">
                <a:solidFill>
                  <a:schemeClr val="tx1"/>
                </a:solidFill>
              </a:rPr>
              <a:t>3</a:t>
            </a:r>
            <a:endParaRPr lang="en-GB" dirty="0">
              <a:solidFill>
                <a:schemeClr val="tx1"/>
              </a:solidFill>
            </a:endParaRPr>
          </a:p>
        </p:txBody>
      </p:sp>
      <p:sp>
        <p:nvSpPr>
          <p:cNvPr id="47" name="TextBox 46"/>
          <p:cNvSpPr txBox="1"/>
          <p:nvPr/>
        </p:nvSpPr>
        <p:spPr>
          <a:xfrm>
            <a:off x="4596736" y="3064447"/>
            <a:ext cx="298480" cy="360612"/>
          </a:xfrm>
          <a:prstGeom prst="rect">
            <a:avLst/>
          </a:prstGeom>
          <a:noFill/>
        </p:spPr>
        <p:txBody>
          <a:bodyPr wrap="none" rtlCol="0">
            <a:spAutoFit/>
          </a:bodyPr>
          <a:lstStyle/>
          <a:p>
            <a:r>
              <a:rPr lang="en-GB" dirty="0" smtClean="0">
                <a:solidFill>
                  <a:schemeClr val="tx1"/>
                </a:solidFill>
              </a:rPr>
              <a:t>5</a:t>
            </a:r>
            <a:endParaRPr lang="en-GB" dirty="0">
              <a:solidFill>
                <a:schemeClr val="tx1"/>
              </a:solidFill>
            </a:endParaRPr>
          </a:p>
        </p:txBody>
      </p:sp>
      <p:cxnSp>
        <p:nvCxnSpPr>
          <p:cNvPr id="48" name="Straight Connector 47"/>
          <p:cNvCxnSpPr/>
          <p:nvPr/>
        </p:nvCxnSpPr>
        <p:spPr>
          <a:xfrm>
            <a:off x="5159900" y="2194040"/>
            <a:ext cx="549642" cy="377687"/>
          </a:xfrm>
          <a:prstGeom prst="line">
            <a:avLst/>
          </a:prstGeom>
        </p:spPr>
        <p:style>
          <a:lnRef idx="3">
            <a:schemeClr val="dk1"/>
          </a:lnRef>
          <a:fillRef idx="0">
            <a:schemeClr val="dk1"/>
          </a:fillRef>
          <a:effectRef idx="2">
            <a:schemeClr val="dk1"/>
          </a:effectRef>
          <a:fontRef idx="minor">
            <a:schemeClr val="tx1"/>
          </a:fontRef>
        </p:style>
      </p:cxnSp>
      <p:grpSp>
        <p:nvGrpSpPr>
          <p:cNvPr id="49" name="Group 48"/>
          <p:cNvGrpSpPr/>
          <p:nvPr/>
        </p:nvGrpSpPr>
        <p:grpSpPr>
          <a:xfrm>
            <a:off x="3155256" y="3018256"/>
            <a:ext cx="1731366" cy="910033"/>
            <a:chOff x="1604932" y="4602009"/>
            <a:chExt cx="1731366" cy="910033"/>
          </a:xfrm>
        </p:grpSpPr>
        <p:sp>
          <p:nvSpPr>
            <p:cNvPr id="51" name="Oval 50"/>
            <p:cNvSpPr/>
            <p:nvPr/>
          </p:nvSpPr>
          <p:spPr>
            <a:xfrm>
              <a:off x="1626237" y="4972042"/>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D</a:t>
              </a:r>
              <a:endParaRPr lang="en-GB" sz="1800" baseline="-25000" dirty="0"/>
            </a:p>
          </p:txBody>
        </p:sp>
        <p:sp>
          <p:nvSpPr>
            <p:cNvPr id="53" name="TextBox 52"/>
            <p:cNvSpPr txBox="1"/>
            <p:nvPr/>
          </p:nvSpPr>
          <p:spPr>
            <a:xfrm>
              <a:off x="1604932" y="4648200"/>
              <a:ext cx="298480" cy="360612"/>
            </a:xfrm>
            <a:prstGeom prst="rect">
              <a:avLst/>
            </a:prstGeom>
            <a:noFill/>
          </p:spPr>
          <p:txBody>
            <a:bodyPr wrap="none" rtlCol="0">
              <a:spAutoFit/>
            </a:bodyPr>
            <a:lstStyle/>
            <a:p>
              <a:r>
                <a:rPr lang="en-GB" dirty="0" smtClean="0">
                  <a:solidFill>
                    <a:schemeClr val="tx1"/>
                  </a:solidFill>
                </a:rPr>
                <a:t>4</a:t>
              </a:r>
              <a:endParaRPr lang="en-GB" dirty="0">
                <a:solidFill>
                  <a:schemeClr val="tx1"/>
                </a:solidFill>
              </a:endParaRPr>
            </a:p>
          </p:txBody>
        </p:sp>
        <p:sp>
          <p:nvSpPr>
            <p:cNvPr id="54" name="Oval 53"/>
            <p:cNvSpPr/>
            <p:nvPr/>
          </p:nvSpPr>
          <p:spPr>
            <a:xfrm>
              <a:off x="2796298" y="4972042"/>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F</a:t>
              </a:r>
              <a:endParaRPr lang="en-GB" sz="1800" baseline="-25000" dirty="0"/>
            </a:p>
          </p:txBody>
        </p:sp>
        <p:cxnSp>
          <p:nvCxnSpPr>
            <p:cNvPr id="55" name="Straight Connector 54"/>
            <p:cNvCxnSpPr>
              <a:stCxn id="41" idx="3"/>
              <a:endCxn id="51" idx="0"/>
            </p:cNvCxnSpPr>
            <p:nvPr/>
          </p:nvCxnSpPr>
          <p:spPr>
            <a:xfrm flipH="1">
              <a:off x="1896237" y="4602009"/>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56" name="Straight Connector 55"/>
            <p:cNvCxnSpPr>
              <a:stCxn id="41" idx="5"/>
              <a:endCxn id="54" idx="0"/>
            </p:cNvCxnSpPr>
            <p:nvPr/>
          </p:nvCxnSpPr>
          <p:spPr>
            <a:xfrm>
              <a:off x="2701211" y="4602009"/>
              <a:ext cx="365087" cy="370033"/>
            </a:xfrm>
            <a:prstGeom prst="line">
              <a:avLst/>
            </a:prstGeom>
          </p:spPr>
          <p:style>
            <a:lnRef idx="3">
              <a:schemeClr val="dk1"/>
            </a:lnRef>
            <a:fillRef idx="0">
              <a:schemeClr val="dk1"/>
            </a:fillRef>
            <a:effectRef idx="2">
              <a:schemeClr val="dk1"/>
            </a:effectRef>
            <a:fontRef idx="minor">
              <a:schemeClr val="tx1"/>
            </a:fontRef>
          </p:style>
        </p:cxnSp>
      </p:grpSp>
      <p:sp>
        <p:nvSpPr>
          <p:cNvPr id="57" name="Oval 56"/>
          <p:cNvSpPr/>
          <p:nvPr/>
        </p:nvSpPr>
        <p:spPr>
          <a:xfrm>
            <a:off x="4988982" y="3374356"/>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B</a:t>
            </a:r>
            <a:endParaRPr lang="en-GB" sz="1800" baseline="-25000" dirty="0"/>
          </a:p>
        </p:txBody>
      </p:sp>
      <p:sp>
        <p:nvSpPr>
          <p:cNvPr id="58" name="TextBox 57"/>
          <p:cNvSpPr txBox="1"/>
          <p:nvPr/>
        </p:nvSpPr>
        <p:spPr>
          <a:xfrm>
            <a:off x="4977736" y="3064447"/>
            <a:ext cx="298480" cy="360612"/>
          </a:xfrm>
          <a:prstGeom prst="rect">
            <a:avLst/>
          </a:prstGeom>
          <a:noFill/>
        </p:spPr>
        <p:txBody>
          <a:bodyPr wrap="none" rtlCol="0">
            <a:spAutoFit/>
          </a:bodyPr>
          <a:lstStyle/>
          <a:p>
            <a:r>
              <a:rPr lang="en-GB" dirty="0" smtClean="0">
                <a:solidFill>
                  <a:schemeClr val="tx1"/>
                </a:solidFill>
              </a:rPr>
              <a:t>6</a:t>
            </a:r>
            <a:endParaRPr lang="en-GB" dirty="0">
              <a:solidFill>
                <a:schemeClr val="tx1"/>
              </a:solidFill>
            </a:endParaRPr>
          </a:p>
        </p:txBody>
      </p:sp>
      <p:sp>
        <p:nvSpPr>
          <p:cNvPr id="59" name="Oval 58"/>
          <p:cNvSpPr/>
          <p:nvPr/>
        </p:nvSpPr>
        <p:spPr>
          <a:xfrm>
            <a:off x="6159043" y="3374356"/>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K</a:t>
            </a:r>
            <a:endParaRPr lang="en-GB" sz="1800" baseline="-25000" dirty="0"/>
          </a:p>
        </p:txBody>
      </p:sp>
      <p:sp>
        <p:nvSpPr>
          <p:cNvPr id="60" name="TextBox 59"/>
          <p:cNvSpPr txBox="1"/>
          <p:nvPr/>
        </p:nvSpPr>
        <p:spPr>
          <a:xfrm>
            <a:off x="6405532" y="3064447"/>
            <a:ext cx="298480" cy="360612"/>
          </a:xfrm>
          <a:prstGeom prst="rect">
            <a:avLst/>
          </a:prstGeom>
          <a:noFill/>
        </p:spPr>
        <p:txBody>
          <a:bodyPr wrap="none" rtlCol="0">
            <a:spAutoFit/>
          </a:bodyPr>
          <a:lstStyle/>
          <a:p>
            <a:r>
              <a:rPr lang="en-GB" dirty="0" smtClean="0">
                <a:solidFill>
                  <a:schemeClr val="tx1"/>
                </a:solidFill>
              </a:rPr>
              <a:t>7</a:t>
            </a:r>
            <a:endParaRPr lang="en-GB" dirty="0">
              <a:solidFill>
                <a:schemeClr val="tx1"/>
              </a:solidFill>
            </a:endParaRPr>
          </a:p>
        </p:txBody>
      </p:sp>
      <p:sp>
        <p:nvSpPr>
          <p:cNvPr id="63" name="Oval 62"/>
          <p:cNvSpPr/>
          <p:nvPr/>
        </p:nvSpPr>
        <p:spPr>
          <a:xfrm>
            <a:off x="2542013" y="428650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A</a:t>
            </a:r>
            <a:endParaRPr lang="en-GB" sz="1800" baseline="-25000" dirty="0"/>
          </a:p>
        </p:txBody>
      </p:sp>
      <p:sp>
        <p:nvSpPr>
          <p:cNvPr id="64" name="TextBox 63"/>
          <p:cNvSpPr txBox="1"/>
          <p:nvPr/>
        </p:nvSpPr>
        <p:spPr>
          <a:xfrm>
            <a:off x="2539336" y="3978847"/>
            <a:ext cx="298480" cy="360612"/>
          </a:xfrm>
          <a:prstGeom prst="rect">
            <a:avLst/>
          </a:prstGeom>
          <a:noFill/>
        </p:spPr>
        <p:txBody>
          <a:bodyPr wrap="none" rtlCol="0">
            <a:spAutoFit/>
          </a:bodyPr>
          <a:lstStyle/>
          <a:p>
            <a:r>
              <a:rPr lang="en-GB" dirty="0" smtClean="0">
                <a:solidFill>
                  <a:schemeClr val="tx1"/>
                </a:solidFill>
              </a:rPr>
              <a:t>8</a:t>
            </a:r>
            <a:endParaRPr lang="en-GB" dirty="0">
              <a:solidFill>
                <a:schemeClr val="tx1"/>
              </a:solidFill>
            </a:endParaRPr>
          </a:p>
        </p:txBody>
      </p:sp>
      <p:cxnSp>
        <p:nvCxnSpPr>
          <p:cNvPr id="66" name="Straight Connector 65"/>
          <p:cNvCxnSpPr>
            <a:endCxn id="63" idx="0"/>
          </p:cNvCxnSpPr>
          <p:nvPr/>
        </p:nvCxnSpPr>
        <p:spPr>
          <a:xfrm flipH="1">
            <a:off x="2812013" y="3916467"/>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73" name="Straight Arrow Connector 72"/>
          <p:cNvCxnSpPr/>
          <p:nvPr/>
        </p:nvCxnSpPr>
        <p:spPr bwMode="auto">
          <a:xfrm>
            <a:off x="4529916" y="2882952"/>
            <a:ext cx="822174" cy="0"/>
          </a:xfrm>
          <a:prstGeom prst="straightConnector1">
            <a:avLst/>
          </a:prstGeom>
          <a:ln w="28575">
            <a:solidFill>
              <a:srgbClr val="00B050"/>
            </a:solidFill>
            <a:headEnd type="arrow"/>
            <a:tailEnd type="arrow"/>
          </a:ln>
        </p:spPr>
        <p:style>
          <a:lnRef idx="1">
            <a:schemeClr val="accent4"/>
          </a:lnRef>
          <a:fillRef idx="0">
            <a:schemeClr val="accent4"/>
          </a:fillRef>
          <a:effectRef idx="0">
            <a:schemeClr val="accent4"/>
          </a:effectRef>
          <a:fontRef idx="minor">
            <a:schemeClr val="tx1"/>
          </a:fontRef>
        </p:style>
      </p:cxnSp>
      <p:sp>
        <p:nvSpPr>
          <p:cNvPr id="75" name="Oval 74"/>
          <p:cNvSpPr/>
          <p:nvPr/>
        </p:nvSpPr>
        <p:spPr>
          <a:xfrm>
            <a:off x="5999518" y="1452578"/>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C</a:t>
            </a:r>
            <a:endParaRPr lang="en-GB" sz="1800" baseline="-25000" dirty="0"/>
          </a:p>
        </p:txBody>
      </p:sp>
      <p:sp>
        <p:nvSpPr>
          <p:cNvPr id="78" name="Oval 77"/>
          <p:cNvSpPr/>
          <p:nvPr/>
        </p:nvSpPr>
        <p:spPr>
          <a:xfrm>
            <a:off x="4604984" y="1742546"/>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R</a:t>
            </a:r>
            <a:endParaRPr lang="en-GB" sz="1800" baseline="-25000" dirty="0"/>
          </a:p>
        </p:txBody>
      </p:sp>
      <p:sp>
        <p:nvSpPr>
          <p:cNvPr id="80" name="Oval 79"/>
          <p:cNvSpPr/>
          <p:nvPr/>
        </p:nvSpPr>
        <p:spPr>
          <a:xfrm>
            <a:off x="3797118" y="2564309"/>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R</a:t>
            </a:r>
            <a:endParaRPr lang="en-GB" sz="1800" baseline="-25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5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3764"/>
                                        </p:tgtEl>
                                        <p:attrNameLst>
                                          <p:attrName>style.visibility</p:attrName>
                                        </p:attrNameLst>
                                      </p:cBhvr>
                                      <p:to>
                                        <p:strVal val="visible"/>
                                      </p:to>
                                    </p:set>
                                    <p:animEffect transition="in" filter="wipe(down)">
                                      <p:cBhvr>
                                        <p:cTn id="17" dur="500"/>
                                        <p:tgtEl>
                                          <p:spTgt spid="7376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8"/>
                                        </p:tgtEl>
                                        <p:attrNameLst>
                                          <p:attrName>style.visibility</p:attrName>
                                        </p:attrNameLst>
                                      </p:cBhvr>
                                      <p:to>
                                        <p:strVal val="visible"/>
                                      </p:to>
                                    </p:set>
                                    <p:animEffect transition="in" filter="fade">
                                      <p:cBhvr>
                                        <p:cTn id="20" dur="500"/>
                                        <p:tgtEl>
                                          <p:spTgt spid="78"/>
                                        </p:tgtEl>
                                      </p:cBhvr>
                                    </p:animEffect>
                                  </p:childTnLst>
                                </p:cTn>
                              </p:par>
                              <p:par>
                                <p:cTn id="21" presetID="1" presetClass="exit" presetSubtype="0" fill="hold" grpId="0" nodeType="withEffect">
                                  <p:stCondLst>
                                    <p:cond delay="0"/>
                                  </p:stCondLst>
                                  <p:childTnLst>
                                    <p:set>
                                      <p:cBhvr>
                                        <p:cTn id="22" dur="1" fill="hold">
                                          <p:stCondLst>
                                            <p:cond delay="0"/>
                                          </p:stCondLst>
                                        </p:cTn>
                                        <p:tgtEl>
                                          <p:spTgt spid="80"/>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73733"/>
                                        </p:tgtEl>
                                        <p:attrNameLst>
                                          <p:attrName>style.visibility</p:attrName>
                                        </p:attrNameLst>
                                      </p:cBhvr>
                                      <p:to>
                                        <p:strVal val="visible"/>
                                      </p:to>
                                    </p:set>
                                    <p:animEffect transition="in" filter="fade">
                                      <p:cBhvr>
                                        <p:cTn id="25" dur="500"/>
                                        <p:tgtEl>
                                          <p:spTgt spid="73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3" grpId="0"/>
      <p:bldP spid="73764" grpId="0" animBg="1"/>
      <p:bldP spid="78" grpId="0" animBg="1"/>
      <p:bldP spid="8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Oval 237"/>
          <p:cNvSpPr/>
          <p:nvPr/>
        </p:nvSpPr>
        <p:spPr>
          <a:xfrm>
            <a:off x="2563598" y="4038600"/>
            <a:ext cx="540000" cy="540000"/>
          </a:xfrm>
          <a:prstGeom prst="ellipse">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800" baseline="-25000" dirty="0"/>
          </a:p>
        </p:txBody>
      </p:sp>
      <p:sp>
        <p:nvSpPr>
          <p:cNvPr id="74818" name="Text Box 27"/>
          <p:cNvSpPr txBox="1">
            <a:spLocks noChangeArrowheads="1"/>
          </p:cNvSpPr>
          <p:nvPr/>
        </p:nvSpPr>
        <p:spPr bwMode="gray">
          <a:xfrm>
            <a:off x="666692" y="1709407"/>
            <a:ext cx="214953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chemeClr val="tx1"/>
                </a:solidFill>
              </a:rPr>
              <a:t>Call fixHeap</a:t>
            </a:r>
            <a:endParaRPr lang="en-US" altLang="en-US" sz="1800" dirty="0"/>
          </a:p>
        </p:txBody>
      </p:sp>
      <p:cxnSp>
        <p:nvCxnSpPr>
          <p:cNvPr id="201" name="Straight Connector 200"/>
          <p:cNvCxnSpPr/>
          <p:nvPr/>
        </p:nvCxnSpPr>
        <p:spPr>
          <a:xfrm>
            <a:off x="4283445" y="3661967"/>
            <a:ext cx="365087" cy="370033"/>
          </a:xfrm>
          <a:prstGeom prst="line">
            <a:avLst/>
          </a:prstGeom>
        </p:spPr>
        <p:style>
          <a:lnRef idx="3">
            <a:schemeClr val="dk1"/>
          </a:lnRef>
          <a:fillRef idx="0">
            <a:schemeClr val="dk1"/>
          </a:fillRef>
          <a:effectRef idx="2">
            <a:schemeClr val="dk1"/>
          </a:effectRef>
          <a:fontRef idx="minor">
            <a:schemeClr val="tx1"/>
          </a:fontRef>
        </p:style>
      </p:cxnSp>
      <p:cxnSp>
        <p:nvCxnSpPr>
          <p:cNvPr id="202" name="Straight Connector 201"/>
          <p:cNvCxnSpPr>
            <a:endCxn id="225" idx="0"/>
          </p:cNvCxnSpPr>
          <p:nvPr/>
        </p:nvCxnSpPr>
        <p:spPr>
          <a:xfrm flipH="1">
            <a:off x="3478471" y="3661967"/>
            <a:ext cx="423136" cy="370033"/>
          </a:xfrm>
          <a:prstGeom prst="line">
            <a:avLst/>
          </a:prstGeom>
        </p:spPr>
        <p:style>
          <a:lnRef idx="3">
            <a:schemeClr val="dk1"/>
          </a:lnRef>
          <a:fillRef idx="0">
            <a:schemeClr val="dk1"/>
          </a:fillRef>
          <a:effectRef idx="2">
            <a:schemeClr val="dk1"/>
          </a:effectRef>
          <a:fontRef idx="minor">
            <a:schemeClr val="tx1"/>
          </a:fontRef>
        </p:style>
      </p:cxnSp>
      <p:sp>
        <p:nvSpPr>
          <p:cNvPr id="207" name="Freeform 43"/>
          <p:cNvSpPr>
            <a:spLocks/>
          </p:cNvSpPr>
          <p:nvPr/>
        </p:nvSpPr>
        <p:spPr bwMode="gray">
          <a:xfrm flipH="1">
            <a:off x="2578985" y="3387794"/>
            <a:ext cx="620891" cy="796315"/>
          </a:xfrm>
          <a:custGeom>
            <a:avLst/>
            <a:gdLst>
              <a:gd name="T0" fmla="*/ 48 w 336"/>
              <a:gd name="T1" fmla="*/ 344 h 344"/>
              <a:gd name="T2" fmla="*/ 48 w 336"/>
              <a:gd name="T3" fmla="*/ 56 h 344"/>
              <a:gd name="T4" fmla="*/ 336 w 336"/>
              <a:gd name="T5" fmla="*/ 8 h 344"/>
              <a:gd name="T6" fmla="*/ 0 60000 65536"/>
              <a:gd name="T7" fmla="*/ 0 60000 65536"/>
              <a:gd name="T8" fmla="*/ 0 60000 65536"/>
              <a:gd name="T9" fmla="*/ 0 w 336"/>
              <a:gd name="T10" fmla="*/ 0 h 344"/>
              <a:gd name="T11" fmla="*/ 336 w 336"/>
              <a:gd name="T12" fmla="*/ 344 h 344"/>
            </a:gdLst>
            <a:ahLst/>
            <a:cxnLst>
              <a:cxn ang="T6">
                <a:pos x="T0" y="T1"/>
              </a:cxn>
              <a:cxn ang="T7">
                <a:pos x="T2" y="T3"/>
              </a:cxn>
              <a:cxn ang="T8">
                <a:pos x="T4" y="T5"/>
              </a:cxn>
            </a:cxnLst>
            <a:rect l="T9" t="T10" r="T11" b="T12"/>
            <a:pathLst>
              <a:path w="336" h="344">
                <a:moveTo>
                  <a:pt x="48" y="344"/>
                </a:moveTo>
                <a:cubicBezTo>
                  <a:pt x="24" y="228"/>
                  <a:pt x="0" y="112"/>
                  <a:pt x="48" y="56"/>
                </a:cubicBezTo>
                <a:cubicBezTo>
                  <a:pt x="96" y="0"/>
                  <a:pt x="216" y="4"/>
                  <a:pt x="336" y="8"/>
                </a:cubicBezTo>
              </a:path>
            </a:pathLst>
          </a:custGeom>
          <a:ln>
            <a:solidFill>
              <a:srgbClr val="00B050"/>
            </a:solidFill>
            <a:headEnd type="none" w="med" len="med"/>
            <a:tailEnd type="stealth" w="lg" len="lg"/>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dirty="0"/>
          </a:p>
        </p:txBody>
      </p:sp>
      <p:cxnSp>
        <p:nvCxnSpPr>
          <p:cNvPr id="210" name="Straight Connector 209"/>
          <p:cNvCxnSpPr/>
          <p:nvPr/>
        </p:nvCxnSpPr>
        <p:spPr>
          <a:xfrm flipH="1">
            <a:off x="2266583" y="2851684"/>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211" name="Oval 210"/>
          <p:cNvSpPr/>
          <p:nvPr/>
        </p:nvSpPr>
        <p:spPr>
          <a:xfrm>
            <a:off x="2010105" y="3214981"/>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F</a:t>
            </a:r>
            <a:endParaRPr lang="en-GB" sz="1800" baseline="-25000" dirty="0"/>
          </a:p>
        </p:txBody>
      </p:sp>
      <p:sp>
        <p:nvSpPr>
          <p:cNvPr id="212" name="Oval 211"/>
          <p:cNvSpPr/>
          <p:nvPr/>
        </p:nvSpPr>
        <p:spPr>
          <a:xfrm>
            <a:off x="3806825" y="3214981"/>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P</a:t>
            </a:r>
            <a:endParaRPr lang="en-GB" sz="1800" baseline="-25000" dirty="0"/>
          </a:p>
        </p:txBody>
      </p:sp>
      <p:sp>
        <p:nvSpPr>
          <p:cNvPr id="213" name="Oval 212"/>
          <p:cNvSpPr/>
          <p:nvPr/>
        </p:nvSpPr>
        <p:spPr>
          <a:xfrm>
            <a:off x="2829747" y="2410244"/>
            <a:ext cx="540000" cy="540000"/>
          </a:xfrm>
          <a:prstGeom prst="ellipse">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800" baseline="-25000" dirty="0"/>
          </a:p>
        </p:txBody>
      </p:sp>
      <p:sp>
        <p:nvSpPr>
          <p:cNvPr id="214" name="TextBox 213"/>
          <p:cNvSpPr txBox="1"/>
          <p:nvPr/>
        </p:nvSpPr>
        <p:spPr>
          <a:xfrm>
            <a:off x="3197225" y="2181644"/>
            <a:ext cx="298480" cy="360612"/>
          </a:xfrm>
          <a:prstGeom prst="rect">
            <a:avLst/>
          </a:prstGeom>
          <a:noFill/>
        </p:spPr>
        <p:txBody>
          <a:bodyPr wrap="none" rtlCol="0">
            <a:spAutoFit/>
          </a:bodyPr>
          <a:lstStyle/>
          <a:p>
            <a:r>
              <a:rPr lang="en-GB" dirty="0" smtClean="0">
                <a:solidFill>
                  <a:schemeClr val="tx1"/>
                </a:solidFill>
              </a:rPr>
              <a:t>1</a:t>
            </a:r>
            <a:endParaRPr lang="en-GB" dirty="0">
              <a:solidFill>
                <a:schemeClr val="tx1"/>
              </a:solidFill>
            </a:endParaRPr>
          </a:p>
        </p:txBody>
      </p:sp>
      <p:sp>
        <p:nvSpPr>
          <p:cNvPr id="215" name="TextBox 214"/>
          <p:cNvSpPr txBox="1"/>
          <p:nvPr/>
        </p:nvSpPr>
        <p:spPr>
          <a:xfrm>
            <a:off x="2060545" y="2883891"/>
            <a:ext cx="298480" cy="360612"/>
          </a:xfrm>
          <a:prstGeom prst="rect">
            <a:avLst/>
          </a:prstGeom>
          <a:noFill/>
        </p:spPr>
        <p:txBody>
          <a:bodyPr wrap="none" rtlCol="0">
            <a:spAutoFit/>
          </a:bodyPr>
          <a:lstStyle/>
          <a:p>
            <a:r>
              <a:rPr lang="en-GB" dirty="0" smtClean="0">
                <a:solidFill>
                  <a:schemeClr val="tx1"/>
                </a:solidFill>
              </a:rPr>
              <a:t>2</a:t>
            </a:r>
            <a:endParaRPr lang="en-GB" dirty="0">
              <a:solidFill>
                <a:schemeClr val="tx1"/>
              </a:solidFill>
            </a:endParaRPr>
          </a:p>
        </p:txBody>
      </p:sp>
      <p:sp>
        <p:nvSpPr>
          <p:cNvPr id="216" name="TextBox 215"/>
          <p:cNvSpPr txBox="1"/>
          <p:nvPr/>
        </p:nvSpPr>
        <p:spPr>
          <a:xfrm>
            <a:off x="4035425" y="2883891"/>
            <a:ext cx="298480" cy="360612"/>
          </a:xfrm>
          <a:prstGeom prst="rect">
            <a:avLst/>
          </a:prstGeom>
          <a:noFill/>
        </p:spPr>
        <p:txBody>
          <a:bodyPr wrap="none" rtlCol="0">
            <a:spAutoFit/>
          </a:bodyPr>
          <a:lstStyle/>
          <a:p>
            <a:r>
              <a:rPr lang="en-GB" dirty="0" smtClean="0">
                <a:solidFill>
                  <a:schemeClr val="tx1"/>
                </a:solidFill>
              </a:rPr>
              <a:t>3</a:t>
            </a:r>
            <a:endParaRPr lang="en-GB" dirty="0">
              <a:solidFill>
                <a:schemeClr val="tx1"/>
              </a:solidFill>
            </a:endParaRPr>
          </a:p>
        </p:txBody>
      </p:sp>
      <p:sp>
        <p:nvSpPr>
          <p:cNvPr id="217" name="TextBox 216"/>
          <p:cNvSpPr txBox="1"/>
          <p:nvPr/>
        </p:nvSpPr>
        <p:spPr>
          <a:xfrm>
            <a:off x="2816225" y="3722091"/>
            <a:ext cx="298480" cy="360612"/>
          </a:xfrm>
          <a:prstGeom prst="rect">
            <a:avLst/>
          </a:prstGeom>
          <a:noFill/>
        </p:spPr>
        <p:txBody>
          <a:bodyPr wrap="none" rtlCol="0">
            <a:spAutoFit/>
          </a:bodyPr>
          <a:lstStyle/>
          <a:p>
            <a:r>
              <a:rPr lang="en-GB" dirty="0" smtClean="0">
                <a:solidFill>
                  <a:schemeClr val="tx1"/>
                </a:solidFill>
              </a:rPr>
              <a:t>5</a:t>
            </a:r>
            <a:endParaRPr lang="en-GB" dirty="0">
              <a:solidFill>
                <a:schemeClr val="tx1"/>
              </a:solidFill>
            </a:endParaRPr>
          </a:p>
        </p:txBody>
      </p:sp>
      <p:cxnSp>
        <p:nvCxnSpPr>
          <p:cNvPr id="218" name="Straight Connector 217"/>
          <p:cNvCxnSpPr/>
          <p:nvPr/>
        </p:nvCxnSpPr>
        <p:spPr>
          <a:xfrm>
            <a:off x="3379389" y="2851684"/>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220" name="Oval 219"/>
          <p:cNvSpPr/>
          <p:nvPr/>
        </p:nvSpPr>
        <p:spPr>
          <a:xfrm>
            <a:off x="1396050" y="4045933"/>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D</a:t>
            </a:r>
            <a:endParaRPr lang="en-GB" sz="1800" baseline="-25000" dirty="0"/>
          </a:p>
        </p:txBody>
      </p:sp>
      <p:sp>
        <p:nvSpPr>
          <p:cNvPr id="221" name="TextBox 220"/>
          <p:cNvSpPr txBox="1"/>
          <p:nvPr/>
        </p:nvSpPr>
        <p:spPr>
          <a:xfrm>
            <a:off x="1374745" y="3722091"/>
            <a:ext cx="298480" cy="360612"/>
          </a:xfrm>
          <a:prstGeom prst="rect">
            <a:avLst/>
          </a:prstGeom>
          <a:noFill/>
        </p:spPr>
        <p:txBody>
          <a:bodyPr wrap="none" rtlCol="0">
            <a:spAutoFit/>
          </a:bodyPr>
          <a:lstStyle/>
          <a:p>
            <a:r>
              <a:rPr lang="en-GB" dirty="0" smtClean="0">
                <a:solidFill>
                  <a:schemeClr val="tx1"/>
                </a:solidFill>
              </a:rPr>
              <a:t>4</a:t>
            </a:r>
            <a:endParaRPr lang="en-GB" dirty="0">
              <a:solidFill>
                <a:schemeClr val="tx1"/>
              </a:solidFill>
            </a:endParaRPr>
          </a:p>
        </p:txBody>
      </p:sp>
      <p:sp>
        <p:nvSpPr>
          <p:cNvPr id="222" name="Oval 221"/>
          <p:cNvSpPr/>
          <p:nvPr/>
        </p:nvSpPr>
        <p:spPr>
          <a:xfrm>
            <a:off x="2566111" y="4045933"/>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F</a:t>
            </a:r>
            <a:endParaRPr lang="en-GB" sz="1800" baseline="-25000" dirty="0"/>
          </a:p>
        </p:txBody>
      </p:sp>
      <p:cxnSp>
        <p:nvCxnSpPr>
          <p:cNvPr id="223" name="Straight Connector 222"/>
          <p:cNvCxnSpPr>
            <a:stCxn id="211" idx="3"/>
            <a:endCxn id="220" idx="0"/>
          </p:cNvCxnSpPr>
          <p:nvPr/>
        </p:nvCxnSpPr>
        <p:spPr>
          <a:xfrm flipH="1">
            <a:off x="1666050" y="3675900"/>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224" name="Straight Connector 223"/>
          <p:cNvCxnSpPr>
            <a:stCxn id="211" idx="5"/>
            <a:endCxn id="222" idx="0"/>
          </p:cNvCxnSpPr>
          <p:nvPr/>
        </p:nvCxnSpPr>
        <p:spPr>
          <a:xfrm>
            <a:off x="2471024" y="3675900"/>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225" name="Oval 224"/>
          <p:cNvSpPr/>
          <p:nvPr/>
        </p:nvSpPr>
        <p:spPr>
          <a:xfrm>
            <a:off x="3208471" y="403200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B</a:t>
            </a:r>
            <a:endParaRPr lang="en-GB" sz="1800" baseline="-25000" dirty="0"/>
          </a:p>
        </p:txBody>
      </p:sp>
      <p:sp>
        <p:nvSpPr>
          <p:cNvPr id="226" name="TextBox 225"/>
          <p:cNvSpPr txBox="1"/>
          <p:nvPr/>
        </p:nvSpPr>
        <p:spPr>
          <a:xfrm>
            <a:off x="3197225" y="3722091"/>
            <a:ext cx="298480" cy="360612"/>
          </a:xfrm>
          <a:prstGeom prst="rect">
            <a:avLst/>
          </a:prstGeom>
          <a:noFill/>
        </p:spPr>
        <p:txBody>
          <a:bodyPr wrap="none" rtlCol="0">
            <a:spAutoFit/>
          </a:bodyPr>
          <a:lstStyle/>
          <a:p>
            <a:r>
              <a:rPr lang="en-GB" dirty="0" smtClean="0">
                <a:solidFill>
                  <a:schemeClr val="tx1"/>
                </a:solidFill>
              </a:rPr>
              <a:t>6</a:t>
            </a:r>
            <a:endParaRPr lang="en-GB" dirty="0">
              <a:solidFill>
                <a:schemeClr val="tx1"/>
              </a:solidFill>
            </a:endParaRPr>
          </a:p>
        </p:txBody>
      </p:sp>
      <p:sp>
        <p:nvSpPr>
          <p:cNvPr id="227" name="Oval 226"/>
          <p:cNvSpPr/>
          <p:nvPr/>
        </p:nvSpPr>
        <p:spPr>
          <a:xfrm>
            <a:off x="4378532" y="403200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K</a:t>
            </a:r>
            <a:endParaRPr lang="en-GB" sz="1800" baseline="-25000" dirty="0"/>
          </a:p>
        </p:txBody>
      </p:sp>
      <p:sp>
        <p:nvSpPr>
          <p:cNvPr id="228" name="TextBox 227"/>
          <p:cNvSpPr txBox="1"/>
          <p:nvPr/>
        </p:nvSpPr>
        <p:spPr>
          <a:xfrm>
            <a:off x="4625021" y="3722091"/>
            <a:ext cx="298480" cy="360612"/>
          </a:xfrm>
          <a:prstGeom prst="rect">
            <a:avLst/>
          </a:prstGeom>
          <a:noFill/>
        </p:spPr>
        <p:txBody>
          <a:bodyPr wrap="none" rtlCol="0">
            <a:spAutoFit/>
          </a:bodyPr>
          <a:lstStyle/>
          <a:p>
            <a:r>
              <a:rPr lang="en-GB" dirty="0" smtClean="0">
                <a:solidFill>
                  <a:schemeClr val="tx1"/>
                </a:solidFill>
              </a:rPr>
              <a:t>7</a:t>
            </a:r>
            <a:endParaRPr lang="en-GB" dirty="0">
              <a:solidFill>
                <a:schemeClr val="tx1"/>
              </a:solidFill>
            </a:endParaRPr>
          </a:p>
        </p:txBody>
      </p:sp>
      <p:sp>
        <p:nvSpPr>
          <p:cNvPr id="229" name="Oval 228"/>
          <p:cNvSpPr/>
          <p:nvPr/>
        </p:nvSpPr>
        <p:spPr>
          <a:xfrm>
            <a:off x="761502" y="494414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A</a:t>
            </a:r>
            <a:endParaRPr lang="en-GB" sz="1800" baseline="-25000" dirty="0"/>
          </a:p>
        </p:txBody>
      </p:sp>
      <p:sp>
        <p:nvSpPr>
          <p:cNvPr id="230" name="TextBox 229"/>
          <p:cNvSpPr txBox="1"/>
          <p:nvPr/>
        </p:nvSpPr>
        <p:spPr>
          <a:xfrm>
            <a:off x="758825" y="4636491"/>
            <a:ext cx="298480" cy="360612"/>
          </a:xfrm>
          <a:prstGeom prst="rect">
            <a:avLst/>
          </a:prstGeom>
          <a:noFill/>
        </p:spPr>
        <p:txBody>
          <a:bodyPr wrap="none" rtlCol="0">
            <a:spAutoFit/>
          </a:bodyPr>
          <a:lstStyle/>
          <a:p>
            <a:r>
              <a:rPr lang="en-GB" dirty="0" smtClean="0">
                <a:solidFill>
                  <a:schemeClr val="tx1"/>
                </a:solidFill>
              </a:rPr>
              <a:t>8</a:t>
            </a:r>
            <a:endParaRPr lang="en-GB" dirty="0">
              <a:solidFill>
                <a:schemeClr val="tx1"/>
              </a:solidFill>
            </a:endParaRPr>
          </a:p>
        </p:txBody>
      </p:sp>
      <p:cxnSp>
        <p:nvCxnSpPr>
          <p:cNvPr id="231" name="Straight Connector 230"/>
          <p:cNvCxnSpPr>
            <a:endCxn id="229" idx="0"/>
          </p:cNvCxnSpPr>
          <p:nvPr/>
        </p:nvCxnSpPr>
        <p:spPr>
          <a:xfrm flipH="1">
            <a:off x="1031502" y="4574111"/>
            <a:ext cx="423136" cy="370033"/>
          </a:xfrm>
          <a:prstGeom prst="line">
            <a:avLst/>
          </a:prstGeom>
        </p:spPr>
        <p:style>
          <a:lnRef idx="3">
            <a:schemeClr val="dk1"/>
          </a:lnRef>
          <a:fillRef idx="0">
            <a:schemeClr val="dk1"/>
          </a:fillRef>
          <a:effectRef idx="2">
            <a:schemeClr val="dk1"/>
          </a:effectRef>
          <a:fontRef idx="minor">
            <a:schemeClr val="tx1"/>
          </a:fontRef>
        </p:style>
      </p:cxnSp>
      <p:sp>
        <p:nvSpPr>
          <p:cNvPr id="234" name="Oval 233"/>
          <p:cNvSpPr/>
          <p:nvPr/>
        </p:nvSpPr>
        <p:spPr>
          <a:xfrm>
            <a:off x="2824473" y="240019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R</a:t>
            </a:r>
            <a:endParaRPr lang="en-GB" sz="1800" baseline="-25000" dirty="0"/>
          </a:p>
        </p:txBody>
      </p:sp>
      <p:sp>
        <p:nvSpPr>
          <p:cNvPr id="235" name="Oval 234"/>
          <p:cNvSpPr/>
          <p:nvPr/>
        </p:nvSpPr>
        <p:spPr>
          <a:xfrm>
            <a:off x="1992601" y="3223565"/>
            <a:ext cx="540000" cy="540000"/>
          </a:xfrm>
          <a:prstGeom prst="ellipse">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800" baseline="-25000" dirty="0"/>
          </a:p>
        </p:txBody>
      </p:sp>
      <p:sp>
        <p:nvSpPr>
          <p:cNvPr id="239" name="Oval 238"/>
          <p:cNvSpPr/>
          <p:nvPr/>
        </p:nvSpPr>
        <p:spPr>
          <a:xfrm>
            <a:off x="798014" y="220323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C</a:t>
            </a:r>
            <a:endParaRPr lang="en-GB" sz="1800" baseline="-25000" dirty="0"/>
          </a:p>
        </p:txBody>
      </p:sp>
      <p:sp>
        <p:nvSpPr>
          <p:cNvPr id="17" name="Down Arrow 16"/>
          <p:cNvSpPr/>
          <p:nvPr/>
        </p:nvSpPr>
        <p:spPr>
          <a:xfrm rot="18582153">
            <a:off x="1303089" y="2716722"/>
            <a:ext cx="708603" cy="54332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ight Arrow 17"/>
          <p:cNvSpPr/>
          <p:nvPr/>
        </p:nvSpPr>
        <p:spPr>
          <a:xfrm>
            <a:off x="4994525" y="3191384"/>
            <a:ext cx="685800" cy="392819"/>
          </a:xfrm>
          <a:prstGeom prst="rightArrow">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0" name="Group 19"/>
          <p:cNvGrpSpPr/>
          <p:nvPr/>
        </p:nvGrpSpPr>
        <p:grpSpPr>
          <a:xfrm>
            <a:off x="5094012" y="2228360"/>
            <a:ext cx="4164676" cy="4317562"/>
            <a:chOff x="5094012" y="2228360"/>
            <a:chExt cx="4164676" cy="4317562"/>
          </a:xfrm>
        </p:grpSpPr>
        <p:sp>
          <p:nvSpPr>
            <p:cNvPr id="242" name="Oval 241"/>
            <p:cNvSpPr/>
            <p:nvPr/>
          </p:nvSpPr>
          <p:spPr>
            <a:xfrm>
              <a:off x="6898785" y="4085316"/>
              <a:ext cx="540000" cy="540000"/>
            </a:xfrm>
            <a:prstGeom prst="ellipse">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800" baseline="-25000" dirty="0"/>
            </a:p>
          </p:txBody>
        </p:sp>
        <p:cxnSp>
          <p:nvCxnSpPr>
            <p:cNvPr id="243" name="Straight Connector 242"/>
            <p:cNvCxnSpPr/>
            <p:nvPr/>
          </p:nvCxnSpPr>
          <p:spPr>
            <a:xfrm>
              <a:off x="8618632" y="3708683"/>
              <a:ext cx="365087" cy="370033"/>
            </a:xfrm>
            <a:prstGeom prst="line">
              <a:avLst/>
            </a:prstGeom>
          </p:spPr>
          <p:style>
            <a:lnRef idx="3">
              <a:schemeClr val="dk1"/>
            </a:lnRef>
            <a:fillRef idx="0">
              <a:schemeClr val="dk1"/>
            </a:fillRef>
            <a:effectRef idx="2">
              <a:schemeClr val="dk1"/>
            </a:effectRef>
            <a:fontRef idx="minor">
              <a:schemeClr val="tx1"/>
            </a:fontRef>
          </p:style>
        </p:cxnSp>
        <p:cxnSp>
          <p:nvCxnSpPr>
            <p:cNvPr id="244" name="Straight Connector 243"/>
            <p:cNvCxnSpPr>
              <a:endCxn id="260" idx="0"/>
            </p:cNvCxnSpPr>
            <p:nvPr/>
          </p:nvCxnSpPr>
          <p:spPr>
            <a:xfrm flipH="1">
              <a:off x="7813658" y="3708683"/>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246" name="Straight Connector 245"/>
            <p:cNvCxnSpPr/>
            <p:nvPr/>
          </p:nvCxnSpPr>
          <p:spPr>
            <a:xfrm flipH="1">
              <a:off x="6601770" y="2898400"/>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247" name="Oval 246"/>
            <p:cNvSpPr/>
            <p:nvPr/>
          </p:nvSpPr>
          <p:spPr>
            <a:xfrm>
              <a:off x="6345292" y="326169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F</a:t>
              </a:r>
              <a:endParaRPr lang="en-GB" sz="1800" baseline="-25000" dirty="0"/>
            </a:p>
          </p:txBody>
        </p:sp>
        <p:sp>
          <p:nvSpPr>
            <p:cNvPr id="248" name="Oval 247"/>
            <p:cNvSpPr/>
            <p:nvPr/>
          </p:nvSpPr>
          <p:spPr>
            <a:xfrm>
              <a:off x="8142012" y="326169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P</a:t>
              </a:r>
              <a:endParaRPr lang="en-GB" sz="1800" baseline="-25000" dirty="0"/>
            </a:p>
          </p:txBody>
        </p:sp>
        <p:sp>
          <p:nvSpPr>
            <p:cNvPr id="249" name="Oval 248"/>
            <p:cNvSpPr/>
            <p:nvPr/>
          </p:nvSpPr>
          <p:spPr>
            <a:xfrm>
              <a:off x="7164934" y="2456960"/>
              <a:ext cx="540000" cy="540000"/>
            </a:xfrm>
            <a:prstGeom prst="ellipse">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800" baseline="-25000" dirty="0"/>
            </a:p>
          </p:txBody>
        </p:sp>
        <p:sp>
          <p:nvSpPr>
            <p:cNvPr id="250" name="TextBox 249"/>
            <p:cNvSpPr txBox="1"/>
            <p:nvPr/>
          </p:nvSpPr>
          <p:spPr>
            <a:xfrm>
              <a:off x="7532412" y="2228360"/>
              <a:ext cx="298480" cy="360612"/>
            </a:xfrm>
            <a:prstGeom prst="rect">
              <a:avLst/>
            </a:prstGeom>
            <a:noFill/>
          </p:spPr>
          <p:txBody>
            <a:bodyPr wrap="none" rtlCol="0">
              <a:spAutoFit/>
            </a:bodyPr>
            <a:lstStyle/>
            <a:p>
              <a:r>
                <a:rPr lang="en-GB" dirty="0" smtClean="0">
                  <a:solidFill>
                    <a:schemeClr val="tx1"/>
                  </a:solidFill>
                </a:rPr>
                <a:t>1</a:t>
              </a:r>
              <a:endParaRPr lang="en-GB" dirty="0">
                <a:solidFill>
                  <a:schemeClr val="tx1"/>
                </a:solidFill>
              </a:endParaRPr>
            </a:p>
          </p:txBody>
        </p:sp>
        <p:sp>
          <p:nvSpPr>
            <p:cNvPr id="251" name="TextBox 250"/>
            <p:cNvSpPr txBox="1"/>
            <p:nvPr/>
          </p:nvSpPr>
          <p:spPr>
            <a:xfrm>
              <a:off x="6395732" y="2930607"/>
              <a:ext cx="298480" cy="360612"/>
            </a:xfrm>
            <a:prstGeom prst="rect">
              <a:avLst/>
            </a:prstGeom>
            <a:noFill/>
          </p:spPr>
          <p:txBody>
            <a:bodyPr wrap="none" rtlCol="0">
              <a:spAutoFit/>
            </a:bodyPr>
            <a:lstStyle/>
            <a:p>
              <a:r>
                <a:rPr lang="en-GB" dirty="0" smtClean="0">
                  <a:solidFill>
                    <a:schemeClr val="tx1"/>
                  </a:solidFill>
                </a:rPr>
                <a:t>2</a:t>
              </a:r>
              <a:endParaRPr lang="en-GB" dirty="0">
                <a:solidFill>
                  <a:schemeClr val="tx1"/>
                </a:solidFill>
              </a:endParaRPr>
            </a:p>
          </p:txBody>
        </p:sp>
        <p:sp>
          <p:nvSpPr>
            <p:cNvPr id="252" name="TextBox 251"/>
            <p:cNvSpPr txBox="1"/>
            <p:nvPr/>
          </p:nvSpPr>
          <p:spPr>
            <a:xfrm>
              <a:off x="8370612" y="2930607"/>
              <a:ext cx="298480" cy="360612"/>
            </a:xfrm>
            <a:prstGeom prst="rect">
              <a:avLst/>
            </a:prstGeom>
            <a:noFill/>
          </p:spPr>
          <p:txBody>
            <a:bodyPr wrap="none" rtlCol="0">
              <a:spAutoFit/>
            </a:bodyPr>
            <a:lstStyle/>
            <a:p>
              <a:r>
                <a:rPr lang="en-GB" dirty="0" smtClean="0">
                  <a:solidFill>
                    <a:schemeClr val="tx1"/>
                  </a:solidFill>
                </a:rPr>
                <a:t>3</a:t>
              </a:r>
              <a:endParaRPr lang="en-GB" dirty="0">
                <a:solidFill>
                  <a:schemeClr val="tx1"/>
                </a:solidFill>
              </a:endParaRPr>
            </a:p>
          </p:txBody>
        </p:sp>
        <p:sp>
          <p:nvSpPr>
            <p:cNvPr id="253" name="TextBox 252"/>
            <p:cNvSpPr txBox="1"/>
            <p:nvPr/>
          </p:nvSpPr>
          <p:spPr>
            <a:xfrm>
              <a:off x="7151412" y="3768807"/>
              <a:ext cx="298480" cy="360612"/>
            </a:xfrm>
            <a:prstGeom prst="rect">
              <a:avLst/>
            </a:prstGeom>
            <a:noFill/>
          </p:spPr>
          <p:txBody>
            <a:bodyPr wrap="none" rtlCol="0">
              <a:spAutoFit/>
            </a:bodyPr>
            <a:lstStyle/>
            <a:p>
              <a:r>
                <a:rPr lang="en-GB" dirty="0" smtClean="0">
                  <a:solidFill>
                    <a:schemeClr val="tx1"/>
                  </a:solidFill>
                </a:rPr>
                <a:t>5</a:t>
              </a:r>
              <a:endParaRPr lang="en-GB" dirty="0">
                <a:solidFill>
                  <a:schemeClr val="tx1"/>
                </a:solidFill>
              </a:endParaRPr>
            </a:p>
          </p:txBody>
        </p:sp>
        <p:cxnSp>
          <p:nvCxnSpPr>
            <p:cNvPr id="254" name="Straight Connector 253"/>
            <p:cNvCxnSpPr/>
            <p:nvPr/>
          </p:nvCxnSpPr>
          <p:spPr>
            <a:xfrm>
              <a:off x="7714576" y="2898400"/>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255" name="Oval 254"/>
            <p:cNvSpPr/>
            <p:nvPr/>
          </p:nvSpPr>
          <p:spPr>
            <a:xfrm>
              <a:off x="5731237" y="4092649"/>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D</a:t>
              </a:r>
              <a:endParaRPr lang="en-GB" sz="1800" baseline="-25000" dirty="0"/>
            </a:p>
          </p:txBody>
        </p:sp>
        <p:sp>
          <p:nvSpPr>
            <p:cNvPr id="256" name="TextBox 255"/>
            <p:cNvSpPr txBox="1"/>
            <p:nvPr/>
          </p:nvSpPr>
          <p:spPr>
            <a:xfrm>
              <a:off x="5709932" y="3768807"/>
              <a:ext cx="298480" cy="360612"/>
            </a:xfrm>
            <a:prstGeom prst="rect">
              <a:avLst/>
            </a:prstGeom>
            <a:noFill/>
          </p:spPr>
          <p:txBody>
            <a:bodyPr wrap="none" rtlCol="0">
              <a:spAutoFit/>
            </a:bodyPr>
            <a:lstStyle/>
            <a:p>
              <a:r>
                <a:rPr lang="en-GB" dirty="0" smtClean="0">
                  <a:solidFill>
                    <a:schemeClr val="tx1"/>
                  </a:solidFill>
                </a:rPr>
                <a:t>4</a:t>
              </a:r>
              <a:endParaRPr lang="en-GB" dirty="0">
                <a:solidFill>
                  <a:schemeClr val="tx1"/>
                </a:solidFill>
              </a:endParaRPr>
            </a:p>
          </p:txBody>
        </p:sp>
        <p:cxnSp>
          <p:nvCxnSpPr>
            <p:cNvPr id="258" name="Straight Connector 257"/>
            <p:cNvCxnSpPr>
              <a:stCxn id="247" idx="3"/>
              <a:endCxn id="255" idx="0"/>
            </p:cNvCxnSpPr>
            <p:nvPr/>
          </p:nvCxnSpPr>
          <p:spPr>
            <a:xfrm flipH="1">
              <a:off x="6001237" y="3722616"/>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259" name="Straight Connector 258"/>
            <p:cNvCxnSpPr>
              <a:stCxn id="247" idx="5"/>
            </p:cNvCxnSpPr>
            <p:nvPr/>
          </p:nvCxnSpPr>
          <p:spPr>
            <a:xfrm>
              <a:off x="6806211" y="3722616"/>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260" name="Oval 259"/>
            <p:cNvSpPr/>
            <p:nvPr/>
          </p:nvSpPr>
          <p:spPr>
            <a:xfrm>
              <a:off x="7543658" y="4078716"/>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B</a:t>
              </a:r>
              <a:endParaRPr lang="en-GB" sz="1800" baseline="-25000" dirty="0"/>
            </a:p>
          </p:txBody>
        </p:sp>
        <p:sp>
          <p:nvSpPr>
            <p:cNvPr id="261" name="TextBox 260"/>
            <p:cNvSpPr txBox="1"/>
            <p:nvPr/>
          </p:nvSpPr>
          <p:spPr>
            <a:xfrm>
              <a:off x="7532412" y="3768807"/>
              <a:ext cx="298480" cy="360612"/>
            </a:xfrm>
            <a:prstGeom prst="rect">
              <a:avLst/>
            </a:prstGeom>
            <a:noFill/>
          </p:spPr>
          <p:txBody>
            <a:bodyPr wrap="none" rtlCol="0">
              <a:spAutoFit/>
            </a:bodyPr>
            <a:lstStyle/>
            <a:p>
              <a:r>
                <a:rPr lang="en-GB" dirty="0" smtClean="0">
                  <a:solidFill>
                    <a:schemeClr val="tx1"/>
                  </a:solidFill>
                </a:rPr>
                <a:t>6</a:t>
              </a:r>
              <a:endParaRPr lang="en-GB" dirty="0">
                <a:solidFill>
                  <a:schemeClr val="tx1"/>
                </a:solidFill>
              </a:endParaRPr>
            </a:p>
          </p:txBody>
        </p:sp>
        <p:sp>
          <p:nvSpPr>
            <p:cNvPr id="262" name="Oval 261"/>
            <p:cNvSpPr/>
            <p:nvPr/>
          </p:nvSpPr>
          <p:spPr>
            <a:xfrm>
              <a:off x="8713719" y="4078716"/>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K</a:t>
              </a:r>
              <a:endParaRPr lang="en-GB" sz="1800" baseline="-25000" dirty="0"/>
            </a:p>
          </p:txBody>
        </p:sp>
        <p:sp>
          <p:nvSpPr>
            <p:cNvPr id="263" name="TextBox 262"/>
            <p:cNvSpPr txBox="1"/>
            <p:nvPr/>
          </p:nvSpPr>
          <p:spPr>
            <a:xfrm>
              <a:off x="8960208" y="3768807"/>
              <a:ext cx="298480" cy="360612"/>
            </a:xfrm>
            <a:prstGeom prst="rect">
              <a:avLst/>
            </a:prstGeom>
            <a:noFill/>
          </p:spPr>
          <p:txBody>
            <a:bodyPr wrap="none" rtlCol="0">
              <a:spAutoFit/>
            </a:bodyPr>
            <a:lstStyle/>
            <a:p>
              <a:r>
                <a:rPr lang="en-GB" dirty="0" smtClean="0">
                  <a:solidFill>
                    <a:schemeClr val="tx1"/>
                  </a:solidFill>
                </a:rPr>
                <a:t>7</a:t>
              </a:r>
              <a:endParaRPr lang="en-GB" dirty="0">
                <a:solidFill>
                  <a:schemeClr val="tx1"/>
                </a:solidFill>
              </a:endParaRPr>
            </a:p>
          </p:txBody>
        </p:sp>
        <p:sp>
          <p:nvSpPr>
            <p:cNvPr id="264" name="Oval 263"/>
            <p:cNvSpPr/>
            <p:nvPr/>
          </p:nvSpPr>
          <p:spPr>
            <a:xfrm>
              <a:off x="5096689" y="499086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A</a:t>
              </a:r>
              <a:endParaRPr lang="en-GB" sz="1800" baseline="-25000" dirty="0"/>
            </a:p>
          </p:txBody>
        </p:sp>
        <p:sp>
          <p:nvSpPr>
            <p:cNvPr id="265" name="TextBox 264"/>
            <p:cNvSpPr txBox="1"/>
            <p:nvPr/>
          </p:nvSpPr>
          <p:spPr>
            <a:xfrm>
              <a:off x="5094012" y="4683207"/>
              <a:ext cx="298480" cy="360612"/>
            </a:xfrm>
            <a:prstGeom prst="rect">
              <a:avLst/>
            </a:prstGeom>
            <a:noFill/>
          </p:spPr>
          <p:txBody>
            <a:bodyPr wrap="none" rtlCol="0">
              <a:spAutoFit/>
            </a:bodyPr>
            <a:lstStyle/>
            <a:p>
              <a:r>
                <a:rPr lang="en-GB" dirty="0" smtClean="0">
                  <a:solidFill>
                    <a:schemeClr val="tx1"/>
                  </a:solidFill>
                </a:rPr>
                <a:t>8</a:t>
              </a:r>
              <a:endParaRPr lang="en-GB" dirty="0">
                <a:solidFill>
                  <a:schemeClr val="tx1"/>
                </a:solidFill>
              </a:endParaRPr>
            </a:p>
          </p:txBody>
        </p:sp>
        <p:cxnSp>
          <p:nvCxnSpPr>
            <p:cNvPr id="266" name="Straight Connector 265"/>
            <p:cNvCxnSpPr>
              <a:endCxn id="264" idx="0"/>
            </p:cNvCxnSpPr>
            <p:nvPr/>
          </p:nvCxnSpPr>
          <p:spPr>
            <a:xfrm flipH="1">
              <a:off x="5366689" y="4620827"/>
              <a:ext cx="423136" cy="370033"/>
            </a:xfrm>
            <a:prstGeom prst="line">
              <a:avLst/>
            </a:prstGeom>
          </p:spPr>
          <p:style>
            <a:lnRef idx="3">
              <a:schemeClr val="dk1"/>
            </a:lnRef>
            <a:fillRef idx="0">
              <a:schemeClr val="dk1"/>
            </a:fillRef>
            <a:effectRef idx="2">
              <a:schemeClr val="dk1"/>
            </a:effectRef>
            <a:fontRef idx="minor">
              <a:schemeClr val="tx1"/>
            </a:fontRef>
          </p:style>
        </p:cxnSp>
        <p:sp>
          <p:nvSpPr>
            <p:cNvPr id="267" name="Oval 266"/>
            <p:cNvSpPr/>
            <p:nvPr/>
          </p:nvSpPr>
          <p:spPr>
            <a:xfrm>
              <a:off x="7159660" y="2446906"/>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R</a:t>
              </a:r>
              <a:endParaRPr lang="en-GB" sz="1800" baseline="-25000" dirty="0"/>
            </a:p>
          </p:txBody>
        </p:sp>
        <p:sp>
          <p:nvSpPr>
            <p:cNvPr id="269" name="Oval 268"/>
            <p:cNvSpPr/>
            <p:nvPr/>
          </p:nvSpPr>
          <p:spPr>
            <a:xfrm>
              <a:off x="6949488" y="5481856"/>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C</a:t>
              </a:r>
              <a:endParaRPr lang="en-GB" sz="1800" baseline="-25000" dirty="0"/>
            </a:p>
          </p:txBody>
        </p:sp>
        <p:sp>
          <p:nvSpPr>
            <p:cNvPr id="270" name="Down Arrow 269"/>
            <p:cNvSpPr/>
            <p:nvPr/>
          </p:nvSpPr>
          <p:spPr>
            <a:xfrm rot="10800000">
              <a:off x="6814483" y="4781925"/>
              <a:ext cx="708603" cy="54332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1" name="Text Box 27"/>
            <p:cNvSpPr txBox="1">
              <a:spLocks noChangeArrowheads="1"/>
            </p:cNvSpPr>
            <p:nvPr/>
          </p:nvSpPr>
          <p:spPr bwMode="gray">
            <a:xfrm>
              <a:off x="6268096" y="6009749"/>
              <a:ext cx="214953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chemeClr val="tx1"/>
                  </a:solidFill>
                </a:rPr>
                <a:t>Call fixHeap</a:t>
              </a:r>
              <a:endParaRPr lang="en-US" altLang="en-US" sz="1800" dirty="0"/>
            </a:p>
          </p:txBody>
        </p:sp>
      </p:grpSp>
      <p:sp>
        <p:nvSpPr>
          <p:cNvPr id="19" name="Rectangle 18"/>
          <p:cNvSpPr/>
          <p:nvPr/>
        </p:nvSpPr>
        <p:spPr>
          <a:xfrm>
            <a:off x="5337425" y="1347058"/>
            <a:ext cx="4949825" cy="892552"/>
          </a:xfrm>
          <a:prstGeom prst="rect">
            <a:avLst/>
          </a:prstGeom>
        </p:spPr>
        <p:txBody>
          <a:bodyPr>
            <a:spAutoFit/>
          </a:bodyPr>
          <a:lstStyle/>
          <a:p>
            <a:r>
              <a:rPr lang="en-US" altLang="en-US" sz="2000" dirty="0">
                <a:solidFill>
                  <a:srgbClr val="C00000"/>
                </a:solidFill>
              </a:rPr>
              <a:t>At this point, the subtree is a leaf.</a:t>
            </a:r>
          </a:p>
          <a:p>
            <a:r>
              <a:rPr lang="en-US" altLang="en-US" sz="2000" dirty="0">
                <a:solidFill>
                  <a:srgbClr val="C00000"/>
                </a:solidFill>
              </a:rPr>
              <a:t>Hence, </a:t>
            </a:r>
            <a:r>
              <a:rPr lang="en-US" altLang="en-US" sz="2000" dirty="0">
                <a:solidFill>
                  <a:schemeClr val="tx1"/>
                </a:solidFill>
              </a:rPr>
              <a:t>C</a:t>
            </a:r>
            <a:r>
              <a:rPr lang="en-US" altLang="en-US" sz="2000" dirty="0">
                <a:solidFill>
                  <a:srgbClr val="C00000"/>
                </a:solidFill>
              </a:rPr>
              <a:t> is </a:t>
            </a:r>
            <a:r>
              <a:rPr lang="en-US" altLang="en-US" sz="2000" dirty="0" smtClean="0">
                <a:solidFill>
                  <a:srgbClr val="C00000"/>
                </a:solidFill>
              </a:rPr>
              <a:t>inserted.</a:t>
            </a:r>
            <a:endParaRPr lang="en-US" altLang="en-US" sz="1400" dirty="0">
              <a:solidFill>
                <a:srgbClr val="C00000"/>
              </a:solidFill>
            </a:endParaRPr>
          </a:p>
        </p:txBody>
      </p:sp>
      <p:sp>
        <p:nvSpPr>
          <p:cNvPr id="65" name="Text Placeholder 4"/>
          <p:cNvSpPr>
            <a:spLocks noGrp="1"/>
          </p:cNvSpPr>
          <p:nvPr>
            <p:ph type="body" sz="quarter" idx="16"/>
          </p:nvPr>
        </p:nvSpPr>
        <p:spPr/>
        <p:txBody>
          <a:bodyPr/>
          <a:lstStyle/>
          <a:p>
            <a:r>
              <a:rPr lang="en-GB" dirty="0"/>
              <a:t>fixHeap</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7"/>
                                        </p:tgtEl>
                                        <p:attrNameLst>
                                          <p:attrName>style.visibility</p:attrName>
                                        </p:attrNameLst>
                                      </p:cBhvr>
                                      <p:to>
                                        <p:strVal val="visible"/>
                                      </p:to>
                                    </p:set>
                                    <p:animEffect transition="in" filter="wipe(down)">
                                      <p:cBhvr>
                                        <p:cTn id="7" dur="250"/>
                                        <p:tgtEl>
                                          <p:spTgt spid="207"/>
                                        </p:tgtEl>
                                      </p:cBhvr>
                                    </p:animEffect>
                                  </p:childTnLst>
                                </p:cTn>
                              </p:par>
                              <p:par>
                                <p:cTn id="8" presetID="1" presetClass="exit" presetSubtype="0" fill="hold" grpId="0" nodeType="withEffect">
                                  <p:stCondLst>
                                    <p:cond delay="0"/>
                                  </p:stCondLst>
                                  <p:childTnLst>
                                    <p:set>
                                      <p:cBhvr>
                                        <p:cTn id="9" dur="1" fill="hold">
                                          <p:stCondLst>
                                            <p:cond delay="0"/>
                                          </p:stCondLst>
                                        </p:cTn>
                                        <p:tgtEl>
                                          <p:spTgt spid="222"/>
                                        </p:tgtEl>
                                        <p:attrNameLst>
                                          <p:attrName>style.visibility</p:attrName>
                                        </p:attrNameLst>
                                      </p:cBhvr>
                                      <p:to>
                                        <p:strVal val="hidden"/>
                                      </p:to>
                                    </p:set>
                                  </p:childTnLst>
                                </p:cTn>
                              </p:par>
                              <p:par>
                                <p:cTn id="10" presetID="1" presetClass="exit" presetSubtype="0" fill="hold" grpId="0" nodeType="withEffect">
                                  <p:stCondLst>
                                    <p:cond delay="0"/>
                                  </p:stCondLst>
                                  <p:childTnLst>
                                    <p:set>
                                      <p:cBhvr>
                                        <p:cTn id="11" dur="1" fill="hold">
                                          <p:stCondLst>
                                            <p:cond delay="0"/>
                                          </p:stCondLst>
                                        </p:cTn>
                                        <p:tgtEl>
                                          <p:spTgt spid="235"/>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 grpId="0" animBg="1"/>
      <p:bldP spid="222" grpId="0" animBg="1"/>
      <p:bldP spid="235" grpId="0" animBg="1"/>
      <p:bldP spid="18" grpId="0" animBg="1"/>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fixHeap</a:t>
            </a:r>
          </a:p>
        </p:txBody>
      </p:sp>
      <p:sp>
        <p:nvSpPr>
          <p:cNvPr id="75779" name="Rectangle 2"/>
          <p:cNvSpPr>
            <a:spLocks noGrp="1" noChangeArrowheads="1"/>
          </p:cNvSpPr>
          <p:nvPr>
            <p:ph sz="quarter" idx="17"/>
          </p:nvPr>
        </p:nvSpPr>
        <p:spPr>
          <a:xfrm>
            <a:off x="760412" y="1471612"/>
            <a:ext cx="8912543" cy="5081587"/>
          </a:xfrm>
        </p:spPr>
        <p:txBody>
          <a:bodyPr/>
          <a:lstStyle/>
          <a:p>
            <a:pPr>
              <a:lnSpc>
                <a:spcPct val="90000"/>
              </a:lnSpc>
              <a:buFont typeface="Monotype Sorts" pitchFamily="2" charset="2"/>
              <a:buNone/>
            </a:pPr>
            <a:r>
              <a:rPr lang="en-US" altLang="en-US" sz="2400" b="1" dirty="0" smtClean="0"/>
              <a:t>fixHeap(H, k) </a:t>
            </a:r>
            <a:r>
              <a:rPr lang="en-US" altLang="en-US" sz="2000" b="1" dirty="0" smtClean="0"/>
              <a:t>	</a:t>
            </a:r>
            <a:r>
              <a:rPr lang="en-US" altLang="en-US" sz="2000" dirty="0">
                <a:solidFill>
                  <a:srgbClr val="336600"/>
                </a:solidFill>
                <a:latin typeface="Arial" panose="020B0604020202020204" pitchFamily="34" charset="0"/>
              </a:rPr>
              <a:t>// iterative</a:t>
            </a:r>
          </a:p>
          <a:p>
            <a:pPr>
              <a:lnSpc>
                <a:spcPct val="90000"/>
              </a:lnSpc>
              <a:buFont typeface="Monotype Sorts" pitchFamily="2" charset="2"/>
              <a:buNone/>
            </a:pPr>
            <a:r>
              <a:rPr lang="en-US" altLang="en-US" sz="2000" dirty="0" smtClean="0"/>
              <a:t>{</a:t>
            </a:r>
          </a:p>
          <a:p>
            <a:pPr>
              <a:lnSpc>
                <a:spcPct val="90000"/>
              </a:lnSpc>
              <a:buFont typeface="Monotype Sorts" pitchFamily="2" charset="2"/>
              <a:buNone/>
            </a:pPr>
            <a:r>
              <a:rPr lang="en-US" altLang="en-US" sz="2000" b="1" dirty="0" smtClean="0"/>
              <a:t>	</a:t>
            </a:r>
            <a:r>
              <a:rPr lang="en-US" altLang="en-US" sz="2000" dirty="0" smtClean="0"/>
              <a:t>int j = 1,		</a:t>
            </a:r>
            <a:r>
              <a:rPr lang="en-US" altLang="en-US" sz="2000" dirty="0">
                <a:solidFill>
                  <a:srgbClr val="336600"/>
                </a:solidFill>
                <a:latin typeface="Arial" panose="020B0604020202020204" pitchFamily="34" charset="0"/>
              </a:rPr>
              <a:t>// root of the heap</a:t>
            </a:r>
          </a:p>
          <a:p>
            <a:pPr>
              <a:lnSpc>
                <a:spcPct val="90000"/>
              </a:lnSpc>
              <a:buFont typeface="Monotype Sorts" pitchFamily="2" charset="2"/>
              <a:buNone/>
            </a:pPr>
            <a:r>
              <a:rPr lang="en-US" altLang="en-US" sz="2000" dirty="0" smtClean="0"/>
              <a:t>         cj = 2;		</a:t>
            </a:r>
            <a:r>
              <a:rPr lang="en-US" altLang="en-US" sz="2000" dirty="0">
                <a:solidFill>
                  <a:srgbClr val="336600"/>
                </a:solidFill>
                <a:latin typeface="Arial" panose="020B0604020202020204" pitchFamily="34" charset="0"/>
              </a:rPr>
              <a:t>// left child of the root</a:t>
            </a:r>
          </a:p>
          <a:p>
            <a:pPr>
              <a:lnSpc>
                <a:spcPct val="90000"/>
              </a:lnSpc>
              <a:buFont typeface="Monotype Sorts" pitchFamily="2" charset="2"/>
              <a:buNone/>
            </a:pPr>
            <a:r>
              <a:rPr lang="en-US" altLang="en-US" sz="2000" dirty="0" smtClean="0"/>
              <a:t>	while (cj &lt;= currentSize)  </a:t>
            </a:r>
            <a:endParaRPr lang="en-US" altLang="en-US" sz="2000" dirty="0"/>
          </a:p>
          <a:p>
            <a:pPr>
              <a:lnSpc>
                <a:spcPct val="90000"/>
              </a:lnSpc>
              <a:buFont typeface="Monotype Sorts" pitchFamily="2" charset="2"/>
              <a:buNone/>
            </a:pPr>
            <a:r>
              <a:rPr lang="en-US" altLang="en-US" sz="2000" dirty="0" smtClean="0"/>
              <a:t>	{ </a:t>
            </a:r>
            <a:r>
              <a:rPr lang="en-US" altLang="en-US" sz="2000" dirty="0" smtClean="0">
                <a:solidFill>
                  <a:srgbClr val="336600"/>
                </a:solidFill>
                <a:latin typeface="Arial" panose="020B0604020202020204" pitchFamily="34" charset="0"/>
              </a:rPr>
              <a:t>// </a:t>
            </a:r>
            <a:r>
              <a:rPr lang="en-US" altLang="en-US" sz="2000" dirty="0">
                <a:solidFill>
                  <a:srgbClr val="336600"/>
                </a:solidFill>
                <a:latin typeface="Arial" panose="020B0604020202020204" pitchFamily="34" charset="0"/>
              </a:rPr>
              <a:t>cj should be the larger child of j</a:t>
            </a:r>
          </a:p>
          <a:p>
            <a:pPr lvl="2">
              <a:lnSpc>
                <a:spcPct val="90000"/>
              </a:lnSpc>
              <a:buFontTx/>
              <a:buNone/>
            </a:pPr>
            <a:r>
              <a:rPr lang="en-US" altLang="en-US" sz="2000" dirty="0" smtClean="0"/>
              <a:t>if (cj &lt; currentSize   &amp;&amp;   H[cj] &lt; H[cj+1])   cj++; </a:t>
            </a:r>
          </a:p>
          <a:p>
            <a:pPr lvl="2">
              <a:lnSpc>
                <a:spcPct val="90000"/>
              </a:lnSpc>
              <a:buFontTx/>
              <a:buNone/>
            </a:pPr>
            <a:r>
              <a:rPr lang="en-US" altLang="en-US" sz="2000" dirty="0" smtClean="0"/>
              <a:t>if ( k &gt;= H[cj] )   break;      </a:t>
            </a:r>
            <a:r>
              <a:rPr lang="en-US" altLang="en-US" sz="2000" dirty="0">
                <a:solidFill>
                  <a:srgbClr val="336600"/>
                </a:solidFill>
                <a:latin typeface="Arial" panose="020B0604020202020204" pitchFamily="34" charset="0"/>
              </a:rPr>
              <a:t> // should put k in H[j]	</a:t>
            </a:r>
          </a:p>
          <a:p>
            <a:pPr lvl="2">
              <a:lnSpc>
                <a:spcPct val="90000"/>
              </a:lnSpc>
              <a:buFontTx/>
              <a:buNone/>
            </a:pPr>
            <a:r>
              <a:rPr lang="en-US" altLang="en-US" sz="2000" dirty="0" smtClean="0"/>
              <a:t>H[j] = H[cj]; 	</a:t>
            </a:r>
            <a:r>
              <a:rPr lang="en-US" altLang="en-US" sz="2000" dirty="0">
                <a:solidFill>
                  <a:srgbClr val="336600"/>
                </a:solidFill>
                <a:latin typeface="Arial" panose="020B0604020202020204" pitchFamily="34" charset="0"/>
              </a:rPr>
              <a:t>// move larger child to </a:t>
            </a:r>
            <a:r>
              <a:rPr lang="en-US" altLang="en-US" sz="2000" dirty="0" smtClean="0">
                <a:solidFill>
                  <a:srgbClr val="336600"/>
                </a:solidFill>
                <a:latin typeface="Arial" panose="020B0604020202020204" pitchFamily="34" charset="0"/>
              </a:rPr>
              <a:t>H[j</a:t>
            </a:r>
            <a:r>
              <a:rPr lang="en-US" altLang="en-US" sz="2000" dirty="0">
                <a:solidFill>
                  <a:srgbClr val="336600"/>
                </a:solidFill>
                <a:latin typeface="Arial" panose="020B0604020202020204" pitchFamily="34" charset="0"/>
              </a:rPr>
              <a:t>]</a:t>
            </a:r>
          </a:p>
          <a:p>
            <a:pPr lvl="1" algn="just">
              <a:buFont typeface="Monotype Sorts" pitchFamily="2" charset="2"/>
              <a:buNone/>
            </a:pPr>
            <a:r>
              <a:rPr lang="en-US" altLang="en-US" sz="2000" dirty="0" smtClean="0"/>
              <a:t>	   j = cj;                 </a:t>
            </a:r>
            <a:r>
              <a:rPr lang="en-US" altLang="en-US" sz="2000" dirty="0" smtClean="0">
                <a:solidFill>
                  <a:srgbClr val="336600"/>
                </a:solidFill>
                <a:latin typeface="Arial" panose="020B0604020202020204" pitchFamily="34" charset="0"/>
              </a:rPr>
              <a:t>// </a:t>
            </a:r>
            <a:r>
              <a:rPr lang="en-US" altLang="en-US" sz="2000" dirty="0">
                <a:solidFill>
                  <a:srgbClr val="336600"/>
                </a:solidFill>
                <a:latin typeface="Arial" panose="020B0604020202020204" pitchFamily="34" charset="0"/>
              </a:rPr>
              <a:t>move down one level</a:t>
            </a:r>
          </a:p>
          <a:p>
            <a:pPr lvl="1" algn="just">
              <a:buFont typeface="Monotype Sorts" pitchFamily="2" charset="2"/>
              <a:buNone/>
            </a:pPr>
            <a:r>
              <a:rPr lang="en-US" altLang="en-US" sz="2000" dirty="0" smtClean="0"/>
              <a:t>      cj = 2 * j;	</a:t>
            </a:r>
            <a:r>
              <a:rPr lang="en-US" altLang="en-US" sz="2000" dirty="0">
                <a:solidFill>
                  <a:srgbClr val="336600"/>
                </a:solidFill>
                <a:latin typeface="Arial" panose="020B0604020202020204" pitchFamily="34" charset="0"/>
              </a:rPr>
              <a:t>// cj is the left child of j</a:t>
            </a:r>
          </a:p>
          <a:p>
            <a:pPr lvl="1" algn="just">
              <a:buFont typeface="Monotype Sorts" pitchFamily="2" charset="2"/>
              <a:buNone/>
            </a:pPr>
            <a:r>
              <a:rPr lang="en-US" altLang="en-US" sz="2000" dirty="0" smtClean="0"/>
              <a:t>}</a:t>
            </a:r>
          </a:p>
          <a:p>
            <a:pPr lvl="1">
              <a:lnSpc>
                <a:spcPct val="90000"/>
              </a:lnSpc>
              <a:buFont typeface="Monotype Sorts" pitchFamily="2" charset="2"/>
              <a:buNone/>
            </a:pPr>
            <a:r>
              <a:rPr lang="en-US" altLang="en-US" sz="2000" dirty="0" smtClean="0"/>
              <a:t>H[j] = k;</a:t>
            </a:r>
          </a:p>
          <a:p>
            <a:pPr>
              <a:lnSpc>
                <a:spcPct val="90000"/>
              </a:lnSpc>
              <a:buFont typeface="Monotype Sorts" pitchFamily="2" charset="2"/>
              <a:buNone/>
            </a:pPr>
            <a:r>
              <a:rPr lang="en-US" altLang="en-US" sz="2000" dirty="0" smtClean="0"/>
              <a:t>}</a:t>
            </a:r>
          </a:p>
        </p:txBody>
      </p:sp>
      <p:grpSp>
        <p:nvGrpSpPr>
          <p:cNvPr id="75804" name="Group 47"/>
          <p:cNvGrpSpPr>
            <a:grpSpLocks/>
          </p:cNvGrpSpPr>
          <p:nvPr/>
        </p:nvGrpSpPr>
        <p:grpSpPr bwMode="auto">
          <a:xfrm>
            <a:off x="7543800" y="2017713"/>
            <a:ext cx="1828800" cy="1447800"/>
            <a:chOff x="7618412" y="3886200"/>
            <a:chExt cx="1828800" cy="1447800"/>
          </a:xfrm>
        </p:grpSpPr>
        <p:grpSp>
          <p:nvGrpSpPr>
            <p:cNvPr id="75805" name="Group 13"/>
            <p:cNvGrpSpPr>
              <a:grpSpLocks/>
            </p:cNvGrpSpPr>
            <p:nvPr/>
          </p:nvGrpSpPr>
          <p:grpSpPr bwMode="auto">
            <a:xfrm>
              <a:off x="8990012" y="3886200"/>
              <a:ext cx="381000" cy="394210"/>
              <a:chOff x="6627812" y="228600"/>
              <a:chExt cx="381000" cy="394210"/>
            </a:xfrm>
          </p:grpSpPr>
          <p:sp>
            <p:nvSpPr>
              <p:cNvPr id="75818" name="Oval 42"/>
              <p:cNvSpPr>
                <a:spLocks noChangeArrowheads="1"/>
              </p:cNvSpPr>
              <p:nvPr/>
            </p:nvSpPr>
            <p:spPr bwMode="auto">
              <a:xfrm>
                <a:off x="6627812" y="228600"/>
                <a:ext cx="381000" cy="381000"/>
              </a:xfrm>
              <a:prstGeom prst="ellipse">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5819" name="TextBox 43"/>
              <p:cNvSpPr txBox="1">
                <a:spLocks noChangeArrowheads="1"/>
              </p:cNvSpPr>
              <p:nvPr/>
            </p:nvSpPr>
            <p:spPr bwMode="auto">
              <a:xfrm>
                <a:off x="6627812" y="228600"/>
                <a:ext cx="381000" cy="394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algn="ctr" eaLnBrk="1" hangingPunct="1"/>
                <a:r>
                  <a:rPr lang="en-US" altLang="en-US" sz="1800" dirty="0">
                    <a:solidFill>
                      <a:schemeClr val="tx1"/>
                    </a:solidFill>
                  </a:rPr>
                  <a:t>k</a:t>
                </a:r>
              </a:p>
            </p:txBody>
          </p:sp>
        </p:grpSp>
        <p:grpSp>
          <p:nvGrpSpPr>
            <p:cNvPr id="75806" name="Group 17"/>
            <p:cNvGrpSpPr>
              <a:grpSpLocks/>
            </p:cNvGrpSpPr>
            <p:nvPr/>
          </p:nvGrpSpPr>
          <p:grpSpPr bwMode="auto">
            <a:xfrm>
              <a:off x="7770812" y="4953000"/>
              <a:ext cx="381000" cy="381000"/>
              <a:chOff x="5713412" y="762000"/>
              <a:chExt cx="381000" cy="381000"/>
            </a:xfrm>
          </p:grpSpPr>
          <p:sp>
            <p:nvSpPr>
              <p:cNvPr id="75816" name="TextBox 40"/>
              <p:cNvSpPr txBox="1">
                <a:spLocks noChangeArrowheads="1"/>
              </p:cNvSpPr>
              <p:nvPr/>
            </p:nvSpPr>
            <p:spPr bwMode="auto">
              <a:xfrm>
                <a:off x="5713412" y="762000"/>
                <a:ext cx="381000" cy="36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algn="ctr" eaLnBrk="1" hangingPunct="1"/>
                <a:endParaRPr lang="en-US" altLang="en-US" dirty="0"/>
              </a:p>
            </p:txBody>
          </p:sp>
          <p:sp>
            <p:nvSpPr>
              <p:cNvPr id="75817" name="Oval 41"/>
              <p:cNvSpPr>
                <a:spLocks noChangeArrowheads="1"/>
              </p:cNvSpPr>
              <p:nvPr/>
            </p:nvSpPr>
            <p:spPr bwMode="auto">
              <a:xfrm>
                <a:off x="5713412" y="762000"/>
                <a:ext cx="381000" cy="381000"/>
              </a:xfrm>
              <a:prstGeom prst="ellipse">
                <a:avLst/>
              </a:prstGeom>
              <a:solidFill>
                <a:srgbClr val="993300"/>
              </a:solidFill>
              <a:ln>
                <a:headEnd type="none" w="sm" len="sm"/>
                <a:tailEnd type="none" w="sm" len="sm"/>
              </a:ln>
              <a:extLst/>
            </p:spPr>
            <p:style>
              <a:lnRef idx="3">
                <a:schemeClr val="lt1"/>
              </a:lnRef>
              <a:fillRef idx="1">
                <a:schemeClr val="accent1"/>
              </a:fillRef>
              <a:effectRef idx="1">
                <a:schemeClr val="accent1"/>
              </a:effectRef>
              <a:fontRef idx="minor">
                <a:schemeClr val="lt1"/>
              </a:fontRef>
            </p:style>
            <p:txBody>
              <a:bodyPr wrap="none" lIns="92075" tIns="46038" rIns="92075" bIns="46038"/>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grpSp>
        <p:sp>
          <p:nvSpPr>
            <p:cNvPr id="75807" name="Oval 32"/>
            <p:cNvSpPr>
              <a:spLocks noChangeArrowheads="1"/>
            </p:cNvSpPr>
            <p:nvPr/>
          </p:nvSpPr>
          <p:spPr bwMode="auto">
            <a:xfrm>
              <a:off x="8228012" y="4343400"/>
              <a:ext cx="381000" cy="381000"/>
            </a:xfrm>
            <a:prstGeom prst="ellipse">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5814" name="Oval 38"/>
            <p:cNvSpPr>
              <a:spLocks noChangeArrowheads="1"/>
            </p:cNvSpPr>
            <p:nvPr/>
          </p:nvSpPr>
          <p:spPr bwMode="auto">
            <a:xfrm>
              <a:off x="8685212" y="4953000"/>
              <a:ext cx="381000" cy="381000"/>
            </a:xfrm>
            <a:prstGeom prst="ellipse">
              <a:avLst/>
            </a:prstGeom>
            <a:solidFill>
              <a:srgbClr val="993300"/>
            </a:solidFill>
            <a:ln>
              <a:headEnd type="none" w="sm" len="sm"/>
              <a:tailEnd type="none" w="sm" len="sm"/>
            </a:ln>
            <a:extLst/>
          </p:spPr>
          <p:style>
            <a:lnRef idx="3">
              <a:schemeClr val="lt1"/>
            </a:lnRef>
            <a:fillRef idx="1">
              <a:schemeClr val="accent1"/>
            </a:fillRef>
            <a:effectRef idx="1">
              <a:schemeClr val="accent1"/>
            </a:effectRef>
            <a:fontRef idx="minor">
              <a:schemeClr val="lt1"/>
            </a:fontRef>
          </p:style>
          <p:txBody>
            <a:bodyPr wrap="none" lIns="92075" tIns="46038" rIns="92075" bIns="46038"/>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cxnSp>
          <p:nvCxnSpPr>
            <p:cNvPr id="75809" name="Straight Connector 34"/>
            <p:cNvCxnSpPr>
              <a:cxnSpLocks noChangeShapeType="1"/>
              <a:stCxn id="75807" idx="3"/>
              <a:endCxn id="75817" idx="7"/>
            </p:cNvCxnSpPr>
            <p:nvPr/>
          </p:nvCxnSpPr>
          <p:spPr bwMode="auto">
            <a:xfrm flipH="1">
              <a:off x="8096016" y="4668604"/>
              <a:ext cx="187792" cy="340192"/>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5810" name="Straight Connector 35"/>
            <p:cNvCxnSpPr>
              <a:cxnSpLocks noChangeShapeType="1"/>
              <a:stCxn id="75807" idx="5"/>
              <a:endCxn id="75814" idx="1"/>
            </p:cNvCxnSpPr>
            <p:nvPr/>
          </p:nvCxnSpPr>
          <p:spPr bwMode="auto">
            <a:xfrm>
              <a:off x="8553216" y="4668604"/>
              <a:ext cx="187792" cy="340192"/>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75811" name="TextBox 44"/>
            <p:cNvSpPr txBox="1">
              <a:spLocks noChangeArrowheads="1"/>
            </p:cNvSpPr>
            <p:nvPr/>
          </p:nvSpPr>
          <p:spPr bwMode="auto">
            <a:xfrm>
              <a:off x="8304212" y="3962400"/>
              <a:ext cx="304800" cy="394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chemeClr val="tx1"/>
                  </a:solidFill>
                  <a:cs typeface="Arial" panose="020B0604020202020204" pitchFamily="34" charset="0"/>
                </a:rPr>
                <a:t>j</a:t>
              </a:r>
            </a:p>
          </p:txBody>
        </p:sp>
        <p:sp>
          <p:nvSpPr>
            <p:cNvPr id="75812" name="TextBox 45"/>
            <p:cNvSpPr txBox="1">
              <a:spLocks noChangeArrowheads="1"/>
            </p:cNvSpPr>
            <p:nvPr/>
          </p:nvSpPr>
          <p:spPr bwMode="auto">
            <a:xfrm>
              <a:off x="7618412" y="4572000"/>
              <a:ext cx="381000" cy="394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chemeClr val="tx1"/>
                  </a:solidFill>
                  <a:cs typeface="Arial" panose="020B0604020202020204" pitchFamily="34" charset="0"/>
                </a:rPr>
                <a:t>cj</a:t>
              </a:r>
            </a:p>
          </p:txBody>
        </p:sp>
        <p:sp>
          <p:nvSpPr>
            <p:cNvPr id="75813" name="TextBox 46"/>
            <p:cNvSpPr txBox="1">
              <a:spLocks noChangeArrowheads="1"/>
            </p:cNvSpPr>
            <p:nvPr/>
          </p:nvSpPr>
          <p:spPr bwMode="auto">
            <a:xfrm>
              <a:off x="8685212" y="4572000"/>
              <a:ext cx="762000" cy="394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chemeClr val="tx1"/>
                  </a:solidFill>
                  <a:cs typeface="Arial" panose="020B0604020202020204" pitchFamily="34" charset="0"/>
                </a:rPr>
                <a:t>cj + 1</a:t>
              </a:r>
            </a:p>
          </p:txBody>
        </p:sp>
      </p:grpSp>
      <p:sp>
        <p:nvSpPr>
          <p:cNvPr id="43" name="Rounded Rectangle 42"/>
          <p:cNvSpPr/>
          <p:nvPr/>
        </p:nvSpPr>
        <p:spPr>
          <a:xfrm>
            <a:off x="7600950" y="54309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C</a:t>
            </a:r>
            <a:endParaRPr lang="en-GB" sz="1400" dirty="0"/>
          </a:p>
        </p:txBody>
      </p:sp>
      <p:sp>
        <p:nvSpPr>
          <p:cNvPr id="44" name="Rectangle 43"/>
          <p:cNvSpPr/>
          <p:nvPr/>
        </p:nvSpPr>
        <p:spPr>
          <a:xfrm>
            <a:off x="7753350" y="51282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9</a:t>
            </a:r>
            <a:endParaRPr lang="en-GB" sz="1200" dirty="0">
              <a:solidFill>
                <a:schemeClr val="tx2"/>
              </a:solidFill>
            </a:endParaRPr>
          </a:p>
        </p:txBody>
      </p:sp>
      <p:sp>
        <p:nvSpPr>
          <p:cNvPr id="45" name="Rectangle 44"/>
          <p:cNvSpPr/>
          <p:nvPr/>
        </p:nvSpPr>
        <p:spPr>
          <a:xfrm>
            <a:off x="3777169" y="51282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1</a:t>
            </a:r>
            <a:endParaRPr lang="en-GB" sz="1200" dirty="0">
              <a:solidFill>
                <a:schemeClr val="tx2"/>
              </a:solidFill>
            </a:endParaRPr>
          </a:p>
        </p:txBody>
      </p:sp>
      <p:sp>
        <p:nvSpPr>
          <p:cNvPr id="46" name="Rectangle 45"/>
          <p:cNvSpPr/>
          <p:nvPr/>
        </p:nvSpPr>
        <p:spPr>
          <a:xfrm>
            <a:off x="4295414" y="51282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2</a:t>
            </a:r>
            <a:endParaRPr lang="en-GB" sz="1200" dirty="0">
              <a:solidFill>
                <a:schemeClr val="tx2"/>
              </a:solidFill>
            </a:endParaRPr>
          </a:p>
        </p:txBody>
      </p:sp>
      <p:sp>
        <p:nvSpPr>
          <p:cNvPr id="47" name="Rectangle 46"/>
          <p:cNvSpPr/>
          <p:nvPr/>
        </p:nvSpPr>
        <p:spPr>
          <a:xfrm>
            <a:off x="4768580" y="51282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3</a:t>
            </a:r>
            <a:endParaRPr lang="en-GB" sz="1200" dirty="0">
              <a:solidFill>
                <a:schemeClr val="tx2"/>
              </a:solidFill>
            </a:endParaRPr>
          </a:p>
        </p:txBody>
      </p:sp>
      <p:sp>
        <p:nvSpPr>
          <p:cNvPr id="48" name="Rectangle 47"/>
          <p:cNvSpPr/>
          <p:nvPr/>
        </p:nvSpPr>
        <p:spPr>
          <a:xfrm>
            <a:off x="5284317" y="510876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4</a:t>
            </a:r>
            <a:endParaRPr lang="en-GB" sz="1200" dirty="0">
              <a:solidFill>
                <a:schemeClr val="tx2"/>
              </a:solidFill>
            </a:endParaRPr>
          </a:p>
        </p:txBody>
      </p:sp>
      <p:sp>
        <p:nvSpPr>
          <p:cNvPr id="49" name="Rectangle 48"/>
          <p:cNvSpPr/>
          <p:nvPr/>
        </p:nvSpPr>
        <p:spPr>
          <a:xfrm>
            <a:off x="5779810" y="510876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5</a:t>
            </a:r>
            <a:endParaRPr lang="en-GB" sz="1200" dirty="0">
              <a:solidFill>
                <a:schemeClr val="tx2"/>
              </a:solidFill>
            </a:endParaRPr>
          </a:p>
        </p:txBody>
      </p:sp>
      <p:sp>
        <p:nvSpPr>
          <p:cNvPr id="50" name="Rectangle 49"/>
          <p:cNvSpPr/>
          <p:nvPr/>
        </p:nvSpPr>
        <p:spPr>
          <a:xfrm>
            <a:off x="6323012" y="5105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6</a:t>
            </a:r>
            <a:endParaRPr lang="en-GB" sz="1200" dirty="0">
              <a:solidFill>
                <a:schemeClr val="tx2"/>
              </a:solidFill>
            </a:endParaRPr>
          </a:p>
        </p:txBody>
      </p:sp>
      <p:sp>
        <p:nvSpPr>
          <p:cNvPr id="51" name="Rectangle 50"/>
          <p:cNvSpPr/>
          <p:nvPr/>
        </p:nvSpPr>
        <p:spPr>
          <a:xfrm>
            <a:off x="6798655" y="510876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7</a:t>
            </a:r>
            <a:endParaRPr lang="en-GB" sz="1200" dirty="0">
              <a:solidFill>
                <a:schemeClr val="tx2"/>
              </a:solidFill>
            </a:endParaRPr>
          </a:p>
        </p:txBody>
      </p:sp>
      <p:sp>
        <p:nvSpPr>
          <p:cNvPr id="54" name="Rounded Rectangle 53"/>
          <p:cNvSpPr/>
          <p:nvPr/>
        </p:nvSpPr>
        <p:spPr>
          <a:xfrm>
            <a:off x="3614080" y="54309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400" dirty="0"/>
          </a:p>
        </p:txBody>
      </p:sp>
      <p:sp>
        <p:nvSpPr>
          <p:cNvPr id="55" name="Rounded Rectangle 54"/>
          <p:cNvSpPr/>
          <p:nvPr/>
        </p:nvSpPr>
        <p:spPr>
          <a:xfrm>
            <a:off x="4116899" y="54309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R</a:t>
            </a:r>
            <a:endParaRPr lang="en-GB" sz="1400" dirty="0"/>
          </a:p>
        </p:txBody>
      </p:sp>
      <p:sp>
        <p:nvSpPr>
          <p:cNvPr id="56" name="Rounded Rectangle 55"/>
          <p:cNvSpPr/>
          <p:nvPr/>
        </p:nvSpPr>
        <p:spPr>
          <a:xfrm>
            <a:off x="4616180" y="54309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P</a:t>
            </a:r>
            <a:endParaRPr lang="en-GB" sz="1400" dirty="0"/>
          </a:p>
        </p:txBody>
      </p:sp>
      <p:sp>
        <p:nvSpPr>
          <p:cNvPr id="57" name="Rounded Rectangle 56"/>
          <p:cNvSpPr/>
          <p:nvPr/>
        </p:nvSpPr>
        <p:spPr>
          <a:xfrm>
            <a:off x="5105114" y="54309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D</a:t>
            </a:r>
            <a:endParaRPr lang="en-GB" sz="1400" dirty="0"/>
          </a:p>
        </p:txBody>
      </p:sp>
      <p:sp>
        <p:nvSpPr>
          <p:cNvPr id="58" name="Rounded Rectangle 57"/>
          <p:cNvSpPr/>
          <p:nvPr/>
        </p:nvSpPr>
        <p:spPr>
          <a:xfrm>
            <a:off x="5594048" y="54309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F</a:t>
            </a:r>
            <a:endParaRPr lang="en-GB" sz="1400" dirty="0"/>
          </a:p>
        </p:txBody>
      </p:sp>
      <p:sp>
        <p:nvSpPr>
          <p:cNvPr id="59" name="Rounded Rectangle 58"/>
          <p:cNvSpPr/>
          <p:nvPr/>
        </p:nvSpPr>
        <p:spPr>
          <a:xfrm>
            <a:off x="6093659" y="54309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B</a:t>
            </a:r>
            <a:endParaRPr lang="en-GB" sz="1400" dirty="0"/>
          </a:p>
        </p:txBody>
      </p:sp>
      <p:sp>
        <p:nvSpPr>
          <p:cNvPr id="60" name="Rounded Rectangle 59"/>
          <p:cNvSpPr/>
          <p:nvPr/>
        </p:nvSpPr>
        <p:spPr>
          <a:xfrm>
            <a:off x="6595255" y="54309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K</a:t>
            </a:r>
            <a:endParaRPr lang="en-GB" sz="1400" dirty="0"/>
          </a:p>
        </p:txBody>
      </p:sp>
      <p:sp>
        <p:nvSpPr>
          <p:cNvPr id="61" name="Rounded Rectangle 60"/>
          <p:cNvSpPr/>
          <p:nvPr/>
        </p:nvSpPr>
        <p:spPr>
          <a:xfrm>
            <a:off x="7096715" y="54309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A</a:t>
            </a:r>
            <a:endParaRPr lang="en-GB" sz="1400" dirty="0"/>
          </a:p>
        </p:txBody>
      </p:sp>
      <p:sp>
        <p:nvSpPr>
          <p:cNvPr id="53" name="Rectangle 52"/>
          <p:cNvSpPr/>
          <p:nvPr/>
        </p:nvSpPr>
        <p:spPr>
          <a:xfrm>
            <a:off x="7285604" y="511480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8</a:t>
            </a:r>
            <a:endParaRPr lang="en-GB" sz="1200" dirty="0">
              <a:solidFill>
                <a:schemeClr val="tx2"/>
              </a:solidFill>
            </a:endParaRPr>
          </a:p>
        </p:txBody>
      </p:sp>
      <p:sp>
        <p:nvSpPr>
          <p:cNvPr id="62" name="TextBox 44"/>
          <p:cNvSpPr txBox="1">
            <a:spLocks noChangeArrowheads="1"/>
          </p:cNvSpPr>
          <p:nvPr/>
        </p:nvSpPr>
        <p:spPr bwMode="auto">
          <a:xfrm>
            <a:off x="3699139" y="6114793"/>
            <a:ext cx="304800" cy="394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chemeClr val="tx1"/>
                </a:solidFill>
                <a:cs typeface="Arial" panose="020B0604020202020204" pitchFamily="34" charset="0"/>
              </a:rPr>
              <a:t>j</a:t>
            </a:r>
          </a:p>
        </p:txBody>
      </p:sp>
      <p:sp>
        <p:nvSpPr>
          <p:cNvPr id="64" name="TextBox 45"/>
          <p:cNvSpPr txBox="1">
            <a:spLocks noChangeArrowheads="1"/>
          </p:cNvSpPr>
          <p:nvPr/>
        </p:nvSpPr>
        <p:spPr bwMode="auto">
          <a:xfrm>
            <a:off x="4142399" y="6096000"/>
            <a:ext cx="381000" cy="394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chemeClr val="tx1"/>
                </a:solidFill>
                <a:cs typeface="Arial" panose="020B0604020202020204" pitchFamily="34" charset="0"/>
              </a:rPr>
              <a:t>cj</a:t>
            </a:r>
          </a:p>
        </p:txBody>
      </p:sp>
      <p:sp>
        <p:nvSpPr>
          <p:cNvPr id="65" name="Line 25"/>
          <p:cNvSpPr>
            <a:spLocks noChangeShapeType="1"/>
          </p:cNvSpPr>
          <p:nvPr/>
        </p:nvSpPr>
        <p:spPr bwMode="gray">
          <a:xfrm flipV="1">
            <a:off x="3830080" y="5962393"/>
            <a:ext cx="0" cy="216000"/>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lIns="92075" tIns="46038" rIns="92075" bIns="46038"/>
          <a:lstStyle/>
          <a:p>
            <a:endParaRPr lang="en-GB" dirty="0"/>
          </a:p>
        </p:txBody>
      </p:sp>
      <p:sp>
        <p:nvSpPr>
          <p:cNvPr id="66" name="Line 25"/>
          <p:cNvSpPr>
            <a:spLocks noChangeShapeType="1"/>
          </p:cNvSpPr>
          <p:nvPr/>
        </p:nvSpPr>
        <p:spPr bwMode="gray">
          <a:xfrm flipV="1">
            <a:off x="4341812" y="5898793"/>
            <a:ext cx="0" cy="216000"/>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lIns="92075" tIns="46038" rIns="92075" bIns="46038"/>
          <a:lstStyle/>
          <a:p>
            <a:endParaRPr lang="en-GB"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smtClean="0"/>
              <a:t>Heap Construction</a:t>
            </a:r>
            <a:endParaRPr lang="en-GB" dirty="0"/>
          </a:p>
        </p:txBody>
      </p:sp>
    </p:spTree>
    <p:extLst>
      <p:ext uri="{BB962C8B-B14F-4D97-AF65-F5344CB8AC3E}">
        <p14:creationId xmlns:p14="http://schemas.microsoft.com/office/powerpoint/2010/main" val="1882867926"/>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Heap Construction</a:t>
            </a:r>
          </a:p>
        </p:txBody>
      </p:sp>
      <p:sp>
        <p:nvSpPr>
          <p:cNvPr id="7172" name="Rectangle 3"/>
          <p:cNvSpPr>
            <a:spLocks noGrp="1" noChangeArrowheads="1"/>
          </p:cNvSpPr>
          <p:nvPr>
            <p:ph sz="quarter" idx="17"/>
          </p:nvPr>
        </p:nvSpPr>
        <p:spPr>
          <a:xfrm>
            <a:off x="760413" y="1422400"/>
            <a:ext cx="8912543" cy="3987800"/>
          </a:xfrm>
        </p:spPr>
        <p:txBody>
          <a:bodyPr/>
          <a:lstStyle/>
          <a:p>
            <a:pPr>
              <a:lnSpc>
                <a:spcPct val="110000"/>
              </a:lnSpc>
              <a:buFont typeface="Monotype Sorts" pitchFamily="2" charset="2"/>
              <a:buNone/>
            </a:pPr>
            <a:r>
              <a:rPr lang="en-US" altLang="en-US" sz="2400" b="1" dirty="0" smtClean="0"/>
              <a:t>Construct a heap from an array</a:t>
            </a:r>
          </a:p>
          <a:p>
            <a:pPr marL="0" indent="0">
              <a:lnSpc>
                <a:spcPct val="110000"/>
              </a:lnSpc>
              <a:buFont typeface="Monotype Sorts" pitchFamily="2" charset="2"/>
              <a:buNone/>
            </a:pPr>
            <a:r>
              <a:rPr lang="en-US" altLang="en-US" sz="2400" dirty="0" smtClean="0"/>
              <a:t>Start by putting all elements of the array in a heap structure in arbitrary order; then, “heapifying” the heap structure.</a:t>
            </a:r>
          </a:p>
          <a:p>
            <a:pPr marL="0" indent="0">
              <a:lnSpc>
                <a:spcPct val="110000"/>
              </a:lnSpc>
              <a:buFont typeface="Monotype Sorts" pitchFamily="2" charset="2"/>
              <a:buNone/>
            </a:pPr>
            <a:r>
              <a:rPr lang="en-US" altLang="en-US" sz="2400" b="1" dirty="0" smtClean="0"/>
              <a:t/>
            </a:r>
            <a:br>
              <a:rPr lang="en-US" altLang="en-US" sz="2400" b="1" dirty="0" smtClean="0"/>
            </a:br>
            <a:r>
              <a:rPr lang="en-US" altLang="en-US" sz="2400" b="1" dirty="0" smtClean="0"/>
              <a:t>constructHeap(array, H)</a:t>
            </a:r>
          </a:p>
          <a:p>
            <a:pPr marL="0" indent="0">
              <a:lnSpc>
                <a:spcPct val="110000"/>
              </a:lnSpc>
              <a:buFont typeface="Monotype Sorts" pitchFamily="2" charset="2"/>
              <a:buNone/>
            </a:pPr>
            <a:r>
              <a:rPr lang="en-US" altLang="en-US" sz="2400" dirty="0" smtClean="0"/>
              <a:t>{</a:t>
            </a:r>
          </a:p>
          <a:p>
            <a:pPr lvl="1">
              <a:lnSpc>
                <a:spcPct val="130000"/>
              </a:lnSpc>
              <a:buFont typeface="Monotype Sorts" pitchFamily="2" charset="2"/>
              <a:buNone/>
            </a:pPr>
            <a:r>
              <a:rPr lang="en-US" altLang="en-US" sz="2400" dirty="0" smtClean="0"/>
              <a:t>	put all elements of array into a heap structure H in 		     arbitrary order;</a:t>
            </a:r>
          </a:p>
          <a:p>
            <a:pPr lvl="1">
              <a:lnSpc>
                <a:spcPct val="130000"/>
              </a:lnSpc>
              <a:buFont typeface="Monotype Sorts" pitchFamily="2" charset="2"/>
              <a:buNone/>
            </a:pPr>
            <a:r>
              <a:rPr lang="en-US" altLang="en-US" sz="2400" dirty="0" smtClean="0"/>
              <a:t>	</a:t>
            </a:r>
            <a:r>
              <a:rPr lang="en-US" altLang="en-US" sz="2400" dirty="0" err="1" smtClean="0"/>
              <a:t>heapifying</a:t>
            </a:r>
            <a:r>
              <a:rPr lang="en-US" altLang="en-US" sz="2400" dirty="0" smtClean="0"/>
              <a:t>(H);</a:t>
            </a:r>
          </a:p>
          <a:p>
            <a:pPr marL="284163" lvl="1" indent="-284163">
              <a:lnSpc>
                <a:spcPct val="130000"/>
              </a:lnSpc>
              <a:buFont typeface="Monotype Sorts" pitchFamily="2" charset="2"/>
              <a:buNone/>
            </a:pPr>
            <a:r>
              <a:rPr lang="en-US" altLang="en-US" sz="2400" dirty="0" smtClean="0"/>
              <a:t>}</a:t>
            </a:r>
            <a:endParaRPr lang="en-US" altLang="en-US" dirty="0" smtClean="0"/>
          </a:p>
        </p:txBody>
      </p:sp>
      <p:sp>
        <p:nvSpPr>
          <p:cNvPr id="7173" name="Text Box 4"/>
          <p:cNvSpPr txBox="1">
            <a:spLocks noChangeArrowheads="1"/>
          </p:cNvSpPr>
          <p:nvPr/>
        </p:nvSpPr>
        <p:spPr bwMode="gray">
          <a:xfrm>
            <a:off x="4341813" y="5507606"/>
            <a:ext cx="3375924" cy="893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C00000"/>
                </a:solidFill>
              </a:rPr>
              <a:t>Uses the </a:t>
            </a:r>
            <a:r>
              <a:rPr lang="en-US" altLang="en-US" sz="2000" i="1" dirty="0">
                <a:solidFill>
                  <a:schemeClr val="tx1"/>
                </a:solidFill>
              </a:rPr>
              <a:t>fixheap</a:t>
            </a:r>
            <a:r>
              <a:rPr lang="en-US" altLang="en-US" sz="2000" dirty="0">
                <a:solidFill>
                  <a:srgbClr val="C00000"/>
                </a:solidFill>
              </a:rPr>
              <a:t> function </a:t>
            </a:r>
          </a:p>
          <a:p>
            <a:pPr eaLnBrk="1" hangingPunct="1"/>
            <a:r>
              <a:rPr lang="en-US" altLang="en-US" sz="2000" dirty="0">
                <a:solidFill>
                  <a:srgbClr val="C00000"/>
                </a:solidFill>
              </a:rPr>
              <a:t>mentioned earlier</a:t>
            </a:r>
          </a:p>
        </p:txBody>
      </p:sp>
      <mc:AlternateContent xmlns:mc="http://schemas.openxmlformats.org/markup-compatibility/2006" xmlns:p14="http://schemas.microsoft.com/office/powerpoint/2010/main">
        <mc:Choice Requires="p14">
          <p:contentPart p14:bwMode="auto" r:id="rId2">
            <p14:nvContentPartPr>
              <p14:cNvPr id="7170" name="Ink 9"/>
              <p14:cNvContentPartPr>
                <a14:cpLocks xmlns:a14="http://schemas.microsoft.com/office/drawing/2010/main" noRot="1" noChangeAspect="1" noEditPoints="1" noChangeArrowheads="1" noChangeShapeType="1"/>
              </p14:cNvContentPartPr>
              <p14:nvPr/>
            </p14:nvContentPartPr>
            <p14:xfrm>
              <a:off x="7518400" y="620713"/>
              <a:ext cx="17463" cy="19050"/>
            </p14:xfrm>
          </p:contentPart>
        </mc:Choice>
        <mc:Fallback xmlns="">
          <p:pic>
            <p:nvPicPr>
              <p:cNvPr id="7170" name="Ink 9"/>
              <p:cNvPicPr>
                <a:picLocks noRot="1" noChangeAspect="1" noEditPoints="1" noChangeArrowheads="1" noChangeShapeType="1"/>
              </p:cNvPicPr>
              <p:nvPr/>
            </p:nvPicPr>
            <p:blipFill>
              <a:blip r:embed="rId3" cstate="print"/>
              <a:stretch>
                <a:fillRect/>
              </a:stretch>
            </p:blipFill>
            <p:spPr>
              <a:xfrm>
                <a:off x="7510916" y="613569"/>
                <a:ext cx="28273" cy="28972"/>
              </a:xfrm>
              <a:prstGeom prst="rect">
                <a:avLst/>
              </a:prstGeom>
            </p:spPr>
          </p:pic>
        </mc:Fallback>
      </mc:AlternateContent>
      <p:cxnSp>
        <p:nvCxnSpPr>
          <p:cNvPr id="4" name="Curved Connector 3"/>
          <p:cNvCxnSpPr/>
          <p:nvPr/>
        </p:nvCxnSpPr>
        <p:spPr>
          <a:xfrm>
            <a:off x="3656012" y="5507606"/>
            <a:ext cx="685801" cy="446597"/>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smtClean="0"/>
              <a:t>Introduction to Heapsort</a:t>
            </a:r>
            <a:endParaRPr lang="en-GB" dirty="0"/>
          </a:p>
        </p:txBody>
      </p:sp>
    </p:spTree>
    <p:extLst>
      <p:ext uri="{BB962C8B-B14F-4D97-AF65-F5344CB8AC3E}">
        <p14:creationId xmlns:p14="http://schemas.microsoft.com/office/powerpoint/2010/main" val="241394313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Heap Construction</a:t>
            </a:r>
          </a:p>
        </p:txBody>
      </p:sp>
      <p:sp>
        <p:nvSpPr>
          <p:cNvPr id="76803" name="Rectangle 3"/>
          <p:cNvSpPr>
            <a:spLocks noGrp="1" noChangeArrowheads="1"/>
          </p:cNvSpPr>
          <p:nvPr>
            <p:ph sz="quarter" idx="17"/>
          </p:nvPr>
        </p:nvSpPr>
        <p:spPr>
          <a:xfrm>
            <a:off x="382269" y="1471613"/>
            <a:ext cx="8912543" cy="3987800"/>
          </a:xfrm>
        </p:spPr>
        <p:txBody>
          <a:bodyPr/>
          <a:lstStyle/>
          <a:p>
            <a:pPr lvl="1">
              <a:lnSpc>
                <a:spcPct val="120000"/>
              </a:lnSpc>
              <a:buFont typeface="Monotype Sorts" pitchFamily="2" charset="2"/>
              <a:buNone/>
            </a:pPr>
            <a:r>
              <a:rPr lang="en-US" altLang="en-US" sz="2400" b="1" dirty="0" smtClean="0">
                <a:latin typeface="Arial" panose="020B0604020202020204" pitchFamily="34" charset="0"/>
              </a:rPr>
              <a:t>heapifying(H)</a:t>
            </a:r>
          </a:p>
          <a:p>
            <a:pPr lvl="1">
              <a:lnSpc>
                <a:spcPct val="120000"/>
              </a:lnSpc>
              <a:buFont typeface="Monotype Sorts" pitchFamily="2" charset="2"/>
              <a:buNone/>
            </a:pPr>
            <a:r>
              <a:rPr lang="en-US" altLang="en-US" sz="2400" dirty="0" smtClean="0">
                <a:latin typeface="Arial" panose="020B0604020202020204" pitchFamily="34" charset="0"/>
              </a:rPr>
              <a:t>{ </a:t>
            </a:r>
          </a:p>
          <a:p>
            <a:pPr lvl="1">
              <a:lnSpc>
                <a:spcPct val="120000"/>
              </a:lnSpc>
              <a:buFont typeface="Monotype Sorts" pitchFamily="2" charset="2"/>
              <a:buNone/>
            </a:pPr>
            <a:r>
              <a:rPr lang="en-US" altLang="en-US" sz="2400" dirty="0" smtClean="0">
                <a:latin typeface="Arial" panose="020B0604020202020204" pitchFamily="34" charset="0"/>
              </a:rPr>
              <a:t>	   if (H is not a leaf)  {</a:t>
            </a:r>
          </a:p>
          <a:p>
            <a:pPr lvl="1">
              <a:lnSpc>
                <a:spcPct val="120000"/>
              </a:lnSpc>
              <a:buFont typeface="Monotype Sorts" pitchFamily="2" charset="2"/>
              <a:buNone/>
            </a:pPr>
            <a:r>
              <a:rPr lang="en-US" altLang="en-US" sz="2400" dirty="0" smtClean="0">
                <a:latin typeface="Arial" panose="020B0604020202020204" pitchFamily="34" charset="0"/>
              </a:rPr>
              <a:t>		 	heapifying(left subtree of H);</a:t>
            </a:r>
          </a:p>
          <a:p>
            <a:pPr lvl="1">
              <a:lnSpc>
                <a:spcPct val="120000"/>
              </a:lnSpc>
              <a:buFont typeface="Monotype Sorts" pitchFamily="2" charset="2"/>
              <a:buNone/>
            </a:pPr>
            <a:r>
              <a:rPr lang="en-US" altLang="en-US" sz="2400" dirty="0" smtClean="0">
                <a:latin typeface="Arial" panose="020B0604020202020204" pitchFamily="34" charset="0"/>
              </a:rPr>
              <a:t>		 	heapifying(right subtree of H);</a:t>
            </a:r>
          </a:p>
          <a:p>
            <a:pPr lvl="1">
              <a:lnSpc>
                <a:spcPct val="120000"/>
              </a:lnSpc>
              <a:buFont typeface="Monotype Sorts" pitchFamily="2" charset="2"/>
              <a:buNone/>
            </a:pPr>
            <a:r>
              <a:rPr lang="en-US" altLang="en-US" sz="2400" dirty="0" smtClean="0">
                <a:latin typeface="Arial" panose="020B0604020202020204" pitchFamily="34" charset="0"/>
              </a:rPr>
              <a:t>			k = root(H);</a:t>
            </a:r>
          </a:p>
          <a:p>
            <a:pPr lvl="1">
              <a:lnSpc>
                <a:spcPct val="120000"/>
              </a:lnSpc>
              <a:buFont typeface="Monotype Sorts" pitchFamily="2" charset="2"/>
              <a:buNone/>
            </a:pPr>
            <a:r>
              <a:rPr lang="en-US" altLang="en-US" sz="2400" dirty="0" smtClean="0">
                <a:latin typeface="Arial" panose="020B0604020202020204" pitchFamily="34" charset="0"/>
              </a:rPr>
              <a:t>			fixHeap(H, k);</a:t>
            </a:r>
          </a:p>
          <a:p>
            <a:pPr lvl="1">
              <a:lnSpc>
                <a:spcPct val="120000"/>
              </a:lnSpc>
              <a:buFont typeface="Monotype Sorts" pitchFamily="2" charset="2"/>
              <a:buNone/>
            </a:pPr>
            <a:r>
              <a:rPr lang="en-US" altLang="en-US" sz="2400" dirty="0" smtClean="0">
                <a:latin typeface="Arial" panose="020B0604020202020204" pitchFamily="34" charset="0"/>
              </a:rPr>
              <a:t>      }</a:t>
            </a:r>
          </a:p>
          <a:p>
            <a:pPr lvl="1">
              <a:lnSpc>
                <a:spcPct val="120000"/>
              </a:lnSpc>
              <a:buFont typeface="Monotype Sorts" pitchFamily="2" charset="2"/>
              <a:buNone/>
            </a:pPr>
            <a:r>
              <a:rPr lang="en-US" altLang="en-US" sz="2400" dirty="0" smtClean="0">
                <a:latin typeface="Arial" panose="020B0604020202020204" pitchFamily="34" charset="0"/>
              </a:rPr>
              <a:t>}</a:t>
            </a:r>
          </a:p>
          <a:p>
            <a:endParaRPr lang="en-US" altLang="en-US" dirty="0" smtClean="0"/>
          </a:p>
        </p:txBody>
      </p:sp>
      <p:grpSp>
        <p:nvGrpSpPr>
          <p:cNvPr id="5" name="Group 4"/>
          <p:cNvGrpSpPr/>
          <p:nvPr/>
        </p:nvGrpSpPr>
        <p:grpSpPr>
          <a:xfrm>
            <a:off x="5713412" y="4191000"/>
            <a:ext cx="2897060" cy="1295400"/>
            <a:chOff x="5713412" y="4191000"/>
            <a:chExt cx="2897060" cy="1295400"/>
          </a:xfrm>
        </p:grpSpPr>
        <p:sp>
          <p:nvSpPr>
            <p:cNvPr id="6" name="Oval Callout 5"/>
            <p:cNvSpPr/>
            <p:nvPr/>
          </p:nvSpPr>
          <p:spPr>
            <a:xfrm>
              <a:off x="5713412" y="4191000"/>
              <a:ext cx="2895600" cy="1295400"/>
            </a:xfrm>
            <a:prstGeom prst="wedgeEllipseCallout">
              <a:avLst>
                <a:gd name="adj1" fmla="val -38633"/>
                <a:gd name="adj2" fmla="val -60342"/>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6019672" y="4500670"/>
              <a:ext cx="2590800" cy="757130"/>
            </a:xfrm>
            <a:prstGeom prst="rect">
              <a:avLst/>
            </a:prstGeom>
            <a:noFill/>
          </p:spPr>
          <p:txBody>
            <a:bodyPr wrap="square" rtlCol="0">
              <a:spAutoFit/>
            </a:bodyPr>
            <a:lstStyle/>
            <a:p>
              <a:r>
                <a:rPr lang="en-US" sz="1800" dirty="0" smtClean="0">
                  <a:solidFill>
                    <a:schemeClr val="tx1"/>
                  </a:solidFill>
                </a:rPr>
                <a:t>Post-order traversal of a binary tree</a:t>
              </a:r>
              <a:endParaRPr lang="en-US" sz="1800" dirty="0">
                <a:solidFill>
                  <a:schemeClr val="tx1"/>
                </a:solidFil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Heap Construction</a:t>
            </a:r>
          </a:p>
        </p:txBody>
      </p:sp>
      <p:sp>
        <p:nvSpPr>
          <p:cNvPr id="77827" name="Text Box 24"/>
          <p:cNvSpPr txBox="1">
            <a:spLocks noChangeArrowheads="1"/>
          </p:cNvSpPr>
          <p:nvPr/>
        </p:nvSpPr>
        <p:spPr bwMode="gray">
          <a:xfrm>
            <a:off x="656285" y="1385887"/>
            <a:ext cx="7647927"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b="0" dirty="0">
                <a:solidFill>
                  <a:schemeClr val="tx1"/>
                </a:solidFill>
              </a:rPr>
              <a:t>Assume elements in initial arbitrary </a:t>
            </a:r>
            <a:r>
              <a:rPr lang="en-US" altLang="en-US" sz="2400" b="0" dirty="0" smtClean="0">
                <a:solidFill>
                  <a:schemeClr val="tx1"/>
                </a:solidFill>
              </a:rPr>
              <a:t>order: </a:t>
            </a:r>
            <a:r>
              <a:rPr lang="en-US" altLang="en-US" sz="2400" dirty="0" smtClean="0">
                <a:solidFill>
                  <a:schemeClr val="tx1"/>
                </a:solidFill>
              </a:rPr>
              <a:t>1 </a:t>
            </a:r>
            <a:r>
              <a:rPr lang="en-US" altLang="en-US" sz="2400" dirty="0">
                <a:solidFill>
                  <a:schemeClr val="tx1"/>
                </a:solidFill>
              </a:rPr>
              <a:t>2 3 4 5 6 7</a:t>
            </a:r>
            <a:endParaRPr lang="en-US" altLang="en-US" dirty="0"/>
          </a:p>
        </p:txBody>
      </p:sp>
      <p:grpSp>
        <p:nvGrpSpPr>
          <p:cNvPr id="77828" name="Group 26"/>
          <p:cNvGrpSpPr>
            <a:grpSpLocks/>
          </p:cNvGrpSpPr>
          <p:nvPr/>
        </p:nvGrpSpPr>
        <p:grpSpPr bwMode="auto">
          <a:xfrm>
            <a:off x="1558924" y="2376483"/>
            <a:ext cx="3087688" cy="1905000"/>
            <a:chOff x="864" y="1152"/>
            <a:chExt cx="1945" cy="1200"/>
          </a:xfrm>
        </p:grpSpPr>
        <p:sp>
          <p:nvSpPr>
            <p:cNvPr id="77908" name="Line 17"/>
            <p:cNvSpPr>
              <a:spLocks noChangeShapeType="1"/>
            </p:cNvSpPr>
            <p:nvPr/>
          </p:nvSpPr>
          <p:spPr bwMode="gray">
            <a:xfrm flipH="1">
              <a:off x="1417" y="1392"/>
              <a:ext cx="24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7911" name="Line 21"/>
            <p:cNvSpPr>
              <a:spLocks noChangeShapeType="1"/>
            </p:cNvSpPr>
            <p:nvPr/>
          </p:nvSpPr>
          <p:spPr bwMode="gray">
            <a:xfrm>
              <a:off x="1402" y="1843"/>
              <a:ext cx="207" cy="22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7895" name="Oval 2"/>
            <p:cNvSpPr>
              <a:spLocks noChangeArrowheads="1"/>
            </p:cNvSpPr>
            <p:nvPr/>
          </p:nvSpPr>
          <p:spPr bwMode="gray">
            <a:xfrm>
              <a:off x="1609" y="1152"/>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solidFill>
                  <a:schemeClr val="bg1"/>
                </a:solidFill>
              </a:endParaRPr>
            </a:p>
          </p:txBody>
        </p:sp>
        <p:sp>
          <p:nvSpPr>
            <p:cNvPr id="77896" name="Oval 3"/>
            <p:cNvSpPr>
              <a:spLocks noChangeArrowheads="1"/>
            </p:cNvSpPr>
            <p:nvPr/>
          </p:nvSpPr>
          <p:spPr bwMode="gray">
            <a:xfrm>
              <a:off x="1177" y="1536"/>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endParaRPr lang="en-US" altLang="en-US" dirty="0">
                <a:solidFill>
                  <a:schemeClr val="bg1"/>
                </a:solidFill>
                <a:latin typeface="+mn-lt"/>
              </a:endParaRPr>
            </a:p>
          </p:txBody>
        </p:sp>
        <p:sp>
          <p:nvSpPr>
            <p:cNvPr id="77897" name="Text Box 4"/>
            <p:cNvSpPr txBox="1">
              <a:spLocks noChangeArrowheads="1"/>
            </p:cNvSpPr>
            <p:nvPr/>
          </p:nvSpPr>
          <p:spPr bwMode="gray">
            <a:xfrm>
              <a:off x="1227" y="1566"/>
              <a:ext cx="189" cy="228"/>
            </a:xfrm>
            <a:prstGeom prst="rect">
              <a:avLst/>
            </a:prstGeom>
            <a:noFill/>
            <a:ln>
              <a:noFill/>
              <a:headEnd/>
              <a:tailEnd/>
            </a:ln>
            <a:extLst/>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defPPr>
                <a:defRPr lang="en-US"/>
              </a:defPPr>
              <a:lvl1pPr>
                <a:defRPr>
                  <a:solidFill>
                    <a:schemeClr val="bg1"/>
                  </a:solidFill>
                </a:defRPr>
              </a:lvl1pPr>
            </a:lstStyle>
            <a:p>
              <a:r>
                <a:rPr lang="en-US" altLang="en-US" sz="2000" dirty="0"/>
                <a:t>2</a:t>
              </a:r>
            </a:p>
          </p:txBody>
        </p:sp>
        <p:sp>
          <p:nvSpPr>
            <p:cNvPr id="77898" name="Oval 5"/>
            <p:cNvSpPr>
              <a:spLocks noChangeArrowheads="1"/>
            </p:cNvSpPr>
            <p:nvPr/>
          </p:nvSpPr>
          <p:spPr bwMode="gray">
            <a:xfrm>
              <a:off x="2185" y="1536"/>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solidFill>
                  <a:schemeClr val="bg1"/>
                </a:solidFill>
              </a:endParaRPr>
            </a:p>
          </p:txBody>
        </p:sp>
        <p:sp>
          <p:nvSpPr>
            <p:cNvPr id="77899" name="Text Box 6"/>
            <p:cNvSpPr txBox="1">
              <a:spLocks noChangeArrowheads="1"/>
            </p:cNvSpPr>
            <p:nvPr/>
          </p:nvSpPr>
          <p:spPr bwMode="gray">
            <a:xfrm>
              <a:off x="2226" y="1545"/>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3</a:t>
              </a:r>
            </a:p>
          </p:txBody>
        </p:sp>
        <p:sp>
          <p:nvSpPr>
            <p:cNvPr id="77900" name="Oval 7"/>
            <p:cNvSpPr>
              <a:spLocks noChangeArrowheads="1"/>
            </p:cNvSpPr>
            <p:nvPr/>
          </p:nvSpPr>
          <p:spPr bwMode="gray">
            <a:xfrm>
              <a:off x="864" y="2064"/>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endParaRPr lang="en-US" altLang="en-US" dirty="0">
                <a:solidFill>
                  <a:schemeClr val="bg1"/>
                </a:solidFill>
                <a:latin typeface="+mn-lt"/>
              </a:endParaRPr>
            </a:p>
          </p:txBody>
        </p:sp>
        <p:sp>
          <p:nvSpPr>
            <p:cNvPr id="77901" name="Text Box 8"/>
            <p:cNvSpPr txBox="1">
              <a:spLocks noChangeArrowheads="1"/>
            </p:cNvSpPr>
            <p:nvPr/>
          </p:nvSpPr>
          <p:spPr bwMode="gray">
            <a:xfrm>
              <a:off x="913" y="2094"/>
              <a:ext cx="189" cy="228"/>
            </a:xfrm>
            <a:prstGeom prst="rect">
              <a:avLst/>
            </a:prstGeom>
            <a:noFill/>
            <a:ln>
              <a:noFill/>
              <a:headEnd/>
              <a:tailEnd/>
            </a:ln>
            <a:extLst/>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defPPr>
                <a:defRPr lang="en-US"/>
              </a:defPPr>
              <a:lvl1pPr>
                <a:defRPr>
                  <a:solidFill>
                    <a:schemeClr val="bg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altLang="en-US" sz="2000" dirty="0"/>
                <a:t>4</a:t>
              </a:r>
            </a:p>
          </p:txBody>
        </p:sp>
        <p:sp>
          <p:nvSpPr>
            <p:cNvPr id="77902" name="Oval 9"/>
            <p:cNvSpPr>
              <a:spLocks noChangeArrowheads="1"/>
            </p:cNvSpPr>
            <p:nvPr/>
          </p:nvSpPr>
          <p:spPr bwMode="gray">
            <a:xfrm>
              <a:off x="1488" y="2064"/>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endParaRPr lang="en-US" altLang="en-US" dirty="0">
                <a:solidFill>
                  <a:schemeClr val="bg1"/>
                </a:solidFill>
                <a:latin typeface="+mn-lt"/>
              </a:endParaRPr>
            </a:p>
          </p:txBody>
        </p:sp>
        <p:sp>
          <p:nvSpPr>
            <p:cNvPr id="77903" name="Text Box 10"/>
            <p:cNvSpPr txBox="1">
              <a:spLocks noChangeArrowheads="1"/>
            </p:cNvSpPr>
            <p:nvPr/>
          </p:nvSpPr>
          <p:spPr bwMode="gray">
            <a:xfrm>
              <a:off x="1537" y="2094"/>
              <a:ext cx="189" cy="228"/>
            </a:xfrm>
            <a:prstGeom prst="rect">
              <a:avLst/>
            </a:prstGeom>
            <a:noFill/>
            <a:ln>
              <a:noFill/>
              <a:headEnd/>
              <a:tailEnd/>
            </a:ln>
            <a:extLst/>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defPPr>
                <a:defRPr lang="en-US"/>
              </a:defPPr>
              <a:lvl1pPr>
                <a:defRPr>
                  <a:solidFill>
                    <a:schemeClr val="bg1"/>
                  </a:solidFill>
                </a:defRPr>
              </a:lvl1pPr>
            </a:lstStyle>
            <a:p>
              <a:r>
                <a:rPr lang="en-US" altLang="en-US" sz="2000" dirty="0"/>
                <a:t>5</a:t>
              </a:r>
            </a:p>
          </p:txBody>
        </p:sp>
        <p:sp>
          <p:nvSpPr>
            <p:cNvPr id="77904" name="Oval 11"/>
            <p:cNvSpPr>
              <a:spLocks noChangeArrowheads="1"/>
            </p:cNvSpPr>
            <p:nvPr/>
          </p:nvSpPr>
          <p:spPr bwMode="gray">
            <a:xfrm>
              <a:off x="1968" y="2064"/>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endParaRPr lang="en-US" altLang="en-US" dirty="0">
                <a:solidFill>
                  <a:schemeClr val="bg1"/>
                </a:solidFill>
                <a:latin typeface="+mn-lt"/>
              </a:endParaRPr>
            </a:p>
          </p:txBody>
        </p:sp>
        <p:sp>
          <p:nvSpPr>
            <p:cNvPr id="77905" name="Text Box 12"/>
            <p:cNvSpPr txBox="1">
              <a:spLocks noChangeArrowheads="1"/>
            </p:cNvSpPr>
            <p:nvPr/>
          </p:nvSpPr>
          <p:spPr bwMode="gray">
            <a:xfrm>
              <a:off x="2008" y="2073"/>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6</a:t>
              </a:r>
            </a:p>
          </p:txBody>
        </p:sp>
        <p:sp>
          <p:nvSpPr>
            <p:cNvPr id="77906" name="Oval 13"/>
            <p:cNvSpPr>
              <a:spLocks noChangeArrowheads="1"/>
            </p:cNvSpPr>
            <p:nvPr/>
          </p:nvSpPr>
          <p:spPr bwMode="gray">
            <a:xfrm>
              <a:off x="2521" y="2064"/>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endParaRPr lang="en-US" altLang="en-US" dirty="0">
                <a:solidFill>
                  <a:schemeClr val="bg1"/>
                </a:solidFill>
              </a:endParaRPr>
            </a:p>
          </p:txBody>
        </p:sp>
        <p:sp>
          <p:nvSpPr>
            <p:cNvPr id="77907" name="Text Box 14"/>
            <p:cNvSpPr txBox="1">
              <a:spLocks noChangeArrowheads="1"/>
            </p:cNvSpPr>
            <p:nvPr/>
          </p:nvSpPr>
          <p:spPr bwMode="gray">
            <a:xfrm>
              <a:off x="2569" y="2064"/>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7</a:t>
              </a:r>
              <a:endParaRPr lang="en-US" altLang="en-US" dirty="0">
                <a:solidFill>
                  <a:schemeClr val="bg1"/>
                </a:solidFill>
              </a:endParaRPr>
            </a:p>
          </p:txBody>
        </p:sp>
        <p:sp>
          <p:nvSpPr>
            <p:cNvPr id="77909" name="Line 18"/>
            <p:cNvSpPr>
              <a:spLocks noChangeShapeType="1"/>
            </p:cNvSpPr>
            <p:nvPr/>
          </p:nvSpPr>
          <p:spPr bwMode="gray">
            <a:xfrm flipH="1">
              <a:off x="1081" y="1843"/>
              <a:ext cx="174" cy="22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7910" name="Line 19"/>
            <p:cNvSpPr>
              <a:spLocks noChangeShapeType="1"/>
            </p:cNvSpPr>
            <p:nvPr/>
          </p:nvSpPr>
          <p:spPr bwMode="gray">
            <a:xfrm flipH="1">
              <a:off x="2137" y="1843"/>
              <a:ext cx="118" cy="22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7912" name="Line 22"/>
            <p:cNvSpPr>
              <a:spLocks noChangeShapeType="1"/>
            </p:cNvSpPr>
            <p:nvPr/>
          </p:nvSpPr>
          <p:spPr bwMode="gray">
            <a:xfrm>
              <a:off x="1897" y="1392"/>
              <a:ext cx="336"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7913" name="Line 23"/>
            <p:cNvSpPr>
              <a:spLocks noChangeShapeType="1"/>
            </p:cNvSpPr>
            <p:nvPr/>
          </p:nvSpPr>
          <p:spPr bwMode="gray">
            <a:xfrm>
              <a:off x="2425" y="1824"/>
              <a:ext cx="24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7914" name="Text Box 25"/>
            <p:cNvSpPr txBox="1">
              <a:spLocks noChangeArrowheads="1"/>
            </p:cNvSpPr>
            <p:nvPr/>
          </p:nvSpPr>
          <p:spPr bwMode="gray">
            <a:xfrm>
              <a:off x="1650" y="1161"/>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1</a:t>
              </a:r>
              <a:endParaRPr lang="en-US" altLang="en-US" dirty="0">
                <a:solidFill>
                  <a:schemeClr val="bg1"/>
                </a:solidFill>
              </a:endParaRPr>
            </a:p>
          </p:txBody>
        </p:sp>
      </p:grpSp>
      <p:grpSp>
        <p:nvGrpSpPr>
          <p:cNvPr id="3" name="Group 29"/>
          <p:cNvGrpSpPr>
            <a:grpSpLocks/>
          </p:cNvGrpSpPr>
          <p:nvPr/>
        </p:nvGrpSpPr>
        <p:grpSpPr bwMode="auto">
          <a:xfrm>
            <a:off x="842962" y="2362200"/>
            <a:ext cx="1554163" cy="395288"/>
            <a:chOff x="413" y="1143"/>
            <a:chExt cx="979" cy="249"/>
          </a:xfrm>
        </p:grpSpPr>
        <p:sp>
          <p:nvSpPr>
            <p:cNvPr id="77893" name="Text Box 27"/>
            <p:cNvSpPr txBox="1">
              <a:spLocks noChangeArrowheads="1"/>
            </p:cNvSpPr>
            <p:nvPr/>
          </p:nvSpPr>
          <p:spPr bwMode="gray">
            <a:xfrm>
              <a:off x="413" y="1143"/>
              <a:ext cx="642" cy="249"/>
            </a:xfrm>
            <a:prstGeom prst="rect">
              <a:avLst/>
            </a:prstGeom>
            <a:noFill/>
            <a:ln w="9525">
              <a:noFill/>
              <a:miter lim="800000"/>
              <a:headEnd/>
              <a:tailEnd/>
            </a:ln>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smtClean="0">
                  <a:solidFill>
                    <a:schemeClr val="tx1"/>
                  </a:solidFill>
                </a:rPr>
                <a:t>Heapify</a:t>
              </a:r>
              <a:endParaRPr lang="en-US" altLang="en-US" sz="1800" dirty="0">
                <a:solidFill>
                  <a:schemeClr val="tx1"/>
                </a:solidFill>
              </a:endParaRPr>
            </a:p>
          </p:txBody>
        </p:sp>
        <p:sp>
          <p:nvSpPr>
            <p:cNvPr id="77894" name="AutoShape 28"/>
            <p:cNvSpPr>
              <a:spLocks noChangeArrowheads="1"/>
            </p:cNvSpPr>
            <p:nvPr/>
          </p:nvSpPr>
          <p:spPr bwMode="gray">
            <a:xfrm>
              <a:off x="1056" y="1220"/>
              <a:ext cx="336" cy="96"/>
            </a:xfrm>
            <a:prstGeom prst="rightArrow">
              <a:avLst>
                <a:gd name="adj1" fmla="val 50000"/>
                <a:gd name="adj2" fmla="val 87500"/>
              </a:avLst>
            </a:prstGeom>
            <a:solidFill>
              <a:srgbClr val="00B050"/>
            </a:solidFill>
            <a:ln w="9525">
              <a:solidFill>
                <a:srgbClr val="00B050"/>
              </a:solidFill>
              <a:miter lim="800000"/>
              <a:headEnd/>
              <a:tailEnd/>
            </a:ln>
          </p:spPr>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grpSp>
      <p:grpSp>
        <p:nvGrpSpPr>
          <p:cNvPr id="4" name="Group 34"/>
          <p:cNvGrpSpPr>
            <a:grpSpLocks/>
          </p:cNvGrpSpPr>
          <p:nvPr/>
        </p:nvGrpSpPr>
        <p:grpSpPr bwMode="auto">
          <a:xfrm>
            <a:off x="493713" y="2909883"/>
            <a:ext cx="2701926" cy="1524000"/>
            <a:chOff x="193" y="1488"/>
            <a:chExt cx="1702" cy="960"/>
          </a:xfrm>
        </p:grpSpPr>
        <p:sp>
          <p:nvSpPr>
            <p:cNvPr id="77890" name="Text Box 31"/>
            <p:cNvSpPr txBox="1">
              <a:spLocks noChangeArrowheads="1"/>
            </p:cNvSpPr>
            <p:nvPr/>
          </p:nvSpPr>
          <p:spPr bwMode="gray">
            <a:xfrm>
              <a:off x="193" y="1497"/>
              <a:ext cx="64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smtClean="0">
                  <a:solidFill>
                    <a:schemeClr val="tx1"/>
                  </a:solidFill>
                </a:rPr>
                <a:t>Heapify</a:t>
              </a:r>
              <a:endParaRPr lang="en-US" altLang="en-US" sz="1800" dirty="0">
                <a:solidFill>
                  <a:schemeClr val="tx1"/>
                </a:solidFill>
              </a:endParaRPr>
            </a:p>
          </p:txBody>
        </p:sp>
        <p:sp>
          <p:nvSpPr>
            <p:cNvPr id="77891" name="AutoShape 32"/>
            <p:cNvSpPr>
              <a:spLocks noChangeArrowheads="1"/>
            </p:cNvSpPr>
            <p:nvPr/>
          </p:nvSpPr>
          <p:spPr bwMode="gray">
            <a:xfrm>
              <a:off x="800" y="1561"/>
              <a:ext cx="159" cy="121"/>
            </a:xfrm>
            <a:prstGeom prst="rightArrow">
              <a:avLst>
                <a:gd name="adj1" fmla="val 50000"/>
                <a:gd name="adj2" fmla="val 57438"/>
              </a:avLst>
            </a:prstGeom>
            <a:solidFill>
              <a:srgbClr val="00B050"/>
            </a:solidFill>
            <a:ln w="9525">
              <a:solidFill>
                <a:srgbClr val="00B050"/>
              </a:solidFill>
              <a:miter lim="800000"/>
              <a:headEnd/>
              <a:tailEnd/>
            </a:ln>
          </p:spPr>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7892" name="AutoShape 33"/>
            <p:cNvSpPr>
              <a:spLocks noChangeArrowheads="1"/>
            </p:cNvSpPr>
            <p:nvPr/>
          </p:nvSpPr>
          <p:spPr bwMode="gray">
            <a:xfrm flipH="1" flipV="1">
              <a:off x="743" y="1488"/>
              <a:ext cx="1152" cy="96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2857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GB" dirty="0"/>
            </a:p>
          </p:txBody>
        </p:sp>
      </p:grpSp>
      <p:grpSp>
        <p:nvGrpSpPr>
          <p:cNvPr id="5" name="Group 39"/>
          <p:cNvGrpSpPr>
            <a:grpSpLocks/>
          </p:cNvGrpSpPr>
          <p:nvPr/>
        </p:nvGrpSpPr>
        <p:grpSpPr bwMode="auto">
          <a:xfrm>
            <a:off x="468312" y="3663947"/>
            <a:ext cx="1700213" cy="769938"/>
            <a:chOff x="177" y="1963"/>
            <a:chExt cx="1071" cy="485"/>
          </a:xfrm>
        </p:grpSpPr>
        <p:sp>
          <p:nvSpPr>
            <p:cNvPr id="77887" name="AutoShape 35"/>
            <p:cNvSpPr>
              <a:spLocks noChangeArrowheads="1"/>
            </p:cNvSpPr>
            <p:nvPr/>
          </p:nvSpPr>
          <p:spPr bwMode="gray">
            <a:xfrm flipV="1">
              <a:off x="768" y="2016"/>
              <a:ext cx="480"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2857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GB" dirty="0"/>
            </a:p>
          </p:txBody>
        </p:sp>
        <p:sp>
          <p:nvSpPr>
            <p:cNvPr id="77888" name="Text Box 37"/>
            <p:cNvSpPr txBox="1">
              <a:spLocks noChangeArrowheads="1"/>
            </p:cNvSpPr>
            <p:nvPr/>
          </p:nvSpPr>
          <p:spPr bwMode="gray">
            <a:xfrm>
              <a:off x="177" y="1963"/>
              <a:ext cx="64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smtClean="0">
                  <a:solidFill>
                    <a:schemeClr val="tx1"/>
                  </a:solidFill>
                </a:rPr>
                <a:t>Heapify</a:t>
              </a:r>
              <a:endParaRPr lang="en-US" altLang="en-US" sz="1800" dirty="0">
                <a:solidFill>
                  <a:schemeClr val="tx1"/>
                </a:solidFill>
              </a:endParaRPr>
            </a:p>
          </p:txBody>
        </p:sp>
        <p:sp>
          <p:nvSpPr>
            <p:cNvPr id="77889" name="AutoShape 38"/>
            <p:cNvSpPr>
              <a:spLocks noChangeArrowheads="1"/>
            </p:cNvSpPr>
            <p:nvPr/>
          </p:nvSpPr>
          <p:spPr bwMode="gray">
            <a:xfrm>
              <a:off x="442" y="2183"/>
              <a:ext cx="336" cy="96"/>
            </a:xfrm>
            <a:prstGeom prst="rightArrow">
              <a:avLst>
                <a:gd name="adj1" fmla="val 50000"/>
                <a:gd name="adj2" fmla="val 87500"/>
              </a:avLst>
            </a:prstGeom>
            <a:solidFill>
              <a:srgbClr val="00B050"/>
            </a:solidFill>
            <a:ln w="9525">
              <a:solidFill>
                <a:srgbClr val="00B050"/>
              </a:solidFill>
              <a:miter lim="800000"/>
              <a:headEnd/>
              <a:tailEnd/>
            </a:ln>
          </p:spPr>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grpSp>
      <p:grpSp>
        <p:nvGrpSpPr>
          <p:cNvPr id="6" name="Group 111"/>
          <p:cNvGrpSpPr>
            <a:grpSpLocks/>
          </p:cNvGrpSpPr>
          <p:nvPr/>
        </p:nvGrpSpPr>
        <p:grpSpPr bwMode="auto">
          <a:xfrm>
            <a:off x="4437062" y="2438400"/>
            <a:ext cx="4954588" cy="2057400"/>
            <a:chOff x="2520" y="1152"/>
            <a:chExt cx="3121" cy="1296"/>
          </a:xfrm>
        </p:grpSpPr>
        <p:sp>
          <p:nvSpPr>
            <p:cNvPr id="77863" name="Oval 41"/>
            <p:cNvSpPr>
              <a:spLocks noChangeArrowheads="1"/>
            </p:cNvSpPr>
            <p:nvPr/>
          </p:nvSpPr>
          <p:spPr bwMode="gray">
            <a:xfrm>
              <a:off x="4441" y="1152"/>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endParaRPr lang="en-US" altLang="en-US" dirty="0">
                <a:solidFill>
                  <a:schemeClr val="bg1"/>
                </a:solidFill>
                <a:latin typeface="+mn-lt"/>
              </a:endParaRPr>
            </a:p>
          </p:txBody>
        </p:sp>
        <p:sp>
          <p:nvSpPr>
            <p:cNvPr id="77864" name="Oval 42"/>
            <p:cNvSpPr>
              <a:spLocks noChangeArrowheads="1"/>
            </p:cNvSpPr>
            <p:nvPr/>
          </p:nvSpPr>
          <p:spPr bwMode="gray">
            <a:xfrm>
              <a:off x="4009" y="1529"/>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endParaRPr lang="en-US" altLang="en-US" dirty="0">
                <a:solidFill>
                  <a:schemeClr val="bg1"/>
                </a:solidFill>
                <a:latin typeface="+mn-lt"/>
              </a:endParaRPr>
            </a:p>
          </p:txBody>
        </p:sp>
        <p:sp>
          <p:nvSpPr>
            <p:cNvPr id="77865" name="Oval 44"/>
            <p:cNvSpPr>
              <a:spLocks noChangeArrowheads="1"/>
            </p:cNvSpPr>
            <p:nvPr/>
          </p:nvSpPr>
          <p:spPr bwMode="gray">
            <a:xfrm>
              <a:off x="5017" y="1536"/>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endParaRPr lang="en-US" altLang="en-US" dirty="0">
                <a:solidFill>
                  <a:schemeClr val="bg1"/>
                </a:solidFill>
                <a:latin typeface="+mn-lt"/>
              </a:endParaRPr>
            </a:p>
          </p:txBody>
        </p:sp>
        <p:sp>
          <p:nvSpPr>
            <p:cNvPr id="77866" name="Text Box 45"/>
            <p:cNvSpPr txBox="1">
              <a:spLocks noChangeArrowheads="1"/>
            </p:cNvSpPr>
            <p:nvPr/>
          </p:nvSpPr>
          <p:spPr bwMode="gray">
            <a:xfrm>
              <a:off x="5066" y="1566"/>
              <a:ext cx="189" cy="228"/>
            </a:xfrm>
            <a:prstGeom prst="rect">
              <a:avLst/>
            </a:prstGeom>
            <a:noFill/>
            <a:ln>
              <a:noFill/>
              <a:headEnd/>
              <a:tailEnd/>
            </a:ln>
            <a:extLst/>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defPPr>
                <a:defRPr lang="en-US"/>
              </a:defPPr>
              <a:lvl1pPr>
                <a:defRPr>
                  <a:solidFill>
                    <a:schemeClr val="bg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altLang="en-US" sz="2000" dirty="0"/>
                <a:t>3</a:t>
              </a:r>
            </a:p>
          </p:txBody>
        </p:sp>
        <p:sp>
          <p:nvSpPr>
            <p:cNvPr id="77867" name="Oval 46"/>
            <p:cNvSpPr>
              <a:spLocks noChangeArrowheads="1"/>
            </p:cNvSpPr>
            <p:nvPr/>
          </p:nvSpPr>
          <p:spPr bwMode="gray">
            <a:xfrm>
              <a:off x="3696" y="2064"/>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endParaRPr lang="en-US" altLang="en-US" dirty="0">
                <a:solidFill>
                  <a:schemeClr val="bg1"/>
                </a:solidFill>
                <a:latin typeface="+mn-lt"/>
              </a:endParaRPr>
            </a:p>
          </p:txBody>
        </p:sp>
        <p:sp>
          <p:nvSpPr>
            <p:cNvPr id="77868" name="Text Box 47"/>
            <p:cNvSpPr txBox="1">
              <a:spLocks noChangeArrowheads="1"/>
            </p:cNvSpPr>
            <p:nvPr/>
          </p:nvSpPr>
          <p:spPr bwMode="gray">
            <a:xfrm>
              <a:off x="3745" y="2094"/>
              <a:ext cx="189" cy="228"/>
            </a:xfrm>
            <a:prstGeom prst="rect">
              <a:avLst/>
            </a:prstGeom>
            <a:noFill/>
            <a:ln>
              <a:noFill/>
              <a:headEnd/>
              <a:tailEnd/>
            </a:ln>
            <a:extLst/>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defPPr>
                <a:defRPr lang="en-US"/>
              </a:defPPr>
              <a:lvl1pPr>
                <a:defRPr>
                  <a:solidFill>
                    <a:schemeClr val="bg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altLang="en-US" sz="2000" dirty="0"/>
                <a:t>4</a:t>
              </a:r>
            </a:p>
          </p:txBody>
        </p:sp>
        <p:sp>
          <p:nvSpPr>
            <p:cNvPr id="77869" name="Oval 48"/>
            <p:cNvSpPr>
              <a:spLocks noChangeArrowheads="1"/>
            </p:cNvSpPr>
            <p:nvPr/>
          </p:nvSpPr>
          <p:spPr bwMode="gray">
            <a:xfrm>
              <a:off x="4320" y="2064"/>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endParaRPr lang="en-US" altLang="en-US" dirty="0">
                <a:solidFill>
                  <a:schemeClr val="bg1"/>
                </a:solidFill>
                <a:latin typeface="+mn-lt"/>
              </a:endParaRPr>
            </a:p>
          </p:txBody>
        </p:sp>
        <p:sp>
          <p:nvSpPr>
            <p:cNvPr id="77870" name="Text Box 49"/>
            <p:cNvSpPr txBox="1">
              <a:spLocks noChangeArrowheads="1"/>
            </p:cNvSpPr>
            <p:nvPr/>
          </p:nvSpPr>
          <p:spPr bwMode="gray">
            <a:xfrm>
              <a:off x="4050" y="1539"/>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5</a:t>
              </a:r>
              <a:endParaRPr lang="en-US" altLang="en-US" dirty="0">
                <a:solidFill>
                  <a:schemeClr val="bg1"/>
                </a:solidFill>
              </a:endParaRPr>
            </a:p>
          </p:txBody>
        </p:sp>
        <p:sp>
          <p:nvSpPr>
            <p:cNvPr id="77871" name="Oval 50"/>
            <p:cNvSpPr>
              <a:spLocks noChangeArrowheads="1"/>
            </p:cNvSpPr>
            <p:nvPr/>
          </p:nvSpPr>
          <p:spPr bwMode="gray">
            <a:xfrm>
              <a:off x="4800" y="2064"/>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endParaRPr lang="en-US" altLang="en-US" dirty="0">
                <a:solidFill>
                  <a:schemeClr val="bg1"/>
                </a:solidFill>
                <a:latin typeface="+mn-lt"/>
              </a:endParaRPr>
            </a:p>
          </p:txBody>
        </p:sp>
        <p:sp>
          <p:nvSpPr>
            <p:cNvPr id="77872" name="Text Box 51"/>
            <p:cNvSpPr txBox="1">
              <a:spLocks noChangeArrowheads="1"/>
            </p:cNvSpPr>
            <p:nvPr/>
          </p:nvSpPr>
          <p:spPr bwMode="gray">
            <a:xfrm>
              <a:off x="4840" y="2073"/>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6</a:t>
              </a:r>
              <a:endParaRPr lang="en-US" altLang="en-US" dirty="0">
                <a:solidFill>
                  <a:schemeClr val="bg1"/>
                </a:solidFill>
              </a:endParaRPr>
            </a:p>
          </p:txBody>
        </p:sp>
        <p:sp>
          <p:nvSpPr>
            <p:cNvPr id="77873" name="Oval 52"/>
            <p:cNvSpPr>
              <a:spLocks noChangeArrowheads="1"/>
            </p:cNvSpPr>
            <p:nvPr/>
          </p:nvSpPr>
          <p:spPr bwMode="gray">
            <a:xfrm>
              <a:off x="5353" y="2064"/>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endParaRPr lang="en-US" altLang="en-US" dirty="0">
                <a:solidFill>
                  <a:schemeClr val="bg1"/>
                </a:solidFill>
                <a:latin typeface="+mn-lt"/>
              </a:endParaRPr>
            </a:p>
          </p:txBody>
        </p:sp>
        <p:sp>
          <p:nvSpPr>
            <p:cNvPr id="77874" name="Text Box 53"/>
            <p:cNvSpPr txBox="1">
              <a:spLocks noChangeArrowheads="1"/>
            </p:cNvSpPr>
            <p:nvPr/>
          </p:nvSpPr>
          <p:spPr bwMode="gray">
            <a:xfrm>
              <a:off x="5402" y="2094"/>
              <a:ext cx="189" cy="228"/>
            </a:xfrm>
            <a:prstGeom prst="rect">
              <a:avLst/>
            </a:prstGeom>
            <a:noFill/>
            <a:ln>
              <a:noFill/>
              <a:headEnd/>
              <a:tailEnd/>
            </a:ln>
            <a:extLst/>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defPPr>
                <a:defRPr lang="en-US"/>
              </a:defPPr>
              <a:lvl1pPr>
                <a:defRPr>
                  <a:solidFill>
                    <a:schemeClr val="bg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altLang="en-US" sz="2000" dirty="0"/>
                <a:t>7</a:t>
              </a:r>
            </a:p>
          </p:txBody>
        </p:sp>
        <p:sp>
          <p:nvSpPr>
            <p:cNvPr id="77875" name="Line 54"/>
            <p:cNvSpPr>
              <a:spLocks noChangeShapeType="1"/>
            </p:cNvSpPr>
            <p:nvPr/>
          </p:nvSpPr>
          <p:spPr bwMode="gray">
            <a:xfrm flipH="1">
              <a:off x="4249" y="1392"/>
              <a:ext cx="24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7876" name="Line 55"/>
            <p:cNvSpPr>
              <a:spLocks noChangeShapeType="1"/>
            </p:cNvSpPr>
            <p:nvPr/>
          </p:nvSpPr>
          <p:spPr bwMode="gray">
            <a:xfrm flipH="1">
              <a:off x="3913" y="1843"/>
              <a:ext cx="174" cy="22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7877" name="Line 56"/>
            <p:cNvSpPr>
              <a:spLocks noChangeShapeType="1"/>
            </p:cNvSpPr>
            <p:nvPr/>
          </p:nvSpPr>
          <p:spPr bwMode="gray">
            <a:xfrm flipH="1">
              <a:off x="4969" y="1824"/>
              <a:ext cx="144"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7878" name="Line 57"/>
            <p:cNvSpPr>
              <a:spLocks noChangeShapeType="1"/>
            </p:cNvSpPr>
            <p:nvPr/>
          </p:nvSpPr>
          <p:spPr bwMode="gray">
            <a:xfrm>
              <a:off x="4201" y="1824"/>
              <a:ext cx="24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7879" name="Line 58"/>
            <p:cNvSpPr>
              <a:spLocks noChangeShapeType="1"/>
            </p:cNvSpPr>
            <p:nvPr/>
          </p:nvSpPr>
          <p:spPr bwMode="gray">
            <a:xfrm>
              <a:off x="4729" y="1392"/>
              <a:ext cx="336"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7880" name="Line 59"/>
            <p:cNvSpPr>
              <a:spLocks noChangeShapeType="1"/>
            </p:cNvSpPr>
            <p:nvPr/>
          </p:nvSpPr>
          <p:spPr bwMode="gray">
            <a:xfrm>
              <a:off x="5257" y="1824"/>
              <a:ext cx="24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7881" name="Text Box 60"/>
            <p:cNvSpPr txBox="1">
              <a:spLocks noChangeArrowheads="1"/>
            </p:cNvSpPr>
            <p:nvPr/>
          </p:nvSpPr>
          <p:spPr bwMode="gray">
            <a:xfrm>
              <a:off x="4490" y="1182"/>
              <a:ext cx="189" cy="228"/>
            </a:xfrm>
            <a:prstGeom prst="rect">
              <a:avLst/>
            </a:prstGeom>
            <a:noFill/>
            <a:ln>
              <a:noFill/>
              <a:headEnd/>
              <a:tailEnd/>
            </a:ln>
            <a:extLst/>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defPPr>
                <a:defRPr lang="en-US"/>
              </a:defPPr>
              <a:lvl1pPr>
                <a:defRPr>
                  <a:solidFill>
                    <a:schemeClr val="bg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altLang="en-US" sz="2000" dirty="0"/>
                <a:t>1</a:t>
              </a:r>
            </a:p>
          </p:txBody>
        </p:sp>
        <p:sp>
          <p:nvSpPr>
            <p:cNvPr id="77882" name="Text Box 43"/>
            <p:cNvSpPr txBox="1">
              <a:spLocks noChangeArrowheads="1"/>
            </p:cNvSpPr>
            <p:nvPr/>
          </p:nvSpPr>
          <p:spPr bwMode="gray">
            <a:xfrm>
              <a:off x="4369" y="2094"/>
              <a:ext cx="189" cy="228"/>
            </a:xfrm>
            <a:prstGeom prst="rect">
              <a:avLst/>
            </a:prstGeom>
            <a:noFill/>
            <a:ln>
              <a:noFill/>
              <a:headEnd/>
              <a:tailEnd/>
            </a:ln>
            <a:extLst/>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defPPr>
                <a:defRPr lang="en-US"/>
              </a:defPPr>
              <a:lvl1pPr>
                <a:defRPr>
                  <a:solidFill>
                    <a:schemeClr val="bg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altLang="en-US" sz="2000" dirty="0"/>
                <a:t>2</a:t>
              </a:r>
            </a:p>
          </p:txBody>
        </p:sp>
        <p:grpSp>
          <p:nvGrpSpPr>
            <p:cNvPr id="77883" name="Group 86"/>
            <p:cNvGrpSpPr>
              <a:grpSpLocks/>
            </p:cNvGrpSpPr>
            <p:nvPr/>
          </p:nvGrpSpPr>
          <p:grpSpPr bwMode="auto">
            <a:xfrm>
              <a:off x="2520" y="1488"/>
              <a:ext cx="2207" cy="960"/>
              <a:chOff x="2520" y="1488"/>
              <a:chExt cx="2207" cy="960"/>
            </a:xfrm>
          </p:grpSpPr>
          <p:sp>
            <p:nvSpPr>
              <p:cNvPr id="77884" name="Text Box 83"/>
              <p:cNvSpPr txBox="1">
                <a:spLocks noChangeArrowheads="1"/>
              </p:cNvSpPr>
              <p:nvPr/>
            </p:nvSpPr>
            <p:spPr bwMode="gray">
              <a:xfrm>
                <a:off x="2520" y="1566"/>
                <a:ext cx="1023"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chemeClr val="tx1"/>
                    </a:solidFill>
                  </a:rPr>
                  <a:t>Heap </a:t>
                </a:r>
                <a:r>
                  <a:rPr lang="en-US" altLang="en-US" sz="1800" dirty="0" smtClean="0">
                    <a:solidFill>
                      <a:schemeClr val="tx1"/>
                    </a:solidFill>
                  </a:rPr>
                  <a:t>is fixed</a:t>
                </a:r>
                <a:endParaRPr lang="en-US" altLang="en-US" sz="1800" dirty="0">
                  <a:solidFill>
                    <a:schemeClr val="tx1"/>
                  </a:solidFill>
                </a:endParaRPr>
              </a:p>
            </p:txBody>
          </p:sp>
          <p:sp>
            <p:nvSpPr>
              <p:cNvPr id="77885" name="AutoShape 84"/>
              <p:cNvSpPr>
                <a:spLocks noChangeArrowheads="1"/>
              </p:cNvSpPr>
              <p:nvPr/>
            </p:nvSpPr>
            <p:spPr bwMode="gray">
              <a:xfrm>
                <a:off x="3527" y="1639"/>
                <a:ext cx="278" cy="121"/>
              </a:xfrm>
              <a:prstGeom prst="rightArrow">
                <a:avLst>
                  <a:gd name="adj1" fmla="val 50000"/>
                  <a:gd name="adj2" fmla="val 57438"/>
                </a:avLst>
              </a:prstGeom>
              <a:solidFill>
                <a:srgbClr val="00B050"/>
              </a:solidFill>
              <a:ln w="9525">
                <a:solidFill>
                  <a:srgbClr val="00B050"/>
                </a:solidFill>
                <a:miter lim="800000"/>
                <a:headEnd/>
                <a:tailEnd/>
              </a:ln>
            </p:spPr>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7886" name="AutoShape 85"/>
              <p:cNvSpPr>
                <a:spLocks noChangeArrowheads="1"/>
              </p:cNvSpPr>
              <p:nvPr/>
            </p:nvSpPr>
            <p:spPr bwMode="gray">
              <a:xfrm flipH="1" flipV="1">
                <a:off x="3575" y="1488"/>
                <a:ext cx="1152" cy="96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2857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GB" dirty="0"/>
              </a:p>
            </p:txBody>
          </p:sp>
        </p:grpSp>
      </p:grpSp>
      <p:grpSp>
        <p:nvGrpSpPr>
          <p:cNvPr id="8" name="Group 112"/>
          <p:cNvGrpSpPr>
            <a:grpSpLocks/>
          </p:cNvGrpSpPr>
          <p:nvPr/>
        </p:nvGrpSpPr>
        <p:grpSpPr bwMode="auto">
          <a:xfrm>
            <a:off x="3505200" y="4343400"/>
            <a:ext cx="5389563" cy="2071688"/>
            <a:chOff x="2208" y="2736"/>
            <a:chExt cx="3395" cy="1305"/>
          </a:xfrm>
        </p:grpSpPr>
        <p:sp>
          <p:nvSpPr>
            <p:cNvPr id="77851" name="Line 98"/>
            <p:cNvSpPr>
              <a:spLocks noChangeShapeType="1"/>
            </p:cNvSpPr>
            <p:nvPr/>
          </p:nvSpPr>
          <p:spPr bwMode="gray">
            <a:xfrm flipH="1">
              <a:off x="2761" y="2976"/>
              <a:ext cx="24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7840" name="Oval 87"/>
            <p:cNvSpPr>
              <a:spLocks noChangeArrowheads="1"/>
            </p:cNvSpPr>
            <p:nvPr/>
          </p:nvSpPr>
          <p:spPr bwMode="gray">
            <a:xfrm>
              <a:off x="2953" y="2736"/>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endParaRPr lang="en-US" altLang="en-US" dirty="0">
                <a:solidFill>
                  <a:schemeClr val="bg1"/>
                </a:solidFill>
                <a:latin typeface="+mn-lt"/>
              </a:endParaRPr>
            </a:p>
          </p:txBody>
        </p:sp>
        <p:sp>
          <p:nvSpPr>
            <p:cNvPr id="77841" name="Oval 88"/>
            <p:cNvSpPr>
              <a:spLocks noChangeArrowheads="1"/>
            </p:cNvSpPr>
            <p:nvPr/>
          </p:nvSpPr>
          <p:spPr bwMode="gray">
            <a:xfrm>
              <a:off x="2521" y="3113"/>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endParaRPr lang="en-US" altLang="en-US" dirty="0">
                <a:solidFill>
                  <a:schemeClr val="bg1"/>
                </a:solidFill>
                <a:latin typeface="+mn-lt"/>
              </a:endParaRPr>
            </a:p>
          </p:txBody>
        </p:sp>
        <p:sp>
          <p:nvSpPr>
            <p:cNvPr id="77842" name="Oval 89"/>
            <p:cNvSpPr>
              <a:spLocks noChangeArrowheads="1"/>
            </p:cNvSpPr>
            <p:nvPr/>
          </p:nvSpPr>
          <p:spPr bwMode="gray">
            <a:xfrm>
              <a:off x="3529" y="3120"/>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endParaRPr lang="en-US" altLang="en-US" dirty="0">
                <a:solidFill>
                  <a:schemeClr val="bg1"/>
                </a:solidFill>
                <a:latin typeface="+mn-lt"/>
              </a:endParaRPr>
            </a:p>
          </p:txBody>
        </p:sp>
        <p:sp>
          <p:nvSpPr>
            <p:cNvPr id="77843" name="Text Box 90"/>
            <p:cNvSpPr txBox="1">
              <a:spLocks noChangeArrowheads="1"/>
            </p:cNvSpPr>
            <p:nvPr/>
          </p:nvSpPr>
          <p:spPr bwMode="gray">
            <a:xfrm>
              <a:off x="3579" y="3150"/>
              <a:ext cx="189" cy="228"/>
            </a:xfrm>
            <a:prstGeom prst="rect">
              <a:avLst/>
            </a:prstGeom>
            <a:noFill/>
            <a:ln>
              <a:noFill/>
              <a:headEnd/>
              <a:tailEnd/>
            </a:ln>
            <a:extLst/>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defPPr>
                <a:defRPr lang="en-US"/>
              </a:defPPr>
              <a:lvl1pPr>
                <a:defRPr>
                  <a:solidFill>
                    <a:schemeClr val="bg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altLang="en-US" sz="2000" dirty="0"/>
                <a:t>7</a:t>
              </a:r>
            </a:p>
          </p:txBody>
        </p:sp>
        <p:sp>
          <p:nvSpPr>
            <p:cNvPr id="77844" name="Oval 91"/>
            <p:cNvSpPr>
              <a:spLocks noChangeArrowheads="1"/>
            </p:cNvSpPr>
            <p:nvPr/>
          </p:nvSpPr>
          <p:spPr bwMode="gray">
            <a:xfrm>
              <a:off x="2208" y="3648"/>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endParaRPr lang="en-US" altLang="en-US" dirty="0">
                <a:solidFill>
                  <a:schemeClr val="bg1"/>
                </a:solidFill>
                <a:latin typeface="+mn-lt"/>
              </a:endParaRPr>
            </a:p>
          </p:txBody>
        </p:sp>
        <p:sp>
          <p:nvSpPr>
            <p:cNvPr id="77845" name="Oval 92"/>
            <p:cNvSpPr>
              <a:spLocks noChangeArrowheads="1"/>
            </p:cNvSpPr>
            <p:nvPr/>
          </p:nvSpPr>
          <p:spPr bwMode="gray">
            <a:xfrm>
              <a:off x="2832" y="3648"/>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endParaRPr lang="en-US" altLang="en-US" dirty="0">
                <a:solidFill>
                  <a:schemeClr val="bg1"/>
                </a:solidFill>
                <a:latin typeface="+mn-lt"/>
              </a:endParaRPr>
            </a:p>
          </p:txBody>
        </p:sp>
        <p:sp>
          <p:nvSpPr>
            <p:cNvPr id="77846" name="Text Box 93"/>
            <p:cNvSpPr txBox="1">
              <a:spLocks noChangeArrowheads="1"/>
            </p:cNvSpPr>
            <p:nvPr/>
          </p:nvSpPr>
          <p:spPr bwMode="gray">
            <a:xfrm>
              <a:off x="2571" y="3143"/>
              <a:ext cx="189" cy="228"/>
            </a:xfrm>
            <a:prstGeom prst="rect">
              <a:avLst/>
            </a:prstGeom>
            <a:noFill/>
            <a:ln>
              <a:noFill/>
              <a:headEnd/>
              <a:tailEnd/>
            </a:ln>
            <a:extLst/>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defPPr>
                <a:defRPr lang="en-US"/>
              </a:defPPr>
              <a:lvl1pPr>
                <a:defRPr>
                  <a:solidFill>
                    <a:schemeClr val="bg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altLang="en-US" sz="2000" dirty="0"/>
                <a:t>5</a:t>
              </a:r>
            </a:p>
          </p:txBody>
        </p:sp>
        <p:sp>
          <p:nvSpPr>
            <p:cNvPr id="77847" name="Oval 94"/>
            <p:cNvSpPr>
              <a:spLocks noChangeArrowheads="1"/>
            </p:cNvSpPr>
            <p:nvPr/>
          </p:nvSpPr>
          <p:spPr bwMode="gray">
            <a:xfrm>
              <a:off x="3312" y="3648"/>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endParaRPr lang="en-US" altLang="en-US" dirty="0">
                <a:solidFill>
                  <a:schemeClr val="bg1"/>
                </a:solidFill>
                <a:latin typeface="+mn-lt"/>
              </a:endParaRPr>
            </a:p>
          </p:txBody>
        </p:sp>
        <p:sp>
          <p:nvSpPr>
            <p:cNvPr id="77848" name="Text Box 95"/>
            <p:cNvSpPr txBox="1">
              <a:spLocks noChangeArrowheads="1"/>
            </p:cNvSpPr>
            <p:nvPr/>
          </p:nvSpPr>
          <p:spPr bwMode="gray">
            <a:xfrm>
              <a:off x="3361" y="3678"/>
              <a:ext cx="189" cy="228"/>
            </a:xfrm>
            <a:prstGeom prst="rect">
              <a:avLst/>
            </a:prstGeom>
            <a:noFill/>
            <a:ln>
              <a:noFill/>
              <a:headEnd/>
              <a:tailEnd/>
            </a:ln>
            <a:extLst/>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defPPr>
                <a:defRPr lang="en-US"/>
              </a:defPPr>
              <a:lvl1pPr>
                <a:defRPr>
                  <a:solidFill>
                    <a:schemeClr val="bg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altLang="en-US" sz="2000" dirty="0"/>
                <a:t>6</a:t>
              </a:r>
            </a:p>
          </p:txBody>
        </p:sp>
        <p:sp>
          <p:nvSpPr>
            <p:cNvPr id="77849" name="Oval 96"/>
            <p:cNvSpPr>
              <a:spLocks noChangeArrowheads="1"/>
            </p:cNvSpPr>
            <p:nvPr/>
          </p:nvSpPr>
          <p:spPr bwMode="gray">
            <a:xfrm>
              <a:off x="3865" y="3648"/>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endParaRPr lang="en-US" altLang="en-US" dirty="0">
                <a:solidFill>
                  <a:schemeClr val="bg1"/>
                </a:solidFill>
                <a:latin typeface="+mn-lt"/>
              </a:endParaRPr>
            </a:p>
          </p:txBody>
        </p:sp>
        <p:sp>
          <p:nvSpPr>
            <p:cNvPr id="77850" name="Text Box 97"/>
            <p:cNvSpPr txBox="1">
              <a:spLocks noChangeArrowheads="1"/>
            </p:cNvSpPr>
            <p:nvPr/>
          </p:nvSpPr>
          <p:spPr bwMode="gray">
            <a:xfrm>
              <a:off x="3915" y="3678"/>
              <a:ext cx="189" cy="228"/>
            </a:xfrm>
            <a:prstGeom prst="rect">
              <a:avLst/>
            </a:prstGeom>
            <a:noFill/>
            <a:ln>
              <a:noFill/>
              <a:headEnd/>
              <a:tailEnd/>
            </a:ln>
            <a:extLst/>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defPPr>
                <a:defRPr lang="en-US"/>
              </a:defPPr>
              <a:lvl1pPr>
                <a:defRPr>
                  <a:solidFill>
                    <a:schemeClr val="bg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altLang="en-US" sz="2000" dirty="0"/>
                <a:t>3</a:t>
              </a:r>
            </a:p>
          </p:txBody>
        </p:sp>
        <p:sp>
          <p:nvSpPr>
            <p:cNvPr id="77852" name="Line 99"/>
            <p:cNvSpPr>
              <a:spLocks noChangeShapeType="1"/>
            </p:cNvSpPr>
            <p:nvPr/>
          </p:nvSpPr>
          <p:spPr bwMode="gray">
            <a:xfrm flipH="1">
              <a:off x="2425" y="3427"/>
              <a:ext cx="174" cy="22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7853" name="Line 100"/>
            <p:cNvSpPr>
              <a:spLocks noChangeShapeType="1"/>
            </p:cNvSpPr>
            <p:nvPr/>
          </p:nvSpPr>
          <p:spPr bwMode="gray">
            <a:xfrm flipH="1">
              <a:off x="3481" y="3408"/>
              <a:ext cx="144"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7854" name="Line 101"/>
            <p:cNvSpPr>
              <a:spLocks noChangeShapeType="1"/>
            </p:cNvSpPr>
            <p:nvPr/>
          </p:nvSpPr>
          <p:spPr bwMode="gray">
            <a:xfrm>
              <a:off x="2713" y="3408"/>
              <a:ext cx="24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7855" name="Line 102"/>
            <p:cNvSpPr>
              <a:spLocks noChangeShapeType="1"/>
            </p:cNvSpPr>
            <p:nvPr/>
          </p:nvSpPr>
          <p:spPr bwMode="gray">
            <a:xfrm>
              <a:off x="3241" y="2976"/>
              <a:ext cx="336"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7856" name="Line 103"/>
            <p:cNvSpPr>
              <a:spLocks noChangeShapeType="1"/>
            </p:cNvSpPr>
            <p:nvPr/>
          </p:nvSpPr>
          <p:spPr bwMode="gray">
            <a:xfrm>
              <a:off x="3769" y="3408"/>
              <a:ext cx="24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7857" name="Text Box 104"/>
            <p:cNvSpPr txBox="1">
              <a:spLocks noChangeArrowheads="1"/>
            </p:cNvSpPr>
            <p:nvPr/>
          </p:nvSpPr>
          <p:spPr bwMode="gray">
            <a:xfrm>
              <a:off x="2994" y="2745"/>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1</a:t>
              </a:r>
              <a:endParaRPr lang="en-US" altLang="en-US" dirty="0">
                <a:solidFill>
                  <a:schemeClr val="bg1"/>
                </a:solidFill>
              </a:endParaRPr>
            </a:p>
          </p:txBody>
        </p:sp>
        <p:sp>
          <p:nvSpPr>
            <p:cNvPr id="77858" name="Text Box 105"/>
            <p:cNvSpPr txBox="1">
              <a:spLocks noChangeArrowheads="1"/>
            </p:cNvSpPr>
            <p:nvPr/>
          </p:nvSpPr>
          <p:spPr bwMode="gray">
            <a:xfrm>
              <a:off x="2881" y="3678"/>
              <a:ext cx="189" cy="228"/>
            </a:xfrm>
            <a:prstGeom prst="rect">
              <a:avLst/>
            </a:prstGeom>
            <a:noFill/>
            <a:ln>
              <a:noFill/>
              <a:headEnd/>
              <a:tailEnd/>
            </a:ln>
            <a:extLst/>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defPPr>
                <a:defRPr lang="en-US"/>
              </a:defPPr>
              <a:lvl1pPr>
                <a:defRPr>
                  <a:solidFill>
                    <a:schemeClr val="bg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altLang="en-US" sz="2000" dirty="0"/>
                <a:t>2</a:t>
              </a:r>
            </a:p>
          </p:txBody>
        </p:sp>
        <p:sp>
          <p:nvSpPr>
            <p:cNvPr id="77859" name="Text Box 106"/>
            <p:cNvSpPr txBox="1">
              <a:spLocks noChangeArrowheads="1"/>
            </p:cNvSpPr>
            <p:nvPr/>
          </p:nvSpPr>
          <p:spPr bwMode="gray">
            <a:xfrm>
              <a:off x="2256" y="3648"/>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4</a:t>
              </a:r>
              <a:endParaRPr lang="en-US" altLang="en-US" dirty="0">
                <a:solidFill>
                  <a:schemeClr val="bg1"/>
                </a:solidFill>
              </a:endParaRPr>
            </a:p>
          </p:txBody>
        </p:sp>
        <p:sp>
          <p:nvSpPr>
            <p:cNvPr id="77860" name="Text Box 108"/>
            <p:cNvSpPr txBox="1">
              <a:spLocks noChangeArrowheads="1"/>
            </p:cNvSpPr>
            <p:nvPr/>
          </p:nvSpPr>
          <p:spPr bwMode="gray">
            <a:xfrm>
              <a:off x="4426" y="3200"/>
              <a:ext cx="1177"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chemeClr val="tx1"/>
                  </a:solidFill>
                </a:rPr>
                <a:t>Heap </a:t>
              </a:r>
              <a:r>
                <a:rPr lang="en-US" altLang="en-US" sz="1800" dirty="0" smtClean="0">
                  <a:solidFill>
                    <a:schemeClr val="tx1"/>
                  </a:solidFill>
                </a:rPr>
                <a:t>is fixed</a:t>
              </a:r>
              <a:endParaRPr lang="en-US" altLang="en-US" sz="1800" dirty="0">
                <a:solidFill>
                  <a:schemeClr val="tx1"/>
                </a:solidFill>
              </a:endParaRPr>
            </a:p>
          </p:txBody>
        </p:sp>
        <p:sp>
          <p:nvSpPr>
            <p:cNvPr id="77861" name="AutoShape 109"/>
            <p:cNvSpPr>
              <a:spLocks noChangeArrowheads="1"/>
            </p:cNvSpPr>
            <p:nvPr/>
          </p:nvSpPr>
          <p:spPr bwMode="gray">
            <a:xfrm flipH="1" flipV="1">
              <a:off x="4176" y="3264"/>
              <a:ext cx="278" cy="121"/>
            </a:xfrm>
            <a:prstGeom prst="rightArrow">
              <a:avLst>
                <a:gd name="adj1" fmla="val 50000"/>
                <a:gd name="adj2" fmla="val 57438"/>
              </a:avLst>
            </a:prstGeom>
            <a:solidFill>
              <a:srgbClr val="00B050"/>
            </a:solidFill>
            <a:ln w="9525">
              <a:solidFill>
                <a:srgbClr val="00B050"/>
              </a:solidFill>
              <a:miter lim="800000"/>
              <a:headEnd/>
              <a:tailEnd/>
            </a:ln>
          </p:spPr>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7862" name="AutoShape 110"/>
            <p:cNvSpPr>
              <a:spLocks noChangeArrowheads="1"/>
            </p:cNvSpPr>
            <p:nvPr/>
          </p:nvSpPr>
          <p:spPr bwMode="gray">
            <a:xfrm flipH="1" flipV="1">
              <a:off x="3143" y="3081"/>
              <a:ext cx="1152" cy="96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2857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GB" dirty="0"/>
            </a:p>
          </p:txBody>
        </p:sp>
      </p:grpSp>
      <p:grpSp>
        <p:nvGrpSpPr>
          <p:cNvPr id="9" name="Group 39"/>
          <p:cNvGrpSpPr>
            <a:grpSpLocks/>
          </p:cNvGrpSpPr>
          <p:nvPr/>
        </p:nvGrpSpPr>
        <p:grpSpPr bwMode="auto">
          <a:xfrm>
            <a:off x="617536" y="3748087"/>
            <a:ext cx="2540001" cy="1252539"/>
            <a:chOff x="-352" y="2064"/>
            <a:chExt cx="1600" cy="789"/>
          </a:xfrm>
        </p:grpSpPr>
        <p:sp>
          <p:nvSpPr>
            <p:cNvPr id="77837" name="AutoShape 35"/>
            <p:cNvSpPr>
              <a:spLocks noChangeArrowheads="1"/>
            </p:cNvSpPr>
            <p:nvPr/>
          </p:nvSpPr>
          <p:spPr bwMode="gray">
            <a:xfrm flipV="1">
              <a:off x="768" y="2064"/>
              <a:ext cx="480"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2857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GB" dirty="0"/>
            </a:p>
          </p:txBody>
        </p:sp>
        <p:sp>
          <p:nvSpPr>
            <p:cNvPr id="77838" name="Text Box 37"/>
            <p:cNvSpPr txBox="1">
              <a:spLocks noChangeArrowheads="1"/>
            </p:cNvSpPr>
            <p:nvPr/>
          </p:nvSpPr>
          <p:spPr bwMode="gray">
            <a:xfrm>
              <a:off x="-352" y="2604"/>
              <a:ext cx="64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smtClean="0">
                  <a:solidFill>
                    <a:schemeClr val="tx1"/>
                  </a:solidFill>
                </a:rPr>
                <a:t>Heapify</a:t>
              </a:r>
              <a:endParaRPr lang="en-US" altLang="en-US" sz="1800" dirty="0">
                <a:solidFill>
                  <a:schemeClr val="tx1"/>
                </a:solidFill>
              </a:endParaRPr>
            </a:p>
          </p:txBody>
        </p:sp>
        <p:sp>
          <p:nvSpPr>
            <p:cNvPr id="77839" name="AutoShape 38"/>
            <p:cNvSpPr>
              <a:spLocks noChangeArrowheads="1"/>
            </p:cNvSpPr>
            <p:nvPr/>
          </p:nvSpPr>
          <p:spPr bwMode="gray">
            <a:xfrm rot="20289570">
              <a:off x="254" y="2589"/>
              <a:ext cx="526" cy="113"/>
            </a:xfrm>
            <a:prstGeom prst="rightArrow">
              <a:avLst>
                <a:gd name="adj1" fmla="val 50000"/>
                <a:gd name="adj2" fmla="val 87500"/>
              </a:avLst>
            </a:prstGeom>
            <a:solidFill>
              <a:srgbClr val="00B050"/>
            </a:solidFill>
            <a:ln w="9525">
              <a:solidFill>
                <a:srgbClr val="00B050"/>
              </a:solidFill>
              <a:miter lim="800000"/>
              <a:headEnd/>
              <a:tailEnd/>
            </a:ln>
          </p:spPr>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851" name="Group 1059"/>
          <p:cNvGrpSpPr>
            <a:grpSpLocks/>
          </p:cNvGrpSpPr>
          <p:nvPr/>
        </p:nvGrpSpPr>
        <p:grpSpPr bwMode="auto">
          <a:xfrm>
            <a:off x="457200" y="1538287"/>
            <a:ext cx="3063875" cy="2874963"/>
            <a:chOff x="278" y="301"/>
            <a:chExt cx="1930" cy="1811"/>
          </a:xfrm>
        </p:grpSpPr>
        <p:sp>
          <p:nvSpPr>
            <p:cNvPr id="78909" name="Line 1054"/>
            <p:cNvSpPr>
              <a:spLocks noChangeShapeType="1"/>
            </p:cNvSpPr>
            <p:nvPr/>
          </p:nvSpPr>
          <p:spPr bwMode="gray">
            <a:xfrm flipH="1">
              <a:off x="1104" y="903"/>
              <a:ext cx="263" cy="29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8904" name="Text Box 1046"/>
            <p:cNvSpPr txBox="1">
              <a:spLocks noChangeArrowheads="1"/>
            </p:cNvSpPr>
            <p:nvPr/>
          </p:nvSpPr>
          <p:spPr bwMode="gray">
            <a:xfrm>
              <a:off x="278" y="301"/>
              <a:ext cx="117"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8905" name="Oval 1047"/>
            <p:cNvSpPr>
              <a:spLocks noChangeArrowheads="1"/>
            </p:cNvSpPr>
            <p:nvPr/>
          </p:nvSpPr>
          <p:spPr bwMode="gray">
            <a:xfrm>
              <a:off x="1344" y="624"/>
              <a:ext cx="288" cy="28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8906" name="Text Box 1048"/>
            <p:cNvSpPr txBox="1">
              <a:spLocks noChangeArrowheads="1"/>
            </p:cNvSpPr>
            <p:nvPr/>
          </p:nvSpPr>
          <p:spPr bwMode="gray">
            <a:xfrm>
              <a:off x="1385" y="633"/>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1</a:t>
              </a:r>
              <a:endParaRPr lang="en-US" altLang="en-US" dirty="0">
                <a:solidFill>
                  <a:schemeClr val="bg1"/>
                </a:solidFill>
              </a:endParaRPr>
            </a:p>
          </p:txBody>
        </p:sp>
        <p:sp>
          <p:nvSpPr>
            <p:cNvPr id="78907" name="AutoShape 1049" descr="Newsprint"/>
            <p:cNvSpPr>
              <a:spLocks noChangeArrowheads="1"/>
            </p:cNvSpPr>
            <p:nvPr/>
          </p:nvSpPr>
          <p:spPr bwMode="gray">
            <a:xfrm>
              <a:off x="768" y="1200"/>
              <a:ext cx="672" cy="912"/>
            </a:xfrm>
            <a:prstGeom prst="triangle">
              <a:avLst>
                <a:gd name="adj" fmla="val 50000"/>
              </a:avLst>
            </a:prstGeom>
            <a:solidFill>
              <a:schemeClr val="accent1">
                <a:lumMod val="50000"/>
              </a:schemeClr>
            </a:solidFill>
            <a:ln>
              <a:solidFill>
                <a:schemeClr val="tx1"/>
              </a:solidFill>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algn="ctr" eaLnBrk="1" hangingPunct="1"/>
              <a:r>
                <a:rPr lang="en-US" altLang="en-US" dirty="0">
                  <a:solidFill>
                    <a:schemeClr val="bg1"/>
                  </a:solidFill>
                </a:rPr>
                <a:t>heap</a:t>
              </a:r>
            </a:p>
          </p:txBody>
        </p:sp>
        <p:sp>
          <p:nvSpPr>
            <p:cNvPr id="78908" name="AutoShape 1053" descr="Newsprint"/>
            <p:cNvSpPr>
              <a:spLocks noChangeArrowheads="1"/>
            </p:cNvSpPr>
            <p:nvPr/>
          </p:nvSpPr>
          <p:spPr bwMode="gray">
            <a:xfrm>
              <a:off x="1536" y="1200"/>
              <a:ext cx="672" cy="912"/>
            </a:xfrm>
            <a:prstGeom prst="triangle">
              <a:avLst>
                <a:gd name="adj" fmla="val 50000"/>
              </a:avLst>
            </a:prstGeom>
            <a:solidFill>
              <a:schemeClr val="accent1">
                <a:lumMod val="50000"/>
              </a:schemeClr>
            </a:solidFill>
            <a:ln>
              <a:solidFill>
                <a:schemeClr val="tx1"/>
              </a:solidFill>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algn="ctr" eaLnBrk="1" hangingPunct="1"/>
              <a:r>
                <a:rPr lang="en-US" altLang="en-US" dirty="0">
                  <a:solidFill>
                    <a:schemeClr val="bg1"/>
                  </a:solidFill>
                </a:rPr>
                <a:t>heap</a:t>
              </a:r>
              <a:endParaRPr lang="en-US" altLang="en-US" sz="2000" dirty="0">
                <a:solidFill>
                  <a:schemeClr val="bg1"/>
                </a:solidFill>
              </a:endParaRPr>
            </a:p>
          </p:txBody>
        </p:sp>
        <p:sp>
          <p:nvSpPr>
            <p:cNvPr id="78910" name="Line 1055"/>
            <p:cNvSpPr>
              <a:spLocks noChangeShapeType="1"/>
            </p:cNvSpPr>
            <p:nvPr/>
          </p:nvSpPr>
          <p:spPr bwMode="gray">
            <a:xfrm>
              <a:off x="1584" y="912"/>
              <a:ext cx="288"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8911" name="Text Box 1056"/>
            <p:cNvSpPr txBox="1">
              <a:spLocks noChangeArrowheads="1"/>
            </p:cNvSpPr>
            <p:nvPr/>
          </p:nvSpPr>
          <p:spPr bwMode="gray">
            <a:xfrm>
              <a:off x="400" y="516"/>
              <a:ext cx="818"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chemeClr val="tx2"/>
                  </a:solidFill>
                </a:rPr>
                <a:t>fixHeap</a:t>
              </a:r>
              <a:endParaRPr lang="en-US" altLang="en-US" dirty="0"/>
            </a:p>
          </p:txBody>
        </p:sp>
      </p:grpSp>
      <p:sp>
        <p:nvSpPr>
          <p:cNvPr id="172065" name="AutoShape 1057"/>
          <p:cNvSpPr>
            <a:spLocks noChangeArrowheads="1"/>
          </p:cNvSpPr>
          <p:nvPr/>
        </p:nvSpPr>
        <p:spPr bwMode="gray">
          <a:xfrm>
            <a:off x="3810000" y="2528887"/>
            <a:ext cx="838200" cy="381000"/>
          </a:xfrm>
          <a:prstGeom prst="rightArrow">
            <a:avLst>
              <a:gd name="adj1" fmla="val 50000"/>
              <a:gd name="adj2" fmla="val 55000"/>
            </a:avLst>
          </a:prstGeom>
          <a:solidFill>
            <a:schemeClr val="tx1">
              <a:lumMod val="75000"/>
              <a:lumOff val="25000"/>
            </a:schemeClr>
          </a:solidFill>
          <a:ln w="9525">
            <a:solidFill>
              <a:schemeClr val="tx1"/>
            </a:solidFill>
            <a:miter lim="800000"/>
            <a:headEnd/>
            <a:tailEnd/>
          </a:ln>
        </p:spPr>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172069" name="Text Box 1061"/>
          <p:cNvSpPr txBox="1">
            <a:spLocks noChangeArrowheads="1"/>
          </p:cNvSpPr>
          <p:nvPr/>
        </p:nvSpPr>
        <p:spPr bwMode="gray">
          <a:xfrm>
            <a:off x="667385" y="4706522"/>
            <a:ext cx="4518866" cy="105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b="0" dirty="0">
                <a:solidFill>
                  <a:schemeClr val="tx2"/>
                </a:solidFill>
              </a:rPr>
              <a:t>Resultant array holding heap is:</a:t>
            </a:r>
          </a:p>
          <a:p>
            <a:pPr eaLnBrk="1" hangingPunct="1"/>
            <a:r>
              <a:rPr lang="en-US" altLang="en-US" sz="2400" dirty="0">
                <a:solidFill>
                  <a:schemeClr val="tx2"/>
                </a:solidFill>
              </a:rPr>
              <a:t>7  5  6  4  2  1  3</a:t>
            </a:r>
            <a:endParaRPr lang="en-US" altLang="en-US" dirty="0"/>
          </a:p>
        </p:txBody>
      </p:sp>
      <p:grpSp>
        <p:nvGrpSpPr>
          <p:cNvPr id="3" name="Group 67"/>
          <p:cNvGrpSpPr>
            <a:grpSpLocks/>
          </p:cNvGrpSpPr>
          <p:nvPr/>
        </p:nvGrpSpPr>
        <p:grpSpPr bwMode="auto">
          <a:xfrm>
            <a:off x="4646613" y="1614487"/>
            <a:ext cx="4833664" cy="1904657"/>
            <a:chOff x="4646612" y="533400"/>
            <a:chExt cx="4834747" cy="1905000"/>
          </a:xfrm>
        </p:grpSpPr>
        <p:sp>
          <p:nvSpPr>
            <p:cNvPr id="78894" name="Line 99"/>
            <p:cNvSpPr>
              <a:spLocks noChangeShapeType="1"/>
            </p:cNvSpPr>
            <p:nvPr/>
          </p:nvSpPr>
          <p:spPr bwMode="gray">
            <a:xfrm flipH="1">
              <a:off x="4991100" y="1630363"/>
              <a:ext cx="276225" cy="3508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8896" name="Line 101"/>
            <p:cNvSpPr>
              <a:spLocks noChangeShapeType="1"/>
            </p:cNvSpPr>
            <p:nvPr/>
          </p:nvSpPr>
          <p:spPr bwMode="gray">
            <a:xfrm>
              <a:off x="5448300" y="1600200"/>
              <a:ext cx="38100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8893" name="Line 98"/>
            <p:cNvSpPr>
              <a:spLocks noChangeShapeType="1"/>
            </p:cNvSpPr>
            <p:nvPr/>
          </p:nvSpPr>
          <p:spPr bwMode="gray">
            <a:xfrm flipH="1">
              <a:off x="5524499" y="913866"/>
              <a:ext cx="408292" cy="30533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8881" name="Text Box 1062"/>
            <p:cNvSpPr txBox="1">
              <a:spLocks noChangeArrowheads="1"/>
            </p:cNvSpPr>
            <p:nvPr/>
          </p:nvSpPr>
          <p:spPr bwMode="gray">
            <a:xfrm>
              <a:off x="7313613" y="990600"/>
              <a:ext cx="2167746" cy="462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dirty="0">
                  <a:solidFill>
                    <a:schemeClr val="tx1"/>
                  </a:solidFill>
                </a:rPr>
                <a:t>7 swapped with </a:t>
              </a:r>
              <a:r>
                <a:rPr lang="en-US" altLang="en-US" sz="2000" b="0" dirty="0" smtClean="0">
                  <a:solidFill>
                    <a:schemeClr val="tx1"/>
                  </a:solidFill>
                </a:rPr>
                <a:t>1</a:t>
              </a:r>
              <a:endParaRPr lang="en-US" altLang="en-US" sz="2000" b="0" dirty="0">
                <a:solidFill>
                  <a:schemeClr val="tx1"/>
                </a:solidFill>
              </a:endParaRPr>
            </a:p>
          </p:txBody>
        </p:sp>
        <p:sp>
          <p:nvSpPr>
            <p:cNvPr id="78882" name="Oval 87"/>
            <p:cNvSpPr>
              <a:spLocks noChangeArrowheads="1"/>
            </p:cNvSpPr>
            <p:nvPr/>
          </p:nvSpPr>
          <p:spPr bwMode="gray">
            <a:xfrm>
              <a:off x="5942403" y="533400"/>
              <a:ext cx="457200" cy="457200"/>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8883" name="Oval 88"/>
            <p:cNvSpPr>
              <a:spLocks noChangeArrowheads="1"/>
            </p:cNvSpPr>
            <p:nvPr/>
          </p:nvSpPr>
          <p:spPr bwMode="gray">
            <a:xfrm>
              <a:off x="5143500" y="1205116"/>
              <a:ext cx="457200" cy="457200"/>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8884" name="Oval 89"/>
            <p:cNvSpPr>
              <a:spLocks noChangeArrowheads="1"/>
            </p:cNvSpPr>
            <p:nvPr/>
          </p:nvSpPr>
          <p:spPr bwMode="gray">
            <a:xfrm>
              <a:off x="6743700" y="1143000"/>
              <a:ext cx="457200" cy="457200"/>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8885" name="Text Box 90"/>
            <p:cNvSpPr txBox="1">
              <a:spLocks noChangeArrowheads="1"/>
            </p:cNvSpPr>
            <p:nvPr/>
          </p:nvSpPr>
          <p:spPr bwMode="gray">
            <a:xfrm>
              <a:off x="6819899" y="1143000"/>
              <a:ext cx="328690" cy="428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7</a:t>
              </a:r>
              <a:endParaRPr lang="en-US" altLang="en-US" dirty="0">
                <a:solidFill>
                  <a:schemeClr val="bg1"/>
                </a:solidFill>
              </a:endParaRPr>
            </a:p>
          </p:txBody>
        </p:sp>
        <p:sp>
          <p:nvSpPr>
            <p:cNvPr id="78886" name="Oval 91"/>
            <p:cNvSpPr>
              <a:spLocks noChangeArrowheads="1"/>
            </p:cNvSpPr>
            <p:nvPr/>
          </p:nvSpPr>
          <p:spPr bwMode="gray">
            <a:xfrm>
              <a:off x="4646612" y="1981200"/>
              <a:ext cx="457200" cy="457200"/>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8887" name="Oval 92"/>
            <p:cNvSpPr>
              <a:spLocks noChangeArrowheads="1"/>
            </p:cNvSpPr>
            <p:nvPr/>
          </p:nvSpPr>
          <p:spPr bwMode="gray">
            <a:xfrm>
              <a:off x="5637212" y="1981200"/>
              <a:ext cx="457200" cy="457200"/>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8888" name="Text Box 93"/>
            <p:cNvSpPr txBox="1">
              <a:spLocks noChangeArrowheads="1"/>
            </p:cNvSpPr>
            <p:nvPr/>
          </p:nvSpPr>
          <p:spPr bwMode="gray">
            <a:xfrm>
              <a:off x="5207756" y="1219484"/>
              <a:ext cx="328690" cy="428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5</a:t>
              </a:r>
              <a:endParaRPr lang="en-US" altLang="en-US" dirty="0">
                <a:solidFill>
                  <a:schemeClr val="bg1"/>
                </a:solidFill>
              </a:endParaRPr>
            </a:p>
          </p:txBody>
        </p:sp>
        <p:sp>
          <p:nvSpPr>
            <p:cNvPr id="78889" name="Oval 94"/>
            <p:cNvSpPr>
              <a:spLocks noChangeArrowheads="1"/>
            </p:cNvSpPr>
            <p:nvPr/>
          </p:nvSpPr>
          <p:spPr bwMode="gray">
            <a:xfrm>
              <a:off x="6399212" y="1981200"/>
              <a:ext cx="457200" cy="457200"/>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8890" name="Text Box 95"/>
            <p:cNvSpPr txBox="1">
              <a:spLocks noChangeArrowheads="1"/>
            </p:cNvSpPr>
            <p:nvPr/>
          </p:nvSpPr>
          <p:spPr bwMode="gray">
            <a:xfrm>
              <a:off x="6463467" y="1995567"/>
              <a:ext cx="328690" cy="428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6</a:t>
              </a:r>
              <a:endParaRPr lang="en-US" altLang="en-US" dirty="0">
                <a:solidFill>
                  <a:schemeClr val="bg1"/>
                </a:solidFill>
              </a:endParaRPr>
            </a:p>
          </p:txBody>
        </p:sp>
        <p:sp>
          <p:nvSpPr>
            <p:cNvPr id="78891" name="Oval 96"/>
            <p:cNvSpPr>
              <a:spLocks noChangeArrowheads="1"/>
            </p:cNvSpPr>
            <p:nvPr/>
          </p:nvSpPr>
          <p:spPr bwMode="gray">
            <a:xfrm>
              <a:off x="7277100" y="1981200"/>
              <a:ext cx="457200" cy="457200"/>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8892" name="Text Box 97"/>
            <p:cNvSpPr txBox="1">
              <a:spLocks noChangeArrowheads="1"/>
            </p:cNvSpPr>
            <p:nvPr/>
          </p:nvSpPr>
          <p:spPr bwMode="gray">
            <a:xfrm>
              <a:off x="7341356" y="1995567"/>
              <a:ext cx="328690" cy="428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3</a:t>
              </a:r>
              <a:endParaRPr lang="en-US" altLang="en-US" dirty="0">
                <a:solidFill>
                  <a:schemeClr val="bg1"/>
                </a:solidFill>
              </a:endParaRPr>
            </a:p>
          </p:txBody>
        </p:sp>
        <p:sp>
          <p:nvSpPr>
            <p:cNvPr id="78895" name="Line 100"/>
            <p:cNvSpPr>
              <a:spLocks noChangeShapeType="1"/>
            </p:cNvSpPr>
            <p:nvPr/>
          </p:nvSpPr>
          <p:spPr bwMode="gray">
            <a:xfrm flipH="1">
              <a:off x="6667500" y="1600200"/>
              <a:ext cx="22860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8897" name="Line 102"/>
            <p:cNvSpPr>
              <a:spLocks noChangeShapeType="1"/>
            </p:cNvSpPr>
            <p:nvPr/>
          </p:nvSpPr>
          <p:spPr bwMode="gray">
            <a:xfrm>
              <a:off x="6388511" y="913866"/>
              <a:ext cx="431388" cy="30533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8898" name="Line 103"/>
            <p:cNvSpPr>
              <a:spLocks noChangeShapeType="1"/>
            </p:cNvSpPr>
            <p:nvPr/>
          </p:nvSpPr>
          <p:spPr bwMode="gray">
            <a:xfrm>
              <a:off x="7124700" y="1600200"/>
              <a:ext cx="38100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8899" name="Text Box 104"/>
            <p:cNvSpPr txBox="1">
              <a:spLocks noChangeArrowheads="1"/>
            </p:cNvSpPr>
            <p:nvPr/>
          </p:nvSpPr>
          <p:spPr bwMode="gray">
            <a:xfrm>
              <a:off x="6018603" y="533400"/>
              <a:ext cx="328690" cy="428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1</a:t>
              </a:r>
              <a:endParaRPr lang="en-US" altLang="en-US" dirty="0">
                <a:solidFill>
                  <a:schemeClr val="bg1"/>
                </a:solidFill>
              </a:endParaRPr>
            </a:p>
          </p:txBody>
        </p:sp>
        <p:sp>
          <p:nvSpPr>
            <p:cNvPr id="78900" name="Text Box 105"/>
            <p:cNvSpPr txBox="1">
              <a:spLocks noChangeArrowheads="1"/>
            </p:cNvSpPr>
            <p:nvPr/>
          </p:nvSpPr>
          <p:spPr bwMode="gray">
            <a:xfrm>
              <a:off x="5713412" y="1981200"/>
              <a:ext cx="328690" cy="428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2</a:t>
              </a:r>
              <a:endParaRPr lang="en-US" altLang="en-US" dirty="0">
                <a:solidFill>
                  <a:schemeClr val="bg1"/>
                </a:solidFill>
              </a:endParaRPr>
            </a:p>
          </p:txBody>
        </p:sp>
        <p:sp>
          <p:nvSpPr>
            <p:cNvPr id="78901" name="Text Box 106"/>
            <p:cNvSpPr txBox="1">
              <a:spLocks noChangeArrowheads="1"/>
            </p:cNvSpPr>
            <p:nvPr/>
          </p:nvSpPr>
          <p:spPr bwMode="gray">
            <a:xfrm>
              <a:off x="4722812" y="1981200"/>
              <a:ext cx="328690" cy="428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4</a:t>
              </a:r>
              <a:endParaRPr lang="en-US" altLang="en-US" dirty="0">
                <a:solidFill>
                  <a:schemeClr val="bg1"/>
                </a:solidFill>
              </a:endParaRPr>
            </a:p>
          </p:txBody>
        </p:sp>
      </p:grpSp>
      <p:grpSp>
        <p:nvGrpSpPr>
          <p:cNvPr id="4" name="Group 68"/>
          <p:cNvGrpSpPr>
            <a:grpSpLocks/>
          </p:cNvGrpSpPr>
          <p:nvPr/>
        </p:nvGrpSpPr>
        <p:grpSpPr bwMode="auto">
          <a:xfrm>
            <a:off x="5027613" y="4129087"/>
            <a:ext cx="4453303" cy="1981200"/>
            <a:chOff x="5027612" y="3048000"/>
            <a:chExt cx="4453222" cy="1981200"/>
          </a:xfrm>
        </p:grpSpPr>
        <p:grpSp>
          <p:nvGrpSpPr>
            <p:cNvPr id="78859" name="Group 1058"/>
            <p:cNvGrpSpPr>
              <a:grpSpLocks/>
            </p:cNvGrpSpPr>
            <p:nvPr/>
          </p:nvGrpSpPr>
          <p:grpSpPr bwMode="auto">
            <a:xfrm>
              <a:off x="5027612" y="3124200"/>
              <a:ext cx="3087688" cy="1905000"/>
              <a:chOff x="3431" y="576"/>
              <a:chExt cx="1945" cy="1200"/>
            </a:xfrm>
          </p:grpSpPr>
          <p:sp>
            <p:nvSpPr>
              <p:cNvPr id="78874" name="Line 1039"/>
              <p:cNvSpPr>
                <a:spLocks noChangeShapeType="1"/>
              </p:cNvSpPr>
              <p:nvPr/>
            </p:nvSpPr>
            <p:spPr bwMode="gray">
              <a:xfrm flipH="1">
                <a:off x="4704" y="1248"/>
                <a:ext cx="144"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8861" name="Oval 1026"/>
              <p:cNvSpPr>
                <a:spLocks noChangeArrowheads="1"/>
              </p:cNvSpPr>
              <p:nvPr/>
            </p:nvSpPr>
            <p:spPr bwMode="gray">
              <a:xfrm>
                <a:off x="4199" y="576"/>
                <a:ext cx="288" cy="28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8862" name="Oval 1027"/>
              <p:cNvSpPr>
                <a:spLocks noChangeArrowheads="1"/>
              </p:cNvSpPr>
              <p:nvPr/>
            </p:nvSpPr>
            <p:spPr bwMode="gray">
              <a:xfrm>
                <a:off x="3744" y="953"/>
                <a:ext cx="288" cy="28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8863" name="Oval 1028"/>
              <p:cNvSpPr>
                <a:spLocks noChangeArrowheads="1"/>
              </p:cNvSpPr>
              <p:nvPr/>
            </p:nvSpPr>
            <p:spPr bwMode="gray">
              <a:xfrm>
                <a:off x="4752" y="960"/>
                <a:ext cx="288" cy="28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8864" name="Text Box 1029"/>
              <p:cNvSpPr txBox="1">
                <a:spLocks noChangeArrowheads="1"/>
              </p:cNvSpPr>
              <p:nvPr/>
            </p:nvSpPr>
            <p:spPr bwMode="gray">
              <a:xfrm>
                <a:off x="4800" y="960"/>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6</a:t>
                </a:r>
              </a:p>
            </p:txBody>
          </p:sp>
          <p:sp>
            <p:nvSpPr>
              <p:cNvPr id="78865" name="Oval 1030"/>
              <p:cNvSpPr>
                <a:spLocks noChangeArrowheads="1"/>
              </p:cNvSpPr>
              <p:nvPr/>
            </p:nvSpPr>
            <p:spPr bwMode="gray">
              <a:xfrm>
                <a:off x="3431" y="1488"/>
                <a:ext cx="288" cy="28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8866" name="Oval 1031"/>
              <p:cNvSpPr>
                <a:spLocks noChangeArrowheads="1"/>
              </p:cNvSpPr>
              <p:nvPr/>
            </p:nvSpPr>
            <p:spPr bwMode="gray">
              <a:xfrm>
                <a:off x="4055" y="1488"/>
                <a:ext cx="288" cy="28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8867" name="Text Box 1032"/>
              <p:cNvSpPr txBox="1">
                <a:spLocks noChangeArrowheads="1"/>
              </p:cNvSpPr>
              <p:nvPr/>
            </p:nvSpPr>
            <p:spPr bwMode="gray">
              <a:xfrm>
                <a:off x="3785" y="963"/>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5</a:t>
                </a:r>
                <a:endParaRPr lang="en-US" altLang="en-US" dirty="0">
                  <a:solidFill>
                    <a:schemeClr val="bg1"/>
                  </a:solidFill>
                </a:endParaRPr>
              </a:p>
            </p:txBody>
          </p:sp>
          <p:sp>
            <p:nvSpPr>
              <p:cNvPr id="78868" name="Oval 1033"/>
              <p:cNvSpPr>
                <a:spLocks noChangeArrowheads="1"/>
              </p:cNvSpPr>
              <p:nvPr/>
            </p:nvSpPr>
            <p:spPr bwMode="gray">
              <a:xfrm>
                <a:off x="4535" y="1488"/>
                <a:ext cx="288" cy="28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8869" name="Text Box 1034"/>
              <p:cNvSpPr txBox="1">
                <a:spLocks noChangeArrowheads="1"/>
              </p:cNvSpPr>
              <p:nvPr/>
            </p:nvSpPr>
            <p:spPr bwMode="gray">
              <a:xfrm>
                <a:off x="4560" y="1488"/>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1</a:t>
                </a:r>
                <a:endParaRPr lang="en-US" altLang="en-US" dirty="0">
                  <a:solidFill>
                    <a:schemeClr val="bg1"/>
                  </a:solidFill>
                </a:endParaRPr>
              </a:p>
            </p:txBody>
          </p:sp>
          <p:sp>
            <p:nvSpPr>
              <p:cNvPr id="78870" name="Oval 1035"/>
              <p:cNvSpPr>
                <a:spLocks noChangeArrowheads="1"/>
              </p:cNvSpPr>
              <p:nvPr/>
            </p:nvSpPr>
            <p:spPr bwMode="gray">
              <a:xfrm>
                <a:off x="5088" y="1488"/>
                <a:ext cx="288" cy="28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8871" name="Text Box 1036"/>
              <p:cNvSpPr txBox="1">
                <a:spLocks noChangeArrowheads="1"/>
              </p:cNvSpPr>
              <p:nvPr/>
            </p:nvSpPr>
            <p:spPr bwMode="gray">
              <a:xfrm>
                <a:off x="5136" y="1488"/>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3</a:t>
                </a:r>
                <a:endParaRPr lang="en-US" altLang="en-US" dirty="0">
                  <a:solidFill>
                    <a:schemeClr val="bg1"/>
                  </a:solidFill>
                </a:endParaRPr>
              </a:p>
            </p:txBody>
          </p:sp>
          <p:sp>
            <p:nvSpPr>
              <p:cNvPr id="78872" name="Line 1037"/>
              <p:cNvSpPr>
                <a:spLocks noChangeShapeType="1"/>
              </p:cNvSpPr>
              <p:nvPr/>
            </p:nvSpPr>
            <p:spPr bwMode="gray">
              <a:xfrm flipH="1">
                <a:off x="3984" y="816"/>
                <a:ext cx="24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8873" name="Line 1038"/>
              <p:cNvSpPr>
                <a:spLocks noChangeShapeType="1"/>
              </p:cNvSpPr>
              <p:nvPr/>
            </p:nvSpPr>
            <p:spPr bwMode="gray">
              <a:xfrm flipH="1">
                <a:off x="3588" y="1238"/>
                <a:ext cx="204" cy="24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8875" name="Line 1040"/>
              <p:cNvSpPr>
                <a:spLocks noChangeShapeType="1"/>
              </p:cNvSpPr>
              <p:nvPr/>
            </p:nvSpPr>
            <p:spPr bwMode="gray">
              <a:xfrm>
                <a:off x="3936" y="1248"/>
                <a:ext cx="24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8876" name="Line 1041"/>
              <p:cNvSpPr>
                <a:spLocks noChangeShapeType="1"/>
              </p:cNvSpPr>
              <p:nvPr/>
            </p:nvSpPr>
            <p:spPr bwMode="gray">
              <a:xfrm>
                <a:off x="4464" y="816"/>
                <a:ext cx="336"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8877" name="Line 1042"/>
              <p:cNvSpPr>
                <a:spLocks noChangeShapeType="1"/>
              </p:cNvSpPr>
              <p:nvPr/>
            </p:nvSpPr>
            <p:spPr bwMode="gray">
              <a:xfrm>
                <a:off x="4984" y="1238"/>
                <a:ext cx="225"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solidFill>
                    <a:schemeClr val="bg1"/>
                  </a:solidFill>
                </a:endParaRPr>
              </a:p>
            </p:txBody>
          </p:sp>
          <p:sp>
            <p:nvSpPr>
              <p:cNvPr id="78878" name="Text Box 1043"/>
              <p:cNvSpPr txBox="1">
                <a:spLocks noChangeArrowheads="1"/>
              </p:cNvSpPr>
              <p:nvPr/>
            </p:nvSpPr>
            <p:spPr bwMode="gray">
              <a:xfrm>
                <a:off x="4247" y="576"/>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7</a:t>
                </a:r>
                <a:endParaRPr lang="en-US" altLang="en-US" dirty="0">
                  <a:solidFill>
                    <a:schemeClr val="bg1"/>
                  </a:solidFill>
                </a:endParaRPr>
              </a:p>
            </p:txBody>
          </p:sp>
          <p:sp>
            <p:nvSpPr>
              <p:cNvPr id="78879" name="Text Box 1044"/>
              <p:cNvSpPr txBox="1">
                <a:spLocks noChangeArrowheads="1"/>
              </p:cNvSpPr>
              <p:nvPr/>
            </p:nvSpPr>
            <p:spPr bwMode="gray">
              <a:xfrm>
                <a:off x="4103" y="1488"/>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2</a:t>
                </a:r>
                <a:endParaRPr lang="en-US" altLang="en-US" dirty="0">
                  <a:solidFill>
                    <a:schemeClr val="bg1"/>
                  </a:solidFill>
                </a:endParaRPr>
              </a:p>
            </p:txBody>
          </p:sp>
          <p:sp>
            <p:nvSpPr>
              <p:cNvPr id="78880" name="Text Box 1045"/>
              <p:cNvSpPr txBox="1">
                <a:spLocks noChangeArrowheads="1"/>
              </p:cNvSpPr>
              <p:nvPr/>
            </p:nvSpPr>
            <p:spPr bwMode="gray">
              <a:xfrm>
                <a:off x="3479" y="1488"/>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4</a:t>
                </a:r>
                <a:endParaRPr lang="en-US" altLang="en-US" dirty="0">
                  <a:solidFill>
                    <a:schemeClr val="bg1"/>
                  </a:solidFill>
                </a:endParaRPr>
              </a:p>
            </p:txBody>
          </p:sp>
        </p:grpSp>
        <p:sp>
          <p:nvSpPr>
            <p:cNvPr id="78860" name="Text Box 1062"/>
            <p:cNvSpPr txBox="1">
              <a:spLocks noChangeArrowheads="1"/>
            </p:cNvSpPr>
            <p:nvPr/>
          </p:nvSpPr>
          <p:spPr bwMode="gray">
            <a:xfrm>
              <a:off x="7313613" y="3048000"/>
              <a:ext cx="2167221"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dirty="0">
                  <a:solidFill>
                    <a:schemeClr val="tx1"/>
                  </a:solidFill>
                </a:rPr>
                <a:t>6 swapped with 1</a:t>
              </a:r>
              <a:endParaRPr lang="en-US" altLang="en-US" b="0" dirty="0"/>
            </a:p>
          </p:txBody>
        </p:sp>
      </p:grpSp>
      <p:sp>
        <p:nvSpPr>
          <p:cNvPr id="62" name="Text Placeholder 1"/>
          <p:cNvSpPr txBox="1">
            <a:spLocks/>
          </p:cNvSpPr>
          <p:nvPr/>
        </p:nvSpPr>
        <p:spPr bwMode="auto">
          <a:xfrm>
            <a:off x="366616" y="729078"/>
            <a:ext cx="8573222"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0" indent="0" algn="ctr" defTabSz="914354" rtl="0" eaLnBrk="1" fontAlgn="base" latinLnBrk="0" hangingPunct="1">
              <a:spcBef>
                <a:spcPct val="20000"/>
              </a:spcBef>
              <a:spcAft>
                <a:spcPct val="0"/>
              </a:spcAft>
              <a:buClr>
                <a:schemeClr val="bg2"/>
              </a:buClr>
              <a:buFontTx/>
              <a:buNone/>
              <a:defRPr lang="en-US" sz="3600" b="1" kern="1200" dirty="0" smtClean="0">
                <a:solidFill>
                  <a:schemeClr val="bg1"/>
                </a:solidFill>
                <a:latin typeface="+mj-lt"/>
                <a:ea typeface="Verdana" panose="020B0604030504040204" pitchFamily="34" charset="0"/>
                <a:cs typeface="Verdana" panose="020B0604030504040204" pitchFamily="34" charset="0"/>
              </a:defRPr>
            </a:lvl1pPr>
            <a:lvl2pPr marL="457178" indent="0" algn="l" rtl="0" eaLnBrk="1" fontAlgn="base" hangingPunct="1">
              <a:spcBef>
                <a:spcPct val="20000"/>
              </a:spcBef>
              <a:spcAft>
                <a:spcPct val="0"/>
              </a:spcAft>
              <a:buClr>
                <a:schemeClr val="bg2"/>
              </a:buClr>
              <a:buFontTx/>
              <a:buNone/>
              <a:defRPr sz="20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914354" indent="0" algn="l" rtl="0" eaLnBrk="1" fontAlgn="base" hangingPunct="1">
              <a:spcBef>
                <a:spcPct val="20000"/>
              </a:spcBef>
              <a:spcAft>
                <a:spcPct val="0"/>
              </a:spcAft>
              <a:buClr>
                <a:schemeClr val="bg2"/>
              </a:buClr>
              <a:buFontTx/>
              <a:buNone/>
              <a:defRPr sz="18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371532" indent="0" algn="l" rtl="0" eaLnBrk="1" fontAlgn="base" hangingPunct="1">
              <a:spcBef>
                <a:spcPct val="20000"/>
              </a:spcBef>
              <a:spcAft>
                <a:spcPct val="0"/>
              </a:spcAft>
              <a:buClr>
                <a:schemeClr val="bg2"/>
              </a:buClr>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828709" indent="0" algn="l" rtl="0" eaLnBrk="1" fontAlgn="base" hangingPunct="1">
              <a:spcBef>
                <a:spcPct val="20000"/>
              </a:spcBef>
              <a:spcAft>
                <a:spcPct val="0"/>
              </a:spcAft>
              <a:buClr>
                <a:schemeClr val="bg2"/>
              </a:buClr>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r>
              <a:rPr lang="en-GB" dirty="0"/>
              <a:t>Heap Construction</a:t>
            </a:r>
          </a:p>
        </p:txBody>
      </p:sp>
      <p:cxnSp>
        <p:nvCxnSpPr>
          <p:cNvPr id="9" name="Straight Arrow Connector 8"/>
          <p:cNvCxnSpPr/>
          <p:nvPr/>
        </p:nvCxnSpPr>
        <p:spPr>
          <a:xfrm flipV="1">
            <a:off x="5694856" y="2508250"/>
            <a:ext cx="991907" cy="6391"/>
          </a:xfrm>
          <a:prstGeom prst="straightConnector1">
            <a:avLst/>
          </a:prstGeom>
          <a:ln>
            <a:solidFill>
              <a:srgbClr val="00B050"/>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a:off x="6603767" y="1659732"/>
            <a:ext cx="520379" cy="414311"/>
          </a:xfrm>
          <a:prstGeom prst="straightConnector1">
            <a:avLst/>
          </a:prstGeom>
          <a:ln>
            <a:solidFill>
              <a:srgbClr val="00B050"/>
            </a:solidFill>
            <a:headEnd type="triangle"/>
            <a:tailEnd type="triangle"/>
          </a:ln>
        </p:spPr>
        <p:style>
          <a:lnRef idx="3">
            <a:schemeClr val="dk1"/>
          </a:lnRef>
          <a:fillRef idx="0">
            <a:schemeClr val="dk1"/>
          </a:fillRef>
          <a:effectRef idx="2">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2065"/>
                                        </p:tgtEl>
                                        <p:attrNameLst>
                                          <p:attrName>style.visibility</p:attrName>
                                        </p:attrNameLst>
                                      </p:cBhvr>
                                      <p:to>
                                        <p:strVal val="visible"/>
                                      </p:to>
                                    </p:set>
                                    <p:animEffect transition="in" filter="wipe(left)">
                                      <p:cBhvr>
                                        <p:cTn id="7" dur="500"/>
                                        <p:tgtEl>
                                          <p:spTgt spid="1720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2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par>
                                <p:cTn id="16" presetID="22" presetClass="entr" presetSubtype="4" fill="hold" nodeType="withEffect">
                                  <p:stCondLst>
                                    <p:cond delay="0"/>
                                  </p:stCondLst>
                                  <p:childTnLst>
                                    <p:set>
                                      <p:cBhvr>
                                        <p:cTn id="17" dur="1" fill="hold">
                                          <p:stCondLst>
                                            <p:cond delay="0"/>
                                          </p:stCondLst>
                                        </p:cTn>
                                        <p:tgtEl>
                                          <p:spTgt spid="68"/>
                                        </p:tgtEl>
                                        <p:attrNameLst>
                                          <p:attrName>style.visibility</p:attrName>
                                        </p:attrNameLst>
                                      </p:cBhvr>
                                      <p:to>
                                        <p:strVal val="visible"/>
                                      </p:to>
                                    </p:set>
                                    <p:animEffect transition="in" filter="wipe(down)">
                                      <p:cBhvr>
                                        <p:cTn id="18" dur="500"/>
                                        <p:tgtEl>
                                          <p:spTgt spid="6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72069"/>
                                        </p:tgtEl>
                                        <p:attrNameLst>
                                          <p:attrName>style.visibility</p:attrName>
                                        </p:attrNameLst>
                                      </p:cBhvr>
                                      <p:to>
                                        <p:strVal val="visible"/>
                                      </p:to>
                                    </p:set>
                                    <p:animEffect transition="in" filter="fade">
                                      <p:cBhvr>
                                        <p:cTn id="28" dur="500"/>
                                        <p:tgtEl>
                                          <p:spTgt spid="172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65" grpId="0" animBg="1"/>
      <p:bldP spid="17206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GB" dirty="0" smtClean="0"/>
              <a:t>Time Complexity of </a:t>
            </a:r>
            <a:r>
              <a:rPr lang="en-GB" dirty="0" err="1" smtClean="0"/>
              <a:t>Heapsort</a:t>
            </a:r>
            <a:endParaRPr lang="en-GB" dirty="0"/>
          </a:p>
        </p:txBody>
      </p:sp>
    </p:spTree>
    <p:extLst>
      <p:ext uri="{BB962C8B-B14F-4D97-AF65-F5344CB8AC3E}">
        <p14:creationId xmlns:p14="http://schemas.microsoft.com/office/powerpoint/2010/main" val="203087746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874" name="Group 31"/>
          <p:cNvGrpSpPr>
            <a:grpSpLocks/>
          </p:cNvGrpSpPr>
          <p:nvPr/>
        </p:nvGrpSpPr>
        <p:grpSpPr bwMode="auto">
          <a:xfrm>
            <a:off x="760413" y="1385887"/>
            <a:ext cx="8083848" cy="4748920"/>
            <a:chOff x="870320" y="691564"/>
            <a:chExt cx="8084451" cy="4748772"/>
          </a:xfrm>
        </p:grpSpPr>
        <p:sp>
          <p:nvSpPr>
            <p:cNvPr id="79881" name="TextBox 2"/>
            <p:cNvSpPr txBox="1">
              <a:spLocks noChangeArrowheads="1"/>
            </p:cNvSpPr>
            <p:nvPr/>
          </p:nvSpPr>
          <p:spPr bwMode="auto">
            <a:xfrm>
              <a:off x="870321" y="691564"/>
              <a:ext cx="1728166" cy="368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200" dirty="0">
                  <a:solidFill>
                    <a:srgbClr val="FF0000"/>
                  </a:solidFill>
                </a:rPr>
                <a:t>fixHeap</a:t>
              </a:r>
              <a:r>
                <a:rPr lang="en-US" altLang="en-US" sz="2200" dirty="0">
                  <a:solidFill>
                    <a:schemeClr val="tx1"/>
                  </a:solidFill>
                </a:rPr>
                <a:t>(</a:t>
              </a:r>
              <a:r>
                <a:rPr lang="en-US" altLang="en-US" sz="2200" dirty="0">
                  <a:solidFill>
                    <a:srgbClr val="0065FF"/>
                  </a:solidFill>
                </a:rPr>
                <a:t>H</a:t>
              </a:r>
              <a:r>
                <a:rPr lang="en-US" altLang="en-US" sz="2200" dirty="0">
                  <a:solidFill>
                    <a:srgbClr val="6500CC"/>
                  </a:solidFill>
                </a:rPr>
                <a:t>, </a:t>
              </a:r>
              <a:r>
                <a:rPr lang="en-US" altLang="en-US" sz="2200" dirty="0">
                  <a:solidFill>
                    <a:srgbClr val="CC3300"/>
                  </a:solidFill>
                </a:rPr>
                <a:t>k</a:t>
              </a:r>
              <a:r>
                <a:rPr lang="en-US" altLang="en-US" sz="2200" dirty="0">
                  <a:solidFill>
                    <a:schemeClr val="tx1"/>
                  </a:solidFill>
                </a:rPr>
                <a:t>)</a:t>
              </a:r>
            </a:p>
          </p:txBody>
        </p:sp>
        <p:sp>
          <p:nvSpPr>
            <p:cNvPr id="79882" name="TextBox 3"/>
            <p:cNvSpPr txBox="1">
              <a:spLocks noChangeArrowheads="1"/>
            </p:cNvSpPr>
            <p:nvPr/>
          </p:nvSpPr>
          <p:spPr bwMode="auto">
            <a:xfrm>
              <a:off x="3834111" y="720069"/>
              <a:ext cx="1381892" cy="368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200" b="0" dirty="0">
                  <a:solidFill>
                    <a:srgbClr val="00B050"/>
                  </a:solidFill>
                </a:rPr>
                <a:t>// recursive</a:t>
              </a:r>
            </a:p>
          </p:txBody>
        </p:sp>
        <p:sp>
          <p:nvSpPr>
            <p:cNvPr id="79883" name="TextBox 4"/>
            <p:cNvSpPr txBox="1">
              <a:spLocks noChangeArrowheads="1"/>
            </p:cNvSpPr>
            <p:nvPr/>
          </p:nvSpPr>
          <p:spPr bwMode="auto">
            <a:xfrm>
              <a:off x="870320" y="1083450"/>
              <a:ext cx="94585" cy="368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200" b="0" dirty="0">
                  <a:solidFill>
                    <a:schemeClr val="tx1"/>
                  </a:solidFill>
                </a:rPr>
                <a:t>{</a:t>
              </a:r>
            </a:p>
          </p:txBody>
        </p:sp>
        <p:sp>
          <p:nvSpPr>
            <p:cNvPr id="79884" name="TextBox 5"/>
            <p:cNvSpPr txBox="1">
              <a:spLocks noChangeArrowheads="1"/>
            </p:cNvSpPr>
            <p:nvPr/>
          </p:nvSpPr>
          <p:spPr bwMode="auto">
            <a:xfrm>
              <a:off x="1129065" y="1417705"/>
              <a:ext cx="1508539" cy="335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dirty="0">
                  <a:solidFill>
                    <a:schemeClr val="tx1"/>
                  </a:solidFill>
                </a:rPr>
                <a:t>if (</a:t>
              </a:r>
              <a:r>
                <a:rPr lang="en-US" altLang="en-US" sz="2000" b="0" dirty="0">
                  <a:solidFill>
                    <a:srgbClr val="0065FF"/>
                  </a:solidFill>
                </a:rPr>
                <a:t>H</a:t>
              </a:r>
              <a:r>
                <a:rPr lang="en-US" altLang="en-US" sz="2000" b="0" dirty="0">
                  <a:solidFill>
                    <a:srgbClr val="6500CC"/>
                  </a:solidFill>
                </a:rPr>
                <a:t> </a:t>
              </a:r>
              <a:r>
                <a:rPr lang="en-US" altLang="en-US" sz="2000" b="0" dirty="0">
                  <a:solidFill>
                    <a:schemeClr val="tx1"/>
                  </a:solidFill>
                </a:rPr>
                <a:t>is a leaf)</a:t>
              </a:r>
            </a:p>
          </p:txBody>
        </p:sp>
        <p:sp>
          <p:nvSpPr>
            <p:cNvPr id="79885" name="TextBox 6"/>
            <p:cNvSpPr txBox="1">
              <a:spLocks noChangeArrowheads="1"/>
            </p:cNvSpPr>
            <p:nvPr/>
          </p:nvSpPr>
          <p:spPr bwMode="auto">
            <a:xfrm>
              <a:off x="3834111" y="1417705"/>
              <a:ext cx="2919287" cy="36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dirty="0" smtClean="0">
                  <a:solidFill>
                    <a:srgbClr val="00B050"/>
                  </a:solidFill>
                </a:rPr>
                <a:t>// Heap </a:t>
              </a:r>
              <a:r>
                <a:rPr lang="en-US" altLang="en-US" sz="2000" b="0" dirty="0">
                  <a:solidFill>
                    <a:srgbClr val="00B050"/>
                  </a:solidFill>
                </a:rPr>
                <a:t>has just one node</a:t>
              </a:r>
            </a:p>
          </p:txBody>
        </p:sp>
        <p:sp>
          <p:nvSpPr>
            <p:cNvPr id="79886" name="TextBox 7"/>
            <p:cNvSpPr txBox="1">
              <a:spLocks noChangeArrowheads="1"/>
            </p:cNvSpPr>
            <p:nvPr/>
          </p:nvSpPr>
          <p:spPr bwMode="auto">
            <a:xfrm>
              <a:off x="7985771" y="1417704"/>
              <a:ext cx="484143" cy="337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i="1" dirty="0">
                  <a:solidFill>
                    <a:srgbClr val="FF3300"/>
                  </a:solidFill>
                  <a:latin typeface="Times New Roman" panose="02020603050405020304" pitchFamily="18" charset="0"/>
                </a:rPr>
                <a:t>O</a:t>
              </a:r>
              <a:r>
                <a:rPr lang="en-US" altLang="en-US" sz="2000" b="0" dirty="0">
                  <a:solidFill>
                    <a:srgbClr val="FF3300"/>
                  </a:solidFill>
                  <a:latin typeface="Times New Roman" panose="02020603050405020304" pitchFamily="18" charset="0"/>
                </a:rPr>
                <a:t>(1)</a:t>
              </a:r>
            </a:p>
          </p:txBody>
        </p:sp>
        <p:sp>
          <p:nvSpPr>
            <p:cNvPr id="79887" name="TextBox 8"/>
            <p:cNvSpPr txBox="1">
              <a:spLocks noChangeArrowheads="1"/>
            </p:cNvSpPr>
            <p:nvPr/>
          </p:nvSpPr>
          <p:spPr bwMode="auto">
            <a:xfrm>
              <a:off x="2140516" y="1751961"/>
              <a:ext cx="2218721" cy="36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dirty="0">
                  <a:solidFill>
                    <a:schemeClr val="tx1"/>
                  </a:solidFill>
                </a:rPr>
                <a:t>insert</a:t>
              </a:r>
              <a:r>
                <a:rPr lang="en-US" altLang="en-US" sz="2000" b="0" dirty="0">
                  <a:solidFill>
                    <a:srgbClr val="6500CC"/>
                  </a:solidFill>
                </a:rPr>
                <a:t> </a:t>
              </a:r>
              <a:r>
                <a:rPr lang="en-US" altLang="en-US" sz="2000" b="0" dirty="0">
                  <a:solidFill>
                    <a:srgbClr val="CC3300"/>
                  </a:solidFill>
                </a:rPr>
                <a:t>k</a:t>
              </a:r>
              <a:r>
                <a:rPr lang="en-US" altLang="en-US" sz="2000" b="0" dirty="0">
                  <a:solidFill>
                    <a:srgbClr val="6500CC"/>
                  </a:solidFill>
                </a:rPr>
                <a:t> </a:t>
              </a:r>
              <a:r>
                <a:rPr lang="en-US" altLang="en-US" sz="2000" b="0" dirty="0">
                  <a:solidFill>
                    <a:schemeClr val="tx1"/>
                  </a:solidFill>
                </a:rPr>
                <a:t>in root of </a:t>
              </a:r>
              <a:r>
                <a:rPr lang="en-US" altLang="en-US" sz="2000" b="0" dirty="0">
                  <a:solidFill>
                    <a:srgbClr val="0065FF"/>
                  </a:solidFill>
                </a:rPr>
                <a:t>H</a:t>
              </a:r>
              <a:r>
                <a:rPr lang="en-US" altLang="en-US" sz="2000" b="0" dirty="0">
                  <a:solidFill>
                    <a:srgbClr val="6500CC"/>
                  </a:solidFill>
                </a:rPr>
                <a:t>;</a:t>
              </a:r>
            </a:p>
          </p:txBody>
        </p:sp>
        <p:sp>
          <p:nvSpPr>
            <p:cNvPr id="79888" name="TextBox 9"/>
            <p:cNvSpPr txBox="1">
              <a:spLocks noChangeArrowheads="1"/>
            </p:cNvSpPr>
            <p:nvPr/>
          </p:nvSpPr>
          <p:spPr bwMode="auto">
            <a:xfrm>
              <a:off x="8009293" y="1751961"/>
              <a:ext cx="484143" cy="337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i="1" dirty="0">
                  <a:solidFill>
                    <a:srgbClr val="FF3300"/>
                  </a:solidFill>
                  <a:latin typeface="Times New Roman" panose="02020603050405020304" pitchFamily="18" charset="0"/>
                </a:rPr>
                <a:t>O</a:t>
              </a:r>
              <a:r>
                <a:rPr lang="en-US" altLang="en-US" sz="2000" b="0" dirty="0">
                  <a:solidFill>
                    <a:srgbClr val="FF3300"/>
                  </a:solidFill>
                  <a:latin typeface="Times New Roman" panose="02020603050405020304" pitchFamily="18" charset="0"/>
                </a:rPr>
                <a:t>(1)</a:t>
              </a:r>
            </a:p>
          </p:txBody>
        </p:sp>
        <p:sp>
          <p:nvSpPr>
            <p:cNvPr id="79889" name="TextBox 10"/>
            <p:cNvSpPr txBox="1">
              <a:spLocks noChangeArrowheads="1"/>
            </p:cNvSpPr>
            <p:nvPr/>
          </p:nvSpPr>
          <p:spPr bwMode="auto">
            <a:xfrm>
              <a:off x="1129065" y="2086215"/>
              <a:ext cx="626822" cy="335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dirty="0">
                  <a:solidFill>
                    <a:schemeClr val="tx1"/>
                  </a:solidFill>
                </a:rPr>
                <a:t>else {</a:t>
              </a:r>
            </a:p>
          </p:txBody>
        </p:sp>
        <p:sp>
          <p:nvSpPr>
            <p:cNvPr id="79890" name="TextBox 11"/>
            <p:cNvSpPr txBox="1">
              <a:spLocks noChangeArrowheads="1"/>
            </p:cNvSpPr>
            <p:nvPr/>
          </p:nvSpPr>
          <p:spPr bwMode="auto">
            <a:xfrm>
              <a:off x="2140516" y="2420472"/>
              <a:ext cx="6787813" cy="36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dirty="0">
                  <a:solidFill>
                    <a:schemeClr val="tx1"/>
                  </a:solidFill>
                </a:rPr>
                <a:t>LargerSH = Sub-Heap at larger child of </a:t>
              </a:r>
              <a:r>
                <a:rPr lang="en-US" altLang="en-US" sz="2000" b="0" dirty="0">
                  <a:solidFill>
                    <a:srgbClr val="0065FF"/>
                  </a:solidFill>
                </a:rPr>
                <a:t>H</a:t>
              </a:r>
              <a:r>
                <a:rPr lang="en-US" altLang="en-US" sz="2000" b="0" dirty="0">
                  <a:solidFill>
                    <a:srgbClr val="0065FF"/>
                  </a:solidFill>
                  <a:cs typeface="Arial" panose="020B0604020202020204" pitchFamily="34" charset="0"/>
                </a:rPr>
                <a:t>’s </a:t>
              </a:r>
              <a:r>
                <a:rPr lang="en-US" altLang="en-US" sz="2000" b="0" dirty="0">
                  <a:solidFill>
                    <a:schemeClr val="tx1"/>
                  </a:solidFill>
                  <a:cs typeface="Arial" panose="020B0604020202020204" pitchFamily="34" charset="0"/>
                </a:rPr>
                <a:t>root;   </a:t>
              </a:r>
              <a:r>
                <a:rPr lang="en-US" altLang="en-US" sz="2000" b="0" dirty="0" smtClean="0">
                  <a:solidFill>
                    <a:schemeClr val="tx1"/>
                  </a:solidFill>
                  <a:cs typeface="Arial" panose="020B0604020202020204" pitchFamily="34" charset="0"/>
                </a:rPr>
                <a:t>         </a:t>
              </a:r>
              <a:r>
                <a:rPr lang="en-US" altLang="en-US" sz="2000" b="0" i="1" dirty="0" smtClean="0">
                  <a:solidFill>
                    <a:srgbClr val="FF3300"/>
                  </a:solidFill>
                  <a:latin typeface="Times New Roman" panose="02020603050405020304" pitchFamily="18" charset="0"/>
                  <a:cs typeface="Arial" panose="020B0604020202020204" pitchFamily="34" charset="0"/>
                </a:rPr>
                <a:t>O</a:t>
              </a:r>
              <a:r>
                <a:rPr lang="en-US" altLang="en-US" sz="2000" b="0" dirty="0" smtClean="0">
                  <a:solidFill>
                    <a:srgbClr val="FF3300"/>
                  </a:solidFill>
                  <a:latin typeface="Times New Roman" panose="02020603050405020304" pitchFamily="18" charset="0"/>
                  <a:cs typeface="Arial" panose="020B0604020202020204" pitchFamily="34" charset="0"/>
                </a:rPr>
                <a:t>(1</a:t>
              </a:r>
              <a:r>
                <a:rPr lang="en-US" altLang="en-US" sz="2000" b="0" dirty="0">
                  <a:solidFill>
                    <a:srgbClr val="FF3300"/>
                  </a:solidFill>
                  <a:latin typeface="Times New Roman" panose="02020603050405020304" pitchFamily="18" charset="0"/>
                  <a:cs typeface="Arial" panose="020B0604020202020204" pitchFamily="34" charset="0"/>
                </a:rPr>
                <a:t>)</a:t>
              </a:r>
              <a:endParaRPr lang="en-US" altLang="en-US" sz="2000" b="0" dirty="0">
                <a:solidFill>
                  <a:srgbClr val="FF3300"/>
                </a:solidFill>
                <a:latin typeface="Times New Roman" panose="02020603050405020304" pitchFamily="18" charset="0"/>
              </a:endParaRPr>
            </a:p>
          </p:txBody>
        </p:sp>
        <p:sp>
          <p:nvSpPr>
            <p:cNvPr id="79891" name="TextBox 12"/>
            <p:cNvSpPr txBox="1">
              <a:spLocks noChangeArrowheads="1"/>
            </p:cNvSpPr>
            <p:nvPr/>
          </p:nvSpPr>
          <p:spPr bwMode="auto">
            <a:xfrm>
              <a:off x="2140515" y="2743201"/>
              <a:ext cx="3196819" cy="335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dirty="0">
                  <a:solidFill>
                    <a:schemeClr val="tx1"/>
                  </a:solidFill>
                </a:rPr>
                <a:t>if (</a:t>
              </a:r>
              <a:r>
                <a:rPr lang="en-US" altLang="en-US" sz="2000" b="0" dirty="0">
                  <a:solidFill>
                    <a:srgbClr val="CC3300"/>
                  </a:solidFill>
                </a:rPr>
                <a:t>k</a:t>
              </a:r>
              <a:r>
                <a:rPr lang="en-US" altLang="en-US" sz="2000" b="0" dirty="0">
                  <a:solidFill>
                    <a:srgbClr val="6500CC"/>
                  </a:solidFill>
                </a:rPr>
                <a:t> </a:t>
              </a:r>
              <a:r>
                <a:rPr lang="en-US" altLang="en-US" sz="2000" b="0" dirty="0">
                  <a:solidFill>
                    <a:schemeClr val="tx1"/>
                  </a:solidFill>
                </a:rPr>
                <a:t>&gt;= LargerSH</a:t>
              </a:r>
              <a:r>
                <a:rPr lang="en-US" altLang="en-US" sz="2000" b="0" dirty="0">
                  <a:solidFill>
                    <a:schemeClr val="tx1"/>
                  </a:solidFill>
                  <a:cs typeface="Arial" panose="020B0604020202020204" pitchFamily="34" charset="0"/>
                </a:rPr>
                <a:t>’s root key)</a:t>
              </a:r>
              <a:endParaRPr lang="en-US" altLang="en-US" sz="2000" b="0" dirty="0">
                <a:solidFill>
                  <a:schemeClr val="tx1"/>
                </a:solidFill>
              </a:endParaRPr>
            </a:p>
          </p:txBody>
        </p:sp>
        <p:sp>
          <p:nvSpPr>
            <p:cNvPr id="79892" name="TextBox 13"/>
            <p:cNvSpPr txBox="1">
              <a:spLocks noChangeArrowheads="1"/>
            </p:cNvSpPr>
            <p:nvPr/>
          </p:nvSpPr>
          <p:spPr bwMode="auto">
            <a:xfrm>
              <a:off x="8397409" y="2743201"/>
              <a:ext cx="484143" cy="36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i="1" dirty="0">
                  <a:solidFill>
                    <a:srgbClr val="FF3300"/>
                  </a:solidFill>
                  <a:latin typeface="Times New Roman" panose="02020603050405020304" pitchFamily="18" charset="0"/>
                </a:rPr>
                <a:t>O</a:t>
              </a:r>
              <a:r>
                <a:rPr lang="en-US" altLang="en-US" sz="2000" b="0" dirty="0">
                  <a:solidFill>
                    <a:srgbClr val="FF3300"/>
                  </a:solidFill>
                  <a:latin typeface="Times New Roman" panose="02020603050405020304" pitchFamily="18" charset="0"/>
                </a:rPr>
                <a:t>(1)</a:t>
              </a:r>
            </a:p>
          </p:txBody>
        </p:sp>
        <p:sp>
          <p:nvSpPr>
            <p:cNvPr id="79893" name="TextBox 14"/>
            <p:cNvSpPr txBox="1">
              <a:spLocks noChangeArrowheads="1"/>
            </p:cNvSpPr>
            <p:nvPr/>
          </p:nvSpPr>
          <p:spPr bwMode="auto">
            <a:xfrm>
              <a:off x="2987314" y="3077456"/>
              <a:ext cx="2218721" cy="36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dirty="0">
                  <a:solidFill>
                    <a:schemeClr val="tx1"/>
                  </a:solidFill>
                </a:rPr>
                <a:t>insert</a:t>
              </a:r>
              <a:r>
                <a:rPr lang="en-US" altLang="en-US" sz="2000" b="0" dirty="0">
                  <a:solidFill>
                    <a:srgbClr val="6500CC"/>
                  </a:solidFill>
                </a:rPr>
                <a:t> </a:t>
              </a:r>
              <a:r>
                <a:rPr lang="en-US" altLang="en-US" sz="2000" b="0" dirty="0">
                  <a:solidFill>
                    <a:srgbClr val="CC3300"/>
                  </a:solidFill>
                </a:rPr>
                <a:t>k</a:t>
              </a:r>
              <a:r>
                <a:rPr lang="en-US" altLang="en-US" sz="2000" b="0" dirty="0">
                  <a:solidFill>
                    <a:srgbClr val="6500CC"/>
                  </a:solidFill>
                </a:rPr>
                <a:t> </a:t>
              </a:r>
              <a:r>
                <a:rPr lang="en-US" altLang="en-US" sz="2000" b="0" dirty="0">
                  <a:solidFill>
                    <a:schemeClr val="tx1"/>
                  </a:solidFill>
                </a:rPr>
                <a:t>in root of </a:t>
              </a:r>
              <a:r>
                <a:rPr lang="en-US" altLang="en-US" sz="2000" b="0" dirty="0">
                  <a:solidFill>
                    <a:srgbClr val="0065FF"/>
                  </a:solidFill>
                </a:rPr>
                <a:t>H</a:t>
              </a:r>
              <a:r>
                <a:rPr lang="en-US" altLang="en-US" sz="2000" b="0" dirty="0">
                  <a:solidFill>
                    <a:srgbClr val="6500CC"/>
                  </a:solidFill>
                </a:rPr>
                <a:t>;</a:t>
              </a:r>
            </a:p>
          </p:txBody>
        </p:sp>
        <p:sp>
          <p:nvSpPr>
            <p:cNvPr id="79894" name="TextBox 15"/>
            <p:cNvSpPr txBox="1">
              <a:spLocks noChangeArrowheads="1"/>
            </p:cNvSpPr>
            <p:nvPr/>
          </p:nvSpPr>
          <p:spPr bwMode="auto">
            <a:xfrm>
              <a:off x="8397409" y="3077455"/>
              <a:ext cx="484143" cy="36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i="1" dirty="0">
                  <a:solidFill>
                    <a:srgbClr val="FF3300"/>
                  </a:solidFill>
                  <a:latin typeface="Times New Roman" panose="02020603050405020304" pitchFamily="18" charset="0"/>
                </a:rPr>
                <a:t>O</a:t>
              </a:r>
              <a:r>
                <a:rPr lang="en-US" altLang="en-US" sz="2000" b="0" dirty="0">
                  <a:solidFill>
                    <a:srgbClr val="FF3300"/>
                  </a:solidFill>
                  <a:latin typeface="Times New Roman" panose="02020603050405020304" pitchFamily="18" charset="0"/>
                </a:rPr>
                <a:t>(1)</a:t>
              </a:r>
            </a:p>
          </p:txBody>
        </p:sp>
        <p:sp>
          <p:nvSpPr>
            <p:cNvPr id="79895" name="TextBox 16"/>
            <p:cNvSpPr txBox="1">
              <a:spLocks noChangeArrowheads="1"/>
            </p:cNvSpPr>
            <p:nvPr/>
          </p:nvSpPr>
          <p:spPr bwMode="auto">
            <a:xfrm>
              <a:off x="2140517" y="3411712"/>
              <a:ext cx="626822" cy="335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dirty="0">
                  <a:solidFill>
                    <a:schemeClr val="tx1"/>
                  </a:solidFill>
                </a:rPr>
                <a:t>else {</a:t>
              </a:r>
            </a:p>
          </p:txBody>
        </p:sp>
        <p:sp>
          <p:nvSpPr>
            <p:cNvPr id="79896" name="TextBox 17"/>
            <p:cNvSpPr txBox="1">
              <a:spLocks noChangeArrowheads="1"/>
            </p:cNvSpPr>
            <p:nvPr/>
          </p:nvSpPr>
          <p:spPr bwMode="auto">
            <a:xfrm>
              <a:off x="2528632" y="3745967"/>
              <a:ext cx="4351068" cy="36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dirty="0">
                  <a:solidFill>
                    <a:schemeClr val="tx1"/>
                  </a:solidFill>
                </a:rPr>
                <a:t>insert LargerSH</a:t>
              </a:r>
              <a:r>
                <a:rPr lang="en-US" altLang="en-US" sz="2000" b="0" dirty="0">
                  <a:solidFill>
                    <a:schemeClr val="tx1"/>
                  </a:solidFill>
                  <a:cs typeface="Arial" panose="020B0604020202020204" pitchFamily="34" charset="0"/>
                </a:rPr>
                <a:t>’s root key in root of </a:t>
              </a:r>
              <a:r>
                <a:rPr lang="en-US" altLang="en-US" sz="2000" b="0" dirty="0">
                  <a:solidFill>
                    <a:srgbClr val="0065FF"/>
                  </a:solidFill>
                  <a:cs typeface="Arial" panose="020B0604020202020204" pitchFamily="34" charset="0"/>
                </a:rPr>
                <a:t>H</a:t>
              </a:r>
              <a:r>
                <a:rPr lang="en-US" altLang="en-US" sz="2000" b="0" dirty="0">
                  <a:solidFill>
                    <a:srgbClr val="6500CC"/>
                  </a:solidFill>
                  <a:cs typeface="Arial" panose="020B0604020202020204" pitchFamily="34" charset="0"/>
                </a:rPr>
                <a:t>;</a:t>
              </a:r>
              <a:endParaRPr lang="en-US" altLang="en-US" sz="2000" b="0" dirty="0">
                <a:solidFill>
                  <a:srgbClr val="6500CC"/>
                </a:solidFill>
              </a:endParaRPr>
            </a:p>
          </p:txBody>
        </p:sp>
        <p:sp>
          <p:nvSpPr>
            <p:cNvPr id="79897" name="TextBox 18"/>
            <p:cNvSpPr txBox="1">
              <a:spLocks noChangeArrowheads="1"/>
            </p:cNvSpPr>
            <p:nvPr/>
          </p:nvSpPr>
          <p:spPr bwMode="auto">
            <a:xfrm>
              <a:off x="8420931" y="3745966"/>
              <a:ext cx="533840" cy="370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200" b="0" i="1" dirty="0">
                  <a:solidFill>
                    <a:srgbClr val="FF3300"/>
                  </a:solidFill>
                  <a:latin typeface="Times New Roman" panose="02020603050405020304" pitchFamily="18" charset="0"/>
                </a:rPr>
                <a:t>O</a:t>
              </a:r>
              <a:r>
                <a:rPr lang="en-US" altLang="en-US" sz="2200" b="0" dirty="0">
                  <a:solidFill>
                    <a:srgbClr val="FF3300"/>
                  </a:solidFill>
                  <a:latin typeface="Times New Roman" panose="02020603050405020304" pitchFamily="18" charset="0"/>
                </a:rPr>
                <a:t>(1)</a:t>
              </a:r>
            </a:p>
          </p:txBody>
        </p:sp>
        <p:sp>
          <p:nvSpPr>
            <p:cNvPr id="79898" name="TextBox 19"/>
            <p:cNvSpPr txBox="1">
              <a:spLocks noChangeArrowheads="1"/>
            </p:cNvSpPr>
            <p:nvPr/>
          </p:nvSpPr>
          <p:spPr bwMode="auto">
            <a:xfrm>
              <a:off x="2528633" y="4080223"/>
              <a:ext cx="2478428" cy="36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dirty="0">
                  <a:solidFill>
                    <a:srgbClr val="FF0000"/>
                  </a:solidFill>
                </a:rPr>
                <a:t>fixHeap</a:t>
              </a:r>
              <a:r>
                <a:rPr lang="en-US" altLang="en-US" sz="2000" b="0" dirty="0">
                  <a:solidFill>
                    <a:srgbClr val="6500CC"/>
                  </a:solidFill>
                </a:rPr>
                <a:t>(</a:t>
              </a:r>
              <a:r>
                <a:rPr lang="en-US" altLang="en-US" sz="2000" b="0" dirty="0">
                  <a:solidFill>
                    <a:schemeClr val="tx1"/>
                  </a:solidFill>
                </a:rPr>
                <a:t>LargerSH</a:t>
              </a:r>
              <a:r>
                <a:rPr lang="en-US" altLang="en-US" sz="2000" b="0" dirty="0">
                  <a:solidFill>
                    <a:srgbClr val="6500CC"/>
                  </a:solidFill>
                </a:rPr>
                <a:t>, </a:t>
              </a:r>
              <a:r>
                <a:rPr lang="en-US" altLang="en-US" sz="2000" b="0" dirty="0">
                  <a:solidFill>
                    <a:srgbClr val="0065FF"/>
                  </a:solidFill>
                </a:rPr>
                <a:t>k</a:t>
              </a:r>
              <a:r>
                <a:rPr lang="en-US" altLang="en-US" sz="2000" b="0" dirty="0">
                  <a:solidFill>
                    <a:srgbClr val="6500CC"/>
                  </a:solidFill>
                </a:rPr>
                <a:t>);</a:t>
              </a:r>
            </a:p>
          </p:txBody>
        </p:sp>
        <p:sp>
          <p:nvSpPr>
            <p:cNvPr id="79899" name="TextBox 21"/>
            <p:cNvSpPr txBox="1">
              <a:spLocks noChangeArrowheads="1"/>
            </p:cNvSpPr>
            <p:nvPr/>
          </p:nvSpPr>
          <p:spPr bwMode="auto">
            <a:xfrm>
              <a:off x="2140516" y="4402952"/>
              <a:ext cx="84966" cy="335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dirty="0">
                  <a:solidFill>
                    <a:schemeClr val="tx1"/>
                  </a:solidFill>
                </a:rPr>
                <a:t>}</a:t>
              </a:r>
            </a:p>
          </p:txBody>
        </p:sp>
        <p:sp>
          <p:nvSpPr>
            <p:cNvPr id="79900" name="TextBox 22"/>
            <p:cNvSpPr txBox="1">
              <a:spLocks noChangeArrowheads="1"/>
            </p:cNvSpPr>
            <p:nvPr/>
          </p:nvSpPr>
          <p:spPr bwMode="auto">
            <a:xfrm>
              <a:off x="1293717" y="4737208"/>
              <a:ext cx="84966" cy="335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dirty="0">
                  <a:solidFill>
                    <a:schemeClr val="tx1"/>
                  </a:solidFill>
                </a:rPr>
                <a:t>}</a:t>
              </a:r>
            </a:p>
          </p:txBody>
        </p:sp>
        <p:sp>
          <p:nvSpPr>
            <p:cNvPr id="79901" name="TextBox 23"/>
            <p:cNvSpPr txBox="1">
              <a:spLocks noChangeArrowheads="1"/>
            </p:cNvSpPr>
            <p:nvPr/>
          </p:nvSpPr>
          <p:spPr bwMode="auto">
            <a:xfrm>
              <a:off x="870320" y="5071463"/>
              <a:ext cx="94585" cy="368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200" b="0" dirty="0">
                  <a:solidFill>
                    <a:schemeClr val="tx1"/>
                  </a:solidFill>
                </a:rPr>
                <a:t>}</a:t>
              </a:r>
            </a:p>
          </p:txBody>
        </p:sp>
      </p:grpSp>
      <p:sp>
        <p:nvSpPr>
          <p:cNvPr id="2" name="Text Placeholder 1"/>
          <p:cNvSpPr>
            <a:spLocks noGrp="1"/>
          </p:cNvSpPr>
          <p:nvPr>
            <p:ph type="body" sz="quarter" idx="16"/>
          </p:nvPr>
        </p:nvSpPr>
        <p:spPr/>
        <p:txBody>
          <a:bodyPr/>
          <a:lstStyle/>
          <a:p>
            <a:r>
              <a:rPr lang="en-GB" dirty="0"/>
              <a:t>Time Complexity of fixHeap</a:t>
            </a:r>
          </a:p>
        </p:txBody>
      </p:sp>
      <p:sp>
        <p:nvSpPr>
          <p:cNvPr id="34" name="Rounded Rectangular Callout 33"/>
          <p:cNvSpPr/>
          <p:nvPr/>
        </p:nvSpPr>
        <p:spPr bwMode="auto">
          <a:xfrm>
            <a:off x="2284412" y="5334000"/>
            <a:ext cx="5410200" cy="990600"/>
          </a:xfrm>
          <a:prstGeom prst="wedgeRoundRectCallout">
            <a:avLst>
              <a:gd name="adj1" fmla="val -40764"/>
              <a:gd name="adj2" fmla="val -70995"/>
              <a:gd name="adj3" fmla="val 16667"/>
            </a:avLst>
          </a:prstGeom>
          <a:solidFill>
            <a:srgbClr val="FFC000"/>
          </a:solidFill>
          <a:ln w="12700" cap="sq" cmpd="sng" algn="ctr">
            <a:solidFill>
              <a:schemeClr val="tx1"/>
            </a:solidFill>
            <a:prstDash val="solid"/>
            <a:round/>
            <a:headEnd type="none" w="sm" len="sm"/>
            <a:tailEnd type="none" w="sm" len="sm"/>
          </a:ln>
          <a:effectLst/>
        </p:spPr>
        <p:txBody>
          <a:bodyPr wrap="none" lIns="92075" tIns="46038" rIns="92075" bIns="46038"/>
          <a:lstStyle/>
          <a:p>
            <a:pPr>
              <a:defRPr/>
            </a:pPr>
            <a:endParaRPr lang="en-US" dirty="0">
              <a:solidFill>
                <a:sysClr val="windowText" lastClr="000000"/>
              </a:solidFill>
              <a:latin typeface="Arial" charset="0"/>
            </a:endParaRPr>
          </a:p>
        </p:txBody>
      </p:sp>
      <p:sp>
        <p:nvSpPr>
          <p:cNvPr id="79879" name="TextBox 34"/>
          <p:cNvSpPr txBox="1">
            <a:spLocks noChangeArrowheads="1"/>
          </p:cNvSpPr>
          <p:nvPr/>
        </p:nvSpPr>
        <p:spPr bwMode="auto">
          <a:xfrm>
            <a:off x="2360612" y="5410200"/>
            <a:ext cx="5257800" cy="81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ysClr val="windowText" lastClr="000000"/>
                </a:solidFill>
                <a:cs typeface="Arial" panose="020B0604020202020204" pitchFamily="34" charset="0"/>
              </a:rPr>
              <a:t>Each recursive call moves down a level</a:t>
            </a:r>
          </a:p>
          <a:p>
            <a:pPr eaLnBrk="1" hangingPunct="1"/>
            <a:r>
              <a:rPr lang="en-US" altLang="en-US" sz="1800" dirty="0">
                <a:solidFill>
                  <a:sysClr val="windowText" lastClr="000000"/>
                </a:solidFill>
                <a:cs typeface="Arial" panose="020B0604020202020204" pitchFamily="34" charset="0"/>
              </a:rPr>
              <a:t>Total no. of key comparisons </a:t>
            </a:r>
            <a:r>
              <a:rPr lang="en-US" altLang="en-US" sz="1800" dirty="0">
                <a:solidFill>
                  <a:sysClr val="windowText" lastClr="000000"/>
                </a:solidFill>
                <a:cs typeface="Arial" panose="020B0604020202020204" pitchFamily="34" charset="0"/>
                <a:sym typeface="Symbol" panose="05050102010706020507" pitchFamily="18" charset="2"/>
              </a:rPr>
              <a:t> </a:t>
            </a:r>
            <a:r>
              <a:rPr lang="en-US" altLang="en-US" sz="1800" dirty="0">
                <a:solidFill>
                  <a:sysClr val="windowText" lastClr="000000"/>
                </a:solidFill>
                <a:cs typeface="Arial" panose="020B0604020202020204" pitchFamily="34" charset="0"/>
              </a:rPr>
              <a:t>2 </a:t>
            </a:r>
            <a:r>
              <a:rPr lang="en-US" altLang="en-US" sz="1800" dirty="0">
                <a:solidFill>
                  <a:sysClr val="windowText" lastClr="000000"/>
                </a:solidFill>
                <a:cs typeface="Arial" panose="020B0604020202020204" pitchFamily="34" charset="0"/>
                <a:sym typeface="Symbol" panose="05050102010706020507" pitchFamily="18" charset="2"/>
              </a:rPr>
              <a:t> tree height </a:t>
            </a:r>
            <a:endParaRPr lang="en-US" altLang="en-US" sz="1800" dirty="0">
              <a:solidFill>
                <a:sysClr val="windowText" lastClr="000000"/>
              </a:solidFill>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956" y="1481720"/>
            <a:ext cx="6504025" cy="320601"/>
          </a:xfrm>
          <a:prstGeom prst="rect">
            <a:avLst/>
          </a:prstGeom>
          <a:noFill/>
        </p:spPr>
        <p:txBody>
          <a:bodyPr wrap="none" lIns="0" tIns="0" rIns="0" bIns="0">
            <a:spAutoFit/>
          </a:bodyPr>
          <a:lstStyle/>
          <a:p>
            <a:pPr>
              <a:lnSpc>
                <a:spcPts val="2479"/>
              </a:lnSpc>
              <a:defRPr/>
            </a:pPr>
            <a:r>
              <a:rPr lang="en-US" sz="2400" dirty="0">
                <a:solidFill>
                  <a:schemeClr val="tx1"/>
                </a:solidFill>
                <a:latin typeface="Arial"/>
              </a:rPr>
              <a:t>Recall: </a:t>
            </a:r>
            <a:r>
              <a:rPr lang="en-US" sz="2400" b="0" dirty="0">
                <a:solidFill>
                  <a:schemeClr val="tx1"/>
                </a:solidFill>
                <a:latin typeface="Arial"/>
              </a:rPr>
              <a:t>A heap is a nearly complete binary tree </a:t>
            </a:r>
          </a:p>
        </p:txBody>
      </p:sp>
      <p:sp>
        <p:nvSpPr>
          <p:cNvPr id="7" name="Text Placeholder 6"/>
          <p:cNvSpPr>
            <a:spLocks noGrp="1"/>
          </p:cNvSpPr>
          <p:nvPr>
            <p:ph type="body" sz="quarter" idx="16"/>
          </p:nvPr>
        </p:nvSpPr>
        <p:spPr/>
        <p:txBody>
          <a:bodyPr/>
          <a:lstStyle/>
          <a:p>
            <a:r>
              <a:rPr lang="en-GB" dirty="0"/>
              <a:t>Time Complexity of </a:t>
            </a:r>
            <a:r>
              <a:rPr lang="en-GB" dirty="0" smtClean="0"/>
              <a:t>fixHeap</a:t>
            </a:r>
            <a:endParaRPr lang="en-GB" dirty="0"/>
          </a:p>
        </p:txBody>
      </p:sp>
      <p:sp>
        <p:nvSpPr>
          <p:cNvPr id="35" name="TextBox 34"/>
          <p:cNvSpPr txBox="1"/>
          <p:nvPr/>
        </p:nvSpPr>
        <p:spPr>
          <a:xfrm>
            <a:off x="684212" y="1978919"/>
            <a:ext cx="4586287" cy="1414393"/>
          </a:xfrm>
          <a:prstGeom prst="rect">
            <a:avLst/>
          </a:prstGeom>
          <a:noFill/>
        </p:spPr>
        <p:txBody>
          <a:bodyPr lIns="83978" tIns="41989" rIns="83978" bIns="41989">
            <a:spAutoFit/>
          </a:bodyPr>
          <a:lstStyle/>
          <a:p>
            <a:pPr>
              <a:defRPr/>
            </a:pPr>
            <a:r>
              <a:rPr lang="en-US" sz="2400" dirty="0">
                <a:solidFill>
                  <a:srgbClr val="C00000"/>
                </a:solidFill>
                <a:latin typeface="Arial" charset="0"/>
              </a:rPr>
              <a:t>Note: </a:t>
            </a:r>
            <a:r>
              <a:rPr lang="en-US" sz="2400" b="0" dirty="0">
                <a:solidFill>
                  <a:schemeClr val="tx1"/>
                </a:solidFill>
                <a:latin typeface="Arial" charset="0"/>
              </a:rPr>
              <a:t>A complete binary tree of </a:t>
            </a:r>
            <a:r>
              <a:rPr lang="en-US" sz="2400" b="0" i="1" dirty="0">
                <a:solidFill>
                  <a:schemeClr val="tx1"/>
                </a:solidFill>
                <a:latin typeface="Arial" charset="0"/>
              </a:rPr>
              <a:t>k</a:t>
            </a:r>
            <a:r>
              <a:rPr lang="en-US" sz="2400" b="0" dirty="0">
                <a:solidFill>
                  <a:schemeClr val="tx1"/>
                </a:solidFill>
                <a:latin typeface="Arial" charset="0"/>
              </a:rPr>
              <a:t> levels has 2</a:t>
            </a:r>
            <a:r>
              <a:rPr lang="en-US" sz="2400" b="0" i="1" baseline="30000" dirty="0">
                <a:solidFill>
                  <a:schemeClr val="tx1"/>
                </a:solidFill>
                <a:latin typeface="Arial" charset="0"/>
              </a:rPr>
              <a:t>k</a:t>
            </a:r>
            <a:r>
              <a:rPr lang="en-US" sz="2400" b="0" dirty="0">
                <a:solidFill>
                  <a:schemeClr val="tx1"/>
                </a:solidFill>
                <a:latin typeface="Arial" charset="0"/>
              </a:rPr>
              <a:t> – 1 nodes (prove by mathematical induction</a:t>
            </a:r>
            <a:r>
              <a:rPr lang="en-US" sz="2000" b="0" dirty="0">
                <a:solidFill>
                  <a:schemeClr val="tx1"/>
                </a:solidFill>
                <a:latin typeface="Arial" charset="0"/>
              </a:rPr>
              <a:t>)</a:t>
            </a:r>
          </a:p>
        </p:txBody>
      </p:sp>
      <p:grpSp>
        <p:nvGrpSpPr>
          <p:cNvPr id="9" name="Group 8"/>
          <p:cNvGrpSpPr/>
          <p:nvPr/>
        </p:nvGrpSpPr>
        <p:grpSpPr>
          <a:xfrm>
            <a:off x="5484812" y="1503502"/>
            <a:ext cx="3733800" cy="2674085"/>
            <a:chOff x="684212" y="3172407"/>
            <a:chExt cx="3733800" cy="2674085"/>
          </a:xfrm>
        </p:grpSpPr>
        <p:sp>
          <p:nvSpPr>
            <p:cNvPr id="52" name="Line 101"/>
            <p:cNvSpPr>
              <a:spLocks noChangeShapeType="1"/>
            </p:cNvSpPr>
            <p:nvPr/>
          </p:nvSpPr>
          <p:spPr bwMode="gray">
            <a:xfrm>
              <a:off x="1576890" y="5010980"/>
              <a:ext cx="211104" cy="36597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27" name="Line 99"/>
            <p:cNvSpPr>
              <a:spLocks noChangeShapeType="1"/>
            </p:cNvSpPr>
            <p:nvPr/>
          </p:nvSpPr>
          <p:spPr bwMode="gray">
            <a:xfrm flipH="1">
              <a:off x="1675426" y="4269173"/>
              <a:ext cx="276163" cy="3507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28" name="Line 101"/>
            <p:cNvSpPr>
              <a:spLocks noChangeShapeType="1"/>
            </p:cNvSpPr>
            <p:nvPr/>
          </p:nvSpPr>
          <p:spPr bwMode="gray">
            <a:xfrm>
              <a:off x="2132524" y="4239015"/>
              <a:ext cx="380915" cy="38093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29" name="Line 98"/>
            <p:cNvSpPr>
              <a:spLocks noChangeShapeType="1"/>
            </p:cNvSpPr>
            <p:nvPr/>
          </p:nvSpPr>
          <p:spPr bwMode="gray">
            <a:xfrm flipH="1">
              <a:off x="2208706" y="3552805"/>
              <a:ext cx="408201" cy="3052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31" name="Oval 87"/>
            <p:cNvSpPr>
              <a:spLocks noChangeArrowheads="1"/>
            </p:cNvSpPr>
            <p:nvPr/>
          </p:nvSpPr>
          <p:spPr bwMode="gray">
            <a:xfrm>
              <a:off x="2626516" y="3172407"/>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32" name="Oval 88"/>
            <p:cNvSpPr>
              <a:spLocks noChangeArrowheads="1"/>
            </p:cNvSpPr>
            <p:nvPr/>
          </p:nvSpPr>
          <p:spPr bwMode="gray">
            <a:xfrm>
              <a:off x="1827792" y="3844002"/>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33" name="Oval 89"/>
            <p:cNvSpPr>
              <a:spLocks noChangeArrowheads="1"/>
            </p:cNvSpPr>
            <p:nvPr/>
          </p:nvSpPr>
          <p:spPr bwMode="gray">
            <a:xfrm>
              <a:off x="3427634" y="3781897"/>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34" name="Text Box 90"/>
            <p:cNvSpPr txBox="1">
              <a:spLocks noChangeArrowheads="1"/>
            </p:cNvSpPr>
            <p:nvPr/>
          </p:nvSpPr>
          <p:spPr bwMode="gray">
            <a:xfrm>
              <a:off x="3503816" y="3781897"/>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3</a:t>
              </a:r>
              <a:endParaRPr lang="en-US" altLang="en-US" dirty="0">
                <a:solidFill>
                  <a:schemeClr val="bg1"/>
                </a:solidFill>
              </a:endParaRPr>
            </a:p>
          </p:txBody>
        </p:sp>
        <p:sp>
          <p:nvSpPr>
            <p:cNvPr id="36" name="Oval 91"/>
            <p:cNvSpPr>
              <a:spLocks noChangeArrowheads="1"/>
            </p:cNvSpPr>
            <p:nvPr/>
          </p:nvSpPr>
          <p:spPr bwMode="gray">
            <a:xfrm>
              <a:off x="1217612" y="4619947"/>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37" name="Oval 92"/>
            <p:cNvSpPr>
              <a:spLocks noChangeArrowheads="1"/>
            </p:cNvSpPr>
            <p:nvPr/>
          </p:nvSpPr>
          <p:spPr bwMode="gray">
            <a:xfrm>
              <a:off x="2321394" y="4619947"/>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38" name="Text Box 93"/>
            <p:cNvSpPr txBox="1">
              <a:spLocks noChangeArrowheads="1"/>
            </p:cNvSpPr>
            <p:nvPr/>
          </p:nvSpPr>
          <p:spPr bwMode="gray">
            <a:xfrm>
              <a:off x="1892034" y="3858368"/>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2</a:t>
              </a:r>
              <a:endParaRPr lang="en-US" altLang="en-US" dirty="0">
                <a:solidFill>
                  <a:schemeClr val="bg1"/>
                </a:solidFill>
              </a:endParaRPr>
            </a:p>
          </p:txBody>
        </p:sp>
        <p:sp>
          <p:nvSpPr>
            <p:cNvPr id="39" name="Oval 94"/>
            <p:cNvSpPr>
              <a:spLocks noChangeArrowheads="1"/>
            </p:cNvSpPr>
            <p:nvPr/>
          </p:nvSpPr>
          <p:spPr bwMode="gray">
            <a:xfrm>
              <a:off x="3083223" y="4619947"/>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40" name="Text Box 95"/>
            <p:cNvSpPr txBox="1">
              <a:spLocks noChangeArrowheads="1"/>
            </p:cNvSpPr>
            <p:nvPr/>
          </p:nvSpPr>
          <p:spPr bwMode="gray">
            <a:xfrm>
              <a:off x="3147464" y="4634311"/>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6</a:t>
              </a:r>
              <a:endParaRPr lang="en-US" altLang="en-US" dirty="0">
                <a:solidFill>
                  <a:schemeClr val="bg1"/>
                </a:solidFill>
              </a:endParaRPr>
            </a:p>
          </p:txBody>
        </p:sp>
        <p:sp>
          <p:nvSpPr>
            <p:cNvPr id="41" name="Oval 96"/>
            <p:cNvSpPr>
              <a:spLocks noChangeArrowheads="1"/>
            </p:cNvSpPr>
            <p:nvPr/>
          </p:nvSpPr>
          <p:spPr bwMode="gray">
            <a:xfrm>
              <a:off x="3960914" y="4619947"/>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42" name="Text Box 97"/>
            <p:cNvSpPr txBox="1">
              <a:spLocks noChangeArrowheads="1"/>
            </p:cNvSpPr>
            <p:nvPr/>
          </p:nvSpPr>
          <p:spPr bwMode="gray">
            <a:xfrm>
              <a:off x="4025156" y="4634311"/>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7</a:t>
              </a:r>
              <a:endParaRPr lang="en-US" altLang="en-US" dirty="0">
                <a:solidFill>
                  <a:schemeClr val="bg1"/>
                </a:solidFill>
              </a:endParaRPr>
            </a:p>
          </p:txBody>
        </p:sp>
        <p:sp>
          <p:nvSpPr>
            <p:cNvPr id="43" name="Line 100"/>
            <p:cNvSpPr>
              <a:spLocks noChangeShapeType="1"/>
            </p:cNvSpPr>
            <p:nvPr/>
          </p:nvSpPr>
          <p:spPr bwMode="gray">
            <a:xfrm flipH="1">
              <a:off x="3351451" y="4239015"/>
              <a:ext cx="228549" cy="38093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44" name="Line 102"/>
            <p:cNvSpPr>
              <a:spLocks noChangeShapeType="1"/>
            </p:cNvSpPr>
            <p:nvPr/>
          </p:nvSpPr>
          <p:spPr bwMode="gray">
            <a:xfrm>
              <a:off x="3072524" y="3552805"/>
              <a:ext cx="431291" cy="3052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45" name="Line 103"/>
            <p:cNvSpPr>
              <a:spLocks noChangeShapeType="1"/>
            </p:cNvSpPr>
            <p:nvPr/>
          </p:nvSpPr>
          <p:spPr bwMode="gray">
            <a:xfrm>
              <a:off x="3808549" y="4239015"/>
              <a:ext cx="380915" cy="38093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46" name="Text Box 104"/>
            <p:cNvSpPr txBox="1">
              <a:spLocks noChangeArrowheads="1"/>
            </p:cNvSpPr>
            <p:nvPr/>
          </p:nvSpPr>
          <p:spPr bwMode="gray">
            <a:xfrm>
              <a:off x="2702699" y="3172407"/>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1</a:t>
              </a:r>
              <a:endParaRPr lang="en-US" altLang="en-US" dirty="0">
                <a:solidFill>
                  <a:schemeClr val="bg1"/>
                </a:solidFill>
              </a:endParaRPr>
            </a:p>
          </p:txBody>
        </p:sp>
        <p:sp>
          <p:nvSpPr>
            <p:cNvPr id="47" name="Text Box 105"/>
            <p:cNvSpPr txBox="1">
              <a:spLocks noChangeArrowheads="1"/>
            </p:cNvSpPr>
            <p:nvPr/>
          </p:nvSpPr>
          <p:spPr bwMode="gray">
            <a:xfrm>
              <a:off x="2397577" y="4619947"/>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5</a:t>
              </a:r>
              <a:endParaRPr lang="en-US" altLang="en-US" dirty="0">
                <a:solidFill>
                  <a:schemeClr val="bg1"/>
                </a:solidFill>
              </a:endParaRPr>
            </a:p>
          </p:txBody>
        </p:sp>
        <p:sp>
          <p:nvSpPr>
            <p:cNvPr id="48" name="Text Box 106"/>
            <p:cNvSpPr txBox="1">
              <a:spLocks noChangeArrowheads="1"/>
            </p:cNvSpPr>
            <p:nvPr/>
          </p:nvSpPr>
          <p:spPr bwMode="gray">
            <a:xfrm>
              <a:off x="1293795" y="4619947"/>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4</a:t>
              </a:r>
              <a:endParaRPr lang="en-US" altLang="en-US" dirty="0">
                <a:solidFill>
                  <a:schemeClr val="bg1"/>
                </a:solidFill>
              </a:endParaRPr>
            </a:p>
          </p:txBody>
        </p:sp>
        <p:sp>
          <p:nvSpPr>
            <p:cNvPr id="51" name="Line 99"/>
            <p:cNvSpPr>
              <a:spLocks noChangeShapeType="1"/>
            </p:cNvSpPr>
            <p:nvPr/>
          </p:nvSpPr>
          <p:spPr bwMode="gray">
            <a:xfrm flipH="1">
              <a:off x="1062788" y="5048334"/>
              <a:ext cx="209371" cy="29989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55" name="Text Box 106"/>
            <p:cNvSpPr txBox="1">
              <a:spLocks noChangeArrowheads="1"/>
            </p:cNvSpPr>
            <p:nvPr/>
          </p:nvSpPr>
          <p:spPr bwMode="gray">
            <a:xfrm>
              <a:off x="685346" y="5418104"/>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4</a:t>
              </a:r>
              <a:endParaRPr lang="en-US" altLang="en-US" dirty="0">
                <a:solidFill>
                  <a:schemeClr val="bg1"/>
                </a:solidFill>
              </a:endParaRPr>
            </a:p>
          </p:txBody>
        </p:sp>
        <p:sp>
          <p:nvSpPr>
            <p:cNvPr id="58" name="Oval 91"/>
            <p:cNvSpPr>
              <a:spLocks noChangeArrowheads="1"/>
            </p:cNvSpPr>
            <p:nvPr/>
          </p:nvSpPr>
          <p:spPr bwMode="gray">
            <a:xfrm>
              <a:off x="684212" y="5376959"/>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59" name="Oval 92"/>
            <p:cNvSpPr>
              <a:spLocks noChangeArrowheads="1"/>
            </p:cNvSpPr>
            <p:nvPr/>
          </p:nvSpPr>
          <p:spPr bwMode="gray">
            <a:xfrm>
              <a:off x="1674590" y="5376959"/>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60" name="Text Box 105"/>
            <p:cNvSpPr txBox="1">
              <a:spLocks noChangeArrowheads="1"/>
            </p:cNvSpPr>
            <p:nvPr/>
          </p:nvSpPr>
          <p:spPr bwMode="gray">
            <a:xfrm>
              <a:off x="1750773" y="5376959"/>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9</a:t>
              </a:r>
              <a:endParaRPr lang="en-US" altLang="en-US" dirty="0">
                <a:solidFill>
                  <a:schemeClr val="bg1"/>
                </a:solidFill>
              </a:endParaRPr>
            </a:p>
          </p:txBody>
        </p:sp>
        <p:sp>
          <p:nvSpPr>
            <p:cNvPr id="61" name="Text Box 106"/>
            <p:cNvSpPr txBox="1">
              <a:spLocks noChangeArrowheads="1"/>
            </p:cNvSpPr>
            <p:nvPr/>
          </p:nvSpPr>
          <p:spPr bwMode="gray">
            <a:xfrm>
              <a:off x="760395" y="5376959"/>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8</a:t>
              </a:r>
              <a:endParaRPr lang="en-US" altLang="en-US" dirty="0">
                <a:solidFill>
                  <a:schemeClr val="bg1"/>
                </a:solidFill>
              </a:endParaRPr>
            </a:p>
          </p:txBody>
        </p:sp>
        <p:sp>
          <p:nvSpPr>
            <p:cNvPr id="63" name="Text Box 105"/>
            <p:cNvSpPr txBox="1">
              <a:spLocks noChangeArrowheads="1"/>
            </p:cNvSpPr>
            <p:nvPr/>
          </p:nvSpPr>
          <p:spPr bwMode="gray">
            <a:xfrm>
              <a:off x="2578357" y="5410553"/>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9</a:t>
              </a:r>
              <a:endParaRPr lang="en-US" altLang="en-US" dirty="0">
                <a:solidFill>
                  <a:schemeClr val="bg1"/>
                </a:solidFill>
              </a:endParaRPr>
            </a:p>
          </p:txBody>
        </p:sp>
        <p:sp>
          <p:nvSpPr>
            <p:cNvPr id="64" name="Line 101"/>
            <p:cNvSpPr>
              <a:spLocks noChangeShapeType="1"/>
            </p:cNvSpPr>
            <p:nvPr/>
          </p:nvSpPr>
          <p:spPr bwMode="gray">
            <a:xfrm flipH="1">
              <a:off x="2295614" y="5077065"/>
              <a:ext cx="165823" cy="3964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65" name="Oval 92"/>
            <p:cNvSpPr>
              <a:spLocks noChangeArrowheads="1"/>
            </p:cNvSpPr>
            <p:nvPr/>
          </p:nvSpPr>
          <p:spPr bwMode="gray">
            <a:xfrm>
              <a:off x="2194129" y="5376959"/>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66" name="Text Box 105"/>
            <p:cNvSpPr txBox="1">
              <a:spLocks noChangeArrowheads="1"/>
            </p:cNvSpPr>
            <p:nvPr/>
          </p:nvSpPr>
          <p:spPr bwMode="gray">
            <a:xfrm>
              <a:off x="2194129" y="5376959"/>
              <a:ext cx="47128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10</a:t>
              </a:r>
              <a:endParaRPr lang="en-US" altLang="en-US" dirty="0">
                <a:solidFill>
                  <a:schemeClr val="bg1"/>
                </a:solidFil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4" name="TextBox 11"/>
          <p:cNvSpPr txBox="1">
            <a:spLocks noChangeArrowheads="1"/>
          </p:cNvSpPr>
          <p:nvPr/>
        </p:nvSpPr>
        <p:spPr bwMode="auto">
          <a:xfrm>
            <a:off x="6810375" y="4808538"/>
            <a:ext cx="38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lnSpc>
                <a:spcPts val="1475"/>
              </a:lnSpc>
            </a:pPr>
            <a:r>
              <a:rPr lang="en-US" altLang="en-US" sz="1200" dirty="0">
                <a:solidFill>
                  <a:srgbClr val="000000"/>
                </a:solidFill>
                <a:latin typeface="Times New Roman" panose="02020603050405020304" pitchFamily="18" charset="0"/>
                <a:cs typeface="Times New Roman" panose="02020603050405020304" pitchFamily="18" charset="0"/>
              </a:rPr>
              <a:t> </a:t>
            </a:r>
          </a:p>
          <a:p>
            <a:pPr eaLnBrk="1" hangingPunct="1">
              <a:lnSpc>
                <a:spcPts val="1475"/>
              </a:lnSpc>
            </a:pPr>
            <a:endParaRPr lang="en-US" altLang="en-US" sz="1200" i="1" dirty="0">
              <a:solidFill>
                <a:srgbClr val="000000"/>
              </a:solidFill>
              <a:latin typeface="Times New Roman" panose="02020603050405020304" pitchFamily="18" charset="0"/>
            </a:endParaRPr>
          </a:p>
        </p:txBody>
      </p:sp>
      <p:sp>
        <p:nvSpPr>
          <p:cNvPr id="8207" name="TextBox 14"/>
          <p:cNvSpPr txBox="1">
            <a:spLocks noChangeArrowheads="1"/>
          </p:cNvSpPr>
          <p:nvPr/>
        </p:nvSpPr>
        <p:spPr bwMode="auto">
          <a:xfrm>
            <a:off x="7939088" y="4808538"/>
            <a:ext cx="4127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lnSpc>
                <a:spcPts val="1475"/>
              </a:lnSpc>
            </a:pPr>
            <a:r>
              <a:rPr lang="en-US" altLang="en-US" sz="1300" i="1" dirty="0">
                <a:solidFill>
                  <a:srgbClr val="000000"/>
                </a:solidFill>
                <a:latin typeface="Times New Roman" panose="02020603050405020304" pitchFamily="18" charset="0"/>
              </a:rPr>
              <a:t> </a:t>
            </a:r>
          </a:p>
          <a:p>
            <a:pPr eaLnBrk="1" hangingPunct="1">
              <a:lnSpc>
                <a:spcPts val="1475"/>
              </a:lnSpc>
            </a:pPr>
            <a:endParaRPr lang="en-US" altLang="en-US" dirty="0"/>
          </a:p>
        </p:txBody>
      </p:sp>
      <p:sp>
        <p:nvSpPr>
          <p:cNvPr id="7" name="Text Placeholder 6"/>
          <p:cNvSpPr>
            <a:spLocks noGrp="1"/>
          </p:cNvSpPr>
          <p:nvPr>
            <p:ph type="body" sz="quarter" idx="16"/>
          </p:nvPr>
        </p:nvSpPr>
        <p:spPr/>
        <p:txBody>
          <a:bodyPr/>
          <a:lstStyle/>
          <a:p>
            <a:r>
              <a:rPr lang="en-GB" dirty="0"/>
              <a:t>Time Complexity of </a:t>
            </a:r>
            <a:r>
              <a:rPr lang="en-GB" dirty="0" smtClean="0"/>
              <a:t>fixHeap</a:t>
            </a:r>
            <a:endParaRPr lang="en-GB" dirty="0"/>
          </a:p>
        </p:txBody>
      </p:sp>
      <p:grpSp>
        <p:nvGrpSpPr>
          <p:cNvPr id="92" name="Group 91"/>
          <p:cNvGrpSpPr/>
          <p:nvPr/>
        </p:nvGrpSpPr>
        <p:grpSpPr>
          <a:xfrm>
            <a:off x="5484812" y="1503502"/>
            <a:ext cx="3733800" cy="2674085"/>
            <a:chOff x="684212" y="3172407"/>
            <a:chExt cx="3733800" cy="2674085"/>
          </a:xfrm>
        </p:grpSpPr>
        <p:sp>
          <p:nvSpPr>
            <p:cNvPr id="93" name="Line 101"/>
            <p:cNvSpPr>
              <a:spLocks noChangeShapeType="1"/>
            </p:cNvSpPr>
            <p:nvPr/>
          </p:nvSpPr>
          <p:spPr bwMode="gray">
            <a:xfrm>
              <a:off x="1576890" y="5010980"/>
              <a:ext cx="211104" cy="36597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94" name="Line 99"/>
            <p:cNvSpPr>
              <a:spLocks noChangeShapeType="1"/>
            </p:cNvSpPr>
            <p:nvPr/>
          </p:nvSpPr>
          <p:spPr bwMode="gray">
            <a:xfrm flipH="1">
              <a:off x="1675426" y="4269173"/>
              <a:ext cx="276163" cy="3507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95" name="Line 101"/>
            <p:cNvSpPr>
              <a:spLocks noChangeShapeType="1"/>
            </p:cNvSpPr>
            <p:nvPr/>
          </p:nvSpPr>
          <p:spPr bwMode="gray">
            <a:xfrm>
              <a:off x="2132524" y="4239015"/>
              <a:ext cx="380915" cy="38093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96" name="Line 98"/>
            <p:cNvSpPr>
              <a:spLocks noChangeShapeType="1"/>
            </p:cNvSpPr>
            <p:nvPr/>
          </p:nvSpPr>
          <p:spPr bwMode="gray">
            <a:xfrm flipH="1">
              <a:off x="2208706" y="3552805"/>
              <a:ext cx="408201" cy="3052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97" name="Oval 87"/>
            <p:cNvSpPr>
              <a:spLocks noChangeArrowheads="1"/>
            </p:cNvSpPr>
            <p:nvPr/>
          </p:nvSpPr>
          <p:spPr bwMode="gray">
            <a:xfrm>
              <a:off x="2626516" y="3172407"/>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98" name="Oval 88"/>
            <p:cNvSpPr>
              <a:spLocks noChangeArrowheads="1"/>
            </p:cNvSpPr>
            <p:nvPr/>
          </p:nvSpPr>
          <p:spPr bwMode="gray">
            <a:xfrm>
              <a:off x="1827792" y="3844002"/>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99" name="Oval 89"/>
            <p:cNvSpPr>
              <a:spLocks noChangeArrowheads="1"/>
            </p:cNvSpPr>
            <p:nvPr/>
          </p:nvSpPr>
          <p:spPr bwMode="gray">
            <a:xfrm>
              <a:off x="3427634" y="3781897"/>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100" name="Text Box 90"/>
            <p:cNvSpPr txBox="1">
              <a:spLocks noChangeArrowheads="1"/>
            </p:cNvSpPr>
            <p:nvPr/>
          </p:nvSpPr>
          <p:spPr bwMode="gray">
            <a:xfrm>
              <a:off x="3503816" y="3781897"/>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3</a:t>
              </a:r>
              <a:endParaRPr lang="en-US" altLang="en-US" dirty="0">
                <a:solidFill>
                  <a:schemeClr val="bg1"/>
                </a:solidFill>
              </a:endParaRPr>
            </a:p>
          </p:txBody>
        </p:sp>
        <p:sp>
          <p:nvSpPr>
            <p:cNvPr id="101" name="Oval 91"/>
            <p:cNvSpPr>
              <a:spLocks noChangeArrowheads="1"/>
            </p:cNvSpPr>
            <p:nvPr/>
          </p:nvSpPr>
          <p:spPr bwMode="gray">
            <a:xfrm>
              <a:off x="1217612" y="4619947"/>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102" name="Oval 92"/>
            <p:cNvSpPr>
              <a:spLocks noChangeArrowheads="1"/>
            </p:cNvSpPr>
            <p:nvPr/>
          </p:nvSpPr>
          <p:spPr bwMode="gray">
            <a:xfrm>
              <a:off x="2321394" y="4619947"/>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103" name="Text Box 93"/>
            <p:cNvSpPr txBox="1">
              <a:spLocks noChangeArrowheads="1"/>
            </p:cNvSpPr>
            <p:nvPr/>
          </p:nvSpPr>
          <p:spPr bwMode="gray">
            <a:xfrm>
              <a:off x="1892034" y="3858368"/>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2</a:t>
              </a:r>
              <a:endParaRPr lang="en-US" altLang="en-US" dirty="0">
                <a:solidFill>
                  <a:schemeClr val="bg1"/>
                </a:solidFill>
              </a:endParaRPr>
            </a:p>
          </p:txBody>
        </p:sp>
        <p:sp>
          <p:nvSpPr>
            <p:cNvPr id="104" name="Oval 94"/>
            <p:cNvSpPr>
              <a:spLocks noChangeArrowheads="1"/>
            </p:cNvSpPr>
            <p:nvPr/>
          </p:nvSpPr>
          <p:spPr bwMode="gray">
            <a:xfrm>
              <a:off x="3083223" y="4619947"/>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105" name="Text Box 95"/>
            <p:cNvSpPr txBox="1">
              <a:spLocks noChangeArrowheads="1"/>
            </p:cNvSpPr>
            <p:nvPr/>
          </p:nvSpPr>
          <p:spPr bwMode="gray">
            <a:xfrm>
              <a:off x="3147464" y="4634311"/>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6</a:t>
              </a:r>
              <a:endParaRPr lang="en-US" altLang="en-US" dirty="0">
                <a:solidFill>
                  <a:schemeClr val="bg1"/>
                </a:solidFill>
              </a:endParaRPr>
            </a:p>
          </p:txBody>
        </p:sp>
        <p:sp>
          <p:nvSpPr>
            <p:cNvPr id="106" name="Oval 96"/>
            <p:cNvSpPr>
              <a:spLocks noChangeArrowheads="1"/>
            </p:cNvSpPr>
            <p:nvPr/>
          </p:nvSpPr>
          <p:spPr bwMode="gray">
            <a:xfrm>
              <a:off x="3960914" y="4619947"/>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107" name="Text Box 97"/>
            <p:cNvSpPr txBox="1">
              <a:spLocks noChangeArrowheads="1"/>
            </p:cNvSpPr>
            <p:nvPr/>
          </p:nvSpPr>
          <p:spPr bwMode="gray">
            <a:xfrm>
              <a:off x="4025156" y="4634311"/>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7</a:t>
              </a:r>
              <a:endParaRPr lang="en-US" altLang="en-US" dirty="0">
                <a:solidFill>
                  <a:schemeClr val="bg1"/>
                </a:solidFill>
              </a:endParaRPr>
            </a:p>
          </p:txBody>
        </p:sp>
        <p:sp>
          <p:nvSpPr>
            <p:cNvPr id="108" name="Line 100"/>
            <p:cNvSpPr>
              <a:spLocks noChangeShapeType="1"/>
            </p:cNvSpPr>
            <p:nvPr/>
          </p:nvSpPr>
          <p:spPr bwMode="gray">
            <a:xfrm flipH="1">
              <a:off x="3351451" y="4239015"/>
              <a:ext cx="228549" cy="38093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109" name="Line 102"/>
            <p:cNvSpPr>
              <a:spLocks noChangeShapeType="1"/>
            </p:cNvSpPr>
            <p:nvPr/>
          </p:nvSpPr>
          <p:spPr bwMode="gray">
            <a:xfrm>
              <a:off x="3072524" y="3552805"/>
              <a:ext cx="431291" cy="3052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110" name="Line 103"/>
            <p:cNvSpPr>
              <a:spLocks noChangeShapeType="1"/>
            </p:cNvSpPr>
            <p:nvPr/>
          </p:nvSpPr>
          <p:spPr bwMode="gray">
            <a:xfrm>
              <a:off x="3808549" y="4239015"/>
              <a:ext cx="380915" cy="38093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111" name="Text Box 104"/>
            <p:cNvSpPr txBox="1">
              <a:spLocks noChangeArrowheads="1"/>
            </p:cNvSpPr>
            <p:nvPr/>
          </p:nvSpPr>
          <p:spPr bwMode="gray">
            <a:xfrm>
              <a:off x="2702699" y="3172407"/>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1</a:t>
              </a:r>
              <a:endParaRPr lang="en-US" altLang="en-US" dirty="0">
                <a:solidFill>
                  <a:schemeClr val="bg1"/>
                </a:solidFill>
              </a:endParaRPr>
            </a:p>
          </p:txBody>
        </p:sp>
        <p:sp>
          <p:nvSpPr>
            <p:cNvPr id="112" name="Text Box 105"/>
            <p:cNvSpPr txBox="1">
              <a:spLocks noChangeArrowheads="1"/>
            </p:cNvSpPr>
            <p:nvPr/>
          </p:nvSpPr>
          <p:spPr bwMode="gray">
            <a:xfrm>
              <a:off x="2397577" y="4619947"/>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5</a:t>
              </a:r>
              <a:endParaRPr lang="en-US" altLang="en-US" dirty="0">
                <a:solidFill>
                  <a:schemeClr val="bg1"/>
                </a:solidFill>
              </a:endParaRPr>
            </a:p>
          </p:txBody>
        </p:sp>
        <p:sp>
          <p:nvSpPr>
            <p:cNvPr id="113" name="Text Box 106"/>
            <p:cNvSpPr txBox="1">
              <a:spLocks noChangeArrowheads="1"/>
            </p:cNvSpPr>
            <p:nvPr/>
          </p:nvSpPr>
          <p:spPr bwMode="gray">
            <a:xfrm>
              <a:off x="1293795" y="4619947"/>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4</a:t>
              </a:r>
              <a:endParaRPr lang="en-US" altLang="en-US" dirty="0">
                <a:solidFill>
                  <a:schemeClr val="bg1"/>
                </a:solidFill>
              </a:endParaRPr>
            </a:p>
          </p:txBody>
        </p:sp>
        <p:sp>
          <p:nvSpPr>
            <p:cNvPr id="114" name="Line 99"/>
            <p:cNvSpPr>
              <a:spLocks noChangeShapeType="1"/>
            </p:cNvSpPr>
            <p:nvPr/>
          </p:nvSpPr>
          <p:spPr bwMode="gray">
            <a:xfrm flipH="1">
              <a:off x="1062788" y="5048334"/>
              <a:ext cx="209371" cy="29989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115" name="Text Box 106"/>
            <p:cNvSpPr txBox="1">
              <a:spLocks noChangeArrowheads="1"/>
            </p:cNvSpPr>
            <p:nvPr/>
          </p:nvSpPr>
          <p:spPr bwMode="gray">
            <a:xfrm>
              <a:off x="685346" y="5418104"/>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4</a:t>
              </a:r>
              <a:endParaRPr lang="en-US" altLang="en-US" dirty="0">
                <a:solidFill>
                  <a:schemeClr val="bg1"/>
                </a:solidFill>
              </a:endParaRPr>
            </a:p>
          </p:txBody>
        </p:sp>
        <p:sp>
          <p:nvSpPr>
            <p:cNvPr id="116" name="Oval 91"/>
            <p:cNvSpPr>
              <a:spLocks noChangeArrowheads="1"/>
            </p:cNvSpPr>
            <p:nvPr/>
          </p:nvSpPr>
          <p:spPr bwMode="gray">
            <a:xfrm>
              <a:off x="684212" y="5376959"/>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117" name="Oval 92"/>
            <p:cNvSpPr>
              <a:spLocks noChangeArrowheads="1"/>
            </p:cNvSpPr>
            <p:nvPr/>
          </p:nvSpPr>
          <p:spPr bwMode="gray">
            <a:xfrm>
              <a:off x="1674590" y="5376959"/>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118" name="Text Box 105"/>
            <p:cNvSpPr txBox="1">
              <a:spLocks noChangeArrowheads="1"/>
            </p:cNvSpPr>
            <p:nvPr/>
          </p:nvSpPr>
          <p:spPr bwMode="gray">
            <a:xfrm>
              <a:off x="1750773" y="5376959"/>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9</a:t>
              </a:r>
              <a:endParaRPr lang="en-US" altLang="en-US" dirty="0">
                <a:solidFill>
                  <a:schemeClr val="bg1"/>
                </a:solidFill>
              </a:endParaRPr>
            </a:p>
          </p:txBody>
        </p:sp>
        <p:sp>
          <p:nvSpPr>
            <p:cNvPr id="119" name="Text Box 106"/>
            <p:cNvSpPr txBox="1">
              <a:spLocks noChangeArrowheads="1"/>
            </p:cNvSpPr>
            <p:nvPr/>
          </p:nvSpPr>
          <p:spPr bwMode="gray">
            <a:xfrm>
              <a:off x="760395" y="5376959"/>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8</a:t>
              </a:r>
              <a:endParaRPr lang="en-US" altLang="en-US" dirty="0">
                <a:solidFill>
                  <a:schemeClr val="bg1"/>
                </a:solidFill>
              </a:endParaRPr>
            </a:p>
          </p:txBody>
        </p:sp>
        <p:sp>
          <p:nvSpPr>
            <p:cNvPr id="120" name="Text Box 105"/>
            <p:cNvSpPr txBox="1">
              <a:spLocks noChangeArrowheads="1"/>
            </p:cNvSpPr>
            <p:nvPr/>
          </p:nvSpPr>
          <p:spPr bwMode="gray">
            <a:xfrm>
              <a:off x="2578357" y="5410553"/>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9</a:t>
              </a:r>
              <a:endParaRPr lang="en-US" altLang="en-US" dirty="0">
                <a:solidFill>
                  <a:schemeClr val="bg1"/>
                </a:solidFill>
              </a:endParaRPr>
            </a:p>
          </p:txBody>
        </p:sp>
        <p:sp>
          <p:nvSpPr>
            <p:cNvPr id="121" name="Line 101"/>
            <p:cNvSpPr>
              <a:spLocks noChangeShapeType="1"/>
            </p:cNvSpPr>
            <p:nvPr/>
          </p:nvSpPr>
          <p:spPr bwMode="gray">
            <a:xfrm flipH="1">
              <a:off x="2295614" y="5077065"/>
              <a:ext cx="165823" cy="3964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122" name="Oval 92"/>
            <p:cNvSpPr>
              <a:spLocks noChangeArrowheads="1"/>
            </p:cNvSpPr>
            <p:nvPr/>
          </p:nvSpPr>
          <p:spPr bwMode="gray">
            <a:xfrm>
              <a:off x="2194129" y="5376959"/>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123" name="Text Box 105"/>
            <p:cNvSpPr txBox="1">
              <a:spLocks noChangeArrowheads="1"/>
            </p:cNvSpPr>
            <p:nvPr/>
          </p:nvSpPr>
          <p:spPr bwMode="gray">
            <a:xfrm>
              <a:off x="2194129" y="5376959"/>
              <a:ext cx="47128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10</a:t>
              </a:r>
              <a:endParaRPr lang="en-US" altLang="en-US" dirty="0">
                <a:solidFill>
                  <a:schemeClr val="bg1"/>
                </a:solidFill>
              </a:endParaRPr>
            </a:p>
          </p:txBody>
        </p:sp>
      </p:grpSp>
      <p:sp>
        <p:nvSpPr>
          <p:cNvPr id="124" name="TextBox 33"/>
          <p:cNvSpPr txBox="1">
            <a:spLocks noChangeArrowheads="1"/>
          </p:cNvSpPr>
          <p:nvPr/>
        </p:nvSpPr>
        <p:spPr bwMode="auto">
          <a:xfrm>
            <a:off x="676383" y="1430337"/>
            <a:ext cx="4854987" cy="3630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3978" tIns="41989" rIns="83978" bIns="41989">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b="0" dirty="0">
                <a:solidFill>
                  <a:schemeClr val="tx1"/>
                </a:solidFill>
              </a:rPr>
              <a:t>A heap with</a:t>
            </a:r>
          </a:p>
          <a:p>
            <a:pPr eaLnBrk="1" hangingPunct="1"/>
            <a:r>
              <a:rPr lang="en-US" altLang="en-US" sz="2400" b="0" dirty="0">
                <a:solidFill>
                  <a:schemeClr val="tx1"/>
                </a:solidFill>
              </a:rPr>
              <a:t>1 level has ≤ 1 (= 2</a:t>
            </a:r>
            <a:r>
              <a:rPr lang="en-US" altLang="en-US" sz="2400" b="0" baseline="30000" dirty="0">
                <a:solidFill>
                  <a:schemeClr val="tx1"/>
                </a:solidFill>
              </a:rPr>
              <a:t>1</a:t>
            </a:r>
            <a:r>
              <a:rPr lang="en-US" altLang="en-US" sz="2400" b="0" dirty="0">
                <a:solidFill>
                  <a:schemeClr val="tx1"/>
                </a:solidFill>
              </a:rPr>
              <a:t> – 1) node;</a:t>
            </a:r>
          </a:p>
          <a:p>
            <a:pPr eaLnBrk="1" hangingPunct="1"/>
            <a:r>
              <a:rPr lang="en-US" altLang="en-US" sz="2400" b="0" dirty="0">
                <a:solidFill>
                  <a:schemeClr val="tx1"/>
                </a:solidFill>
              </a:rPr>
              <a:t>2 levels has ≤ 3 (= 2</a:t>
            </a:r>
            <a:r>
              <a:rPr lang="en-US" altLang="en-US" sz="2400" b="0" baseline="30000" dirty="0">
                <a:solidFill>
                  <a:schemeClr val="tx1"/>
                </a:solidFill>
              </a:rPr>
              <a:t>2</a:t>
            </a:r>
            <a:r>
              <a:rPr lang="en-US" altLang="en-US" sz="2400" b="0" dirty="0">
                <a:solidFill>
                  <a:schemeClr val="tx1"/>
                </a:solidFill>
              </a:rPr>
              <a:t> – 1) nodes;</a:t>
            </a:r>
          </a:p>
          <a:p>
            <a:pPr eaLnBrk="1" hangingPunct="1"/>
            <a:r>
              <a:rPr lang="en-US" altLang="en-US" sz="2400" b="0" dirty="0">
                <a:solidFill>
                  <a:schemeClr val="tx1"/>
                </a:solidFill>
              </a:rPr>
              <a:t>3 levels has ≤ 7 (= 2</a:t>
            </a:r>
            <a:r>
              <a:rPr lang="en-US" altLang="en-US" sz="2400" b="0" baseline="30000" dirty="0">
                <a:solidFill>
                  <a:schemeClr val="tx1"/>
                </a:solidFill>
              </a:rPr>
              <a:t>3</a:t>
            </a:r>
            <a:r>
              <a:rPr lang="en-US" altLang="en-US" sz="2400" b="0" dirty="0">
                <a:solidFill>
                  <a:schemeClr val="tx1"/>
                </a:solidFill>
              </a:rPr>
              <a:t> – 1) nodes;</a:t>
            </a:r>
          </a:p>
          <a:p>
            <a:pPr eaLnBrk="1" hangingPunct="1"/>
            <a:r>
              <a:rPr lang="en-US" altLang="en-US" sz="2400" b="0" dirty="0">
                <a:solidFill>
                  <a:schemeClr val="tx1"/>
                </a:solidFill>
              </a:rPr>
              <a:t>4 levels has ≤ 15 (= 2</a:t>
            </a:r>
            <a:r>
              <a:rPr lang="en-US" altLang="en-US" sz="2400" b="0" baseline="30000" dirty="0">
                <a:solidFill>
                  <a:schemeClr val="tx1"/>
                </a:solidFill>
              </a:rPr>
              <a:t>4</a:t>
            </a:r>
            <a:r>
              <a:rPr lang="en-US" altLang="en-US" sz="2400" b="0" dirty="0">
                <a:solidFill>
                  <a:schemeClr val="tx1"/>
                </a:solidFill>
              </a:rPr>
              <a:t> – 1) nodes;</a:t>
            </a:r>
          </a:p>
          <a:p>
            <a:pPr eaLnBrk="1" hangingPunct="1"/>
            <a:r>
              <a:rPr lang="en-US" altLang="en-US" sz="2400" b="0" i="1" dirty="0">
                <a:solidFill>
                  <a:schemeClr val="tx1"/>
                </a:solidFill>
              </a:rPr>
              <a:t>k </a:t>
            </a:r>
            <a:r>
              <a:rPr lang="en-US" altLang="en-US" sz="2400" b="0" dirty="0">
                <a:solidFill>
                  <a:schemeClr val="tx1"/>
                </a:solidFill>
              </a:rPr>
              <a:t>– 1 levels has ≤ 2</a:t>
            </a:r>
            <a:r>
              <a:rPr lang="en-US" altLang="en-US" sz="2400" b="0" i="1" baseline="30000" dirty="0">
                <a:solidFill>
                  <a:schemeClr val="tx1"/>
                </a:solidFill>
              </a:rPr>
              <a:t>k</a:t>
            </a:r>
            <a:r>
              <a:rPr lang="en-US" altLang="en-US" sz="2400" b="0" baseline="30000" dirty="0">
                <a:solidFill>
                  <a:schemeClr val="tx1"/>
                </a:solidFill>
              </a:rPr>
              <a:t>–1</a:t>
            </a:r>
            <a:r>
              <a:rPr lang="en-US" altLang="en-US" sz="2400" b="0" dirty="0">
                <a:solidFill>
                  <a:schemeClr val="tx1"/>
                </a:solidFill>
              </a:rPr>
              <a:t> – 1 nodes;</a:t>
            </a:r>
          </a:p>
          <a:p>
            <a:pPr eaLnBrk="1" hangingPunct="1"/>
            <a:r>
              <a:rPr lang="en-US" altLang="en-US" sz="2400" b="0" i="1" dirty="0">
                <a:solidFill>
                  <a:schemeClr val="tx1"/>
                </a:solidFill>
              </a:rPr>
              <a:t>k</a:t>
            </a:r>
            <a:r>
              <a:rPr lang="en-US" altLang="en-US" sz="2400" b="0" dirty="0">
                <a:solidFill>
                  <a:schemeClr val="tx1"/>
                </a:solidFill>
              </a:rPr>
              <a:t> levels has ≤ 2</a:t>
            </a:r>
            <a:r>
              <a:rPr lang="en-US" altLang="en-US" sz="2400" b="0" i="1" baseline="30000" dirty="0">
                <a:solidFill>
                  <a:schemeClr val="tx1"/>
                </a:solidFill>
              </a:rPr>
              <a:t>k</a:t>
            </a:r>
            <a:r>
              <a:rPr lang="en-US" altLang="en-US" sz="2400" b="0" dirty="0">
                <a:solidFill>
                  <a:schemeClr val="tx1"/>
                </a:solidFill>
              </a:rPr>
              <a:t> – 1 nodes.</a:t>
            </a:r>
          </a:p>
        </p:txBody>
      </p:sp>
    </p:spTree>
    <p:extLst>
      <p:ext uri="{BB962C8B-B14F-4D97-AF65-F5344CB8AC3E}">
        <p14:creationId xmlns:p14="http://schemas.microsoft.com/office/powerpoint/2010/main" val="470409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4" name="TextBox 11"/>
          <p:cNvSpPr txBox="1">
            <a:spLocks noChangeArrowheads="1"/>
          </p:cNvSpPr>
          <p:nvPr/>
        </p:nvSpPr>
        <p:spPr bwMode="auto">
          <a:xfrm>
            <a:off x="6810375" y="4808538"/>
            <a:ext cx="38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lnSpc>
                <a:spcPts val="1475"/>
              </a:lnSpc>
            </a:pPr>
            <a:r>
              <a:rPr lang="en-US" altLang="en-US" sz="1200" dirty="0">
                <a:solidFill>
                  <a:srgbClr val="000000"/>
                </a:solidFill>
                <a:latin typeface="Times New Roman" panose="02020603050405020304" pitchFamily="18" charset="0"/>
                <a:cs typeface="Times New Roman" panose="02020603050405020304" pitchFamily="18" charset="0"/>
              </a:rPr>
              <a:t> </a:t>
            </a:r>
          </a:p>
          <a:p>
            <a:pPr eaLnBrk="1" hangingPunct="1">
              <a:lnSpc>
                <a:spcPts val="1475"/>
              </a:lnSpc>
            </a:pPr>
            <a:endParaRPr lang="en-US" altLang="en-US" sz="1200" i="1" dirty="0">
              <a:solidFill>
                <a:srgbClr val="000000"/>
              </a:solidFill>
              <a:latin typeface="Times New Roman" panose="02020603050405020304" pitchFamily="18" charset="0"/>
            </a:endParaRPr>
          </a:p>
        </p:txBody>
      </p:sp>
      <p:sp>
        <p:nvSpPr>
          <p:cNvPr id="8207" name="TextBox 14"/>
          <p:cNvSpPr txBox="1">
            <a:spLocks noChangeArrowheads="1"/>
          </p:cNvSpPr>
          <p:nvPr/>
        </p:nvSpPr>
        <p:spPr bwMode="auto">
          <a:xfrm>
            <a:off x="7939088" y="4808538"/>
            <a:ext cx="4127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lnSpc>
                <a:spcPts val="1475"/>
              </a:lnSpc>
            </a:pPr>
            <a:r>
              <a:rPr lang="en-US" altLang="en-US" sz="1300" i="1" dirty="0">
                <a:solidFill>
                  <a:srgbClr val="000000"/>
                </a:solidFill>
                <a:latin typeface="Times New Roman" panose="02020603050405020304" pitchFamily="18" charset="0"/>
              </a:rPr>
              <a:t> </a:t>
            </a:r>
          </a:p>
          <a:p>
            <a:pPr eaLnBrk="1" hangingPunct="1">
              <a:lnSpc>
                <a:spcPts val="1475"/>
              </a:lnSpc>
            </a:pPr>
            <a:endParaRPr lang="en-US" altLang="en-US" dirty="0"/>
          </a:p>
        </p:txBody>
      </p:sp>
      <p:sp>
        <p:nvSpPr>
          <p:cNvPr id="7" name="Text Placeholder 6"/>
          <p:cNvSpPr>
            <a:spLocks noGrp="1"/>
          </p:cNvSpPr>
          <p:nvPr>
            <p:ph type="body" sz="quarter" idx="16"/>
          </p:nvPr>
        </p:nvSpPr>
        <p:spPr/>
        <p:txBody>
          <a:bodyPr/>
          <a:lstStyle/>
          <a:p>
            <a:r>
              <a:rPr lang="en-GB" dirty="0"/>
              <a:t>Time Complexity of </a:t>
            </a:r>
            <a:r>
              <a:rPr lang="en-GB" dirty="0" smtClean="0"/>
              <a:t>fixHeap</a:t>
            </a:r>
            <a:endParaRPr lang="en-GB" dirty="0"/>
          </a:p>
        </p:txBody>
      </p:sp>
      <p:grpSp>
        <p:nvGrpSpPr>
          <p:cNvPr id="92" name="Group 91"/>
          <p:cNvGrpSpPr/>
          <p:nvPr/>
        </p:nvGrpSpPr>
        <p:grpSpPr>
          <a:xfrm>
            <a:off x="5484812" y="1503502"/>
            <a:ext cx="3733800" cy="2674085"/>
            <a:chOff x="684212" y="3172407"/>
            <a:chExt cx="3733800" cy="2674085"/>
          </a:xfrm>
        </p:grpSpPr>
        <p:sp>
          <p:nvSpPr>
            <p:cNvPr id="93" name="Line 101"/>
            <p:cNvSpPr>
              <a:spLocks noChangeShapeType="1"/>
            </p:cNvSpPr>
            <p:nvPr/>
          </p:nvSpPr>
          <p:spPr bwMode="gray">
            <a:xfrm>
              <a:off x="1576890" y="5010980"/>
              <a:ext cx="211104" cy="36597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94" name="Line 99"/>
            <p:cNvSpPr>
              <a:spLocks noChangeShapeType="1"/>
            </p:cNvSpPr>
            <p:nvPr/>
          </p:nvSpPr>
          <p:spPr bwMode="gray">
            <a:xfrm flipH="1">
              <a:off x="1675426" y="4269173"/>
              <a:ext cx="276163" cy="3507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95" name="Line 101"/>
            <p:cNvSpPr>
              <a:spLocks noChangeShapeType="1"/>
            </p:cNvSpPr>
            <p:nvPr/>
          </p:nvSpPr>
          <p:spPr bwMode="gray">
            <a:xfrm>
              <a:off x="2132524" y="4239015"/>
              <a:ext cx="380915" cy="38093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96" name="Line 98"/>
            <p:cNvSpPr>
              <a:spLocks noChangeShapeType="1"/>
            </p:cNvSpPr>
            <p:nvPr/>
          </p:nvSpPr>
          <p:spPr bwMode="gray">
            <a:xfrm flipH="1">
              <a:off x="2208706" y="3552805"/>
              <a:ext cx="408201" cy="3052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97" name="Oval 87"/>
            <p:cNvSpPr>
              <a:spLocks noChangeArrowheads="1"/>
            </p:cNvSpPr>
            <p:nvPr/>
          </p:nvSpPr>
          <p:spPr bwMode="gray">
            <a:xfrm>
              <a:off x="2626516" y="3172407"/>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98" name="Oval 88"/>
            <p:cNvSpPr>
              <a:spLocks noChangeArrowheads="1"/>
            </p:cNvSpPr>
            <p:nvPr/>
          </p:nvSpPr>
          <p:spPr bwMode="gray">
            <a:xfrm>
              <a:off x="1827792" y="3844002"/>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99" name="Oval 89"/>
            <p:cNvSpPr>
              <a:spLocks noChangeArrowheads="1"/>
            </p:cNvSpPr>
            <p:nvPr/>
          </p:nvSpPr>
          <p:spPr bwMode="gray">
            <a:xfrm>
              <a:off x="3427634" y="3781897"/>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100" name="Text Box 90"/>
            <p:cNvSpPr txBox="1">
              <a:spLocks noChangeArrowheads="1"/>
            </p:cNvSpPr>
            <p:nvPr/>
          </p:nvSpPr>
          <p:spPr bwMode="gray">
            <a:xfrm>
              <a:off x="3503816" y="3781897"/>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3</a:t>
              </a:r>
              <a:endParaRPr lang="en-US" altLang="en-US" dirty="0">
                <a:solidFill>
                  <a:schemeClr val="bg1"/>
                </a:solidFill>
              </a:endParaRPr>
            </a:p>
          </p:txBody>
        </p:sp>
        <p:sp>
          <p:nvSpPr>
            <p:cNvPr id="101" name="Oval 91"/>
            <p:cNvSpPr>
              <a:spLocks noChangeArrowheads="1"/>
            </p:cNvSpPr>
            <p:nvPr/>
          </p:nvSpPr>
          <p:spPr bwMode="gray">
            <a:xfrm>
              <a:off x="1217612" y="4619947"/>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102" name="Oval 92"/>
            <p:cNvSpPr>
              <a:spLocks noChangeArrowheads="1"/>
            </p:cNvSpPr>
            <p:nvPr/>
          </p:nvSpPr>
          <p:spPr bwMode="gray">
            <a:xfrm>
              <a:off x="2321394" y="4619947"/>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103" name="Text Box 93"/>
            <p:cNvSpPr txBox="1">
              <a:spLocks noChangeArrowheads="1"/>
            </p:cNvSpPr>
            <p:nvPr/>
          </p:nvSpPr>
          <p:spPr bwMode="gray">
            <a:xfrm>
              <a:off x="1892034" y="3858368"/>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2</a:t>
              </a:r>
              <a:endParaRPr lang="en-US" altLang="en-US" dirty="0">
                <a:solidFill>
                  <a:schemeClr val="bg1"/>
                </a:solidFill>
              </a:endParaRPr>
            </a:p>
          </p:txBody>
        </p:sp>
        <p:sp>
          <p:nvSpPr>
            <p:cNvPr id="104" name="Oval 94"/>
            <p:cNvSpPr>
              <a:spLocks noChangeArrowheads="1"/>
            </p:cNvSpPr>
            <p:nvPr/>
          </p:nvSpPr>
          <p:spPr bwMode="gray">
            <a:xfrm>
              <a:off x="3083223" y="4619947"/>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105" name="Text Box 95"/>
            <p:cNvSpPr txBox="1">
              <a:spLocks noChangeArrowheads="1"/>
            </p:cNvSpPr>
            <p:nvPr/>
          </p:nvSpPr>
          <p:spPr bwMode="gray">
            <a:xfrm>
              <a:off x="3147464" y="4634311"/>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6</a:t>
              </a:r>
              <a:endParaRPr lang="en-US" altLang="en-US" dirty="0">
                <a:solidFill>
                  <a:schemeClr val="bg1"/>
                </a:solidFill>
              </a:endParaRPr>
            </a:p>
          </p:txBody>
        </p:sp>
        <p:sp>
          <p:nvSpPr>
            <p:cNvPr id="106" name="Oval 96"/>
            <p:cNvSpPr>
              <a:spLocks noChangeArrowheads="1"/>
            </p:cNvSpPr>
            <p:nvPr/>
          </p:nvSpPr>
          <p:spPr bwMode="gray">
            <a:xfrm>
              <a:off x="3960914" y="4619947"/>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107" name="Text Box 97"/>
            <p:cNvSpPr txBox="1">
              <a:spLocks noChangeArrowheads="1"/>
            </p:cNvSpPr>
            <p:nvPr/>
          </p:nvSpPr>
          <p:spPr bwMode="gray">
            <a:xfrm>
              <a:off x="4025156" y="4634311"/>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7</a:t>
              </a:r>
              <a:endParaRPr lang="en-US" altLang="en-US" dirty="0">
                <a:solidFill>
                  <a:schemeClr val="bg1"/>
                </a:solidFill>
              </a:endParaRPr>
            </a:p>
          </p:txBody>
        </p:sp>
        <p:sp>
          <p:nvSpPr>
            <p:cNvPr id="108" name="Line 100"/>
            <p:cNvSpPr>
              <a:spLocks noChangeShapeType="1"/>
            </p:cNvSpPr>
            <p:nvPr/>
          </p:nvSpPr>
          <p:spPr bwMode="gray">
            <a:xfrm flipH="1">
              <a:off x="3351451" y="4239015"/>
              <a:ext cx="228549" cy="38093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109" name="Line 102"/>
            <p:cNvSpPr>
              <a:spLocks noChangeShapeType="1"/>
            </p:cNvSpPr>
            <p:nvPr/>
          </p:nvSpPr>
          <p:spPr bwMode="gray">
            <a:xfrm>
              <a:off x="3072524" y="3552805"/>
              <a:ext cx="431291" cy="3052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110" name="Line 103"/>
            <p:cNvSpPr>
              <a:spLocks noChangeShapeType="1"/>
            </p:cNvSpPr>
            <p:nvPr/>
          </p:nvSpPr>
          <p:spPr bwMode="gray">
            <a:xfrm>
              <a:off x="3808549" y="4239015"/>
              <a:ext cx="380915" cy="38093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111" name="Text Box 104"/>
            <p:cNvSpPr txBox="1">
              <a:spLocks noChangeArrowheads="1"/>
            </p:cNvSpPr>
            <p:nvPr/>
          </p:nvSpPr>
          <p:spPr bwMode="gray">
            <a:xfrm>
              <a:off x="2702699" y="3172407"/>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1</a:t>
              </a:r>
              <a:endParaRPr lang="en-US" altLang="en-US" dirty="0">
                <a:solidFill>
                  <a:schemeClr val="bg1"/>
                </a:solidFill>
              </a:endParaRPr>
            </a:p>
          </p:txBody>
        </p:sp>
        <p:sp>
          <p:nvSpPr>
            <p:cNvPr id="112" name="Text Box 105"/>
            <p:cNvSpPr txBox="1">
              <a:spLocks noChangeArrowheads="1"/>
            </p:cNvSpPr>
            <p:nvPr/>
          </p:nvSpPr>
          <p:spPr bwMode="gray">
            <a:xfrm>
              <a:off x="2397577" y="4619947"/>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5</a:t>
              </a:r>
              <a:endParaRPr lang="en-US" altLang="en-US" dirty="0">
                <a:solidFill>
                  <a:schemeClr val="bg1"/>
                </a:solidFill>
              </a:endParaRPr>
            </a:p>
          </p:txBody>
        </p:sp>
        <p:sp>
          <p:nvSpPr>
            <p:cNvPr id="113" name="Text Box 106"/>
            <p:cNvSpPr txBox="1">
              <a:spLocks noChangeArrowheads="1"/>
            </p:cNvSpPr>
            <p:nvPr/>
          </p:nvSpPr>
          <p:spPr bwMode="gray">
            <a:xfrm>
              <a:off x="1293795" y="4619947"/>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4</a:t>
              </a:r>
              <a:endParaRPr lang="en-US" altLang="en-US" dirty="0">
                <a:solidFill>
                  <a:schemeClr val="bg1"/>
                </a:solidFill>
              </a:endParaRPr>
            </a:p>
          </p:txBody>
        </p:sp>
        <p:sp>
          <p:nvSpPr>
            <p:cNvPr id="114" name="Line 99"/>
            <p:cNvSpPr>
              <a:spLocks noChangeShapeType="1"/>
            </p:cNvSpPr>
            <p:nvPr/>
          </p:nvSpPr>
          <p:spPr bwMode="gray">
            <a:xfrm flipH="1">
              <a:off x="1062788" y="5048334"/>
              <a:ext cx="209371" cy="29989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115" name="Text Box 106"/>
            <p:cNvSpPr txBox="1">
              <a:spLocks noChangeArrowheads="1"/>
            </p:cNvSpPr>
            <p:nvPr/>
          </p:nvSpPr>
          <p:spPr bwMode="gray">
            <a:xfrm>
              <a:off x="685346" y="5418104"/>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4</a:t>
              </a:r>
              <a:endParaRPr lang="en-US" altLang="en-US" dirty="0">
                <a:solidFill>
                  <a:schemeClr val="bg1"/>
                </a:solidFill>
              </a:endParaRPr>
            </a:p>
          </p:txBody>
        </p:sp>
        <p:sp>
          <p:nvSpPr>
            <p:cNvPr id="116" name="Oval 91"/>
            <p:cNvSpPr>
              <a:spLocks noChangeArrowheads="1"/>
            </p:cNvSpPr>
            <p:nvPr/>
          </p:nvSpPr>
          <p:spPr bwMode="gray">
            <a:xfrm>
              <a:off x="684212" y="5376959"/>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117" name="Oval 92"/>
            <p:cNvSpPr>
              <a:spLocks noChangeArrowheads="1"/>
            </p:cNvSpPr>
            <p:nvPr/>
          </p:nvSpPr>
          <p:spPr bwMode="gray">
            <a:xfrm>
              <a:off x="1674590" y="5376959"/>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118" name="Text Box 105"/>
            <p:cNvSpPr txBox="1">
              <a:spLocks noChangeArrowheads="1"/>
            </p:cNvSpPr>
            <p:nvPr/>
          </p:nvSpPr>
          <p:spPr bwMode="gray">
            <a:xfrm>
              <a:off x="1750773" y="5376959"/>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9</a:t>
              </a:r>
              <a:endParaRPr lang="en-US" altLang="en-US" dirty="0">
                <a:solidFill>
                  <a:schemeClr val="bg1"/>
                </a:solidFill>
              </a:endParaRPr>
            </a:p>
          </p:txBody>
        </p:sp>
        <p:sp>
          <p:nvSpPr>
            <p:cNvPr id="119" name="Text Box 106"/>
            <p:cNvSpPr txBox="1">
              <a:spLocks noChangeArrowheads="1"/>
            </p:cNvSpPr>
            <p:nvPr/>
          </p:nvSpPr>
          <p:spPr bwMode="gray">
            <a:xfrm>
              <a:off x="760395" y="5376959"/>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8</a:t>
              </a:r>
              <a:endParaRPr lang="en-US" altLang="en-US" dirty="0">
                <a:solidFill>
                  <a:schemeClr val="bg1"/>
                </a:solidFill>
              </a:endParaRPr>
            </a:p>
          </p:txBody>
        </p:sp>
        <p:sp>
          <p:nvSpPr>
            <p:cNvPr id="120" name="Text Box 105"/>
            <p:cNvSpPr txBox="1">
              <a:spLocks noChangeArrowheads="1"/>
            </p:cNvSpPr>
            <p:nvPr/>
          </p:nvSpPr>
          <p:spPr bwMode="gray">
            <a:xfrm>
              <a:off x="2578357" y="5410553"/>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9</a:t>
              </a:r>
              <a:endParaRPr lang="en-US" altLang="en-US" dirty="0">
                <a:solidFill>
                  <a:schemeClr val="bg1"/>
                </a:solidFill>
              </a:endParaRPr>
            </a:p>
          </p:txBody>
        </p:sp>
        <p:sp>
          <p:nvSpPr>
            <p:cNvPr id="121" name="Line 101"/>
            <p:cNvSpPr>
              <a:spLocks noChangeShapeType="1"/>
            </p:cNvSpPr>
            <p:nvPr/>
          </p:nvSpPr>
          <p:spPr bwMode="gray">
            <a:xfrm flipH="1">
              <a:off x="2295614" y="5077065"/>
              <a:ext cx="165823" cy="3964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122" name="Oval 92"/>
            <p:cNvSpPr>
              <a:spLocks noChangeArrowheads="1"/>
            </p:cNvSpPr>
            <p:nvPr/>
          </p:nvSpPr>
          <p:spPr bwMode="gray">
            <a:xfrm>
              <a:off x="2194129" y="5376959"/>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123" name="Text Box 105"/>
            <p:cNvSpPr txBox="1">
              <a:spLocks noChangeArrowheads="1"/>
            </p:cNvSpPr>
            <p:nvPr/>
          </p:nvSpPr>
          <p:spPr bwMode="gray">
            <a:xfrm>
              <a:off x="2194129" y="5376959"/>
              <a:ext cx="47128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10</a:t>
              </a:r>
              <a:endParaRPr lang="en-US" altLang="en-US" dirty="0">
                <a:solidFill>
                  <a:schemeClr val="bg1"/>
                </a:solidFill>
              </a:endParaRPr>
            </a:p>
          </p:txBody>
        </p:sp>
      </p:grpSp>
      <p:graphicFrame>
        <p:nvGraphicFramePr>
          <p:cNvPr id="39" name="Object 2"/>
          <p:cNvGraphicFramePr>
            <a:graphicFrameLocks noChangeAspect="1"/>
          </p:cNvGraphicFramePr>
          <p:nvPr>
            <p:extLst>
              <p:ext uri="{D42A27DB-BD31-4B8C-83A1-F6EECF244321}">
                <p14:modId xmlns:p14="http://schemas.microsoft.com/office/powerpoint/2010/main" val="3458638860"/>
              </p:ext>
            </p:extLst>
          </p:nvPr>
        </p:nvGraphicFramePr>
        <p:xfrm>
          <a:off x="1378367" y="2425700"/>
          <a:ext cx="2833687" cy="1841500"/>
        </p:xfrm>
        <a:graphic>
          <a:graphicData uri="http://schemas.openxmlformats.org/presentationml/2006/ole">
            <mc:AlternateContent xmlns:mc="http://schemas.openxmlformats.org/markup-compatibility/2006">
              <mc:Choice xmlns:v="urn:schemas-microsoft-com:vml" Requires="v">
                <p:oleObj spid="_x0000_s13840" name="Equation" r:id="rId3" imgW="1091726" imgH="723586" progId="">
                  <p:embed/>
                </p:oleObj>
              </mc:Choice>
              <mc:Fallback>
                <p:oleObj name="Equation" r:id="rId3" imgW="1091726" imgH="723586" progId="">
                  <p:embed/>
                  <p:pic>
                    <p:nvPicPr>
                      <p:cNvPr id="0" name="Picture 4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8367" y="2425700"/>
                        <a:ext cx="2833687" cy="184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44"/>
          <p:cNvGraphicFramePr>
            <a:graphicFrameLocks noChangeAspect="1"/>
          </p:cNvGraphicFramePr>
          <p:nvPr>
            <p:extLst>
              <p:ext uri="{D42A27DB-BD31-4B8C-83A1-F6EECF244321}">
                <p14:modId xmlns:p14="http://schemas.microsoft.com/office/powerpoint/2010/main" val="1121366125"/>
              </p:ext>
            </p:extLst>
          </p:nvPr>
        </p:nvGraphicFramePr>
        <p:xfrm>
          <a:off x="1378367" y="1892300"/>
          <a:ext cx="3200400" cy="473075"/>
        </p:xfrm>
        <a:graphic>
          <a:graphicData uri="http://schemas.openxmlformats.org/presentationml/2006/ole">
            <mc:AlternateContent xmlns:mc="http://schemas.openxmlformats.org/markup-compatibility/2006">
              <mc:Choice xmlns:v="urn:schemas-microsoft-com:vml" Requires="v">
                <p:oleObj spid="_x0000_s13841" name="公式" r:id="rId5" imgW="1371600" imgH="203200" progId="Equation.3">
                  <p:embed/>
                </p:oleObj>
              </mc:Choice>
              <mc:Fallback>
                <p:oleObj name="公式" r:id="rId5" imgW="1371600" imgH="203200" progId="Equation.3">
                  <p:embed/>
                  <p:pic>
                    <p:nvPicPr>
                      <p:cNvPr id="0" name="Picture 4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8367" y="1892300"/>
                        <a:ext cx="320040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 name="TextBox 22"/>
          <p:cNvSpPr txBox="1">
            <a:spLocks noChangeArrowheads="1"/>
          </p:cNvSpPr>
          <p:nvPr/>
        </p:nvSpPr>
        <p:spPr bwMode="auto">
          <a:xfrm>
            <a:off x="692566" y="1377188"/>
            <a:ext cx="668224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chemeClr val="tx1"/>
                </a:solidFill>
              </a:rPr>
              <a:t>Assume the heap has </a:t>
            </a:r>
            <a:r>
              <a:rPr lang="en-US" altLang="en-US" sz="2400" i="1" dirty="0">
                <a:solidFill>
                  <a:srgbClr val="0070C0"/>
                </a:solidFill>
              </a:rPr>
              <a:t>n</a:t>
            </a:r>
            <a:r>
              <a:rPr lang="en-US" altLang="en-US" sz="2400" dirty="0">
                <a:solidFill>
                  <a:schemeClr val="tx1"/>
                </a:solidFill>
              </a:rPr>
              <a:t> elements, </a:t>
            </a:r>
            <a:r>
              <a:rPr lang="en-US" altLang="en-US" sz="2400" i="1" dirty="0">
                <a:solidFill>
                  <a:srgbClr val="0070C0"/>
                </a:solidFill>
              </a:rPr>
              <a:t>k</a:t>
            </a:r>
            <a:r>
              <a:rPr lang="en-US" altLang="en-US" sz="2400" dirty="0">
                <a:solidFill>
                  <a:schemeClr val="tx1"/>
                </a:solidFill>
              </a:rPr>
              <a:t> levels:</a:t>
            </a:r>
          </a:p>
        </p:txBody>
      </p:sp>
      <p:sp>
        <p:nvSpPr>
          <p:cNvPr id="42" name="TextBox 41"/>
          <p:cNvSpPr txBox="1"/>
          <p:nvPr/>
        </p:nvSpPr>
        <p:spPr>
          <a:xfrm>
            <a:off x="775150" y="4623914"/>
            <a:ext cx="6611618" cy="960263"/>
          </a:xfrm>
          <a:prstGeom prst="rect">
            <a:avLst/>
          </a:prstGeom>
          <a:noFill/>
        </p:spPr>
        <p:txBody>
          <a:bodyPr wrap="none" lIns="0" tIns="0" rIns="0" bIns="0">
            <a:spAutoFit/>
          </a:bodyPr>
          <a:lstStyle/>
          <a:p>
            <a:pPr>
              <a:defRPr/>
            </a:pPr>
            <a:r>
              <a:rPr lang="en-US" sz="2400" b="0" dirty="0">
                <a:solidFill>
                  <a:schemeClr val="tx1">
                    <a:lumMod val="75000"/>
                  </a:schemeClr>
                </a:solidFill>
                <a:latin typeface="Arial" charset="0"/>
              </a:rPr>
              <a:t>Height of a heap with</a:t>
            </a:r>
            <a:r>
              <a:rPr lang="en-US" sz="2400" b="0" i="1" dirty="0">
                <a:solidFill>
                  <a:schemeClr val="tx1">
                    <a:lumMod val="75000"/>
                  </a:schemeClr>
                </a:solidFill>
                <a:latin typeface="Arial" charset="0"/>
              </a:rPr>
              <a:t> n</a:t>
            </a:r>
            <a:r>
              <a:rPr lang="en-US" sz="2400" b="0" dirty="0">
                <a:solidFill>
                  <a:schemeClr val="tx1">
                    <a:lumMod val="75000"/>
                  </a:schemeClr>
                </a:solidFill>
                <a:latin typeface="Arial" charset="0"/>
              </a:rPr>
              <a:t> nodes is </a:t>
            </a:r>
            <a:r>
              <a:rPr lang="en-US" sz="2400" i="1" dirty="0">
                <a:solidFill>
                  <a:srgbClr val="0070C0"/>
                </a:solidFill>
                <a:latin typeface="Arial" charset="0"/>
              </a:rPr>
              <a:t>O</a:t>
            </a:r>
            <a:r>
              <a:rPr lang="en-US" sz="2400" dirty="0">
                <a:solidFill>
                  <a:srgbClr val="0070C0"/>
                </a:solidFill>
                <a:latin typeface="Arial" charset="0"/>
              </a:rPr>
              <a:t>(lg</a:t>
            </a:r>
            <a:r>
              <a:rPr lang="en-US" sz="2400" i="1" dirty="0">
                <a:solidFill>
                  <a:srgbClr val="0070C0"/>
                </a:solidFill>
                <a:latin typeface="Arial" charset="0"/>
              </a:rPr>
              <a:t>n</a:t>
            </a:r>
            <a:r>
              <a:rPr lang="en-US" sz="2400" dirty="0" smtClean="0">
                <a:solidFill>
                  <a:srgbClr val="0070C0"/>
                </a:solidFill>
                <a:latin typeface="Arial" charset="0"/>
              </a:rPr>
              <a:t>)</a:t>
            </a:r>
            <a:r>
              <a:rPr lang="en-US" sz="2400" dirty="0" smtClean="0">
                <a:solidFill>
                  <a:schemeClr val="tx1"/>
                </a:solidFill>
                <a:latin typeface="Arial" charset="0"/>
              </a:rPr>
              <a:t>.</a:t>
            </a:r>
            <a:endParaRPr lang="en-US" sz="2400" dirty="0">
              <a:solidFill>
                <a:schemeClr val="tx1"/>
              </a:solidFill>
              <a:latin typeface="Arial" charset="0"/>
            </a:endParaRPr>
          </a:p>
          <a:p>
            <a:pPr>
              <a:defRPr/>
            </a:pPr>
            <a:r>
              <a:rPr lang="en-US" sz="2400" b="0" dirty="0">
                <a:solidFill>
                  <a:schemeClr val="tx1">
                    <a:lumMod val="75000"/>
                  </a:schemeClr>
                </a:solidFill>
                <a:latin typeface="Arial" charset="0"/>
              </a:rPr>
              <a:t>Worst-case time complexity of fixHeap is </a:t>
            </a:r>
            <a:r>
              <a:rPr lang="en-US" sz="2400" i="1" dirty="0">
                <a:solidFill>
                  <a:srgbClr val="0070C0"/>
                </a:solidFill>
                <a:latin typeface="Arial" charset="0"/>
              </a:rPr>
              <a:t>O</a:t>
            </a:r>
            <a:r>
              <a:rPr lang="en-US" sz="2400" dirty="0">
                <a:solidFill>
                  <a:srgbClr val="0070C0"/>
                </a:solidFill>
                <a:latin typeface="Arial" charset="0"/>
              </a:rPr>
              <a:t>(lg</a:t>
            </a:r>
            <a:r>
              <a:rPr lang="en-US" sz="2400" i="1" dirty="0">
                <a:solidFill>
                  <a:srgbClr val="0070C0"/>
                </a:solidFill>
                <a:latin typeface="Arial" charset="0"/>
              </a:rPr>
              <a:t>n</a:t>
            </a:r>
            <a:r>
              <a:rPr lang="en-US" sz="2400" dirty="0" smtClean="0">
                <a:solidFill>
                  <a:srgbClr val="0070C0"/>
                </a:solidFill>
                <a:latin typeface="Arial" charset="0"/>
              </a:rPr>
              <a:t>)</a:t>
            </a:r>
            <a:r>
              <a:rPr lang="en-US" sz="2400" dirty="0" smtClean="0">
                <a:solidFill>
                  <a:schemeClr val="tx1"/>
                </a:solidFill>
                <a:latin typeface="Arial" charset="0"/>
              </a:rPr>
              <a:t>.</a:t>
            </a:r>
            <a:endParaRPr lang="en-US" sz="2400" dirty="0">
              <a:solidFill>
                <a:schemeClr val="tx1"/>
              </a:solidFill>
              <a:latin typeface="Arial" charset="0"/>
            </a:endParaRPr>
          </a:p>
        </p:txBody>
      </p:sp>
    </p:spTree>
    <p:extLst>
      <p:ext uri="{BB962C8B-B14F-4D97-AF65-F5344CB8AC3E}">
        <p14:creationId xmlns:p14="http://schemas.microsoft.com/office/powerpoint/2010/main" val="833034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Time Complexity of </a:t>
            </a:r>
            <a:r>
              <a:rPr lang="en-GB" dirty="0" err="1" smtClean="0"/>
              <a:t>heapifying</a:t>
            </a:r>
            <a:endParaRPr lang="en-GB" dirty="0"/>
          </a:p>
        </p:txBody>
      </p:sp>
      <p:sp>
        <p:nvSpPr>
          <p:cNvPr id="9220" name="Rectangle 3"/>
          <p:cNvSpPr>
            <a:spLocks noGrp="1" noChangeArrowheads="1"/>
          </p:cNvSpPr>
          <p:nvPr>
            <p:ph sz="quarter" idx="17"/>
          </p:nvPr>
        </p:nvSpPr>
        <p:spPr>
          <a:xfrm>
            <a:off x="458469" y="1371600"/>
            <a:ext cx="8912543" cy="3987800"/>
          </a:xfrm>
        </p:spPr>
        <p:txBody>
          <a:bodyPr/>
          <a:lstStyle/>
          <a:p>
            <a:pPr lvl="1">
              <a:spcBef>
                <a:spcPct val="0"/>
              </a:spcBef>
              <a:buFont typeface="Monotype Sorts" pitchFamily="2" charset="2"/>
              <a:buNone/>
            </a:pPr>
            <a:r>
              <a:rPr lang="en-US" altLang="en-US" sz="2400" b="1" dirty="0" smtClean="0">
                <a:latin typeface="Arial" panose="020B0604020202020204" pitchFamily="34" charset="0"/>
              </a:rPr>
              <a:t>heapifying(H)</a:t>
            </a:r>
          </a:p>
          <a:p>
            <a:pPr lvl="1">
              <a:spcBef>
                <a:spcPct val="0"/>
              </a:spcBef>
              <a:buFont typeface="Monotype Sorts" pitchFamily="2" charset="2"/>
              <a:buNone/>
            </a:pPr>
            <a:r>
              <a:rPr lang="en-US" altLang="en-US" sz="2400" dirty="0" smtClean="0">
                <a:latin typeface="Arial" panose="020B0604020202020204" pitchFamily="34" charset="0"/>
              </a:rPr>
              <a:t>{ </a:t>
            </a:r>
          </a:p>
          <a:p>
            <a:pPr lvl="1">
              <a:spcBef>
                <a:spcPct val="0"/>
              </a:spcBef>
              <a:buFont typeface="Monotype Sorts" pitchFamily="2" charset="2"/>
              <a:buNone/>
            </a:pPr>
            <a:r>
              <a:rPr lang="en-US" altLang="en-US" sz="2400" dirty="0" smtClean="0">
                <a:latin typeface="Arial" panose="020B0604020202020204" pitchFamily="34" charset="0"/>
              </a:rPr>
              <a:t>	</a:t>
            </a:r>
            <a:r>
              <a:rPr lang="en-US" altLang="en-US" sz="2400" dirty="0">
                <a:latin typeface="Arial" panose="020B0604020202020204" pitchFamily="34" charset="0"/>
              </a:rPr>
              <a:t>	</a:t>
            </a:r>
            <a:r>
              <a:rPr lang="en-US" altLang="en-US" sz="2400" dirty="0" smtClean="0">
                <a:latin typeface="Arial" panose="020B0604020202020204" pitchFamily="34" charset="0"/>
              </a:rPr>
              <a:t>if (H is not a leaf) </a:t>
            </a:r>
          </a:p>
          <a:p>
            <a:pPr lvl="1">
              <a:spcBef>
                <a:spcPct val="0"/>
              </a:spcBef>
              <a:buFont typeface="Monotype Sorts" pitchFamily="2" charset="2"/>
              <a:buNone/>
            </a:pPr>
            <a:r>
              <a:rPr lang="en-US" altLang="en-US" sz="2400" dirty="0">
                <a:latin typeface="Arial" panose="020B0604020202020204" pitchFamily="34" charset="0"/>
              </a:rPr>
              <a:t> </a:t>
            </a:r>
            <a:r>
              <a:rPr lang="en-US" altLang="en-US" sz="2400" dirty="0" smtClean="0">
                <a:latin typeface="Arial" panose="020B0604020202020204" pitchFamily="34" charset="0"/>
              </a:rPr>
              <a:t>  		{</a:t>
            </a:r>
          </a:p>
          <a:p>
            <a:pPr lvl="1">
              <a:spcBef>
                <a:spcPct val="0"/>
              </a:spcBef>
              <a:buFont typeface="Monotype Sorts" pitchFamily="2" charset="2"/>
              <a:buNone/>
            </a:pPr>
            <a:r>
              <a:rPr lang="en-US" altLang="en-US" sz="2400" dirty="0" smtClean="0">
                <a:latin typeface="Arial" panose="020B0604020202020204" pitchFamily="34" charset="0"/>
              </a:rPr>
              <a:t>		 	heapifying(left subtree of H);</a:t>
            </a:r>
          </a:p>
          <a:p>
            <a:pPr lvl="1">
              <a:spcBef>
                <a:spcPct val="0"/>
              </a:spcBef>
              <a:buFont typeface="Monotype Sorts" pitchFamily="2" charset="2"/>
              <a:buNone/>
            </a:pPr>
            <a:r>
              <a:rPr lang="en-US" altLang="en-US" sz="2400" dirty="0" smtClean="0">
                <a:latin typeface="Arial" panose="020B0604020202020204" pitchFamily="34" charset="0"/>
              </a:rPr>
              <a:t>		 	heapifying(right subtree of H);</a:t>
            </a:r>
          </a:p>
          <a:p>
            <a:pPr lvl="1">
              <a:spcBef>
                <a:spcPct val="0"/>
              </a:spcBef>
              <a:buFont typeface="Monotype Sorts" pitchFamily="2" charset="2"/>
              <a:buNone/>
            </a:pPr>
            <a:r>
              <a:rPr lang="en-US" altLang="en-US" sz="2400" dirty="0" smtClean="0">
                <a:latin typeface="Arial" panose="020B0604020202020204" pitchFamily="34" charset="0"/>
              </a:rPr>
              <a:t>			k = root(H);</a:t>
            </a:r>
          </a:p>
          <a:p>
            <a:pPr lvl="1">
              <a:spcBef>
                <a:spcPct val="0"/>
              </a:spcBef>
              <a:buFont typeface="Monotype Sorts" pitchFamily="2" charset="2"/>
              <a:buNone/>
            </a:pPr>
            <a:r>
              <a:rPr lang="en-US" altLang="en-US" sz="2400" dirty="0" smtClean="0">
                <a:latin typeface="Arial" panose="020B0604020202020204" pitchFamily="34" charset="0"/>
              </a:rPr>
              <a:t>			fixHeap(H, k);</a:t>
            </a:r>
          </a:p>
          <a:p>
            <a:pPr lvl="1">
              <a:spcBef>
                <a:spcPct val="0"/>
              </a:spcBef>
              <a:buFont typeface="Monotype Sorts" pitchFamily="2" charset="2"/>
              <a:buNone/>
            </a:pPr>
            <a:r>
              <a:rPr lang="en-US" altLang="en-US" sz="2400" dirty="0" smtClean="0">
                <a:latin typeface="Arial" panose="020B0604020202020204" pitchFamily="34" charset="0"/>
              </a:rPr>
              <a:t>   		}</a:t>
            </a:r>
          </a:p>
          <a:p>
            <a:pPr lvl="1">
              <a:spcBef>
                <a:spcPct val="0"/>
              </a:spcBef>
              <a:buFont typeface="Monotype Sorts" pitchFamily="2" charset="2"/>
              <a:buNone/>
            </a:pPr>
            <a:r>
              <a:rPr lang="en-US" altLang="en-US" sz="2400" dirty="0" smtClean="0">
                <a:latin typeface="Arial" panose="020B0604020202020204" pitchFamily="34" charset="0"/>
              </a:rPr>
              <a:t>}</a:t>
            </a:r>
            <a:endParaRPr lang="en-US" altLang="en-US" dirty="0" smtClean="0"/>
          </a:p>
        </p:txBody>
      </p:sp>
      <p:sp>
        <p:nvSpPr>
          <p:cNvPr id="9223" name="TextBox 6"/>
          <p:cNvSpPr txBox="1">
            <a:spLocks noChangeArrowheads="1"/>
          </p:cNvSpPr>
          <p:nvPr/>
        </p:nvSpPr>
        <p:spPr bwMode="auto">
          <a:xfrm>
            <a:off x="8075613" y="1555750"/>
            <a:ext cx="914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rgbClr val="FF0000"/>
                </a:solidFill>
              </a:rPr>
              <a:t>W(n)</a:t>
            </a:r>
          </a:p>
        </p:txBody>
      </p:sp>
      <p:sp>
        <p:nvSpPr>
          <p:cNvPr id="9224" name="TextBox 9"/>
          <p:cNvSpPr txBox="1">
            <a:spLocks noChangeArrowheads="1"/>
          </p:cNvSpPr>
          <p:nvPr/>
        </p:nvSpPr>
        <p:spPr bwMode="auto">
          <a:xfrm>
            <a:off x="7847012" y="2819400"/>
            <a:ext cx="13716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rgbClr val="FF0000"/>
                </a:solidFill>
              </a:rPr>
              <a:t>W((n-1)/2)</a:t>
            </a:r>
          </a:p>
        </p:txBody>
      </p:sp>
      <p:sp>
        <p:nvSpPr>
          <p:cNvPr id="9225" name="TextBox 10"/>
          <p:cNvSpPr txBox="1">
            <a:spLocks noChangeArrowheads="1"/>
          </p:cNvSpPr>
          <p:nvPr/>
        </p:nvSpPr>
        <p:spPr bwMode="auto">
          <a:xfrm>
            <a:off x="7847012" y="3200400"/>
            <a:ext cx="13716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rgbClr val="FF0000"/>
                </a:solidFill>
              </a:rPr>
              <a:t>W((n-1)/2)</a:t>
            </a:r>
          </a:p>
        </p:txBody>
      </p:sp>
      <p:sp>
        <p:nvSpPr>
          <p:cNvPr id="9226" name="TextBox 11"/>
          <p:cNvSpPr txBox="1">
            <a:spLocks noChangeArrowheads="1"/>
          </p:cNvSpPr>
          <p:nvPr/>
        </p:nvSpPr>
        <p:spPr bwMode="auto">
          <a:xfrm>
            <a:off x="8075612" y="3581400"/>
            <a:ext cx="914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rgbClr val="FF0000"/>
                </a:solidFill>
              </a:rPr>
              <a:t>O(1)</a:t>
            </a:r>
          </a:p>
        </p:txBody>
      </p:sp>
      <p:sp>
        <p:nvSpPr>
          <p:cNvPr id="9227" name="TextBox 12"/>
          <p:cNvSpPr txBox="1">
            <a:spLocks noChangeArrowheads="1"/>
          </p:cNvSpPr>
          <p:nvPr/>
        </p:nvSpPr>
        <p:spPr bwMode="auto">
          <a:xfrm>
            <a:off x="8075612" y="3962400"/>
            <a:ext cx="9144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rgbClr val="FF0000"/>
                </a:solidFill>
              </a:rPr>
              <a:t>2 lgn</a:t>
            </a:r>
          </a:p>
        </p:txBody>
      </p:sp>
      <p:sp>
        <p:nvSpPr>
          <p:cNvPr id="9229" name="TextBox 16"/>
          <p:cNvSpPr txBox="1">
            <a:spLocks noChangeArrowheads="1"/>
          </p:cNvSpPr>
          <p:nvPr/>
        </p:nvSpPr>
        <p:spPr bwMode="auto">
          <a:xfrm>
            <a:off x="8075612" y="2057400"/>
            <a:ext cx="914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rgbClr val="FF0000"/>
                </a:solidFill>
              </a:rPr>
              <a:t>O(1)</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Time Complexity of </a:t>
            </a:r>
            <a:r>
              <a:rPr lang="en-GB" dirty="0" err="1" smtClean="0"/>
              <a:t>heapifying</a:t>
            </a:r>
            <a:endParaRPr lang="en-GB" dirty="0"/>
          </a:p>
        </p:txBody>
      </p:sp>
      <p:sp>
        <p:nvSpPr>
          <p:cNvPr id="4" name="Content Placeholder 3"/>
          <p:cNvSpPr>
            <a:spLocks noGrp="1"/>
          </p:cNvSpPr>
          <p:nvPr>
            <p:ph sz="quarter" idx="17"/>
          </p:nvPr>
        </p:nvSpPr>
        <p:spPr/>
        <p:txBody>
          <a:bodyPr/>
          <a:lstStyle/>
          <a:p>
            <a:pPr>
              <a:lnSpc>
                <a:spcPts val="2900"/>
              </a:lnSpc>
              <a:defRPr/>
            </a:pPr>
            <a:r>
              <a:rPr lang="en-US" sz="2400" dirty="0"/>
              <a:t>Assume a heap is a </a:t>
            </a:r>
            <a:r>
              <a:rPr lang="en-US" sz="2400" dirty="0">
                <a:solidFill>
                  <a:srgbClr val="FF0000"/>
                </a:solidFill>
              </a:rPr>
              <a:t>full</a:t>
            </a:r>
            <a:r>
              <a:rPr lang="en-US" sz="2400" dirty="0"/>
              <a:t> binary tree, i.e. </a:t>
            </a:r>
            <a:r>
              <a:rPr lang="en-US" sz="2400" i="1" dirty="0">
                <a:latin typeface="Times New Roman"/>
              </a:rPr>
              <a:t>n</a:t>
            </a:r>
            <a:r>
              <a:rPr lang="en-US" sz="2400" dirty="0">
                <a:latin typeface="Times New Roman"/>
              </a:rPr>
              <a:t> =  2</a:t>
            </a:r>
            <a:r>
              <a:rPr lang="en-US" sz="2400" i="1" baseline="30000" dirty="0">
                <a:latin typeface="Times New Roman"/>
              </a:rPr>
              <a:t>d</a:t>
            </a:r>
            <a:r>
              <a:rPr lang="en-US" sz="2400" dirty="0">
                <a:latin typeface="Times New Roman"/>
              </a:rPr>
              <a:t> – 1 </a:t>
            </a:r>
            <a:r>
              <a:rPr lang="en-US" sz="2400" dirty="0">
                <a:cs typeface="Times New Roman"/>
              </a:rPr>
              <a:t>for some non-negative integer</a:t>
            </a:r>
            <a:r>
              <a:rPr lang="en-US" sz="2400" i="1" dirty="0">
                <a:latin typeface="Times New Roman"/>
                <a:cs typeface="Times New Roman"/>
              </a:rPr>
              <a:t> d</a:t>
            </a:r>
            <a:r>
              <a:rPr lang="en-US" sz="2400" dirty="0">
                <a:cs typeface="Times New Roman"/>
              </a:rPr>
              <a:t>. The </a:t>
            </a:r>
            <a:r>
              <a:rPr lang="en-US" sz="2400" dirty="0" smtClean="0">
                <a:cs typeface="Times New Roman"/>
              </a:rPr>
              <a:t>worst-case </a:t>
            </a:r>
            <a:r>
              <a:rPr lang="en-US" sz="2400" dirty="0">
                <a:cs typeface="Times New Roman"/>
              </a:rPr>
              <a:t>time complexity of </a:t>
            </a:r>
            <a:r>
              <a:rPr lang="en-US" sz="2400" dirty="0" err="1">
                <a:cs typeface="Times New Roman"/>
              </a:rPr>
              <a:t>heapifying</a:t>
            </a:r>
            <a:r>
              <a:rPr lang="en-US" sz="2400" dirty="0" smtClean="0">
                <a:cs typeface="Times New Roman"/>
              </a:rPr>
              <a:t>(), </a:t>
            </a:r>
            <a:r>
              <a:rPr lang="en-US" sz="2400" dirty="0" smtClean="0"/>
              <a:t>i.e</a:t>
            </a:r>
            <a:r>
              <a:rPr lang="en-US" sz="2400" dirty="0"/>
              <a:t>. </a:t>
            </a:r>
            <a:r>
              <a:rPr lang="en-US" sz="2400" i="1" dirty="0" smtClean="0"/>
              <a:t>W</a:t>
            </a:r>
            <a:r>
              <a:rPr lang="en-US" sz="2400" dirty="0" smtClean="0"/>
              <a:t>(</a:t>
            </a:r>
            <a:r>
              <a:rPr lang="en-US" sz="2400" i="1" dirty="0" smtClean="0"/>
              <a:t>n</a:t>
            </a:r>
            <a:r>
              <a:rPr lang="en-US" sz="2400" dirty="0" smtClean="0"/>
              <a:t>), satisfies</a:t>
            </a:r>
            <a:r>
              <a:rPr lang="en-US" sz="2400" dirty="0" smtClean="0">
                <a:cs typeface="Times New Roman"/>
              </a:rPr>
              <a:t>: </a:t>
            </a:r>
            <a:endParaRPr lang="en-US" sz="2400" dirty="0">
              <a:cs typeface="Times New Roman"/>
            </a:endParaRPr>
          </a:p>
          <a:p>
            <a:pPr>
              <a:lnSpc>
                <a:spcPts val="2900"/>
              </a:lnSpc>
              <a:defRPr/>
            </a:pPr>
            <a:endParaRPr lang="en-US" sz="2400" dirty="0">
              <a:solidFill>
                <a:srgbClr val="323232"/>
              </a:solidFill>
              <a:cs typeface="Times New Roman"/>
            </a:endParaRPr>
          </a:p>
          <a:p>
            <a:pPr>
              <a:lnSpc>
                <a:spcPts val="2900"/>
              </a:lnSpc>
              <a:defRPr/>
            </a:pPr>
            <a:endParaRPr lang="en-US" sz="2400" dirty="0" smtClean="0"/>
          </a:p>
          <a:p>
            <a:pPr>
              <a:lnSpc>
                <a:spcPts val="2900"/>
              </a:lnSpc>
              <a:defRPr/>
            </a:pPr>
            <a:r>
              <a:rPr lang="en-US" sz="2400" dirty="0" smtClean="0"/>
              <a:t>Solving </a:t>
            </a:r>
            <a:r>
              <a:rPr lang="en-US" sz="2400" dirty="0"/>
              <a:t>this equation gives </a:t>
            </a:r>
            <a:r>
              <a:rPr lang="en-US" sz="2400" i="1" dirty="0"/>
              <a:t>W</a:t>
            </a:r>
            <a:r>
              <a:rPr lang="en-US" sz="2400" dirty="0"/>
              <a:t>(</a:t>
            </a:r>
            <a:r>
              <a:rPr lang="en-US" sz="2400" i="1" dirty="0"/>
              <a:t>n</a:t>
            </a:r>
            <a:r>
              <a:rPr lang="en-US" sz="2400" dirty="0"/>
              <a:t>) = </a:t>
            </a:r>
            <a:r>
              <a:rPr lang="en-US" sz="2400" i="1" dirty="0">
                <a:solidFill>
                  <a:srgbClr val="0070C0"/>
                </a:solidFill>
                <a:latin typeface="Times New Roman"/>
              </a:rPr>
              <a:t>O</a:t>
            </a:r>
            <a:r>
              <a:rPr lang="en-US" sz="2400" dirty="0">
                <a:solidFill>
                  <a:srgbClr val="0070C0"/>
                </a:solidFill>
                <a:latin typeface="Times New Roman"/>
              </a:rPr>
              <a:t>(</a:t>
            </a:r>
            <a:r>
              <a:rPr lang="en-US" sz="2400" i="1" dirty="0">
                <a:solidFill>
                  <a:srgbClr val="0070C0"/>
                </a:solidFill>
                <a:latin typeface="Times New Roman"/>
              </a:rPr>
              <a:t>n</a:t>
            </a:r>
            <a:r>
              <a:rPr lang="en-US" sz="2400" dirty="0">
                <a:solidFill>
                  <a:srgbClr val="0070C0"/>
                </a:solidFill>
                <a:latin typeface="Times New Roman"/>
              </a:rPr>
              <a:t>)</a:t>
            </a:r>
            <a:r>
              <a:rPr lang="en-US" sz="2400" dirty="0"/>
              <a:t> comparisons of keys in the </a:t>
            </a:r>
            <a:r>
              <a:rPr lang="en-US" sz="2400" dirty="0" smtClean="0"/>
              <a:t>worst-case. </a:t>
            </a:r>
          </a:p>
          <a:p>
            <a:pPr marL="0" indent="0">
              <a:lnSpc>
                <a:spcPts val="2900"/>
              </a:lnSpc>
              <a:buNone/>
              <a:defRPr/>
            </a:pPr>
            <a:r>
              <a:rPr lang="en-US" sz="2400" dirty="0" smtClean="0">
                <a:solidFill>
                  <a:srgbClr val="C00000"/>
                </a:solidFill>
                <a:cs typeface="Times New Roman"/>
              </a:rPr>
              <a:t>    (</a:t>
            </a:r>
            <a:r>
              <a:rPr lang="en-US" sz="2400" dirty="0">
                <a:solidFill>
                  <a:srgbClr val="C00000"/>
                </a:solidFill>
                <a:cs typeface="Times New Roman"/>
              </a:rPr>
              <a:t>How to solve the recurrence equation is not required</a:t>
            </a:r>
            <a:r>
              <a:rPr lang="en-US" sz="2400" dirty="0" smtClean="0">
                <a:solidFill>
                  <a:srgbClr val="C00000"/>
                </a:solidFill>
                <a:cs typeface="Times New Roman"/>
              </a:rPr>
              <a:t>)</a:t>
            </a:r>
            <a:endParaRPr lang="en-US" sz="2400" dirty="0">
              <a:solidFill>
                <a:srgbClr val="C00000"/>
              </a:solidFill>
              <a:cs typeface="Times New Roman"/>
            </a:endParaRPr>
          </a:p>
          <a:p>
            <a:endParaRPr lang="en-GB" dirty="0"/>
          </a:p>
        </p:txBody>
      </p:sp>
      <p:graphicFrame>
        <p:nvGraphicFramePr>
          <p:cNvPr id="12" name="Object 3"/>
          <p:cNvGraphicFramePr>
            <a:graphicFrameLocks noChangeAspect="1"/>
          </p:cNvGraphicFramePr>
          <p:nvPr>
            <p:extLst>
              <p:ext uri="{D42A27DB-BD31-4B8C-83A1-F6EECF244321}">
                <p14:modId xmlns:p14="http://schemas.microsoft.com/office/powerpoint/2010/main" val="66550500"/>
              </p:ext>
            </p:extLst>
          </p:nvPr>
        </p:nvGraphicFramePr>
        <p:xfrm>
          <a:off x="2970212" y="2819400"/>
          <a:ext cx="4343399" cy="465417"/>
        </p:xfrm>
        <a:graphic>
          <a:graphicData uri="http://schemas.openxmlformats.org/presentationml/2006/ole">
            <mc:AlternateContent xmlns:mc="http://schemas.openxmlformats.org/markup-compatibility/2006">
              <mc:Choice xmlns:v="urn:schemas-microsoft-com:vml" Requires="v">
                <p:oleObj spid="_x0000_s14595" name="Equation" r:id="rId3" imgW="1816100" imgH="203200" progId="">
                  <p:embed/>
                </p:oleObj>
              </mc:Choice>
              <mc:Fallback>
                <p:oleObj name="Equation" r:id="rId3" imgW="1816100" imgH="203200" progId="">
                  <p:embed/>
                  <p:pic>
                    <p:nvPicPr>
                      <p:cNvPr id="0" name="Picture 2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0212" y="2819400"/>
                        <a:ext cx="4343399" cy="4654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0626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dirty="0" smtClean="0"/>
              <a:t>Heapsort</a:t>
            </a:r>
            <a:endParaRPr lang="en-US" dirty="0"/>
          </a:p>
        </p:txBody>
      </p:sp>
      <p:sp>
        <p:nvSpPr>
          <p:cNvPr id="133123" name="Rectangle 3"/>
          <p:cNvSpPr>
            <a:spLocks noGrp="1" noChangeArrowheads="1"/>
          </p:cNvSpPr>
          <p:nvPr>
            <p:ph sz="quarter" idx="17"/>
          </p:nvPr>
        </p:nvSpPr>
        <p:spPr/>
        <p:txBody>
          <a:bodyPr/>
          <a:lstStyle/>
          <a:p>
            <a:pPr>
              <a:buFont typeface="Monotype Sorts" pitchFamily="2" charset="2"/>
              <a:buNone/>
            </a:pPr>
            <a:r>
              <a:rPr lang="en-US" altLang="en-US" sz="2400" dirty="0" smtClean="0">
                <a:latin typeface="Arial" panose="020B0604020202020204" pitchFamily="34" charset="0"/>
              </a:rPr>
              <a:t>Heapsort is based on a heap data structure. </a:t>
            </a:r>
          </a:p>
          <a:p>
            <a:r>
              <a:rPr lang="en-US" altLang="en-US" sz="2400" b="1" dirty="0" smtClean="0">
                <a:latin typeface="Arial" panose="020B0604020202020204" pitchFamily="34" charset="0"/>
              </a:rPr>
              <a:t>The definition of a heap includes:</a:t>
            </a:r>
          </a:p>
          <a:p>
            <a:pPr lvl="1">
              <a:buFont typeface="Arial" panose="020B0604020202020204" pitchFamily="34" charset="0"/>
              <a:buChar char="•"/>
            </a:pPr>
            <a:r>
              <a:rPr lang="en-US" altLang="en-US" sz="2000" dirty="0" smtClean="0">
                <a:latin typeface="Arial" panose="020B0604020202020204" pitchFamily="34" charset="0"/>
              </a:rPr>
              <a:t>a description of the structure.</a:t>
            </a:r>
          </a:p>
          <a:p>
            <a:pPr lvl="1">
              <a:buFont typeface="Arial" panose="020B0604020202020204" pitchFamily="34" charset="0"/>
              <a:buChar char="•"/>
            </a:pPr>
            <a:r>
              <a:rPr lang="en-US" altLang="en-US" sz="2000" dirty="0" smtClean="0">
                <a:latin typeface="Arial" panose="020B0604020202020204" pitchFamily="34" charset="0"/>
              </a:rPr>
              <a:t>a condition on the data in the nodes (of a binary tree) called </a:t>
            </a:r>
            <a:r>
              <a:rPr lang="en-US" altLang="en-US" sz="2000" dirty="0" smtClean="0">
                <a:solidFill>
                  <a:srgbClr val="C00000"/>
                </a:solidFill>
                <a:latin typeface="Arial" panose="020B0604020202020204" pitchFamily="34" charset="0"/>
              </a:rPr>
              <a:t>partial order tree property</a:t>
            </a:r>
            <a:r>
              <a:rPr lang="en-US" altLang="en-US" sz="2000" dirty="0" smtClean="0">
                <a:latin typeface="Arial" panose="020B0604020202020204" pitchFamily="34" charset="0"/>
              </a:rPr>
              <a:t>.</a:t>
            </a:r>
          </a:p>
          <a:p>
            <a:endParaRPr lang="en-US" altLang="en-US" sz="2400" b="1" dirty="0" smtClean="0">
              <a:latin typeface="Arial" panose="020B0604020202020204" pitchFamily="34" charset="0"/>
            </a:endParaRPr>
          </a:p>
          <a:p>
            <a:r>
              <a:rPr lang="en-US" altLang="en-US" sz="2400" b="1" dirty="0" smtClean="0">
                <a:latin typeface="Arial" panose="020B0604020202020204" pitchFamily="34" charset="0"/>
              </a:rPr>
              <a:t>Partial order tree property</a:t>
            </a:r>
          </a:p>
          <a:p>
            <a:pPr marL="354013" lvl="1" indent="0">
              <a:lnSpc>
                <a:spcPct val="110000"/>
              </a:lnSpc>
              <a:buFont typeface="Monotype Sorts" pitchFamily="2" charset="2"/>
              <a:buNone/>
            </a:pPr>
            <a:r>
              <a:rPr lang="en-US" altLang="en-US" sz="2000" dirty="0" smtClean="0">
                <a:latin typeface="Arial" panose="020B0604020202020204" pitchFamily="34" charset="0"/>
              </a:rPr>
              <a:t>A tree </a:t>
            </a:r>
            <a:r>
              <a:rPr lang="en-US" altLang="en-US" sz="2000" i="1" dirty="0" smtClean="0">
                <a:latin typeface="Arial" panose="020B0604020202020204" pitchFamily="34" charset="0"/>
              </a:rPr>
              <a:t>T</a:t>
            </a:r>
            <a:r>
              <a:rPr lang="en-US" altLang="en-US" sz="2000" dirty="0" smtClean="0">
                <a:latin typeface="Arial" panose="020B0604020202020204" pitchFamily="34" charset="0"/>
              </a:rPr>
              <a:t> is a </a:t>
            </a:r>
            <a:r>
              <a:rPr lang="en-US" altLang="en-US" sz="2000" dirty="0" smtClean="0">
                <a:solidFill>
                  <a:srgbClr val="C00000"/>
                </a:solidFill>
                <a:latin typeface="Arial" panose="020B0604020202020204" pitchFamily="34" charset="0"/>
              </a:rPr>
              <a:t>(</a:t>
            </a:r>
            <a:r>
              <a:rPr lang="en-GB" altLang="en-US" sz="2000" dirty="0" smtClean="0">
                <a:solidFill>
                  <a:srgbClr val="C00000"/>
                </a:solidFill>
                <a:latin typeface="Arial" panose="020B0604020202020204" pitchFamily="34" charset="0"/>
              </a:rPr>
              <a:t>maximising</a:t>
            </a:r>
            <a:r>
              <a:rPr lang="en-US" altLang="en-US" sz="2000" dirty="0" smtClean="0">
                <a:solidFill>
                  <a:srgbClr val="C00000"/>
                </a:solidFill>
                <a:latin typeface="Arial" panose="020B0604020202020204" pitchFamily="34" charset="0"/>
              </a:rPr>
              <a:t>) </a:t>
            </a:r>
            <a:r>
              <a:rPr lang="en-US" altLang="en-US" sz="2000" dirty="0" smtClean="0">
                <a:latin typeface="Arial" panose="020B0604020202020204" pitchFamily="34" charset="0"/>
              </a:rPr>
              <a:t>partial order tree if and only if each node has a </a:t>
            </a:r>
            <a:r>
              <a:rPr lang="en-US" altLang="en-US" sz="2000" dirty="0">
                <a:latin typeface="Arial" panose="020B0604020202020204" pitchFamily="34" charset="0"/>
              </a:rPr>
              <a:t>key value </a:t>
            </a:r>
            <a:r>
              <a:rPr lang="en-US" altLang="en-US" sz="2000" b="1" dirty="0">
                <a:latin typeface="Arial" panose="020B0604020202020204" pitchFamily="34" charset="0"/>
              </a:rPr>
              <a:t>greater </a:t>
            </a:r>
            <a:r>
              <a:rPr lang="en-US" altLang="en-US" sz="2000" b="1" dirty="0" smtClean="0">
                <a:latin typeface="Arial" panose="020B0604020202020204" pitchFamily="34" charset="0"/>
              </a:rPr>
              <a:t>than or equal to</a:t>
            </a:r>
            <a:r>
              <a:rPr lang="en-US" altLang="en-US" sz="2000" dirty="0" smtClean="0">
                <a:latin typeface="Arial" panose="020B0604020202020204" pitchFamily="34" charset="0"/>
              </a:rPr>
              <a:t> each of its child nodes (if it has any). </a:t>
            </a:r>
          </a:p>
          <a:p>
            <a:pPr marL="0" indent="0">
              <a:lnSpc>
                <a:spcPct val="110000"/>
              </a:lnSpc>
              <a:buNone/>
            </a:pPr>
            <a:r>
              <a:rPr lang="en-US" altLang="en-US" sz="2400" b="1" dirty="0" smtClean="0">
                <a:latin typeface="Arial" panose="020B0604020202020204" pitchFamily="34" charset="0"/>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2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2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312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312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312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31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GB" dirty="0" smtClean="0"/>
              <a:t>Heapsort Performance</a:t>
            </a:r>
            <a:endParaRPr lang="en-GB" dirty="0"/>
          </a:p>
        </p:txBody>
      </p:sp>
      <p:sp>
        <p:nvSpPr>
          <p:cNvPr id="80900" name="Text Box 1030"/>
          <p:cNvSpPr txBox="1">
            <a:spLocks noChangeArrowheads="1"/>
          </p:cNvSpPr>
          <p:nvPr/>
        </p:nvSpPr>
        <p:spPr bwMode="gray">
          <a:xfrm>
            <a:off x="3847306" y="2514600"/>
            <a:ext cx="2492459" cy="460800"/>
          </a:xfrm>
          <a:prstGeom prst="rect">
            <a:avLst/>
          </a:prstGeom>
          <a:solidFill>
            <a:schemeClr val="tx1">
              <a:lumMod val="85000"/>
              <a:lumOff val="15000"/>
            </a:schemeClr>
          </a:solidFill>
          <a:ln>
            <a:headEnd/>
            <a:tailEnd/>
          </a:ln>
          <a:extLst/>
        </p:spPr>
        <p:style>
          <a:lnRef idx="3">
            <a:schemeClr val="lt1"/>
          </a:lnRef>
          <a:fillRef idx="1">
            <a:schemeClr val="accent1"/>
          </a:fillRef>
          <a:effectRef idx="1">
            <a:schemeClr val="accent1"/>
          </a:effectRef>
          <a:fontRef idx="minor">
            <a:schemeClr val="lt1"/>
          </a:fontRef>
        </p:style>
        <p:txBody>
          <a:bodyPr wrap="square" lIns="92075" tIns="46038" rIns="92075" bIns="46038">
            <a:spAutoFit/>
          </a:bodyPr>
          <a:lstStyle>
            <a:defPPr>
              <a:defRPr lang="en-US"/>
            </a:defPPr>
            <a:lvl1pPr eaLnBrk="1" hangingPunct="1">
              <a:spcBef>
                <a:spcPct val="50000"/>
              </a:spcBef>
              <a:defRPr sz="2000" b="0">
                <a:solidFill>
                  <a:schemeClr val="bg1"/>
                </a:solidFill>
                <a:latin typeface="+mn-lt"/>
              </a:defRPr>
            </a:lvl1pPr>
            <a:lvl2pPr marL="742950" indent="-285750" eaLnBrk="0" hangingPunct="0">
              <a:defRPr>
                <a:solidFill>
                  <a:schemeClr val="lt1"/>
                </a:solidFill>
                <a:latin typeface="+mn-lt"/>
              </a:defRPr>
            </a:lvl2pPr>
            <a:lvl3pPr marL="1143000" indent="-228600" eaLnBrk="0" hangingPunct="0">
              <a:defRPr>
                <a:solidFill>
                  <a:schemeClr val="lt1"/>
                </a:solidFill>
                <a:latin typeface="+mn-lt"/>
              </a:defRPr>
            </a:lvl3pPr>
            <a:lvl4pPr marL="1600200" indent="-228600" eaLnBrk="0" hangingPunct="0">
              <a:defRPr>
                <a:solidFill>
                  <a:schemeClr val="lt1"/>
                </a:solidFill>
                <a:latin typeface="+mn-lt"/>
              </a:defRPr>
            </a:lvl4pPr>
            <a:lvl5pPr marL="2057400" indent="-228600" eaLnBrk="0" hangingPunct="0">
              <a:defRPr>
                <a:solidFill>
                  <a:schemeClr val="lt1"/>
                </a:solidFill>
                <a:latin typeface="+mn-lt"/>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a:solidFill>
                  <a:schemeClr val="lt1"/>
                </a:solidFill>
                <a:latin typeface="+mn-lt"/>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a:solidFill>
                  <a:schemeClr val="lt1"/>
                </a:solidFill>
                <a:latin typeface="+mn-lt"/>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a:solidFill>
                  <a:schemeClr val="lt1"/>
                </a:solidFill>
                <a:latin typeface="+mn-lt"/>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a:solidFill>
                  <a:schemeClr val="lt1"/>
                </a:solidFill>
                <a:latin typeface="+mn-lt"/>
              </a:defRPr>
            </a:lvl9pPr>
          </a:lstStyle>
          <a:p>
            <a:pPr algn="ctr"/>
            <a:r>
              <a:rPr lang="en-US" altLang="en-US" b="1" dirty="0"/>
              <a:t>getMax</a:t>
            </a:r>
            <a:r>
              <a:rPr lang="en-US" altLang="en-US" b="1" dirty="0">
                <a:solidFill>
                  <a:schemeClr val="tx1"/>
                </a:solidFill>
              </a:rPr>
              <a:t> </a:t>
            </a:r>
            <a:r>
              <a:rPr lang="en-US" altLang="en-US" b="1" dirty="0">
                <a:solidFill>
                  <a:srgbClr val="FFC000"/>
                </a:solidFill>
              </a:rPr>
              <a:t>[O(1)]</a:t>
            </a:r>
          </a:p>
        </p:txBody>
      </p:sp>
      <p:sp>
        <p:nvSpPr>
          <p:cNvPr id="80901" name="Text Box 1031"/>
          <p:cNvSpPr txBox="1">
            <a:spLocks noChangeArrowheads="1"/>
          </p:cNvSpPr>
          <p:nvPr/>
        </p:nvSpPr>
        <p:spPr bwMode="gray">
          <a:xfrm>
            <a:off x="304800" y="2514600"/>
            <a:ext cx="3384931" cy="462307"/>
          </a:xfrm>
          <a:prstGeom prst="rect">
            <a:avLst/>
          </a:prstGeom>
          <a:solidFill>
            <a:schemeClr val="tx1">
              <a:lumMod val="85000"/>
              <a:lumOff val="15000"/>
            </a:schemeClr>
          </a:solidFill>
          <a:ln>
            <a:headEnd/>
            <a:tailEnd/>
          </a:ln>
          <a:extLst/>
        </p:spPr>
        <p:style>
          <a:lnRef idx="3">
            <a:schemeClr val="lt1"/>
          </a:lnRef>
          <a:fillRef idx="1">
            <a:schemeClr val="accent1"/>
          </a:fillRef>
          <a:effectRef idx="1">
            <a:schemeClr val="accent1"/>
          </a:effectRef>
          <a:fontRef idx="minor">
            <a:schemeClr val="lt1"/>
          </a:fontRef>
        </p:style>
        <p:txBody>
          <a:bodyPr wrap="square" lIns="92075" tIns="46038" rIns="92075" bIns="46038">
            <a:spAutoFit/>
          </a:bodyPr>
          <a:lstStyle>
            <a:defPPr>
              <a:defRPr lang="en-US"/>
            </a:defPPr>
            <a:lvl1pPr eaLnBrk="1" hangingPunct="1">
              <a:spcBef>
                <a:spcPct val="50000"/>
              </a:spcBef>
              <a:defRPr sz="2000" b="0">
                <a:solidFill>
                  <a:schemeClr val="bg1"/>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lnSpc>
                <a:spcPct val="120000"/>
              </a:lnSpc>
              <a:spcBef>
                <a:spcPct val="20000"/>
              </a:spcBef>
              <a:spcAft>
                <a:spcPct val="0"/>
              </a:spcAft>
              <a:buClr>
                <a:schemeClr val="bg2"/>
              </a:buClr>
              <a:buSzPct val="60000"/>
              <a:buFont typeface="Monotype Sorts" pitchFamily="2" charset="2"/>
            </a:lvl6pPr>
            <a:lvl7pPr marL="2971800" indent="-228600" eaLnBrk="0" fontAlgn="base" hangingPunct="0">
              <a:lnSpc>
                <a:spcPct val="120000"/>
              </a:lnSpc>
              <a:spcBef>
                <a:spcPct val="20000"/>
              </a:spcBef>
              <a:spcAft>
                <a:spcPct val="0"/>
              </a:spcAft>
              <a:buClr>
                <a:schemeClr val="bg2"/>
              </a:buClr>
              <a:buSzPct val="60000"/>
              <a:buFont typeface="Monotype Sorts" pitchFamily="2" charset="2"/>
            </a:lvl7pPr>
            <a:lvl8pPr marL="3429000" indent="-228600" eaLnBrk="0" fontAlgn="base" hangingPunct="0">
              <a:lnSpc>
                <a:spcPct val="120000"/>
              </a:lnSpc>
              <a:spcBef>
                <a:spcPct val="20000"/>
              </a:spcBef>
              <a:spcAft>
                <a:spcPct val="0"/>
              </a:spcAft>
              <a:buClr>
                <a:schemeClr val="bg2"/>
              </a:buClr>
              <a:buSzPct val="60000"/>
              <a:buFont typeface="Monotype Sorts" pitchFamily="2" charset="2"/>
            </a:lvl8pPr>
            <a:lvl9pPr marL="3886200" indent="-228600" eaLnBrk="0" fontAlgn="base" hangingPunct="0">
              <a:lnSpc>
                <a:spcPct val="120000"/>
              </a:lnSpc>
              <a:spcBef>
                <a:spcPct val="20000"/>
              </a:spcBef>
              <a:spcAft>
                <a:spcPct val="0"/>
              </a:spcAft>
              <a:buClr>
                <a:schemeClr val="bg2"/>
              </a:buClr>
              <a:buSzPct val="60000"/>
              <a:buFont typeface="Monotype Sorts" pitchFamily="2" charset="2"/>
            </a:lvl9pPr>
          </a:lstStyle>
          <a:p>
            <a:pPr algn="ctr"/>
            <a:r>
              <a:rPr lang="en-US" altLang="en-US" b="1" dirty="0"/>
              <a:t>constructHeap(H)</a:t>
            </a:r>
            <a:r>
              <a:rPr lang="en-US" altLang="en-US" b="1" dirty="0">
                <a:solidFill>
                  <a:schemeClr val="tx1"/>
                </a:solidFill>
              </a:rPr>
              <a:t> </a:t>
            </a:r>
            <a:r>
              <a:rPr lang="en-US" altLang="en-US" b="1" dirty="0">
                <a:solidFill>
                  <a:srgbClr val="FFC000"/>
                </a:solidFill>
              </a:rPr>
              <a:t>[O(n)]</a:t>
            </a:r>
          </a:p>
        </p:txBody>
      </p:sp>
      <p:sp>
        <p:nvSpPr>
          <p:cNvPr id="80902" name="Text Box 1032"/>
          <p:cNvSpPr txBox="1">
            <a:spLocks noChangeArrowheads="1"/>
          </p:cNvSpPr>
          <p:nvPr/>
        </p:nvSpPr>
        <p:spPr bwMode="gray">
          <a:xfrm>
            <a:off x="6712834" y="2537802"/>
            <a:ext cx="2728731" cy="462307"/>
          </a:xfrm>
          <a:prstGeom prst="rect">
            <a:avLst/>
          </a:prstGeom>
          <a:solidFill>
            <a:schemeClr val="tx1">
              <a:lumMod val="85000"/>
              <a:lumOff val="15000"/>
            </a:schemeClr>
          </a:solidFill>
          <a:ln>
            <a:headEnd/>
            <a:tailEnd/>
          </a:ln>
          <a:extLst/>
        </p:spPr>
        <p:style>
          <a:lnRef idx="3">
            <a:schemeClr val="lt1"/>
          </a:lnRef>
          <a:fillRef idx="1">
            <a:schemeClr val="accent1"/>
          </a:fillRef>
          <a:effectRef idx="1">
            <a:schemeClr val="accent1"/>
          </a:effectRef>
          <a:fontRef idx="minor">
            <a:schemeClr val="lt1"/>
          </a:fontRef>
        </p:style>
        <p:txBody>
          <a:bodyPr wrap="square" lIns="92075" tIns="46038" rIns="92075" bIns="46038">
            <a:spAutoFit/>
          </a:bodyPr>
          <a:lstStyle>
            <a:defPPr>
              <a:defRPr lang="en-US"/>
            </a:defPPr>
            <a:lvl1pPr algn="ctr" eaLnBrk="1" hangingPunct="1">
              <a:spcBef>
                <a:spcPct val="50000"/>
              </a:spcBef>
              <a:defRPr sz="2000">
                <a:solidFill>
                  <a:schemeClr val="tx1"/>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lnSpc>
                <a:spcPct val="120000"/>
              </a:lnSpc>
              <a:spcBef>
                <a:spcPct val="20000"/>
              </a:spcBef>
              <a:spcAft>
                <a:spcPct val="0"/>
              </a:spcAft>
              <a:buClr>
                <a:schemeClr val="bg2"/>
              </a:buClr>
              <a:buSzPct val="60000"/>
              <a:buFont typeface="Monotype Sorts" pitchFamily="2" charset="2"/>
            </a:lvl6pPr>
            <a:lvl7pPr marL="2971800" indent="-228600" eaLnBrk="0" fontAlgn="base" hangingPunct="0">
              <a:lnSpc>
                <a:spcPct val="120000"/>
              </a:lnSpc>
              <a:spcBef>
                <a:spcPct val="20000"/>
              </a:spcBef>
              <a:spcAft>
                <a:spcPct val="0"/>
              </a:spcAft>
              <a:buClr>
                <a:schemeClr val="bg2"/>
              </a:buClr>
              <a:buSzPct val="60000"/>
              <a:buFont typeface="Monotype Sorts" pitchFamily="2" charset="2"/>
            </a:lvl7pPr>
            <a:lvl8pPr marL="3429000" indent="-228600" eaLnBrk="0" fontAlgn="base" hangingPunct="0">
              <a:lnSpc>
                <a:spcPct val="120000"/>
              </a:lnSpc>
              <a:spcBef>
                <a:spcPct val="20000"/>
              </a:spcBef>
              <a:spcAft>
                <a:spcPct val="0"/>
              </a:spcAft>
              <a:buClr>
                <a:schemeClr val="bg2"/>
              </a:buClr>
              <a:buSzPct val="60000"/>
              <a:buFont typeface="Monotype Sorts" pitchFamily="2" charset="2"/>
            </a:lvl8pPr>
            <a:lvl9pPr marL="3886200" indent="-228600" eaLnBrk="0" fontAlgn="base" hangingPunct="0">
              <a:lnSpc>
                <a:spcPct val="120000"/>
              </a:lnSpc>
              <a:spcBef>
                <a:spcPct val="20000"/>
              </a:spcBef>
              <a:spcAft>
                <a:spcPct val="0"/>
              </a:spcAft>
              <a:buClr>
                <a:schemeClr val="bg2"/>
              </a:buClr>
              <a:buSzPct val="60000"/>
              <a:buFont typeface="Monotype Sorts" pitchFamily="2" charset="2"/>
            </a:lvl9pPr>
          </a:lstStyle>
          <a:p>
            <a:r>
              <a:rPr lang="en-US" altLang="en-US" dirty="0">
                <a:solidFill>
                  <a:schemeClr val="bg1"/>
                </a:solidFill>
              </a:rPr>
              <a:t>deleteMax</a:t>
            </a:r>
            <a:r>
              <a:rPr lang="en-US" altLang="en-US" dirty="0"/>
              <a:t> </a:t>
            </a:r>
            <a:r>
              <a:rPr lang="en-US" altLang="en-US" dirty="0">
                <a:solidFill>
                  <a:srgbClr val="FFC000"/>
                </a:solidFill>
              </a:rPr>
              <a:t>[O(lgn)]</a:t>
            </a:r>
          </a:p>
        </p:txBody>
      </p:sp>
      <p:sp>
        <p:nvSpPr>
          <p:cNvPr id="80903" name="Text Box 1033"/>
          <p:cNvSpPr txBox="1">
            <a:spLocks noChangeArrowheads="1"/>
          </p:cNvSpPr>
          <p:nvPr/>
        </p:nvSpPr>
        <p:spPr bwMode="gray">
          <a:xfrm>
            <a:off x="3427413" y="1386006"/>
            <a:ext cx="3048000" cy="428388"/>
          </a:xfrm>
          <a:prstGeom prst="rect">
            <a:avLst/>
          </a:prstGeom>
          <a:solidFill>
            <a:schemeClr val="accent1">
              <a:lumMod val="25000"/>
            </a:schemeClr>
          </a:solidFill>
          <a:ln>
            <a:headEnd/>
            <a:tailEnd/>
          </a:ln>
          <a:extLst/>
        </p:spPr>
        <p:style>
          <a:lnRef idx="3">
            <a:schemeClr val="lt1"/>
          </a:lnRef>
          <a:fillRef idx="1">
            <a:schemeClr val="accent1"/>
          </a:fillRef>
          <a:effectRef idx="1">
            <a:schemeClr val="accent1"/>
          </a:effectRef>
          <a:fontRef idx="minor">
            <a:schemeClr val="lt1"/>
          </a:fontRef>
        </p:style>
        <p:txBody>
          <a:bodyPr wrap="squar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algn="ctr" eaLnBrk="1" hangingPunct="1">
              <a:spcBef>
                <a:spcPct val="50000"/>
              </a:spcBef>
            </a:pPr>
            <a:r>
              <a:rPr lang="en-US" altLang="en-US" sz="2000" dirty="0">
                <a:solidFill>
                  <a:schemeClr val="bg1"/>
                </a:solidFill>
              </a:rPr>
              <a:t>Heapsort(H) </a:t>
            </a:r>
            <a:r>
              <a:rPr lang="en-US" altLang="en-US" sz="2000" dirty="0">
                <a:solidFill>
                  <a:srgbClr val="FFC000"/>
                </a:solidFill>
              </a:rPr>
              <a:t>[O(nlgn)]</a:t>
            </a:r>
          </a:p>
        </p:txBody>
      </p:sp>
      <p:sp>
        <p:nvSpPr>
          <p:cNvPr id="80904" name="Text Box 1034"/>
          <p:cNvSpPr txBox="1">
            <a:spLocks noChangeArrowheads="1"/>
          </p:cNvSpPr>
          <p:nvPr/>
        </p:nvSpPr>
        <p:spPr bwMode="gray">
          <a:xfrm>
            <a:off x="2088965" y="3548988"/>
            <a:ext cx="3046412" cy="460800"/>
          </a:xfrm>
          <a:prstGeom prst="rect">
            <a:avLst/>
          </a:prstGeom>
          <a:solidFill>
            <a:schemeClr val="tx1">
              <a:lumMod val="85000"/>
              <a:lumOff val="15000"/>
            </a:schemeClr>
          </a:solidFill>
          <a:ln>
            <a:headEnd/>
            <a:tailEnd/>
          </a:ln>
          <a:extLst/>
        </p:spPr>
        <p:style>
          <a:lnRef idx="3">
            <a:schemeClr val="lt1"/>
          </a:lnRef>
          <a:fillRef idx="1">
            <a:schemeClr val="accent1"/>
          </a:fillRef>
          <a:effectRef idx="1">
            <a:schemeClr val="accent1"/>
          </a:effectRef>
          <a:fontRef idx="minor">
            <a:schemeClr val="lt1"/>
          </a:fontRef>
        </p:style>
        <p:txBody>
          <a:bodyPr wrap="square" lIns="92075" tIns="46038" rIns="92075" bIns="46038">
            <a:spAutoFit/>
          </a:bodyPr>
          <a:lstStyle>
            <a:defPPr>
              <a:defRPr lang="en-US"/>
            </a:defPPr>
            <a:lvl1pPr algn="ctr" eaLnBrk="1" hangingPunct="1">
              <a:spcBef>
                <a:spcPct val="50000"/>
              </a:spcBef>
              <a:defRPr sz="2000">
                <a:solidFill>
                  <a:schemeClr val="tx1"/>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lnSpc>
                <a:spcPct val="120000"/>
              </a:lnSpc>
              <a:spcBef>
                <a:spcPct val="20000"/>
              </a:spcBef>
              <a:spcAft>
                <a:spcPct val="0"/>
              </a:spcAft>
              <a:buClr>
                <a:schemeClr val="bg2"/>
              </a:buClr>
              <a:buSzPct val="60000"/>
              <a:buFont typeface="Monotype Sorts" pitchFamily="2" charset="2"/>
            </a:lvl6pPr>
            <a:lvl7pPr marL="2971800" indent="-228600" eaLnBrk="0" fontAlgn="base" hangingPunct="0">
              <a:lnSpc>
                <a:spcPct val="120000"/>
              </a:lnSpc>
              <a:spcBef>
                <a:spcPct val="20000"/>
              </a:spcBef>
              <a:spcAft>
                <a:spcPct val="0"/>
              </a:spcAft>
              <a:buClr>
                <a:schemeClr val="bg2"/>
              </a:buClr>
              <a:buSzPct val="60000"/>
              <a:buFont typeface="Monotype Sorts" pitchFamily="2" charset="2"/>
            </a:lvl7pPr>
            <a:lvl8pPr marL="3429000" indent="-228600" eaLnBrk="0" fontAlgn="base" hangingPunct="0">
              <a:lnSpc>
                <a:spcPct val="120000"/>
              </a:lnSpc>
              <a:spcBef>
                <a:spcPct val="20000"/>
              </a:spcBef>
              <a:spcAft>
                <a:spcPct val="0"/>
              </a:spcAft>
              <a:buClr>
                <a:schemeClr val="bg2"/>
              </a:buClr>
              <a:buSzPct val="60000"/>
              <a:buFont typeface="Monotype Sorts" pitchFamily="2" charset="2"/>
            </a:lvl8pPr>
            <a:lvl9pPr marL="3886200" indent="-228600" eaLnBrk="0" fontAlgn="base" hangingPunct="0">
              <a:lnSpc>
                <a:spcPct val="120000"/>
              </a:lnSpc>
              <a:spcBef>
                <a:spcPct val="20000"/>
              </a:spcBef>
              <a:spcAft>
                <a:spcPct val="0"/>
              </a:spcAft>
              <a:buClr>
                <a:schemeClr val="bg2"/>
              </a:buClr>
              <a:buSzPct val="60000"/>
              <a:buFont typeface="Monotype Sorts" pitchFamily="2" charset="2"/>
            </a:lvl9pPr>
          </a:lstStyle>
          <a:p>
            <a:r>
              <a:rPr lang="en-US" altLang="en-US" dirty="0">
                <a:solidFill>
                  <a:schemeClr val="bg1"/>
                </a:solidFill>
              </a:rPr>
              <a:t>Heapifying(H)</a:t>
            </a:r>
            <a:r>
              <a:rPr lang="en-US" altLang="en-US" dirty="0"/>
              <a:t> </a:t>
            </a:r>
            <a:r>
              <a:rPr lang="en-US" altLang="en-US" dirty="0">
                <a:solidFill>
                  <a:srgbClr val="FFC000"/>
                </a:solidFill>
              </a:rPr>
              <a:t>[O(n)]</a:t>
            </a:r>
          </a:p>
        </p:txBody>
      </p:sp>
      <p:sp>
        <p:nvSpPr>
          <p:cNvPr id="80905" name="Text Box 1035"/>
          <p:cNvSpPr txBox="1">
            <a:spLocks noChangeArrowheads="1"/>
          </p:cNvSpPr>
          <p:nvPr/>
        </p:nvSpPr>
        <p:spPr bwMode="gray">
          <a:xfrm>
            <a:off x="6947081" y="4724400"/>
            <a:ext cx="2106346" cy="462307"/>
          </a:xfrm>
          <a:prstGeom prst="rect">
            <a:avLst/>
          </a:prstGeom>
          <a:solidFill>
            <a:schemeClr val="tx1">
              <a:lumMod val="85000"/>
              <a:lumOff val="15000"/>
            </a:schemeClr>
          </a:solidFill>
          <a:ln>
            <a:headEnd/>
            <a:tailEnd/>
          </a:ln>
          <a:extLst/>
        </p:spPr>
        <p:style>
          <a:lnRef idx="3">
            <a:schemeClr val="lt1"/>
          </a:lnRef>
          <a:fillRef idx="1">
            <a:schemeClr val="accent1"/>
          </a:fillRef>
          <a:effectRef idx="1">
            <a:schemeClr val="accent1"/>
          </a:effectRef>
          <a:fontRef idx="minor">
            <a:schemeClr val="lt1"/>
          </a:fontRef>
        </p:style>
        <p:txBody>
          <a:bodyPr wrap="square" lIns="92075" tIns="46038" rIns="92075" bIns="46038">
            <a:spAutoFit/>
          </a:bodyPr>
          <a:lstStyle>
            <a:defPPr>
              <a:defRPr lang="en-US"/>
            </a:defPPr>
            <a:lvl1pPr algn="ctr" eaLnBrk="1" hangingPunct="1">
              <a:spcBef>
                <a:spcPct val="50000"/>
              </a:spcBef>
              <a:defRPr sz="2000">
                <a:solidFill>
                  <a:schemeClr val="tx1"/>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lnSpc>
                <a:spcPct val="120000"/>
              </a:lnSpc>
              <a:spcBef>
                <a:spcPct val="20000"/>
              </a:spcBef>
              <a:spcAft>
                <a:spcPct val="0"/>
              </a:spcAft>
              <a:buClr>
                <a:schemeClr val="bg2"/>
              </a:buClr>
              <a:buSzPct val="60000"/>
              <a:buFont typeface="Monotype Sorts" pitchFamily="2" charset="2"/>
            </a:lvl6pPr>
            <a:lvl7pPr marL="2971800" indent="-228600" eaLnBrk="0" fontAlgn="base" hangingPunct="0">
              <a:lnSpc>
                <a:spcPct val="120000"/>
              </a:lnSpc>
              <a:spcBef>
                <a:spcPct val="20000"/>
              </a:spcBef>
              <a:spcAft>
                <a:spcPct val="0"/>
              </a:spcAft>
              <a:buClr>
                <a:schemeClr val="bg2"/>
              </a:buClr>
              <a:buSzPct val="60000"/>
              <a:buFont typeface="Monotype Sorts" pitchFamily="2" charset="2"/>
            </a:lvl7pPr>
            <a:lvl8pPr marL="3429000" indent="-228600" eaLnBrk="0" fontAlgn="base" hangingPunct="0">
              <a:lnSpc>
                <a:spcPct val="120000"/>
              </a:lnSpc>
              <a:spcBef>
                <a:spcPct val="20000"/>
              </a:spcBef>
              <a:spcAft>
                <a:spcPct val="0"/>
              </a:spcAft>
              <a:buClr>
                <a:schemeClr val="bg2"/>
              </a:buClr>
              <a:buSzPct val="60000"/>
              <a:buFont typeface="Monotype Sorts" pitchFamily="2" charset="2"/>
            </a:lvl8pPr>
            <a:lvl9pPr marL="3886200" indent="-228600" eaLnBrk="0" fontAlgn="base" hangingPunct="0">
              <a:lnSpc>
                <a:spcPct val="120000"/>
              </a:lnSpc>
              <a:spcBef>
                <a:spcPct val="20000"/>
              </a:spcBef>
              <a:spcAft>
                <a:spcPct val="0"/>
              </a:spcAft>
              <a:buClr>
                <a:schemeClr val="bg2"/>
              </a:buClr>
              <a:buSzPct val="60000"/>
              <a:buFont typeface="Monotype Sorts" pitchFamily="2" charset="2"/>
            </a:lvl9pPr>
          </a:lstStyle>
          <a:p>
            <a:r>
              <a:rPr lang="en-US" altLang="en-US" dirty="0">
                <a:solidFill>
                  <a:schemeClr val="bg1"/>
                </a:solidFill>
              </a:rPr>
              <a:t>fixHeap</a:t>
            </a:r>
            <a:r>
              <a:rPr lang="en-US" altLang="en-US" dirty="0"/>
              <a:t> </a:t>
            </a:r>
            <a:r>
              <a:rPr lang="en-US" altLang="en-US" dirty="0">
                <a:solidFill>
                  <a:srgbClr val="FFC000"/>
                </a:solidFill>
              </a:rPr>
              <a:t>[O(lgn)]</a:t>
            </a:r>
          </a:p>
        </p:txBody>
      </p:sp>
      <p:sp>
        <p:nvSpPr>
          <p:cNvPr id="80906" name="Text Box 1036"/>
          <p:cNvSpPr txBox="1">
            <a:spLocks noChangeArrowheads="1"/>
          </p:cNvSpPr>
          <p:nvPr/>
        </p:nvSpPr>
        <p:spPr bwMode="gray">
          <a:xfrm>
            <a:off x="539869" y="4724400"/>
            <a:ext cx="2236190" cy="428388"/>
          </a:xfrm>
          <a:prstGeom prst="rect">
            <a:avLst/>
          </a:prstGeom>
          <a:solidFill>
            <a:schemeClr val="tx1">
              <a:lumMod val="85000"/>
              <a:lumOff val="15000"/>
            </a:schemeClr>
          </a:solidFill>
          <a:ln>
            <a:headEnd/>
            <a:tailEnd/>
          </a:ln>
          <a:extLst/>
        </p:spPr>
        <p:style>
          <a:lnRef idx="3">
            <a:schemeClr val="lt1"/>
          </a:lnRef>
          <a:fillRef idx="1">
            <a:schemeClr val="accent1"/>
          </a:fillRef>
          <a:effectRef idx="1">
            <a:schemeClr val="accent1"/>
          </a:effectRef>
          <a:fontRef idx="minor">
            <a:schemeClr val="lt1"/>
          </a:fontRef>
        </p:style>
        <p:txBody>
          <a:bodyPr wrap="square" lIns="92075" tIns="46038" rIns="92075" bIns="46038">
            <a:spAutoFit/>
          </a:bodyPr>
          <a:lstStyle>
            <a:defPPr>
              <a:defRPr lang="en-US"/>
            </a:defPPr>
            <a:lvl1pPr algn="ctr" eaLnBrk="1" hangingPunct="1">
              <a:spcBef>
                <a:spcPct val="50000"/>
              </a:spcBef>
              <a:defRPr sz="2000">
                <a:solidFill>
                  <a:schemeClr val="tx1"/>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lnSpc>
                <a:spcPct val="120000"/>
              </a:lnSpc>
              <a:spcBef>
                <a:spcPct val="20000"/>
              </a:spcBef>
              <a:spcAft>
                <a:spcPct val="0"/>
              </a:spcAft>
              <a:buClr>
                <a:schemeClr val="bg2"/>
              </a:buClr>
              <a:buSzPct val="60000"/>
              <a:buFont typeface="Monotype Sorts" pitchFamily="2" charset="2"/>
            </a:lvl6pPr>
            <a:lvl7pPr marL="2971800" indent="-228600" eaLnBrk="0" fontAlgn="base" hangingPunct="0">
              <a:lnSpc>
                <a:spcPct val="120000"/>
              </a:lnSpc>
              <a:spcBef>
                <a:spcPct val="20000"/>
              </a:spcBef>
              <a:spcAft>
                <a:spcPct val="0"/>
              </a:spcAft>
              <a:buClr>
                <a:schemeClr val="bg2"/>
              </a:buClr>
              <a:buSzPct val="60000"/>
              <a:buFont typeface="Monotype Sorts" pitchFamily="2" charset="2"/>
            </a:lvl7pPr>
            <a:lvl8pPr marL="3429000" indent="-228600" eaLnBrk="0" fontAlgn="base" hangingPunct="0">
              <a:lnSpc>
                <a:spcPct val="120000"/>
              </a:lnSpc>
              <a:spcBef>
                <a:spcPct val="20000"/>
              </a:spcBef>
              <a:spcAft>
                <a:spcPct val="0"/>
              </a:spcAft>
              <a:buClr>
                <a:schemeClr val="bg2"/>
              </a:buClr>
              <a:buSzPct val="60000"/>
              <a:buFont typeface="Monotype Sorts" pitchFamily="2" charset="2"/>
            </a:lvl8pPr>
            <a:lvl9pPr marL="3886200" indent="-228600" eaLnBrk="0" fontAlgn="base" hangingPunct="0">
              <a:lnSpc>
                <a:spcPct val="120000"/>
              </a:lnSpc>
              <a:spcBef>
                <a:spcPct val="20000"/>
              </a:spcBef>
              <a:spcAft>
                <a:spcPct val="0"/>
              </a:spcAft>
              <a:buClr>
                <a:schemeClr val="bg2"/>
              </a:buClr>
              <a:buSzPct val="60000"/>
              <a:buFont typeface="Monotype Sorts" pitchFamily="2" charset="2"/>
            </a:lvl9pPr>
          </a:lstStyle>
          <a:p>
            <a:r>
              <a:rPr lang="en-US" altLang="en-US" dirty="0">
                <a:solidFill>
                  <a:schemeClr val="bg1"/>
                </a:solidFill>
              </a:rPr>
              <a:t>Heapifying(leftH)</a:t>
            </a:r>
          </a:p>
        </p:txBody>
      </p:sp>
      <p:sp>
        <p:nvSpPr>
          <p:cNvPr id="80907" name="Text Box 1037"/>
          <p:cNvSpPr txBox="1">
            <a:spLocks noChangeArrowheads="1"/>
          </p:cNvSpPr>
          <p:nvPr/>
        </p:nvSpPr>
        <p:spPr bwMode="gray">
          <a:xfrm>
            <a:off x="3054032" y="4724400"/>
            <a:ext cx="2849881" cy="462307"/>
          </a:xfrm>
          <a:prstGeom prst="rect">
            <a:avLst/>
          </a:prstGeom>
          <a:solidFill>
            <a:schemeClr val="tx1">
              <a:lumMod val="85000"/>
              <a:lumOff val="15000"/>
            </a:schemeClr>
          </a:solidFill>
          <a:ln>
            <a:headEnd/>
            <a:tailEnd/>
          </a:ln>
          <a:extLst/>
        </p:spPr>
        <p:style>
          <a:lnRef idx="3">
            <a:schemeClr val="lt1"/>
          </a:lnRef>
          <a:fillRef idx="1">
            <a:schemeClr val="accent1"/>
          </a:fillRef>
          <a:effectRef idx="1">
            <a:schemeClr val="accent1"/>
          </a:effectRef>
          <a:fontRef idx="minor">
            <a:schemeClr val="lt1"/>
          </a:fontRef>
        </p:style>
        <p:txBody>
          <a:bodyPr wrap="square" lIns="92075" tIns="46038" rIns="92075" bIns="46038">
            <a:spAutoFit/>
          </a:bodyPr>
          <a:lstStyle>
            <a:defPPr>
              <a:defRPr lang="en-US"/>
            </a:defPPr>
            <a:lvl1pPr algn="ctr" eaLnBrk="1" hangingPunct="1">
              <a:spcBef>
                <a:spcPct val="50000"/>
              </a:spcBef>
              <a:defRPr sz="2000">
                <a:solidFill>
                  <a:schemeClr val="tx1"/>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lnSpc>
                <a:spcPct val="120000"/>
              </a:lnSpc>
              <a:spcBef>
                <a:spcPct val="20000"/>
              </a:spcBef>
              <a:spcAft>
                <a:spcPct val="0"/>
              </a:spcAft>
              <a:buClr>
                <a:schemeClr val="bg2"/>
              </a:buClr>
              <a:buSzPct val="60000"/>
              <a:buFont typeface="Monotype Sorts" pitchFamily="2" charset="2"/>
            </a:lvl6pPr>
            <a:lvl7pPr marL="2971800" indent="-228600" eaLnBrk="0" fontAlgn="base" hangingPunct="0">
              <a:lnSpc>
                <a:spcPct val="120000"/>
              </a:lnSpc>
              <a:spcBef>
                <a:spcPct val="20000"/>
              </a:spcBef>
              <a:spcAft>
                <a:spcPct val="0"/>
              </a:spcAft>
              <a:buClr>
                <a:schemeClr val="bg2"/>
              </a:buClr>
              <a:buSzPct val="60000"/>
              <a:buFont typeface="Monotype Sorts" pitchFamily="2" charset="2"/>
            </a:lvl7pPr>
            <a:lvl8pPr marL="3429000" indent="-228600" eaLnBrk="0" fontAlgn="base" hangingPunct="0">
              <a:lnSpc>
                <a:spcPct val="120000"/>
              </a:lnSpc>
              <a:spcBef>
                <a:spcPct val="20000"/>
              </a:spcBef>
              <a:spcAft>
                <a:spcPct val="0"/>
              </a:spcAft>
              <a:buClr>
                <a:schemeClr val="bg2"/>
              </a:buClr>
              <a:buSzPct val="60000"/>
              <a:buFont typeface="Monotype Sorts" pitchFamily="2" charset="2"/>
            </a:lvl8pPr>
            <a:lvl9pPr marL="3886200" indent="-228600" eaLnBrk="0" fontAlgn="base" hangingPunct="0">
              <a:lnSpc>
                <a:spcPct val="120000"/>
              </a:lnSpc>
              <a:spcBef>
                <a:spcPct val="20000"/>
              </a:spcBef>
              <a:spcAft>
                <a:spcPct val="0"/>
              </a:spcAft>
              <a:buClr>
                <a:schemeClr val="bg2"/>
              </a:buClr>
              <a:buSzPct val="60000"/>
              <a:buFont typeface="Monotype Sorts" pitchFamily="2" charset="2"/>
            </a:lvl9pPr>
          </a:lstStyle>
          <a:p>
            <a:r>
              <a:rPr lang="en-US" altLang="en-US" dirty="0" smtClean="0">
                <a:solidFill>
                  <a:schemeClr val="bg1"/>
                </a:solidFill>
              </a:rPr>
              <a:t>Heapifying(rightH</a:t>
            </a:r>
            <a:r>
              <a:rPr lang="en-US" altLang="en-US" dirty="0">
                <a:solidFill>
                  <a:schemeClr val="bg1"/>
                </a:solidFill>
              </a:rPr>
              <a:t>)</a:t>
            </a:r>
          </a:p>
        </p:txBody>
      </p:sp>
      <p:sp>
        <p:nvSpPr>
          <p:cNvPr id="80908" name="Line 1038"/>
          <p:cNvSpPr>
            <a:spLocks noChangeShapeType="1"/>
          </p:cNvSpPr>
          <p:nvPr/>
        </p:nvSpPr>
        <p:spPr bwMode="gray">
          <a:xfrm flipH="1">
            <a:off x="2839954" y="1856922"/>
            <a:ext cx="1143000" cy="609600"/>
          </a:xfrm>
          <a:prstGeom prst="line">
            <a:avLst/>
          </a:prstGeom>
          <a:ln>
            <a:headEnd/>
            <a:tailEnd type="triangle" w="med" len="me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dirty="0"/>
          </a:p>
        </p:txBody>
      </p:sp>
      <p:sp>
        <p:nvSpPr>
          <p:cNvPr id="80909" name="Line 1039"/>
          <p:cNvSpPr>
            <a:spLocks noChangeShapeType="1"/>
          </p:cNvSpPr>
          <p:nvPr/>
        </p:nvSpPr>
        <p:spPr bwMode="gray">
          <a:xfrm>
            <a:off x="5091198" y="1852494"/>
            <a:ext cx="0" cy="662106"/>
          </a:xfrm>
          <a:prstGeom prst="line">
            <a:avLst/>
          </a:prstGeom>
          <a:ln>
            <a:headEnd/>
            <a:tailEnd type="triangle" w="med" len="me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dirty="0">
              <a:solidFill>
                <a:schemeClr val="tx1"/>
              </a:solidFill>
              <a:latin typeface="+mn-lt"/>
            </a:endParaRPr>
          </a:p>
        </p:txBody>
      </p:sp>
      <p:sp>
        <p:nvSpPr>
          <p:cNvPr id="80911" name="Line 1043"/>
          <p:cNvSpPr>
            <a:spLocks noChangeShapeType="1"/>
          </p:cNvSpPr>
          <p:nvPr/>
        </p:nvSpPr>
        <p:spPr bwMode="gray">
          <a:xfrm>
            <a:off x="2839953" y="2986205"/>
            <a:ext cx="1" cy="562783"/>
          </a:xfrm>
          <a:prstGeom prst="line">
            <a:avLst/>
          </a:prstGeom>
          <a:ln>
            <a:headEnd/>
            <a:tailEnd type="triangle" w="med" len="me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dirty="0">
              <a:solidFill>
                <a:schemeClr val="tx1"/>
              </a:solidFill>
              <a:latin typeface="+mn-lt"/>
            </a:endParaRPr>
          </a:p>
        </p:txBody>
      </p:sp>
      <p:sp>
        <p:nvSpPr>
          <p:cNvPr id="80912" name="Line 1044"/>
          <p:cNvSpPr>
            <a:spLocks noChangeShapeType="1"/>
          </p:cNvSpPr>
          <p:nvPr/>
        </p:nvSpPr>
        <p:spPr bwMode="gray">
          <a:xfrm flipH="1">
            <a:off x="2033932" y="4059373"/>
            <a:ext cx="274886" cy="574421"/>
          </a:xfrm>
          <a:prstGeom prst="line">
            <a:avLst/>
          </a:prstGeom>
          <a:ln>
            <a:headEnd/>
            <a:tailEnd type="triangle" w="med" len="me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dirty="0">
              <a:solidFill>
                <a:schemeClr val="tx1"/>
              </a:solidFill>
              <a:latin typeface="+mn-lt"/>
            </a:endParaRPr>
          </a:p>
        </p:txBody>
      </p:sp>
      <p:sp>
        <p:nvSpPr>
          <p:cNvPr id="80913" name="Line 1045"/>
          <p:cNvSpPr>
            <a:spLocks noChangeShapeType="1"/>
          </p:cNvSpPr>
          <p:nvPr/>
        </p:nvSpPr>
        <p:spPr bwMode="gray">
          <a:xfrm>
            <a:off x="3689731" y="4076700"/>
            <a:ext cx="20554" cy="647700"/>
          </a:xfrm>
          <a:prstGeom prst="line">
            <a:avLst/>
          </a:prstGeom>
          <a:ln>
            <a:headEnd/>
            <a:tailEnd type="triangle" w="med" len="me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dirty="0">
              <a:solidFill>
                <a:schemeClr val="tx1"/>
              </a:solidFill>
              <a:latin typeface="+mn-lt"/>
            </a:endParaRPr>
          </a:p>
        </p:txBody>
      </p:sp>
      <p:sp>
        <p:nvSpPr>
          <p:cNvPr id="80914" name="Line 1046"/>
          <p:cNvSpPr>
            <a:spLocks noChangeShapeType="1"/>
          </p:cNvSpPr>
          <p:nvPr/>
        </p:nvSpPr>
        <p:spPr bwMode="gray">
          <a:xfrm>
            <a:off x="5135377" y="4038600"/>
            <a:ext cx="1811704" cy="685800"/>
          </a:xfrm>
          <a:prstGeom prst="line">
            <a:avLst/>
          </a:prstGeom>
          <a:ln>
            <a:headEnd/>
            <a:tailEnd type="triangle" w="med" len="me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dirty="0">
              <a:solidFill>
                <a:schemeClr val="tx1"/>
              </a:solidFill>
              <a:latin typeface="+mn-lt"/>
            </a:endParaRPr>
          </a:p>
        </p:txBody>
      </p:sp>
      <p:sp>
        <p:nvSpPr>
          <p:cNvPr id="80915" name="Line 1047"/>
          <p:cNvSpPr>
            <a:spLocks noChangeShapeType="1"/>
          </p:cNvSpPr>
          <p:nvPr/>
        </p:nvSpPr>
        <p:spPr bwMode="gray">
          <a:xfrm>
            <a:off x="8077200" y="3124200"/>
            <a:ext cx="0" cy="1600200"/>
          </a:xfrm>
          <a:prstGeom prst="line">
            <a:avLst/>
          </a:prstGeom>
          <a:ln>
            <a:headEnd/>
            <a:tailEnd type="triangle" w="med" len="me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dirty="0">
              <a:solidFill>
                <a:schemeClr val="tx1"/>
              </a:solidFill>
              <a:latin typeface="+mn-lt"/>
            </a:endParaRPr>
          </a:p>
        </p:txBody>
      </p:sp>
      <p:sp>
        <p:nvSpPr>
          <p:cNvPr id="80916" name="AutoShape 1048"/>
          <p:cNvSpPr>
            <a:spLocks/>
          </p:cNvSpPr>
          <p:nvPr/>
        </p:nvSpPr>
        <p:spPr bwMode="gray">
          <a:xfrm rot="5400000">
            <a:off x="6504872" y="-130822"/>
            <a:ext cx="331550" cy="4806894"/>
          </a:xfrm>
          <a:prstGeom prst="leftBrace">
            <a:avLst>
              <a:gd name="adj1" fmla="val 120000"/>
              <a:gd name="adj2" fmla="val 28338"/>
            </a:avLst>
          </a:prstGeom>
          <a:noFill/>
          <a:ln w="38100">
            <a:solidFill>
              <a:srgbClr val="FFC000"/>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solidFill>
                <a:srgbClr val="FFC000"/>
              </a:solidFill>
            </a:endParaRPr>
          </a:p>
        </p:txBody>
      </p:sp>
      <p:sp>
        <p:nvSpPr>
          <p:cNvPr id="80917" name="Text Box 1049"/>
          <p:cNvSpPr txBox="1">
            <a:spLocks noChangeArrowheads="1"/>
          </p:cNvSpPr>
          <p:nvPr/>
        </p:nvSpPr>
        <p:spPr bwMode="gray">
          <a:xfrm>
            <a:off x="7631176" y="1514712"/>
            <a:ext cx="1082027" cy="462307"/>
          </a:xfrm>
          <a:prstGeom prst="rect">
            <a:avLst/>
          </a:prstGeom>
          <a:solidFill>
            <a:srgbClr val="FFC000"/>
          </a:solidFill>
          <a:ln>
            <a:noFill/>
          </a:ln>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n times</a:t>
            </a:r>
          </a:p>
        </p:txBody>
      </p:sp>
      <p:sp>
        <p:nvSpPr>
          <p:cNvPr id="35" name="Line 1038"/>
          <p:cNvSpPr>
            <a:spLocks noChangeShapeType="1"/>
          </p:cNvSpPr>
          <p:nvPr/>
        </p:nvSpPr>
        <p:spPr bwMode="gray">
          <a:xfrm>
            <a:off x="5903913" y="1866900"/>
            <a:ext cx="1143000" cy="609600"/>
          </a:xfrm>
          <a:prstGeom prst="line">
            <a:avLst/>
          </a:prstGeom>
          <a:ln>
            <a:headEnd/>
            <a:tailEnd type="triangle" w="med" len="me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dirty="0">
                <a:latin typeface="Arial" charset="0"/>
              </a:rPr>
              <a:t>Priority Queues</a:t>
            </a:r>
            <a:endParaRPr lang="en-GB" dirty="0"/>
          </a:p>
        </p:txBody>
      </p:sp>
      <p:sp>
        <p:nvSpPr>
          <p:cNvPr id="141315" name="Rectangle 3"/>
          <p:cNvSpPr>
            <a:spLocks noGrp="1" noChangeArrowheads="1"/>
          </p:cNvSpPr>
          <p:nvPr>
            <p:ph sz="quarter" idx="17"/>
          </p:nvPr>
        </p:nvSpPr>
        <p:spPr/>
        <p:txBody>
          <a:bodyPr/>
          <a:lstStyle/>
          <a:p>
            <a:pPr marL="280988" indent="-280988">
              <a:buFont typeface="Monotype Sorts" pitchFamily="2" charset="2"/>
              <a:buNone/>
              <a:defRPr/>
            </a:pPr>
            <a:r>
              <a:rPr lang="en-US" sz="2400" b="1" dirty="0" smtClean="0">
                <a:latin typeface="Arial" charset="0"/>
              </a:rPr>
              <a:t>  Priority Queues </a:t>
            </a:r>
            <a:r>
              <a:rPr lang="en-US" sz="2400" b="1" dirty="0" smtClean="0">
                <a:solidFill>
                  <a:srgbClr val="C00000"/>
                </a:solidFill>
                <a:latin typeface="Arial" charset="0"/>
              </a:rPr>
              <a:t>(Optional, for self-learning)</a:t>
            </a:r>
          </a:p>
          <a:p>
            <a:pPr lvl="1" indent="-225425">
              <a:defRPr/>
            </a:pPr>
            <a:r>
              <a:rPr lang="en-US" sz="2200" dirty="0" smtClean="0">
                <a:latin typeface="Arial" charset="0"/>
              </a:rPr>
              <a:t>A priority queue is a data structure for maintaining a set S of elements, each with a key value. This key is considered as the ‘priority’ of the element in S.  </a:t>
            </a:r>
          </a:p>
          <a:p>
            <a:pPr lvl="1" indent="-225425">
              <a:defRPr/>
            </a:pPr>
            <a:r>
              <a:rPr lang="en-US" sz="2200" dirty="0" smtClean="0">
                <a:latin typeface="Arial" charset="0"/>
              </a:rPr>
              <a:t>Priority queues are frequently used in job scheduling, simulation systems etc.</a:t>
            </a:r>
          </a:p>
          <a:p>
            <a:pPr lvl="1" indent="-225425">
              <a:defRPr/>
            </a:pPr>
            <a:r>
              <a:rPr lang="en-US" sz="2200" dirty="0" smtClean="0">
                <a:latin typeface="Arial" charset="0"/>
              </a:rPr>
              <a:t>A priority queue supports the following operations:</a:t>
            </a:r>
          </a:p>
          <a:p>
            <a:pPr lvl="2">
              <a:buFont typeface="Arial" panose="020B0604020202020204" pitchFamily="34" charset="0"/>
              <a:buChar char="•"/>
              <a:defRPr/>
            </a:pPr>
            <a:r>
              <a:rPr lang="en-US" sz="2200" dirty="0" smtClean="0">
                <a:solidFill>
                  <a:srgbClr val="C00000"/>
                </a:solidFill>
                <a:latin typeface="Arial" charset="0"/>
              </a:rPr>
              <a:t>insert(x) </a:t>
            </a:r>
            <a:r>
              <a:rPr lang="en-US" sz="2200" dirty="0" smtClean="0">
                <a:latin typeface="Arial" charset="0"/>
              </a:rPr>
              <a:t>inserts the element x into a priority queue pq.</a:t>
            </a:r>
          </a:p>
          <a:p>
            <a:pPr lvl="2">
              <a:buFont typeface="Arial" panose="020B0604020202020204" pitchFamily="34" charset="0"/>
              <a:buChar char="•"/>
              <a:defRPr/>
            </a:pPr>
            <a:r>
              <a:rPr lang="en-US" sz="2200" dirty="0" smtClean="0">
                <a:solidFill>
                  <a:srgbClr val="C00000"/>
                </a:solidFill>
                <a:latin typeface="Arial" charset="0"/>
              </a:rPr>
              <a:t>Maximum(pq) </a:t>
            </a:r>
            <a:r>
              <a:rPr lang="en-US" sz="2200" dirty="0" smtClean="0">
                <a:latin typeface="Arial" charset="0"/>
              </a:rPr>
              <a:t>returns largest key from pq.</a:t>
            </a:r>
          </a:p>
          <a:p>
            <a:pPr lvl="2">
              <a:buFont typeface="Arial" panose="020B0604020202020204" pitchFamily="34" charset="0"/>
              <a:buChar char="•"/>
              <a:defRPr/>
            </a:pPr>
            <a:r>
              <a:rPr lang="en-US" sz="2200" dirty="0" smtClean="0">
                <a:solidFill>
                  <a:srgbClr val="C00000"/>
                </a:solidFill>
                <a:latin typeface="Arial" charset="0"/>
              </a:rPr>
              <a:t>extractMax(S)</a:t>
            </a:r>
            <a:r>
              <a:rPr lang="en-US" sz="2200" dirty="0" smtClean="0">
                <a:latin typeface="Arial" charset="0"/>
              </a:rPr>
              <a:t> removes largest key and re-arranges pq.</a:t>
            </a:r>
          </a:p>
          <a:p>
            <a:pPr lvl="1" indent="-225425">
              <a:defRPr/>
            </a:pPr>
            <a:r>
              <a:rPr lang="en-US" sz="2200" dirty="0" smtClean="0">
                <a:latin typeface="Arial" charset="0"/>
              </a:rPr>
              <a:t>Using a heap allows an efficient way of implementing a priority queue</a:t>
            </a:r>
            <a:r>
              <a:rPr lang="en-US" sz="2200" dirty="0" smtClean="0"/>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1315">
                                            <p:txEl>
                                              <p:pRg st="3" end="3"/>
                                            </p:txEl>
                                          </p:spTgt>
                                        </p:tgtEl>
                                        <p:attrNameLst>
                                          <p:attrName>style.visibility</p:attrName>
                                        </p:attrNameLst>
                                      </p:cBhvr>
                                      <p:to>
                                        <p:strVal val="visible"/>
                                      </p:to>
                                    </p:set>
                                    <p:animEffect transition="in" filter="fade">
                                      <p:cBhvr>
                                        <p:cTn id="7" dur="500"/>
                                        <p:tgtEl>
                                          <p:spTgt spid="14131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1315">
                                            <p:txEl>
                                              <p:pRg st="4" end="4"/>
                                            </p:txEl>
                                          </p:spTgt>
                                        </p:tgtEl>
                                        <p:attrNameLst>
                                          <p:attrName>style.visibility</p:attrName>
                                        </p:attrNameLst>
                                      </p:cBhvr>
                                      <p:to>
                                        <p:strVal val="visible"/>
                                      </p:to>
                                    </p:set>
                                    <p:animEffect transition="in" filter="fade">
                                      <p:cBhvr>
                                        <p:cTn id="12" dur="500"/>
                                        <p:tgtEl>
                                          <p:spTgt spid="14131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1315">
                                            <p:txEl>
                                              <p:pRg st="5" end="5"/>
                                            </p:txEl>
                                          </p:spTgt>
                                        </p:tgtEl>
                                        <p:attrNameLst>
                                          <p:attrName>style.visibility</p:attrName>
                                        </p:attrNameLst>
                                      </p:cBhvr>
                                      <p:to>
                                        <p:strVal val="visible"/>
                                      </p:to>
                                    </p:set>
                                    <p:animEffect transition="in" filter="fade">
                                      <p:cBhvr>
                                        <p:cTn id="17" dur="500"/>
                                        <p:tgtEl>
                                          <p:spTgt spid="14131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1315">
                                            <p:txEl>
                                              <p:pRg st="6" end="6"/>
                                            </p:txEl>
                                          </p:spTgt>
                                        </p:tgtEl>
                                        <p:attrNameLst>
                                          <p:attrName>style.visibility</p:attrName>
                                        </p:attrNameLst>
                                      </p:cBhvr>
                                      <p:to>
                                        <p:strVal val="visible"/>
                                      </p:to>
                                    </p:set>
                                    <p:animEffect transition="in" filter="fade">
                                      <p:cBhvr>
                                        <p:cTn id="22" dur="500"/>
                                        <p:tgtEl>
                                          <p:spTgt spid="14131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1315">
                                            <p:txEl>
                                              <p:pRg st="7" end="7"/>
                                            </p:txEl>
                                          </p:spTgt>
                                        </p:tgtEl>
                                        <p:attrNameLst>
                                          <p:attrName>style.visibility</p:attrName>
                                        </p:attrNameLst>
                                      </p:cBhvr>
                                      <p:to>
                                        <p:strVal val="visible"/>
                                      </p:to>
                                    </p:set>
                                    <p:animEffect transition="in" filter="fade">
                                      <p:cBhvr>
                                        <p:cTn id="27" dur="500"/>
                                        <p:tgtEl>
                                          <p:spTgt spid="1413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uiExpand="1" build="allAtOnce"/>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dirty="0">
                <a:latin typeface="Arial" charset="0"/>
              </a:rPr>
              <a:t>Priority </a:t>
            </a:r>
            <a:r>
              <a:rPr lang="en-US" dirty="0" smtClean="0">
                <a:latin typeface="Arial" charset="0"/>
              </a:rPr>
              <a:t>Queues</a:t>
            </a:r>
            <a:endParaRPr lang="en-GB" dirty="0"/>
          </a:p>
        </p:txBody>
      </p:sp>
      <p:sp>
        <p:nvSpPr>
          <p:cNvPr id="81923" name="Rectangle 2"/>
          <p:cNvSpPr>
            <a:spLocks noChangeArrowheads="1"/>
          </p:cNvSpPr>
          <p:nvPr/>
        </p:nvSpPr>
        <p:spPr bwMode="auto">
          <a:xfrm>
            <a:off x="531813" y="1371600"/>
            <a:ext cx="9067800" cy="5562600"/>
          </a:xfrm>
          <a:prstGeom prst="rect">
            <a:avLst/>
          </a:prstGeom>
          <a:noFill/>
          <a:ln w="9525">
            <a:noFill/>
            <a:miter lim="800000"/>
            <a:headEnd/>
            <a:tailEnd/>
          </a:ln>
        </p:spPr>
        <p:txBody>
          <a:bodyPr/>
          <a:lstStyle/>
          <a:p>
            <a:pPr defTabSz="1087438" eaLnBrk="0" hangingPunct="0">
              <a:lnSpc>
                <a:spcPct val="110000"/>
              </a:lnSpc>
              <a:spcBef>
                <a:spcPct val="0"/>
              </a:spcBef>
              <a:buClrTx/>
              <a:buSzTx/>
              <a:buFontTx/>
              <a:buNone/>
              <a:tabLst>
                <a:tab pos="738188" algn="l"/>
              </a:tabLst>
              <a:defRPr/>
            </a:pPr>
            <a:r>
              <a:rPr lang="en-US" sz="2400" dirty="0" smtClean="0">
                <a:solidFill>
                  <a:schemeClr val="tx1"/>
                </a:solidFill>
                <a:latin typeface="+mn-lt"/>
              </a:rPr>
              <a:t>  Class </a:t>
            </a:r>
            <a:r>
              <a:rPr lang="en-US" sz="2400" dirty="0">
                <a:solidFill>
                  <a:schemeClr val="tx1"/>
                </a:solidFill>
                <a:latin typeface="+mn-lt"/>
              </a:rPr>
              <a:t>pq  </a:t>
            </a:r>
            <a:r>
              <a:rPr lang="en-US" sz="2400" b="0" dirty="0">
                <a:solidFill>
                  <a:srgbClr val="00B050"/>
                </a:solidFill>
                <a:latin typeface="+mn-lt"/>
              </a:rPr>
              <a:t>// Java code</a:t>
            </a:r>
          </a:p>
          <a:p>
            <a:pPr defTabSz="1087438" eaLnBrk="0" hangingPunct="0">
              <a:lnSpc>
                <a:spcPct val="110000"/>
              </a:lnSpc>
              <a:spcBef>
                <a:spcPct val="0"/>
              </a:spcBef>
              <a:buClrTx/>
              <a:buSzTx/>
              <a:buFontTx/>
              <a:buNone/>
              <a:tabLst>
                <a:tab pos="738188" algn="l"/>
              </a:tabLst>
              <a:defRPr/>
            </a:pPr>
            <a:r>
              <a:rPr lang="en-US" sz="2400" b="0" dirty="0" smtClean="0">
                <a:solidFill>
                  <a:schemeClr val="tx1"/>
                </a:solidFill>
                <a:latin typeface="+mn-lt"/>
              </a:rPr>
              <a:t> {   	</a:t>
            </a:r>
            <a:r>
              <a:rPr lang="en-US" sz="2000" b="0" dirty="0" smtClean="0">
                <a:solidFill>
                  <a:schemeClr val="tx1"/>
                </a:solidFill>
                <a:latin typeface="+mn-lt"/>
              </a:rPr>
              <a:t>private</a:t>
            </a:r>
            <a:r>
              <a:rPr lang="en-US" sz="2000" b="0" dirty="0">
                <a:solidFill>
                  <a:schemeClr val="tx1"/>
                </a:solidFill>
                <a:latin typeface="+mn-lt"/>
              </a:rPr>
              <a:t>:</a:t>
            </a:r>
          </a:p>
          <a:p>
            <a:pPr defTabSz="1087438" eaLnBrk="0" hangingPunct="0">
              <a:lnSpc>
                <a:spcPct val="110000"/>
              </a:lnSpc>
              <a:spcBef>
                <a:spcPct val="0"/>
              </a:spcBef>
              <a:buClrTx/>
              <a:buSzTx/>
              <a:buFontTx/>
              <a:buNone/>
              <a:tabLst>
                <a:tab pos="738188" algn="l"/>
              </a:tabLst>
              <a:defRPr/>
            </a:pPr>
            <a:r>
              <a:rPr lang="en-US" sz="2000" b="0" dirty="0">
                <a:solidFill>
                  <a:schemeClr val="tx1"/>
                </a:solidFill>
                <a:latin typeface="+mn-lt"/>
              </a:rPr>
              <a:t>	ALIST pq;</a:t>
            </a:r>
          </a:p>
          <a:p>
            <a:pPr defTabSz="1087438" eaLnBrk="0" hangingPunct="0">
              <a:lnSpc>
                <a:spcPct val="110000"/>
              </a:lnSpc>
              <a:spcBef>
                <a:spcPct val="0"/>
              </a:spcBef>
              <a:buClrTx/>
              <a:buSzTx/>
              <a:buFontTx/>
              <a:buNone/>
              <a:tabLst>
                <a:tab pos="738188" algn="l"/>
              </a:tabLst>
              <a:defRPr/>
            </a:pPr>
            <a:r>
              <a:rPr lang="en-US" sz="2000" b="0" dirty="0">
                <a:solidFill>
                  <a:schemeClr val="tx1"/>
                </a:solidFill>
                <a:latin typeface="+mn-lt"/>
              </a:rPr>
              <a:t>	int N;	</a:t>
            </a:r>
            <a:r>
              <a:rPr lang="en-US" sz="2000" b="0" dirty="0" smtClean="0">
                <a:solidFill>
                  <a:srgbClr val="00B050"/>
                </a:solidFill>
                <a:latin typeface="+mn-lt"/>
              </a:rPr>
              <a:t>// size </a:t>
            </a:r>
            <a:r>
              <a:rPr lang="en-US" sz="2000" b="0" dirty="0">
                <a:solidFill>
                  <a:srgbClr val="00B050"/>
                </a:solidFill>
                <a:latin typeface="+mn-lt"/>
              </a:rPr>
              <a:t>of priority queue</a:t>
            </a:r>
          </a:p>
          <a:p>
            <a:pPr defTabSz="1087438" eaLnBrk="0" hangingPunct="0">
              <a:lnSpc>
                <a:spcPct val="110000"/>
              </a:lnSpc>
              <a:spcBef>
                <a:spcPct val="0"/>
              </a:spcBef>
              <a:buClrTx/>
              <a:buSzTx/>
              <a:buFontTx/>
              <a:buNone/>
              <a:tabLst>
                <a:tab pos="738188" algn="l"/>
              </a:tabLst>
              <a:defRPr/>
            </a:pPr>
            <a:r>
              <a:rPr lang="en-US" sz="2000" b="0" dirty="0">
                <a:solidFill>
                  <a:schemeClr val="tx1"/>
                </a:solidFill>
                <a:latin typeface="+mn-lt"/>
              </a:rPr>
              <a:t>     </a:t>
            </a:r>
            <a:r>
              <a:rPr lang="en-US" sz="2000" b="0" dirty="0" smtClean="0">
                <a:solidFill>
                  <a:schemeClr val="tx1"/>
                </a:solidFill>
                <a:latin typeface="+mn-lt"/>
              </a:rPr>
              <a:t>	public</a:t>
            </a:r>
            <a:r>
              <a:rPr lang="en-US" sz="2000" b="0" dirty="0">
                <a:solidFill>
                  <a:schemeClr val="tx1"/>
                </a:solidFill>
                <a:latin typeface="+mn-lt"/>
              </a:rPr>
              <a:t>:</a:t>
            </a:r>
          </a:p>
          <a:p>
            <a:pPr defTabSz="1087438" eaLnBrk="0" hangingPunct="0">
              <a:lnSpc>
                <a:spcPct val="110000"/>
              </a:lnSpc>
              <a:spcBef>
                <a:spcPct val="0"/>
              </a:spcBef>
              <a:buClrTx/>
              <a:buSzTx/>
              <a:buFontTx/>
              <a:buNone/>
              <a:tabLst>
                <a:tab pos="738188" algn="l"/>
              </a:tabLst>
              <a:defRPr/>
            </a:pPr>
            <a:r>
              <a:rPr lang="en-US" sz="2000" b="0" dirty="0">
                <a:solidFill>
                  <a:srgbClr val="00B050"/>
                </a:solidFill>
                <a:latin typeface="+mn-lt"/>
              </a:rPr>
              <a:t>	// initialisation &amp; other methods such as EMPTY omitted</a:t>
            </a:r>
          </a:p>
          <a:p>
            <a:pPr defTabSz="1087438" eaLnBrk="0" hangingPunct="0">
              <a:lnSpc>
                <a:spcPct val="110000"/>
              </a:lnSpc>
              <a:spcBef>
                <a:spcPct val="0"/>
              </a:spcBef>
              <a:buClrTx/>
              <a:buSzTx/>
              <a:buFontTx/>
              <a:buNone/>
              <a:tabLst>
                <a:tab pos="738188" algn="l"/>
              </a:tabLst>
              <a:defRPr/>
            </a:pPr>
            <a:r>
              <a:rPr lang="en-US" sz="2000" b="0" dirty="0">
                <a:solidFill>
                  <a:schemeClr val="tx1"/>
                </a:solidFill>
                <a:latin typeface="+mn-lt"/>
              </a:rPr>
              <a:t>	void insert (item i)</a:t>
            </a:r>
          </a:p>
          <a:p>
            <a:pPr defTabSz="1087438" eaLnBrk="0" hangingPunct="0">
              <a:lnSpc>
                <a:spcPct val="110000"/>
              </a:lnSpc>
              <a:spcBef>
                <a:spcPct val="0"/>
              </a:spcBef>
              <a:buClrTx/>
              <a:buSzTx/>
              <a:buFontTx/>
              <a:buNone/>
              <a:tabLst>
                <a:tab pos="738188" algn="l"/>
              </a:tabLst>
              <a:defRPr/>
            </a:pPr>
            <a:r>
              <a:rPr lang="en-US" sz="2000" b="0" dirty="0">
                <a:solidFill>
                  <a:schemeClr val="tx1"/>
                </a:solidFill>
                <a:latin typeface="+mn-lt"/>
              </a:rPr>
              <a:t>		{ pq[++N] = i;  </a:t>
            </a:r>
            <a:r>
              <a:rPr lang="en-GB" sz="2000" b="0" dirty="0" smtClean="0">
                <a:solidFill>
                  <a:schemeClr val="tx1"/>
                </a:solidFill>
                <a:latin typeface="+mn-lt"/>
              </a:rPr>
              <a:t>fixUp</a:t>
            </a:r>
            <a:r>
              <a:rPr lang="en-US" sz="2000" b="0" dirty="0" smtClean="0">
                <a:solidFill>
                  <a:schemeClr val="tx1"/>
                </a:solidFill>
                <a:latin typeface="+mn-lt"/>
              </a:rPr>
              <a:t>(</a:t>
            </a:r>
            <a:r>
              <a:rPr lang="en-GB" sz="2000" b="0" dirty="0" smtClean="0">
                <a:solidFill>
                  <a:schemeClr val="tx1"/>
                </a:solidFill>
                <a:latin typeface="+mn-lt"/>
              </a:rPr>
              <a:t>pq,N</a:t>
            </a:r>
            <a:r>
              <a:rPr lang="en-US" sz="2000" b="0" dirty="0" smtClean="0">
                <a:solidFill>
                  <a:schemeClr val="tx1"/>
                </a:solidFill>
                <a:latin typeface="+mn-lt"/>
              </a:rPr>
              <a:t>);  </a:t>
            </a:r>
            <a:r>
              <a:rPr lang="en-US" sz="2000" b="0" dirty="0">
                <a:solidFill>
                  <a:schemeClr val="tx1"/>
                </a:solidFill>
                <a:latin typeface="+mn-lt"/>
              </a:rPr>
              <a:t>}</a:t>
            </a:r>
          </a:p>
          <a:p>
            <a:pPr defTabSz="1087438" eaLnBrk="0" hangingPunct="0">
              <a:lnSpc>
                <a:spcPct val="110000"/>
              </a:lnSpc>
              <a:spcBef>
                <a:spcPct val="0"/>
              </a:spcBef>
              <a:buClrTx/>
              <a:buSzTx/>
              <a:buFontTx/>
              <a:buNone/>
              <a:tabLst>
                <a:tab pos="738188" algn="l"/>
              </a:tabLst>
              <a:defRPr/>
            </a:pPr>
            <a:r>
              <a:rPr lang="en-US" sz="2000" b="0" dirty="0">
                <a:solidFill>
                  <a:schemeClr val="tx1"/>
                </a:solidFill>
                <a:latin typeface="+mn-lt"/>
              </a:rPr>
              <a:t>	item extractMax()</a:t>
            </a:r>
          </a:p>
          <a:p>
            <a:pPr defTabSz="1087438" eaLnBrk="0" hangingPunct="0">
              <a:lnSpc>
                <a:spcPct val="110000"/>
              </a:lnSpc>
              <a:spcBef>
                <a:spcPct val="0"/>
              </a:spcBef>
              <a:buClrTx/>
              <a:buSzTx/>
              <a:buFontTx/>
              <a:buNone/>
              <a:tabLst>
                <a:tab pos="738188" algn="l"/>
              </a:tabLst>
              <a:defRPr/>
            </a:pPr>
            <a:r>
              <a:rPr lang="en-US" sz="2000" b="0" dirty="0">
                <a:solidFill>
                  <a:schemeClr val="tx1"/>
                </a:solidFill>
                <a:latin typeface="+mn-lt"/>
              </a:rPr>
              <a:t>		{ swap(pq[1], pq[N]);  </a:t>
            </a:r>
            <a:r>
              <a:rPr lang="en-GB" sz="2000" b="0" dirty="0" err="1" smtClean="0">
                <a:solidFill>
                  <a:schemeClr val="tx1"/>
                </a:solidFill>
                <a:latin typeface="+mn-lt"/>
              </a:rPr>
              <a:t>fixDown</a:t>
            </a:r>
            <a:r>
              <a:rPr lang="en-US" sz="2000" b="0" dirty="0" smtClean="0">
                <a:solidFill>
                  <a:schemeClr val="tx1"/>
                </a:solidFill>
                <a:latin typeface="+mn-lt"/>
              </a:rPr>
              <a:t>(pq</a:t>
            </a:r>
            <a:r>
              <a:rPr lang="en-US" sz="2000" b="0" dirty="0">
                <a:solidFill>
                  <a:schemeClr val="tx1"/>
                </a:solidFill>
                <a:latin typeface="+mn-lt"/>
              </a:rPr>
              <a:t>, 1, N – 1);</a:t>
            </a:r>
          </a:p>
          <a:p>
            <a:pPr defTabSz="1087438" eaLnBrk="0" hangingPunct="0">
              <a:lnSpc>
                <a:spcPct val="110000"/>
              </a:lnSpc>
              <a:spcBef>
                <a:spcPct val="0"/>
              </a:spcBef>
              <a:buClrTx/>
              <a:buSzTx/>
              <a:buFontTx/>
              <a:buNone/>
              <a:tabLst>
                <a:tab pos="738188" algn="l"/>
              </a:tabLst>
              <a:defRPr/>
            </a:pPr>
            <a:r>
              <a:rPr lang="en-US" sz="2000" b="0" dirty="0">
                <a:solidFill>
                  <a:schemeClr val="tx1"/>
                </a:solidFill>
                <a:latin typeface="+mn-lt"/>
              </a:rPr>
              <a:t>		   return pq[ N – – ]; }</a:t>
            </a:r>
            <a:endParaRPr lang="en-US" sz="2400" b="0" dirty="0">
              <a:solidFill>
                <a:schemeClr val="tx1"/>
              </a:solidFill>
              <a:latin typeface="+mn-lt"/>
            </a:endParaRPr>
          </a:p>
          <a:p>
            <a:pPr defTabSz="1087438" eaLnBrk="0" hangingPunct="0">
              <a:lnSpc>
                <a:spcPct val="110000"/>
              </a:lnSpc>
              <a:spcBef>
                <a:spcPct val="0"/>
              </a:spcBef>
              <a:buClrTx/>
              <a:buSzTx/>
              <a:buFontTx/>
              <a:buNone/>
              <a:tabLst>
                <a:tab pos="738188" algn="l"/>
              </a:tabLst>
              <a:defRPr/>
            </a:pPr>
            <a:r>
              <a:rPr lang="en-US" sz="2400" b="0" dirty="0" smtClean="0">
                <a:solidFill>
                  <a:schemeClr val="tx1"/>
                </a:solidFill>
                <a:latin typeface="+mn-lt"/>
              </a:rPr>
              <a:t> }</a:t>
            </a:r>
            <a:r>
              <a:rPr lang="en-US" sz="2400" b="0" dirty="0">
                <a:solidFill>
                  <a:schemeClr val="tx1"/>
                </a:solidFill>
                <a:latin typeface="+mn-lt"/>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Action of Fixup</a:t>
            </a:r>
            <a:endParaRPr lang="en-GB" dirty="0"/>
          </a:p>
        </p:txBody>
      </p:sp>
      <p:grpSp>
        <p:nvGrpSpPr>
          <p:cNvPr id="83971" name="Group 25"/>
          <p:cNvGrpSpPr>
            <a:grpSpLocks/>
          </p:cNvGrpSpPr>
          <p:nvPr/>
        </p:nvGrpSpPr>
        <p:grpSpPr bwMode="auto">
          <a:xfrm>
            <a:off x="912812" y="1600200"/>
            <a:ext cx="4049713" cy="2667000"/>
            <a:chOff x="864" y="720"/>
            <a:chExt cx="2551" cy="1680"/>
          </a:xfrm>
        </p:grpSpPr>
        <p:sp>
          <p:nvSpPr>
            <p:cNvPr id="84030" name="Line 15"/>
            <p:cNvSpPr>
              <a:spLocks noChangeShapeType="1"/>
            </p:cNvSpPr>
            <p:nvPr/>
          </p:nvSpPr>
          <p:spPr bwMode="gray">
            <a:xfrm flipH="1">
              <a:off x="1615" y="1056"/>
              <a:ext cx="325" cy="269"/>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84019" name="Oval 4"/>
            <p:cNvSpPr>
              <a:spLocks noChangeArrowheads="1"/>
            </p:cNvSpPr>
            <p:nvPr/>
          </p:nvSpPr>
          <p:spPr bwMode="gray">
            <a:xfrm>
              <a:off x="1875" y="720"/>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84020" name="Oval 5"/>
            <p:cNvSpPr>
              <a:spLocks noChangeArrowheads="1"/>
            </p:cNvSpPr>
            <p:nvPr/>
          </p:nvSpPr>
          <p:spPr bwMode="gray">
            <a:xfrm>
              <a:off x="1289" y="1258"/>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84021" name="Oval 6"/>
            <p:cNvSpPr>
              <a:spLocks noChangeArrowheads="1"/>
            </p:cNvSpPr>
            <p:nvPr/>
          </p:nvSpPr>
          <p:spPr bwMode="gray">
            <a:xfrm>
              <a:off x="2657" y="1258"/>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solidFill>
                  <a:schemeClr val="bg1"/>
                </a:solidFill>
              </a:endParaRPr>
            </a:p>
          </p:txBody>
        </p:sp>
        <p:sp>
          <p:nvSpPr>
            <p:cNvPr id="84022" name="Text Box 7"/>
            <p:cNvSpPr txBox="1">
              <a:spLocks noChangeArrowheads="1"/>
            </p:cNvSpPr>
            <p:nvPr/>
          </p:nvSpPr>
          <p:spPr bwMode="gray">
            <a:xfrm>
              <a:off x="2749" y="1325"/>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8</a:t>
              </a:r>
              <a:endParaRPr lang="en-US" altLang="en-US" dirty="0">
                <a:solidFill>
                  <a:schemeClr val="bg1"/>
                </a:solidFill>
              </a:endParaRPr>
            </a:p>
          </p:txBody>
        </p:sp>
        <p:sp>
          <p:nvSpPr>
            <p:cNvPr id="84023" name="Oval 8"/>
            <p:cNvSpPr>
              <a:spLocks noChangeArrowheads="1"/>
            </p:cNvSpPr>
            <p:nvPr/>
          </p:nvSpPr>
          <p:spPr bwMode="gray">
            <a:xfrm>
              <a:off x="864" y="1997"/>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84024" name="Oval 9"/>
            <p:cNvSpPr>
              <a:spLocks noChangeArrowheads="1"/>
            </p:cNvSpPr>
            <p:nvPr/>
          </p:nvSpPr>
          <p:spPr bwMode="gray">
            <a:xfrm>
              <a:off x="1711" y="1997"/>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84025" name="Text Box 10"/>
            <p:cNvSpPr txBox="1">
              <a:spLocks noChangeArrowheads="1"/>
            </p:cNvSpPr>
            <p:nvPr/>
          </p:nvSpPr>
          <p:spPr bwMode="gray">
            <a:xfrm>
              <a:off x="1336" y="1325"/>
              <a:ext cx="29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12</a:t>
              </a:r>
              <a:endParaRPr lang="en-US" altLang="en-US" dirty="0">
                <a:solidFill>
                  <a:schemeClr val="bg1"/>
                </a:solidFill>
              </a:endParaRPr>
            </a:p>
          </p:txBody>
        </p:sp>
        <p:sp>
          <p:nvSpPr>
            <p:cNvPr id="84026" name="Oval 11"/>
            <p:cNvSpPr>
              <a:spLocks noChangeArrowheads="1"/>
            </p:cNvSpPr>
            <p:nvPr/>
          </p:nvSpPr>
          <p:spPr bwMode="gray">
            <a:xfrm>
              <a:off x="2362" y="1997"/>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84027" name="Text Box 12"/>
            <p:cNvSpPr txBox="1">
              <a:spLocks noChangeArrowheads="1"/>
            </p:cNvSpPr>
            <p:nvPr/>
          </p:nvSpPr>
          <p:spPr bwMode="gray">
            <a:xfrm>
              <a:off x="2448" y="2064"/>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3</a:t>
              </a:r>
              <a:endParaRPr lang="en-US" altLang="en-US" dirty="0">
                <a:solidFill>
                  <a:schemeClr val="bg1"/>
                </a:solidFill>
              </a:endParaRPr>
            </a:p>
          </p:txBody>
        </p:sp>
        <p:sp>
          <p:nvSpPr>
            <p:cNvPr id="84028" name="Oval 13"/>
            <p:cNvSpPr>
              <a:spLocks noChangeArrowheads="1"/>
            </p:cNvSpPr>
            <p:nvPr/>
          </p:nvSpPr>
          <p:spPr bwMode="gray">
            <a:xfrm>
              <a:off x="3024" y="1997"/>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84029" name="Text Box 14"/>
            <p:cNvSpPr txBox="1">
              <a:spLocks noChangeArrowheads="1"/>
            </p:cNvSpPr>
            <p:nvPr/>
          </p:nvSpPr>
          <p:spPr bwMode="gray">
            <a:xfrm>
              <a:off x="3127" y="2064"/>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4</a:t>
              </a:r>
              <a:endParaRPr lang="en-US" altLang="en-US" dirty="0">
                <a:solidFill>
                  <a:schemeClr val="bg1"/>
                </a:solidFill>
              </a:endParaRPr>
            </a:p>
          </p:txBody>
        </p:sp>
        <p:sp>
          <p:nvSpPr>
            <p:cNvPr id="84031" name="Line 16"/>
            <p:cNvSpPr>
              <a:spLocks noChangeShapeType="1"/>
            </p:cNvSpPr>
            <p:nvPr/>
          </p:nvSpPr>
          <p:spPr bwMode="gray">
            <a:xfrm flipH="1">
              <a:off x="1159" y="1687"/>
              <a:ext cx="236" cy="310"/>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84032" name="Line 17"/>
            <p:cNvSpPr>
              <a:spLocks noChangeShapeType="1"/>
            </p:cNvSpPr>
            <p:nvPr/>
          </p:nvSpPr>
          <p:spPr bwMode="gray">
            <a:xfrm flipH="1">
              <a:off x="2592" y="1661"/>
              <a:ext cx="195" cy="336"/>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84033" name="Line 18"/>
            <p:cNvSpPr>
              <a:spLocks noChangeShapeType="1"/>
            </p:cNvSpPr>
            <p:nvPr/>
          </p:nvSpPr>
          <p:spPr bwMode="gray">
            <a:xfrm>
              <a:off x="1549" y="1661"/>
              <a:ext cx="326" cy="336"/>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84034" name="Line 19"/>
            <p:cNvSpPr>
              <a:spLocks noChangeShapeType="1"/>
            </p:cNvSpPr>
            <p:nvPr/>
          </p:nvSpPr>
          <p:spPr bwMode="gray">
            <a:xfrm>
              <a:off x="2266" y="1056"/>
              <a:ext cx="456" cy="269"/>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84035" name="Line 20"/>
            <p:cNvSpPr>
              <a:spLocks noChangeShapeType="1"/>
            </p:cNvSpPr>
            <p:nvPr/>
          </p:nvSpPr>
          <p:spPr bwMode="gray">
            <a:xfrm>
              <a:off x="2983" y="1661"/>
              <a:ext cx="195" cy="336"/>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84036" name="Text Box 21"/>
            <p:cNvSpPr txBox="1">
              <a:spLocks noChangeArrowheads="1"/>
            </p:cNvSpPr>
            <p:nvPr/>
          </p:nvSpPr>
          <p:spPr bwMode="gray">
            <a:xfrm>
              <a:off x="1922" y="787"/>
              <a:ext cx="297" cy="27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17</a:t>
              </a:r>
              <a:endParaRPr lang="en-US" altLang="en-US" dirty="0">
                <a:solidFill>
                  <a:schemeClr val="bg1"/>
                </a:solidFill>
              </a:endParaRPr>
            </a:p>
          </p:txBody>
        </p:sp>
        <p:sp>
          <p:nvSpPr>
            <p:cNvPr id="84037" name="Text Box 22"/>
            <p:cNvSpPr txBox="1">
              <a:spLocks noChangeArrowheads="1"/>
            </p:cNvSpPr>
            <p:nvPr/>
          </p:nvSpPr>
          <p:spPr bwMode="gray">
            <a:xfrm>
              <a:off x="1803" y="2064"/>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6</a:t>
              </a:r>
              <a:endParaRPr lang="en-US" altLang="en-US" dirty="0">
                <a:solidFill>
                  <a:schemeClr val="bg1"/>
                </a:solidFill>
              </a:endParaRPr>
            </a:p>
          </p:txBody>
        </p:sp>
        <p:sp>
          <p:nvSpPr>
            <p:cNvPr id="84038" name="Text Box 23"/>
            <p:cNvSpPr txBox="1">
              <a:spLocks noChangeArrowheads="1"/>
            </p:cNvSpPr>
            <p:nvPr/>
          </p:nvSpPr>
          <p:spPr bwMode="gray">
            <a:xfrm>
              <a:off x="956" y="2064"/>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7</a:t>
              </a:r>
              <a:endParaRPr lang="en-US" altLang="en-US" dirty="0">
                <a:solidFill>
                  <a:schemeClr val="bg1"/>
                </a:solidFill>
              </a:endParaRPr>
            </a:p>
          </p:txBody>
        </p:sp>
      </p:grpSp>
      <p:sp>
        <p:nvSpPr>
          <p:cNvPr id="84002" name="Text Box 26"/>
          <p:cNvSpPr txBox="1">
            <a:spLocks noChangeArrowheads="1"/>
          </p:cNvSpPr>
          <p:nvPr/>
        </p:nvSpPr>
        <p:spPr bwMode="gray">
          <a:xfrm>
            <a:off x="5100119" y="2307892"/>
            <a:ext cx="1239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Insert 15</a:t>
            </a:r>
            <a:endParaRPr lang="en-US" altLang="en-US" dirty="0"/>
          </a:p>
        </p:txBody>
      </p:sp>
      <p:grpSp>
        <p:nvGrpSpPr>
          <p:cNvPr id="69" name="Group 25"/>
          <p:cNvGrpSpPr>
            <a:grpSpLocks/>
          </p:cNvGrpSpPr>
          <p:nvPr/>
        </p:nvGrpSpPr>
        <p:grpSpPr bwMode="auto">
          <a:xfrm>
            <a:off x="4407485" y="2743200"/>
            <a:ext cx="4603751" cy="3657600"/>
            <a:chOff x="515" y="720"/>
            <a:chExt cx="2900" cy="2304"/>
          </a:xfrm>
        </p:grpSpPr>
        <p:sp>
          <p:nvSpPr>
            <p:cNvPr id="81" name="Line 15"/>
            <p:cNvSpPr>
              <a:spLocks noChangeShapeType="1"/>
            </p:cNvSpPr>
            <p:nvPr/>
          </p:nvSpPr>
          <p:spPr bwMode="gray">
            <a:xfrm flipH="1">
              <a:off x="1615" y="1056"/>
              <a:ext cx="325" cy="269"/>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91" name="Line 16"/>
            <p:cNvSpPr>
              <a:spLocks noChangeShapeType="1"/>
            </p:cNvSpPr>
            <p:nvPr/>
          </p:nvSpPr>
          <p:spPr bwMode="gray">
            <a:xfrm flipH="1">
              <a:off x="702" y="2407"/>
              <a:ext cx="236" cy="310"/>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70" name="Oval 4"/>
            <p:cNvSpPr>
              <a:spLocks noChangeArrowheads="1"/>
            </p:cNvSpPr>
            <p:nvPr/>
          </p:nvSpPr>
          <p:spPr bwMode="gray">
            <a:xfrm>
              <a:off x="1907" y="720"/>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71" name="Oval 5"/>
            <p:cNvSpPr>
              <a:spLocks noChangeArrowheads="1"/>
            </p:cNvSpPr>
            <p:nvPr/>
          </p:nvSpPr>
          <p:spPr bwMode="gray">
            <a:xfrm>
              <a:off x="1289" y="1258"/>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72" name="Oval 6"/>
            <p:cNvSpPr>
              <a:spLocks noChangeArrowheads="1"/>
            </p:cNvSpPr>
            <p:nvPr/>
          </p:nvSpPr>
          <p:spPr bwMode="gray">
            <a:xfrm>
              <a:off x="2657" y="1258"/>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solidFill>
                  <a:schemeClr val="bg1"/>
                </a:solidFill>
              </a:endParaRPr>
            </a:p>
          </p:txBody>
        </p:sp>
        <p:sp>
          <p:nvSpPr>
            <p:cNvPr id="73" name="Text Box 7"/>
            <p:cNvSpPr txBox="1">
              <a:spLocks noChangeArrowheads="1"/>
            </p:cNvSpPr>
            <p:nvPr/>
          </p:nvSpPr>
          <p:spPr bwMode="gray">
            <a:xfrm>
              <a:off x="2749" y="1325"/>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8</a:t>
              </a:r>
              <a:endParaRPr lang="en-US" altLang="en-US" dirty="0">
                <a:solidFill>
                  <a:schemeClr val="bg1"/>
                </a:solidFill>
              </a:endParaRPr>
            </a:p>
          </p:txBody>
        </p:sp>
        <p:sp>
          <p:nvSpPr>
            <p:cNvPr id="74" name="Oval 8"/>
            <p:cNvSpPr>
              <a:spLocks noChangeArrowheads="1"/>
            </p:cNvSpPr>
            <p:nvPr/>
          </p:nvSpPr>
          <p:spPr bwMode="gray">
            <a:xfrm>
              <a:off x="864" y="1997"/>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75" name="Oval 9"/>
            <p:cNvSpPr>
              <a:spLocks noChangeArrowheads="1"/>
            </p:cNvSpPr>
            <p:nvPr/>
          </p:nvSpPr>
          <p:spPr bwMode="gray">
            <a:xfrm>
              <a:off x="1711" y="1997"/>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76" name="Text Box 10"/>
            <p:cNvSpPr txBox="1">
              <a:spLocks noChangeArrowheads="1"/>
            </p:cNvSpPr>
            <p:nvPr/>
          </p:nvSpPr>
          <p:spPr bwMode="gray">
            <a:xfrm>
              <a:off x="1336" y="1325"/>
              <a:ext cx="29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12</a:t>
              </a:r>
              <a:endParaRPr lang="en-US" altLang="en-US" dirty="0">
                <a:solidFill>
                  <a:schemeClr val="bg1"/>
                </a:solidFill>
              </a:endParaRPr>
            </a:p>
          </p:txBody>
        </p:sp>
        <p:sp>
          <p:nvSpPr>
            <p:cNvPr id="77" name="Oval 11"/>
            <p:cNvSpPr>
              <a:spLocks noChangeArrowheads="1"/>
            </p:cNvSpPr>
            <p:nvPr/>
          </p:nvSpPr>
          <p:spPr bwMode="gray">
            <a:xfrm>
              <a:off x="2362" y="1997"/>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78" name="Text Box 12"/>
            <p:cNvSpPr txBox="1">
              <a:spLocks noChangeArrowheads="1"/>
            </p:cNvSpPr>
            <p:nvPr/>
          </p:nvSpPr>
          <p:spPr bwMode="gray">
            <a:xfrm>
              <a:off x="2448" y="2064"/>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3</a:t>
              </a:r>
              <a:endParaRPr lang="en-US" altLang="en-US" dirty="0">
                <a:solidFill>
                  <a:schemeClr val="bg1"/>
                </a:solidFill>
              </a:endParaRPr>
            </a:p>
          </p:txBody>
        </p:sp>
        <p:sp>
          <p:nvSpPr>
            <p:cNvPr id="79" name="Oval 13"/>
            <p:cNvSpPr>
              <a:spLocks noChangeArrowheads="1"/>
            </p:cNvSpPr>
            <p:nvPr/>
          </p:nvSpPr>
          <p:spPr bwMode="gray">
            <a:xfrm>
              <a:off x="3024" y="1997"/>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80" name="Text Box 14"/>
            <p:cNvSpPr txBox="1">
              <a:spLocks noChangeArrowheads="1"/>
            </p:cNvSpPr>
            <p:nvPr/>
          </p:nvSpPr>
          <p:spPr bwMode="gray">
            <a:xfrm>
              <a:off x="3127" y="2064"/>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4</a:t>
              </a:r>
              <a:endParaRPr lang="en-US" altLang="en-US" dirty="0">
                <a:solidFill>
                  <a:schemeClr val="bg1"/>
                </a:solidFill>
              </a:endParaRPr>
            </a:p>
          </p:txBody>
        </p:sp>
        <p:sp>
          <p:nvSpPr>
            <p:cNvPr id="82" name="Line 16"/>
            <p:cNvSpPr>
              <a:spLocks noChangeShapeType="1"/>
            </p:cNvSpPr>
            <p:nvPr/>
          </p:nvSpPr>
          <p:spPr bwMode="gray">
            <a:xfrm flipH="1">
              <a:off x="1159" y="1687"/>
              <a:ext cx="236" cy="310"/>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83" name="Line 17"/>
            <p:cNvSpPr>
              <a:spLocks noChangeShapeType="1"/>
            </p:cNvSpPr>
            <p:nvPr/>
          </p:nvSpPr>
          <p:spPr bwMode="gray">
            <a:xfrm flipH="1">
              <a:off x="2592" y="1661"/>
              <a:ext cx="195" cy="336"/>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84" name="Line 18"/>
            <p:cNvSpPr>
              <a:spLocks noChangeShapeType="1"/>
            </p:cNvSpPr>
            <p:nvPr/>
          </p:nvSpPr>
          <p:spPr bwMode="gray">
            <a:xfrm>
              <a:off x="1549" y="1661"/>
              <a:ext cx="326" cy="336"/>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85" name="Line 19"/>
            <p:cNvSpPr>
              <a:spLocks noChangeShapeType="1"/>
            </p:cNvSpPr>
            <p:nvPr/>
          </p:nvSpPr>
          <p:spPr bwMode="gray">
            <a:xfrm>
              <a:off x="2266" y="1056"/>
              <a:ext cx="456" cy="269"/>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86" name="Line 20"/>
            <p:cNvSpPr>
              <a:spLocks noChangeShapeType="1"/>
            </p:cNvSpPr>
            <p:nvPr/>
          </p:nvSpPr>
          <p:spPr bwMode="gray">
            <a:xfrm>
              <a:off x="2983" y="1661"/>
              <a:ext cx="195" cy="336"/>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87" name="Text Box 21"/>
            <p:cNvSpPr txBox="1">
              <a:spLocks noChangeArrowheads="1"/>
            </p:cNvSpPr>
            <p:nvPr/>
          </p:nvSpPr>
          <p:spPr bwMode="gray">
            <a:xfrm>
              <a:off x="1954" y="787"/>
              <a:ext cx="297" cy="27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17</a:t>
              </a:r>
              <a:endParaRPr lang="en-US" altLang="en-US" dirty="0">
                <a:solidFill>
                  <a:schemeClr val="bg1"/>
                </a:solidFill>
              </a:endParaRPr>
            </a:p>
          </p:txBody>
        </p:sp>
        <p:sp>
          <p:nvSpPr>
            <p:cNvPr id="88" name="Text Box 22"/>
            <p:cNvSpPr txBox="1">
              <a:spLocks noChangeArrowheads="1"/>
            </p:cNvSpPr>
            <p:nvPr/>
          </p:nvSpPr>
          <p:spPr bwMode="gray">
            <a:xfrm>
              <a:off x="1803" y="2064"/>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6</a:t>
              </a:r>
              <a:endParaRPr lang="en-US" altLang="en-US" dirty="0">
                <a:solidFill>
                  <a:schemeClr val="bg1"/>
                </a:solidFill>
              </a:endParaRPr>
            </a:p>
          </p:txBody>
        </p:sp>
        <p:sp>
          <p:nvSpPr>
            <p:cNvPr id="89" name="Text Box 23"/>
            <p:cNvSpPr txBox="1">
              <a:spLocks noChangeArrowheads="1"/>
            </p:cNvSpPr>
            <p:nvPr/>
          </p:nvSpPr>
          <p:spPr bwMode="gray">
            <a:xfrm>
              <a:off x="956" y="2064"/>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7</a:t>
              </a:r>
              <a:endParaRPr lang="en-US" altLang="en-US" dirty="0">
                <a:solidFill>
                  <a:schemeClr val="bg1"/>
                </a:solidFill>
              </a:endParaRPr>
            </a:p>
          </p:txBody>
        </p:sp>
        <p:sp>
          <p:nvSpPr>
            <p:cNvPr id="90" name="Oval 8"/>
            <p:cNvSpPr>
              <a:spLocks noChangeArrowheads="1"/>
            </p:cNvSpPr>
            <p:nvPr/>
          </p:nvSpPr>
          <p:spPr bwMode="gray">
            <a:xfrm>
              <a:off x="515" y="2621"/>
              <a:ext cx="391" cy="403"/>
            </a:xfrm>
            <a:prstGeom prst="ellipse">
              <a:avLst/>
            </a:prstGeom>
            <a:solidFill>
              <a:schemeClr val="accent1">
                <a:lumMod val="50000"/>
              </a:schemeClr>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92" name="Text Box 23"/>
            <p:cNvSpPr txBox="1">
              <a:spLocks noChangeArrowheads="1"/>
            </p:cNvSpPr>
            <p:nvPr/>
          </p:nvSpPr>
          <p:spPr bwMode="gray">
            <a:xfrm>
              <a:off x="562" y="2677"/>
              <a:ext cx="29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15</a:t>
              </a:r>
              <a:endParaRPr lang="en-US" altLang="en-US" dirty="0">
                <a:solidFill>
                  <a:schemeClr val="bg1"/>
                </a:solidFill>
              </a:endParaRPr>
            </a:p>
          </p:txBody>
        </p:sp>
      </p:grpSp>
      <p:grpSp>
        <p:nvGrpSpPr>
          <p:cNvPr id="6" name="Group 5"/>
          <p:cNvGrpSpPr/>
          <p:nvPr/>
        </p:nvGrpSpPr>
        <p:grpSpPr>
          <a:xfrm>
            <a:off x="8532812" y="2362200"/>
            <a:ext cx="647700" cy="762000"/>
            <a:chOff x="8532812" y="2362200"/>
            <a:chExt cx="647700" cy="762000"/>
          </a:xfrm>
        </p:grpSpPr>
        <p:sp>
          <p:nvSpPr>
            <p:cNvPr id="109" name="Rounded Rectangle 108"/>
            <p:cNvSpPr/>
            <p:nvPr/>
          </p:nvSpPr>
          <p:spPr>
            <a:xfrm>
              <a:off x="8532812" y="2692200"/>
              <a:ext cx="432000" cy="432000"/>
            </a:xfrm>
            <a:prstGeom prst="roundRect">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15</a:t>
              </a:r>
              <a:endParaRPr lang="en-GB" sz="1400" dirty="0"/>
            </a:p>
          </p:txBody>
        </p:sp>
        <p:sp>
          <p:nvSpPr>
            <p:cNvPr id="110" name="Rectangle 109"/>
            <p:cNvSpPr/>
            <p:nvPr/>
          </p:nvSpPr>
          <p:spPr>
            <a:xfrm>
              <a:off x="8685212" y="23622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8</a:t>
              </a:r>
              <a:endParaRPr lang="en-GB" sz="1200" dirty="0">
                <a:solidFill>
                  <a:schemeClr val="tx2"/>
                </a:solidFill>
              </a:endParaRPr>
            </a:p>
          </p:txBody>
        </p:sp>
      </p:grpSp>
      <p:grpSp>
        <p:nvGrpSpPr>
          <p:cNvPr id="5" name="Group 4"/>
          <p:cNvGrpSpPr/>
          <p:nvPr/>
        </p:nvGrpSpPr>
        <p:grpSpPr>
          <a:xfrm>
            <a:off x="5103812" y="1386681"/>
            <a:ext cx="3597067" cy="785722"/>
            <a:chOff x="5103812" y="1386681"/>
            <a:chExt cx="3597067" cy="785722"/>
          </a:xfrm>
        </p:grpSpPr>
        <p:sp>
          <p:nvSpPr>
            <p:cNvPr id="96" name="Rectangle 95"/>
            <p:cNvSpPr/>
            <p:nvPr/>
          </p:nvSpPr>
          <p:spPr>
            <a:xfrm>
              <a:off x="5282327" y="138668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1</a:t>
              </a:r>
              <a:endParaRPr lang="en-GB" sz="1200" dirty="0">
                <a:solidFill>
                  <a:schemeClr val="tx2"/>
                </a:solidFill>
              </a:endParaRPr>
            </a:p>
          </p:txBody>
        </p:sp>
        <p:sp>
          <p:nvSpPr>
            <p:cNvPr id="97" name="Rectangle 96"/>
            <p:cNvSpPr/>
            <p:nvPr/>
          </p:nvSpPr>
          <p:spPr>
            <a:xfrm>
              <a:off x="5755493" y="138668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2</a:t>
              </a:r>
              <a:endParaRPr lang="en-GB" sz="1200" dirty="0">
                <a:solidFill>
                  <a:schemeClr val="tx2"/>
                </a:solidFill>
              </a:endParaRPr>
            </a:p>
          </p:txBody>
        </p:sp>
        <p:sp>
          <p:nvSpPr>
            <p:cNvPr id="99" name="Rounded Rectangle 98"/>
            <p:cNvSpPr/>
            <p:nvPr/>
          </p:nvSpPr>
          <p:spPr>
            <a:xfrm>
              <a:off x="5103812" y="1740403"/>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17</a:t>
              </a:r>
              <a:endParaRPr lang="en-GB" sz="1400" dirty="0"/>
            </a:p>
          </p:txBody>
        </p:sp>
        <p:sp>
          <p:nvSpPr>
            <p:cNvPr id="100" name="Rounded Rectangle 99"/>
            <p:cNvSpPr/>
            <p:nvPr/>
          </p:nvSpPr>
          <p:spPr>
            <a:xfrm>
              <a:off x="5603093" y="1740403"/>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12</a:t>
              </a:r>
              <a:endParaRPr lang="en-GB" sz="1400" dirty="0"/>
            </a:p>
          </p:txBody>
        </p:sp>
        <p:sp>
          <p:nvSpPr>
            <p:cNvPr id="101" name="Rounded Rectangle 100"/>
            <p:cNvSpPr/>
            <p:nvPr/>
          </p:nvSpPr>
          <p:spPr>
            <a:xfrm>
              <a:off x="6092027" y="1740403"/>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8</a:t>
              </a:r>
              <a:endParaRPr lang="en-GB" sz="1400" dirty="0"/>
            </a:p>
          </p:txBody>
        </p:sp>
        <p:sp>
          <p:nvSpPr>
            <p:cNvPr id="102" name="Rounded Rectangle 101"/>
            <p:cNvSpPr/>
            <p:nvPr/>
          </p:nvSpPr>
          <p:spPr>
            <a:xfrm>
              <a:off x="6580961" y="1740403"/>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7</a:t>
              </a:r>
              <a:endParaRPr lang="en-GB" sz="1400" dirty="0"/>
            </a:p>
          </p:txBody>
        </p:sp>
        <p:sp>
          <p:nvSpPr>
            <p:cNvPr id="103" name="Rounded Rectangle 102"/>
            <p:cNvSpPr/>
            <p:nvPr/>
          </p:nvSpPr>
          <p:spPr>
            <a:xfrm>
              <a:off x="7080572" y="1740403"/>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6</a:t>
              </a:r>
              <a:endParaRPr lang="en-GB" sz="1400" dirty="0"/>
            </a:p>
          </p:txBody>
        </p:sp>
        <p:sp>
          <p:nvSpPr>
            <p:cNvPr id="104" name="Rounded Rectangle 103"/>
            <p:cNvSpPr/>
            <p:nvPr/>
          </p:nvSpPr>
          <p:spPr>
            <a:xfrm>
              <a:off x="7582168" y="1740403"/>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3</a:t>
              </a:r>
              <a:endParaRPr lang="en-GB" sz="1400" dirty="0"/>
            </a:p>
          </p:txBody>
        </p:sp>
        <p:sp>
          <p:nvSpPr>
            <p:cNvPr id="105" name="Rounded Rectangle 104"/>
            <p:cNvSpPr/>
            <p:nvPr/>
          </p:nvSpPr>
          <p:spPr>
            <a:xfrm>
              <a:off x="8083628" y="1740403"/>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4</a:t>
              </a:r>
              <a:endParaRPr lang="en-GB" sz="1400" dirty="0"/>
            </a:p>
          </p:txBody>
        </p:sp>
        <p:sp>
          <p:nvSpPr>
            <p:cNvPr id="111" name="Rectangle 110"/>
            <p:cNvSpPr/>
            <p:nvPr/>
          </p:nvSpPr>
          <p:spPr>
            <a:xfrm>
              <a:off x="6221812" y="138668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3</a:t>
              </a:r>
              <a:endParaRPr lang="en-GB" sz="1200" dirty="0">
                <a:solidFill>
                  <a:schemeClr val="tx2"/>
                </a:solidFill>
              </a:endParaRPr>
            </a:p>
          </p:txBody>
        </p:sp>
        <p:sp>
          <p:nvSpPr>
            <p:cNvPr id="93" name="Rectangle 92"/>
            <p:cNvSpPr/>
            <p:nvPr/>
          </p:nvSpPr>
          <p:spPr>
            <a:xfrm>
              <a:off x="6638923" y="138668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4</a:t>
              </a:r>
              <a:endParaRPr lang="en-GB" sz="1200" dirty="0">
                <a:solidFill>
                  <a:schemeClr val="tx2"/>
                </a:solidFill>
              </a:endParaRPr>
            </a:p>
          </p:txBody>
        </p:sp>
        <p:sp>
          <p:nvSpPr>
            <p:cNvPr id="94" name="Rectangle 93"/>
            <p:cNvSpPr/>
            <p:nvPr/>
          </p:nvSpPr>
          <p:spPr>
            <a:xfrm>
              <a:off x="7201834" y="138668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3</a:t>
              </a:r>
              <a:endParaRPr lang="en-GB" sz="1200" dirty="0">
                <a:solidFill>
                  <a:schemeClr val="tx2"/>
                </a:solidFill>
              </a:endParaRPr>
            </a:p>
          </p:txBody>
        </p:sp>
        <p:sp>
          <p:nvSpPr>
            <p:cNvPr id="95" name="Rectangle 94"/>
            <p:cNvSpPr/>
            <p:nvPr/>
          </p:nvSpPr>
          <p:spPr>
            <a:xfrm>
              <a:off x="7663448" y="138668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6</a:t>
              </a:r>
              <a:endParaRPr lang="en-GB" sz="1200" dirty="0">
                <a:solidFill>
                  <a:schemeClr val="tx2"/>
                </a:solidFill>
              </a:endParaRPr>
            </a:p>
          </p:txBody>
        </p:sp>
        <p:sp>
          <p:nvSpPr>
            <p:cNvPr id="98" name="Rectangle 97"/>
            <p:cNvSpPr/>
            <p:nvPr/>
          </p:nvSpPr>
          <p:spPr>
            <a:xfrm>
              <a:off x="8205579" y="138668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7</a:t>
              </a:r>
              <a:endParaRPr lang="en-GB" sz="1200" dirty="0">
                <a:solidFill>
                  <a:schemeClr val="tx2"/>
                </a:solidFill>
              </a:endParaRPr>
            </a:p>
          </p:txBody>
        </p:sp>
      </p:grpSp>
      <p:sp>
        <p:nvSpPr>
          <p:cNvPr id="106" name="Up Arrow 105"/>
          <p:cNvSpPr/>
          <p:nvPr/>
        </p:nvSpPr>
        <p:spPr>
          <a:xfrm>
            <a:off x="8634999" y="2153002"/>
            <a:ext cx="181770" cy="34156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4002"/>
                                        </p:tgtEl>
                                        <p:attrNameLst>
                                          <p:attrName>style.visibility</p:attrName>
                                        </p:attrNameLst>
                                      </p:cBhvr>
                                      <p:to>
                                        <p:strVal val="visible"/>
                                      </p:to>
                                    </p:set>
                                    <p:animEffect transition="in" filter="fade">
                                      <p:cBhvr>
                                        <p:cTn id="12" dur="500"/>
                                        <p:tgtEl>
                                          <p:spTgt spid="8400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fade">
                                      <p:cBhvr>
                                        <p:cTn id="17" dur="500"/>
                                        <p:tgtEl>
                                          <p:spTgt spid="106"/>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9"/>
                                        </p:tgtEl>
                                        <p:attrNameLst>
                                          <p:attrName>style.visibility</p:attrName>
                                        </p:attrNameLst>
                                      </p:cBhvr>
                                      <p:to>
                                        <p:strVal val="visible"/>
                                      </p:to>
                                    </p:set>
                                    <p:animEffect transition="in" filter="fade">
                                      <p:cBhvr>
                                        <p:cTn id="25"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02" grpId="0"/>
      <p:bldP spid="10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Action of </a:t>
            </a:r>
            <a:r>
              <a:rPr lang="en-GB" dirty="0" smtClean="0"/>
              <a:t>Fixup</a:t>
            </a:r>
            <a:endParaRPr lang="en-GB" dirty="0"/>
          </a:p>
        </p:txBody>
      </p:sp>
      <p:grpSp>
        <p:nvGrpSpPr>
          <p:cNvPr id="3" name="Group 28"/>
          <p:cNvGrpSpPr>
            <a:grpSpLocks/>
          </p:cNvGrpSpPr>
          <p:nvPr/>
        </p:nvGrpSpPr>
        <p:grpSpPr bwMode="auto">
          <a:xfrm>
            <a:off x="838200" y="2091634"/>
            <a:ext cx="1824038" cy="1143000"/>
            <a:chOff x="48" y="1440"/>
            <a:chExt cx="1149" cy="720"/>
          </a:xfrm>
        </p:grpSpPr>
        <p:sp>
          <p:nvSpPr>
            <p:cNvPr id="85031" name="Freeform 26"/>
            <p:cNvSpPr>
              <a:spLocks/>
            </p:cNvSpPr>
            <p:nvPr/>
          </p:nvSpPr>
          <p:spPr bwMode="gray">
            <a:xfrm>
              <a:off x="760" y="1728"/>
              <a:ext cx="344" cy="432"/>
            </a:xfrm>
            <a:custGeom>
              <a:avLst/>
              <a:gdLst>
                <a:gd name="T0" fmla="*/ 8 w 344"/>
                <a:gd name="T1" fmla="*/ 432 h 432"/>
                <a:gd name="T2" fmla="*/ 56 w 344"/>
                <a:gd name="T3" fmla="*/ 96 h 432"/>
                <a:gd name="T4" fmla="*/ 344 w 344"/>
                <a:gd name="T5" fmla="*/ 0 h 432"/>
                <a:gd name="T6" fmla="*/ 0 60000 65536"/>
                <a:gd name="T7" fmla="*/ 0 60000 65536"/>
                <a:gd name="T8" fmla="*/ 0 60000 65536"/>
                <a:gd name="T9" fmla="*/ 0 w 344"/>
                <a:gd name="T10" fmla="*/ 0 h 432"/>
                <a:gd name="T11" fmla="*/ 344 w 344"/>
                <a:gd name="T12" fmla="*/ 432 h 432"/>
              </a:gdLst>
              <a:ahLst/>
              <a:cxnLst>
                <a:cxn ang="T6">
                  <a:pos x="T0" y="T1"/>
                </a:cxn>
                <a:cxn ang="T7">
                  <a:pos x="T2" y="T3"/>
                </a:cxn>
                <a:cxn ang="T8">
                  <a:pos x="T4" y="T5"/>
                </a:cxn>
              </a:cxnLst>
              <a:rect l="T9" t="T10" r="T11" b="T12"/>
              <a:pathLst>
                <a:path w="344" h="432">
                  <a:moveTo>
                    <a:pt x="8" y="432"/>
                  </a:moveTo>
                  <a:cubicBezTo>
                    <a:pt x="4" y="300"/>
                    <a:pt x="0" y="168"/>
                    <a:pt x="56" y="96"/>
                  </a:cubicBezTo>
                  <a:cubicBezTo>
                    <a:pt x="112" y="24"/>
                    <a:pt x="228" y="12"/>
                    <a:pt x="344" y="0"/>
                  </a:cubicBezTo>
                </a:path>
              </a:pathLst>
            </a:custGeom>
            <a:ln>
              <a:headEnd type="triangle" w="med" len="med"/>
              <a:tailEnd type="stealth" w="lg" len="lg"/>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85032" name="Text Box 27"/>
            <p:cNvSpPr txBox="1">
              <a:spLocks noChangeArrowheads="1"/>
            </p:cNvSpPr>
            <p:nvPr/>
          </p:nvSpPr>
          <p:spPr bwMode="gray">
            <a:xfrm>
              <a:off x="48" y="1440"/>
              <a:ext cx="114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Swap 15 &amp; 12</a:t>
              </a:r>
              <a:endParaRPr lang="en-US" altLang="en-US" dirty="0"/>
            </a:p>
          </p:txBody>
        </p:sp>
      </p:grpSp>
      <p:grpSp>
        <p:nvGrpSpPr>
          <p:cNvPr id="4" name="Group 29"/>
          <p:cNvGrpSpPr>
            <a:grpSpLocks/>
          </p:cNvGrpSpPr>
          <p:nvPr/>
        </p:nvGrpSpPr>
        <p:grpSpPr bwMode="auto">
          <a:xfrm>
            <a:off x="228600" y="3234634"/>
            <a:ext cx="1681163" cy="1143000"/>
            <a:chOff x="48" y="1440"/>
            <a:chExt cx="1059" cy="720"/>
          </a:xfrm>
        </p:grpSpPr>
        <p:sp>
          <p:nvSpPr>
            <p:cNvPr id="85029" name="Freeform 30"/>
            <p:cNvSpPr>
              <a:spLocks/>
            </p:cNvSpPr>
            <p:nvPr/>
          </p:nvSpPr>
          <p:spPr bwMode="gray">
            <a:xfrm>
              <a:off x="760" y="1728"/>
              <a:ext cx="344" cy="432"/>
            </a:xfrm>
            <a:custGeom>
              <a:avLst/>
              <a:gdLst>
                <a:gd name="T0" fmla="*/ 8 w 344"/>
                <a:gd name="T1" fmla="*/ 432 h 432"/>
                <a:gd name="T2" fmla="*/ 56 w 344"/>
                <a:gd name="T3" fmla="*/ 96 h 432"/>
                <a:gd name="T4" fmla="*/ 344 w 344"/>
                <a:gd name="T5" fmla="*/ 0 h 432"/>
                <a:gd name="T6" fmla="*/ 0 60000 65536"/>
                <a:gd name="T7" fmla="*/ 0 60000 65536"/>
                <a:gd name="T8" fmla="*/ 0 60000 65536"/>
                <a:gd name="T9" fmla="*/ 0 w 344"/>
                <a:gd name="T10" fmla="*/ 0 h 432"/>
                <a:gd name="T11" fmla="*/ 344 w 344"/>
                <a:gd name="T12" fmla="*/ 432 h 432"/>
              </a:gdLst>
              <a:ahLst/>
              <a:cxnLst>
                <a:cxn ang="T6">
                  <a:pos x="T0" y="T1"/>
                </a:cxn>
                <a:cxn ang="T7">
                  <a:pos x="T2" y="T3"/>
                </a:cxn>
                <a:cxn ang="T8">
                  <a:pos x="T4" y="T5"/>
                </a:cxn>
              </a:cxnLst>
              <a:rect l="T9" t="T10" r="T11" b="T12"/>
              <a:pathLst>
                <a:path w="344" h="432">
                  <a:moveTo>
                    <a:pt x="8" y="432"/>
                  </a:moveTo>
                  <a:cubicBezTo>
                    <a:pt x="4" y="300"/>
                    <a:pt x="0" y="168"/>
                    <a:pt x="56" y="96"/>
                  </a:cubicBezTo>
                  <a:cubicBezTo>
                    <a:pt x="112" y="24"/>
                    <a:pt x="228" y="12"/>
                    <a:pt x="344" y="0"/>
                  </a:cubicBezTo>
                </a:path>
              </a:pathLst>
            </a:custGeom>
            <a:ln>
              <a:headEnd type="triangle" w="med" len="med"/>
              <a:tailEnd type="stealth" w="lg" len="lg"/>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85030" name="Text Box 31"/>
            <p:cNvSpPr txBox="1">
              <a:spLocks noChangeArrowheads="1"/>
            </p:cNvSpPr>
            <p:nvPr/>
          </p:nvSpPr>
          <p:spPr bwMode="gray">
            <a:xfrm>
              <a:off x="48" y="1440"/>
              <a:ext cx="105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Swap 15 &amp; 7</a:t>
              </a:r>
              <a:endParaRPr lang="en-US" altLang="en-US" dirty="0"/>
            </a:p>
          </p:txBody>
        </p:sp>
      </p:grpSp>
      <p:sp>
        <p:nvSpPr>
          <p:cNvPr id="85003" name="TextBox 61"/>
          <p:cNvSpPr txBox="1">
            <a:spLocks noChangeArrowheads="1"/>
          </p:cNvSpPr>
          <p:nvPr/>
        </p:nvSpPr>
        <p:spPr bwMode="auto">
          <a:xfrm>
            <a:off x="6317907" y="1834691"/>
            <a:ext cx="21955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Compare 15 &amp;17</a:t>
            </a:r>
          </a:p>
        </p:txBody>
      </p:sp>
      <p:grpSp>
        <p:nvGrpSpPr>
          <p:cNvPr id="62" name="Group 25"/>
          <p:cNvGrpSpPr>
            <a:grpSpLocks/>
          </p:cNvGrpSpPr>
          <p:nvPr/>
        </p:nvGrpSpPr>
        <p:grpSpPr bwMode="auto">
          <a:xfrm>
            <a:off x="1358900" y="1371600"/>
            <a:ext cx="4603751" cy="3657600"/>
            <a:chOff x="515" y="720"/>
            <a:chExt cx="2900" cy="2304"/>
          </a:xfrm>
        </p:grpSpPr>
        <p:sp>
          <p:nvSpPr>
            <p:cNvPr id="63" name="Line 15"/>
            <p:cNvSpPr>
              <a:spLocks noChangeShapeType="1"/>
            </p:cNvSpPr>
            <p:nvPr/>
          </p:nvSpPr>
          <p:spPr bwMode="gray">
            <a:xfrm flipH="1">
              <a:off x="1615" y="1056"/>
              <a:ext cx="325" cy="269"/>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64" name="Line 16"/>
            <p:cNvSpPr>
              <a:spLocks noChangeShapeType="1"/>
            </p:cNvSpPr>
            <p:nvPr/>
          </p:nvSpPr>
          <p:spPr bwMode="gray">
            <a:xfrm flipH="1">
              <a:off x="702" y="2407"/>
              <a:ext cx="236" cy="310"/>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65" name="Oval 4"/>
            <p:cNvSpPr>
              <a:spLocks noChangeArrowheads="1"/>
            </p:cNvSpPr>
            <p:nvPr/>
          </p:nvSpPr>
          <p:spPr bwMode="gray">
            <a:xfrm>
              <a:off x="1907" y="720"/>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66" name="Oval 5"/>
            <p:cNvSpPr>
              <a:spLocks noChangeArrowheads="1"/>
            </p:cNvSpPr>
            <p:nvPr/>
          </p:nvSpPr>
          <p:spPr bwMode="gray">
            <a:xfrm>
              <a:off x="1289" y="1258"/>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67" name="Oval 6"/>
            <p:cNvSpPr>
              <a:spLocks noChangeArrowheads="1"/>
            </p:cNvSpPr>
            <p:nvPr/>
          </p:nvSpPr>
          <p:spPr bwMode="gray">
            <a:xfrm>
              <a:off x="2657" y="1258"/>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solidFill>
                  <a:schemeClr val="bg1"/>
                </a:solidFill>
              </a:endParaRPr>
            </a:p>
          </p:txBody>
        </p:sp>
        <p:sp>
          <p:nvSpPr>
            <p:cNvPr id="68" name="Text Box 7"/>
            <p:cNvSpPr txBox="1">
              <a:spLocks noChangeArrowheads="1"/>
            </p:cNvSpPr>
            <p:nvPr/>
          </p:nvSpPr>
          <p:spPr bwMode="gray">
            <a:xfrm>
              <a:off x="2749" y="1325"/>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8</a:t>
              </a:r>
              <a:endParaRPr lang="en-US" altLang="en-US" dirty="0">
                <a:solidFill>
                  <a:schemeClr val="bg1"/>
                </a:solidFill>
              </a:endParaRPr>
            </a:p>
          </p:txBody>
        </p:sp>
        <p:sp>
          <p:nvSpPr>
            <p:cNvPr id="69" name="Oval 8"/>
            <p:cNvSpPr>
              <a:spLocks noChangeArrowheads="1"/>
            </p:cNvSpPr>
            <p:nvPr/>
          </p:nvSpPr>
          <p:spPr bwMode="gray">
            <a:xfrm>
              <a:off x="864" y="1997"/>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70" name="Oval 9"/>
            <p:cNvSpPr>
              <a:spLocks noChangeArrowheads="1"/>
            </p:cNvSpPr>
            <p:nvPr/>
          </p:nvSpPr>
          <p:spPr bwMode="gray">
            <a:xfrm>
              <a:off x="1711" y="1997"/>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71" name="Text Box 10"/>
            <p:cNvSpPr txBox="1">
              <a:spLocks noChangeArrowheads="1"/>
            </p:cNvSpPr>
            <p:nvPr/>
          </p:nvSpPr>
          <p:spPr bwMode="gray">
            <a:xfrm>
              <a:off x="1336" y="1325"/>
              <a:ext cx="29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12</a:t>
              </a:r>
              <a:endParaRPr lang="en-US" altLang="en-US" dirty="0">
                <a:solidFill>
                  <a:schemeClr val="bg1"/>
                </a:solidFill>
              </a:endParaRPr>
            </a:p>
          </p:txBody>
        </p:sp>
        <p:sp>
          <p:nvSpPr>
            <p:cNvPr id="72" name="Oval 11"/>
            <p:cNvSpPr>
              <a:spLocks noChangeArrowheads="1"/>
            </p:cNvSpPr>
            <p:nvPr/>
          </p:nvSpPr>
          <p:spPr bwMode="gray">
            <a:xfrm>
              <a:off x="2362" y="1997"/>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73" name="Text Box 12"/>
            <p:cNvSpPr txBox="1">
              <a:spLocks noChangeArrowheads="1"/>
            </p:cNvSpPr>
            <p:nvPr/>
          </p:nvSpPr>
          <p:spPr bwMode="gray">
            <a:xfrm>
              <a:off x="2448" y="2064"/>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3</a:t>
              </a:r>
              <a:endParaRPr lang="en-US" altLang="en-US" dirty="0">
                <a:solidFill>
                  <a:schemeClr val="bg1"/>
                </a:solidFill>
              </a:endParaRPr>
            </a:p>
          </p:txBody>
        </p:sp>
        <p:sp>
          <p:nvSpPr>
            <p:cNvPr id="74" name="Oval 13"/>
            <p:cNvSpPr>
              <a:spLocks noChangeArrowheads="1"/>
            </p:cNvSpPr>
            <p:nvPr/>
          </p:nvSpPr>
          <p:spPr bwMode="gray">
            <a:xfrm>
              <a:off x="3024" y="1997"/>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75" name="Text Box 14"/>
            <p:cNvSpPr txBox="1">
              <a:spLocks noChangeArrowheads="1"/>
            </p:cNvSpPr>
            <p:nvPr/>
          </p:nvSpPr>
          <p:spPr bwMode="gray">
            <a:xfrm>
              <a:off x="3127" y="2064"/>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4</a:t>
              </a:r>
              <a:endParaRPr lang="en-US" altLang="en-US" dirty="0">
                <a:solidFill>
                  <a:schemeClr val="bg1"/>
                </a:solidFill>
              </a:endParaRPr>
            </a:p>
          </p:txBody>
        </p:sp>
        <p:sp>
          <p:nvSpPr>
            <p:cNvPr id="76" name="Line 16"/>
            <p:cNvSpPr>
              <a:spLocks noChangeShapeType="1"/>
            </p:cNvSpPr>
            <p:nvPr/>
          </p:nvSpPr>
          <p:spPr bwMode="gray">
            <a:xfrm flipH="1">
              <a:off x="1159" y="1687"/>
              <a:ext cx="236" cy="310"/>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77" name="Line 17"/>
            <p:cNvSpPr>
              <a:spLocks noChangeShapeType="1"/>
            </p:cNvSpPr>
            <p:nvPr/>
          </p:nvSpPr>
          <p:spPr bwMode="gray">
            <a:xfrm flipH="1">
              <a:off x="2592" y="1661"/>
              <a:ext cx="195" cy="336"/>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78" name="Line 18"/>
            <p:cNvSpPr>
              <a:spLocks noChangeShapeType="1"/>
            </p:cNvSpPr>
            <p:nvPr/>
          </p:nvSpPr>
          <p:spPr bwMode="gray">
            <a:xfrm>
              <a:off x="1549" y="1661"/>
              <a:ext cx="326" cy="336"/>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79" name="Line 19"/>
            <p:cNvSpPr>
              <a:spLocks noChangeShapeType="1"/>
            </p:cNvSpPr>
            <p:nvPr/>
          </p:nvSpPr>
          <p:spPr bwMode="gray">
            <a:xfrm>
              <a:off x="2266" y="1056"/>
              <a:ext cx="456" cy="269"/>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80" name="Line 20"/>
            <p:cNvSpPr>
              <a:spLocks noChangeShapeType="1"/>
            </p:cNvSpPr>
            <p:nvPr/>
          </p:nvSpPr>
          <p:spPr bwMode="gray">
            <a:xfrm>
              <a:off x="2983" y="1661"/>
              <a:ext cx="195" cy="336"/>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81" name="Text Box 21"/>
            <p:cNvSpPr txBox="1">
              <a:spLocks noChangeArrowheads="1"/>
            </p:cNvSpPr>
            <p:nvPr/>
          </p:nvSpPr>
          <p:spPr bwMode="gray">
            <a:xfrm>
              <a:off x="1954" y="787"/>
              <a:ext cx="297" cy="27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17</a:t>
              </a:r>
              <a:endParaRPr lang="en-US" altLang="en-US" dirty="0">
                <a:solidFill>
                  <a:schemeClr val="bg1"/>
                </a:solidFill>
              </a:endParaRPr>
            </a:p>
          </p:txBody>
        </p:sp>
        <p:sp>
          <p:nvSpPr>
            <p:cNvPr id="82" name="Text Box 22"/>
            <p:cNvSpPr txBox="1">
              <a:spLocks noChangeArrowheads="1"/>
            </p:cNvSpPr>
            <p:nvPr/>
          </p:nvSpPr>
          <p:spPr bwMode="gray">
            <a:xfrm>
              <a:off x="1803" y="2064"/>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6</a:t>
              </a:r>
              <a:endParaRPr lang="en-US" altLang="en-US" dirty="0">
                <a:solidFill>
                  <a:schemeClr val="bg1"/>
                </a:solidFill>
              </a:endParaRPr>
            </a:p>
          </p:txBody>
        </p:sp>
        <p:sp>
          <p:nvSpPr>
            <p:cNvPr id="83" name="Text Box 23"/>
            <p:cNvSpPr txBox="1">
              <a:spLocks noChangeArrowheads="1"/>
            </p:cNvSpPr>
            <p:nvPr/>
          </p:nvSpPr>
          <p:spPr bwMode="gray">
            <a:xfrm>
              <a:off x="956" y="2064"/>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7</a:t>
              </a:r>
              <a:endParaRPr lang="en-US" altLang="en-US" dirty="0">
                <a:solidFill>
                  <a:schemeClr val="bg1"/>
                </a:solidFill>
              </a:endParaRPr>
            </a:p>
          </p:txBody>
        </p:sp>
        <p:sp>
          <p:nvSpPr>
            <p:cNvPr id="84" name="Oval 8"/>
            <p:cNvSpPr>
              <a:spLocks noChangeArrowheads="1"/>
            </p:cNvSpPr>
            <p:nvPr/>
          </p:nvSpPr>
          <p:spPr bwMode="gray">
            <a:xfrm>
              <a:off x="515" y="2621"/>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85" name="Text Box 23"/>
            <p:cNvSpPr txBox="1">
              <a:spLocks noChangeArrowheads="1"/>
            </p:cNvSpPr>
            <p:nvPr/>
          </p:nvSpPr>
          <p:spPr bwMode="gray">
            <a:xfrm>
              <a:off x="562" y="2677"/>
              <a:ext cx="29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15</a:t>
              </a:r>
              <a:endParaRPr lang="en-US" altLang="en-US" dirty="0">
                <a:solidFill>
                  <a:schemeClr val="bg1"/>
                </a:solidFill>
              </a:endParaRPr>
            </a:p>
          </p:txBody>
        </p:sp>
      </p:grpSp>
      <p:sp>
        <p:nvSpPr>
          <p:cNvPr id="6" name="Rectangle 5"/>
          <p:cNvSpPr/>
          <p:nvPr/>
        </p:nvSpPr>
        <p:spPr>
          <a:xfrm>
            <a:off x="702469" y="5093531"/>
            <a:ext cx="4949825" cy="1144929"/>
          </a:xfrm>
          <a:prstGeom prst="rect">
            <a:avLst/>
          </a:prstGeom>
        </p:spPr>
        <p:txBody>
          <a:bodyPr>
            <a:spAutoFit/>
          </a:bodyPr>
          <a:lstStyle/>
          <a:p>
            <a:pPr eaLnBrk="1" hangingPunct="1"/>
            <a:r>
              <a:rPr lang="en-US" altLang="en-US" sz="1800" dirty="0">
                <a:solidFill>
                  <a:srgbClr val="C00000"/>
                </a:solidFill>
              </a:rPr>
              <a:t>In the worst case, comparisons from the leaf level to the root, i.e. </a:t>
            </a:r>
            <a:r>
              <a:rPr lang="en-US" altLang="en-US" sz="1800" i="1" dirty="0">
                <a:solidFill>
                  <a:srgbClr val="C00000"/>
                </a:solidFill>
              </a:rPr>
              <a:t>O</a:t>
            </a:r>
            <a:r>
              <a:rPr lang="en-US" altLang="en-US" sz="1800" dirty="0">
                <a:solidFill>
                  <a:srgbClr val="C00000"/>
                </a:solidFill>
              </a:rPr>
              <a:t>(</a:t>
            </a:r>
            <a:r>
              <a:rPr lang="en-US" altLang="en-US" sz="1800" dirty="0" err="1">
                <a:solidFill>
                  <a:srgbClr val="C00000"/>
                </a:solidFill>
              </a:rPr>
              <a:t>lgn</a:t>
            </a:r>
            <a:r>
              <a:rPr lang="en-US" altLang="en-US" sz="1800" dirty="0">
                <a:solidFill>
                  <a:srgbClr val="C00000"/>
                </a:solidFill>
              </a:rPr>
              <a:t>) </a:t>
            </a:r>
          </a:p>
          <a:p>
            <a:pPr eaLnBrk="1" hangingPunct="1"/>
            <a:r>
              <a:rPr lang="en-US" altLang="en-US" sz="1800" dirty="0">
                <a:solidFill>
                  <a:srgbClr val="C00000"/>
                </a:solidFill>
              </a:rPr>
              <a:t>– FIXUP() complexity</a:t>
            </a:r>
          </a:p>
        </p:txBody>
      </p:sp>
      <p:grpSp>
        <p:nvGrpSpPr>
          <p:cNvPr id="87" name="Group 25"/>
          <p:cNvGrpSpPr>
            <a:grpSpLocks/>
          </p:cNvGrpSpPr>
          <p:nvPr/>
        </p:nvGrpSpPr>
        <p:grpSpPr bwMode="auto">
          <a:xfrm>
            <a:off x="4911726" y="2563056"/>
            <a:ext cx="4603751" cy="3657600"/>
            <a:chOff x="515" y="720"/>
            <a:chExt cx="2900" cy="2304"/>
          </a:xfrm>
        </p:grpSpPr>
        <p:sp>
          <p:nvSpPr>
            <p:cNvPr id="88" name="Line 15"/>
            <p:cNvSpPr>
              <a:spLocks noChangeShapeType="1"/>
            </p:cNvSpPr>
            <p:nvPr/>
          </p:nvSpPr>
          <p:spPr bwMode="gray">
            <a:xfrm flipH="1">
              <a:off x="1615" y="1056"/>
              <a:ext cx="325" cy="269"/>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89" name="Line 16"/>
            <p:cNvSpPr>
              <a:spLocks noChangeShapeType="1"/>
            </p:cNvSpPr>
            <p:nvPr/>
          </p:nvSpPr>
          <p:spPr bwMode="gray">
            <a:xfrm flipH="1">
              <a:off x="702" y="2407"/>
              <a:ext cx="236" cy="310"/>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90" name="Oval 4"/>
            <p:cNvSpPr>
              <a:spLocks noChangeArrowheads="1"/>
            </p:cNvSpPr>
            <p:nvPr/>
          </p:nvSpPr>
          <p:spPr bwMode="gray">
            <a:xfrm>
              <a:off x="1907" y="720"/>
              <a:ext cx="391" cy="403"/>
            </a:xfrm>
            <a:prstGeom prst="ellipse">
              <a:avLst/>
            </a:prstGeom>
            <a:solidFill>
              <a:schemeClr val="accent1">
                <a:lumMod val="50000"/>
              </a:schemeClr>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91" name="Oval 5"/>
            <p:cNvSpPr>
              <a:spLocks noChangeArrowheads="1"/>
            </p:cNvSpPr>
            <p:nvPr/>
          </p:nvSpPr>
          <p:spPr bwMode="gray">
            <a:xfrm>
              <a:off x="1289" y="1258"/>
              <a:ext cx="391" cy="403"/>
            </a:xfrm>
            <a:prstGeom prst="ellipse">
              <a:avLst/>
            </a:prstGeom>
            <a:solidFill>
              <a:schemeClr val="accent1">
                <a:lumMod val="50000"/>
              </a:schemeClr>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92" name="Oval 6"/>
            <p:cNvSpPr>
              <a:spLocks noChangeArrowheads="1"/>
            </p:cNvSpPr>
            <p:nvPr/>
          </p:nvSpPr>
          <p:spPr bwMode="gray">
            <a:xfrm>
              <a:off x="2657" y="1258"/>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solidFill>
                  <a:schemeClr val="bg1"/>
                </a:solidFill>
              </a:endParaRPr>
            </a:p>
          </p:txBody>
        </p:sp>
        <p:sp>
          <p:nvSpPr>
            <p:cNvPr id="93" name="Text Box 7"/>
            <p:cNvSpPr txBox="1">
              <a:spLocks noChangeArrowheads="1"/>
            </p:cNvSpPr>
            <p:nvPr/>
          </p:nvSpPr>
          <p:spPr bwMode="gray">
            <a:xfrm>
              <a:off x="2749" y="1325"/>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8</a:t>
              </a:r>
              <a:endParaRPr lang="en-US" altLang="en-US" dirty="0">
                <a:solidFill>
                  <a:schemeClr val="bg1"/>
                </a:solidFill>
              </a:endParaRPr>
            </a:p>
          </p:txBody>
        </p:sp>
        <p:sp>
          <p:nvSpPr>
            <p:cNvPr id="94" name="Oval 8"/>
            <p:cNvSpPr>
              <a:spLocks noChangeArrowheads="1"/>
            </p:cNvSpPr>
            <p:nvPr/>
          </p:nvSpPr>
          <p:spPr bwMode="gray">
            <a:xfrm>
              <a:off x="864" y="1997"/>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95" name="Oval 9"/>
            <p:cNvSpPr>
              <a:spLocks noChangeArrowheads="1"/>
            </p:cNvSpPr>
            <p:nvPr/>
          </p:nvSpPr>
          <p:spPr bwMode="gray">
            <a:xfrm>
              <a:off x="1711" y="1997"/>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96" name="Text Box 10"/>
            <p:cNvSpPr txBox="1">
              <a:spLocks noChangeArrowheads="1"/>
            </p:cNvSpPr>
            <p:nvPr/>
          </p:nvSpPr>
          <p:spPr bwMode="gray">
            <a:xfrm>
              <a:off x="1336" y="1325"/>
              <a:ext cx="29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15</a:t>
              </a:r>
              <a:endParaRPr lang="en-US" altLang="en-US" dirty="0">
                <a:solidFill>
                  <a:schemeClr val="bg1"/>
                </a:solidFill>
              </a:endParaRPr>
            </a:p>
          </p:txBody>
        </p:sp>
        <p:sp>
          <p:nvSpPr>
            <p:cNvPr id="97" name="Oval 11"/>
            <p:cNvSpPr>
              <a:spLocks noChangeArrowheads="1"/>
            </p:cNvSpPr>
            <p:nvPr/>
          </p:nvSpPr>
          <p:spPr bwMode="gray">
            <a:xfrm>
              <a:off x="2362" y="1997"/>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98" name="Text Box 12"/>
            <p:cNvSpPr txBox="1">
              <a:spLocks noChangeArrowheads="1"/>
            </p:cNvSpPr>
            <p:nvPr/>
          </p:nvSpPr>
          <p:spPr bwMode="gray">
            <a:xfrm>
              <a:off x="2448" y="2064"/>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3</a:t>
              </a:r>
              <a:endParaRPr lang="en-US" altLang="en-US" dirty="0">
                <a:solidFill>
                  <a:schemeClr val="bg1"/>
                </a:solidFill>
              </a:endParaRPr>
            </a:p>
          </p:txBody>
        </p:sp>
        <p:sp>
          <p:nvSpPr>
            <p:cNvPr id="99" name="Oval 13"/>
            <p:cNvSpPr>
              <a:spLocks noChangeArrowheads="1"/>
            </p:cNvSpPr>
            <p:nvPr/>
          </p:nvSpPr>
          <p:spPr bwMode="gray">
            <a:xfrm>
              <a:off x="3024" y="1997"/>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100" name="Text Box 14"/>
            <p:cNvSpPr txBox="1">
              <a:spLocks noChangeArrowheads="1"/>
            </p:cNvSpPr>
            <p:nvPr/>
          </p:nvSpPr>
          <p:spPr bwMode="gray">
            <a:xfrm>
              <a:off x="3127" y="2064"/>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4</a:t>
              </a:r>
              <a:endParaRPr lang="en-US" altLang="en-US" dirty="0">
                <a:solidFill>
                  <a:schemeClr val="bg1"/>
                </a:solidFill>
              </a:endParaRPr>
            </a:p>
          </p:txBody>
        </p:sp>
        <p:sp>
          <p:nvSpPr>
            <p:cNvPr id="101" name="Line 16"/>
            <p:cNvSpPr>
              <a:spLocks noChangeShapeType="1"/>
            </p:cNvSpPr>
            <p:nvPr/>
          </p:nvSpPr>
          <p:spPr bwMode="gray">
            <a:xfrm flipH="1">
              <a:off x="1159" y="1687"/>
              <a:ext cx="236" cy="310"/>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102" name="Line 17"/>
            <p:cNvSpPr>
              <a:spLocks noChangeShapeType="1"/>
            </p:cNvSpPr>
            <p:nvPr/>
          </p:nvSpPr>
          <p:spPr bwMode="gray">
            <a:xfrm flipH="1">
              <a:off x="2592" y="1661"/>
              <a:ext cx="195" cy="336"/>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103" name="Line 18"/>
            <p:cNvSpPr>
              <a:spLocks noChangeShapeType="1"/>
            </p:cNvSpPr>
            <p:nvPr/>
          </p:nvSpPr>
          <p:spPr bwMode="gray">
            <a:xfrm>
              <a:off x="1549" y="1661"/>
              <a:ext cx="326" cy="336"/>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104" name="Line 19"/>
            <p:cNvSpPr>
              <a:spLocks noChangeShapeType="1"/>
            </p:cNvSpPr>
            <p:nvPr/>
          </p:nvSpPr>
          <p:spPr bwMode="gray">
            <a:xfrm>
              <a:off x="2266" y="1056"/>
              <a:ext cx="456" cy="269"/>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105" name="Line 20"/>
            <p:cNvSpPr>
              <a:spLocks noChangeShapeType="1"/>
            </p:cNvSpPr>
            <p:nvPr/>
          </p:nvSpPr>
          <p:spPr bwMode="gray">
            <a:xfrm>
              <a:off x="2983" y="1661"/>
              <a:ext cx="195" cy="336"/>
            </a:xfrm>
            <a:prstGeom prst="line">
              <a:avLst/>
            </a:prstGeom>
            <a:ln>
              <a:headEnd/>
              <a:tailEnd/>
            </a:ln>
            <a:extLst/>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106" name="Text Box 21"/>
            <p:cNvSpPr txBox="1">
              <a:spLocks noChangeArrowheads="1"/>
            </p:cNvSpPr>
            <p:nvPr/>
          </p:nvSpPr>
          <p:spPr bwMode="gray">
            <a:xfrm>
              <a:off x="1954" y="787"/>
              <a:ext cx="297" cy="27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17</a:t>
              </a:r>
              <a:endParaRPr lang="en-US" altLang="en-US" dirty="0">
                <a:solidFill>
                  <a:schemeClr val="bg1"/>
                </a:solidFill>
              </a:endParaRPr>
            </a:p>
          </p:txBody>
        </p:sp>
        <p:sp>
          <p:nvSpPr>
            <p:cNvPr id="107" name="Text Box 22"/>
            <p:cNvSpPr txBox="1">
              <a:spLocks noChangeArrowheads="1"/>
            </p:cNvSpPr>
            <p:nvPr/>
          </p:nvSpPr>
          <p:spPr bwMode="gray">
            <a:xfrm>
              <a:off x="1803" y="2064"/>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6</a:t>
              </a:r>
              <a:endParaRPr lang="en-US" altLang="en-US" dirty="0">
                <a:solidFill>
                  <a:schemeClr val="bg1"/>
                </a:solidFill>
              </a:endParaRPr>
            </a:p>
          </p:txBody>
        </p:sp>
        <p:sp>
          <p:nvSpPr>
            <p:cNvPr id="108" name="Text Box 23"/>
            <p:cNvSpPr txBox="1">
              <a:spLocks noChangeArrowheads="1"/>
            </p:cNvSpPr>
            <p:nvPr/>
          </p:nvSpPr>
          <p:spPr bwMode="gray">
            <a:xfrm>
              <a:off x="911" y="2064"/>
              <a:ext cx="29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12</a:t>
              </a:r>
              <a:endParaRPr lang="en-US" altLang="en-US" dirty="0">
                <a:solidFill>
                  <a:schemeClr val="bg1"/>
                </a:solidFill>
              </a:endParaRPr>
            </a:p>
          </p:txBody>
        </p:sp>
        <p:sp>
          <p:nvSpPr>
            <p:cNvPr id="109" name="Oval 8"/>
            <p:cNvSpPr>
              <a:spLocks noChangeArrowheads="1"/>
            </p:cNvSpPr>
            <p:nvPr/>
          </p:nvSpPr>
          <p:spPr bwMode="gray">
            <a:xfrm>
              <a:off x="515" y="2621"/>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110" name="Text Box 23"/>
            <p:cNvSpPr txBox="1">
              <a:spLocks noChangeArrowheads="1"/>
            </p:cNvSpPr>
            <p:nvPr/>
          </p:nvSpPr>
          <p:spPr bwMode="gray">
            <a:xfrm>
              <a:off x="607" y="2677"/>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bg1"/>
                  </a:solidFill>
                </a:rPr>
                <a:t>7</a:t>
              </a:r>
              <a:endParaRPr lang="en-US" altLang="en-US" dirty="0">
                <a:solidFill>
                  <a:schemeClr val="bg1"/>
                </a:solidFil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5003"/>
                                        </p:tgtEl>
                                        <p:attrNameLst>
                                          <p:attrName>style.visibility</p:attrName>
                                        </p:attrNameLst>
                                      </p:cBhvr>
                                      <p:to>
                                        <p:strVal val="visible"/>
                                      </p:to>
                                    </p:set>
                                    <p:animEffect transition="in" filter="fade">
                                      <p:cBhvr>
                                        <p:cTn id="15" dur="500"/>
                                        <p:tgtEl>
                                          <p:spTgt spid="8500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7"/>
                                        </p:tgtEl>
                                        <p:attrNameLst>
                                          <p:attrName>style.visibility</p:attrName>
                                        </p:attrNameLst>
                                      </p:cBhvr>
                                      <p:to>
                                        <p:strVal val="visible"/>
                                      </p:to>
                                    </p:set>
                                    <p:animEffect transition="in" filter="fade">
                                      <p:cBhvr>
                                        <p:cTn id="20" dur="500"/>
                                        <p:tgtEl>
                                          <p:spTgt spid="8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03" grpId="0"/>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Action of </a:t>
            </a:r>
            <a:r>
              <a:rPr lang="en-GB" dirty="0" smtClean="0"/>
              <a:t>Fixup</a:t>
            </a:r>
            <a:endParaRPr lang="en-GB" dirty="0"/>
          </a:p>
        </p:txBody>
      </p:sp>
      <p:sp>
        <p:nvSpPr>
          <p:cNvPr id="78853" name="Rectangle 3"/>
          <p:cNvSpPr>
            <a:spLocks noGrp="1" noChangeArrowheads="1"/>
          </p:cNvSpPr>
          <p:nvPr>
            <p:ph sz="quarter" idx="17"/>
          </p:nvPr>
        </p:nvSpPr>
        <p:spPr/>
        <p:txBody>
          <a:bodyPr/>
          <a:lstStyle/>
          <a:p>
            <a:pPr>
              <a:lnSpc>
                <a:spcPct val="120000"/>
              </a:lnSpc>
            </a:pPr>
            <a:r>
              <a:rPr lang="en-US" altLang="en-US" sz="2400" dirty="0" smtClean="0">
                <a:latin typeface="Arial" panose="020B0604020202020204" pitchFamily="34" charset="0"/>
              </a:rPr>
              <a:t>The running time of </a:t>
            </a:r>
            <a:r>
              <a:rPr lang="en-US" altLang="en-US" sz="2400" dirty="0" smtClean="0">
                <a:solidFill>
                  <a:srgbClr val="C00000"/>
                </a:solidFill>
                <a:latin typeface="Arial" panose="020B0604020202020204" pitchFamily="34" charset="0"/>
              </a:rPr>
              <a:t>insert() </a:t>
            </a:r>
            <a:r>
              <a:rPr lang="en-US" altLang="en-US" sz="2400" dirty="0" smtClean="0">
                <a:latin typeface="Arial" panose="020B0604020202020204" pitchFamily="34" charset="0"/>
              </a:rPr>
              <a:t>on an </a:t>
            </a:r>
            <a:r>
              <a:rPr lang="en-US" altLang="en-US" sz="2400" i="1" dirty="0" smtClean="0">
                <a:latin typeface="Arial" panose="020B0604020202020204" pitchFamily="34" charset="0"/>
              </a:rPr>
              <a:t>n</a:t>
            </a:r>
            <a:r>
              <a:rPr lang="en-US" altLang="en-US" sz="2400" dirty="0" smtClean="0">
                <a:latin typeface="Arial" panose="020B0604020202020204" pitchFamily="34" charset="0"/>
              </a:rPr>
              <a:t>-element heap is </a:t>
            </a:r>
            <a:r>
              <a:rPr lang="en-US" altLang="en-US" sz="2400" i="1" dirty="0" smtClean="0">
                <a:solidFill>
                  <a:srgbClr val="0070C0"/>
                </a:solidFill>
                <a:latin typeface="Arial" panose="020B0604020202020204" pitchFamily="34" charset="0"/>
              </a:rPr>
              <a:t>O</a:t>
            </a:r>
            <a:r>
              <a:rPr lang="en-US" altLang="en-US" sz="2400" dirty="0" smtClean="0">
                <a:solidFill>
                  <a:srgbClr val="0070C0"/>
                </a:solidFill>
                <a:latin typeface="Arial" panose="020B0604020202020204" pitchFamily="34" charset="0"/>
              </a:rPr>
              <a:t>(</a:t>
            </a:r>
            <a:r>
              <a:rPr lang="en-US" altLang="en-US" sz="2400" dirty="0" err="1" smtClean="0">
                <a:solidFill>
                  <a:srgbClr val="0070C0"/>
                </a:solidFill>
                <a:latin typeface="Arial" panose="020B0604020202020204" pitchFamily="34" charset="0"/>
              </a:rPr>
              <a:t>lg</a:t>
            </a:r>
            <a:r>
              <a:rPr lang="en-US" altLang="en-US" sz="2400" i="1" dirty="0" err="1" smtClean="0">
                <a:solidFill>
                  <a:srgbClr val="0070C0"/>
                </a:solidFill>
                <a:latin typeface="Arial" panose="020B0604020202020204" pitchFamily="34" charset="0"/>
              </a:rPr>
              <a:t>n</a:t>
            </a:r>
            <a:r>
              <a:rPr lang="en-US" altLang="en-US" sz="2400" dirty="0" smtClean="0">
                <a:solidFill>
                  <a:srgbClr val="0070C0"/>
                </a:solidFill>
                <a:latin typeface="Arial" panose="020B0604020202020204" pitchFamily="34" charset="0"/>
              </a:rPr>
              <a:t>)</a:t>
            </a:r>
            <a:r>
              <a:rPr lang="en-US" altLang="en-US" sz="2400" dirty="0" smtClean="0">
                <a:latin typeface="Arial" panose="020B0604020202020204" pitchFamily="34" charset="0"/>
              </a:rPr>
              <a:t> – same as </a:t>
            </a:r>
            <a:r>
              <a:rPr lang="en-US" altLang="en-US" sz="2400" dirty="0" err="1">
                <a:solidFill>
                  <a:srgbClr val="C00000"/>
                </a:solidFill>
                <a:latin typeface="Arial" panose="020B0604020202020204" pitchFamily="34" charset="0"/>
              </a:rPr>
              <a:t>fixUp</a:t>
            </a:r>
            <a:r>
              <a:rPr lang="en-US" altLang="en-US" sz="2400" dirty="0">
                <a:solidFill>
                  <a:srgbClr val="C00000"/>
                </a:solidFill>
                <a:latin typeface="Arial" panose="020B0604020202020204" pitchFamily="34" charset="0"/>
              </a:rPr>
              <a:t>()</a:t>
            </a:r>
          </a:p>
          <a:p>
            <a:pPr>
              <a:lnSpc>
                <a:spcPct val="120000"/>
              </a:lnSpc>
            </a:pPr>
            <a:r>
              <a:rPr lang="en-US" altLang="en-US" sz="2400" dirty="0" smtClean="0">
                <a:latin typeface="Arial" panose="020B0604020202020204" pitchFamily="34" charset="0"/>
              </a:rPr>
              <a:t>The running time of </a:t>
            </a:r>
            <a:r>
              <a:rPr lang="en-US" altLang="en-US" sz="2400" dirty="0">
                <a:solidFill>
                  <a:srgbClr val="C00000"/>
                </a:solidFill>
                <a:latin typeface="Arial" panose="020B0604020202020204" pitchFamily="34" charset="0"/>
              </a:rPr>
              <a:t>extractMax() </a:t>
            </a:r>
            <a:r>
              <a:rPr lang="en-US" altLang="en-US" sz="2400" dirty="0" smtClean="0">
                <a:latin typeface="Arial" panose="020B0604020202020204" pitchFamily="34" charset="0"/>
              </a:rPr>
              <a:t>on an </a:t>
            </a:r>
            <a:r>
              <a:rPr lang="en-US" altLang="en-US" sz="2400" i="1" dirty="0" smtClean="0">
                <a:latin typeface="Arial" panose="020B0604020202020204" pitchFamily="34" charset="0"/>
              </a:rPr>
              <a:t>n</a:t>
            </a:r>
            <a:r>
              <a:rPr lang="en-US" altLang="en-US" sz="2400" dirty="0" smtClean="0">
                <a:latin typeface="Arial" panose="020B0604020202020204" pitchFamily="34" charset="0"/>
              </a:rPr>
              <a:t>-element heap is </a:t>
            </a:r>
            <a:r>
              <a:rPr lang="en-US" altLang="en-US" sz="2400" i="1" dirty="0" smtClean="0">
                <a:solidFill>
                  <a:srgbClr val="0070C0"/>
                </a:solidFill>
                <a:latin typeface="Arial" panose="020B0604020202020204" pitchFamily="34" charset="0"/>
              </a:rPr>
              <a:t>O</a:t>
            </a:r>
            <a:r>
              <a:rPr lang="en-US" altLang="en-US" sz="2400" dirty="0" smtClean="0">
                <a:solidFill>
                  <a:srgbClr val="0070C0"/>
                </a:solidFill>
                <a:latin typeface="Arial" panose="020B0604020202020204" pitchFamily="34" charset="0"/>
              </a:rPr>
              <a:t>(lg</a:t>
            </a:r>
            <a:r>
              <a:rPr lang="en-US" altLang="en-US" sz="2400" i="1" dirty="0" smtClean="0">
                <a:solidFill>
                  <a:srgbClr val="0070C0"/>
                </a:solidFill>
                <a:latin typeface="Arial" panose="020B0604020202020204" pitchFamily="34" charset="0"/>
              </a:rPr>
              <a:t>n</a:t>
            </a:r>
            <a:r>
              <a:rPr lang="en-US" altLang="en-US" sz="2400" dirty="0" smtClean="0">
                <a:solidFill>
                  <a:srgbClr val="0070C0"/>
                </a:solidFill>
                <a:latin typeface="Arial" panose="020B0604020202020204" pitchFamily="34" charset="0"/>
              </a:rPr>
              <a:t>)</a:t>
            </a:r>
            <a:r>
              <a:rPr lang="en-US" altLang="en-US" sz="2400" dirty="0" smtClean="0">
                <a:latin typeface="Arial" panose="020B0604020202020204" pitchFamily="34" charset="0"/>
              </a:rPr>
              <a:t> – same as </a:t>
            </a:r>
            <a:r>
              <a:rPr lang="en-US" altLang="en-US" sz="2400" dirty="0">
                <a:solidFill>
                  <a:srgbClr val="C00000"/>
                </a:solidFill>
                <a:latin typeface="Arial" panose="020B0604020202020204" pitchFamily="34" charset="0"/>
              </a:rPr>
              <a:t>fixHeap()</a:t>
            </a:r>
          </a:p>
          <a:p>
            <a:pPr>
              <a:lnSpc>
                <a:spcPct val="120000"/>
              </a:lnSpc>
            </a:pPr>
            <a:r>
              <a:rPr lang="en-US" altLang="en-US" sz="2400" dirty="0" smtClean="0">
                <a:latin typeface="Arial" panose="020B0604020202020204" pitchFamily="34" charset="0"/>
              </a:rPr>
              <a:t>The running time of </a:t>
            </a:r>
            <a:r>
              <a:rPr lang="en-US" altLang="en-US" sz="2400" dirty="0">
                <a:solidFill>
                  <a:srgbClr val="C00000"/>
                </a:solidFill>
                <a:latin typeface="Arial" panose="020B0604020202020204" pitchFamily="34" charset="0"/>
              </a:rPr>
              <a:t>Maximum(</a:t>
            </a:r>
            <a:r>
              <a:rPr lang="en-US" altLang="en-US" sz="2400" dirty="0" err="1">
                <a:solidFill>
                  <a:srgbClr val="C00000"/>
                </a:solidFill>
                <a:latin typeface="Arial" panose="020B0604020202020204" pitchFamily="34" charset="0"/>
              </a:rPr>
              <a:t>pq</a:t>
            </a:r>
            <a:r>
              <a:rPr lang="en-US" altLang="en-US" sz="2400" dirty="0">
                <a:solidFill>
                  <a:srgbClr val="C00000"/>
                </a:solidFill>
                <a:latin typeface="Arial" panose="020B0604020202020204" pitchFamily="34" charset="0"/>
              </a:rPr>
              <a:t>)</a:t>
            </a:r>
            <a:r>
              <a:rPr lang="en-US" altLang="en-US" sz="2400" dirty="0" smtClean="0">
                <a:latin typeface="Arial" panose="020B0604020202020204" pitchFamily="34" charset="0"/>
              </a:rPr>
              <a:t> (i.e. </a:t>
            </a:r>
            <a:r>
              <a:rPr lang="en-US" altLang="en-US" sz="2400" dirty="0">
                <a:solidFill>
                  <a:srgbClr val="C00000"/>
                </a:solidFill>
                <a:latin typeface="Arial" panose="020B0604020202020204" pitchFamily="34" charset="0"/>
              </a:rPr>
              <a:t>getMax()</a:t>
            </a:r>
            <a:r>
              <a:rPr lang="en-US" altLang="en-US" sz="2400" dirty="0" smtClean="0">
                <a:latin typeface="Arial" panose="020B0604020202020204" pitchFamily="34" charset="0"/>
              </a:rPr>
              <a:t>) on an </a:t>
            </a:r>
            <a:r>
              <a:rPr lang="en-US" altLang="en-US" sz="2400" i="1" dirty="0" smtClean="0">
                <a:latin typeface="Arial" panose="020B0604020202020204" pitchFamily="34" charset="0"/>
              </a:rPr>
              <a:t>n</a:t>
            </a:r>
            <a:r>
              <a:rPr lang="en-US" altLang="en-US" sz="2400" dirty="0" smtClean="0">
                <a:latin typeface="Arial" panose="020B0604020202020204" pitchFamily="34" charset="0"/>
              </a:rPr>
              <a:t>-element heap is </a:t>
            </a:r>
            <a:r>
              <a:rPr lang="en-US" altLang="en-US" sz="2400" i="1" dirty="0" smtClean="0">
                <a:solidFill>
                  <a:srgbClr val="0070C0"/>
                </a:solidFill>
                <a:latin typeface="Arial" panose="020B0604020202020204" pitchFamily="34" charset="0"/>
              </a:rPr>
              <a:t>O</a:t>
            </a:r>
            <a:r>
              <a:rPr lang="en-US" altLang="en-US" sz="2400" dirty="0" smtClean="0">
                <a:solidFill>
                  <a:srgbClr val="0070C0"/>
                </a:solidFill>
                <a:latin typeface="Arial" panose="020B0604020202020204" pitchFamily="34" charset="0"/>
              </a:rPr>
              <a:t>(1)</a:t>
            </a:r>
            <a:r>
              <a:rPr lang="en-US" altLang="en-US" sz="2400" dirty="0" smtClean="0">
                <a:latin typeface="Arial" panose="020B0604020202020204" pitchFamily="34" charset="0"/>
              </a:rPr>
              <a:t> - simply gets </a:t>
            </a:r>
            <a:r>
              <a:rPr lang="en-US" altLang="en-US" sz="2400" dirty="0" err="1" smtClean="0">
                <a:latin typeface="Arial" panose="020B0604020202020204" pitchFamily="34" charset="0"/>
              </a:rPr>
              <a:t>pq</a:t>
            </a:r>
            <a:r>
              <a:rPr lang="en-US" altLang="en-US" sz="2400" dirty="0" smtClean="0">
                <a:latin typeface="Arial" panose="020B0604020202020204" pitchFamily="34" charset="0"/>
              </a:rPr>
              <a:t>[1]</a:t>
            </a:r>
          </a:p>
          <a:p>
            <a:pPr>
              <a:lnSpc>
                <a:spcPct val="120000"/>
              </a:lnSpc>
            </a:pPr>
            <a:r>
              <a:rPr lang="en-US" altLang="en-US" sz="2400" dirty="0" smtClean="0">
                <a:latin typeface="Arial" panose="020B0604020202020204" pitchFamily="34" charset="0"/>
              </a:rPr>
              <a:t>So a heap can support any priority queue operation on a set of </a:t>
            </a:r>
            <a:r>
              <a:rPr lang="en-US" altLang="en-US" sz="2400" i="1" dirty="0" smtClean="0">
                <a:latin typeface="Arial" panose="020B0604020202020204" pitchFamily="34" charset="0"/>
              </a:rPr>
              <a:t>n</a:t>
            </a:r>
            <a:r>
              <a:rPr lang="en-US" altLang="en-US" sz="2400" dirty="0" smtClean="0">
                <a:latin typeface="Arial" panose="020B0604020202020204" pitchFamily="34" charset="0"/>
              </a:rPr>
              <a:t> elements in </a:t>
            </a:r>
            <a:r>
              <a:rPr lang="en-US" altLang="en-US" sz="2400" i="1" dirty="0" smtClean="0">
                <a:solidFill>
                  <a:srgbClr val="0070C0"/>
                </a:solidFill>
                <a:latin typeface="Arial" panose="020B0604020202020204" pitchFamily="34" charset="0"/>
              </a:rPr>
              <a:t>O</a:t>
            </a:r>
            <a:r>
              <a:rPr lang="en-US" altLang="en-US" sz="2400" dirty="0" smtClean="0">
                <a:solidFill>
                  <a:srgbClr val="0070C0"/>
                </a:solidFill>
                <a:latin typeface="Arial" panose="020B0604020202020204" pitchFamily="34" charset="0"/>
              </a:rPr>
              <a:t>(</a:t>
            </a:r>
            <a:r>
              <a:rPr lang="en-US" altLang="en-US" sz="2400" dirty="0" err="1" smtClean="0">
                <a:solidFill>
                  <a:srgbClr val="0070C0"/>
                </a:solidFill>
                <a:latin typeface="Arial" panose="020B0604020202020204" pitchFamily="34" charset="0"/>
              </a:rPr>
              <a:t>lg</a:t>
            </a:r>
            <a:r>
              <a:rPr lang="en-US" altLang="en-US" sz="2400" i="1" dirty="0" err="1" smtClean="0">
                <a:solidFill>
                  <a:srgbClr val="0070C0"/>
                </a:solidFill>
                <a:latin typeface="Arial" panose="020B0604020202020204" pitchFamily="34" charset="0"/>
              </a:rPr>
              <a:t>n</a:t>
            </a:r>
            <a:r>
              <a:rPr lang="en-US" altLang="en-US" sz="2400" dirty="0" smtClean="0">
                <a:solidFill>
                  <a:srgbClr val="0070C0"/>
                </a:solidFill>
                <a:latin typeface="Arial" panose="020B0604020202020204" pitchFamily="34" charset="0"/>
              </a:rPr>
              <a:t>)</a:t>
            </a:r>
            <a:r>
              <a:rPr lang="en-US" altLang="en-US" sz="2400" dirty="0" smtClean="0">
                <a:latin typeface="Arial" panose="020B0604020202020204" pitchFamily="34" charset="0"/>
              </a:rPr>
              <a:t> time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8853">
                                            <p:txEl>
                                              <p:pRg st="1" end="1"/>
                                            </p:txEl>
                                          </p:spTgt>
                                        </p:tgtEl>
                                        <p:attrNameLst>
                                          <p:attrName>style.visibility</p:attrName>
                                        </p:attrNameLst>
                                      </p:cBhvr>
                                      <p:to>
                                        <p:strVal val="visible"/>
                                      </p:to>
                                    </p:set>
                                    <p:anim calcmode="lin" valueType="num">
                                      <p:cBhvr additive="base">
                                        <p:cTn id="7" dur="1000" fill="hold"/>
                                        <p:tgtEl>
                                          <p:spTgt spid="78853">
                                            <p:txEl>
                                              <p:pRg st="1" end="1"/>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7885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8853">
                                            <p:txEl>
                                              <p:pRg st="2" end="2"/>
                                            </p:txEl>
                                          </p:spTgt>
                                        </p:tgtEl>
                                        <p:attrNameLst>
                                          <p:attrName>style.visibility</p:attrName>
                                        </p:attrNameLst>
                                      </p:cBhvr>
                                      <p:to>
                                        <p:strVal val="visible"/>
                                      </p:to>
                                    </p:set>
                                    <p:anim calcmode="lin" valueType="num">
                                      <p:cBhvr additive="base">
                                        <p:cTn id="13" dur="1000" fill="hold"/>
                                        <p:tgtEl>
                                          <p:spTgt spid="78853">
                                            <p:txEl>
                                              <p:pRg st="2" end="2"/>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7885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8853">
                                            <p:txEl>
                                              <p:pRg st="3" end="3"/>
                                            </p:txEl>
                                          </p:spTgt>
                                        </p:tgtEl>
                                        <p:attrNameLst>
                                          <p:attrName>style.visibility</p:attrName>
                                        </p:attrNameLst>
                                      </p:cBhvr>
                                      <p:to>
                                        <p:strVal val="visible"/>
                                      </p:to>
                                    </p:set>
                                    <p:anim calcmode="lin" valueType="num">
                                      <p:cBhvr additive="base">
                                        <p:cTn id="19" dur="1000" fill="hold"/>
                                        <p:tgtEl>
                                          <p:spTgt spid="78853">
                                            <p:txEl>
                                              <p:pRg st="3" end="3"/>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7885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smtClean="0"/>
              <a:t>Heapsort (Summary)</a:t>
            </a:r>
            <a:endParaRPr lang="en-GB" dirty="0"/>
          </a:p>
        </p:txBody>
      </p:sp>
    </p:spTree>
    <p:extLst>
      <p:ext uri="{BB962C8B-B14F-4D97-AF65-F5344CB8AC3E}">
        <p14:creationId xmlns:p14="http://schemas.microsoft.com/office/powerpoint/2010/main" val="247229908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Summary</a:t>
            </a:r>
            <a:endParaRPr lang="en-GB" dirty="0"/>
          </a:p>
        </p:txBody>
      </p:sp>
      <p:sp>
        <p:nvSpPr>
          <p:cNvPr id="3" name="Content Placeholder 2"/>
          <p:cNvSpPr>
            <a:spLocks noGrp="1"/>
          </p:cNvSpPr>
          <p:nvPr>
            <p:ph sz="quarter" idx="17"/>
          </p:nvPr>
        </p:nvSpPr>
        <p:spPr/>
        <p:txBody>
          <a:bodyPr/>
          <a:lstStyle/>
          <a:p>
            <a:r>
              <a:rPr lang="en-GB" sz="2400" dirty="0" smtClean="0"/>
              <a:t>Heapsort is a sorting algorithm using the data structure of heap.</a:t>
            </a:r>
          </a:p>
          <a:p>
            <a:r>
              <a:rPr lang="en-GB" sz="2400" dirty="0" smtClean="0"/>
              <a:t>A (</a:t>
            </a:r>
            <a:r>
              <a:rPr lang="en-GB" sz="2400" dirty="0" smtClean="0">
                <a:solidFill>
                  <a:srgbClr val="C00000"/>
                </a:solidFill>
              </a:rPr>
              <a:t>maximising</a:t>
            </a:r>
            <a:r>
              <a:rPr lang="en-GB" sz="2400" dirty="0" smtClean="0"/>
              <a:t>) heap is an almost complete binary tree that satisfies the (</a:t>
            </a:r>
            <a:r>
              <a:rPr lang="en-GB" sz="2400" dirty="0" smtClean="0">
                <a:solidFill>
                  <a:srgbClr val="C00000"/>
                </a:solidFill>
              </a:rPr>
              <a:t>maximising</a:t>
            </a:r>
            <a:r>
              <a:rPr lang="en-GB" sz="2400" dirty="0" smtClean="0"/>
              <a:t>) partial order tree property.</a:t>
            </a:r>
          </a:p>
        </p:txBody>
      </p:sp>
      <p:grpSp>
        <p:nvGrpSpPr>
          <p:cNvPr id="32" name="Group 31"/>
          <p:cNvGrpSpPr/>
          <p:nvPr/>
        </p:nvGrpSpPr>
        <p:grpSpPr>
          <a:xfrm>
            <a:off x="1320136" y="3048000"/>
            <a:ext cx="4164676" cy="3133653"/>
            <a:chOff x="989012" y="3276600"/>
            <a:chExt cx="4164676" cy="3133653"/>
          </a:xfrm>
        </p:grpSpPr>
        <p:cxnSp>
          <p:nvCxnSpPr>
            <p:cNvPr id="4" name="Straight Connector 3"/>
            <p:cNvCxnSpPr/>
            <p:nvPr/>
          </p:nvCxnSpPr>
          <p:spPr>
            <a:xfrm>
              <a:off x="4513632" y="4588076"/>
              <a:ext cx="365087" cy="370033"/>
            </a:xfrm>
            <a:prstGeom prst="line">
              <a:avLst/>
            </a:prstGeom>
          </p:spPr>
          <p:style>
            <a:lnRef idx="3">
              <a:schemeClr val="dk1"/>
            </a:lnRef>
            <a:fillRef idx="0">
              <a:schemeClr val="dk1"/>
            </a:fillRef>
            <a:effectRef idx="2">
              <a:schemeClr val="dk1"/>
            </a:effectRef>
            <a:fontRef idx="minor">
              <a:schemeClr val="tx1"/>
            </a:fontRef>
          </p:style>
        </p:cxnSp>
        <p:cxnSp>
          <p:nvCxnSpPr>
            <p:cNvPr id="5" name="Straight Connector 4"/>
            <p:cNvCxnSpPr>
              <a:endCxn id="21" idx="0"/>
            </p:cNvCxnSpPr>
            <p:nvPr/>
          </p:nvCxnSpPr>
          <p:spPr>
            <a:xfrm flipH="1">
              <a:off x="3708658" y="4588076"/>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Connector 5"/>
            <p:cNvCxnSpPr>
              <a:stCxn id="9" idx="5"/>
              <a:endCxn id="20" idx="0"/>
            </p:cNvCxnSpPr>
            <p:nvPr/>
          </p:nvCxnSpPr>
          <p:spPr>
            <a:xfrm>
              <a:off x="2701211" y="4602009"/>
              <a:ext cx="365087" cy="370033"/>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p:cNvCxnSpPr>
              <a:stCxn id="9" idx="3"/>
              <a:endCxn id="18" idx="0"/>
            </p:cNvCxnSpPr>
            <p:nvPr/>
          </p:nvCxnSpPr>
          <p:spPr>
            <a:xfrm flipH="1">
              <a:off x="1896237" y="4602009"/>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flipH="1">
              <a:off x="2496770" y="3777793"/>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9" name="Oval 8"/>
            <p:cNvSpPr/>
            <p:nvPr/>
          </p:nvSpPr>
          <p:spPr>
            <a:xfrm>
              <a:off x="2240292" y="414109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R</a:t>
              </a:r>
              <a:endParaRPr lang="en-GB" sz="1800" baseline="-25000" dirty="0"/>
            </a:p>
          </p:txBody>
        </p:sp>
        <p:sp>
          <p:nvSpPr>
            <p:cNvPr id="10" name="Oval 9"/>
            <p:cNvSpPr/>
            <p:nvPr/>
          </p:nvSpPr>
          <p:spPr>
            <a:xfrm>
              <a:off x="4037012" y="414109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P</a:t>
              </a:r>
              <a:endParaRPr lang="en-GB" sz="1800" baseline="-25000" dirty="0"/>
            </a:p>
          </p:txBody>
        </p:sp>
        <p:grpSp>
          <p:nvGrpSpPr>
            <p:cNvPr id="11" name="Group 10"/>
            <p:cNvGrpSpPr/>
            <p:nvPr/>
          </p:nvGrpSpPr>
          <p:grpSpPr>
            <a:xfrm>
              <a:off x="3059934" y="3276600"/>
              <a:ext cx="665958" cy="756803"/>
              <a:chOff x="2665412" y="3516997"/>
              <a:chExt cx="665958" cy="756803"/>
            </a:xfrm>
          </p:grpSpPr>
          <p:sp>
            <p:nvSpPr>
              <p:cNvPr id="12" name="Oval 11"/>
              <p:cNvSpPr/>
              <p:nvPr/>
            </p:nvSpPr>
            <p:spPr>
              <a:xfrm>
                <a:off x="2665412" y="373380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Y</a:t>
                </a:r>
                <a:endParaRPr lang="en-GB" sz="1800" baseline="-25000" dirty="0"/>
              </a:p>
            </p:txBody>
          </p:sp>
          <p:sp>
            <p:nvSpPr>
              <p:cNvPr id="13" name="TextBox 12"/>
              <p:cNvSpPr txBox="1"/>
              <p:nvPr/>
            </p:nvSpPr>
            <p:spPr>
              <a:xfrm>
                <a:off x="3032890" y="3516997"/>
                <a:ext cx="298480" cy="360612"/>
              </a:xfrm>
              <a:prstGeom prst="rect">
                <a:avLst/>
              </a:prstGeom>
              <a:noFill/>
            </p:spPr>
            <p:txBody>
              <a:bodyPr wrap="none" rtlCol="0">
                <a:spAutoFit/>
              </a:bodyPr>
              <a:lstStyle/>
              <a:p>
                <a:r>
                  <a:rPr lang="en-GB" dirty="0" smtClean="0">
                    <a:solidFill>
                      <a:schemeClr val="tx1"/>
                    </a:solidFill>
                  </a:rPr>
                  <a:t>1</a:t>
                </a:r>
                <a:endParaRPr lang="en-GB" dirty="0">
                  <a:solidFill>
                    <a:schemeClr val="tx1"/>
                  </a:solidFill>
                </a:endParaRPr>
              </a:p>
            </p:txBody>
          </p:sp>
        </p:grpSp>
        <p:sp>
          <p:nvSpPr>
            <p:cNvPr id="14" name="TextBox 13"/>
            <p:cNvSpPr txBox="1"/>
            <p:nvPr/>
          </p:nvSpPr>
          <p:spPr>
            <a:xfrm>
              <a:off x="2290732" y="3810000"/>
              <a:ext cx="298480" cy="360612"/>
            </a:xfrm>
            <a:prstGeom prst="rect">
              <a:avLst/>
            </a:prstGeom>
            <a:noFill/>
          </p:spPr>
          <p:txBody>
            <a:bodyPr wrap="none" rtlCol="0">
              <a:spAutoFit/>
            </a:bodyPr>
            <a:lstStyle/>
            <a:p>
              <a:r>
                <a:rPr lang="en-GB" dirty="0" smtClean="0">
                  <a:solidFill>
                    <a:schemeClr val="tx1"/>
                  </a:solidFill>
                </a:rPr>
                <a:t>2</a:t>
              </a:r>
              <a:endParaRPr lang="en-GB" dirty="0">
                <a:solidFill>
                  <a:schemeClr val="tx1"/>
                </a:solidFill>
              </a:endParaRPr>
            </a:p>
          </p:txBody>
        </p:sp>
        <p:sp>
          <p:nvSpPr>
            <p:cNvPr id="15" name="TextBox 14"/>
            <p:cNvSpPr txBox="1"/>
            <p:nvPr/>
          </p:nvSpPr>
          <p:spPr>
            <a:xfrm>
              <a:off x="4265612" y="3810000"/>
              <a:ext cx="298480" cy="360612"/>
            </a:xfrm>
            <a:prstGeom prst="rect">
              <a:avLst/>
            </a:prstGeom>
            <a:noFill/>
          </p:spPr>
          <p:txBody>
            <a:bodyPr wrap="none" rtlCol="0">
              <a:spAutoFit/>
            </a:bodyPr>
            <a:lstStyle/>
            <a:p>
              <a:r>
                <a:rPr lang="en-GB" dirty="0" smtClean="0">
                  <a:solidFill>
                    <a:schemeClr val="tx1"/>
                  </a:solidFill>
                </a:rPr>
                <a:t>3</a:t>
              </a:r>
              <a:endParaRPr lang="en-GB" dirty="0">
                <a:solidFill>
                  <a:schemeClr val="tx1"/>
                </a:solidFill>
              </a:endParaRPr>
            </a:p>
          </p:txBody>
        </p:sp>
        <p:sp>
          <p:nvSpPr>
            <p:cNvPr id="16" name="TextBox 15"/>
            <p:cNvSpPr txBox="1"/>
            <p:nvPr/>
          </p:nvSpPr>
          <p:spPr>
            <a:xfrm>
              <a:off x="3046412" y="4648200"/>
              <a:ext cx="298480" cy="360612"/>
            </a:xfrm>
            <a:prstGeom prst="rect">
              <a:avLst/>
            </a:prstGeom>
            <a:noFill/>
          </p:spPr>
          <p:txBody>
            <a:bodyPr wrap="none" rtlCol="0">
              <a:spAutoFit/>
            </a:bodyPr>
            <a:lstStyle/>
            <a:p>
              <a:r>
                <a:rPr lang="en-GB" dirty="0" smtClean="0">
                  <a:solidFill>
                    <a:schemeClr val="tx1"/>
                  </a:solidFill>
                </a:rPr>
                <a:t>5</a:t>
              </a:r>
              <a:endParaRPr lang="en-GB" dirty="0">
                <a:solidFill>
                  <a:schemeClr val="tx1"/>
                </a:solidFill>
              </a:endParaRPr>
            </a:p>
          </p:txBody>
        </p:sp>
        <p:cxnSp>
          <p:nvCxnSpPr>
            <p:cNvPr id="17" name="Straight Connector 16"/>
            <p:cNvCxnSpPr/>
            <p:nvPr/>
          </p:nvCxnSpPr>
          <p:spPr>
            <a:xfrm>
              <a:off x="3609576" y="3777793"/>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18" name="Oval 17"/>
            <p:cNvSpPr/>
            <p:nvPr/>
          </p:nvSpPr>
          <p:spPr>
            <a:xfrm>
              <a:off x="1626237" y="4972042"/>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D</a:t>
              </a:r>
              <a:endParaRPr lang="en-GB" sz="1800" baseline="-25000" dirty="0"/>
            </a:p>
          </p:txBody>
        </p:sp>
        <p:sp>
          <p:nvSpPr>
            <p:cNvPr id="19" name="TextBox 18"/>
            <p:cNvSpPr txBox="1"/>
            <p:nvPr/>
          </p:nvSpPr>
          <p:spPr>
            <a:xfrm>
              <a:off x="1604932" y="4648200"/>
              <a:ext cx="298480" cy="360612"/>
            </a:xfrm>
            <a:prstGeom prst="rect">
              <a:avLst/>
            </a:prstGeom>
            <a:noFill/>
          </p:spPr>
          <p:txBody>
            <a:bodyPr wrap="none" rtlCol="0">
              <a:spAutoFit/>
            </a:bodyPr>
            <a:lstStyle/>
            <a:p>
              <a:r>
                <a:rPr lang="en-GB" dirty="0" smtClean="0">
                  <a:solidFill>
                    <a:schemeClr val="tx1"/>
                  </a:solidFill>
                </a:rPr>
                <a:t>4</a:t>
              </a:r>
              <a:endParaRPr lang="en-GB" dirty="0">
                <a:solidFill>
                  <a:schemeClr val="tx1"/>
                </a:solidFill>
              </a:endParaRPr>
            </a:p>
          </p:txBody>
        </p:sp>
        <p:sp>
          <p:nvSpPr>
            <p:cNvPr id="20" name="Oval 19"/>
            <p:cNvSpPr/>
            <p:nvPr/>
          </p:nvSpPr>
          <p:spPr>
            <a:xfrm>
              <a:off x="2796298" y="4972042"/>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F</a:t>
              </a:r>
              <a:endParaRPr lang="en-GB" sz="1800" baseline="-25000" dirty="0"/>
            </a:p>
          </p:txBody>
        </p:sp>
        <p:sp>
          <p:nvSpPr>
            <p:cNvPr id="21" name="Oval 20"/>
            <p:cNvSpPr/>
            <p:nvPr/>
          </p:nvSpPr>
          <p:spPr>
            <a:xfrm>
              <a:off x="3438658" y="4958109"/>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B</a:t>
              </a:r>
              <a:endParaRPr lang="en-GB" sz="1800" baseline="-25000" dirty="0"/>
            </a:p>
          </p:txBody>
        </p:sp>
        <p:sp>
          <p:nvSpPr>
            <p:cNvPr id="22" name="TextBox 21"/>
            <p:cNvSpPr txBox="1"/>
            <p:nvPr/>
          </p:nvSpPr>
          <p:spPr>
            <a:xfrm>
              <a:off x="3427412" y="4648200"/>
              <a:ext cx="298480" cy="360612"/>
            </a:xfrm>
            <a:prstGeom prst="rect">
              <a:avLst/>
            </a:prstGeom>
            <a:noFill/>
          </p:spPr>
          <p:txBody>
            <a:bodyPr wrap="none" rtlCol="0">
              <a:spAutoFit/>
            </a:bodyPr>
            <a:lstStyle/>
            <a:p>
              <a:r>
                <a:rPr lang="en-GB" dirty="0" smtClean="0">
                  <a:solidFill>
                    <a:schemeClr val="tx1"/>
                  </a:solidFill>
                </a:rPr>
                <a:t>6</a:t>
              </a:r>
              <a:endParaRPr lang="en-GB" dirty="0">
                <a:solidFill>
                  <a:schemeClr val="tx1"/>
                </a:solidFill>
              </a:endParaRPr>
            </a:p>
          </p:txBody>
        </p:sp>
        <p:sp>
          <p:nvSpPr>
            <p:cNvPr id="23" name="Oval 22"/>
            <p:cNvSpPr/>
            <p:nvPr/>
          </p:nvSpPr>
          <p:spPr>
            <a:xfrm>
              <a:off x="4608719" y="4958109"/>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K</a:t>
              </a:r>
              <a:endParaRPr lang="en-GB" sz="1800" baseline="-25000" dirty="0"/>
            </a:p>
          </p:txBody>
        </p:sp>
        <p:sp>
          <p:nvSpPr>
            <p:cNvPr id="24" name="TextBox 23"/>
            <p:cNvSpPr txBox="1"/>
            <p:nvPr/>
          </p:nvSpPr>
          <p:spPr>
            <a:xfrm>
              <a:off x="4855208" y="4648200"/>
              <a:ext cx="298480" cy="360612"/>
            </a:xfrm>
            <a:prstGeom prst="rect">
              <a:avLst/>
            </a:prstGeom>
            <a:noFill/>
          </p:spPr>
          <p:txBody>
            <a:bodyPr wrap="none" rtlCol="0">
              <a:spAutoFit/>
            </a:bodyPr>
            <a:lstStyle/>
            <a:p>
              <a:r>
                <a:rPr lang="en-GB" dirty="0" smtClean="0">
                  <a:solidFill>
                    <a:schemeClr val="tx1"/>
                  </a:solidFill>
                </a:rPr>
                <a:t>7</a:t>
              </a:r>
              <a:endParaRPr lang="en-GB" dirty="0">
                <a:solidFill>
                  <a:schemeClr val="tx1"/>
                </a:solidFill>
              </a:endParaRPr>
            </a:p>
          </p:txBody>
        </p:sp>
        <p:sp>
          <p:nvSpPr>
            <p:cNvPr id="25" name="Oval 24"/>
            <p:cNvSpPr/>
            <p:nvPr/>
          </p:nvSpPr>
          <p:spPr>
            <a:xfrm>
              <a:off x="991689" y="5870253"/>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A</a:t>
              </a:r>
              <a:endParaRPr lang="en-GB" sz="1800" baseline="-25000" dirty="0"/>
            </a:p>
          </p:txBody>
        </p:sp>
        <p:sp>
          <p:nvSpPr>
            <p:cNvPr id="26" name="TextBox 25"/>
            <p:cNvSpPr txBox="1"/>
            <p:nvPr/>
          </p:nvSpPr>
          <p:spPr>
            <a:xfrm>
              <a:off x="989012" y="5562600"/>
              <a:ext cx="298480" cy="360612"/>
            </a:xfrm>
            <a:prstGeom prst="rect">
              <a:avLst/>
            </a:prstGeom>
            <a:noFill/>
          </p:spPr>
          <p:txBody>
            <a:bodyPr wrap="none" rtlCol="0">
              <a:spAutoFit/>
            </a:bodyPr>
            <a:lstStyle/>
            <a:p>
              <a:r>
                <a:rPr lang="en-GB" dirty="0" smtClean="0">
                  <a:solidFill>
                    <a:schemeClr val="tx1"/>
                  </a:solidFill>
                </a:rPr>
                <a:t>8</a:t>
              </a:r>
              <a:endParaRPr lang="en-GB" dirty="0">
                <a:solidFill>
                  <a:schemeClr val="tx1"/>
                </a:solidFill>
              </a:endParaRPr>
            </a:p>
          </p:txBody>
        </p:sp>
        <p:sp>
          <p:nvSpPr>
            <p:cNvPr id="27" name="Oval 26"/>
            <p:cNvSpPr/>
            <p:nvPr/>
          </p:nvSpPr>
          <p:spPr>
            <a:xfrm>
              <a:off x="2161750" y="5870253"/>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C</a:t>
              </a:r>
              <a:endParaRPr lang="en-GB" sz="1800" baseline="-25000" dirty="0"/>
            </a:p>
          </p:txBody>
        </p:sp>
        <p:cxnSp>
          <p:nvCxnSpPr>
            <p:cNvPr id="28" name="Straight Connector 27"/>
            <p:cNvCxnSpPr>
              <a:endCxn id="25" idx="0"/>
            </p:cNvCxnSpPr>
            <p:nvPr/>
          </p:nvCxnSpPr>
          <p:spPr>
            <a:xfrm flipH="1">
              <a:off x="1261689" y="5500220"/>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28"/>
            <p:cNvCxnSpPr>
              <a:endCxn id="27" idx="0"/>
            </p:cNvCxnSpPr>
            <p:nvPr/>
          </p:nvCxnSpPr>
          <p:spPr>
            <a:xfrm>
              <a:off x="2066663" y="5500220"/>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30" name="TextBox 29"/>
            <p:cNvSpPr txBox="1"/>
            <p:nvPr/>
          </p:nvSpPr>
          <p:spPr>
            <a:xfrm>
              <a:off x="2428665" y="5562600"/>
              <a:ext cx="298480" cy="360612"/>
            </a:xfrm>
            <a:prstGeom prst="rect">
              <a:avLst/>
            </a:prstGeom>
            <a:noFill/>
          </p:spPr>
          <p:txBody>
            <a:bodyPr wrap="none" rtlCol="0">
              <a:spAutoFit/>
            </a:bodyPr>
            <a:lstStyle/>
            <a:p>
              <a:r>
                <a:rPr lang="en-GB" dirty="0" smtClean="0">
                  <a:solidFill>
                    <a:schemeClr val="tx1"/>
                  </a:solidFill>
                </a:rPr>
                <a:t>9</a:t>
              </a:r>
              <a:endParaRPr lang="en-GB" dirty="0">
                <a:solidFill>
                  <a:schemeClr val="tx1"/>
                </a:solidFill>
              </a:endParaRPr>
            </a:p>
          </p:txBody>
        </p:sp>
      </p:grpSp>
    </p:spTree>
    <p:extLst>
      <p:ext uri="{BB962C8B-B14F-4D97-AF65-F5344CB8AC3E}">
        <p14:creationId xmlns:p14="http://schemas.microsoft.com/office/powerpoint/2010/main" val="3102624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Summary</a:t>
            </a:r>
            <a:endParaRPr lang="en-GB" dirty="0"/>
          </a:p>
        </p:txBody>
      </p:sp>
      <p:sp>
        <p:nvSpPr>
          <p:cNvPr id="3" name="Content Placeholder 2"/>
          <p:cNvSpPr>
            <a:spLocks noGrp="1"/>
          </p:cNvSpPr>
          <p:nvPr>
            <p:ph sz="quarter" idx="17"/>
          </p:nvPr>
        </p:nvSpPr>
        <p:spPr/>
        <p:txBody>
          <a:bodyPr/>
          <a:lstStyle/>
          <a:p>
            <a:r>
              <a:rPr lang="en-GB" sz="2400" dirty="0" smtClean="0"/>
              <a:t>Heapsort is a sorting algorithm using the data structure of heap.</a:t>
            </a:r>
          </a:p>
          <a:p>
            <a:r>
              <a:rPr lang="en-GB" sz="2400" dirty="0" smtClean="0"/>
              <a:t>A (</a:t>
            </a:r>
            <a:r>
              <a:rPr lang="en-GB" sz="2400" dirty="0" smtClean="0">
                <a:solidFill>
                  <a:srgbClr val="C00000"/>
                </a:solidFill>
              </a:rPr>
              <a:t>maximising</a:t>
            </a:r>
            <a:r>
              <a:rPr lang="en-GB" sz="2400" dirty="0" smtClean="0"/>
              <a:t>) heap is an almost complete binary tree that satisfies the (</a:t>
            </a:r>
            <a:r>
              <a:rPr lang="en-GB" sz="2400" dirty="0" smtClean="0">
                <a:solidFill>
                  <a:srgbClr val="C00000"/>
                </a:solidFill>
              </a:rPr>
              <a:t>maximising</a:t>
            </a:r>
            <a:r>
              <a:rPr lang="en-GB" sz="2400" dirty="0" smtClean="0"/>
              <a:t>) partial order tree property.</a:t>
            </a:r>
          </a:p>
          <a:p>
            <a:r>
              <a:rPr lang="en-GB" sz="2400" dirty="0"/>
              <a:t>Heapsort works by repeatedly deleting the root (maximum node) of the heap, and repair the damage (</a:t>
            </a:r>
            <a:r>
              <a:rPr lang="en-GB" sz="2400" dirty="0">
                <a:solidFill>
                  <a:srgbClr val="C00000"/>
                </a:solidFill>
              </a:rPr>
              <a:t>fixHeap</a:t>
            </a:r>
            <a:r>
              <a:rPr lang="en-GB" sz="2400" dirty="0" smtClean="0"/>
              <a:t>).</a:t>
            </a:r>
          </a:p>
          <a:p>
            <a:endParaRPr lang="en-GB" sz="2400" dirty="0"/>
          </a:p>
          <a:p>
            <a:endParaRPr lang="en-GB" sz="2400" dirty="0" smtClean="0"/>
          </a:p>
        </p:txBody>
      </p:sp>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4412" y="3948690"/>
            <a:ext cx="4601961" cy="2375910"/>
          </a:xfrm>
          <a:prstGeom prst="rect">
            <a:avLst/>
          </a:prstGeom>
        </p:spPr>
      </p:pic>
    </p:spTree>
    <p:extLst>
      <p:ext uri="{BB962C8B-B14F-4D97-AF65-F5344CB8AC3E}">
        <p14:creationId xmlns:p14="http://schemas.microsoft.com/office/powerpoint/2010/main" val="3121108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Summary</a:t>
            </a:r>
            <a:endParaRPr lang="en-GB" dirty="0"/>
          </a:p>
        </p:txBody>
      </p:sp>
      <p:sp>
        <p:nvSpPr>
          <p:cNvPr id="3" name="Content Placeholder 2"/>
          <p:cNvSpPr>
            <a:spLocks noGrp="1"/>
          </p:cNvSpPr>
          <p:nvPr>
            <p:ph sz="quarter" idx="17"/>
          </p:nvPr>
        </p:nvSpPr>
        <p:spPr/>
        <p:txBody>
          <a:bodyPr/>
          <a:lstStyle/>
          <a:p>
            <a:r>
              <a:rPr lang="en-GB" sz="2400" dirty="0" smtClean="0"/>
              <a:t>Heapsort is a sorting algorithm using the data structure of heap.</a:t>
            </a:r>
          </a:p>
          <a:p>
            <a:r>
              <a:rPr lang="en-GB" sz="2400" dirty="0" smtClean="0"/>
              <a:t>A (</a:t>
            </a:r>
            <a:r>
              <a:rPr lang="en-GB" sz="2400" dirty="0" smtClean="0">
                <a:solidFill>
                  <a:srgbClr val="C00000"/>
                </a:solidFill>
              </a:rPr>
              <a:t>maximising</a:t>
            </a:r>
            <a:r>
              <a:rPr lang="en-GB" sz="2400" dirty="0" smtClean="0"/>
              <a:t>) heap is an almost complete binary tree that satisfies the (</a:t>
            </a:r>
            <a:r>
              <a:rPr lang="en-GB" sz="2400" dirty="0" smtClean="0">
                <a:solidFill>
                  <a:srgbClr val="C00000"/>
                </a:solidFill>
              </a:rPr>
              <a:t>maximising</a:t>
            </a:r>
            <a:r>
              <a:rPr lang="en-GB" sz="2400" dirty="0" smtClean="0"/>
              <a:t>) partial order tree property.</a:t>
            </a:r>
          </a:p>
          <a:p>
            <a:r>
              <a:rPr lang="en-GB" sz="2400" dirty="0"/>
              <a:t>Heapsort works by repeatedly deleting the root (maximum node) of the heap, and repair the damage (</a:t>
            </a:r>
            <a:r>
              <a:rPr lang="en-GB" sz="2400" dirty="0">
                <a:solidFill>
                  <a:srgbClr val="C00000"/>
                </a:solidFill>
              </a:rPr>
              <a:t>fixHeap</a:t>
            </a:r>
            <a:r>
              <a:rPr lang="en-GB" sz="2400" dirty="0" smtClean="0"/>
              <a:t>).</a:t>
            </a:r>
          </a:p>
          <a:p>
            <a:r>
              <a:rPr lang="en-GB" sz="2400" dirty="0"/>
              <a:t>Heap is constructed by recursively calling </a:t>
            </a:r>
            <a:r>
              <a:rPr lang="en-GB" sz="2400" dirty="0">
                <a:solidFill>
                  <a:srgbClr val="C00000"/>
                </a:solidFill>
              </a:rPr>
              <a:t>fixHeap</a:t>
            </a:r>
            <a:r>
              <a:rPr lang="en-GB" sz="2400" dirty="0"/>
              <a:t> in a post-order traversal of the binary tree.</a:t>
            </a:r>
          </a:p>
          <a:p>
            <a:r>
              <a:rPr lang="en-GB" sz="2400" dirty="0">
                <a:solidFill>
                  <a:srgbClr val="C00000"/>
                </a:solidFill>
              </a:rPr>
              <a:t>In </a:t>
            </a:r>
            <a:r>
              <a:rPr lang="en-GB" sz="2400" dirty="0" smtClean="0">
                <a:solidFill>
                  <a:srgbClr val="C00000"/>
                </a:solidFill>
              </a:rPr>
              <a:t>worst-case</a:t>
            </a:r>
            <a:r>
              <a:rPr lang="en-GB" sz="2400" dirty="0"/>
              <a:t>, </a:t>
            </a:r>
            <a:r>
              <a:rPr lang="en-GB" sz="2400" b="1" dirty="0"/>
              <a:t>heapsort</a:t>
            </a:r>
            <a:r>
              <a:rPr lang="en-GB" sz="2400" dirty="0"/>
              <a:t> takes time </a:t>
            </a:r>
            <a:r>
              <a:rPr lang="en-GB" sz="2400" dirty="0">
                <a:solidFill>
                  <a:srgbClr val="0070C0"/>
                </a:solidFill>
                <a:latin typeface="Arial" panose="020B0604020202020204" pitchFamily="34" charset="0"/>
                <a:sym typeface="Symbol"/>
              </a:rPr>
              <a:t>(</a:t>
            </a:r>
            <a:r>
              <a:rPr lang="en-GB" sz="2400" dirty="0" err="1">
                <a:solidFill>
                  <a:srgbClr val="0070C0"/>
                </a:solidFill>
                <a:latin typeface="Arial" panose="020B0604020202020204" pitchFamily="34" charset="0"/>
                <a:sym typeface="Symbol"/>
              </a:rPr>
              <a:t>nlgn</a:t>
            </a:r>
            <a:r>
              <a:rPr lang="en-GB" sz="2400" dirty="0">
                <a:solidFill>
                  <a:srgbClr val="0070C0"/>
                </a:solidFill>
                <a:sym typeface="Symbol"/>
              </a:rPr>
              <a:t>)</a:t>
            </a:r>
            <a:r>
              <a:rPr lang="en-GB" sz="2400" dirty="0">
                <a:sym typeface="Symbol"/>
              </a:rPr>
              <a:t>, and </a:t>
            </a:r>
            <a:r>
              <a:rPr lang="en-GB" sz="2400" b="1" dirty="0">
                <a:sym typeface="Symbol"/>
              </a:rPr>
              <a:t>heap construction</a:t>
            </a:r>
            <a:r>
              <a:rPr lang="en-GB" sz="2400" dirty="0">
                <a:sym typeface="Symbol"/>
              </a:rPr>
              <a:t> takes linear time </a:t>
            </a:r>
            <a:r>
              <a:rPr lang="en-GB" sz="2400" dirty="0">
                <a:solidFill>
                  <a:srgbClr val="0070C0"/>
                </a:solidFill>
                <a:sym typeface="Symbol"/>
              </a:rPr>
              <a:t>(</a:t>
            </a:r>
            <a:r>
              <a:rPr lang="en-GB" sz="2400" i="1" dirty="0">
                <a:solidFill>
                  <a:srgbClr val="0070C0"/>
                </a:solidFill>
                <a:sym typeface="Symbol"/>
              </a:rPr>
              <a:t>n</a:t>
            </a:r>
            <a:r>
              <a:rPr lang="en-GB" sz="2400" dirty="0">
                <a:solidFill>
                  <a:srgbClr val="0070C0"/>
                </a:solidFill>
                <a:sym typeface="Symbol"/>
              </a:rPr>
              <a:t>)</a:t>
            </a:r>
            <a:r>
              <a:rPr lang="en-GB" sz="2400" dirty="0">
                <a:sym typeface="Symbol"/>
              </a:rPr>
              <a:t>.</a:t>
            </a:r>
            <a:endParaRPr lang="en-GB" sz="2400" dirty="0"/>
          </a:p>
          <a:p>
            <a:endParaRPr lang="en-GB" sz="2400" dirty="0" smtClean="0"/>
          </a:p>
          <a:p>
            <a:endParaRPr lang="en-GB" sz="2400" dirty="0"/>
          </a:p>
          <a:p>
            <a:endParaRPr lang="en-GB" sz="2400" dirty="0" smtClean="0"/>
          </a:p>
        </p:txBody>
      </p:sp>
    </p:spTree>
    <p:extLst>
      <p:ext uri="{BB962C8B-B14F-4D97-AF65-F5344CB8AC3E}">
        <p14:creationId xmlns:p14="http://schemas.microsoft.com/office/powerpoint/2010/main" val="2972656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p:nvPr/>
        </p:nvCxnSpPr>
        <p:spPr>
          <a:xfrm>
            <a:off x="5745191" y="2643794"/>
            <a:ext cx="252566" cy="464606"/>
          </a:xfrm>
          <a:prstGeom prst="line">
            <a:avLst/>
          </a:prstGeom>
        </p:spPr>
        <p:style>
          <a:lnRef idx="3">
            <a:schemeClr val="dk1"/>
          </a:lnRef>
          <a:fillRef idx="0">
            <a:schemeClr val="dk1"/>
          </a:fillRef>
          <a:effectRef idx="2">
            <a:schemeClr val="dk1"/>
          </a:effectRef>
          <a:fontRef idx="minor">
            <a:schemeClr val="tx1"/>
          </a:fontRef>
        </p:style>
      </p:cxnSp>
      <p:cxnSp>
        <p:nvCxnSpPr>
          <p:cNvPr id="5" name="Straight Connector 4"/>
          <p:cNvCxnSpPr/>
          <p:nvPr/>
        </p:nvCxnSpPr>
        <p:spPr>
          <a:xfrm flipH="1">
            <a:off x="3579812" y="1991085"/>
            <a:ext cx="756000" cy="180000"/>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4749827" y="1991085"/>
            <a:ext cx="756000" cy="180000"/>
          </a:xfrm>
          <a:prstGeom prst="line">
            <a:avLst/>
          </a:prstGeom>
        </p:spPr>
        <p:style>
          <a:lnRef idx="3">
            <a:schemeClr val="dk1"/>
          </a:lnRef>
          <a:fillRef idx="0">
            <a:schemeClr val="dk1"/>
          </a:fillRef>
          <a:effectRef idx="2">
            <a:schemeClr val="dk1"/>
          </a:effectRef>
          <a:fontRef idx="minor">
            <a:schemeClr val="tx1"/>
          </a:fontRef>
        </p:style>
      </p:cxnSp>
      <p:sp>
        <p:nvSpPr>
          <p:cNvPr id="2" name="Text Placeholder 1"/>
          <p:cNvSpPr>
            <a:spLocks noGrp="1"/>
          </p:cNvSpPr>
          <p:nvPr>
            <p:ph type="body" sz="quarter" idx="16"/>
          </p:nvPr>
        </p:nvSpPr>
        <p:spPr/>
        <p:txBody>
          <a:bodyPr/>
          <a:lstStyle/>
          <a:p>
            <a:r>
              <a:rPr lang="en-US" altLang="en-US" dirty="0">
                <a:latin typeface="Arial" panose="020B0604020202020204" pitchFamily="34" charset="0"/>
              </a:rPr>
              <a:t>Partial </a:t>
            </a:r>
            <a:r>
              <a:rPr lang="en-US" altLang="en-US" dirty="0" smtClean="0">
                <a:latin typeface="Arial" panose="020B0604020202020204" pitchFamily="34" charset="0"/>
              </a:rPr>
              <a:t>Order </a:t>
            </a:r>
            <a:r>
              <a:rPr lang="en-US" altLang="en-US" dirty="0">
                <a:latin typeface="Arial" panose="020B0604020202020204" pitchFamily="34" charset="0"/>
              </a:rPr>
              <a:t>T</a:t>
            </a:r>
            <a:r>
              <a:rPr lang="en-US" altLang="en-US" dirty="0" smtClean="0">
                <a:latin typeface="Arial" panose="020B0604020202020204" pitchFamily="34" charset="0"/>
              </a:rPr>
              <a:t>ree Property</a:t>
            </a:r>
            <a:endParaRPr lang="en-US" altLang="en-US" dirty="0">
              <a:latin typeface="Arial" panose="020B0604020202020204" pitchFamily="34" charset="0"/>
            </a:endParaRPr>
          </a:p>
        </p:txBody>
      </p:sp>
      <p:sp>
        <p:nvSpPr>
          <p:cNvPr id="4" name="Oval 3"/>
          <p:cNvSpPr/>
          <p:nvPr/>
        </p:nvSpPr>
        <p:spPr>
          <a:xfrm>
            <a:off x="4265612" y="1547438"/>
            <a:ext cx="570252" cy="570252"/>
          </a:xfrm>
          <a:prstGeom prst="ellipse">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9</a:t>
            </a:r>
            <a:endParaRPr lang="en-GB" sz="2000" baseline="-25000" dirty="0"/>
          </a:p>
        </p:txBody>
      </p:sp>
      <p:sp>
        <p:nvSpPr>
          <p:cNvPr id="7" name="Oval 6"/>
          <p:cNvSpPr/>
          <p:nvPr/>
        </p:nvSpPr>
        <p:spPr>
          <a:xfrm>
            <a:off x="3343801" y="2171085"/>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baseline="-25000" dirty="0"/>
          </a:p>
        </p:txBody>
      </p:sp>
      <p:cxnSp>
        <p:nvCxnSpPr>
          <p:cNvPr id="11" name="Straight Connector 10"/>
          <p:cNvCxnSpPr>
            <a:endCxn id="21" idx="0"/>
          </p:cNvCxnSpPr>
          <p:nvPr/>
        </p:nvCxnSpPr>
        <p:spPr>
          <a:xfrm flipH="1">
            <a:off x="2989886" y="2609136"/>
            <a:ext cx="332936" cy="428945"/>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a:endCxn id="22" idx="0"/>
          </p:cNvCxnSpPr>
          <p:nvPr/>
        </p:nvCxnSpPr>
        <p:spPr>
          <a:xfrm>
            <a:off x="3902911" y="2609136"/>
            <a:ext cx="266827" cy="428945"/>
          </a:xfrm>
          <a:prstGeom prst="line">
            <a:avLst/>
          </a:prstGeom>
        </p:spPr>
        <p:style>
          <a:lnRef idx="3">
            <a:schemeClr val="dk1"/>
          </a:lnRef>
          <a:fillRef idx="0">
            <a:schemeClr val="dk1"/>
          </a:fillRef>
          <a:effectRef idx="2">
            <a:schemeClr val="dk1"/>
          </a:effectRef>
          <a:fontRef idx="minor">
            <a:schemeClr val="tx1"/>
          </a:fontRef>
        </p:style>
      </p:cxnSp>
      <p:sp>
        <p:nvSpPr>
          <p:cNvPr id="21" name="Oval 20"/>
          <p:cNvSpPr/>
          <p:nvPr/>
        </p:nvSpPr>
        <p:spPr>
          <a:xfrm>
            <a:off x="2704760" y="3038081"/>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2</a:t>
            </a:r>
            <a:endParaRPr lang="en-GB" sz="2000" baseline="-25000" dirty="0"/>
          </a:p>
        </p:txBody>
      </p:sp>
      <p:sp>
        <p:nvSpPr>
          <p:cNvPr id="22" name="Oval 21"/>
          <p:cNvSpPr/>
          <p:nvPr/>
        </p:nvSpPr>
        <p:spPr>
          <a:xfrm>
            <a:off x="3884612" y="3038081"/>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baseline="-25000" dirty="0"/>
          </a:p>
        </p:txBody>
      </p:sp>
      <p:cxnSp>
        <p:nvCxnSpPr>
          <p:cNvPr id="28" name="Straight Connector 27"/>
          <p:cNvCxnSpPr/>
          <p:nvPr/>
        </p:nvCxnSpPr>
        <p:spPr>
          <a:xfrm flipH="1">
            <a:off x="4265612" y="1547438"/>
            <a:ext cx="570252" cy="623647"/>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32" name="Oval 31"/>
          <p:cNvSpPr/>
          <p:nvPr/>
        </p:nvSpPr>
        <p:spPr>
          <a:xfrm>
            <a:off x="5220701" y="2171085"/>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baseline="-25000" dirty="0"/>
          </a:p>
        </p:txBody>
      </p:sp>
      <p:cxnSp>
        <p:nvCxnSpPr>
          <p:cNvPr id="33" name="Straight Connector 32"/>
          <p:cNvCxnSpPr>
            <a:endCxn id="34" idx="0"/>
          </p:cNvCxnSpPr>
          <p:nvPr/>
        </p:nvCxnSpPr>
        <p:spPr>
          <a:xfrm flipH="1">
            <a:off x="4996472" y="2609136"/>
            <a:ext cx="252566" cy="464606"/>
          </a:xfrm>
          <a:prstGeom prst="line">
            <a:avLst/>
          </a:prstGeom>
        </p:spPr>
        <p:style>
          <a:lnRef idx="3">
            <a:schemeClr val="dk1"/>
          </a:lnRef>
          <a:fillRef idx="0">
            <a:schemeClr val="dk1"/>
          </a:fillRef>
          <a:effectRef idx="2">
            <a:schemeClr val="dk1"/>
          </a:effectRef>
          <a:fontRef idx="minor">
            <a:schemeClr val="tx1"/>
          </a:fontRef>
        </p:style>
      </p:cxnSp>
      <p:sp>
        <p:nvSpPr>
          <p:cNvPr id="34" name="Oval 33"/>
          <p:cNvSpPr/>
          <p:nvPr/>
        </p:nvSpPr>
        <p:spPr>
          <a:xfrm>
            <a:off x="4711346" y="3073742"/>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1</a:t>
            </a:r>
            <a:endParaRPr lang="en-GB" sz="2000" baseline="-25000" dirty="0"/>
          </a:p>
        </p:txBody>
      </p:sp>
      <p:sp>
        <p:nvSpPr>
          <p:cNvPr id="35" name="Oval 34"/>
          <p:cNvSpPr/>
          <p:nvPr/>
        </p:nvSpPr>
        <p:spPr>
          <a:xfrm>
            <a:off x="5752760" y="3048000"/>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baseline="-25000" dirty="0"/>
          </a:p>
        </p:txBody>
      </p:sp>
    </p:spTree>
    <p:extLst>
      <p:ext uri="{BB962C8B-B14F-4D97-AF65-F5344CB8AC3E}">
        <p14:creationId xmlns:p14="http://schemas.microsoft.com/office/powerpoint/2010/main" val="222585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up)">
                                      <p:cBhvr>
                                        <p:cTn id="1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smtClean="0"/>
              <a:t>Comparison of Sorting Algorithms</a:t>
            </a:r>
            <a:endParaRPr lang="en-GB" dirty="0"/>
          </a:p>
        </p:txBody>
      </p:sp>
    </p:spTree>
    <p:extLst>
      <p:ext uri="{BB962C8B-B14F-4D97-AF65-F5344CB8AC3E}">
        <p14:creationId xmlns:p14="http://schemas.microsoft.com/office/powerpoint/2010/main" val="110647493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smtClean="0">
                <a:latin typeface="Arial" panose="020B0604020202020204" pitchFamily="34" charset="0"/>
              </a:rPr>
              <a:t>Comparison </a:t>
            </a:r>
            <a:r>
              <a:rPr lang="en-US" altLang="en-US" dirty="0">
                <a:latin typeface="Arial" panose="020B0604020202020204" pitchFamily="34" charset="0"/>
              </a:rPr>
              <a:t>of Sorting </a:t>
            </a:r>
            <a:r>
              <a:rPr lang="en-US" altLang="en-US" dirty="0" smtClean="0">
                <a:latin typeface="Arial" panose="020B0604020202020204" pitchFamily="34" charset="0"/>
              </a:rPr>
              <a:t>Algorithms</a:t>
            </a:r>
            <a:endParaRPr lang="en-US" altLang="en-US" dirty="0">
              <a:latin typeface="Arial" panose="020B0604020202020204" pitchFamily="34" charset="0"/>
            </a:endParaRPr>
          </a:p>
        </p:txBody>
      </p:sp>
      <p:sp>
        <p:nvSpPr>
          <p:cNvPr id="10245" name="TextBox 6"/>
          <p:cNvSpPr txBox="1">
            <a:spLocks noChangeArrowheads="1"/>
          </p:cNvSpPr>
          <p:nvPr/>
        </p:nvSpPr>
        <p:spPr bwMode="auto">
          <a:xfrm>
            <a:off x="653825" y="1317515"/>
            <a:ext cx="4521622" cy="494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chemeClr val="tx1"/>
                </a:solidFill>
              </a:rPr>
              <a:t>Time complexity comparison:</a:t>
            </a:r>
          </a:p>
        </p:txBody>
      </p:sp>
      <p:sp>
        <p:nvSpPr>
          <p:cNvPr id="10248" name="TextBox 9"/>
          <p:cNvSpPr txBox="1">
            <a:spLocks noChangeArrowheads="1"/>
          </p:cNvSpPr>
          <p:nvPr/>
        </p:nvSpPr>
        <p:spPr bwMode="auto">
          <a:xfrm>
            <a:off x="760413" y="5257800"/>
            <a:ext cx="4114800" cy="394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rgbClr val="00B050"/>
                </a:solidFill>
              </a:rPr>
              <a:t>* </a:t>
            </a:r>
            <a:r>
              <a:rPr lang="en-US" altLang="en-US" sz="1800" dirty="0">
                <a:solidFill>
                  <a:schemeClr val="tx1"/>
                </a:solidFill>
              </a:rPr>
              <a:t>Radix sort is not required</a:t>
            </a:r>
          </a:p>
        </p:txBody>
      </p:sp>
      <p:graphicFrame>
        <p:nvGraphicFramePr>
          <p:cNvPr id="3" name="Table 2"/>
          <p:cNvGraphicFramePr>
            <a:graphicFrameLocks noGrp="1"/>
          </p:cNvGraphicFramePr>
          <p:nvPr>
            <p:extLst>
              <p:ext uri="{D42A27DB-BD31-4B8C-83A1-F6EECF244321}">
                <p14:modId xmlns:p14="http://schemas.microsoft.com/office/powerpoint/2010/main" val="3393066501"/>
              </p:ext>
            </p:extLst>
          </p:nvPr>
        </p:nvGraphicFramePr>
        <p:xfrm>
          <a:off x="1292225" y="2021816"/>
          <a:ext cx="6554788" cy="972000"/>
        </p:xfrm>
        <a:graphic>
          <a:graphicData uri="http://schemas.openxmlformats.org/drawingml/2006/table">
            <a:tbl>
              <a:tblPr firstRow="1" firstCol="1" bandRow="1" bandCol="1">
                <a:tableStyleId>{5C22544A-7EE6-4342-B048-85BDC9FD1C3A}</a:tableStyleId>
              </a:tblPr>
              <a:tblGrid>
                <a:gridCol w="1638697">
                  <a:extLst>
                    <a:ext uri="{9D8B030D-6E8A-4147-A177-3AD203B41FA5}">
                      <a16:colId xmlns:a16="http://schemas.microsoft.com/office/drawing/2014/main" val="20000"/>
                    </a:ext>
                  </a:extLst>
                </a:gridCol>
                <a:gridCol w="1638697">
                  <a:extLst>
                    <a:ext uri="{9D8B030D-6E8A-4147-A177-3AD203B41FA5}">
                      <a16:colId xmlns:a16="http://schemas.microsoft.com/office/drawing/2014/main" val="20001"/>
                    </a:ext>
                  </a:extLst>
                </a:gridCol>
                <a:gridCol w="1638697">
                  <a:extLst>
                    <a:ext uri="{9D8B030D-6E8A-4147-A177-3AD203B41FA5}">
                      <a16:colId xmlns:a16="http://schemas.microsoft.com/office/drawing/2014/main" val="20002"/>
                    </a:ext>
                  </a:extLst>
                </a:gridCol>
                <a:gridCol w="1638697">
                  <a:extLst>
                    <a:ext uri="{9D8B030D-6E8A-4147-A177-3AD203B41FA5}">
                      <a16:colId xmlns:a16="http://schemas.microsoft.com/office/drawing/2014/main" val="20003"/>
                    </a:ext>
                  </a:extLst>
                </a:gridCol>
              </a:tblGrid>
              <a:tr h="486000">
                <a:tc>
                  <a:txBody>
                    <a:bodyPr/>
                    <a:lstStyle/>
                    <a:p>
                      <a:pPr>
                        <a:spcAft>
                          <a:spcPts val="0"/>
                        </a:spcAft>
                      </a:pPr>
                      <a:r>
                        <a:rPr lang="en-GB" sz="2400" b="1" cap="all" dirty="0">
                          <a:effectLst/>
                        </a:rPr>
                        <a:t> </a:t>
                      </a:r>
                      <a:endParaRPr lang="en-GB" sz="2400" b="1" dirty="0">
                        <a:effectLst/>
                        <a:latin typeface="Times New Roman" panose="02020603050405020304" pitchFamily="18" charset="0"/>
                        <a:ea typeface="Times New Roman" panose="02020603050405020304" pitchFamily="18" charset="0"/>
                      </a:endParaRPr>
                    </a:p>
                  </a:txBody>
                  <a:tcPr marL="182880" marR="182880" marT="0" marB="0">
                    <a:solidFill>
                      <a:schemeClr val="accent1">
                        <a:lumMod val="25000"/>
                      </a:schemeClr>
                    </a:solidFill>
                  </a:tcPr>
                </a:tc>
                <a:tc>
                  <a:txBody>
                    <a:bodyPr/>
                    <a:lstStyle/>
                    <a:p>
                      <a:pPr algn="ctr">
                        <a:spcAft>
                          <a:spcPts val="0"/>
                        </a:spcAft>
                      </a:pPr>
                      <a:r>
                        <a:rPr lang="en-GB" sz="2200" b="1" cap="none" dirty="0" smtClean="0">
                          <a:effectLst/>
                        </a:rPr>
                        <a:t>Best</a:t>
                      </a:r>
                      <a:endParaRPr lang="en-GB" sz="2200" b="1" dirty="0">
                        <a:effectLst/>
                        <a:latin typeface="Times New Roman" panose="02020603050405020304" pitchFamily="18" charset="0"/>
                        <a:ea typeface="Times New Roman" panose="02020603050405020304" pitchFamily="18" charset="0"/>
                      </a:endParaRPr>
                    </a:p>
                  </a:txBody>
                  <a:tcPr marL="182880" marR="182880" marT="0" marB="0" anchor="ctr">
                    <a:solidFill>
                      <a:schemeClr val="accent1">
                        <a:lumMod val="25000"/>
                      </a:schemeClr>
                    </a:solidFill>
                  </a:tcPr>
                </a:tc>
                <a:tc>
                  <a:txBody>
                    <a:bodyPr/>
                    <a:lstStyle/>
                    <a:p>
                      <a:pPr algn="ctr">
                        <a:spcAft>
                          <a:spcPts val="0"/>
                        </a:spcAft>
                      </a:pPr>
                      <a:r>
                        <a:rPr lang="en-GB" sz="2200" b="1" cap="none" dirty="0" smtClean="0">
                          <a:effectLst/>
                        </a:rPr>
                        <a:t>Average</a:t>
                      </a:r>
                      <a:endParaRPr lang="en-GB" sz="2200" b="1" dirty="0">
                        <a:effectLst/>
                        <a:latin typeface="Times New Roman" panose="02020603050405020304" pitchFamily="18" charset="0"/>
                        <a:ea typeface="Times New Roman" panose="02020603050405020304" pitchFamily="18" charset="0"/>
                      </a:endParaRPr>
                    </a:p>
                  </a:txBody>
                  <a:tcPr marL="182880" marR="182880" marT="0" marB="0" anchor="ctr">
                    <a:solidFill>
                      <a:schemeClr val="accent1">
                        <a:lumMod val="25000"/>
                      </a:schemeClr>
                    </a:solidFill>
                  </a:tcPr>
                </a:tc>
                <a:tc>
                  <a:txBody>
                    <a:bodyPr/>
                    <a:lstStyle/>
                    <a:p>
                      <a:pPr algn="ctr">
                        <a:spcAft>
                          <a:spcPts val="0"/>
                        </a:spcAft>
                      </a:pPr>
                      <a:r>
                        <a:rPr lang="en-GB" sz="2200" b="1" cap="none" dirty="0" smtClean="0">
                          <a:effectLst/>
                        </a:rPr>
                        <a:t>Worst</a:t>
                      </a:r>
                      <a:endParaRPr lang="en-GB" sz="2200" b="1" dirty="0">
                        <a:effectLst/>
                        <a:latin typeface="Times New Roman" panose="02020603050405020304" pitchFamily="18" charset="0"/>
                        <a:ea typeface="Times New Roman" panose="02020603050405020304" pitchFamily="18" charset="0"/>
                      </a:endParaRPr>
                    </a:p>
                  </a:txBody>
                  <a:tcPr marL="182880" marR="182880" marT="0" marB="0" anchor="ctr">
                    <a:solidFill>
                      <a:schemeClr val="accent1">
                        <a:lumMod val="25000"/>
                      </a:schemeClr>
                    </a:solidFill>
                  </a:tcPr>
                </a:tc>
                <a:extLst>
                  <a:ext uri="{0D108BD9-81ED-4DB2-BD59-A6C34878D82A}">
                    <a16:rowId xmlns:a16="http://schemas.microsoft.com/office/drawing/2014/main" val="10000"/>
                  </a:ext>
                </a:extLst>
              </a:tr>
              <a:tr h="486000">
                <a:tc>
                  <a:txBody>
                    <a:bodyPr/>
                    <a:lstStyle/>
                    <a:p>
                      <a:pPr>
                        <a:spcAft>
                          <a:spcPts val="0"/>
                        </a:spcAft>
                      </a:pPr>
                      <a:r>
                        <a:rPr lang="en-GB" sz="2200" b="0" dirty="0">
                          <a:effectLst/>
                        </a:rPr>
                        <a:t>Insertion</a:t>
                      </a:r>
                      <a:endParaRPr lang="en-GB" sz="2200" b="0" dirty="0">
                        <a:effectLst/>
                        <a:latin typeface="Times New Roman" panose="02020603050405020304" pitchFamily="18" charset="0"/>
                        <a:ea typeface="Times New Roman" panose="02020603050405020304" pitchFamily="18" charset="0"/>
                      </a:endParaRPr>
                    </a:p>
                  </a:txBody>
                  <a:tcPr marL="182880" marR="182880" marT="0" marB="0">
                    <a:solidFill>
                      <a:schemeClr val="tx1">
                        <a:lumMod val="75000"/>
                        <a:lumOff val="25000"/>
                      </a:schemeClr>
                    </a:solidFill>
                  </a:tcPr>
                </a:tc>
                <a:tc>
                  <a:txBody>
                    <a:bodyPr/>
                    <a:lstStyle/>
                    <a:p>
                      <a:pPr algn="ctr">
                        <a:spcAft>
                          <a:spcPts val="0"/>
                        </a:spcAft>
                      </a:pPr>
                      <a:r>
                        <a:rPr lang="en-GB" sz="2000" b="0" dirty="0">
                          <a:effectLst/>
                        </a:rPr>
                        <a:t>n</a:t>
                      </a:r>
                      <a:endParaRPr lang="en-GB" sz="2000" b="0" dirty="0">
                        <a:effectLst/>
                        <a:latin typeface="Times New Roman" panose="02020603050405020304" pitchFamily="18" charset="0"/>
                        <a:ea typeface="Times New Roman" panose="02020603050405020304" pitchFamily="18" charset="0"/>
                      </a:endParaRPr>
                    </a:p>
                  </a:txBody>
                  <a:tcPr marL="182880" marR="182880" marT="0" marB="0" anchor="ctr"/>
                </a:tc>
                <a:tc>
                  <a:txBody>
                    <a:bodyPr/>
                    <a:lstStyle/>
                    <a:p>
                      <a:pPr algn="ctr">
                        <a:spcAft>
                          <a:spcPts val="0"/>
                        </a:spcAft>
                      </a:pPr>
                      <a:r>
                        <a:rPr lang="en-GB" sz="2000" b="0" dirty="0">
                          <a:effectLst/>
                        </a:rPr>
                        <a:t>n</a:t>
                      </a:r>
                      <a:r>
                        <a:rPr lang="en-GB" sz="2000" b="0" baseline="30000" dirty="0">
                          <a:effectLst/>
                        </a:rPr>
                        <a:t>2</a:t>
                      </a:r>
                      <a:endParaRPr lang="en-GB" sz="2000" b="0" dirty="0">
                        <a:effectLst/>
                        <a:latin typeface="Times New Roman" panose="02020603050405020304" pitchFamily="18" charset="0"/>
                        <a:ea typeface="Times New Roman" panose="02020603050405020304" pitchFamily="18" charset="0"/>
                      </a:endParaRPr>
                    </a:p>
                  </a:txBody>
                  <a:tcPr marL="182880" marR="182880" marT="0" marB="0" anchor="ctr"/>
                </a:tc>
                <a:tc>
                  <a:txBody>
                    <a:bodyPr/>
                    <a:lstStyle/>
                    <a:p>
                      <a:pPr algn="ctr">
                        <a:spcAft>
                          <a:spcPts val="0"/>
                        </a:spcAft>
                      </a:pPr>
                      <a:r>
                        <a:rPr lang="en-GB" sz="2000" b="0" dirty="0">
                          <a:effectLst/>
                        </a:rPr>
                        <a:t>n</a:t>
                      </a:r>
                      <a:r>
                        <a:rPr lang="en-GB" sz="2000" b="0" baseline="30000" dirty="0">
                          <a:effectLst/>
                        </a:rPr>
                        <a:t>2</a:t>
                      </a:r>
                      <a:endParaRPr lang="en-GB" sz="2000" b="0" dirty="0">
                        <a:effectLst/>
                        <a:latin typeface="Times New Roman" panose="02020603050405020304" pitchFamily="18" charset="0"/>
                        <a:ea typeface="Times New Roman" panose="02020603050405020304" pitchFamily="18" charset="0"/>
                      </a:endParaRPr>
                    </a:p>
                  </a:txBody>
                  <a:tcPr marL="182880" marR="182880" marT="0" marB="0" anchor="ctr"/>
                </a:tc>
                <a:extLst>
                  <a:ext uri="{0D108BD9-81ED-4DB2-BD59-A6C34878D82A}">
                    <a16:rowId xmlns:a16="http://schemas.microsoft.com/office/drawing/2014/main" val="10001"/>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841904073"/>
              </p:ext>
            </p:extLst>
          </p:nvPr>
        </p:nvGraphicFramePr>
        <p:xfrm>
          <a:off x="1292225" y="3042573"/>
          <a:ext cx="6554788" cy="486000"/>
        </p:xfrm>
        <a:graphic>
          <a:graphicData uri="http://schemas.openxmlformats.org/drawingml/2006/table">
            <a:tbl>
              <a:tblPr firstRow="1" firstCol="1" bandRow="1" bandCol="1">
                <a:tableStyleId>{5C22544A-7EE6-4342-B048-85BDC9FD1C3A}</a:tableStyleId>
              </a:tblPr>
              <a:tblGrid>
                <a:gridCol w="1638697">
                  <a:extLst>
                    <a:ext uri="{9D8B030D-6E8A-4147-A177-3AD203B41FA5}">
                      <a16:colId xmlns:a16="http://schemas.microsoft.com/office/drawing/2014/main" val="20000"/>
                    </a:ext>
                  </a:extLst>
                </a:gridCol>
                <a:gridCol w="1638697">
                  <a:extLst>
                    <a:ext uri="{9D8B030D-6E8A-4147-A177-3AD203B41FA5}">
                      <a16:colId xmlns:a16="http://schemas.microsoft.com/office/drawing/2014/main" val="20001"/>
                    </a:ext>
                  </a:extLst>
                </a:gridCol>
                <a:gridCol w="1638697">
                  <a:extLst>
                    <a:ext uri="{9D8B030D-6E8A-4147-A177-3AD203B41FA5}">
                      <a16:colId xmlns:a16="http://schemas.microsoft.com/office/drawing/2014/main" val="20002"/>
                    </a:ext>
                  </a:extLst>
                </a:gridCol>
                <a:gridCol w="1638697">
                  <a:extLst>
                    <a:ext uri="{9D8B030D-6E8A-4147-A177-3AD203B41FA5}">
                      <a16:colId xmlns:a16="http://schemas.microsoft.com/office/drawing/2014/main" val="20003"/>
                    </a:ext>
                  </a:extLst>
                </a:gridCol>
              </a:tblGrid>
              <a:tr h="486000">
                <a:tc>
                  <a:txBody>
                    <a:bodyPr/>
                    <a:lstStyle/>
                    <a:p>
                      <a:pPr>
                        <a:spcAft>
                          <a:spcPts val="0"/>
                        </a:spcAft>
                      </a:pPr>
                      <a:r>
                        <a:rPr lang="en-GB" sz="2200" b="0" dirty="0">
                          <a:effectLst/>
                        </a:rPr>
                        <a:t>Merge</a:t>
                      </a:r>
                      <a:endParaRPr lang="en-GB" sz="2200" b="0" dirty="0">
                        <a:effectLst/>
                        <a:latin typeface="Times New Roman" panose="02020603050405020304" pitchFamily="18" charset="0"/>
                        <a:ea typeface="Times New Roman" panose="02020603050405020304" pitchFamily="18" charset="0"/>
                      </a:endParaRPr>
                    </a:p>
                  </a:txBody>
                  <a:tcPr marL="182880" marR="182880" marT="0" marB="0">
                    <a:solidFill>
                      <a:schemeClr val="tx1">
                        <a:lumMod val="75000"/>
                        <a:lumOff val="25000"/>
                      </a:schemeClr>
                    </a:solidFill>
                  </a:tcPr>
                </a:tc>
                <a:tc>
                  <a:txBody>
                    <a:bodyPr/>
                    <a:lstStyle/>
                    <a:p>
                      <a:pPr algn="ctr">
                        <a:spcAft>
                          <a:spcPts val="0"/>
                        </a:spcAft>
                      </a:pPr>
                      <a:r>
                        <a:rPr lang="en-GB" sz="2000" b="0" dirty="0">
                          <a:solidFill>
                            <a:schemeClr val="tx1"/>
                          </a:solidFill>
                          <a:effectLst/>
                        </a:rPr>
                        <a:t>n log n</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nchor="ctr">
                    <a:solidFill>
                      <a:schemeClr val="accent5">
                        <a:lumMod val="75000"/>
                      </a:schemeClr>
                    </a:solidFill>
                  </a:tcPr>
                </a:tc>
                <a:tc>
                  <a:txBody>
                    <a:bodyPr/>
                    <a:lstStyle/>
                    <a:p>
                      <a:pPr algn="ctr">
                        <a:spcAft>
                          <a:spcPts val="0"/>
                        </a:spcAft>
                      </a:pPr>
                      <a:r>
                        <a:rPr lang="en-GB" sz="2000" b="0" dirty="0">
                          <a:solidFill>
                            <a:schemeClr val="tx1"/>
                          </a:solidFill>
                          <a:effectLst/>
                        </a:rPr>
                        <a:t>n log n</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nchor="ctr">
                    <a:solidFill>
                      <a:schemeClr val="accent5">
                        <a:lumMod val="75000"/>
                      </a:schemeClr>
                    </a:solidFill>
                  </a:tcPr>
                </a:tc>
                <a:tc>
                  <a:txBody>
                    <a:bodyPr/>
                    <a:lstStyle/>
                    <a:p>
                      <a:pPr algn="ctr">
                        <a:spcAft>
                          <a:spcPts val="0"/>
                        </a:spcAft>
                      </a:pPr>
                      <a:r>
                        <a:rPr lang="en-GB" sz="2000" b="0" dirty="0">
                          <a:solidFill>
                            <a:schemeClr val="tx1"/>
                          </a:solidFill>
                          <a:effectLst/>
                        </a:rPr>
                        <a:t>n log n</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972138360"/>
              </p:ext>
            </p:extLst>
          </p:nvPr>
        </p:nvGraphicFramePr>
        <p:xfrm>
          <a:off x="1292225" y="3582508"/>
          <a:ext cx="6554788" cy="486000"/>
        </p:xfrm>
        <a:graphic>
          <a:graphicData uri="http://schemas.openxmlformats.org/drawingml/2006/table">
            <a:tbl>
              <a:tblPr firstRow="1" firstCol="1" bandRow="1" bandCol="1">
                <a:tableStyleId>{5C22544A-7EE6-4342-B048-85BDC9FD1C3A}</a:tableStyleId>
              </a:tblPr>
              <a:tblGrid>
                <a:gridCol w="1638697">
                  <a:extLst>
                    <a:ext uri="{9D8B030D-6E8A-4147-A177-3AD203B41FA5}">
                      <a16:colId xmlns:a16="http://schemas.microsoft.com/office/drawing/2014/main" val="20000"/>
                    </a:ext>
                  </a:extLst>
                </a:gridCol>
                <a:gridCol w="1638697">
                  <a:extLst>
                    <a:ext uri="{9D8B030D-6E8A-4147-A177-3AD203B41FA5}">
                      <a16:colId xmlns:a16="http://schemas.microsoft.com/office/drawing/2014/main" val="20001"/>
                    </a:ext>
                  </a:extLst>
                </a:gridCol>
                <a:gridCol w="1638697">
                  <a:extLst>
                    <a:ext uri="{9D8B030D-6E8A-4147-A177-3AD203B41FA5}">
                      <a16:colId xmlns:a16="http://schemas.microsoft.com/office/drawing/2014/main" val="20002"/>
                    </a:ext>
                  </a:extLst>
                </a:gridCol>
                <a:gridCol w="1638697">
                  <a:extLst>
                    <a:ext uri="{9D8B030D-6E8A-4147-A177-3AD203B41FA5}">
                      <a16:colId xmlns:a16="http://schemas.microsoft.com/office/drawing/2014/main" val="20003"/>
                    </a:ext>
                  </a:extLst>
                </a:gridCol>
              </a:tblGrid>
              <a:tr h="486000">
                <a:tc>
                  <a:txBody>
                    <a:bodyPr/>
                    <a:lstStyle/>
                    <a:p>
                      <a:pPr>
                        <a:spcAft>
                          <a:spcPts val="0"/>
                        </a:spcAft>
                      </a:pPr>
                      <a:r>
                        <a:rPr lang="en-GB" sz="2200" b="0" dirty="0">
                          <a:effectLst/>
                        </a:rPr>
                        <a:t>Quick</a:t>
                      </a:r>
                      <a:endParaRPr lang="en-GB" sz="2200" b="0" dirty="0">
                        <a:effectLst/>
                        <a:latin typeface="Times New Roman" panose="02020603050405020304" pitchFamily="18" charset="0"/>
                        <a:ea typeface="Times New Roman" panose="02020603050405020304" pitchFamily="18" charset="0"/>
                      </a:endParaRPr>
                    </a:p>
                  </a:txBody>
                  <a:tcPr marL="182880" marR="182880" marT="0" marB="0">
                    <a:solidFill>
                      <a:schemeClr val="tx1">
                        <a:lumMod val="75000"/>
                        <a:lumOff val="25000"/>
                      </a:schemeClr>
                    </a:solidFill>
                  </a:tcPr>
                </a:tc>
                <a:tc>
                  <a:txBody>
                    <a:bodyPr/>
                    <a:lstStyle/>
                    <a:p>
                      <a:pPr algn="ctr">
                        <a:spcAft>
                          <a:spcPts val="0"/>
                        </a:spcAft>
                      </a:pPr>
                      <a:r>
                        <a:rPr lang="en-GB" sz="2000" b="0" dirty="0">
                          <a:solidFill>
                            <a:schemeClr val="tx1"/>
                          </a:solidFill>
                          <a:effectLst/>
                        </a:rPr>
                        <a:t>n log n</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nchor="ctr">
                    <a:solidFill>
                      <a:schemeClr val="accent5"/>
                    </a:solidFill>
                  </a:tcPr>
                </a:tc>
                <a:tc>
                  <a:txBody>
                    <a:bodyPr/>
                    <a:lstStyle/>
                    <a:p>
                      <a:pPr algn="ctr">
                        <a:spcAft>
                          <a:spcPts val="0"/>
                        </a:spcAft>
                      </a:pPr>
                      <a:r>
                        <a:rPr lang="en-GB" sz="2000" b="0" dirty="0">
                          <a:solidFill>
                            <a:schemeClr val="tx1"/>
                          </a:solidFill>
                          <a:effectLst/>
                        </a:rPr>
                        <a:t>n log n</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nchor="ctr">
                    <a:solidFill>
                      <a:schemeClr val="accent5"/>
                    </a:solidFill>
                  </a:tcPr>
                </a:tc>
                <a:tc>
                  <a:txBody>
                    <a:bodyPr/>
                    <a:lstStyle/>
                    <a:p>
                      <a:pPr algn="ctr">
                        <a:spcAft>
                          <a:spcPts val="0"/>
                        </a:spcAft>
                      </a:pPr>
                      <a:r>
                        <a:rPr lang="en-GB" sz="2000" b="0" dirty="0">
                          <a:solidFill>
                            <a:schemeClr val="tx1"/>
                          </a:solidFill>
                          <a:effectLst/>
                        </a:rPr>
                        <a:t>n</a:t>
                      </a:r>
                      <a:r>
                        <a:rPr lang="en-GB" sz="2000" b="0" baseline="30000" dirty="0">
                          <a:solidFill>
                            <a:schemeClr val="tx1"/>
                          </a:solidFill>
                          <a:effectLst/>
                        </a:rPr>
                        <a:t>2</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nchor="ctr">
                    <a:solidFill>
                      <a:schemeClr val="accent5"/>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57252871"/>
              </p:ext>
            </p:extLst>
          </p:nvPr>
        </p:nvGraphicFramePr>
        <p:xfrm>
          <a:off x="1292225" y="4122443"/>
          <a:ext cx="6554788" cy="486000"/>
        </p:xfrm>
        <a:graphic>
          <a:graphicData uri="http://schemas.openxmlformats.org/drawingml/2006/table">
            <a:tbl>
              <a:tblPr firstRow="1" firstCol="1" bandRow="1" bandCol="1">
                <a:tableStyleId>{5C22544A-7EE6-4342-B048-85BDC9FD1C3A}</a:tableStyleId>
              </a:tblPr>
              <a:tblGrid>
                <a:gridCol w="1638697">
                  <a:extLst>
                    <a:ext uri="{9D8B030D-6E8A-4147-A177-3AD203B41FA5}">
                      <a16:colId xmlns:a16="http://schemas.microsoft.com/office/drawing/2014/main" val="20000"/>
                    </a:ext>
                  </a:extLst>
                </a:gridCol>
                <a:gridCol w="1638697">
                  <a:extLst>
                    <a:ext uri="{9D8B030D-6E8A-4147-A177-3AD203B41FA5}">
                      <a16:colId xmlns:a16="http://schemas.microsoft.com/office/drawing/2014/main" val="20001"/>
                    </a:ext>
                  </a:extLst>
                </a:gridCol>
                <a:gridCol w="1638697">
                  <a:extLst>
                    <a:ext uri="{9D8B030D-6E8A-4147-A177-3AD203B41FA5}">
                      <a16:colId xmlns:a16="http://schemas.microsoft.com/office/drawing/2014/main" val="20002"/>
                    </a:ext>
                  </a:extLst>
                </a:gridCol>
                <a:gridCol w="1638697">
                  <a:extLst>
                    <a:ext uri="{9D8B030D-6E8A-4147-A177-3AD203B41FA5}">
                      <a16:colId xmlns:a16="http://schemas.microsoft.com/office/drawing/2014/main" val="20003"/>
                    </a:ext>
                  </a:extLst>
                </a:gridCol>
              </a:tblGrid>
              <a:tr h="486000">
                <a:tc>
                  <a:txBody>
                    <a:bodyPr/>
                    <a:lstStyle/>
                    <a:p>
                      <a:pPr>
                        <a:spcAft>
                          <a:spcPts val="0"/>
                        </a:spcAft>
                      </a:pPr>
                      <a:r>
                        <a:rPr lang="en-GB" sz="2200" b="0" dirty="0">
                          <a:solidFill>
                            <a:srgbClr val="92D050"/>
                          </a:solidFill>
                          <a:effectLst/>
                        </a:rPr>
                        <a:t>*</a:t>
                      </a:r>
                      <a:r>
                        <a:rPr lang="en-GB" sz="2200" b="0" dirty="0">
                          <a:effectLst/>
                        </a:rPr>
                        <a:t>Radix</a:t>
                      </a:r>
                      <a:endParaRPr lang="en-GB" sz="2200" b="0" dirty="0">
                        <a:effectLst/>
                        <a:latin typeface="Times New Roman" panose="02020603050405020304" pitchFamily="18" charset="0"/>
                        <a:ea typeface="Times New Roman" panose="02020603050405020304" pitchFamily="18" charset="0"/>
                      </a:endParaRPr>
                    </a:p>
                  </a:txBody>
                  <a:tcPr marL="182880" marR="182880" marT="0" marB="0">
                    <a:solidFill>
                      <a:schemeClr val="tx1">
                        <a:lumMod val="75000"/>
                        <a:lumOff val="25000"/>
                      </a:schemeClr>
                    </a:solidFill>
                  </a:tcPr>
                </a:tc>
                <a:tc>
                  <a:txBody>
                    <a:bodyPr/>
                    <a:lstStyle/>
                    <a:p>
                      <a:pPr algn="ctr">
                        <a:spcAft>
                          <a:spcPts val="0"/>
                        </a:spcAft>
                      </a:pPr>
                      <a:r>
                        <a:rPr lang="en-GB" sz="2000" b="0" dirty="0">
                          <a:solidFill>
                            <a:schemeClr val="tx1"/>
                          </a:solidFill>
                          <a:effectLst/>
                        </a:rPr>
                        <a:t>n</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nchor="ctr">
                    <a:solidFill>
                      <a:schemeClr val="accent5">
                        <a:lumMod val="75000"/>
                      </a:schemeClr>
                    </a:solidFill>
                  </a:tcPr>
                </a:tc>
                <a:tc>
                  <a:txBody>
                    <a:bodyPr/>
                    <a:lstStyle/>
                    <a:p>
                      <a:pPr algn="ctr">
                        <a:spcAft>
                          <a:spcPts val="0"/>
                        </a:spcAft>
                      </a:pPr>
                      <a:r>
                        <a:rPr lang="en-GB" sz="2000" b="0" dirty="0">
                          <a:solidFill>
                            <a:schemeClr val="tx1"/>
                          </a:solidFill>
                          <a:effectLst/>
                        </a:rPr>
                        <a:t>n</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nchor="ctr">
                    <a:solidFill>
                      <a:schemeClr val="accent5">
                        <a:lumMod val="75000"/>
                      </a:schemeClr>
                    </a:solidFill>
                  </a:tcPr>
                </a:tc>
                <a:tc>
                  <a:txBody>
                    <a:bodyPr/>
                    <a:lstStyle/>
                    <a:p>
                      <a:pPr algn="ctr">
                        <a:spcAft>
                          <a:spcPts val="0"/>
                        </a:spcAft>
                      </a:pPr>
                      <a:r>
                        <a:rPr lang="en-GB" sz="2000" b="0" dirty="0">
                          <a:solidFill>
                            <a:schemeClr val="tx1"/>
                          </a:solidFill>
                          <a:effectLst/>
                        </a:rPr>
                        <a:t>n</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088760666"/>
              </p:ext>
            </p:extLst>
          </p:nvPr>
        </p:nvGraphicFramePr>
        <p:xfrm>
          <a:off x="1292225" y="4638150"/>
          <a:ext cx="6554788" cy="486000"/>
        </p:xfrm>
        <a:graphic>
          <a:graphicData uri="http://schemas.openxmlformats.org/drawingml/2006/table">
            <a:tbl>
              <a:tblPr firstRow="1" firstCol="1" bandRow="1" bandCol="1">
                <a:tableStyleId>{5C22544A-7EE6-4342-B048-85BDC9FD1C3A}</a:tableStyleId>
              </a:tblPr>
              <a:tblGrid>
                <a:gridCol w="1638697">
                  <a:extLst>
                    <a:ext uri="{9D8B030D-6E8A-4147-A177-3AD203B41FA5}">
                      <a16:colId xmlns:a16="http://schemas.microsoft.com/office/drawing/2014/main" val="20000"/>
                    </a:ext>
                  </a:extLst>
                </a:gridCol>
                <a:gridCol w="1638697">
                  <a:extLst>
                    <a:ext uri="{9D8B030D-6E8A-4147-A177-3AD203B41FA5}">
                      <a16:colId xmlns:a16="http://schemas.microsoft.com/office/drawing/2014/main" val="20001"/>
                    </a:ext>
                  </a:extLst>
                </a:gridCol>
                <a:gridCol w="1638697">
                  <a:extLst>
                    <a:ext uri="{9D8B030D-6E8A-4147-A177-3AD203B41FA5}">
                      <a16:colId xmlns:a16="http://schemas.microsoft.com/office/drawing/2014/main" val="20002"/>
                    </a:ext>
                  </a:extLst>
                </a:gridCol>
                <a:gridCol w="1638697">
                  <a:extLst>
                    <a:ext uri="{9D8B030D-6E8A-4147-A177-3AD203B41FA5}">
                      <a16:colId xmlns:a16="http://schemas.microsoft.com/office/drawing/2014/main" val="20003"/>
                    </a:ext>
                  </a:extLst>
                </a:gridCol>
              </a:tblGrid>
              <a:tr h="486000">
                <a:tc>
                  <a:txBody>
                    <a:bodyPr/>
                    <a:lstStyle/>
                    <a:p>
                      <a:pPr>
                        <a:spcAft>
                          <a:spcPts val="0"/>
                        </a:spcAft>
                      </a:pPr>
                      <a:r>
                        <a:rPr lang="en-GB" sz="2200" b="0" dirty="0">
                          <a:solidFill>
                            <a:schemeClr val="bg1"/>
                          </a:solidFill>
                          <a:effectLst/>
                        </a:rPr>
                        <a:t>Heap</a:t>
                      </a:r>
                      <a:endParaRPr lang="en-GB" sz="2200" b="0" dirty="0">
                        <a:solidFill>
                          <a:schemeClr val="bg1"/>
                        </a:solidFill>
                        <a:effectLst/>
                        <a:latin typeface="Times New Roman" panose="02020603050405020304" pitchFamily="18" charset="0"/>
                        <a:ea typeface="Times New Roman" panose="02020603050405020304" pitchFamily="18" charset="0"/>
                      </a:endParaRPr>
                    </a:p>
                  </a:txBody>
                  <a:tcPr marL="182880" marR="182880" marT="0" marB="0">
                    <a:solidFill>
                      <a:schemeClr val="tx1">
                        <a:lumMod val="75000"/>
                        <a:lumOff val="25000"/>
                      </a:schemeClr>
                    </a:solidFill>
                  </a:tcPr>
                </a:tc>
                <a:tc>
                  <a:txBody>
                    <a:bodyPr/>
                    <a:lstStyle/>
                    <a:p>
                      <a:pPr algn="ctr">
                        <a:spcAft>
                          <a:spcPts val="0"/>
                        </a:spcAft>
                      </a:pPr>
                      <a:r>
                        <a:rPr lang="en-GB" sz="2000" b="0" dirty="0">
                          <a:solidFill>
                            <a:schemeClr val="tx1"/>
                          </a:solidFill>
                          <a:effectLst/>
                        </a:rPr>
                        <a:t>n log n</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nchor="ctr">
                    <a:solidFill>
                      <a:schemeClr val="accent5"/>
                    </a:solidFill>
                  </a:tcPr>
                </a:tc>
                <a:tc>
                  <a:txBody>
                    <a:bodyPr/>
                    <a:lstStyle/>
                    <a:p>
                      <a:pPr algn="ctr">
                        <a:spcAft>
                          <a:spcPts val="0"/>
                        </a:spcAft>
                      </a:pPr>
                      <a:r>
                        <a:rPr lang="en-GB" sz="2000" b="0" dirty="0">
                          <a:solidFill>
                            <a:schemeClr val="tx1"/>
                          </a:solidFill>
                          <a:effectLst/>
                        </a:rPr>
                        <a:t>n log n</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nchor="ctr">
                    <a:solidFill>
                      <a:schemeClr val="accent5"/>
                    </a:solidFill>
                  </a:tcPr>
                </a:tc>
                <a:tc>
                  <a:txBody>
                    <a:bodyPr/>
                    <a:lstStyle/>
                    <a:p>
                      <a:pPr algn="ctr">
                        <a:spcAft>
                          <a:spcPts val="0"/>
                        </a:spcAft>
                      </a:pPr>
                      <a:r>
                        <a:rPr lang="en-GB" sz="2000" b="0" dirty="0">
                          <a:solidFill>
                            <a:schemeClr val="tx1"/>
                          </a:solidFill>
                          <a:effectLst/>
                        </a:rPr>
                        <a:t>n log n</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nchor="ctr">
                    <a:solidFill>
                      <a:schemeClr val="accent5"/>
                    </a:solidFill>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248"/>
                                        </p:tgtEl>
                                        <p:attrNameLst>
                                          <p:attrName>style.visibility</p:attrName>
                                        </p:attrNameLst>
                                      </p:cBhvr>
                                      <p:to>
                                        <p:strVal val="visible"/>
                                      </p:to>
                                    </p:set>
                                    <p:animEffect transition="in" filter="fade">
                                      <p:cBhvr>
                                        <p:cTn id="25" dur="500"/>
                                        <p:tgtEl>
                                          <p:spTgt spid="1024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up)">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r>
              <a:rPr lang="en-US" altLang="en-US" dirty="0">
                <a:latin typeface="Arial" panose="020B0604020202020204" pitchFamily="34" charset="0"/>
                <a:cs typeface="Arial" panose="020B0604020202020204" pitchFamily="34" charset="0"/>
              </a:rPr>
              <a:t>Empirical </a:t>
            </a:r>
            <a:r>
              <a:rPr lang="en-US" altLang="en-US" dirty="0" smtClean="0">
                <a:latin typeface="Arial" panose="020B0604020202020204" pitchFamily="34" charset="0"/>
                <a:cs typeface="Arial" panose="020B0604020202020204" pitchFamily="34" charset="0"/>
              </a:rPr>
              <a:t>Comparison</a:t>
            </a:r>
            <a:endParaRPr lang="en-GB" dirty="0"/>
          </a:p>
        </p:txBody>
      </p:sp>
      <p:sp>
        <p:nvSpPr>
          <p:cNvPr id="11269" name="Text Box 4"/>
          <p:cNvSpPr txBox="1">
            <a:spLocks noChangeArrowheads="1"/>
          </p:cNvSpPr>
          <p:nvPr/>
        </p:nvSpPr>
        <p:spPr bwMode="gray">
          <a:xfrm>
            <a:off x="1979612" y="4407492"/>
            <a:ext cx="6488956" cy="227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r>
              <a:rPr lang="en-US" sz="800" b="0" dirty="0" smtClean="0"/>
              <a:t>Reference: Shaffer</a:t>
            </a:r>
            <a:r>
              <a:rPr lang="en-US" sz="800" b="0" dirty="0"/>
              <a:t>, C. A. (2001). </a:t>
            </a:r>
            <a:r>
              <a:rPr lang="en-US" sz="800" b="0" i="1" dirty="0"/>
              <a:t>A practical introduction to data structures and algorithm analysis</a:t>
            </a:r>
            <a:r>
              <a:rPr lang="en-US" sz="800" b="0" dirty="0"/>
              <a:t>. Upper Saddle River, NJ: Prentice Hall. </a:t>
            </a:r>
          </a:p>
        </p:txBody>
      </p:sp>
      <p:sp>
        <p:nvSpPr>
          <p:cNvPr id="11270" name="Text Box 5"/>
          <p:cNvSpPr txBox="1">
            <a:spLocks noChangeArrowheads="1"/>
          </p:cNvSpPr>
          <p:nvPr/>
        </p:nvSpPr>
        <p:spPr bwMode="gray">
          <a:xfrm>
            <a:off x="760413" y="4734995"/>
            <a:ext cx="8931275" cy="2108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dirty="0">
                <a:solidFill>
                  <a:schemeClr val="tx1"/>
                </a:solidFill>
              </a:rPr>
              <a:t>‘</a:t>
            </a:r>
            <a:r>
              <a:rPr lang="en-US" altLang="en-US" sz="2000" dirty="0">
                <a:solidFill>
                  <a:schemeClr val="tx1"/>
                </a:solidFill>
              </a:rPr>
              <a:t>UP</a:t>
            </a:r>
            <a:r>
              <a:rPr lang="en-US" altLang="en-US" sz="2000" b="0" dirty="0">
                <a:solidFill>
                  <a:schemeClr val="tx1"/>
                </a:solidFill>
              </a:rPr>
              <a:t>’ and ‘</a:t>
            </a:r>
            <a:r>
              <a:rPr lang="en-US" altLang="en-US" sz="2000" dirty="0">
                <a:solidFill>
                  <a:schemeClr val="tx1"/>
                </a:solidFill>
              </a:rPr>
              <a:t>DOWN</a:t>
            </a:r>
            <a:r>
              <a:rPr lang="en-US" altLang="en-US" sz="2000" b="0" dirty="0">
                <a:solidFill>
                  <a:schemeClr val="tx1"/>
                </a:solidFill>
              </a:rPr>
              <a:t>’ columns show the performance for inputs of size 10,000 where the numbers are in ascending (sorted) and descending (reversely sorted) order</a:t>
            </a:r>
            <a:r>
              <a:rPr lang="en-US" altLang="en-US" sz="2000" b="0" dirty="0" smtClean="0">
                <a:solidFill>
                  <a:schemeClr val="tx1"/>
                </a:solidFill>
              </a:rPr>
              <a:t>. Figures </a:t>
            </a:r>
            <a:r>
              <a:rPr lang="en-US" altLang="en-US" sz="2000" b="0" dirty="0">
                <a:solidFill>
                  <a:schemeClr val="tx1"/>
                </a:solidFill>
              </a:rPr>
              <a:t>are timings obtained using workstation </a:t>
            </a:r>
            <a:endParaRPr lang="en-US" altLang="en-US" sz="2000" b="0" dirty="0" smtClean="0">
              <a:solidFill>
                <a:schemeClr val="tx1"/>
              </a:solidFill>
            </a:endParaRPr>
          </a:p>
          <a:p>
            <a:pPr eaLnBrk="1" hangingPunct="1"/>
            <a:r>
              <a:rPr lang="en-US" altLang="en-US" sz="2000" b="0" dirty="0" smtClean="0">
                <a:solidFill>
                  <a:schemeClr val="tx1"/>
                </a:solidFill>
              </a:rPr>
              <a:t>running </a:t>
            </a:r>
            <a:r>
              <a:rPr lang="en-US" altLang="en-US" sz="2000" b="0" dirty="0">
                <a:solidFill>
                  <a:schemeClr val="tx1"/>
                </a:solidFill>
              </a:rPr>
              <a:t>UNIX.</a:t>
            </a:r>
          </a:p>
          <a:p>
            <a:pPr eaLnBrk="1" hangingPunct="1"/>
            <a:endParaRPr lang="en-US" altLang="en-US" sz="2400" dirty="0">
              <a:solidFill>
                <a:schemeClr val="tx1"/>
              </a:solidFill>
            </a:endParaRPr>
          </a:p>
        </p:txBody>
      </p:sp>
      <p:sp>
        <p:nvSpPr>
          <p:cNvPr id="11271" name="TextBox 9"/>
          <p:cNvSpPr txBox="1">
            <a:spLocks noChangeArrowheads="1"/>
          </p:cNvSpPr>
          <p:nvPr/>
        </p:nvSpPr>
        <p:spPr bwMode="auto">
          <a:xfrm>
            <a:off x="3325189" y="4040890"/>
            <a:ext cx="492443"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smtClean="0">
                <a:solidFill>
                  <a:schemeClr val="tx1"/>
                </a:solidFill>
              </a:rPr>
              <a:t>Up</a:t>
            </a:r>
            <a:endParaRPr lang="en-US" altLang="en-US" sz="1800" dirty="0">
              <a:solidFill>
                <a:schemeClr val="tx1"/>
              </a:solidFill>
            </a:endParaRPr>
          </a:p>
        </p:txBody>
      </p:sp>
      <p:sp>
        <p:nvSpPr>
          <p:cNvPr id="11272" name="TextBox 10"/>
          <p:cNvSpPr txBox="1">
            <a:spLocks noChangeArrowheads="1"/>
          </p:cNvSpPr>
          <p:nvPr/>
        </p:nvSpPr>
        <p:spPr bwMode="auto">
          <a:xfrm>
            <a:off x="5598917" y="4024077"/>
            <a:ext cx="813043"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smtClean="0">
                <a:solidFill>
                  <a:schemeClr val="tx1"/>
                </a:solidFill>
              </a:rPr>
              <a:t>Down</a:t>
            </a:r>
            <a:endParaRPr lang="en-US" altLang="en-US" sz="1800" dirty="0">
              <a:solidFill>
                <a:schemeClr val="tx1"/>
              </a:solidFill>
            </a:endParaRPr>
          </a:p>
        </p:txBody>
      </p:sp>
      <p:sp>
        <p:nvSpPr>
          <p:cNvPr id="11273" name="TextBox 11"/>
          <p:cNvSpPr txBox="1">
            <a:spLocks noChangeArrowheads="1"/>
          </p:cNvSpPr>
          <p:nvPr/>
        </p:nvSpPr>
        <p:spPr bwMode="auto">
          <a:xfrm>
            <a:off x="6674474" y="4016843"/>
            <a:ext cx="2265364" cy="427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smtClean="0">
                <a:solidFill>
                  <a:schemeClr val="tx1"/>
                </a:solidFill>
              </a:rPr>
              <a:t>100,000 numbers</a:t>
            </a:r>
            <a:endParaRPr lang="en-US" altLang="en-US" sz="2000" dirty="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043631452"/>
              </p:ext>
            </p:extLst>
          </p:nvPr>
        </p:nvGraphicFramePr>
        <p:xfrm>
          <a:off x="1148502" y="1951728"/>
          <a:ext cx="7003310" cy="2137480"/>
        </p:xfrm>
        <a:graphic>
          <a:graphicData uri="http://schemas.openxmlformats.org/drawingml/2006/table">
            <a:tbl>
              <a:tblPr firstRow="1" firstCol="1" bandRow="1" bandCol="1">
                <a:tableStyleId>{5C22544A-7EE6-4342-B048-85BDC9FD1C3A}</a:tableStyleId>
              </a:tblPr>
              <a:tblGrid>
                <a:gridCol w="1673980">
                  <a:extLst>
                    <a:ext uri="{9D8B030D-6E8A-4147-A177-3AD203B41FA5}">
                      <a16:colId xmlns:a16="http://schemas.microsoft.com/office/drawing/2014/main" val="20000"/>
                    </a:ext>
                  </a:extLst>
                </a:gridCol>
                <a:gridCol w="1446529">
                  <a:extLst>
                    <a:ext uri="{9D8B030D-6E8A-4147-A177-3AD203B41FA5}">
                      <a16:colId xmlns:a16="http://schemas.microsoft.com/office/drawing/2014/main" val="20001"/>
                    </a:ext>
                  </a:extLst>
                </a:gridCol>
                <a:gridCol w="1081477">
                  <a:extLst>
                    <a:ext uri="{9D8B030D-6E8A-4147-A177-3AD203B41FA5}">
                      <a16:colId xmlns:a16="http://schemas.microsoft.com/office/drawing/2014/main" val="20002"/>
                    </a:ext>
                  </a:extLst>
                </a:gridCol>
                <a:gridCol w="1400662">
                  <a:extLst>
                    <a:ext uri="{9D8B030D-6E8A-4147-A177-3AD203B41FA5}">
                      <a16:colId xmlns:a16="http://schemas.microsoft.com/office/drawing/2014/main" val="20003"/>
                    </a:ext>
                  </a:extLst>
                </a:gridCol>
                <a:gridCol w="1400662">
                  <a:extLst>
                    <a:ext uri="{9D8B030D-6E8A-4147-A177-3AD203B41FA5}">
                      <a16:colId xmlns:a16="http://schemas.microsoft.com/office/drawing/2014/main" val="20004"/>
                    </a:ext>
                  </a:extLst>
                </a:gridCol>
              </a:tblGrid>
              <a:tr h="427496">
                <a:tc>
                  <a:txBody>
                    <a:bodyPr/>
                    <a:lstStyle/>
                    <a:p>
                      <a:pPr>
                        <a:spcAft>
                          <a:spcPts val="0"/>
                        </a:spcAft>
                      </a:pPr>
                      <a:r>
                        <a:rPr lang="en-GB" sz="2400" b="0" dirty="0">
                          <a:effectLst/>
                          <a:latin typeface="+mj-lt"/>
                        </a:rPr>
                        <a:t>Insertion</a:t>
                      </a:r>
                      <a:endParaRPr lang="en-GB" sz="2400" b="0" dirty="0">
                        <a:effectLst/>
                        <a:latin typeface="+mj-lt"/>
                        <a:ea typeface="Times New Roman" panose="02020603050405020304" pitchFamily="18" charset="0"/>
                      </a:endParaRPr>
                    </a:p>
                  </a:txBody>
                  <a:tcPr marL="182880" marR="182880" marT="0" marB="0">
                    <a:solidFill>
                      <a:schemeClr val="tx2">
                        <a:lumMod val="85000"/>
                        <a:lumOff val="15000"/>
                      </a:schemeClr>
                    </a:solidFill>
                  </a:tcPr>
                </a:tc>
                <a:tc>
                  <a:txBody>
                    <a:bodyPr/>
                    <a:lstStyle/>
                    <a:p>
                      <a:pPr algn="ctr">
                        <a:spcAft>
                          <a:spcPts val="0"/>
                        </a:spcAft>
                      </a:pPr>
                      <a:r>
                        <a:rPr lang="en-GB" sz="2000" b="0" dirty="0">
                          <a:solidFill>
                            <a:schemeClr val="tx1"/>
                          </a:solidFill>
                          <a:effectLst/>
                        </a:rPr>
                        <a:t>0.1</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tc>
                  <a:txBody>
                    <a:bodyPr/>
                    <a:lstStyle/>
                    <a:p>
                      <a:pPr algn="ctr">
                        <a:spcAft>
                          <a:spcPts val="0"/>
                        </a:spcAft>
                      </a:pPr>
                      <a:r>
                        <a:rPr lang="en-GB" sz="2000" b="0" dirty="0">
                          <a:solidFill>
                            <a:schemeClr val="tx1"/>
                          </a:solidFill>
                          <a:effectLst/>
                        </a:rPr>
                        <a:t>168</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tc>
                  <a:txBody>
                    <a:bodyPr/>
                    <a:lstStyle/>
                    <a:p>
                      <a:pPr algn="ctr">
                        <a:spcAft>
                          <a:spcPts val="0"/>
                        </a:spcAft>
                      </a:pPr>
                      <a:r>
                        <a:rPr lang="en-GB" sz="2000" b="0" dirty="0">
                          <a:solidFill>
                            <a:schemeClr val="tx1"/>
                          </a:solidFill>
                          <a:effectLst/>
                        </a:rPr>
                        <a:t>342</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tc>
                  <a:txBody>
                    <a:bodyPr/>
                    <a:lstStyle/>
                    <a:p>
                      <a:pPr algn="ctr">
                        <a:spcAft>
                          <a:spcPts val="0"/>
                        </a:spcAft>
                      </a:pPr>
                      <a:r>
                        <a:rPr lang="en-GB" sz="2000" b="0" dirty="0">
                          <a:solidFill>
                            <a:schemeClr val="tx1"/>
                          </a:solidFill>
                          <a:effectLst/>
                        </a:rPr>
                        <a:t>23,382</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extLst>
                  <a:ext uri="{0D108BD9-81ED-4DB2-BD59-A6C34878D82A}">
                    <a16:rowId xmlns:a16="http://schemas.microsoft.com/office/drawing/2014/main" val="10000"/>
                  </a:ext>
                </a:extLst>
              </a:tr>
              <a:tr h="427496">
                <a:tc>
                  <a:txBody>
                    <a:bodyPr/>
                    <a:lstStyle/>
                    <a:p>
                      <a:pPr>
                        <a:spcAft>
                          <a:spcPts val="0"/>
                        </a:spcAft>
                      </a:pPr>
                      <a:r>
                        <a:rPr lang="en-GB" sz="2400" b="0" dirty="0">
                          <a:effectLst/>
                          <a:latin typeface="+mj-lt"/>
                        </a:rPr>
                        <a:t>Merge</a:t>
                      </a:r>
                      <a:endParaRPr lang="en-GB" sz="2400" b="0" dirty="0">
                        <a:effectLst/>
                        <a:latin typeface="+mj-lt"/>
                        <a:ea typeface="Times New Roman" panose="02020603050405020304" pitchFamily="18" charset="0"/>
                      </a:endParaRPr>
                    </a:p>
                  </a:txBody>
                  <a:tcPr marL="182880" marR="182880" marT="0" marB="0">
                    <a:solidFill>
                      <a:schemeClr val="tx2">
                        <a:lumMod val="85000"/>
                        <a:lumOff val="15000"/>
                      </a:schemeClr>
                    </a:solidFill>
                  </a:tcPr>
                </a:tc>
                <a:tc>
                  <a:txBody>
                    <a:bodyPr/>
                    <a:lstStyle/>
                    <a:p>
                      <a:pPr algn="ctr">
                        <a:spcAft>
                          <a:spcPts val="0"/>
                        </a:spcAft>
                      </a:pPr>
                      <a:r>
                        <a:rPr lang="en-GB" sz="2000" b="0" dirty="0">
                          <a:solidFill>
                            <a:schemeClr val="tx1"/>
                          </a:solidFill>
                          <a:effectLst/>
                        </a:rPr>
                        <a:t>2.0</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tc>
                  <a:txBody>
                    <a:bodyPr/>
                    <a:lstStyle/>
                    <a:p>
                      <a:pPr algn="ctr">
                        <a:spcAft>
                          <a:spcPts val="0"/>
                        </a:spcAft>
                      </a:pPr>
                      <a:r>
                        <a:rPr lang="en-GB" sz="2000" b="0" dirty="0">
                          <a:solidFill>
                            <a:schemeClr val="tx1"/>
                          </a:solidFill>
                          <a:effectLst/>
                        </a:rPr>
                        <a:t>2.3</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tc>
                  <a:txBody>
                    <a:bodyPr/>
                    <a:lstStyle/>
                    <a:p>
                      <a:pPr algn="ctr">
                        <a:spcAft>
                          <a:spcPts val="0"/>
                        </a:spcAft>
                      </a:pPr>
                      <a:r>
                        <a:rPr lang="en-GB" sz="2000" b="0" dirty="0">
                          <a:solidFill>
                            <a:schemeClr val="tx1"/>
                          </a:solidFill>
                          <a:effectLst/>
                        </a:rPr>
                        <a:t>2.2</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tc>
                  <a:txBody>
                    <a:bodyPr/>
                    <a:lstStyle/>
                    <a:p>
                      <a:pPr algn="ctr">
                        <a:spcAft>
                          <a:spcPts val="0"/>
                        </a:spcAft>
                      </a:pPr>
                      <a:r>
                        <a:rPr lang="en-GB" sz="2000" b="0" dirty="0">
                          <a:solidFill>
                            <a:schemeClr val="tx1"/>
                          </a:solidFill>
                          <a:effectLst/>
                        </a:rPr>
                        <a:t>30</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extLst>
                  <a:ext uri="{0D108BD9-81ED-4DB2-BD59-A6C34878D82A}">
                    <a16:rowId xmlns:a16="http://schemas.microsoft.com/office/drawing/2014/main" val="10001"/>
                  </a:ext>
                </a:extLst>
              </a:tr>
              <a:tr h="427496">
                <a:tc>
                  <a:txBody>
                    <a:bodyPr/>
                    <a:lstStyle/>
                    <a:p>
                      <a:pPr>
                        <a:spcAft>
                          <a:spcPts val="0"/>
                        </a:spcAft>
                      </a:pPr>
                      <a:r>
                        <a:rPr lang="en-GB" sz="2400" b="0" dirty="0">
                          <a:effectLst/>
                          <a:latin typeface="+mj-lt"/>
                        </a:rPr>
                        <a:t>Quick</a:t>
                      </a:r>
                      <a:endParaRPr lang="en-GB" sz="2400" b="0" dirty="0">
                        <a:effectLst/>
                        <a:latin typeface="+mj-lt"/>
                        <a:ea typeface="Times New Roman" panose="02020603050405020304" pitchFamily="18" charset="0"/>
                      </a:endParaRPr>
                    </a:p>
                  </a:txBody>
                  <a:tcPr marL="182880" marR="182880" marT="0" marB="0">
                    <a:solidFill>
                      <a:schemeClr val="tx2">
                        <a:lumMod val="85000"/>
                        <a:lumOff val="15000"/>
                      </a:schemeClr>
                    </a:solidFill>
                  </a:tcPr>
                </a:tc>
                <a:tc>
                  <a:txBody>
                    <a:bodyPr/>
                    <a:lstStyle/>
                    <a:p>
                      <a:pPr algn="ctr">
                        <a:spcAft>
                          <a:spcPts val="0"/>
                        </a:spcAft>
                      </a:pPr>
                      <a:r>
                        <a:rPr lang="en-GB" sz="2000" b="0" dirty="0">
                          <a:solidFill>
                            <a:schemeClr val="tx1"/>
                          </a:solidFill>
                          <a:effectLst/>
                        </a:rPr>
                        <a:t>0.7</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tc>
                  <a:txBody>
                    <a:bodyPr/>
                    <a:lstStyle/>
                    <a:p>
                      <a:pPr algn="ctr">
                        <a:spcAft>
                          <a:spcPts val="0"/>
                        </a:spcAft>
                      </a:pPr>
                      <a:r>
                        <a:rPr lang="en-GB" sz="2000" b="0" dirty="0">
                          <a:solidFill>
                            <a:schemeClr val="tx1"/>
                          </a:solidFill>
                          <a:effectLst/>
                        </a:rPr>
                        <a:t>0.9</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tc>
                  <a:txBody>
                    <a:bodyPr/>
                    <a:lstStyle/>
                    <a:p>
                      <a:pPr algn="ctr">
                        <a:spcAft>
                          <a:spcPts val="0"/>
                        </a:spcAft>
                      </a:pPr>
                      <a:r>
                        <a:rPr lang="en-GB" sz="2000" b="0" dirty="0">
                          <a:solidFill>
                            <a:schemeClr val="tx1"/>
                          </a:solidFill>
                          <a:effectLst/>
                        </a:rPr>
                        <a:t>0.7</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tc>
                  <a:txBody>
                    <a:bodyPr/>
                    <a:lstStyle/>
                    <a:p>
                      <a:pPr algn="ctr">
                        <a:spcAft>
                          <a:spcPts val="0"/>
                        </a:spcAft>
                      </a:pPr>
                      <a:r>
                        <a:rPr lang="en-GB" sz="2000" b="0" dirty="0">
                          <a:solidFill>
                            <a:schemeClr val="tx1"/>
                          </a:solidFill>
                          <a:effectLst/>
                        </a:rPr>
                        <a:t>12</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extLst>
                  <a:ext uri="{0D108BD9-81ED-4DB2-BD59-A6C34878D82A}">
                    <a16:rowId xmlns:a16="http://schemas.microsoft.com/office/drawing/2014/main" val="10002"/>
                  </a:ext>
                </a:extLst>
              </a:tr>
              <a:tr h="427496">
                <a:tc>
                  <a:txBody>
                    <a:bodyPr/>
                    <a:lstStyle/>
                    <a:p>
                      <a:pPr>
                        <a:spcAft>
                          <a:spcPts val="0"/>
                        </a:spcAft>
                      </a:pPr>
                      <a:r>
                        <a:rPr lang="en-GB" sz="2400" b="0" dirty="0">
                          <a:effectLst/>
                          <a:latin typeface="+mj-lt"/>
                        </a:rPr>
                        <a:t>*Radix</a:t>
                      </a:r>
                      <a:endParaRPr lang="en-GB" sz="2400" b="0" dirty="0">
                        <a:effectLst/>
                        <a:latin typeface="+mj-lt"/>
                        <a:ea typeface="Times New Roman" panose="02020603050405020304" pitchFamily="18" charset="0"/>
                      </a:endParaRPr>
                    </a:p>
                  </a:txBody>
                  <a:tcPr marL="182880" marR="182880" marT="0" marB="0">
                    <a:solidFill>
                      <a:schemeClr val="tx2">
                        <a:lumMod val="85000"/>
                        <a:lumOff val="15000"/>
                      </a:schemeClr>
                    </a:solidFill>
                  </a:tcPr>
                </a:tc>
                <a:tc>
                  <a:txBody>
                    <a:bodyPr/>
                    <a:lstStyle/>
                    <a:p>
                      <a:pPr algn="ctr">
                        <a:spcAft>
                          <a:spcPts val="0"/>
                        </a:spcAft>
                      </a:pPr>
                      <a:r>
                        <a:rPr lang="en-GB" sz="2000" b="0" dirty="0">
                          <a:solidFill>
                            <a:schemeClr val="tx1"/>
                          </a:solidFill>
                          <a:effectLst/>
                        </a:rPr>
                        <a:t>1.6</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tc>
                  <a:txBody>
                    <a:bodyPr/>
                    <a:lstStyle/>
                    <a:p>
                      <a:pPr algn="ctr">
                        <a:spcAft>
                          <a:spcPts val="0"/>
                        </a:spcAft>
                      </a:pPr>
                      <a:r>
                        <a:rPr lang="en-GB" sz="2000" b="0" dirty="0">
                          <a:solidFill>
                            <a:schemeClr val="tx1"/>
                          </a:solidFill>
                          <a:effectLst/>
                        </a:rPr>
                        <a:t>1.6</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tc>
                  <a:txBody>
                    <a:bodyPr/>
                    <a:lstStyle/>
                    <a:p>
                      <a:pPr algn="ctr">
                        <a:spcAft>
                          <a:spcPts val="0"/>
                        </a:spcAft>
                      </a:pPr>
                      <a:r>
                        <a:rPr lang="en-GB" sz="2000" b="0" dirty="0">
                          <a:solidFill>
                            <a:schemeClr val="tx1"/>
                          </a:solidFill>
                          <a:effectLst/>
                        </a:rPr>
                        <a:t>1.6</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tc>
                  <a:txBody>
                    <a:bodyPr/>
                    <a:lstStyle/>
                    <a:p>
                      <a:pPr algn="ctr">
                        <a:spcAft>
                          <a:spcPts val="0"/>
                        </a:spcAft>
                      </a:pPr>
                      <a:r>
                        <a:rPr lang="en-GB" sz="2000" b="0" dirty="0">
                          <a:solidFill>
                            <a:schemeClr val="tx1"/>
                          </a:solidFill>
                          <a:effectLst/>
                        </a:rPr>
                        <a:t>18</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extLst>
                  <a:ext uri="{0D108BD9-81ED-4DB2-BD59-A6C34878D82A}">
                    <a16:rowId xmlns:a16="http://schemas.microsoft.com/office/drawing/2014/main" val="10003"/>
                  </a:ext>
                </a:extLst>
              </a:tr>
              <a:tr h="427496">
                <a:tc>
                  <a:txBody>
                    <a:bodyPr/>
                    <a:lstStyle/>
                    <a:p>
                      <a:pPr>
                        <a:spcAft>
                          <a:spcPts val="0"/>
                        </a:spcAft>
                      </a:pPr>
                      <a:r>
                        <a:rPr lang="en-GB" sz="2400" b="0" dirty="0">
                          <a:effectLst/>
                          <a:latin typeface="+mj-lt"/>
                        </a:rPr>
                        <a:t>Heap</a:t>
                      </a:r>
                      <a:endParaRPr lang="en-GB" sz="2400" b="0" dirty="0">
                        <a:effectLst/>
                        <a:latin typeface="+mj-lt"/>
                        <a:ea typeface="Times New Roman" panose="02020603050405020304" pitchFamily="18" charset="0"/>
                      </a:endParaRPr>
                    </a:p>
                  </a:txBody>
                  <a:tcPr marL="182880" marR="182880" marT="0" marB="0">
                    <a:solidFill>
                      <a:schemeClr val="tx2">
                        <a:lumMod val="85000"/>
                        <a:lumOff val="15000"/>
                      </a:schemeClr>
                    </a:solidFill>
                  </a:tcPr>
                </a:tc>
                <a:tc>
                  <a:txBody>
                    <a:bodyPr/>
                    <a:lstStyle/>
                    <a:p>
                      <a:pPr algn="ctr">
                        <a:spcAft>
                          <a:spcPts val="0"/>
                        </a:spcAft>
                      </a:pPr>
                      <a:r>
                        <a:rPr lang="en-GB" sz="2000" b="0" dirty="0">
                          <a:solidFill>
                            <a:schemeClr val="tx1"/>
                          </a:solidFill>
                          <a:effectLst/>
                        </a:rPr>
                        <a:t>3.4</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tc>
                  <a:txBody>
                    <a:bodyPr/>
                    <a:lstStyle/>
                    <a:p>
                      <a:pPr algn="ctr">
                        <a:spcAft>
                          <a:spcPts val="0"/>
                        </a:spcAft>
                      </a:pPr>
                      <a:r>
                        <a:rPr lang="en-GB" sz="2000" b="0" dirty="0">
                          <a:solidFill>
                            <a:schemeClr val="tx1"/>
                          </a:solidFill>
                          <a:effectLst/>
                        </a:rPr>
                        <a:t>3.5</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tc>
                  <a:txBody>
                    <a:bodyPr/>
                    <a:lstStyle/>
                    <a:p>
                      <a:pPr algn="ctr">
                        <a:spcAft>
                          <a:spcPts val="0"/>
                        </a:spcAft>
                      </a:pPr>
                      <a:r>
                        <a:rPr lang="en-GB" sz="2000" b="0" dirty="0">
                          <a:solidFill>
                            <a:schemeClr val="tx1"/>
                          </a:solidFill>
                          <a:effectLst/>
                        </a:rPr>
                        <a:t>3.6</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tc>
                  <a:txBody>
                    <a:bodyPr/>
                    <a:lstStyle/>
                    <a:p>
                      <a:pPr algn="ctr">
                        <a:spcAft>
                          <a:spcPts val="0"/>
                        </a:spcAft>
                      </a:pPr>
                      <a:r>
                        <a:rPr lang="en-GB" sz="2000" b="0" dirty="0">
                          <a:solidFill>
                            <a:schemeClr val="tx1"/>
                          </a:solidFill>
                          <a:effectLst/>
                        </a:rPr>
                        <a:t>49</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extLst>
                  <a:ext uri="{0D108BD9-81ED-4DB2-BD59-A6C34878D82A}">
                    <a16:rowId xmlns:a16="http://schemas.microsoft.com/office/drawing/2014/main" val="10004"/>
                  </a:ext>
                </a:extLst>
              </a:tr>
            </a:tbl>
          </a:graphicData>
        </a:graphic>
      </p:graphicFrame>
      <p:sp>
        <p:nvSpPr>
          <p:cNvPr id="15" name="Text Box 4"/>
          <p:cNvSpPr txBox="1">
            <a:spLocks noChangeArrowheads="1"/>
          </p:cNvSpPr>
          <p:nvPr/>
        </p:nvSpPr>
        <p:spPr bwMode="gray">
          <a:xfrm>
            <a:off x="760413" y="1307060"/>
            <a:ext cx="5381281"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smtClean="0">
                <a:solidFill>
                  <a:schemeClr val="tx1"/>
                </a:solidFill>
              </a:rPr>
              <a:t>Compared by </a:t>
            </a:r>
            <a:r>
              <a:rPr lang="en-US" altLang="en-US" sz="2400" dirty="0">
                <a:solidFill>
                  <a:schemeClr val="tx1"/>
                </a:solidFill>
              </a:rPr>
              <a:t>t</a:t>
            </a:r>
            <a:r>
              <a:rPr lang="en-US" altLang="en-US" sz="2400" dirty="0" smtClean="0">
                <a:solidFill>
                  <a:schemeClr val="tx1"/>
                </a:solidFill>
              </a:rPr>
              <a:t>ime (in milliseconds)</a:t>
            </a:r>
            <a:endParaRPr lang="en-US" altLang="en-US" sz="2400" dirty="0"/>
          </a:p>
        </p:txBody>
      </p:sp>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Straight Connector 47"/>
          <p:cNvCxnSpPr/>
          <p:nvPr/>
        </p:nvCxnSpPr>
        <p:spPr>
          <a:xfrm>
            <a:off x="5745191" y="2643794"/>
            <a:ext cx="252566" cy="464606"/>
          </a:xfrm>
          <a:prstGeom prst="line">
            <a:avLst/>
          </a:prstGeom>
        </p:spPr>
        <p:style>
          <a:lnRef idx="3">
            <a:schemeClr val="dk1"/>
          </a:lnRef>
          <a:fillRef idx="0">
            <a:schemeClr val="dk1"/>
          </a:fillRef>
          <a:effectRef idx="2">
            <a:schemeClr val="dk1"/>
          </a:effectRef>
          <a:fontRef idx="minor">
            <a:schemeClr val="tx1"/>
          </a:fontRef>
        </p:style>
      </p:cxnSp>
      <p:cxnSp>
        <p:nvCxnSpPr>
          <p:cNvPr id="5" name="Straight Connector 4"/>
          <p:cNvCxnSpPr/>
          <p:nvPr/>
        </p:nvCxnSpPr>
        <p:spPr>
          <a:xfrm flipH="1">
            <a:off x="3579812" y="1991085"/>
            <a:ext cx="756000" cy="180000"/>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4749827" y="1991085"/>
            <a:ext cx="756000" cy="180000"/>
          </a:xfrm>
          <a:prstGeom prst="line">
            <a:avLst/>
          </a:prstGeom>
        </p:spPr>
        <p:style>
          <a:lnRef idx="3">
            <a:schemeClr val="dk1"/>
          </a:lnRef>
          <a:fillRef idx="0">
            <a:schemeClr val="dk1"/>
          </a:fillRef>
          <a:effectRef idx="2">
            <a:schemeClr val="dk1"/>
          </a:effectRef>
          <a:fontRef idx="minor">
            <a:schemeClr val="tx1"/>
          </a:fontRef>
        </p:style>
      </p:cxnSp>
      <p:sp>
        <p:nvSpPr>
          <p:cNvPr id="2" name="Text Placeholder 1"/>
          <p:cNvSpPr>
            <a:spLocks noGrp="1"/>
          </p:cNvSpPr>
          <p:nvPr>
            <p:ph type="body" sz="quarter" idx="16"/>
          </p:nvPr>
        </p:nvSpPr>
        <p:spPr/>
        <p:txBody>
          <a:bodyPr/>
          <a:lstStyle/>
          <a:p>
            <a:r>
              <a:rPr lang="en-US" altLang="en-US" dirty="0">
                <a:latin typeface="Arial" panose="020B0604020202020204" pitchFamily="34" charset="0"/>
              </a:rPr>
              <a:t>Partial Order Tree Property</a:t>
            </a:r>
          </a:p>
        </p:txBody>
      </p:sp>
      <p:sp>
        <p:nvSpPr>
          <p:cNvPr id="4" name="Oval 3"/>
          <p:cNvSpPr/>
          <p:nvPr/>
        </p:nvSpPr>
        <p:spPr>
          <a:xfrm>
            <a:off x="4265612" y="1547438"/>
            <a:ext cx="570252" cy="570252"/>
          </a:xfrm>
          <a:prstGeom prst="ellipse">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solidFill>
              </a:rPr>
              <a:t>9</a:t>
            </a:r>
            <a:endParaRPr lang="en-GB" sz="2000" baseline="-25000" dirty="0">
              <a:solidFill>
                <a:schemeClr val="bg1"/>
              </a:solidFill>
            </a:endParaRPr>
          </a:p>
        </p:txBody>
      </p:sp>
      <p:sp>
        <p:nvSpPr>
          <p:cNvPr id="7" name="Oval 6"/>
          <p:cNvSpPr/>
          <p:nvPr/>
        </p:nvSpPr>
        <p:spPr>
          <a:xfrm>
            <a:off x="3343801" y="2171085"/>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baseline="-25000" dirty="0"/>
          </a:p>
        </p:txBody>
      </p:sp>
      <p:cxnSp>
        <p:nvCxnSpPr>
          <p:cNvPr id="11" name="Straight Connector 10"/>
          <p:cNvCxnSpPr>
            <a:endCxn id="21" idx="0"/>
          </p:cNvCxnSpPr>
          <p:nvPr/>
        </p:nvCxnSpPr>
        <p:spPr>
          <a:xfrm flipH="1">
            <a:off x="2989886" y="2609136"/>
            <a:ext cx="332936" cy="428945"/>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a:endCxn id="22" idx="0"/>
          </p:cNvCxnSpPr>
          <p:nvPr/>
        </p:nvCxnSpPr>
        <p:spPr>
          <a:xfrm>
            <a:off x="3902911" y="2609136"/>
            <a:ext cx="266827" cy="428945"/>
          </a:xfrm>
          <a:prstGeom prst="line">
            <a:avLst/>
          </a:prstGeom>
        </p:spPr>
        <p:style>
          <a:lnRef idx="3">
            <a:schemeClr val="dk1"/>
          </a:lnRef>
          <a:fillRef idx="0">
            <a:schemeClr val="dk1"/>
          </a:fillRef>
          <a:effectRef idx="2">
            <a:schemeClr val="dk1"/>
          </a:effectRef>
          <a:fontRef idx="minor">
            <a:schemeClr val="tx1"/>
          </a:fontRef>
        </p:style>
      </p:cxnSp>
      <p:sp>
        <p:nvSpPr>
          <p:cNvPr id="18" name="Oval 17"/>
          <p:cNvSpPr/>
          <p:nvPr/>
        </p:nvSpPr>
        <p:spPr>
          <a:xfrm>
            <a:off x="5220701" y="2171085"/>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8</a:t>
            </a:r>
            <a:endParaRPr lang="en-GB" sz="2000" baseline="-25000" dirty="0"/>
          </a:p>
        </p:txBody>
      </p:sp>
      <p:cxnSp>
        <p:nvCxnSpPr>
          <p:cNvPr id="19" name="Straight Connector 18"/>
          <p:cNvCxnSpPr>
            <a:endCxn id="23" idx="0"/>
          </p:cNvCxnSpPr>
          <p:nvPr/>
        </p:nvCxnSpPr>
        <p:spPr>
          <a:xfrm flipH="1">
            <a:off x="4996472" y="2609136"/>
            <a:ext cx="252566" cy="464606"/>
          </a:xfrm>
          <a:prstGeom prst="line">
            <a:avLst/>
          </a:prstGeom>
        </p:spPr>
        <p:style>
          <a:lnRef idx="3">
            <a:schemeClr val="dk1"/>
          </a:lnRef>
          <a:fillRef idx="0">
            <a:schemeClr val="dk1"/>
          </a:fillRef>
          <a:effectRef idx="2">
            <a:schemeClr val="dk1"/>
          </a:effectRef>
          <a:fontRef idx="minor">
            <a:schemeClr val="tx1"/>
          </a:fontRef>
        </p:style>
      </p:cxnSp>
      <p:sp>
        <p:nvSpPr>
          <p:cNvPr id="21" name="Oval 20"/>
          <p:cNvSpPr/>
          <p:nvPr/>
        </p:nvSpPr>
        <p:spPr>
          <a:xfrm>
            <a:off x="2704760" y="3038081"/>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2</a:t>
            </a:r>
            <a:endParaRPr lang="en-GB" sz="2000" baseline="-25000" dirty="0"/>
          </a:p>
        </p:txBody>
      </p:sp>
      <p:sp>
        <p:nvSpPr>
          <p:cNvPr id="22" name="Oval 21"/>
          <p:cNvSpPr/>
          <p:nvPr/>
        </p:nvSpPr>
        <p:spPr>
          <a:xfrm>
            <a:off x="3884612" y="3038081"/>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baseline="-25000" dirty="0"/>
          </a:p>
        </p:txBody>
      </p:sp>
      <p:sp>
        <p:nvSpPr>
          <p:cNvPr id="23" name="Oval 22"/>
          <p:cNvSpPr/>
          <p:nvPr/>
        </p:nvSpPr>
        <p:spPr>
          <a:xfrm>
            <a:off x="4711346" y="3073742"/>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1</a:t>
            </a:r>
            <a:endParaRPr lang="en-GB" sz="2000" baseline="-25000" dirty="0"/>
          </a:p>
        </p:txBody>
      </p:sp>
      <p:sp>
        <p:nvSpPr>
          <p:cNvPr id="25" name="Oval 24"/>
          <p:cNvSpPr/>
          <p:nvPr/>
        </p:nvSpPr>
        <p:spPr>
          <a:xfrm>
            <a:off x="5752760" y="3048000"/>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baseline="-25000" dirty="0"/>
          </a:p>
        </p:txBody>
      </p:sp>
      <p:cxnSp>
        <p:nvCxnSpPr>
          <p:cNvPr id="28" name="Straight Connector 27"/>
          <p:cNvCxnSpPr/>
          <p:nvPr/>
        </p:nvCxnSpPr>
        <p:spPr>
          <a:xfrm flipH="1">
            <a:off x="4265612" y="1547438"/>
            <a:ext cx="570252" cy="623647"/>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grpSp>
        <p:nvGrpSpPr>
          <p:cNvPr id="9" name="Group 8"/>
          <p:cNvGrpSpPr/>
          <p:nvPr/>
        </p:nvGrpSpPr>
        <p:grpSpPr>
          <a:xfrm>
            <a:off x="938138" y="3984788"/>
            <a:ext cx="3086193" cy="2071864"/>
            <a:chOff x="938138" y="3984788"/>
            <a:chExt cx="3086193" cy="2071864"/>
          </a:xfrm>
        </p:grpSpPr>
        <p:cxnSp>
          <p:nvCxnSpPr>
            <p:cNvPr id="49" name="Straight Connector 48"/>
            <p:cNvCxnSpPr/>
            <p:nvPr/>
          </p:nvCxnSpPr>
          <p:spPr>
            <a:xfrm flipH="1">
              <a:off x="1813190" y="4428435"/>
              <a:ext cx="756000" cy="180000"/>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2983205" y="4428435"/>
              <a:ext cx="756000" cy="180000"/>
            </a:xfrm>
            <a:prstGeom prst="line">
              <a:avLst/>
            </a:prstGeom>
          </p:spPr>
          <p:style>
            <a:lnRef idx="3">
              <a:schemeClr val="dk1"/>
            </a:lnRef>
            <a:fillRef idx="0">
              <a:schemeClr val="dk1"/>
            </a:fillRef>
            <a:effectRef idx="2">
              <a:schemeClr val="dk1"/>
            </a:effectRef>
            <a:fontRef idx="minor">
              <a:schemeClr val="tx1"/>
            </a:fontRef>
          </p:style>
        </p:cxnSp>
        <p:sp>
          <p:nvSpPr>
            <p:cNvPr id="51" name="Oval 50"/>
            <p:cNvSpPr/>
            <p:nvPr/>
          </p:nvSpPr>
          <p:spPr>
            <a:xfrm>
              <a:off x="2498990" y="3984788"/>
              <a:ext cx="570252" cy="570252"/>
            </a:xfrm>
            <a:prstGeom prst="ellipse">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solidFill>
                </a:rPr>
                <a:t>8</a:t>
              </a:r>
              <a:endParaRPr lang="en-GB" sz="2000" baseline="-25000" dirty="0">
                <a:solidFill>
                  <a:schemeClr val="bg1"/>
                </a:solidFill>
              </a:endParaRPr>
            </a:p>
          </p:txBody>
        </p:sp>
        <p:sp>
          <p:nvSpPr>
            <p:cNvPr id="52" name="Oval 51"/>
            <p:cNvSpPr/>
            <p:nvPr/>
          </p:nvSpPr>
          <p:spPr>
            <a:xfrm>
              <a:off x="1577179" y="4608435"/>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baseline="-25000" dirty="0"/>
            </a:p>
          </p:txBody>
        </p:sp>
        <p:cxnSp>
          <p:nvCxnSpPr>
            <p:cNvPr id="53" name="Straight Connector 52"/>
            <p:cNvCxnSpPr>
              <a:endCxn id="57" idx="0"/>
            </p:cNvCxnSpPr>
            <p:nvPr/>
          </p:nvCxnSpPr>
          <p:spPr>
            <a:xfrm flipH="1">
              <a:off x="1223264" y="5046486"/>
              <a:ext cx="332936" cy="428945"/>
            </a:xfrm>
            <a:prstGeom prst="line">
              <a:avLst/>
            </a:prstGeom>
          </p:spPr>
          <p:style>
            <a:lnRef idx="3">
              <a:schemeClr val="dk1"/>
            </a:lnRef>
            <a:fillRef idx="0">
              <a:schemeClr val="dk1"/>
            </a:fillRef>
            <a:effectRef idx="2">
              <a:schemeClr val="dk1"/>
            </a:effectRef>
            <a:fontRef idx="minor">
              <a:schemeClr val="tx1"/>
            </a:fontRef>
          </p:style>
        </p:cxnSp>
        <p:cxnSp>
          <p:nvCxnSpPr>
            <p:cNvPr id="54" name="Straight Connector 53"/>
            <p:cNvCxnSpPr>
              <a:endCxn id="58" idx="0"/>
            </p:cNvCxnSpPr>
            <p:nvPr/>
          </p:nvCxnSpPr>
          <p:spPr>
            <a:xfrm>
              <a:off x="2136289" y="5046486"/>
              <a:ext cx="266827" cy="428945"/>
            </a:xfrm>
            <a:prstGeom prst="line">
              <a:avLst/>
            </a:prstGeom>
          </p:spPr>
          <p:style>
            <a:lnRef idx="3">
              <a:schemeClr val="dk1"/>
            </a:lnRef>
            <a:fillRef idx="0">
              <a:schemeClr val="dk1"/>
            </a:fillRef>
            <a:effectRef idx="2">
              <a:schemeClr val="dk1"/>
            </a:effectRef>
            <a:fontRef idx="minor">
              <a:schemeClr val="tx1"/>
            </a:fontRef>
          </p:style>
        </p:cxnSp>
        <p:sp>
          <p:nvSpPr>
            <p:cNvPr id="55" name="Oval 54"/>
            <p:cNvSpPr/>
            <p:nvPr/>
          </p:nvSpPr>
          <p:spPr>
            <a:xfrm>
              <a:off x="3454079" y="4608435"/>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6</a:t>
              </a:r>
              <a:endParaRPr lang="en-GB" sz="2000" baseline="-25000" dirty="0"/>
            </a:p>
          </p:txBody>
        </p:sp>
        <p:cxnSp>
          <p:nvCxnSpPr>
            <p:cNvPr id="56" name="Straight Connector 55"/>
            <p:cNvCxnSpPr>
              <a:endCxn id="59" idx="0"/>
            </p:cNvCxnSpPr>
            <p:nvPr/>
          </p:nvCxnSpPr>
          <p:spPr>
            <a:xfrm flipH="1">
              <a:off x="3229850" y="5021794"/>
              <a:ext cx="252566" cy="464606"/>
            </a:xfrm>
            <a:prstGeom prst="line">
              <a:avLst/>
            </a:prstGeom>
          </p:spPr>
          <p:style>
            <a:lnRef idx="3">
              <a:schemeClr val="dk1"/>
            </a:lnRef>
            <a:fillRef idx="0">
              <a:schemeClr val="dk1"/>
            </a:fillRef>
            <a:effectRef idx="2">
              <a:schemeClr val="dk1"/>
            </a:effectRef>
            <a:fontRef idx="minor">
              <a:schemeClr val="tx1"/>
            </a:fontRef>
          </p:style>
        </p:cxnSp>
        <p:sp>
          <p:nvSpPr>
            <p:cNvPr id="57" name="Oval 56"/>
            <p:cNvSpPr/>
            <p:nvPr/>
          </p:nvSpPr>
          <p:spPr>
            <a:xfrm>
              <a:off x="938138" y="5475431"/>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2</a:t>
              </a:r>
              <a:endParaRPr lang="en-GB" sz="2000" baseline="-25000" dirty="0"/>
            </a:p>
          </p:txBody>
        </p:sp>
        <p:sp>
          <p:nvSpPr>
            <p:cNvPr id="58" name="Oval 57"/>
            <p:cNvSpPr/>
            <p:nvPr/>
          </p:nvSpPr>
          <p:spPr>
            <a:xfrm>
              <a:off x="2117990" y="5475431"/>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baseline="-25000" dirty="0"/>
            </a:p>
          </p:txBody>
        </p:sp>
        <p:sp>
          <p:nvSpPr>
            <p:cNvPr id="59" name="Oval 58"/>
            <p:cNvSpPr/>
            <p:nvPr/>
          </p:nvSpPr>
          <p:spPr>
            <a:xfrm>
              <a:off x="2944724" y="5486400"/>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1</a:t>
              </a:r>
              <a:endParaRPr lang="en-GB" sz="2000" baseline="-25000" dirty="0"/>
            </a:p>
          </p:txBody>
        </p:sp>
      </p:grpSp>
      <p:grpSp>
        <p:nvGrpSpPr>
          <p:cNvPr id="10" name="Group 9"/>
          <p:cNvGrpSpPr/>
          <p:nvPr/>
        </p:nvGrpSpPr>
        <p:grpSpPr>
          <a:xfrm>
            <a:off x="4804254" y="3993899"/>
            <a:ext cx="3086193" cy="2060895"/>
            <a:chOff x="4804254" y="3993899"/>
            <a:chExt cx="3086193" cy="2060895"/>
          </a:xfrm>
        </p:grpSpPr>
        <p:cxnSp>
          <p:nvCxnSpPr>
            <p:cNvPr id="63" name="Straight Connector 62"/>
            <p:cNvCxnSpPr/>
            <p:nvPr/>
          </p:nvCxnSpPr>
          <p:spPr>
            <a:xfrm flipH="1">
              <a:off x="5679306" y="4437546"/>
              <a:ext cx="756000" cy="180000"/>
            </a:xfrm>
            <a:prstGeom prst="line">
              <a:avLst/>
            </a:prstGeom>
          </p:spPr>
          <p:style>
            <a:lnRef idx="3">
              <a:schemeClr val="dk1"/>
            </a:lnRef>
            <a:fillRef idx="0">
              <a:schemeClr val="dk1"/>
            </a:fillRef>
            <a:effectRef idx="2">
              <a:schemeClr val="dk1"/>
            </a:effectRef>
            <a:fontRef idx="minor">
              <a:schemeClr val="tx1"/>
            </a:fontRef>
          </p:style>
        </p:cxnSp>
        <p:cxnSp>
          <p:nvCxnSpPr>
            <p:cNvPr id="64" name="Straight Connector 63"/>
            <p:cNvCxnSpPr/>
            <p:nvPr/>
          </p:nvCxnSpPr>
          <p:spPr>
            <a:xfrm>
              <a:off x="6849321" y="4437546"/>
              <a:ext cx="756000" cy="180000"/>
            </a:xfrm>
            <a:prstGeom prst="line">
              <a:avLst/>
            </a:prstGeom>
          </p:spPr>
          <p:style>
            <a:lnRef idx="3">
              <a:schemeClr val="dk1"/>
            </a:lnRef>
            <a:fillRef idx="0">
              <a:schemeClr val="dk1"/>
            </a:fillRef>
            <a:effectRef idx="2">
              <a:schemeClr val="dk1"/>
            </a:effectRef>
            <a:fontRef idx="minor">
              <a:schemeClr val="tx1"/>
            </a:fontRef>
          </p:style>
        </p:cxnSp>
        <p:sp>
          <p:nvSpPr>
            <p:cNvPr id="65" name="Oval 64"/>
            <p:cNvSpPr/>
            <p:nvPr/>
          </p:nvSpPr>
          <p:spPr>
            <a:xfrm>
              <a:off x="6365106" y="3993899"/>
              <a:ext cx="570252" cy="570252"/>
            </a:xfrm>
            <a:prstGeom prst="ellipse">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solidFill>
                    <a:schemeClr val="bg1"/>
                  </a:solidFill>
                </a:rPr>
                <a:t>6</a:t>
              </a:r>
              <a:endParaRPr lang="en-GB" sz="2000" baseline="-25000" dirty="0">
                <a:solidFill>
                  <a:schemeClr val="bg1"/>
                </a:solidFill>
              </a:endParaRPr>
            </a:p>
          </p:txBody>
        </p:sp>
        <p:sp>
          <p:nvSpPr>
            <p:cNvPr id="66" name="Oval 65"/>
            <p:cNvSpPr/>
            <p:nvPr/>
          </p:nvSpPr>
          <p:spPr>
            <a:xfrm>
              <a:off x="5443295" y="4617546"/>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5</a:t>
              </a:r>
              <a:endParaRPr lang="en-GB" sz="2000" baseline="-25000" dirty="0"/>
            </a:p>
          </p:txBody>
        </p:sp>
        <p:cxnSp>
          <p:nvCxnSpPr>
            <p:cNvPr id="67" name="Straight Connector 66"/>
            <p:cNvCxnSpPr>
              <a:endCxn id="71" idx="0"/>
            </p:cNvCxnSpPr>
            <p:nvPr/>
          </p:nvCxnSpPr>
          <p:spPr>
            <a:xfrm flipH="1">
              <a:off x="5089380" y="5055597"/>
              <a:ext cx="332936" cy="428945"/>
            </a:xfrm>
            <a:prstGeom prst="line">
              <a:avLst/>
            </a:prstGeom>
          </p:spPr>
          <p:style>
            <a:lnRef idx="3">
              <a:schemeClr val="dk1"/>
            </a:lnRef>
            <a:fillRef idx="0">
              <a:schemeClr val="dk1"/>
            </a:fillRef>
            <a:effectRef idx="2">
              <a:schemeClr val="dk1"/>
            </a:effectRef>
            <a:fontRef idx="minor">
              <a:schemeClr val="tx1"/>
            </a:fontRef>
          </p:style>
        </p:cxnSp>
        <p:cxnSp>
          <p:nvCxnSpPr>
            <p:cNvPr id="68" name="Straight Connector 67"/>
            <p:cNvCxnSpPr>
              <a:endCxn id="72" idx="0"/>
            </p:cNvCxnSpPr>
            <p:nvPr/>
          </p:nvCxnSpPr>
          <p:spPr>
            <a:xfrm>
              <a:off x="6002405" y="5055597"/>
              <a:ext cx="266827" cy="428945"/>
            </a:xfrm>
            <a:prstGeom prst="line">
              <a:avLst/>
            </a:prstGeom>
          </p:spPr>
          <p:style>
            <a:lnRef idx="3">
              <a:schemeClr val="dk1"/>
            </a:lnRef>
            <a:fillRef idx="0">
              <a:schemeClr val="dk1"/>
            </a:fillRef>
            <a:effectRef idx="2">
              <a:schemeClr val="dk1"/>
            </a:effectRef>
            <a:fontRef idx="minor">
              <a:schemeClr val="tx1"/>
            </a:fontRef>
          </p:style>
        </p:cxnSp>
        <p:sp>
          <p:nvSpPr>
            <p:cNvPr id="69" name="Oval 68"/>
            <p:cNvSpPr/>
            <p:nvPr/>
          </p:nvSpPr>
          <p:spPr>
            <a:xfrm>
              <a:off x="7320195" y="4617546"/>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1</a:t>
              </a:r>
              <a:endParaRPr lang="en-GB" sz="2000" baseline="-25000" dirty="0"/>
            </a:p>
          </p:txBody>
        </p:sp>
        <p:sp>
          <p:nvSpPr>
            <p:cNvPr id="71" name="Oval 70"/>
            <p:cNvSpPr/>
            <p:nvPr/>
          </p:nvSpPr>
          <p:spPr>
            <a:xfrm>
              <a:off x="4804254" y="5484542"/>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2</a:t>
              </a:r>
              <a:endParaRPr lang="en-GB" sz="2000" baseline="-25000" dirty="0"/>
            </a:p>
          </p:txBody>
        </p:sp>
        <p:sp>
          <p:nvSpPr>
            <p:cNvPr id="72" name="Oval 71"/>
            <p:cNvSpPr/>
            <p:nvPr/>
          </p:nvSpPr>
          <p:spPr>
            <a:xfrm>
              <a:off x="5984106" y="5484542"/>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smtClean="0"/>
                <a:t>4</a:t>
              </a:r>
              <a:endParaRPr lang="en-GB" sz="2000" baseline="-25000" dirty="0"/>
            </a:p>
          </p:txBody>
        </p:sp>
      </p:grpSp>
    </p:spTree>
    <p:extLst>
      <p:ext uri="{BB962C8B-B14F-4D97-AF65-F5344CB8AC3E}">
        <p14:creationId xmlns:p14="http://schemas.microsoft.com/office/powerpoint/2010/main" val="3296391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dirty="0" smtClean="0"/>
              <a:t>Heapsort</a:t>
            </a:r>
            <a:endParaRPr lang="en-US" dirty="0"/>
          </a:p>
        </p:txBody>
      </p:sp>
      <p:sp>
        <p:nvSpPr>
          <p:cNvPr id="133123" name="Rectangle 3"/>
          <p:cNvSpPr>
            <a:spLocks noGrp="1" noChangeArrowheads="1"/>
          </p:cNvSpPr>
          <p:nvPr>
            <p:ph sz="quarter" idx="17"/>
          </p:nvPr>
        </p:nvSpPr>
        <p:spPr/>
        <p:txBody>
          <a:bodyPr/>
          <a:lstStyle/>
          <a:p>
            <a:pPr>
              <a:buFont typeface="Monotype Sorts" pitchFamily="2" charset="2"/>
              <a:buNone/>
            </a:pPr>
            <a:r>
              <a:rPr lang="en-US" altLang="en-US" sz="2400" dirty="0" smtClean="0">
                <a:latin typeface="Arial" panose="020B0604020202020204" pitchFamily="34" charset="0"/>
              </a:rPr>
              <a:t>Heapsort is based on a heap data structure. </a:t>
            </a:r>
          </a:p>
          <a:p>
            <a:r>
              <a:rPr lang="en-US" altLang="en-US" sz="2400" b="1" dirty="0" smtClean="0">
                <a:latin typeface="Arial" panose="020B0604020202020204" pitchFamily="34" charset="0"/>
              </a:rPr>
              <a:t>The definition of a heap includes:</a:t>
            </a:r>
          </a:p>
          <a:p>
            <a:pPr lvl="1">
              <a:buFont typeface="Arial" panose="020B0604020202020204" pitchFamily="34" charset="0"/>
              <a:buChar char="•"/>
            </a:pPr>
            <a:r>
              <a:rPr lang="en-US" altLang="en-US" sz="2000" dirty="0" smtClean="0">
                <a:latin typeface="Arial" panose="020B0604020202020204" pitchFamily="34" charset="0"/>
              </a:rPr>
              <a:t>a description of the structure.</a:t>
            </a:r>
          </a:p>
          <a:p>
            <a:pPr lvl="1">
              <a:buFont typeface="Arial" panose="020B0604020202020204" pitchFamily="34" charset="0"/>
              <a:buChar char="•"/>
            </a:pPr>
            <a:r>
              <a:rPr lang="en-US" altLang="en-US" sz="2000" dirty="0" smtClean="0">
                <a:latin typeface="Arial" panose="020B0604020202020204" pitchFamily="34" charset="0"/>
              </a:rPr>
              <a:t>a condition on the data in the nodes (of a binary tree) called </a:t>
            </a:r>
            <a:r>
              <a:rPr lang="en-US" altLang="en-US" sz="2000" dirty="0" smtClean="0">
                <a:solidFill>
                  <a:srgbClr val="C00000"/>
                </a:solidFill>
                <a:latin typeface="Arial" panose="020B0604020202020204" pitchFamily="34" charset="0"/>
              </a:rPr>
              <a:t>partial order tree property</a:t>
            </a:r>
            <a:r>
              <a:rPr lang="en-US" altLang="en-US" sz="2000" dirty="0" smtClean="0">
                <a:latin typeface="Arial" panose="020B0604020202020204" pitchFamily="34" charset="0"/>
              </a:rPr>
              <a:t>.</a:t>
            </a:r>
          </a:p>
          <a:p>
            <a:r>
              <a:rPr lang="en-US" altLang="en-US" sz="2400" b="1" dirty="0" smtClean="0">
                <a:latin typeface="Arial" panose="020B0604020202020204" pitchFamily="34" charset="0"/>
              </a:rPr>
              <a:t>Partial order tree property</a:t>
            </a:r>
          </a:p>
          <a:p>
            <a:pPr marL="354013" lvl="1" indent="0">
              <a:lnSpc>
                <a:spcPct val="110000"/>
              </a:lnSpc>
              <a:buFont typeface="Monotype Sorts" pitchFamily="2" charset="2"/>
              <a:buNone/>
            </a:pPr>
            <a:r>
              <a:rPr lang="en-US" altLang="en-US" sz="2000" dirty="0" smtClean="0">
                <a:latin typeface="Arial" panose="020B0604020202020204" pitchFamily="34" charset="0"/>
              </a:rPr>
              <a:t>A tree T is a (</a:t>
            </a:r>
            <a:r>
              <a:rPr lang="en-US" altLang="en-US" sz="2000" dirty="0" smtClean="0">
                <a:solidFill>
                  <a:srgbClr val="C00000"/>
                </a:solidFill>
                <a:latin typeface="Arial" panose="020B0604020202020204" pitchFamily="34" charset="0"/>
              </a:rPr>
              <a:t>maximising</a:t>
            </a:r>
            <a:r>
              <a:rPr lang="en-US" altLang="en-US" sz="2000" dirty="0" smtClean="0">
                <a:latin typeface="Arial" panose="020B0604020202020204" pitchFamily="34" charset="0"/>
              </a:rPr>
              <a:t>) partial order tree if and only if each node has a key value </a:t>
            </a:r>
            <a:r>
              <a:rPr lang="en-US" altLang="en-US" sz="2000" b="1" dirty="0">
                <a:latin typeface="Arial" panose="020B0604020202020204" pitchFamily="34" charset="0"/>
              </a:rPr>
              <a:t>greater </a:t>
            </a:r>
            <a:r>
              <a:rPr lang="en-US" altLang="en-US" sz="2000" b="1" dirty="0" smtClean="0">
                <a:latin typeface="Arial" panose="020B0604020202020204" pitchFamily="34" charset="0"/>
              </a:rPr>
              <a:t>than or </a:t>
            </a:r>
            <a:r>
              <a:rPr lang="en-US" altLang="en-US" sz="2000" b="1" dirty="0">
                <a:latin typeface="Arial" panose="020B0604020202020204" pitchFamily="34" charset="0"/>
              </a:rPr>
              <a:t>equal </a:t>
            </a:r>
            <a:r>
              <a:rPr lang="en-US" altLang="en-US" sz="2000" b="1" dirty="0" smtClean="0">
                <a:latin typeface="Arial" panose="020B0604020202020204" pitchFamily="34" charset="0"/>
              </a:rPr>
              <a:t>to</a:t>
            </a:r>
            <a:r>
              <a:rPr lang="en-US" altLang="en-US" sz="2000" dirty="0" smtClean="0">
                <a:latin typeface="Arial" panose="020B0604020202020204" pitchFamily="34" charset="0"/>
              </a:rPr>
              <a:t> each of its child nodes (if it has any). </a:t>
            </a:r>
          </a:p>
          <a:p>
            <a:pPr marL="355600" indent="-342900">
              <a:lnSpc>
                <a:spcPct val="110000"/>
              </a:lnSpc>
            </a:pPr>
            <a:r>
              <a:rPr lang="en-US" altLang="en-US" sz="2400" dirty="0" smtClean="0">
                <a:latin typeface="Arial" panose="020B0604020202020204" pitchFamily="34" charset="0"/>
              </a:rPr>
              <a:t>For a </a:t>
            </a:r>
            <a:r>
              <a:rPr lang="en-GB" altLang="en-US" sz="2400" dirty="0" smtClean="0">
                <a:solidFill>
                  <a:srgbClr val="C00000"/>
                </a:solidFill>
                <a:latin typeface="Arial" panose="020B0604020202020204" pitchFamily="34" charset="0"/>
              </a:rPr>
              <a:t>minimising</a:t>
            </a:r>
            <a:r>
              <a:rPr lang="en-US" altLang="en-US" sz="2400" dirty="0" smtClean="0">
                <a:latin typeface="Arial" panose="020B0604020202020204" pitchFamily="34" charset="0"/>
              </a:rPr>
              <a:t> partial order tree, the key value of every parent node is </a:t>
            </a:r>
            <a:r>
              <a:rPr lang="en-US" altLang="en-US" sz="2400" b="1" dirty="0" smtClean="0">
                <a:latin typeface="Arial" panose="020B0604020202020204" pitchFamily="34" charset="0"/>
              </a:rPr>
              <a:t>less than or equal to</a:t>
            </a:r>
            <a:r>
              <a:rPr lang="en-US" altLang="en-US" sz="2400" dirty="0" smtClean="0">
                <a:latin typeface="Arial" panose="020B0604020202020204" pitchFamily="34" charset="0"/>
              </a:rPr>
              <a:t> the value of each of its child nodes.</a:t>
            </a:r>
            <a:r>
              <a:rPr lang="en-US" altLang="en-US" sz="2400" b="1" dirty="0" smtClean="0">
                <a:latin typeface="Arial" panose="020B0604020202020204" pitchFamily="34" charset="0"/>
              </a:rPr>
              <a:t> 		</a:t>
            </a:r>
          </a:p>
        </p:txBody>
      </p:sp>
    </p:spTree>
    <p:extLst>
      <p:ext uri="{BB962C8B-B14F-4D97-AF65-F5344CB8AC3E}">
        <p14:creationId xmlns:p14="http://schemas.microsoft.com/office/powerpoint/2010/main" val="150048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331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smtClean="0"/>
              <a:t>Heap Structure</a:t>
            </a:r>
            <a:endParaRPr lang="en-GB" dirty="0"/>
          </a:p>
        </p:txBody>
      </p:sp>
    </p:spTree>
    <p:extLst>
      <p:ext uri="{BB962C8B-B14F-4D97-AF65-F5344CB8AC3E}">
        <p14:creationId xmlns:p14="http://schemas.microsoft.com/office/powerpoint/2010/main" val="152751582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GB" dirty="0" smtClean="0"/>
              <a:t>Heap Structure</a:t>
            </a:r>
            <a:endParaRPr lang="en-GB" dirty="0"/>
          </a:p>
        </p:txBody>
      </p:sp>
      <p:sp>
        <p:nvSpPr>
          <p:cNvPr id="66563" name="Rectangle 2"/>
          <p:cNvSpPr>
            <a:spLocks noGrp="1" noChangeArrowheads="1"/>
          </p:cNvSpPr>
          <p:nvPr>
            <p:ph sz="quarter" idx="17"/>
          </p:nvPr>
        </p:nvSpPr>
        <p:spPr>
          <a:xfrm>
            <a:off x="458469" y="1398831"/>
            <a:ext cx="8912543" cy="3987800"/>
          </a:xfrm>
        </p:spPr>
        <p:txBody>
          <a:bodyPr/>
          <a:lstStyle/>
          <a:p>
            <a:pPr marL="357188" lvl="1" indent="-357188">
              <a:buClrTx/>
            </a:pPr>
            <a:r>
              <a:rPr lang="en-US" altLang="en-US" sz="2400" dirty="0">
                <a:latin typeface="Arial" panose="020B0604020202020204" pitchFamily="34" charset="0"/>
              </a:rPr>
              <a:t>A binary tree </a:t>
            </a:r>
            <a:r>
              <a:rPr lang="en-US" altLang="en-US" sz="2400" b="1" i="1" dirty="0">
                <a:solidFill>
                  <a:srgbClr val="C00000"/>
                </a:solidFill>
                <a:latin typeface="Arial" panose="020B0604020202020204" pitchFamily="34" charset="0"/>
              </a:rPr>
              <a:t>T</a:t>
            </a:r>
            <a:r>
              <a:rPr lang="en-US" altLang="en-US" sz="2400" dirty="0">
                <a:latin typeface="Arial" panose="020B0604020202020204" pitchFamily="34" charset="0"/>
              </a:rPr>
              <a:t> with height </a:t>
            </a:r>
            <a:r>
              <a:rPr lang="en-US" altLang="en-US" sz="2400" b="1" i="1" dirty="0">
                <a:solidFill>
                  <a:srgbClr val="C00000"/>
                </a:solidFill>
                <a:latin typeface="Arial" panose="020B0604020202020204" pitchFamily="34" charset="0"/>
              </a:rPr>
              <a:t>h</a:t>
            </a:r>
            <a:r>
              <a:rPr lang="en-US" altLang="en-US" sz="2400" dirty="0">
                <a:latin typeface="Arial" panose="020B0604020202020204" pitchFamily="34" charset="0"/>
              </a:rPr>
              <a:t> is a heap structure if and only if it satisfies the following conditions:</a:t>
            </a:r>
          </a:p>
          <a:p>
            <a:pPr marL="715963" lvl="1" indent="-358775">
              <a:buClr>
                <a:schemeClr val="tx1"/>
              </a:buClr>
              <a:buFont typeface="Arial" panose="020B0604020202020204" pitchFamily="34" charset="0"/>
              <a:buChar char="•"/>
            </a:pPr>
            <a:r>
              <a:rPr lang="en-US" altLang="en-US" sz="2000" i="1" dirty="0">
                <a:solidFill>
                  <a:srgbClr val="C00000"/>
                </a:solidFill>
                <a:latin typeface="Arial" panose="020B0604020202020204" pitchFamily="34" charset="0"/>
              </a:rPr>
              <a:t>T</a:t>
            </a:r>
            <a:r>
              <a:rPr lang="en-US" altLang="en-US" sz="2000" dirty="0">
                <a:latin typeface="Arial" panose="020B0604020202020204" pitchFamily="34" charset="0"/>
              </a:rPr>
              <a:t> is complete at least through depth </a:t>
            </a:r>
            <a:r>
              <a:rPr lang="en-US" altLang="en-US" sz="2000" i="1" dirty="0">
                <a:solidFill>
                  <a:srgbClr val="C00000"/>
                </a:solidFill>
                <a:latin typeface="Arial" panose="020B0604020202020204" pitchFamily="34" charset="0"/>
              </a:rPr>
              <a:t>h </a:t>
            </a:r>
            <a:r>
              <a:rPr lang="en-US" altLang="en-US" sz="2000" dirty="0" smtClean="0">
                <a:solidFill>
                  <a:srgbClr val="C00000"/>
                </a:solidFill>
                <a:latin typeface="Arial" panose="020B0604020202020204" pitchFamily="34" charset="0"/>
              </a:rPr>
              <a:t>− </a:t>
            </a:r>
            <a:r>
              <a:rPr lang="en-US" altLang="en-US" sz="2000" dirty="0">
                <a:solidFill>
                  <a:srgbClr val="C00000"/>
                </a:solidFill>
                <a:latin typeface="Arial" panose="020B0604020202020204" pitchFamily="34" charset="0"/>
              </a:rPr>
              <a:t>1</a:t>
            </a:r>
          </a:p>
          <a:p>
            <a:pPr marL="715963" lvl="1" indent="-358775">
              <a:buClr>
                <a:schemeClr val="tx1"/>
              </a:buClr>
              <a:buFont typeface="Arial" panose="020B0604020202020204" pitchFamily="34" charset="0"/>
              <a:buChar char="•"/>
            </a:pPr>
            <a:r>
              <a:rPr lang="en-US" altLang="en-US" sz="2000" dirty="0">
                <a:latin typeface="Arial" panose="020B0604020202020204" pitchFamily="34" charset="0"/>
              </a:rPr>
              <a:t>all leaves are at depth </a:t>
            </a:r>
            <a:r>
              <a:rPr lang="en-US" altLang="en-US" sz="2000" i="1" dirty="0">
                <a:solidFill>
                  <a:srgbClr val="C00000"/>
                </a:solidFill>
                <a:latin typeface="Arial" panose="020B0604020202020204" pitchFamily="34" charset="0"/>
              </a:rPr>
              <a:t>h</a:t>
            </a:r>
            <a:r>
              <a:rPr lang="en-US" altLang="en-US" sz="2000" i="1" dirty="0">
                <a:latin typeface="Arial" panose="020B0604020202020204" pitchFamily="34" charset="0"/>
              </a:rPr>
              <a:t> </a:t>
            </a:r>
            <a:r>
              <a:rPr lang="en-US" altLang="en-US" sz="2000" dirty="0">
                <a:latin typeface="Arial" panose="020B0604020202020204" pitchFamily="34" charset="0"/>
              </a:rPr>
              <a:t>or </a:t>
            </a:r>
            <a:r>
              <a:rPr lang="en-US" altLang="en-US" sz="2000" i="1" dirty="0">
                <a:solidFill>
                  <a:srgbClr val="C00000"/>
                </a:solidFill>
                <a:latin typeface="Arial" panose="020B0604020202020204" pitchFamily="34" charset="0"/>
              </a:rPr>
              <a:t>h </a:t>
            </a:r>
            <a:r>
              <a:rPr lang="en-US" altLang="en-US" sz="2000" dirty="0">
                <a:solidFill>
                  <a:srgbClr val="C00000"/>
                </a:solidFill>
                <a:latin typeface="Arial" panose="020B0604020202020204" pitchFamily="34" charset="0"/>
              </a:rPr>
              <a:t>− </a:t>
            </a:r>
            <a:r>
              <a:rPr lang="en-US" altLang="en-US" sz="2000" dirty="0" smtClean="0">
                <a:solidFill>
                  <a:srgbClr val="C00000"/>
                </a:solidFill>
                <a:latin typeface="Arial" panose="020B0604020202020204" pitchFamily="34" charset="0"/>
              </a:rPr>
              <a:t>1</a:t>
            </a:r>
            <a:endParaRPr lang="en-US" altLang="en-US" sz="2000" dirty="0">
              <a:solidFill>
                <a:srgbClr val="C00000"/>
              </a:solidFill>
              <a:latin typeface="Arial" panose="020B0604020202020204" pitchFamily="34" charset="0"/>
            </a:endParaRPr>
          </a:p>
          <a:p>
            <a:pPr marL="715963" lvl="1" indent="-358775">
              <a:buClr>
                <a:schemeClr val="tx1"/>
              </a:buClr>
              <a:buFont typeface="Arial" panose="020B0604020202020204" pitchFamily="34" charset="0"/>
              <a:buChar char="•"/>
            </a:pPr>
            <a:r>
              <a:rPr lang="en-US" altLang="en-US" sz="2000" dirty="0">
                <a:latin typeface="Arial" panose="020B0604020202020204" pitchFamily="34" charset="0"/>
              </a:rPr>
              <a:t>all paths to a leaf of depth </a:t>
            </a:r>
            <a:r>
              <a:rPr lang="en-US" altLang="en-US" sz="2000" i="1" dirty="0">
                <a:solidFill>
                  <a:srgbClr val="C00000"/>
                </a:solidFill>
                <a:latin typeface="Arial" panose="020B0604020202020204" pitchFamily="34" charset="0"/>
              </a:rPr>
              <a:t>h</a:t>
            </a:r>
            <a:r>
              <a:rPr lang="en-US" altLang="en-US" sz="2000" dirty="0">
                <a:latin typeface="Arial" panose="020B0604020202020204" pitchFamily="34" charset="0"/>
              </a:rPr>
              <a:t> are to the left of all paths to a leaf of depth </a:t>
            </a:r>
            <a:r>
              <a:rPr lang="en-US" altLang="en-US" sz="2000" i="1" dirty="0">
                <a:solidFill>
                  <a:srgbClr val="C00000"/>
                </a:solidFill>
                <a:latin typeface="Arial" panose="020B0604020202020204" pitchFamily="34" charset="0"/>
              </a:rPr>
              <a:t>h </a:t>
            </a:r>
            <a:r>
              <a:rPr lang="en-US" altLang="en-US" sz="2000" dirty="0">
                <a:solidFill>
                  <a:srgbClr val="C00000"/>
                </a:solidFill>
                <a:latin typeface="Arial" panose="020B0604020202020204" pitchFamily="34" charset="0"/>
              </a:rPr>
              <a:t>− 1</a:t>
            </a:r>
          </a:p>
          <a:p>
            <a:pPr>
              <a:buFont typeface="Monotype Sorts" pitchFamily="2" charset="2"/>
              <a:buNone/>
            </a:pPr>
            <a:r>
              <a:rPr lang="en-US" altLang="en-US" sz="2400" b="1" dirty="0" smtClean="0">
                <a:latin typeface="Arial" panose="020B0604020202020204" pitchFamily="34" charset="0"/>
              </a:rPr>
              <a:t>							</a:t>
            </a:r>
          </a:p>
        </p:txBody>
      </p:sp>
      <p:grpSp>
        <p:nvGrpSpPr>
          <p:cNvPr id="30" name="Group 29"/>
          <p:cNvGrpSpPr/>
          <p:nvPr/>
        </p:nvGrpSpPr>
        <p:grpSpPr>
          <a:xfrm>
            <a:off x="989012" y="3276600"/>
            <a:ext cx="4754772" cy="3133653"/>
            <a:chOff x="989012" y="3276600"/>
            <a:chExt cx="4754772" cy="3133653"/>
          </a:xfrm>
        </p:grpSpPr>
        <p:cxnSp>
          <p:nvCxnSpPr>
            <p:cNvPr id="99" name="Straight Connector 98"/>
            <p:cNvCxnSpPr>
              <a:endCxn id="95" idx="0"/>
            </p:cNvCxnSpPr>
            <p:nvPr/>
          </p:nvCxnSpPr>
          <p:spPr>
            <a:xfrm flipH="1">
              <a:off x="3708658" y="4588076"/>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100" name="Straight Connector 99"/>
            <p:cNvCxnSpPr/>
            <p:nvPr/>
          </p:nvCxnSpPr>
          <p:spPr>
            <a:xfrm>
              <a:off x="4513632" y="4588076"/>
              <a:ext cx="365087" cy="370033"/>
            </a:xfrm>
            <a:prstGeom prst="line">
              <a:avLst/>
            </a:prstGeom>
          </p:spPr>
          <p:style>
            <a:lnRef idx="3">
              <a:schemeClr val="dk1"/>
            </a:lnRef>
            <a:fillRef idx="0">
              <a:schemeClr val="dk1"/>
            </a:fillRef>
            <a:effectRef idx="2">
              <a:schemeClr val="dk1"/>
            </a:effectRef>
            <a:fontRef idx="minor">
              <a:schemeClr val="tx1"/>
            </a:fontRef>
          </p:style>
        </p:cxnSp>
        <p:cxnSp>
          <p:nvCxnSpPr>
            <p:cNvPr id="90" name="Straight Connector 89"/>
            <p:cNvCxnSpPr/>
            <p:nvPr/>
          </p:nvCxnSpPr>
          <p:spPr>
            <a:xfrm flipH="1">
              <a:off x="2496770" y="3777793"/>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67" name="Oval 66"/>
            <p:cNvSpPr/>
            <p:nvPr/>
          </p:nvSpPr>
          <p:spPr>
            <a:xfrm>
              <a:off x="2240292" y="414109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R</a:t>
              </a:r>
              <a:endParaRPr lang="en-GB" sz="1800" baseline="-25000" dirty="0"/>
            </a:p>
          </p:txBody>
        </p:sp>
        <p:sp>
          <p:nvSpPr>
            <p:cNvPr id="68" name="Oval 67"/>
            <p:cNvSpPr/>
            <p:nvPr/>
          </p:nvSpPr>
          <p:spPr>
            <a:xfrm>
              <a:off x="4037012" y="414109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P</a:t>
              </a:r>
              <a:endParaRPr lang="en-GB" sz="1800" baseline="-25000" dirty="0"/>
            </a:p>
          </p:txBody>
        </p:sp>
        <p:grpSp>
          <p:nvGrpSpPr>
            <p:cNvPr id="8" name="Group 7"/>
            <p:cNvGrpSpPr/>
            <p:nvPr/>
          </p:nvGrpSpPr>
          <p:grpSpPr>
            <a:xfrm>
              <a:off x="3059934" y="3276600"/>
              <a:ext cx="665958" cy="756803"/>
              <a:chOff x="2665412" y="3516997"/>
              <a:chExt cx="665958" cy="756803"/>
            </a:xfrm>
          </p:grpSpPr>
          <p:sp>
            <p:nvSpPr>
              <p:cNvPr id="62" name="Oval 61"/>
              <p:cNvSpPr/>
              <p:nvPr/>
            </p:nvSpPr>
            <p:spPr>
              <a:xfrm>
                <a:off x="2665412" y="373380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Y</a:t>
                </a:r>
                <a:endParaRPr lang="en-GB" sz="1800" baseline="-25000" dirty="0"/>
              </a:p>
            </p:txBody>
          </p:sp>
          <p:sp>
            <p:nvSpPr>
              <p:cNvPr id="6" name="TextBox 5"/>
              <p:cNvSpPr txBox="1"/>
              <p:nvPr/>
            </p:nvSpPr>
            <p:spPr>
              <a:xfrm>
                <a:off x="3032890" y="3516997"/>
                <a:ext cx="298480" cy="360612"/>
              </a:xfrm>
              <a:prstGeom prst="rect">
                <a:avLst/>
              </a:prstGeom>
              <a:noFill/>
            </p:spPr>
            <p:txBody>
              <a:bodyPr wrap="none" rtlCol="0">
                <a:spAutoFit/>
              </a:bodyPr>
              <a:lstStyle/>
              <a:p>
                <a:r>
                  <a:rPr lang="en-GB" dirty="0" smtClean="0">
                    <a:solidFill>
                      <a:schemeClr val="tx1"/>
                    </a:solidFill>
                  </a:rPr>
                  <a:t>1</a:t>
                </a:r>
                <a:endParaRPr lang="en-GB" dirty="0">
                  <a:solidFill>
                    <a:schemeClr val="tx1"/>
                  </a:solidFill>
                </a:endParaRPr>
              </a:p>
            </p:txBody>
          </p:sp>
        </p:grpSp>
        <p:sp>
          <p:nvSpPr>
            <p:cNvPr id="70" name="TextBox 69"/>
            <p:cNvSpPr txBox="1"/>
            <p:nvPr/>
          </p:nvSpPr>
          <p:spPr>
            <a:xfrm>
              <a:off x="2290732" y="3810000"/>
              <a:ext cx="298480" cy="360612"/>
            </a:xfrm>
            <a:prstGeom prst="rect">
              <a:avLst/>
            </a:prstGeom>
            <a:noFill/>
          </p:spPr>
          <p:txBody>
            <a:bodyPr wrap="none" rtlCol="0">
              <a:spAutoFit/>
            </a:bodyPr>
            <a:lstStyle/>
            <a:p>
              <a:r>
                <a:rPr lang="en-GB" dirty="0" smtClean="0">
                  <a:solidFill>
                    <a:schemeClr val="tx1"/>
                  </a:solidFill>
                </a:rPr>
                <a:t>2</a:t>
              </a:r>
              <a:endParaRPr lang="en-GB" dirty="0">
                <a:solidFill>
                  <a:schemeClr val="tx1"/>
                </a:solidFill>
              </a:endParaRPr>
            </a:p>
          </p:txBody>
        </p:sp>
        <p:sp>
          <p:nvSpPr>
            <p:cNvPr id="71" name="TextBox 70"/>
            <p:cNvSpPr txBox="1"/>
            <p:nvPr/>
          </p:nvSpPr>
          <p:spPr>
            <a:xfrm>
              <a:off x="4265612" y="3810000"/>
              <a:ext cx="298480" cy="360612"/>
            </a:xfrm>
            <a:prstGeom prst="rect">
              <a:avLst/>
            </a:prstGeom>
            <a:noFill/>
          </p:spPr>
          <p:txBody>
            <a:bodyPr wrap="none" rtlCol="0">
              <a:spAutoFit/>
            </a:bodyPr>
            <a:lstStyle/>
            <a:p>
              <a:r>
                <a:rPr lang="en-GB" dirty="0" smtClean="0">
                  <a:solidFill>
                    <a:schemeClr val="tx1"/>
                  </a:solidFill>
                </a:rPr>
                <a:t>3</a:t>
              </a:r>
              <a:endParaRPr lang="en-GB" dirty="0">
                <a:solidFill>
                  <a:schemeClr val="tx1"/>
                </a:solidFill>
              </a:endParaRPr>
            </a:p>
          </p:txBody>
        </p:sp>
        <p:sp>
          <p:nvSpPr>
            <p:cNvPr id="81" name="TextBox 80"/>
            <p:cNvSpPr txBox="1"/>
            <p:nvPr/>
          </p:nvSpPr>
          <p:spPr>
            <a:xfrm>
              <a:off x="3046412" y="4648200"/>
              <a:ext cx="298480" cy="360612"/>
            </a:xfrm>
            <a:prstGeom prst="rect">
              <a:avLst/>
            </a:prstGeom>
            <a:noFill/>
          </p:spPr>
          <p:txBody>
            <a:bodyPr wrap="none" rtlCol="0">
              <a:spAutoFit/>
            </a:bodyPr>
            <a:lstStyle/>
            <a:p>
              <a:r>
                <a:rPr lang="en-GB" dirty="0" smtClean="0">
                  <a:solidFill>
                    <a:schemeClr val="tx1"/>
                  </a:solidFill>
                </a:rPr>
                <a:t>5</a:t>
              </a:r>
              <a:endParaRPr lang="en-GB" dirty="0">
                <a:solidFill>
                  <a:schemeClr val="tx1"/>
                </a:solidFill>
              </a:endParaRPr>
            </a:p>
          </p:txBody>
        </p:sp>
        <p:cxnSp>
          <p:nvCxnSpPr>
            <p:cNvPr id="89" name="Straight Connector 88"/>
            <p:cNvCxnSpPr/>
            <p:nvPr/>
          </p:nvCxnSpPr>
          <p:spPr>
            <a:xfrm>
              <a:off x="3609576" y="3777793"/>
              <a:ext cx="549642" cy="377687"/>
            </a:xfrm>
            <a:prstGeom prst="line">
              <a:avLst/>
            </a:prstGeom>
          </p:spPr>
          <p:style>
            <a:lnRef idx="3">
              <a:schemeClr val="dk1"/>
            </a:lnRef>
            <a:fillRef idx="0">
              <a:schemeClr val="dk1"/>
            </a:fillRef>
            <a:effectRef idx="2">
              <a:schemeClr val="dk1"/>
            </a:effectRef>
            <a:fontRef idx="minor">
              <a:schemeClr val="tx1"/>
            </a:fontRef>
          </p:style>
        </p:cxnSp>
        <p:grpSp>
          <p:nvGrpSpPr>
            <p:cNvPr id="16" name="Group 15"/>
            <p:cNvGrpSpPr/>
            <p:nvPr/>
          </p:nvGrpSpPr>
          <p:grpSpPr>
            <a:xfrm>
              <a:off x="1604932" y="4602009"/>
              <a:ext cx="1731366" cy="910033"/>
              <a:chOff x="1604932" y="4602009"/>
              <a:chExt cx="1731366" cy="910033"/>
            </a:xfrm>
          </p:grpSpPr>
          <p:cxnSp>
            <p:nvCxnSpPr>
              <p:cNvPr id="15" name="Straight Connector 14"/>
              <p:cNvCxnSpPr>
                <a:stCxn id="67" idx="5"/>
                <a:endCxn id="80" idx="0"/>
              </p:cNvCxnSpPr>
              <p:nvPr/>
            </p:nvCxnSpPr>
            <p:spPr>
              <a:xfrm>
                <a:off x="2701211" y="4602009"/>
                <a:ext cx="365087" cy="370033"/>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a:stCxn id="67" idx="3"/>
                <a:endCxn id="78" idx="0"/>
              </p:cNvCxnSpPr>
              <p:nvPr/>
            </p:nvCxnSpPr>
            <p:spPr>
              <a:xfrm flipH="1">
                <a:off x="1896237" y="4602009"/>
                <a:ext cx="423136" cy="370033"/>
              </a:xfrm>
              <a:prstGeom prst="line">
                <a:avLst/>
              </a:prstGeom>
            </p:spPr>
            <p:style>
              <a:lnRef idx="3">
                <a:schemeClr val="dk1"/>
              </a:lnRef>
              <a:fillRef idx="0">
                <a:schemeClr val="dk1"/>
              </a:fillRef>
              <a:effectRef idx="2">
                <a:schemeClr val="dk1"/>
              </a:effectRef>
              <a:fontRef idx="minor">
                <a:schemeClr val="tx1"/>
              </a:fontRef>
            </p:style>
          </p:cxnSp>
          <p:sp>
            <p:nvSpPr>
              <p:cNvPr id="78" name="Oval 77"/>
              <p:cNvSpPr/>
              <p:nvPr/>
            </p:nvSpPr>
            <p:spPr>
              <a:xfrm>
                <a:off x="1626237" y="4972042"/>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D</a:t>
                </a:r>
                <a:endParaRPr lang="en-GB" sz="1800" baseline="-25000" dirty="0"/>
              </a:p>
            </p:txBody>
          </p:sp>
          <p:sp>
            <p:nvSpPr>
              <p:cNvPr id="79" name="TextBox 78"/>
              <p:cNvSpPr txBox="1"/>
              <p:nvPr/>
            </p:nvSpPr>
            <p:spPr>
              <a:xfrm>
                <a:off x="1604932" y="4648200"/>
                <a:ext cx="298480" cy="360612"/>
              </a:xfrm>
              <a:prstGeom prst="rect">
                <a:avLst/>
              </a:prstGeom>
              <a:noFill/>
            </p:spPr>
            <p:txBody>
              <a:bodyPr wrap="none" rtlCol="0">
                <a:spAutoFit/>
              </a:bodyPr>
              <a:lstStyle/>
              <a:p>
                <a:r>
                  <a:rPr lang="en-GB" dirty="0" smtClean="0">
                    <a:solidFill>
                      <a:schemeClr val="tx1"/>
                    </a:solidFill>
                  </a:rPr>
                  <a:t>4</a:t>
                </a:r>
                <a:endParaRPr lang="en-GB" dirty="0">
                  <a:solidFill>
                    <a:schemeClr val="tx1"/>
                  </a:solidFill>
                </a:endParaRPr>
              </a:p>
            </p:txBody>
          </p:sp>
          <p:sp>
            <p:nvSpPr>
              <p:cNvPr id="80" name="Oval 79"/>
              <p:cNvSpPr/>
              <p:nvPr/>
            </p:nvSpPr>
            <p:spPr>
              <a:xfrm>
                <a:off x="2796298" y="4972042"/>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F</a:t>
                </a:r>
                <a:endParaRPr lang="en-GB" sz="1800" baseline="-25000" dirty="0"/>
              </a:p>
            </p:txBody>
          </p:sp>
        </p:grpSp>
        <p:sp>
          <p:nvSpPr>
            <p:cNvPr id="95" name="Oval 94"/>
            <p:cNvSpPr/>
            <p:nvPr/>
          </p:nvSpPr>
          <p:spPr>
            <a:xfrm>
              <a:off x="3438658" y="4958109"/>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B</a:t>
              </a:r>
              <a:endParaRPr lang="en-GB" sz="1800" baseline="-25000" dirty="0"/>
            </a:p>
          </p:txBody>
        </p:sp>
        <p:sp>
          <p:nvSpPr>
            <p:cNvPr id="96" name="TextBox 95"/>
            <p:cNvSpPr txBox="1"/>
            <p:nvPr/>
          </p:nvSpPr>
          <p:spPr>
            <a:xfrm>
              <a:off x="3427412" y="4648200"/>
              <a:ext cx="298480" cy="360612"/>
            </a:xfrm>
            <a:prstGeom prst="rect">
              <a:avLst/>
            </a:prstGeom>
            <a:noFill/>
          </p:spPr>
          <p:txBody>
            <a:bodyPr wrap="none" rtlCol="0">
              <a:spAutoFit/>
            </a:bodyPr>
            <a:lstStyle/>
            <a:p>
              <a:r>
                <a:rPr lang="en-GB" dirty="0" smtClean="0">
                  <a:solidFill>
                    <a:schemeClr val="tx1"/>
                  </a:solidFill>
                </a:rPr>
                <a:t>6</a:t>
              </a:r>
              <a:endParaRPr lang="en-GB" dirty="0">
                <a:solidFill>
                  <a:schemeClr val="tx1"/>
                </a:solidFill>
              </a:endParaRPr>
            </a:p>
          </p:txBody>
        </p:sp>
        <p:sp>
          <p:nvSpPr>
            <p:cNvPr id="97" name="Oval 96"/>
            <p:cNvSpPr/>
            <p:nvPr/>
          </p:nvSpPr>
          <p:spPr>
            <a:xfrm>
              <a:off x="4608719" y="4958109"/>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K</a:t>
              </a:r>
              <a:endParaRPr lang="en-GB" sz="1800" baseline="-25000" dirty="0"/>
            </a:p>
          </p:txBody>
        </p:sp>
        <p:sp>
          <p:nvSpPr>
            <p:cNvPr id="98" name="TextBox 97"/>
            <p:cNvSpPr txBox="1"/>
            <p:nvPr/>
          </p:nvSpPr>
          <p:spPr>
            <a:xfrm>
              <a:off x="4855208" y="4648200"/>
              <a:ext cx="298480" cy="360612"/>
            </a:xfrm>
            <a:prstGeom prst="rect">
              <a:avLst/>
            </a:prstGeom>
            <a:noFill/>
          </p:spPr>
          <p:txBody>
            <a:bodyPr wrap="none" rtlCol="0">
              <a:spAutoFit/>
            </a:bodyPr>
            <a:lstStyle/>
            <a:p>
              <a:r>
                <a:rPr lang="en-GB" dirty="0" smtClean="0">
                  <a:solidFill>
                    <a:schemeClr val="tx1"/>
                  </a:solidFill>
                </a:rPr>
                <a:t>7</a:t>
              </a:r>
              <a:endParaRPr lang="en-GB" dirty="0">
                <a:solidFill>
                  <a:schemeClr val="tx1"/>
                </a:solidFill>
              </a:endParaRPr>
            </a:p>
          </p:txBody>
        </p:sp>
        <p:sp>
          <p:nvSpPr>
            <p:cNvPr id="105" name="Oval 104"/>
            <p:cNvSpPr/>
            <p:nvPr/>
          </p:nvSpPr>
          <p:spPr>
            <a:xfrm>
              <a:off x="991689" y="5870253"/>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A</a:t>
              </a:r>
              <a:endParaRPr lang="en-GB" sz="1800" baseline="-25000" dirty="0"/>
            </a:p>
          </p:txBody>
        </p:sp>
        <p:sp>
          <p:nvSpPr>
            <p:cNvPr id="106" name="TextBox 105"/>
            <p:cNvSpPr txBox="1"/>
            <p:nvPr/>
          </p:nvSpPr>
          <p:spPr>
            <a:xfrm>
              <a:off x="989012" y="5562600"/>
              <a:ext cx="298480" cy="360612"/>
            </a:xfrm>
            <a:prstGeom prst="rect">
              <a:avLst/>
            </a:prstGeom>
            <a:noFill/>
          </p:spPr>
          <p:txBody>
            <a:bodyPr wrap="none" rtlCol="0">
              <a:spAutoFit/>
            </a:bodyPr>
            <a:lstStyle/>
            <a:p>
              <a:r>
                <a:rPr lang="en-GB" dirty="0" smtClean="0">
                  <a:solidFill>
                    <a:schemeClr val="tx1"/>
                  </a:solidFill>
                </a:rPr>
                <a:t>8</a:t>
              </a:r>
              <a:endParaRPr lang="en-GB" dirty="0">
                <a:solidFill>
                  <a:schemeClr val="tx1"/>
                </a:solidFill>
              </a:endParaRPr>
            </a:p>
          </p:txBody>
        </p:sp>
        <p:sp>
          <p:nvSpPr>
            <p:cNvPr id="107" name="Oval 106"/>
            <p:cNvSpPr/>
            <p:nvPr/>
          </p:nvSpPr>
          <p:spPr>
            <a:xfrm>
              <a:off x="2161750" y="5870253"/>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smtClean="0"/>
                <a:t>C</a:t>
              </a:r>
              <a:endParaRPr lang="en-GB" sz="1800" baseline="-25000" dirty="0"/>
            </a:p>
          </p:txBody>
        </p:sp>
        <p:cxnSp>
          <p:nvCxnSpPr>
            <p:cNvPr id="108" name="Straight Connector 107"/>
            <p:cNvCxnSpPr>
              <a:endCxn id="105" idx="0"/>
            </p:cNvCxnSpPr>
            <p:nvPr/>
          </p:nvCxnSpPr>
          <p:spPr>
            <a:xfrm flipH="1">
              <a:off x="1261689" y="5500220"/>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109" name="Straight Connector 108"/>
            <p:cNvCxnSpPr>
              <a:endCxn id="107" idx="0"/>
            </p:cNvCxnSpPr>
            <p:nvPr/>
          </p:nvCxnSpPr>
          <p:spPr>
            <a:xfrm>
              <a:off x="2066663" y="5500220"/>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110" name="TextBox 109"/>
            <p:cNvSpPr txBox="1"/>
            <p:nvPr/>
          </p:nvSpPr>
          <p:spPr>
            <a:xfrm>
              <a:off x="2428665" y="5562600"/>
              <a:ext cx="298480" cy="360612"/>
            </a:xfrm>
            <a:prstGeom prst="rect">
              <a:avLst/>
            </a:prstGeom>
            <a:noFill/>
          </p:spPr>
          <p:txBody>
            <a:bodyPr wrap="none" rtlCol="0">
              <a:spAutoFit/>
            </a:bodyPr>
            <a:lstStyle/>
            <a:p>
              <a:r>
                <a:rPr lang="en-GB" dirty="0" smtClean="0">
                  <a:solidFill>
                    <a:schemeClr val="tx1"/>
                  </a:solidFill>
                </a:rPr>
                <a:t>9</a:t>
              </a:r>
              <a:endParaRPr lang="en-GB" dirty="0">
                <a:solidFill>
                  <a:schemeClr val="tx1"/>
                </a:solidFill>
              </a:endParaRPr>
            </a:p>
          </p:txBody>
        </p:sp>
        <p:sp>
          <p:nvSpPr>
            <p:cNvPr id="19" name="TextBox 18"/>
            <p:cNvSpPr txBox="1"/>
            <p:nvPr/>
          </p:nvSpPr>
          <p:spPr>
            <a:xfrm>
              <a:off x="2968665" y="5785341"/>
              <a:ext cx="2775119" cy="394210"/>
            </a:xfrm>
            <a:prstGeom prst="rect">
              <a:avLst/>
            </a:prstGeom>
            <a:noFill/>
          </p:spPr>
          <p:txBody>
            <a:bodyPr wrap="none" rtlCol="0">
              <a:spAutoFit/>
            </a:bodyPr>
            <a:lstStyle/>
            <a:p>
              <a:r>
                <a:rPr lang="en-GB" sz="1800" b="0" dirty="0" smtClean="0">
                  <a:solidFill>
                    <a:schemeClr val="tx1"/>
                  </a:solidFill>
                </a:rPr>
                <a:t>Heap visualised as a tree</a:t>
              </a:r>
              <a:endParaRPr lang="en-GB" sz="1800" b="0" dirty="0">
                <a:solidFill>
                  <a:schemeClr val="tx1"/>
                </a:solidFill>
              </a:endParaRPr>
            </a:p>
          </p:txBody>
        </p:sp>
      </p:grpSp>
      <p:grpSp>
        <p:nvGrpSpPr>
          <p:cNvPr id="31" name="Group 30"/>
          <p:cNvGrpSpPr/>
          <p:nvPr/>
        </p:nvGrpSpPr>
        <p:grpSpPr>
          <a:xfrm>
            <a:off x="4875212" y="3662008"/>
            <a:ext cx="4545355" cy="1178634"/>
            <a:chOff x="4875212" y="3662008"/>
            <a:chExt cx="4545355" cy="1178634"/>
          </a:xfrm>
        </p:grpSpPr>
        <p:grpSp>
          <p:nvGrpSpPr>
            <p:cNvPr id="29" name="Group 28"/>
            <p:cNvGrpSpPr/>
            <p:nvPr/>
          </p:nvGrpSpPr>
          <p:grpSpPr>
            <a:xfrm>
              <a:off x="4875212" y="3662008"/>
              <a:ext cx="4545355" cy="757592"/>
              <a:chOff x="4875212" y="3662008"/>
              <a:chExt cx="4545355" cy="757592"/>
            </a:xfrm>
          </p:grpSpPr>
          <p:sp>
            <p:nvSpPr>
              <p:cNvPr id="116" name="Rounded Rectangle 115"/>
              <p:cNvSpPr/>
              <p:nvPr/>
            </p:nvSpPr>
            <p:spPr>
              <a:xfrm>
                <a:off x="4875212" y="3987600"/>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Y</a:t>
                </a:r>
                <a:endParaRPr lang="en-GB" sz="1400" dirty="0"/>
              </a:p>
            </p:txBody>
          </p:sp>
          <p:sp>
            <p:nvSpPr>
              <p:cNvPr id="117" name="Rectangle 116"/>
              <p:cNvSpPr/>
              <p:nvPr/>
            </p:nvSpPr>
            <p:spPr>
              <a:xfrm>
                <a:off x="5027612" y="368483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1</a:t>
                </a:r>
                <a:endParaRPr lang="en-GB" sz="1200" dirty="0">
                  <a:solidFill>
                    <a:schemeClr val="tx2"/>
                  </a:solidFill>
                </a:endParaRPr>
              </a:p>
            </p:txBody>
          </p:sp>
          <p:sp>
            <p:nvSpPr>
              <p:cNvPr id="132" name="Rounded Rectangle 131"/>
              <p:cNvSpPr/>
              <p:nvPr/>
            </p:nvSpPr>
            <p:spPr>
              <a:xfrm>
                <a:off x="5368043" y="3987600"/>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R</a:t>
                </a:r>
                <a:endParaRPr lang="en-GB" sz="1400" dirty="0"/>
              </a:p>
            </p:txBody>
          </p:sp>
          <p:sp>
            <p:nvSpPr>
              <p:cNvPr id="133" name="Rectangle 132"/>
              <p:cNvSpPr/>
              <p:nvPr/>
            </p:nvSpPr>
            <p:spPr>
              <a:xfrm>
                <a:off x="5531132" y="368483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2</a:t>
                </a:r>
                <a:endParaRPr lang="en-GB" sz="1200" dirty="0">
                  <a:solidFill>
                    <a:schemeClr val="tx2"/>
                  </a:solidFill>
                </a:endParaRPr>
              </a:p>
            </p:txBody>
          </p:sp>
          <p:sp>
            <p:nvSpPr>
              <p:cNvPr id="135" name="Rounded Rectangle 134"/>
              <p:cNvSpPr/>
              <p:nvPr/>
            </p:nvSpPr>
            <p:spPr>
              <a:xfrm>
                <a:off x="5870862" y="3987600"/>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P</a:t>
                </a:r>
                <a:endParaRPr lang="en-GB" sz="1400" dirty="0"/>
              </a:p>
            </p:txBody>
          </p:sp>
          <p:sp>
            <p:nvSpPr>
              <p:cNvPr id="136" name="Rectangle 135"/>
              <p:cNvSpPr/>
              <p:nvPr/>
            </p:nvSpPr>
            <p:spPr>
              <a:xfrm>
                <a:off x="6049377" y="368483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3</a:t>
                </a:r>
                <a:endParaRPr lang="en-GB" sz="1200" dirty="0">
                  <a:solidFill>
                    <a:schemeClr val="tx2"/>
                  </a:solidFill>
                </a:endParaRPr>
              </a:p>
            </p:txBody>
          </p:sp>
          <p:sp>
            <p:nvSpPr>
              <p:cNvPr id="138" name="Rounded Rectangle 137"/>
              <p:cNvSpPr/>
              <p:nvPr/>
            </p:nvSpPr>
            <p:spPr>
              <a:xfrm>
                <a:off x="6370143" y="3987600"/>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D</a:t>
                </a:r>
                <a:endParaRPr lang="en-GB" sz="1400" dirty="0"/>
              </a:p>
            </p:txBody>
          </p:sp>
          <p:sp>
            <p:nvSpPr>
              <p:cNvPr id="139" name="Rectangle 138"/>
              <p:cNvSpPr/>
              <p:nvPr/>
            </p:nvSpPr>
            <p:spPr>
              <a:xfrm>
                <a:off x="6522543" y="368483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4</a:t>
                </a:r>
                <a:endParaRPr lang="en-GB" sz="1200" dirty="0">
                  <a:solidFill>
                    <a:schemeClr val="tx2"/>
                  </a:solidFill>
                </a:endParaRPr>
              </a:p>
            </p:txBody>
          </p:sp>
          <p:sp>
            <p:nvSpPr>
              <p:cNvPr id="141" name="Rounded Rectangle 140"/>
              <p:cNvSpPr/>
              <p:nvPr/>
            </p:nvSpPr>
            <p:spPr>
              <a:xfrm>
                <a:off x="6859077" y="3987600"/>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F</a:t>
                </a:r>
                <a:endParaRPr lang="en-GB" sz="1400" dirty="0"/>
              </a:p>
            </p:txBody>
          </p:sp>
          <p:sp>
            <p:nvSpPr>
              <p:cNvPr id="142" name="Rectangle 141"/>
              <p:cNvSpPr/>
              <p:nvPr/>
            </p:nvSpPr>
            <p:spPr>
              <a:xfrm>
                <a:off x="7038280" y="36653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5</a:t>
                </a:r>
                <a:endParaRPr lang="en-GB" sz="1200" dirty="0">
                  <a:solidFill>
                    <a:schemeClr val="tx2"/>
                  </a:solidFill>
                </a:endParaRPr>
              </a:p>
            </p:txBody>
          </p:sp>
          <p:sp>
            <p:nvSpPr>
              <p:cNvPr id="144" name="Rounded Rectangle 143"/>
              <p:cNvSpPr/>
              <p:nvPr/>
            </p:nvSpPr>
            <p:spPr>
              <a:xfrm>
                <a:off x="7348011" y="3987600"/>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B</a:t>
                </a:r>
                <a:endParaRPr lang="en-GB" sz="1400" dirty="0"/>
              </a:p>
            </p:txBody>
          </p:sp>
          <p:sp>
            <p:nvSpPr>
              <p:cNvPr id="145" name="Rectangle 144"/>
              <p:cNvSpPr/>
              <p:nvPr/>
            </p:nvSpPr>
            <p:spPr>
              <a:xfrm>
                <a:off x="7533773" y="36653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6</a:t>
                </a:r>
                <a:endParaRPr lang="en-GB" sz="1200" dirty="0">
                  <a:solidFill>
                    <a:schemeClr val="tx2"/>
                  </a:solidFill>
                </a:endParaRPr>
              </a:p>
            </p:txBody>
          </p:sp>
          <p:sp>
            <p:nvSpPr>
              <p:cNvPr id="147" name="Rounded Rectangle 146"/>
              <p:cNvSpPr/>
              <p:nvPr/>
            </p:nvSpPr>
            <p:spPr>
              <a:xfrm>
                <a:off x="7847622" y="3987600"/>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K</a:t>
                </a:r>
                <a:endParaRPr lang="en-GB" sz="1400" dirty="0"/>
              </a:p>
            </p:txBody>
          </p:sp>
          <p:sp>
            <p:nvSpPr>
              <p:cNvPr id="148" name="Rectangle 147"/>
              <p:cNvSpPr/>
              <p:nvPr/>
            </p:nvSpPr>
            <p:spPr>
              <a:xfrm>
                <a:off x="7999412" y="366200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7</a:t>
                </a:r>
                <a:endParaRPr lang="en-GB" sz="1200" dirty="0">
                  <a:solidFill>
                    <a:schemeClr val="tx2"/>
                  </a:solidFill>
                </a:endParaRPr>
              </a:p>
            </p:txBody>
          </p:sp>
          <p:sp>
            <p:nvSpPr>
              <p:cNvPr id="150" name="Rounded Rectangle 149"/>
              <p:cNvSpPr/>
              <p:nvPr/>
            </p:nvSpPr>
            <p:spPr>
              <a:xfrm>
                <a:off x="8349218" y="3987600"/>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A</a:t>
                </a:r>
                <a:endParaRPr lang="en-GB" sz="1400" dirty="0"/>
              </a:p>
            </p:txBody>
          </p:sp>
          <p:sp>
            <p:nvSpPr>
              <p:cNvPr id="151" name="Rectangle 150"/>
              <p:cNvSpPr/>
              <p:nvPr/>
            </p:nvSpPr>
            <p:spPr>
              <a:xfrm>
                <a:off x="8438318" y="36653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8</a:t>
                </a:r>
                <a:endParaRPr lang="en-GB" sz="1200" dirty="0">
                  <a:solidFill>
                    <a:schemeClr val="tx2"/>
                  </a:solidFill>
                </a:endParaRPr>
              </a:p>
            </p:txBody>
          </p:sp>
          <p:sp>
            <p:nvSpPr>
              <p:cNvPr id="161" name="Rounded Rectangle 160"/>
              <p:cNvSpPr/>
              <p:nvPr/>
            </p:nvSpPr>
            <p:spPr>
              <a:xfrm>
                <a:off x="8850678" y="3987600"/>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smtClean="0"/>
                  <a:t>C</a:t>
                </a:r>
                <a:endParaRPr lang="en-GB" sz="1400" dirty="0"/>
              </a:p>
            </p:txBody>
          </p:sp>
          <p:sp>
            <p:nvSpPr>
              <p:cNvPr id="162" name="Rectangle 161"/>
              <p:cNvSpPr/>
              <p:nvPr/>
            </p:nvSpPr>
            <p:spPr>
              <a:xfrm>
                <a:off x="8925267" y="367141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chemeClr val="tx2"/>
                    </a:solidFill>
                  </a:rPr>
                  <a:t>9</a:t>
                </a:r>
                <a:endParaRPr lang="en-GB" sz="1200" dirty="0">
                  <a:solidFill>
                    <a:schemeClr val="tx2"/>
                  </a:solidFill>
                </a:endParaRPr>
              </a:p>
            </p:txBody>
          </p:sp>
        </p:grpSp>
        <p:sp>
          <p:nvSpPr>
            <p:cNvPr id="164" name="TextBox 163"/>
            <p:cNvSpPr txBox="1"/>
            <p:nvPr/>
          </p:nvSpPr>
          <p:spPr>
            <a:xfrm>
              <a:off x="6158354" y="4446432"/>
              <a:ext cx="2736647" cy="394210"/>
            </a:xfrm>
            <a:prstGeom prst="rect">
              <a:avLst/>
            </a:prstGeom>
            <a:noFill/>
          </p:spPr>
          <p:txBody>
            <a:bodyPr wrap="none" rtlCol="0">
              <a:spAutoFit/>
            </a:bodyPr>
            <a:lstStyle/>
            <a:p>
              <a:r>
                <a:rPr lang="en-GB" sz="1800" b="0" dirty="0" smtClean="0">
                  <a:solidFill>
                    <a:schemeClr val="tx1"/>
                  </a:solidFill>
                </a:rPr>
                <a:t>Heap viewed as an array</a:t>
              </a:r>
              <a:endParaRPr lang="en-GB" sz="1800" b="0" dirty="0">
                <a:solidFill>
                  <a:schemeClr val="tx1"/>
                </a:solidFil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Khin-CE2001">
  <a:themeElements>
    <a:clrScheme name="subtle_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ubtle_blu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ubtle_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ubtle_blu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ubtle_blu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ubtle_blu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ubtle_blu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ubtle_blu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ubtle_blu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ubtle_blu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ubtle_blu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ubtle_blu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ubtle_blu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ubtle_blu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2001" id="{780D7E34-E7D6-4DC9-921F-623EDA0EB552}" vid="{70033C97-5FB9-45FF-BB6F-515E5F65C7B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ubtle_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146713</TotalTime>
  <Words>6894</Words>
  <Application>Microsoft Office PowerPoint</Application>
  <PresentationFormat>Custom</PresentationFormat>
  <Paragraphs>1177</Paragraphs>
  <Slides>52</Slides>
  <Notes>35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52</vt:i4>
      </vt:variant>
    </vt:vector>
  </HeadingPairs>
  <TitlesOfParts>
    <vt:vector size="62" baseType="lpstr">
      <vt:lpstr>Monotype Sorts</vt:lpstr>
      <vt:lpstr>Open Sans Extrabold</vt:lpstr>
      <vt:lpstr>Arial</vt:lpstr>
      <vt:lpstr>Symbol</vt:lpstr>
      <vt:lpstr>Times New Roman</vt:lpstr>
      <vt:lpstr>Verdana</vt:lpstr>
      <vt:lpstr>Wingdings</vt:lpstr>
      <vt:lpstr>Khin-CE2001</vt:lpstr>
      <vt:lpstr>Equation</vt:lpstr>
      <vt:lpstr>公式</vt:lpstr>
      <vt:lpstr>CE2101/ CZ2101: Algorithm Design and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CE2001/ CZ2001: Algorithms</dc:title>
  <cp:lastModifiedBy>Ke Kelly</cp:lastModifiedBy>
  <cp:revision>7</cp:revision>
  <cp:lastPrinted>2002-08-10T08:01:40Z</cp:lastPrinted>
  <dcterms:created xsi:type="dcterms:W3CDTF">1995-06-02T22:16:36Z</dcterms:created>
  <dcterms:modified xsi:type="dcterms:W3CDTF">2021-01-07T06:40:18Z</dcterms:modified>
</cp:coreProperties>
</file>