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ink/ink1.xml" ContentType="application/inkml+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782" r:id="rId1"/>
  </p:sldMasterIdLst>
  <p:notesMasterIdLst>
    <p:notesMasterId r:id="rId86"/>
  </p:notesMasterIdLst>
  <p:handoutMasterIdLst>
    <p:handoutMasterId r:id="rId87"/>
  </p:handoutMasterIdLst>
  <p:sldIdLst>
    <p:sldId id="256" r:id="rId2"/>
    <p:sldId id="453" r:id="rId3"/>
    <p:sldId id="467" r:id="rId4"/>
    <p:sldId id="334" r:id="rId5"/>
    <p:sldId id="468" r:id="rId6"/>
    <p:sldId id="469" r:id="rId7"/>
    <p:sldId id="470" r:id="rId8"/>
    <p:sldId id="471" r:id="rId9"/>
    <p:sldId id="472" r:id="rId10"/>
    <p:sldId id="473" r:id="rId11"/>
    <p:sldId id="474" r:id="rId12"/>
    <p:sldId id="407" r:id="rId13"/>
    <p:sldId id="534" r:id="rId14"/>
    <p:sldId id="262" r:id="rId15"/>
    <p:sldId id="475" r:id="rId16"/>
    <p:sldId id="476" r:id="rId17"/>
    <p:sldId id="477" r:id="rId18"/>
    <p:sldId id="478" r:id="rId19"/>
    <p:sldId id="479" r:id="rId20"/>
    <p:sldId id="480" r:id="rId21"/>
    <p:sldId id="481" r:id="rId22"/>
    <p:sldId id="511" r:id="rId23"/>
    <p:sldId id="281" r:id="rId24"/>
    <p:sldId id="482" r:id="rId25"/>
    <p:sldId id="483" r:id="rId26"/>
    <p:sldId id="484" r:id="rId27"/>
    <p:sldId id="485" r:id="rId28"/>
    <p:sldId id="512" r:id="rId29"/>
    <p:sldId id="486" r:id="rId30"/>
    <p:sldId id="487" r:id="rId31"/>
    <p:sldId id="488" r:id="rId32"/>
    <p:sldId id="489" r:id="rId33"/>
    <p:sldId id="490" r:id="rId34"/>
    <p:sldId id="491" r:id="rId35"/>
    <p:sldId id="492" r:id="rId36"/>
    <p:sldId id="493" r:id="rId37"/>
    <p:sldId id="495" r:id="rId38"/>
    <p:sldId id="494" r:id="rId39"/>
    <p:sldId id="496" r:id="rId40"/>
    <p:sldId id="497" r:id="rId41"/>
    <p:sldId id="498" r:id="rId42"/>
    <p:sldId id="499" r:id="rId43"/>
    <p:sldId id="500" r:id="rId44"/>
    <p:sldId id="501" r:id="rId45"/>
    <p:sldId id="513" r:id="rId46"/>
    <p:sldId id="282" r:id="rId47"/>
    <p:sldId id="502" r:id="rId48"/>
    <p:sldId id="503" r:id="rId49"/>
    <p:sldId id="504" r:id="rId50"/>
    <p:sldId id="505" r:id="rId51"/>
    <p:sldId id="506" r:id="rId52"/>
    <p:sldId id="507" r:id="rId53"/>
    <p:sldId id="508" r:id="rId54"/>
    <p:sldId id="283" r:id="rId55"/>
    <p:sldId id="510" r:id="rId56"/>
    <p:sldId id="509" r:id="rId57"/>
    <p:sldId id="535" r:id="rId58"/>
    <p:sldId id="409" r:id="rId59"/>
    <p:sldId id="514" r:id="rId60"/>
    <p:sldId id="515" r:id="rId61"/>
    <p:sldId id="516" r:id="rId62"/>
    <p:sldId id="517" r:id="rId63"/>
    <p:sldId id="536" r:id="rId64"/>
    <p:sldId id="519" r:id="rId65"/>
    <p:sldId id="520" r:id="rId66"/>
    <p:sldId id="521" r:id="rId67"/>
    <p:sldId id="522" r:id="rId68"/>
    <p:sldId id="298" r:id="rId69"/>
    <p:sldId id="524" r:id="rId70"/>
    <p:sldId id="525" r:id="rId71"/>
    <p:sldId id="526" r:id="rId72"/>
    <p:sldId id="528" r:id="rId73"/>
    <p:sldId id="529" r:id="rId74"/>
    <p:sldId id="530" r:id="rId75"/>
    <p:sldId id="532" r:id="rId76"/>
    <p:sldId id="531" r:id="rId77"/>
    <p:sldId id="533" r:id="rId78"/>
    <p:sldId id="299" r:id="rId79"/>
    <p:sldId id="443" r:id="rId80"/>
    <p:sldId id="412" r:id="rId81"/>
    <p:sldId id="400" r:id="rId82"/>
    <p:sldId id="362" r:id="rId83"/>
    <p:sldId id="305" r:id="rId84"/>
    <p:sldId id="465" r:id="rId85"/>
  </p:sldIdLst>
  <p:sldSz cx="9902825" cy="6858000"/>
  <p:notesSz cx="9939338" cy="6805613"/>
  <p:defaultTextStyle>
    <a:defPPr>
      <a:defRPr lang="en-US"/>
    </a:defPPr>
    <a:lvl1pPr algn="l" rtl="0" fontAlgn="base">
      <a:lnSpc>
        <a:spcPct val="120000"/>
      </a:lnSpc>
      <a:spcBef>
        <a:spcPct val="20000"/>
      </a:spcBef>
      <a:spcAft>
        <a:spcPct val="0"/>
      </a:spcAft>
      <a:buClr>
        <a:schemeClr val="bg2"/>
      </a:buClr>
      <a:buSzPct val="60000"/>
      <a:buFont typeface="Monotype Sorts" pitchFamily="2" charset="2"/>
      <a:defRPr sz="1600" b="1" kern="1200">
        <a:solidFill>
          <a:schemeClr val="bg2"/>
        </a:solidFill>
        <a:latin typeface="Arial" panose="020B0604020202020204" pitchFamily="34" charset="0"/>
        <a:ea typeface="+mn-ea"/>
        <a:cs typeface="+mn-cs"/>
      </a:defRPr>
    </a:lvl1pPr>
    <a:lvl2pPr marL="457200" algn="l" rtl="0" fontAlgn="base">
      <a:lnSpc>
        <a:spcPct val="120000"/>
      </a:lnSpc>
      <a:spcBef>
        <a:spcPct val="20000"/>
      </a:spcBef>
      <a:spcAft>
        <a:spcPct val="0"/>
      </a:spcAft>
      <a:buClr>
        <a:schemeClr val="bg2"/>
      </a:buClr>
      <a:buSzPct val="60000"/>
      <a:buFont typeface="Monotype Sorts" pitchFamily="2" charset="2"/>
      <a:defRPr sz="1600" b="1" kern="1200">
        <a:solidFill>
          <a:schemeClr val="bg2"/>
        </a:solidFill>
        <a:latin typeface="Arial" panose="020B0604020202020204" pitchFamily="34" charset="0"/>
        <a:ea typeface="+mn-ea"/>
        <a:cs typeface="+mn-cs"/>
      </a:defRPr>
    </a:lvl2pPr>
    <a:lvl3pPr marL="914400" algn="l" rtl="0" fontAlgn="base">
      <a:lnSpc>
        <a:spcPct val="120000"/>
      </a:lnSpc>
      <a:spcBef>
        <a:spcPct val="20000"/>
      </a:spcBef>
      <a:spcAft>
        <a:spcPct val="0"/>
      </a:spcAft>
      <a:buClr>
        <a:schemeClr val="bg2"/>
      </a:buClr>
      <a:buSzPct val="60000"/>
      <a:buFont typeface="Monotype Sorts" pitchFamily="2" charset="2"/>
      <a:defRPr sz="1600" b="1" kern="1200">
        <a:solidFill>
          <a:schemeClr val="bg2"/>
        </a:solidFill>
        <a:latin typeface="Arial" panose="020B0604020202020204" pitchFamily="34" charset="0"/>
        <a:ea typeface="+mn-ea"/>
        <a:cs typeface="+mn-cs"/>
      </a:defRPr>
    </a:lvl3pPr>
    <a:lvl4pPr marL="1371600" algn="l" rtl="0" fontAlgn="base">
      <a:lnSpc>
        <a:spcPct val="120000"/>
      </a:lnSpc>
      <a:spcBef>
        <a:spcPct val="20000"/>
      </a:spcBef>
      <a:spcAft>
        <a:spcPct val="0"/>
      </a:spcAft>
      <a:buClr>
        <a:schemeClr val="bg2"/>
      </a:buClr>
      <a:buSzPct val="60000"/>
      <a:buFont typeface="Monotype Sorts" pitchFamily="2" charset="2"/>
      <a:defRPr sz="1600" b="1" kern="1200">
        <a:solidFill>
          <a:schemeClr val="bg2"/>
        </a:solidFill>
        <a:latin typeface="Arial" panose="020B0604020202020204" pitchFamily="34" charset="0"/>
        <a:ea typeface="+mn-ea"/>
        <a:cs typeface="+mn-cs"/>
      </a:defRPr>
    </a:lvl4pPr>
    <a:lvl5pPr marL="1828800" algn="l" rtl="0" fontAlgn="base">
      <a:lnSpc>
        <a:spcPct val="120000"/>
      </a:lnSpc>
      <a:spcBef>
        <a:spcPct val="20000"/>
      </a:spcBef>
      <a:spcAft>
        <a:spcPct val="0"/>
      </a:spcAft>
      <a:buClr>
        <a:schemeClr val="bg2"/>
      </a:buClr>
      <a:buSzPct val="60000"/>
      <a:buFont typeface="Monotype Sorts" pitchFamily="2" charset="2"/>
      <a:defRPr sz="1600" b="1" kern="1200">
        <a:solidFill>
          <a:schemeClr val="bg2"/>
        </a:solidFill>
        <a:latin typeface="Arial" panose="020B0604020202020204" pitchFamily="34" charset="0"/>
        <a:ea typeface="+mn-ea"/>
        <a:cs typeface="+mn-cs"/>
      </a:defRPr>
    </a:lvl5pPr>
    <a:lvl6pPr marL="2286000" algn="l" defTabSz="914400" rtl="0" eaLnBrk="1" latinLnBrk="0" hangingPunct="1">
      <a:defRPr sz="1600" b="1" kern="1200">
        <a:solidFill>
          <a:schemeClr val="bg2"/>
        </a:solidFill>
        <a:latin typeface="Arial" panose="020B0604020202020204" pitchFamily="34" charset="0"/>
        <a:ea typeface="+mn-ea"/>
        <a:cs typeface="+mn-cs"/>
      </a:defRPr>
    </a:lvl6pPr>
    <a:lvl7pPr marL="2743200" algn="l" defTabSz="914400" rtl="0" eaLnBrk="1" latinLnBrk="0" hangingPunct="1">
      <a:defRPr sz="1600" b="1" kern="1200">
        <a:solidFill>
          <a:schemeClr val="bg2"/>
        </a:solidFill>
        <a:latin typeface="Arial" panose="020B0604020202020204" pitchFamily="34" charset="0"/>
        <a:ea typeface="+mn-ea"/>
        <a:cs typeface="+mn-cs"/>
      </a:defRPr>
    </a:lvl7pPr>
    <a:lvl8pPr marL="3200400" algn="l" defTabSz="914400" rtl="0" eaLnBrk="1" latinLnBrk="0" hangingPunct="1">
      <a:defRPr sz="1600" b="1" kern="1200">
        <a:solidFill>
          <a:schemeClr val="bg2"/>
        </a:solidFill>
        <a:latin typeface="Arial" panose="020B0604020202020204" pitchFamily="34" charset="0"/>
        <a:ea typeface="+mn-ea"/>
        <a:cs typeface="+mn-cs"/>
      </a:defRPr>
    </a:lvl8pPr>
    <a:lvl9pPr marL="3657600" algn="l" defTabSz="914400" rtl="0" eaLnBrk="1" latinLnBrk="0" hangingPunct="1">
      <a:defRPr sz="1600" b="1" kern="1200">
        <a:solidFill>
          <a:schemeClr val="bg2"/>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544" userDrawn="1">
          <p15:clr>
            <a:srgbClr val="A4A3A4"/>
          </p15:clr>
        </p15:guide>
        <p15:guide id="2" pos="527" userDrawn="1">
          <p15:clr>
            <a:srgbClr val="A4A3A4"/>
          </p15:clr>
        </p15:guide>
        <p15:guide id="3" pos="1439" userDrawn="1">
          <p15:clr>
            <a:srgbClr val="A4A3A4"/>
          </p15:clr>
        </p15:guide>
      </p15:sldGuideLst>
    </p:ext>
    <p:ext uri="{2D200454-40CA-4A62-9FC3-DE9A4176ACB9}">
      <p15:notesGuideLst xmlns:p15="http://schemas.microsoft.com/office/powerpoint/2012/main">
        <p15:guide id="1" orient="horz" pos="2144" userDrawn="1">
          <p15:clr>
            <a:srgbClr val="A4A3A4"/>
          </p15:clr>
        </p15:guide>
        <p15:guide id="2" pos="313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CC6600"/>
    <a:srgbClr val="336600"/>
    <a:srgbClr val="669900"/>
    <a:srgbClr val="C00000"/>
    <a:srgbClr val="FF0066"/>
    <a:srgbClr val="0033CC"/>
    <a:srgbClr val="FFC000"/>
    <a:srgbClr val="000066"/>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23" autoAdjust="0"/>
    <p:restoredTop sz="80675" autoAdjust="0"/>
  </p:normalViewPr>
  <p:slideViewPr>
    <p:cSldViewPr>
      <p:cViewPr varScale="1">
        <p:scale>
          <a:sx n="77" d="100"/>
          <a:sy n="77" d="100"/>
        </p:scale>
        <p:origin x="1112" y="72"/>
      </p:cViewPr>
      <p:guideLst>
        <p:guide orient="horz" pos="2544"/>
        <p:guide pos="527"/>
        <p:guide pos="143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332"/>
    </p:cViewPr>
  </p:sorterViewPr>
  <p:notesViewPr>
    <p:cSldViewPr>
      <p:cViewPr varScale="1">
        <p:scale>
          <a:sx n="67" d="100"/>
          <a:sy n="67" d="100"/>
        </p:scale>
        <p:origin x="1950" y="66"/>
      </p:cViewPr>
      <p:guideLst>
        <p:guide orient="horz" pos="2144"/>
        <p:guide pos="3131"/>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4307376" cy="339690"/>
          </a:xfrm>
          <a:prstGeom prst="rect">
            <a:avLst/>
          </a:prstGeom>
          <a:noFill/>
          <a:ln w="9525">
            <a:noFill/>
            <a:miter lim="800000"/>
            <a:headEnd/>
            <a:tailEnd/>
          </a:ln>
          <a:effectLst/>
        </p:spPr>
        <p:txBody>
          <a:bodyPr vert="horz" wrap="square" lIns="19865" tIns="0" rIns="19865" bIns="0" numCol="1" anchor="t" anchorCtr="0" compatLnSpc="1">
            <a:prstTxWarp prst="textNoShape">
              <a:avLst/>
            </a:prstTxWarp>
          </a:bodyPr>
          <a:lstStyle>
            <a:lvl1pPr defTabSz="954088" eaLnBrk="0" hangingPunct="0">
              <a:lnSpc>
                <a:spcPct val="100000"/>
              </a:lnSpc>
              <a:spcBef>
                <a:spcPct val="0"/>
              </a:spcBef>
              <a:buClrTx/>
              <a:buSzTx/>
              <a:buFontTx/>
              <a:buNone/>
              <a:defRPr sz="1000" b="0" i="1">
                <a:solidFill>
                  <a:schemeClr val="tx1"/>
                </a:solidFill>
                <a:latin typeface="Times New Roman" pitchFamily="18" charset="0"/>
              </a:defRPr>
            </a:lvl1pPr>
          </a:lstStyle>
          <a:p>
            <a:pPr>
              <a:defRPr/>
            </a:pPr>
            <a:r>
              <a:rPr lang="en-US"/>
              <a:t>Lecture 3 - sorting</a:t>
            </a:r>
          </a:p>
        </p:txBody>
      </p:sp>
      <p:sp>
        <p:nvSpPr>
          <p:cNvPr id="4099" name="Rectangle 3"/>
          <p:cNvSpPr>
            <a:spLocks noGrp="1" noChangeArrowheads="1"/>
          </p:cNvSpPr>
          <p:nvPr>
            <p:ph type="dt" sz="quarter" idx="1"/>
          </p:nvPr>
        </p:nvSpPr>
        <p:spPr bwMode="auto">
          <a:xfrm>
            <a:off x="5631964" y="0"/>
            <a:ext cx="4307375" cy="339690"/>
          </a:xfrm>
          <a:prstGeom prst="rect">
            <a:avLst/>
          </a:prstGeom>
          <a:noFill/>
          <a:ln w="9525">
            <a:noFill/>
            <a:miter lim="800000"/>
            <a:headEnd/>
            <a:tailEnd/>
          </a:ln>
          <a:effectLst/>
        </p:spPr>
        <p:txBody>
          <a:bodyPr vert="horz" wrap="square" lIns="19865" tIns="0" rIns="19865" bIns="0" numCol="1" anchor="t" anchorCtr="0" compatLnSpc="1">
            <a:prstTxWarp prst="textNoShape">
              <a:avLst/>
            </a:prstTxWarp>
          </a:bodyPr>
          <a:lstStyle>
            <a:lvl1pPr algn="r" defTabSz="954088" eaLnBrk="0" hangingPunct="0">
              <a:lnSpc>
                <a:spcPct val="100000"/>
              </a:lnSpc>
              <a:spcBef>
                <a:spcPct val="0"/>
              </a:spcBef>
              <a:buClrTx/>
              <a:buSzTx/>
              <a:buFontTx/>
              <a:buNone/>
              <a:defRPr sz="1000" b="0" i="1">
                <a:solidFill>
                  <a:schemeClr val="tx1"/>
                </a:solidFill>
                <a:latin typeface="Times New Roman" pitchFamily="18" charset="0"/>
              </a:defRPr>
            </a:lvl1pPr>
          </a:lstStyle>
          <a:p>
            <a:pPr>
              <a:defRPr/>
            </a:pPr>
            <a:endParaRPr lang="en-US"/>
          </a:p>
        </p:txBody>
      </p:sp>
      <p:sp>
        <p:nvSpPr>
          <p:cNvPr id="4100" name="Rectangle 4"/>
          <p:cNvSpPr>
            <a:spLocks noGrp="1" noChangeArrowheads="1"/>
          </p:cNvSpPr>
          <p:nvPr>
            <p:ph type="ftr" sz="quarter" idx="2"/>
          </p:nvPr>
        </p:nvSpPr>
        <p:spPr bwMode="auto">
          <a:xfrm>
            <a:off x="0" y="6465924"/>
            <a:ext cx="4307376" cy="339690"/>
          </a:xfrm>
          <a:prstGeom prst="rect">
            <a:avLst/>
          </a:prstGeom>
          <a:noFill/>
          <a:ln w="9525">
            <a:noFill/>
            <a:miter lim="800000"/>
            <a:headEnd/>
            <a:tailEnd/>
          </a:ln>
          <a:effectLst/>
        </p:spPr>
        <p:txBody>
          <a:bodyPr vert="horz" wrap="square" lIns="19865" tIns="0" rIns="19865" bIns="0" numCol="1" anchor="b" anchorCtr="0" compatLnSpc="1">
            <a:prstTxWarp prst="textNoShape">
              <a:avLst/>
            </a:prstTxWarp>
          </a:bodyPr>
          <a:lstStyle>
            <a:lvl1pPr defTabSz="954088" eaLnBrk="0" hangingPunct="0">
              <a:lnSpc>
                <a:spcPct val="100000"/>
              </a:lnSpc>
              <a:spcBef>
                <a:spcPct val="0"/>
              </a:spcBef>
              <a:buClrTx/>
              <a:buSzTx/>
              <a:buFontTx/>
              <a:buNone/>
              <a:defRPr sz="1000" b="0" i="1">
                <a:solidFill>
                  <a:schemeClr val="tx1"/>
                </a:solidFill>
                <a:latin typeface="Times New Roman" pitchFamily="18" charset="0"/>
              </a:defRPr>
            </a:lvl1pPr>
          </a:lstStyle>
          <a:p>
            <a:pPr>
              <a:defRPr/>
            </a:pPr>
            <a:r>
              <a:rPr lang="en-US"/>
              <a:t>Angela GOH</a:t>
            </a:r>
          </a:p>
        </p:txBody>
      </p:sp>
      <p:sp>
        <p:nvSpPr>
          <p:cNvPr id="4101" name="Rectangle 5"/>
          <p:cNvSpPr>
            <a:spLocks noGrp="1" noChangeArrowheads="1"/>
          </p:cNvSpPr>
          <p:nvPr>
            <p:ph type="sldNum" sz="quarter" idx="3"/>
          </p:nvPr>
        </p:nvSpPr>
        <p:spPr bwMode="auto">
          <a:xfrm>
            <a:off x="5631964" y="6465924"/>
            <a:ext cx="4307375" cy="339690"/>
          </a:xfrm>
          <a:prstGeom prst="rect">
            <a:avLst/>
          </a:prstGeom>
          <a:noFill/>
          <a:ln w="9525">
            <a:noFill/>
            <a:miter lim="800000"/>
            <a:headEnd/>
            <a:tailEnd/>
          </a:ln>
          <a:effectLst/>
        </p:spPr>
        <p:txBody>
          <a:bodyPr vert="horz" wrap="square" lIns="19865" tIns="0" rIns="19865" bIns="0" numCol="1" anchor="b" anchorCtr="0" compatLnSpc="1">
            <a:prstTxWarp prst="textNoShape">
              <a:avLst/>
            </a:prstTxWarp>
          </a:bodyPr>
          <a:lstStyle>
            <a:lvl1pPr algn="r" defTabSz="954088" eaLnBrk="0" hangingPunct="0">
              <a:lnSpc>
                <a:spcPct val="100000"/>
              </a:lnSpc>
              <a:spcBef>
                <a:spcPct val="0"/>
              </a:spcBef>
              <a:buClrTx/>
              <a:buSzTx/>
              <a:buFontTx/>
              <a:buNone/>
              <a:defRPr sz="1000" b="0" i="1">
                <a:solidFill>
                  <a:schemeClr val="tx1"/>
                </a:solidFill>
                <a:latin typeface="Times New Roman" panose="02020603050405020304" pitchFamily="18" charset="0"/>
              </a:defRPr>
            </a:lvl1pPr>
          </a:lstStyle>
          <a:p>
            <a:fld id="{ECC47C8C-33ED-4BE8-A513-D40FC5237D19}" type="slidenum">
              <a:rPr lang="en-US" altLang="en-US"/>
              <a:pPr/>
              <a:t>‹#›</a:t>
            </a:fld>
            <a:endParaRPr lang="en-US" altLang="en-US"/>
          </a:p>
        </p:txBody>
      </p:sp>
    </p:spTree>
    <p:extLst>
      <p:ext uri="{BB962C8B-B14F-4D97-AF65-F5344CB8AC3E}">
        <p14:creationId xmlns:p14="http://schemas.microsoft.com/office/powerpoint/2010/main" val="3589686834"/>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2881" units="in"/>
          <inkml:channel name="Y" type="integer" max="1808" units="in"/>
        </inkml:traceFormat>
        <inkml:channelProperties>
          <inkml:channelProperty channel="X" name="resolution" value="254.01163" units="1/in"/>
          <inkml:channelProperty channel="Y" name="resolution" value="254.00392" units="1/in"/>
        </inkml:channelProperties>
      </inkml:inkSource>
      <inkml:timestamp xml:id="ts0" timeString="2014-09-16T01:10:40.86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0,'0'0,"0"0,0 0,0 0,0 0,0 0,0 0,0 0,0 0,0 0,0 0,0 0,0 0,0 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4307376" cy="339690"/>
          </a:xfrm>
          <a:prstGeom prst="rect">
            <a:avLst/>
          </a:prstGeom>
          <a:noFill/>
          <a:ln w="9525">
            <a:noFill/>
            <a:miter lim="800000"/>
            <a:headEnd/>
            <a:tailEnd/>
          </a:ln>
          <a:effectLst/>
        </p:spPr>
        <p:txBody>
          <a:bodyPr vert="horz" wrap="square" lIns="19865" tIns="0" rIns="19865" bIns="0" numCol="1" anchor="t" anchorCtr="0" compatLnSpc="1">
            <a:prstTxWarp prst="textNoShape">
              <a:avLst/>
            </a:prstTxWarp>
          </a:bodyPr>
          <a:lstStyle>
            <a:lvl1pPr defTabSz="954088" eaLnBrk="0" hangingPunct="0">
              <a:lnSpc>
                <a:spcPct val="100000"/>
              </a:lnSpc>
              <a:spcBef>
                <a:spcPct val="0"/>
              </a:spcBef>
              <a:buClrTx/>
              <a:buSzTx/>
              <a:buFontTx/>
              <a:buNone/>
              <a:defRPr sz="1000" b="0" i="1">
                <a:solidFill>
                  <a:schemeClr val="tx1"/>
                </a:solidFill>
                <a:latin typeface="Times New Roman" pitchFamily="18" charset="0"/>
              </a:defRPr>
            </a:lvl1pPr>
          </a:lstStyle>
          <a:p>
            <a:pPr>
              <a:defRPr/>
            </a:pPr>
            <a:endParaRPr lang="en-US"/>
          </a:p>
        </p:txBody>
      </p:sp>
      <p:sp>
        <p:nvSpPr>
          <p:cNvPr id="2051" name="Rectangle 3"/>
          <p:cNvSpPr>
            <a:spLocks noGrp="1" noChangeArrowheads="1"/>
          </p:cNvSpPr>
          <p:nvPr>
            <p:ph type="dt" idx="1"/>
          </p:nvPr>
        </p:nvSpPr>
        <p:spPr bwMode="auto">
          <a:xfrm>
            <a:off x="5631964" y="0"/>
            <a:ext cx="4307375" cy="339690"/>
          </a:xfrm>
          <a:prstGeom prst="rect">
            <a:avLst/>
          </a:prstGeom>
          <a:noFill/>
          <a:ln w="9525">
            <a:noFill/>
            <a:miter lim="800000"/>
            <a:headEnd/>
            <a:tailEnd/>
          </a:ln>
          <a:effectLst/>
        </p:spPr>
        <p:txBody>
          <a:bodyPr vert="horz" wrap="square" lIns="19865" tIns="0" rIns="19865" bIns="0" numCol="1" anchor="t" anchorCtr="0" compatLnSpc="1">
            <a:prstTxWarp prst="textNoShape">
              <a:avLst/>
            </a:prstTxWarp>
          </a:bodyPr>
          <a:lstStyle>
            <a:lvl1pPr algn="r" defTabSz="954088" eaLnBrk="0" hangingPunct="0">
              <a:lnSpc>
                <a:spcPct val="100000"/>
              </a:lnSpc>
              <a:spcBef>
                <a:spcPct val="0"/>
              </a:spcBef>
              <a:buClrTx/>
              <a:buSzTx/>
              <a:buFontTx/>
              <a:buNone/>
              <a:defRPr sz="1000" b="0" i="1">
                <a:solidFill>
                  <a:schemeClr val="tx1"/>
                </a:solidFill>
                <a:latin typeface="Times New Roman" pitchFamily="18" charset="0"/>
              </a:defRPr>
            </a:lvl1pPr>
          </a:lstStyle>
          <a:p>
            <a:pPr>
              <a:defRPr/>
            </a:pPr>
            <a:endParaRPr lang="en-US"/>
          </a:p>
        </p:txBody>
      </p:sp>
      <p:sp>
        <p:nvSpPr>
          <p:cNvPr id="95236" name="Rectangle 4"/>
          <p:cNvSpPr>
            <a:spLocks noGrp="1" noRot="1" noChangeAspect="1" noChangeArrowheads="1" noTextEdit="1"/>
          </p:cNvSpPr>
          <p:nvPr>
            <p:ph type="sldImg" idx="2"/>
          </p:nvPr>
        </p:nvSpPr>
        <p:spPr bwMode="auto">
          <a:xfrm>
            <a:off x="3133725" y="515938"/>
            <a:ext cx="3671888" cy="25431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1324588" y="3232963"/>
            <a:ext cx="7290163" cy="3061639"/>
          </a:xfrm>
          <a:prstGeom prst="rect">
            <a:avLst/>
          </a:prstGeom>
          <a:noFill/>
          <a:ln w="9525">
            <a:noFill/>
            <a:miter lim="800000"/>
            <a:headEnd/>
            <a:tailEnd/>
          </a:ln>
          <a:effectLst/>
        </p:spPr>
        <p:txBody>
          <a:bodyPr vert="horz" wrap="square" lIns="96016" tIns="48008" rIns="96016" bIns="48008" numCol="1" anchor="t" anchorCtr="0" compatLnSpc="1">
            <a:prstTxWarp prst="textNoShape">
              <a:avLst/>
            </a:prstTxWarp>
          </a:bodyPr>
          <a:lstStyle/>
          <a:p>
            <a:pPr lvl="0"/>
            <a:r>
              <a:rPr lang="en-US" noProof="0" smtClean="0"/>
              <a:t>Click to edit Master text styles</a:t>
            </a:r>
          </a:p>
          <a:p>
            <a:pPr lvl="0"/>
            <a:r>
              <a:rPr lang="en-US" noProof="0" smtClean="0"/>
              <a:t>Second level</a:t>
            </a:r>
          </a:p>
          <a:p>
            <a:pPr lvl="0"/>
            <a:r>
              <a:rPr lang="en-US" noProof="0" smtClean="0"/>
              <a:t>Third level</a:t>
            </a:r>
          </a:p>
          <a:p>
            <a:pPr lvl="0"/>
            <a:r>
              <a:rPr lang="en-US" noProof="0" smtClean="0"/>
              <a:t>Fourth level</a:t>
            </a:r>
          </a:p>
          <a:p>
            <a:pPr lvl="0"/>
            <a:r>
              <a:rPr lang="en-US" noProof="0" smtClean="0"/>
              <a:t>Fifth level</a:t>
            </a:r>
          </a:p>
        </p:txBody>
      </p:sp>
      <p:sp>
        <p:nvSpPr>
          <p:cNvPr id="2054" name="Rectangle 6"/>
          <p:cNvSpPr>
            <a:spLocks noGrp="1" noChangeArrowheads="1"/>
          </p:cNvSpPr>
          <p:nvPr>
            <p:ph type="ftr" sz="quarter" idx="4"/>
          </p:nvPr>
        </p:nvSpPr>
        <p:spPr bwMode="auto">
          <a:xfrm>
            <a:off x="0" y="6465924"/>
            <a:ext cx="4307376" cy="339690"/>
          </a:xfrm>
          <a:prstGeom prst="rect">
            <a:avLst/>
          </a:prstGeom>
          <a:noFill/>
          <a:ln w="9525">
            <a:noFill/>
            <a:miter lim="800000"/>
            <a:headEnd/>
            <a:tailEnd/>
          </a:ln>
          <a:effectLst/>
        </p:spPr>
        <p:txBody>
          <a:bodyPr vert="horz" wrap="square" lIns="19865" tIns="0" rIns="19865" bIns="0" numCol="1" anchor="b" anchorCtr="0" compatLnSpc="1">
            <a:prstTxWarp prst="textNoShape">
              <a:avLst/>
            </a:prstTxWarp>
          </a:bodyPr>
          <a:lstStyle>
            <a:lvl1pPr defTabSz="954088" eaLnBrk="0" hangingPunct="0">
              <a:lnSpc>
                <a:spcPct val="100000"/>
              </a:lnSpc>
              <a:spcBef>
                <a:spcPct val="0"/>
              </a:spcBef>
              <a:buClrTx/>
              <a:buSzTx/>
              <a:buFontTx/>
              <a:buNone/>
              <a:defRPr sz="1000" b="0" i="1">
                <a:solidFill>
                  <a:schemeClr val="tx1"/>
                </a:solidFill>
                <a:latin typeface="Times New Roman" pitchFamily="18" charset="0"/>
              </a:defRPr>
            </a:lvl1pPr>
          </a:lstStyle>
          <a:p>
            <a:pPr>
              <a:defRPr/>
            </a:pPr>
            <a:endParaRPr lang="en-US"/>
          </a:p>
        </p:txBody>
      </p:sp>
      <p:sp>
        <p:nvSpPr>
          <p:cNvPr id="2055" name="Rectangle 7"/>
          <p:cNvSpPr>
            <a:spLocks noGrp="1" noChangeArrowheads="1"/>
          </p:cNvSpPr>
          <p:nvPr>
            <p:ph type="sldNum" sz="quarter" idx="5"/>
          </p:nvPr>
        </p:nvSpPr>
        <p:spPr bwMode="auto">
          <a:xfrm>
            <a:off x="5631964" y="6465924"/>
            <a:ext cx="4307375" cy="339690"/>
          </a:xfrm>
          <a:prstGeom prst="rect">
            <a:avLst/>
          </a:prstGeom>
          <a:noFill/>
          <a:ln w="9525">
            <a:noFill/>
            <a:miter lim="800000"/>
            <a:headEnd/>
            <a:tailEnd/>
          </a:ln>
          <a:effectLst/>
        </p:spPr>
        <p:txBody>
          <a:bodyPr vert="horz" wrap="square" lIns="19865" tIns="0" rIns="19865" bIns="0" numCol="1" anchor="b" anchorCtr="0" compatLnSpc="1">
            <a:prstTxWarp prst="textNoShape">
              <a:avLst/>
            </a:prstTxWarp>
          </a:bodyPr>
          <a:lstStyle>
            <a:lvl1pPr algn="r" defTabSz="954088" eaLnBrk="0" hangingPunct="0">
              <a:lnSpc>
                <a:spcPct val="100000"/>
              </a:lnSpc>
              <a:spcBef>
                <a:spcPct val="0"/>
              </a:spcBef>
              <a:buClrTx/>
              <a:buSzTx/>
              <a:buFontTx/>
              <a:buNone/>
              <a:defRPr sz="1000" b="0" i="1">
                <a:solidFill>
                  <a:schemeClr val="tx1"/>
                </a:solidFill>
                <a:latin typeface="Times New Roman" panose="02020603050405020304" pitchFamily="18" charset="0"/>
              </a:defRPr>
            </a:lvl1pPr>
          </a:lstStyle>
          <a:p>
            <a:fld id="{71BE5D5F-87E6-4666-8BA1-E79CF441DC6E}" type="slidenum">
              <a:rPr lang="en-US" altLang="en-US"/>
              <a:pPr/>
              <a:t>‹#›</a:t>
            </a:fld>
            <a:endParaRPr lang="en-US" altLang="en-US"/>
          </a:p>
        </p:txBody>
      </p:sp>
    </p:spTree>
    <p:extLst>
      <p:ext uri="{BB962C8B-B14F-4D97-AF65-F5344CB8AC3E}">
        <p14:creationId xmlns:p14="http://schemas.microsoft.com/office/powerpoint/2010/main" val="14847534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4742055C-F959-426D-846B-EC1764B7936C}" type="slidenum">
              <a:rPr lang="en-US" altLang="en-US" sz="1000" b="0">
                <a:solidFill>
                  <a:schemeClr val="tx1"/>
                </a:solidFill>
                <a:latin typeface="Times New Roman" panose="02020603050405020304" pitchFamily="18" charset="0"/>
              </a:rPr>
              <a:pPr/>
              <a:t>1</a:t>
            </a:fld>
            <a:endParaRPr lang="en-US" altLang="en-US" sz="1000" b="0">
              <a:solidFill>
                <a:schemeClr val="tx1"/>
              </a:solidFill>
              <a:latin typeface="Times New Roman" panose="02020603050405020304" pitchFamily="18" charset="0"/>
            </a:endParaRPr>
          </a:p>
        </p:txBody>
      </p:sp>
      <p:sp>
        <p:nvSpPr>
          <p:cNvPr id="96259" name="Rectangle 2"/>
          <p:cNvSpPr>
            <a:spLocks noGrp="1" noRot="1" noChangeAspect="1" noChangeArrowheads="1" noTextEdit="1"/>
          </p:cNvSpPr>
          <p:nvPr>
            <p:ph type="sldImg"/>
          </p:nvPr>
        </p:nvSpPr>
        <p:spPr>
          <a:ln cap="flat"/>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Today we are going to look at the second sorting algorithm, called “</a:t>
            </a:r>
            <a:r>
              <a:rPr lang="en-GB" sz="1200" kern="1200" dirty="0" err="1" smtClean="0">
                <a:solidFill>
                  <a:schemeClr val="tx1"/>
                </a:solidFill>
                <a:effectLst/>
                <a:latin typeface="Times New Roman" pitchFamily="18" charset="0"/>
                <a:ea typeface="+mn-ea"/>
                <a:cs typeface="+mn-cs"/>
              </a:rPr>
              <a:t>Mergesort</a:t>
            </a:r>
            <a:r>
              <a:rPr lang="en-GB" sz="1200" kern="1200" dirty="0" smtClean="0">
                <a:solidFill>
                  <a:schemeClr val="tx1"/>
                </a:solidFill>
                <a:effectLst/>
                <a:latin typeface="Times New Roman" pitchFamily="18" charset="0"/>
                <a:ea typeface="+mn-ea"/>
                <a:cs typeface="+mn-cs"/>
              </a:rPr>
              <a:t>”.</a:t>
            </a:r>
          </a:p>
        </p:txBody>
      </p:sp>
    </p:spTree>
    <p:extLst>
      <p:ext uri="{BB962C8B-B14F-4D97-AF65-F5344CB8AC3E}">
        <p14:creationId xmlns:p14="http://schemas.microsoft.com/office/powerpoint/2010/main" val="38690537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For each of the sub-problems, we get the sub-solution.</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10</a:t>
            </a:fld>
            <a:endParaRPr lang="en-US" altLang="en-US"/>
          </a:p>
        </p:txBody>
      </p:sp>
    </p:spTree>
    <p:extLst>
      <p:ext uri="{BB962C8B-B14F-4D97-AF65-F5344CB8AC3E}">
        <p14:creationId xmlns:p14="http://schemas.microsoft.com/office/powerpoint/2010/main" val="675105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In the end, we combine the sub-solutions into the final solution.</a:t>
            </a:r>
          </a:p>
          <a:p>
            <a:r>
              <a:rPr lang="en-GB" sz="1200" kern="1200" dirty="0" smtClean="0">
                <a:solidFill>
                  <a:schemeClr val="tx1"/>
                </a:solidFill>
                <a:effectLst/>
                <a:latin typeface="Times New Roman" pitchFamily="18" charset="0"/>
                <a:ea typeface="+mn-ea"/>
                <a:cs typeface="+mn-cs"/>
              </a:rPr>
              <a:t>The rationale is that when the problem size is smaller, it is easier to solve.</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11</a:t>
            </a:fld>
            <a:endParaRPr lang="en-US" altLang="en-US"/>
          </a:p>
        </p:txBody>
      </p:sp>
    </p:spTree>
    <p:extLst>
      <p:ext uri="{BB962C8B-B14F-4D97-AF65-F5344CB8AC3E}">
        <p14:creationId xmlns:p14="http://schemas.microsoft.com/office/powerpoint/2010/main" val="399964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In a picture, a problem of size n is divided into </a:t>
            </a:r>
            <a:r>
              <a:rPr lang="en-GB" sz="1200" i="1" kern="1200" dirty="0" smtClean="0">
                <a:solidFill>
                  <a:schemeClr val="tx1"/>
                </a:solidFill>
                <a:effectLst/>
                <a:latin typeface="Times New Roman" pitchFamily="18" charset="0"/>
                <a:ea typeface="+mn-ea"/>
                <a:cs typeface="+mn-cs"/>
              </a:rPr>
              <a:t>a</a:t>
            </a:r>
            <a:r>
              <a:rPr lang="en-GB" sz="1200" kern="1200" dirty="0" smtClean="0">
                <a:solidFill>
                  <a:schemeClr val="tx1"/>
                </a:solidFill>
                <a:effectLst/>
                <a:latin typeface="Times New Roman" pitchFamily="18" charset="0"/>
                <a:ea typeface="+mn-ea"/>
                <a:cs typeface="+mn-cs"/>
              </a:rPr>
              <a:t> sub-problem, each of size n divided by a.</a:t>
            </a:r>
          </a:p>
          <a:p>
            <a:r>
              <a:rPr lang="en-GB" sz="1200" kern="1200" dirty="0" smtClean="0">
                <a:solidFill>
                  <a:schemeClr val="tx1"/>
                </a:solidFill>
                <a:effectLst/>
                <a:latin typeface="Times New Roman" pitchFamily="18" charset="0"/>
                <a:ea typeface="+mn-ea"/>
                <a:cs typeface="+mn-cs"/>
              </a:rPr>
              <a:t>And for each sub-problem we get a sub-solution, s1, s2 and so on. </a:t>
            </a:r>
          </a:p>
          <a:p>
            <a:r>
              <a:rPr lang="en-GB" sz="1200" kern="1200" dirty="0" smtClean="0">
                <a:solidFill>
                  <a:schemeClr val="tx1"/>
                </a:solidFill>
                <a:effectLst/>
                <a:latin typeface="Times New Roman" pitchFamily="18" charset="0"/>
                <a:ea typeface="+mn-ea"/>
                <a:cs typeface="+mn-cs"/>
              </a:rPr>
              <a:t>In the end we combine them into the final solution. </a:t>
            </a:r>
          </a:p>
          <a:p>
            <a:r>
              <a:rPr lang="en-GB" sz="1200" kern="1200" dirty="0" smtClean="0">
                <a:solidFill>
                  <a:schemeClr val="tx1"/>
                </a:solidFill>
                <a:effectLst/>
                <a:latin typeface="Times New Roman" pitchFamily="18" charset="0"/>
                <a:ea typeface="+mn-ea"/>
                <a:cs typeface="+mn-cs"/>
              </a:rPr>
              <a:t>We can imagine that for each sub-problem, we do the divide and conquer recursively. A sub-problem will be divided into sub </a:t>
            </a:r>
            <a:r>
              <a:rPr lang="en-GB" sz="1200" kern="1200" dirty="0" err="1" smtClean="0">
                <a:solidFill>
                  <a:schemeClr val="tx1"/>
                </a:solidFill>
                <a:effectLst/>
                <a:latin typeface="Times New Roman" pitchFamily="18" charset="0"/>
                <a:ea typeface="+mn-ea"/>
                <a:cs typeface="+mn-cs"/>
              </a:rPr>
              <a:t>sub</a:t>
            </a:r>
            <a:r>
              <a:rPr lang="en-GB" sz="1200" kern="1200" dirty="0" smtClean="0">
                <a:solidFill>
                  <a:schemeClr val="tx1"/>
                </a:solidFill>
                <a:effectLst/>
                <a:latin typeface="Times New Roman" pitchFamily="18" charset="0"/>
                <a:ea typeface="+mn-ea"/>
                <a:cs typeface="+mn-cs"/>
              </a:rPr>
              <a:t> problems, until the problem becomes so small that it is straightforward to solve it. Now let us apply the idea of divide and conquer to the sorting problem.</a:t>
            </a:r>
          </a:p>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12</a:t>
            </a:fld>
            <a:endParaRPr lang="en-US" altLang="en-US"/>
          </a:p>
        </p:txBody>
      </p:sp>
    </p:spTree>
    <p:extLst>
      <p:ext uri="{BB962C8B-B14F-4D97-AF65-F5344CB8AC3E}">
        <p14:creationId xmlns:p14="http://schemas.microsoft.com/office/powerpoint/2010/main" val="25682042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Now, Let’s have</a:t>
            </a:r>
            <a:r>
              <a:rPr lang="en-GB" baseline="0" dirty="0" smtClean="0"/>
              <a:t> a look the </a:t>
            </a:r>
            <a:r>
              <a:rPr lang="en-GB" baseline="0" dirty="0" err="1" smtClean="0"/>
              <a:t>Mergesort</a:t>
            </a:r>
            <a:r>
              <a:rPr lang="en-GB" baseline="0" dirty="0" smtClean="0"/>
              <a:t> Algorithm.</a:t>
            </a:r>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13</a:t>
            </a:fld>
            <a:endParaRPr lang="en-US" altLang="en-US"/>
          </a:p>
        </p:txBody>
      </p:sp>
    </p:spTree>
    <p:extLst>
      <p:ext uri="{BB962C8B-B14F-4D97-AF65-F5344CB8AC3E}">
        <p14:creationId xmlns:p14="http://schemas.microsoft.com/office/powerpoint/2010/main" val="12971024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This is the pseudo code of the </a:t>
            </a:r>
            <a:r>
              <a:rPr lang="en-GB" sz="1200" kern="1200" dirty="0" err="1" smtClean="0">
                <a:solidFill>
                  <a:schemeClr val="tx1"/>
                </a:solidFill>
                <a:effectLst/>
                <a:latin typeface="Times New Roman" pitchFamily="18" charset="0"/>
                <a:ea typeface="+mn-ea"/>
                <a:cs typeface="+mn-cs"/>
              </a:rPr>
              <a:t>Mergesort</a:t>
            </a:r>
            <a:r>
              <a:rPr lang="en-GB" sz="1200" kern="1200" dirty="0" smtClean="0">
                <a:solidFill>
                  <a:schemeClr val="tx1"/>
                </a:solidFill>
                <a:effectLst/>
                <a:latin typeface="Times New Roman" pitchFamily="18" charset="0"/>
                <a:ea typeface="+mn-ea"/>
                <a:cs typeface="+mn-cs"/>
              </a:rPr>
              <a:t> algorithm.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14</a:t>
            </a:fld>
            <a:endParaRPr lang="en-US" altLang="en-US"/>
          </a:p>
        </p:txBody>
      </p:sp>
    </p:spTree>
    <p:extLst>
      <p:ext uri="{BB962C8B-B14F-4D97-AF65-F5344CB8AC3E}">
        <p14:creationId xmlns:p14="http://schemas.microsoft.com/office/powerpoint/2010/main" val="29455386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Given a list of records, </a:t>
            </a:r>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15</a:t>
            </a:fld>
            <a:endParaRPr lang="en-US" altLang="en-US"/>
          </a:p>
        </p:txBody>
      </p:sp>
    </p:spTree>
    <p:extLst>
      <p:ext uri="{BB962C8B-B14F-4D97-AF65-F5344CB8AC3E}">
        <p14:creationId xmlns:p14="http://schemas.microsoft.com/office/powerpoint/2010/main" val="29744203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if the length of the list is larger than 1 (that is, it contains at least two elements), </a:t>
            </a:r>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16</a:t>
            </a:fld>
            <a:endParaRPr lang="en-US" altLang="en-US"/>
          </a:p>
        </p:txBody>
      </p:sp>
    </p:spTree>
    <p:extLst>
      <p:ext uri="{BB962C8B-B14F-4D97-AF65-F5344CB8AC3E}">
        <p14:creationId xmlns:p14="http://schemas.microsoft.com/office/powerpoint/2010/main" val="41342915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We can partition the list into two approximately equal sized sub-lists, L1 and L2. </a:t>
            </a:r>
          </a:p>
          <a:p>
            <a:r>
              <a:rPr lang="en-GB" sz="1200" kern="1200" dirty="0" smtClean="0">
                <a:solidFill>
                  <a:schemeClr val="tx1"/>
                </a:solidFill>
                <a:effectLst/>
                <a:latin typeface="Times New Roman" pitchFamily="18" charset="0"/>
                <a:ea typeface="+mn-ea"/>
                <a:cs typeface="+mn-cs"/>
              </a:rPr>
              <a:t>When the size of the list is an odd number, the lengths of the two sub-lists would be approximately equal rather than exactly equal.</a:t>
            </a:r>
          </a:p>
          <a:p>
            <a:r>
              <a:rPr lang="en-GB" sz="1200" kern="1200" dirty="0" smtClean="0">
                <a:solidFill>
                  <a:schemeClr val="tx1"/>
                </a:solidFill>
                <a:effectLst/>
                <a:latin typeface="Times New Roman" pitchFamily="18" charset="0"/>
                <a:ea typeface="+mn-ea"/>
                <a:cs typeface="+mn-cs"/>
              </a:rPr>
              <a:t>The partition is actually the “divide” step. </a:t>
            </a:r>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17</a:t>
            </a:fld>
            <a:endParaRPr lang="en-US" altLang="en-US"/>
          </a:p>
        </p:txBody>
      </p:sp>
    </p:spTree>
    <p:extLst>
      <p:ext uri="{BB962C8B-B14F-4D97-AF65-F5344CB8AC3E}">
        <p14:creationId xmlns:p14="http://schemas.microsoft.com/office/powerpoint/2010/main" val="299988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Then, we apply the </a:t>
            </a:r>
            <a:r>
              <a:rPr lang="en-GB" sz="1200" kern="1200" dirty="0" err="1" smtClean="0">
                <a:solidFill>
                  <a:schemeClr val="tx1"/>
                </a:solidFill>
                <a:effectLst/>
                <a:latin typeface="Times New Roman" pitchFamily="18" charset="0"/>
                <a:ea typeface="+mn-ea"/>
                <a:cs typeface="+mn-cs"/>
              </a:rPr>
              <a:t>mergeSort</a:t>
            </a:r>
            <a:r>
              <a:rPr lang="en-GB" sz="1200" kern="1200" dirty="0" smtClean="0">
                <a:solidFill>
                  <a:schemeClr val="tx1"/>
                </a:solidFill>
                <a:effectLst/>
                <a:latin typeface="Times New Roman" pitchFamily="18" charset="0"/>
                <a:ea typeface="+mn-ea"/>
                <a:cs typeface="+mn-cs"/>
              </a:rPr>
              <a:t> function recursively on the sub-list L1</a:t>
            </a:r>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18</a:t>
            </a:fld>
            <a:endParaRPr lang="en-US" altLang="en-US"/>
          </a:p>
        </p:txBody>
      </p:sp>
    </p:spTree>
    <p:extLst>
      <p:ext uri="{BB962C8B-B14F-4D97-AF65-F5344CB8AC3E}">
        <p14:creationId xmlns:p14="http://schemas.microsoft.com/office/powerpoint/2010/main" val="1903535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and then on the sub-list L2. After the two recursive calls, L1 and L2 would have been sorted already. </a:t>
            </a:r>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19</a:t>
            </a:fld>
            <a:endParaRPr lang="en-US" altLang="en-US"/>
          </a:p>
        </p:txBody>
      </p:sp>
    </p:spTree>
    <p:extLst>
      <p:ext uri="{BB962C8B-B14F-4D97-AF65-F5344CB8AC3E}">
        <p14:creationId xmlns:p14="http://schemas.microsoft.com/office/powerpoint/2010/main" val="3150402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baseline="0" dirty="0" smtClean="0"/>
              <a:t>In this lecture, we aim to achieve the following goals. </a:t>
            </a:r>
          </a:p>
          <a:p>
            <a:r>
              <a:rPr lang="en-US" altLang="en-US" baseline="0" dirty="0" smtClean="0"/>
              <a:t>First, by learning </a:t>
            </a:r>
            <a:r>
              <a:rPr lang="en-US" altLang="en-US" baseline="0" dirty="0" err="1" smtClean="0"/>
              <a:t>Mergesort</a:t>
            </a:r>
            <a:r>
              <a:rPr lang="en-US" altLang="en-US" baseline="0" dirty="0" smtClean="0"/>
              <a:t> as an example, we should gain a better understanding of the “Divide and Conquer” approach, which is a popular and powerful strategy for algorithm design. </a:t>
            </a:r>
          </a:p>
          <a:p>
            <a:r>
              <a:rPr lang="en-US" altLang="en-US" baseline="0" dirty="0" smtClean="0"/>
              <a:t>Secondly, we will learn how </a:t>
            </a:r>
            <a:r>
              <a:rPr lang="en-US" altLang="en-US" baseline="0" dirty="0" err="1" smtClean="0"/>
              <a:t>Mergesort</a:t>
            </a:r>
            <a:r>
              <a:rPr lang="en-US" altLang="en-US" baseline="0" dirty="0" smtClean="0"/>
              <a:t> algorithm works, by reading its pseudo code, and manually executing the algorithm by hand on a toy example.</a:t>
            </a:r>
          </a:p>
          <a:p>
            <a:r>
              <a:rPr lang="en-US" altLang="en-US" baseline="0" dirty="0" smtClean="0"/>
              <a:t>Last but not the least, we will learn how to </a:t>
            </a:r>
            <a:r>
              <a:rPr lang="en-US" altLang="en-US" baseline="0" dirty="0" err="1" smtClean="0"/>
              <a:t>analyse</a:t>
            </a:r>
            <a:r>
              <a:rPr lang="en-US" altLang="en-US" baseline="0" dirty="0" smtClean="0"/>
              <a:t> the time complexity of </a:t>
            </a:r>
            <a:r>
              <a:rPr lang="en-US" altLang="en-US" baseline="0" dirty="0" err="1" smtClean="0"/>
              <a:t>Mergesort</a:t>
            </a:r>
            <a:r>
              <a:rPr lang="en-US" altLang="en-US" baseline="0" dirty="0" smtClean="0"/>
              <a:t> algorithm. </a:t>
            </a:r>
            <a:r>
              <a:rPr lang="en-US" altLang="en-US" baseline="0" dirty="0" err="1" smtClean="0"/>
              <a:t>Mergesort</a:t>
            </a:r>
            <a:r>
              <a:rPr lang="en-US" altLang="en-US" baseline="0" dirty="0" smtClean="0"/>
              <a:t> will be presented as a recursive function. As such, two techniques for complexity analysis will be used. One is the recurrence equation, and the other is the recursion tree. They are often used for </a:t>
            </a:r>
            <a:r>
              <a:rPr lang="en-US" altLang="en-US" baseline="0" dirty="0" err="1" smtClean="0"/>
              <a:t>analysing</a:t>
            </a:r>
            <a:r>
              <a:rPr lang="en-US" altLang="en-US" baseline="0" dirty="0" smtClean="0"/>
              <a:t> divide and conquer algorithms.</a:t>
            </a:r>
          </a:p>
        </p:txBody>
      </p:sp>
      <p:sp>
        <p:nvSpPr>
          <p:cNvPr id="4" name="Slide Number Placeholder 3"/>
          <p:cNvSpPr>
            <a:spLocks noGrp="1"/>
          </p:cNvSpPr>
          <p:nvPr>
            <p:ph type="sldNum" sz="quarter" idx="10"/>
          </p:nvPr>
        </p:nvSpPr>
        <p:spPr/>
        <p:txBody>
          <a:bodyPr/>
          <a:lstStyle/>
          <a:p>
            <a:fld id="{5DD5BB26-FCFB-4528-9774-A187779B518D}" type="slidenum">
              <a:rPr lang="en-GB" smtClean="0"/>
              <a:pPr/>
              <a:t>2</a:t>
            </a:fld>
            <a:endParaRPr lang="en-GB"/>
          </a:p>
        </p:txBody>
      </p:sp>
    </p:spTree>
    <p:extLst>
      <p:ext uri="{BB962C8B-B14F-4D97-AF65-F5344CB8AC3E}">
        <p14:creationId xmlns:p14="http://schemas.microsoft.com/office/powerpoint/2010/main" val="25499692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We will then merge the sorted sub-lists L1 and L2 into one sorted list.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20</a:t>
            </a:fld>
            <a:endParaRPr lang="en-US" altLang="en-US"/>
          </a:p>
        </p:txBody>
      </p:sp>
    </p:spTree>
    <p:extLst>
      <p:ext uri="{BB962C8B-B14F-4D97-AF65-F5344CB8AC3E}">
        <p14:creationId xmlns:p14="http://schemas.microsoft.com/office/powerpoint/2010/main" val="17750837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This is an outline of the </a:t>
            </a:r>
            <a:r>
              <a:rPr lang="en-GB" sz="1200" kern="1200" dirty="0" err="1" smtClean="0">
                <a:solidFill>
                  <a:schemeClr val="tx1"/>
                </a:solidFill>
                <a:effectLst/>
                <a:latin typeface="Times New Roman" pitchFamily="18" charset="0"/>
                <a:ea typeface="+mn-ea"/>
                <a:cs typeface="+mn-cs"/>
              </a:rPr>
              <a:t>Mergesort</a:t>
            </a:r>
            <a:r>
              <a:rPr lang="en-GB" sz="1200" kern="1200" dirty="0" smtClean="0">
                <a:solidFill>
                  <a:schemeClr val="tx1"/>
                </a:solidFill>
                <a:effectLst/>
                <a:latin typeface="Times New Roman" pitchFamily="18" charset="0"/>
                <a:ea typeface="+mn-ea"/>
                <a:cs typeface="+mn-cs"/>
              </a:rPr>
              <a:t> algorithm. </a:t>
            </a:r>
          </a:p>
          <a:p>
            <a:r>
              <a:rPr lang="en-GB" sz="1200" kern="1200" dirty="0" smtClean="0">
                <a:solidFill>
                  <a:schemeClr val="tx1"/>
                </a:solidFill>
                <a:effectLst/>
                <a:latin typeface="Times New Roman" pitchFamily="18" charset="0"/>
                <a:ea typeface="+mn-ea"/>
                <a:cs typeface="+mn-cs"/>
              </a:rPr>
              <a:t>As we know, sorting normally requires comparisons between elements, but where in the algorithm are the comparisons done? </a:t>
            </a:r>
          </a:p>
          <a:p>
            <a:r>
              <a:rPr lang="en-GB" sz="1200" kern="1200" dirty="0" smtClean="0">
                <a:solidFill>
                  <a:schemeClr val="tx1"/>
                </a:solidFill>
                <a:effectLst/>
                <a:latin typeface="Times New Roman" pitchFamily="18" charset="0"/>
                <a:ea typeface="+mn-ea"/>
                <a:cs typeface="+mn-cs"/>
              </a:rPr>
              <a:t>Actually the “dirty” work of comparisons are done in the “merge”.</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21</a:t>
            </a:fld>
            <a:endParaRPr lang="en-US" altLang="en-US"/>
          </a:p>
        </p:txBody>
      </p:sp>
    </p:spTree>
    <p:extLst>
      <p:ext uri="{BB962C8B-B14F-4D97-AF65-F5344CB8AC3E}">
        <p14:creationId xmlns:p14="http://schemas.microsoft.com/office/powerpoint/2010/main" val="41665658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kern="1200" dirty="0" smtClean="0">
                <a:solidFill>
                  <a:schemeClr val="tx1"/>
                </a:solidFill>
                <a:effectLst/>
                <a:latin typeface="Times New Roman" pitchFamily="18" charset="0"/>
                <a:ea typeface="+mn-ea"/>
                <a:cs typeface="+mn-cs"/>
              </a:rPr>
              <a:t>In</a:t>
            </a:r>
            <a:r>
              <a:rPr lang="en-GB" sz="1200" b="0" kern="1200" baseline="0" dirty="0" smtClean="0">
                <a:solidFill>
                  <a:schemeClr val="tx1"/>
                </a:solidFill>
                <a:effectLst/>
                <a:latin typeface="Times New Roman" pitchFamily="18" charset="0"/>
                <a:ea typeface="+mn-ea"/>
                <a:cs typeface="+mn-cs"/>
              </a:rPr>
              <a:t> the next, let us see a more </a:t>
            </a:r>
            <a:r>
              <a:rPr lang="en-GB" sz="1200" b="0" kern="1200" dirty="0" smtClean="0">
                <a:solidFill>
                  <a:schemeClr val="tx1"/>
                </a:solidFill>
                <a:effectLst/>
                <a:latin typeface="Times New Roman" pitchFamily="18" charset="0"/>
                <a:ea typeface="+mn-ea"/>
                <a:cs typeface="+mn-cs"/>
              </a:rPr>
              <a:t>detailed pseudo code of </a:t>
            </a:r>
            <a:r>
              <a:rPr lang="en-GB" sz="1200" b="0" kern="1200" dirty="0" err="1" smtClean="0">
                <a:solidFill>
                  <a:schemeClr val="tx1"/>
                </a:solidFill>
                <a:effectLst/>
                <a:latin typeface="Times New Roman" pitchFamily="18" charset="0"/>
                <a:ea typeface="+mn-ea"/>
                <a:cs typeface="+mn-cs"/>
              </a:rPr>
              <a:t>Mergesort</a:t>
            </a:r>
            <a:r>
              <a:rPr lang="en-GB" sz="1200" b="0" kern="1200" dirty="0" smtClean="0">
                <a:solidFill>
                  <a:schemeClr val="tx1"/>
                </a:solidFill>
                <a:effectLst/>
                <a:latin typeface="Times New Roman" pitchFamily="18" charset="0"/>
                <a:ea typeface="+mn-ea"/>
                <a:cs typeface="+mn-cs"/>
              </a:rPr>
              <a:t>.</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22</a:t>
            </a:fld>
            <a:endParaRPr lang="en-US" altLang="en-US"/>
          </a:p>
        </p:txBody>
      </p:sp>
    </p:spTree>
    <p:extLst>
      <p:ext uri="{BB962C8B-B14F-4D97-AF65-F5344CB8AC3E}">
        <p14:creationId xmlns:p14="http://schemas.microsoft.com/office/powerpoint/2010/main" val="4019252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
        <p:nvSpPr>
          <p:cNvPr id="983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DCE44AC4-B0FF-4BF1-B5FA-5B887B9FD905}" type="slidenum">
              <a:rPr lang="en-US" altLang="en-US" sz="1000" b="0">
                <a:solidFill>
                  <a:schemeClr val="tx1"/>
                </a:solidFill>
                <a:latin typeface="Times New Roman" panose="02020603050405020304" pitchFamily="18" charset="0"/>
              </a:rPr>
              <a:pPr/>
              <a:t>23</a:t>
            </a:fld>
            <a:endParaRPr lang="en-US" altLang="en-US" sz="10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13880967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sz="1200" kern="1200" dirty="0" smtClean="0">
                <a:solidFill>
                  <a:schemeClr val="tx1"/>
                </a:solidFill>
                <a:effectLst/>
                <a:latin typeface="Times New Roman" pitchFamily="18" charset="0"/>
                <a:ea typeface="+mn-ea"/>
                <a:cs typeface="+mn-cs"/>
              </a:rPr>
              <a:t>Here, n and m are the first and last indexes of the array.</a:t>
            </a:r>
          </a:p>
        </p:txBody>
      </p:sp>
      <p:sp>
        <p:nvSpPr>
          <p:cNvPr id="983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DCE44AC4-B0FF-4BF1-B5FA-5B887B9FD905}" type="slidenum">
              <a:rPr lang="en-US" altLang="en-US" sz="1000" b="0">
                <a:solidFill>
                  <a:schemeClr val="tx1"/>
                </a:solidFill>
                <a:latin typeface="Times New Roman" panose="02020603050405020304" pitchFamily="18" charset="0"/>
              </a:rPr>
              <a:pPr/>
              <a:t>24</a:t>
            </a:fld>
            <a:endParaRPr lang="en-US" altLang="en-US" sz="10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30245572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sz="1200" kern="1200" dirty="0" smtClean="0">
                <a:solidFill>
                  <a:schemeClr val="tx1"/>
                </a:solidFill>
                <a:effectLst/>
                <a:latin typeface="Times New Roman" pitchFamily="18" charset="0"/>
                <a:ea typeface="+mn-ea"/>
                <a:cs typeface="+mn-cs"/>
              </a:rPr>
              <a:t>First we calculate the position in the middle, with the variable “mid”, to be equal to n + m divided by 2. </a:t>
            </a:r>
          </a:p>
        </p:txBody>
      </p:sp>
      <p:sp>
        <p:nvSpPr>
          <p:cNvPr id="983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DCE44AC4-B0FF-4BF1-B5FA-5B887B9FD905}" type="slidenum">
              <a:rPr lang="en-US" altLang="en-US" sz="1000" b="0">
                <a:solidFill>
                  <a:schemeClr val="tx1"/>
                </a:solidFill>
                <a:latin typeface="Times New Roman" panose="02020603050405020304" pitchFamily="18" charset="0"/>
              </a:rPr>
              <a:pPr/>
              <a:t>25</a:t>
            </a:fld>
            <a:endParaRPr lang="en-US" altLang="en-US" sz="10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15750975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sz="1200" kern="1200" dirty="0" smtClean="0">
                <a:solidFill>
                  <a:schemeClr val="tx1"/>
                </a:solidFill>
                <a:effectLst/>
                <a:latin typeface="Times New Roman" pitchFamily="18" charset="0"/>
                <a:ea typeface="+mn-ea"/>
                <a:cs typeface="+mn-cs"/>
              </a:rPr>
              <a:t>Then, we check if m – n is less than or equal to 0.</a:t>
            </a:r>
          </a:p>
          <a:p>
            <a:r>
              <a:rPr lang="en-GB" sz="1200" kern="1200" dirty="0" smtClean="0">
                <a:solidFill>
                  <a:schemeClr val="tx1"/>
                </a:solidFill>
                <a:effectLst/>
                <a:latin typeface="Times New Roman" pitchFamily="18" charset="0"/>
                <a:ea typeface="+mn-ea"/>
                <a:cs typeface="+mn-cs"/>
              </a:rPr>
              <a:t>When m – n is equal to 0, it means that there is only one element in the array since n and m point to the same position. In this case, we don’t need to do any sorting, because an array of just one element has already been sorted. </a:t>
            </a:r>
          </a:p>
          <a:p>
            <a:endParaRPr lang="en-GB" sz="1200" kern="1200" dirty="0" smtClean="0">
              <a:solidFill>
                <a:schemeClr val="tx1"/>
              </a:solidFill>
              <a:effectLst/>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if m – n is less than 0, it means the array is empty, and we simply return. </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b="0" kern="1200" dirty="0" smtClean="0">
                <a:solidFill>
                  <a:schemeClr val="tx1"/>
                </a:solidFill>
                <a:effectLst/>
                <a:latin typeface="Times New Roman" pitchFamily="18" charset="0"/>
                <a:ea typeface="+mn-ea"/>
                <a:cs typeface="+mn-cs"/>
              </a:rPr>
              <a:t>This is the base case of the recursive function.</a:t>
            </a:r>
          </a:p>
          <a:p>
            <a:endParaRPr lang="en-GB" sz="1200" kern="1200" dirty="0" smtClean="0">
              <a:solidFill>
                <a:schemeClr val="tx1"/>
              </a:solidFill>
              <a:effectLst/>
              <a:latin typeface="Times New Roman" pitchFamily="18" charset="0"/>
              <a:ea typeface="+mn-ea"/>
              <a:cs typeface="+mn-cs"/>
            </a:endParaRPr>
          </a:p>
        </p:txBody>
      </p:sp>
      <p:sp>
        <p:nvSpPr>
          <p:cNvPr id="983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DCE44AC4-B0FF-4BF1-B5FA-5B887B9FD905}" type="slidenum">
              <a:rPr lang="en-US" altLang="en-US" sz="1000" b="0">
                <a:solidFill>
                  <a:schemeClr val="tx1"/>
                </a:solidFill>
                <a:latin typeface="Times New Roman" panose="02020603050405020304" pitchFamily="18" charset="0"/>
              </a:rPr>
              <a:pPr/>
              <a:t>26</a:t>
            </a:fld>
            <a:endParaRPr lang="en-US" altLang="en-US" sz="10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38389464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sz="1200" kern="1200" dirty="0" smtClean="0">
                <a:solidFill>
                  <a:schemeClr val="tx1"/>
                </a:solidFill>
                <a:effectLst/>
                <a:latin typeface="Times New Roman" pitchFamily="18" charset="0"/>
                <a:ea typeface="+mn-ea"/>
                <a:cs typeface="+mn-cs"/>
              </a:rPr>
              <a:t>Otherwise, if m – n is larger than 1, it means there are at least three elements in the array, then we will make </a:t>
            </a:r>
            <a:r>
              <a:rPr lang="en-GB" sz="1200" b="1" kern="1200" dirty="0" smtClean="0">
                <a:solidFill>
                  <a:schemeClr val="tx1"/>
                </a:solidFill>
                <a:effectLst/>
                <a:latin typeface="Times New Roman" pitchFamily="18" charset="0"/>
                <a:ea typeface="+mn-ea"/>
                <a:cs typeface="+mn-cs"/>
              </a:rPr>
              <a:t>recursive calls of the </a:t>
            </a:r>
            <a:r>
              <a:rPr lang="en-GB" sz="1200" b="1" kern="1200" dirty="0" err="1" smtClean="0">
                <a:solidFill>
                  <a:schemeClr val="tx1"/>
                </a:solidFill>
                <a:effectLst/>
                <a:latin typeface="Times New Roman" pitchFamily="18" charset="0"/>
                <a:ea typeface="+mn-ea"/>
                <a:cs typeface="+mn-cs"/>
              </a:rPr>
              <a:t>mergeSort</a:t>
            </a:r>
            <a:r>
              <a:rPr lang="en-GB" sz="1200" b="1" kern="1200" dirty="0" smtClean="0">
                <a:solidFill>
                  <a:schemeClr val="tx1"/>
                </a:solidFill>
                <a:effectLst/>
                <a:latin typeface="Times New Roman" pitchFamily="18" charset="0"/>
                <a:ea typeface="+mn-ea"/>
                <a:cs typeface="+mn-cs"/>
              </a:rPr>
              <a:t> function&lt;&lt;animation 1&gt;&gt;</a:t>
            </a:r>
            <a:r>
              <a:rPr lang="en-GB" sz="1200" kern="1200" dirty="0" smtClean="0">
                <a:solidFill>
                  <a:schemeClr val="tx1"/>
                </a:solidFill>
                <a:effectLst/>
                <a:latin typeface="Times New Roman" pitchFamily="18" charset="0"/>
                <a:ea typeface="+mn-ea"/>
                <a:cs typeface="+mn-cs"/>
              </a:rPr>
              <a:t> , to the first half (from n to mid) and then to the second half (from mid + 1 to m). </a:t>
            </a:r>
          </a:p>
          <a:p>
            <a:r>
              <a:rPr lang="en-GB" sz="1200" kern="1200" dirty="0" smtClean="0">
                <a:solidFill>
                  <a:schemeClr val="tx1"/>
                </a:solidFill>
                <a:effectLst/>
                <a:latin typeface="Times New Roman" pitchFamily="18" charset="0"/>
                <a:ea typeface="+mn-ea"/>
                <a:cs typeface="+mn-cs"/>
              </a:rPr>
              <a:t>Here we can see the action of “divide and conquer” on the two sub-problems. In the end, we merge the two sorted sub-lists into one sorted list. Note that when m – n is equal to 1, it means that there are exactly two elements in the input list, leading us directly  to the merge step. How to do the Merging? We will see that in the next.</a:t>
            </a:r>
          </a:p>
          <a:p>
            <a:endParaRPr lang="en-US" altLang="en-US" dirty="0" smtClean="0"/>
          </a:p>
        </p:txBody>
      </p:sp>
      <p:sp>
        <p:nvSpPr>
          <p:cNvPr id="983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DCE44AC4-B0FF-4BF1-B5FA-5B887B9FD905}" type="slidenum">
              <a:rPr lang="en-US" altLang="en-US" sz="1000" b="0">
                <a:solidFill>
                  <a:schemeClr val="tx1"/>
                </a:solidFill>
                <a:latin typeface="Times New Roman" panose="02020603050405020304" pitchFamily="18" charset="0"/>
              </a:rPr>
              <a:pPr/>
              <a:t>27</a:t>
            </a:fld>
            <a:endParaRPr lang="en-US" altLang="en-US" sz="10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8246047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Let’s look at an example of </a:t>
            </a:r>
            <a:r>
              <a:rPr lang="en-GB" sz="1200" kern="1200" dirty="0" err="1" smtClean="0">
                <a:solidFill>
                  <a:schemeClr val="tx1"/>
                </a:solidFill>
                <a:effectLst/>
                <a:latin typeface="Times New Roman" pitchFamily="18" charset="0"/>
                <a:ea typeface="+mn-ea"/>
                <a:cs typeface="+mn-cs"/>
              </a:rPr>
              <a:t>Mergesort</a:t>
            </a:r>
            <a:r>
              <a:rPr lang="en-GB" sz="1200" kern="1200" dirty="0" smtClean="0">
                <a:solidFill>
                  <a:schemeClr val="tx1"/>
                </a:solidFill>
                <a:effectLst/>
                <a:latin typeface="Times New Roman" pitchFamily="18" charset="0"/>
                <a:ea typeface="+mn-ea"/>
                <a:cs typeface="+mn-cs"/>
              </a:rPr>
              <a:t>. </a:t>
            </a:r>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28</a:t>
            </a:fld>
            <a:endParaRPr lang="en-US" altLang="en-US"/>
          </a:p>
        </p:txBody>
      </p:sp>
    </p:spTree>
    <p:extLst>
      <p:ext uri="{BB962C8B-B14F-4D97-AF65-F5344CB8AC3E}">
        <p14:creationId xmlns:p14="http://schemas.microsoft.com/office/powerpoint/2010/main" val="671079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Given this array of integers, we will sort it in the ascending order.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29</a:t>
            </a:fld>
            <a:endParaRPr lang="en-US" altLang="en-US"/>
          </a:p>
        </p:txBody>
      </p:sp>
    </p:spTree>
    <p:extLst>
      <p:ext uri="{BB962C8B-B14F-4D97-AF65-F5344CB8AC3E}">
        <p14:creationId xmlns:p14="http://schemas.microsoft.com/office/powerpoint/2010/main" val="1034938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What is the idea of “Divide and Conquer”? Let’s look at this question using </a:t>
            </a:r>
            <a:r>
              <a:rPr lang="en-GB" baseline="0" dirty="0" err="1" smtClean="0"/>
              <a:t>Mergesort</a:t>
            </a:r>
            <a:r>
              <a:rPr lang="en-GB" baseline="0" dirty="0" smtClean="0"/>
              <a:t> as an example.</a:t>
            </a:r>
            <a:endParaRPr lang="en-GB" dirty="0" smtClean="0"/>
          </a:p>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3</a:t>
            </a:fld>
            <a:endParaRPr lang="en-US" altLang="en-US"/>
          </a:p>
        </p:txBody>
      </p:sp>
    </p:spTree>
    <p:extLst>
      <p:ext uri="{BB962C8B-B14F-4D97-AF65-F5344CB8AC3E}">
        <p14:creationId xmlns:p14="http://schemas.microsoft.com/office/powerpoint/2010/main" val="1024379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Using the “divide and conquer” approach of </a:t>
            </a:r>
            <a:r>
              <a:rPr lang="en-GB" sz="1200" kern="1200" dirty="0" err="1" smtClean="0">
                <a:solidFill>
                  <a:schemeClr val="tx1"/>
                </a:solidFill>
                <a:effectLst/>
                <a:latin typeface="Times New Roman" pitchFamily="18" charset="0"/>
                <a:ea typeface="+mn-ea"/>
                <a:cs typeface="+mn-cs"/>
              </a:rPr>
              <a:t>Mergesort</a:t>
            </a:r>
            <a:r>
              <a:rPr lang="en-GB" sz="1200" kern="1200" dirty="0" smtClean="0">
                <a:solidFill>
                  <a:schemeClr val="tx1"/>
                </a:solidFill>
                <a:effectLst/>
                <a:latin typeface="Times New Roman" pitchFamily="18" charset="0"/>
                <a:ea typeface="+mn-ea"/>
                <a:cs typeface="+mn-cs"/>
              </a:rPr>
              <a:t>, we will split the array into two halves.</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Each sub-array comprises four elements.</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30</a:t>
            </a:fld>
            <a:endParaRPr lang="en-US" altLang="en-US"/>
          </a:p>
        </p:txBody>
      </p:sp>
    </p:spTree>
    <p:extLst>
      <p:ext uri="{BB962C8B-B14F-4D97-AF65-F5344CB8AC3E}">
        <p14:creationId xmlns:p14="http://schemas.microsoft.com/office/powerpoint/2010/main" val="16746531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So we do the divide again, recursively till we meet the terminating case. </a:t>
            </a:r>
            <a:endParaRPr lang="en-GB"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GB" sz="1200"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31</a:t>
            </a:fld>
            <a:endParaRPr lang="en-US" altLang="en-US"/>
          </a:p>
        </p:txBody>
      </p:sp>
    </p:spTree>
    <p:extLst>
      <p:ext uri="{BB962C8B-B14F-4D97-AF65-F5344CB8AC3E}">
        <p14:creationId xmlns:p14="http://schemas.microsoft.com/office/powerpoint/2010/main" val="15195027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GB" sz="1200"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32</a:t>
            </a:fld>
            <a:endParaRPr lang="en-US" altLang="en-US"/>
          </a:p>
        </p:txBody>
      </p:sp>
    </p:spTree>
    <p:extLst>
      <p:ext uri="{BB962C8B-B14F-4D97-AF65-F5344CB8AC3E}">
        <p14:creationId xmlns:p14="http://schemas.microsoft.com/office/powerpoint/2010/main" val="31115735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That is, the sub-array is small enough, so we do the merge.</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So the two elements, 90 and 25, are merged into one sorted sub-array, coloured in blue.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33</a:t>
            </a:fld>
            <a:endParaRPr lang="en-US" altLang="en-US"/>
          </a:p>
        </p:txBody>
      </p:sp>
    </p:spTree>
    <p:extLst>
      <p:ext uri="{BB962C8B-B14F-4D97-AF65-F5344CB8AC3E}">
        <p14:creationId xmlns:p14="http://schemas.microsoft.com/office/powerpoint/2010/main" val="10298418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Likewise, for the two elements, 10 and 71, we </a:t>
            </a:r>
            <a:r>
              <a:rPr lang="en-GB" sz="1200" b="0" kern="1200" dirty="0" smtClean="0">
                <a:solidFill>
                  <a:schemeClr val="tx1"/>
                </a:solidFill>
                <a:effectLst/>
                <a:latin typeface="Times New Roman" pitchFamily="18" charset="0"/>
                <a:ea typeface="+mn-ea"/>
                <a:cs typeface="+mn-cs"/>
              </a:rPr>
              <a:t>conceptually</a:t>
            </a:r>
            <a:r>
              <a:rPr lang="en-GB" sz="1200" kern="1200" dirty="0" smtClean="0">
                <a:solidFill>
                  <a:schemeClr val="tx1"/>
                </a:solidFill>
                <a:effectLst/>
                <a:latin typeface="Times New Roman" pitchFamily="18" charset="0"/>
                <a:ea typeface="+mn-ea"/>
                <a:cs typeface="+mn-cs"/>
              </a:rPr>
              <a:t> divide them into two sub-arrays</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34</a:t>
            </a:fld>
            <a:endParaRPr lang="en-US" altLang="en-US"/>
          </a:p>
        </p:txBody>
      </p:sp>
    </p:spTree>
    <p:extLst>
      <p:ext uri="{BB962C8B-B14F-4D97-AF65-F5344CB8AC3E}">
        <p14:creationId xmlns:p14="http://schemas.microsoft.com/office/powerpoint/2010/main" val="9159380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and merge them into one sorted array, with one comparison. Although 10 and 71 have been in ascending order in the original array, we still need one comparison to make sure that they are sorted in the correct order.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35</a:t>
            </a:fld>
            <a:endParaRPr lang="en-US" altLang="en-US"/>
          </a:p>
        </p:txBody>
      </p:sp>
    </p:spTree>
    <p:extLst>
      <p:ext uri="{BB962C8B-B14F-4D97-AF65-F5344CB8AC3E}">
        <p14:creationId xmlns:p14="http://schemas.microsoft.com/office/powerpoint/2010/main" val="5677350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Now, both sub-arrays, each of size 2 have been sorted and we can merge them into one sorted array of size 4.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36</a:t>
            </a:fld>
            <a:endParaRPr lang="en-US" altLang="en-US"/>
          </a:p>
        </p:txBody>
      </p:sp>
    </p:spTree>
    <p:extLst>
      <p:ext uri="{BB962C8B-B14F-4D97-AF65-F5344CB8AC3E}">
        <p14:creationId xmlns:p14="http://schemas.microsoft.com/office/powerpoint/2010/main" val="21960311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After sorting the first half of the input array, let us look at the second half. It is similar to the first half. So I will leave it as an exercise for you guys to verify the steps.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37</a:t>
            </a:fld>
            <a:endParaRPr lang="en-US" altLang="en-US"/>
          </a:p>
        </p:txBody>
      </p:sp>
    </p:spTree>
    <p:extLst>
      <p:ext uri="{BB962C8B-B14F-4D97-AF65-F5344CB8AC3E}">
        <p14:creationId xmlns:p14="http://schemas.microsoft.com/office/powerpoint/2010/main" val="6158712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38</a:t>
            </a:fld>
            <a:endParaRPr lang="en-US" altLang="en-US"/>
          </a:p>
        </p:txBody>
      </p:sp>
    </p:spTree>
    <p:extLst>
      <p:ext uri="{BB962C8B-B14F-4D97-AF65-F5344CB8AC3E}">
        <p14:creationId xmlns:p14="http://schemas.microsoft.com/office/powerpoint/2010/main" val="37559157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39</a:t>
            </a:fld>
            <a:endParaRPr lang="en-US" altLang="en-US"/>
          </a:p>
        </p:txBody>
      </p:sp>
    </p:spTree>
    <p:extLst>
      <p:ext uri="{BB962C8B-B14F-4D97-AF65-F5344CB8AC3E}">
        <p14:creationId xmlns:p14="http://schemas.microsoft.com/office/powerpoint/2010/main" val="23651120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While Insertion sort uses the “incremental approach”, </a:t>
            </a:r>
            <a:r>
              <a:rPr lang="en-GB" sz="1200" kern="1200" dirty="0" err="1" smtClean="0">
                <a:solidFill>
                  <a:schemeClr val="tx1"/>
                </a:solidFill>
                <a:effectLst/>
                <a:latin typeface="Times New Roman" pitchFamily="18" charset="0"/>
                <a:ea typeface="+mn-ea"/>
                <a:cs typeface="+mn-cs"/>
              </a:rPr>
              <a:t>Mergesort</a:t>
            </a:r>
            <a:r>
              <a:rPr lang="en-GB" sz="1200" kern="1200" dirty="0" smtClean="0">
                <a:solidFill>
                  <a:schemeClr val="tx1"/>
                </a:solidFill>
                <a:effectLst/>
                <a:latin typeface="Times New Roman" pitchFamily="18" charset="0"/>
                <a:ea typeface="+mn-ea"/>
                <a:cs typeface="+mn-cs"/>
              </a:rPr>
              <a:t> algorithm uses the strategy of “Divide and Conquer”. </a:t>
            </a:r>
          </a:p>
          <a:p>
            <a:r>
              <a:rPr lang="en-GB" sz="1200" kern="1200" dirty="0" smtClean="0">
                <a:solidFill>
                  <a:schemeClr val="tx1"/>
                </a:solidFill>
                <a:effectLst/>
                <a:latin typeface="Times New Roman" pitchFamily="18" charset="0"/>
                <a:ea typeface="+mn-ea"/>
                <a:cs typeface="+mn-cs"/>
              </a:rPr>
              <a:t>Here is an outline of the approach.</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4</a:t>
            </a:fld>
            <a:endParaRPr lang="en-US" altLang="en-US"/>
          </a:p>
        </p:txBody>
      </p:sp>
    </p:spTree>
    <p:extLst>
      <p:ext uri="{BB962C8B-B14F-4D97-AF65-F5344CB8AC3E}">
        <p14:creationId xmlns:p14="http://schemas.microsoft.com/office/powerpoint/2010/main" val="12292724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40</a:t>
            </a:fld>
            <a:endParaRPr lang="en-US" altLang="en-US"/>
          </a:p>
        </p:txBody>
      </p:sp>
    </p:spTree>
    <p:extLst>
      <p:ext uri="{BB962C8B-B14F-4D97-AF65-F5344CB8AC3E}">
        <p14:creationId xmlns:p14="http://schemas.microsoft.com/office/powerpoint/2010/main" val="15695037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41</a:t>
            </a:fld>
            <a:endParaRPr lang="en-US" altLang="en-US"/>
          </a:p>
        </p:txBody>
      </p:sp>
    </p:spTree>
    <p:extLst>
      <p:ext uri="{BB962C8B-B14F-4D97-AF65-F5344CB8AC3E}">
        <p14:creationId xmlns:p14="http://schemas.microsoft.com/office/powerpoint/2010/main" val="23086870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42</a:t>
            </a:fld>
            <a:endParaRPr lang="en-US" altLang="en-US"/>
          </a:p>
        </p:txBody>
      </p:sp>
    </p:spTree>
    <p:extLst>
      <p:ext uri="{BB962C8B-B14F-4D97-AF65-F5344CB8AC3E}">
        <p14:creationId xmlns:p14="http://schemas.microsoft.com/office/powerpoint/2010/main" val="2670472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After the split and merge steps, both sub-arrays, each of size 4, have been sorted, </a:t>
            </a:r>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43</a:t>
            </a:fld>
            <a:endParaRPr lang="en-US" altLang="en-US"/>
          </a:p>
        </p:txBody>
      </p:sp>
    </p:spTree>
    <p:extLst>
      <p:ext uri="{BB962C8B-B14F-4D97-AF65-F5344CB8AC3E}">
        <p14:creationId xmlns:p14="http://schemas.microsoft.com/office/powerpoint/2010/main" val="386661393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b="0" kern="1200" dirty="0" smtClean="0">
                <a:solidFill>
                  <a:schemeClr val="tx1"/>
                </a:solidFill>
                <a:effectLst/>
                <a:latin typeface="Times New Roman" pitchFamily="18" charset="0"/>
                <a:ea typeface="+mn-ea"/>
                <a:cs typeface="+mn-cs"/>
              </a:rPr>
              <a:t>The last </a:t>
            </a:r>
            <a:r>
              <a:rPr lang="en-GB" sz="1200" kern="1200" dirty="0" smtClean="0">
                <a:solidFill>
                  <a:schemeClr val="tx1"/>
                </a:solidFill>
                <a:effectLst/>
                <a:latin typeface="Times New Roman" pitchFamily="18" charset="0"/>
                <a:ea typeface="+mn-ea"/>
                <a:cs typeface="+mn-cs"/>
              </a:rPr>
              <a:t>step is to merge them into the final sorted list . The key question remains: How is the merging done?</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The main idea of merging is that we always compare the heads</a:t>
            </a:r>
            <a:r>
              <a:rPr lang="en-GB" sz="1200" b="1" kern="1200" dirty="0" smtClean="0">
                <a:solidFill>
                  <a:schemeClr val="tx1"/>
                </a:solidFill>
                <a:effectLst/>
                <a:latin typeface="Times New Roman" pitchFamily="18" charset="0"/>
                <a:ea typeface="+mn-ea"/>
                <a:cs typeface="+mn-cs"/>
              </a:rPr>
              <a:t> </a:t>
            </a:r>
            <a:r>
              <a:rPr lang="en-GB" sz="1200" kern="1200" dirty="0" smtClean="0">
                <a:solidFill>
                  <a:schemeClr val="tx1"/>
                </a:solidFill>
                <a:effectLst/>
                <a:latin typeface="Times New Roman" pitchFamily="18" charset="0"/>
                <a:ea typeface="+mn-ea"/>
                <a:cs typeface="+mn-cs"/>
              </a:rPr>
              <a:t>(that is, the first elements) of the two lists to be merged.</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Because both sub-lists have been sorted in ascending order, the two heads are actually the smallest two elements in the whole list.</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Their comparison can tell us which element is the smallest in the whole list. With this idea in mind, let us look at the pseudo code of the merge function.</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44</a:t>
            </a:fld>
            <a:endParaRPr lang="en-US" altLang="en-US"/>
          </a:p>
        </p:txBody>
      </p:sp>
    </p:spTree>
    <p:extLst>
      <p:ext uri="{BB962C8B-B14F-4D97-AF65-F5344CB8AC3E}">
        <p14:creationId xmlns:p14="http://schemas.microsoft.com/office/powerpoint/2010/main" val="13075442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Let’s have a look at the pseudo code of the merge function.</a:t>
            </a:r>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45</a:t>
            </a:fld>
            <a:endParaRPr lang="en-US" altLang="en-US"/>
          </a:p>
        </p:txBody>
      </p:sp>
    </p:spTree>
    <p:extLst>
      <p:ext uri="{BB962C8B-B14F-4D97-AF65-F5344CB8AC3E}">
        <p14:creationId xmlns:p14="http://schemas.microsoft.com/office/powerpoint/2010/main" val="405806534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Here, integers’ n and m are the first and last indexes of the input array.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46</a:t>
            </a:fld>
            <a:endParaRPr lang="en-US" altLang="en-US"/>
          </a:p>
        </p:txBody>
      </p:sp>
    </p:spTree>
    <p:extLst>
      <p:ext uri="{BB962C8B-B14F-4D97-AF65-F5344CB8AC3E}">
        <p14:creationId xmlns:p14="http://schemas.microsoft.com/office/powerpoint/2010/main" val="29338434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If m – n is less than or equal to 0, which means there is no more than one element, then we just return.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47</a:t>
            </a:fld>
            <a:endParaRPr lang="en-US" altLang="en-US"/>
          </a:p>
        </p:txBody>
      </p:sp>
    </p:spTree>
    <p:extLst>
      <p:ext uri="{BB962C8B-B14F-4D97-AF65-F5344CB8AC3E}">
        <p14:creationId xmlns:p14="http://schemas.microsoft.com/office/powerpoint/2010/main" val="19750159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Otherwise, if there are at least two elements, then we divide the array into two halves. The assumption is that both halves have been sorted already. </a:t>
            </a:r>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48</a:t>
            </a:fld>
            <a:endParaRPr lang="en-US" altLang="en-US"/>
          </a:p>
        </p:txBody>
      </p:sp>
    </p:spTree>
    <p:extLst>
      <p:ext uri="{BB962C8B-B14F-4D97-AF65-F5344CB8AC3E}">
        <p14:creationId xmlns:p14="http://schemas.microsoft.com/office/powerpoint/2010/main" val="367049637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After the division, we come to a while-loop. The condition is that both halves are not empty. As long as one sub-list is empty, then we have almost finished.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49</a:t>
            </a:fld>
            <a:endParaRPr lang="en-US" altLang="en-US"/>
          </a:p>
        </p:txBody>
      </p:sp>
    </p:spTree>
    <p:extLst>
      <p:ext uri="{BB962C8B-B14F-4D97-AF65-F5344CB8AC3E}">
        <p14:creationId xmlns:p14="http://schemas.microsoft.com/office/powerpoint/2010/main" val="4161700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To solve a problem of size n, first we check if the size is small enough.</a:t>
            </a:r>
          </a:p>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5</a:t>
            </a:fld>
            <a:endParaRPr lang="en-US" altLang="en-US"/>
          </a:p>
        </p:txBody>
      </p:sp>
    </p:spTree>
    <p:extLst>
      <p:ext uri="{BB962C8B-B14F-4D97-AF65-F5344CB8AC3E}">
        <p14:creationId xmlns:p14="http://schemas.microsoft.com/office/powerpoint/2010/main" val="401055374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Inside the while-loop, we compare the heads of the two sub-lists.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50</a:t>
            </a:fld>
            <a:endParaRPr lang="en-US" altLang="en-US"/>
          </a:p>
        </p:txBody>
      </p:sp>
    </p:spTree>
    <p:extLst>
      <p:ext uri="{BB962C8B-B14F-4D97-AF65-F5344CB8AC3E}">
        <p14:creationId xmlns:p14="http://schemas.microsoft.com/office/powerpoint/2010/main" val="412000334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There are three outcomes of the comparison. The first outcome is that the first element of the first half is smaller.</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51</a:t>
            </a:fld>
            <a:endParaRPr lang="en-US" altLang="en-US"/>
          </a:p>
        </p:txBody>
      </p:sp>
    </p:spTree>
    <p:extLst>
      <p:ext uri="{BB962C8B-B14F-4D97-AF65-F5344CB8AC3E}">
        <p14:creationId xmlns:p14="http://schemas.microsoft.com/office/powerpoint/2010/main" val="212935351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In that case we put the first element of the first half into the merged list.</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52</a:t>
            </a:fld>
            <a:endParaRPr lang="en-US" altLang="en-US"/>
          </a:p>
        </p:txBody>
      </p:sp>
    </p:spTree>
    <p:extLst>
      <p:ext uri="{BB962C8B-B14F-4D97-AF65-F5344CB8AC3E}">
        <p14:creationId xmlns:p14="http://schemas.microsoft.com/office/powerpoint/2010/main" val="187704070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The second outcome is that the first element of the second half is smaller, and we then put the first element of the second half into the merged list. Because both halves have been sorted in ascending order already, the first elements of the two halves are the smallest two elements in the whole list. So by comparing these two elements, we can find the one smallest element of the whole list, and put it into the merged list. Then, what is the third outcome of the comparison?</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53</a:t>
            </a:fld>
            <a:endParaRPr lang="en-US" altLang="en-US"/>
          </a:p>
        </p:txBody>
      </p:sp>
    </p:spTree>
    <p:extLst>
      <p:ext uri="{BB962C8B-B14F-4D97-AF65-F5344CB8AC3E}">
        <p14:creationId xmlns:p14="http://schemas.microsoft.com/office/powerpoint/2010/main" val="9582616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The third outcome is when the heads of the two sub-lists are equal. If they are already the last elements of the two sub-lists, we can just exit the while-loop with the “break</a:t>
            </a:r>
            <a:r>
              <a:rPr lang="en-GB" sz="1200" b="0" kern="1200" dirty="0" smtClean="0">
                <a:solidFill>
                  <a:schemeClr val="tx1"/>
                </a:solidFill>
                <a:effectLst/>
                <a:latin typeface="Times New Roman" pitchFamily="18" charset="0"/>
                <a:ea typeface="+mn-ea"/>
                <a:cs typeface="+mn-cs"/>
              </a:rPr>
              <a:t>” command.</a:t>
            </a:r>
            <a:endParaRPr lang="en-GB" b="0"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54</a:t>
            </a:fld>
            <a:endParaRPr lang="en-US" altLang="en-US"/>
          </a:p>
        </p:txBody>
      </p:sp>
    </p:spTree>
    <p:extLst>
      <p:ext uri="{BB962C8B-B14F-4D97-AF65-F5344CB8AC3E}">
        <p14:creationId xmlns:p14="http://schemas.microsoft.com/office/powerpoint/2010/main" val="279542526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Otherwise, if they are not yet the last elements, then we will put both of them into the merged list. The head of the first half will be put into the merged list first, and then the head of the second half is put into the merged list. </a:t>
            </a:r>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55</a:t>
            </a:fld>
            <a:endParaRPr lang="en-US" altLang="en-US"/>
          </a:p>
        </p:txBody>
      </p:sp>
    </p:spTree>
    <p:extLst>
      <p:ext uri="{BB962C8B-B14F-4D97-AF65-F5344CB8AC3E}">
        <p14:creationId xmlns:p14="http://schemas.microsoft.com/office/powerpoint/2010/main" val="336531968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kern="1200" dirty="0" smtClean="0">
                <a:solidFill>
                  <a:schemeClr val="tx1"/>
                </a:solidFill>
                <a:effectLst/>
                <a:latin typeface="Times New Roman" pitchFamily="18" charset="0"/>
                <a:ea typeface="+mn-ea"/>
                <a:cs typeface="+mn-cs"/>
              </a:rPr>
              <a:t>Note that, in the case of a tie, one comparison can merge two elements. I would like to make a comment here on the counting of key comparisons. In real-life programming, to get three outcomes, we need to make two comparisons. However, we assume here</a:t>
            </a:r>
            <a:r>
              <a:rPr lang="en-GB" sz="1200" b="0" kern="1200" baseline="0" dirty="0" smtClean="0">
                <a:solidFill>
                  <a:schemeClr val="tx1"/>
                </a:solidFill>
                <a:effectLst/>
                <a:latin typeface="Times New Roman" pitchFamily="18" charset="0"/>
                <a:ea typeface="+mn-ea"/>
                <a:cs typeface="+mn-cs"/>
              </a:rPr>
              <a:t> </a:t>
            </a:r>
            <a:r>
              <a:rPr lang="en-GB" sz="1200" b="0" kern="1200" dirty="0" smtClean="0">
                <a:solidFill>
                  <a:schemeClr val="tx1"/>
                </a:solidFill>
                <a:effectLst/>
                <a:latin typeface="Times New Roman" pitchFamily="18" charset="0"/>
                <a:ea typeface="+mn-ea"/>
                <a:cs typeface="+mn-cs"/>
              </a:rPr>
              <a:t>that just one comparison can lead to three possible outcomes, for simplicity of analysis. </a:t>
            </a:r>
          </a:p>
          <a:p>
            <a:r>
              <a:rPr lang="en-GB" sz="1200" b="0" kern="1200" dirty="0" smtClean="0">
                <a:solidFill>
                  <a:schemeClr val="tx1"/>
                </a:solidFill>
                <a:effectLst/>
                <a:latin typeface="Times New Roman" pitchFamily="18" charset="0"/>
                <a:ea typeface="+mn-ea"/>
                <a:cs typeface="+mn-cs"/>
              </a:rPr>
              <a:t>So, this is the pseudo code of the merge function. </a:t>
            </a:r>
          </a:p>
          <a:p>
            <a:r>
              <a:rPr lang="en-GB" sz="1200" b="0" kern="1200" dirty="0" smtClean="0">
                <a:solidFill>
                  <a:schemeClr val="tx1"/>
                </a:solidFill>
                <a:effectLst/>
                <a:latin typeface="Times New Roman" pitchFamily="18" charset="0"/>
                <a:ea typeface="+mn-ea"/>
                <a:cs typeface="+mn-cs"/>
              </a:rPr>
              <a:t>In addition, a challenge is: how can we do the merging without any auxiliary storage for the merged list? In other words, how can we use the same array for both the input and output of the merge function? The main idea is that we do the shifting of elements to make room for the merged elements.</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56</a:t>
            </a:fld>
            <a:endParaRPr lang="en-US" altLang="en-US"/>
          </a:p>
        </p:txBody>
      </p:sp>
    </p:spTree>
    <p:extLst>
      <p:ext uri="{BB962C8B-B14F-4D97-AF65-F5344CB8AC3E}">
        <p14:creationId xmlns:p14="http://schemas.microsoft.com/office/powerpoint/2010/main" val="321363552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video,</a:t>
            </a:r>
            <a:r>
              <a:rPr lang="en-GB" baseline="0" dirty="0" smtClean="0"/>
              <a:t> we will see three different types of case scenarios of merge functions.</a:t>
            </a:r>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57</a:t>
            </a:fld>
            <a:endParaRPr lang="en-US" altLang="en-US"/>
          </a:p>
        </p:txBody>
      </p:sp>
    </p:spTree>
    <p:extLst>
      <p:ext uri="{BB962C8B-B14F-4D97-AF65-F5344CB8AC3E}">
        <p14:creationId xmlns:p14="http://schemas.microsoft.com/office/powerpoint/2010/main" val="27556573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In this section, we will also see how the merge can be done without an extra array.</a:t>
            </a:r>
            <a:endParaRPr lang="en-GB" sz="1200" b="0" kern="1200" dirty="0" smtClean="0">
              <a:solidFill>
                <a:schemeClr val="tx1"/>
              </a:solidFill>
              <a:effectLst/>
              <a:latin typeface="Times New Roman" pitchFamily="18" charset="0"/>
              <a:ea typeface="+mn-ea"/>
              <a:cs typeface="+mn-cs"/>
            </a:endParaRPr>
          </a:p>
          <a:p>
            <a:r>
              <a:rPr lang="en-GB" sz="1200" b="0" kern="1200" dirty="0" smtClean="0">
                <a:solidFill>
                  <a:schemeClr val="tx1"/>
                </a:solidFill>
                <a:effectLst/>
                <a:latin typeface="Times New Roman" pitchFamily="18" charset="0"/>
                <a:ea typeface="+mn-ea"/>
                <a:cs typeface="+mn-cs"/>
              </a:rPr>
              <a:t>Here we have two halves of the whole list, both halves are sorted. </a:t>
            </a:r>
          </a:p>
          <a:p>
            <a:r>
              <a:rPr lang="en-GB" sz="1200" b="0" kern="1200" dirty="0" smtClean="0">
                <a:solidFill>
                  <a:schemeClr val="tx1"/>
                </a:solidFill>
                <a:effectLst/>
                <a:latin typeface="Times New Roman" pitchFamily="18" charset="0"/>
                <a:ea typeface="+mn-ea"/>
                <a:cs typeface="+mn-cs"/>
              </a:rPr>
              <a:t>The first half starts from position of a, and ends at the mid position; the second half</a:t>
            </a:r>
            <a:r>
              <a:rPr lang="en-GB" sz="1200" b="0" kern="1200" baseline="0" dirty="0" smtClean="0">
                <a:solidFill>
                  <a:schemeClr val="tx1"/>
                </a:solidFill>
                <a:effectLst/>
                <a:latin typeface="Times New Roman" pitchFamily="18" charset="0"/>
                <a:ea typeface="+mn-ea"/>
                <a:cs typeface="+mn-cs"/>
              </a:rPr>
              <a:t> </a:t>
            </a:r>
            <a:r>
              <a:rPr lang="en-GB" sz="1200" b="0" kern="1200" dirty="0" smtClean="0">
                <a:solidFill>
                  <a:schemeClr val="tx1"/>
                </a:solidFill>
                <a:effectLst/>
                <a:latin typeface="Times New Roman" pitchFamily="18" charset="0"/>
                <a:ea typeface="+mn-ea"/>
                <a:cs typeface="+mn-cs"/>
              </a:rPr>
              <a:t>ranges from position </a:t>
            </a:r>
            <a:r>
              <a:rPr lang="en-GB" sz="1200" b="0" strike="noStrike" kern="1200" dirty="0" smtClean="0">
                <a:solidFill>
                  <a:schemeClr val="tx1"/>
                </a:solidFill>
                <a:effectLst/>
                <a:latin typeface="Times New Roman" pitchFamily="18" charset="0"/>
                <a:ea typeface="+mn-ea"/>
                <a:cs typeface="+mn-cs"/>
              </a:rPr>
              <a:t>b,</a:t>
            </a:r>
            <a:r>
              <a:rPr lang="en-GB" sz="1200" b="0" strike="noStrike" kern="1200" baseline="0" dirty="0" smtClean="0">
                <a:solidFill>
                  <a:schemeClr val="tx1"/>
                </a:solidFill>
                <a:effectLst/>
                <a:latin typeface="Times New Roman" pitchFamily="18" charset="0"/>
                <a:ea typeface="+mn-ea"/>
                <a:cs typeface="+mn-cs"/>
              </a:rPr>
              <a:t> </a:t>
            </a:r>
            <a:r>
              <a:rPr lang="en-GB" sz="1200" b="0" strike="noStrike" kern="1200" dirty="0" smtClean="0">
                <a:solidFill>
                  <a:schemeClr val="tx1"/>
                </a:solidFill>
                <a:effectLst/>
                <a:latin typeface="Times New Roman" pitchFamily="18" charset="0"/>
                <a:ea typeface="+mn-ea"/>
                <a:cs typeface="+mn-cs"/>
              </a:rPr>
              <a:t>till</a:t>
            </a:r>
            <a:r>
              <a:rPr lang="en-GB" sz="1200" b="0" kern="1200" dirty="0" smtClean="0">
                <a:solidFill>
                  <a:schemeClr val="tx1"/>
                </a:solidFill>
                <a:effectLst/>
                <a:latin typeface="Times New Roman" pitchFamily="18" charset="0"/>
                <a:ea typeface="+mn-ea"/>
                <a:cs typeface="+mn-cs"/>
              </a:rPr>
              <a:t> the right end of the list. Note that b</a:t>
            </a:r>
            <a:r>
              <a:rPr lang="en-GB" sz="1200" b="0" kern="1200" baseline="0" dirty="0" smtClean="0">
                <a:solidFill>
                  <a:schemeClr val="tx1"/>
                </a:solidFill>
                <a:effectLst/>
                <a:latin typeface="Times New Roman" pitchFamily="18" charset="0"/>
                <a:ea typeface="+mn-ea"/>
                <a:cs typeface="+mn-cs"/>
              </a:rPr>
              <a:t> is equal to mid + 1.</a:t>
            </a:r>
            <a:endParaRPr lang="en-GB" sz="1200" b="0"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58</a:t>
            </a:fld>
            <a:endParaRPr lang="en-US" altLang="en-US"/>
          </a:p>
        </p:txBody>
      </p:sp>
    </p:spTree>
    <p:extLst>
      <p:ext uri="{BB962C8B-B14F-4D97-AF65-F5344CB8AC3E}">
        <p14:creationId xmlns:p14="http://schemas.microsoft.com/office/powerpoint/2010/main" val="319326966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Then, we compare the heads of the two halves, which are slots a and b. </a:t>
            </a:r>
          </a:p>
          <a:p>
            <a:r>
              <a:rPr lang="en-GB" sz="1200" kern="1200" dirty="0" smtClean="0">
                <a:solidFill>
                  <a:schemeClr val="tx1"/>
                </a:solidFill>
                <a:effectLst/>
                <a:latin typeface="Times New Roman" pitchFamily="18" charset="0"/>
                <a:ea typeface="+mn-ea"/>
                <a:cs typeface="+mn-cs"/>
              </a:rPr>
              <a:t>In this case, the head of the first half, which is equal to 3, is smaller than the head of the second half, which is equal to 4.</a:t>
            </a:r>
          </a:p>
          <a:p>
            <a:r>
              <a:rPr lang="en-GB" sz="1200" kern="1200" dirty="0" smtClean="0">
                <a:solidFill>
                  <a:schemeClr val="tx1"/>
                </a:solidFill>
                <a:effectLst/>
                <a:latin typeface="Times New Roman" pitchFamily="18" charset="0"/>
                <a:ea typeface="+mn-ea"/>
                <a:cs typeface="+mn-cs"/>
              </a:rPr>
              <a:t>So, slot a is smaller than slot b. How do we merge slot a into the merged list? Because we want to reuse the same array for the merged list, </a:t>
            </a:r>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59</a:t>
            </a:fld>
            <a:endParaRPr lang="en-US" altLang="en-US"/>
          </a:p>
        </p:txBody>
      </p:sp>
    </p:spTree>
    <p:extLst>
      <p:ext uri="{BB962C8B-B14F-4D97-AF65-F5344CB8AC3E}">
        <p14:creationId xmlns:p14="http://schemas.microsoft.com/office/powerpoint/2010/main" val="2025266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This corresponds to the “base case” in a recursive algorithm. </a:t>
            </a:r>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6</a:t>
            </a:fld>
            <a:endParaRPr lang="en-US" altLang="en-US"/>
          </a:p>
        </p:txBody>
      </p:sp>
    </p:spTree>
    <p:extLst>
      <p:ext uri="{BB962C8B-B14F-4D97-AF65-F5344CB8AC3E}">
        <p14:creationId xmlns:p14="http://schemas.microsoft.com/office/powerpoint/2010/main" val="269040463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we can simply increase the index a by 1&lt;&lt;animation 1&gt;&gt;, and thereby slot a is merged. We can see it is a very clever move, saving both time and space.</a:t>
            </a:r>
          </a:p>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60</a:t>
            </a:fld>
            <a:endParaRPr lang="en-US" altLang="en-US"/>
          </a:p>
        </p:txBody>
      </p:sp>
    </p:spTree>
    <p:extLst>
      <p:ext uri="{BB962C8B-B14F-4D97-AF65-F5344CB8AC3E}">
        <p14:creationId xmlns:p14="http://schemas.microsoft.com/office/powerpoint/2010/main" val="256397855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Now in the second case, </a:t>
            </a:r>
          </a:p>
          <a:p>
            <a:r>
              <a:rPr lang="en-GB" sz="1200" kern="1200" dirty="0" smtClean="0">
                <a:solidFill>
                  <a:schemeClr val="tx1"/>
                </a:solidFill>
                <a:effectLst/>
                <a:latin typeface="Times New Roman" pitchFamily="18" charset="0"/>
                <a:ea typeface="+mn-ea"/>
                <a:cs typeface="+mn-cs"/>
              </a:rPr>
              <a:t>the head of the second half is smaller than the head of the first half. Slot b is equal to 3 and slot a is equal to 4, so slot b is smaller.</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61</a:t>
            </a:fld>
            <a:endParaRPr lang="en-US" altLang="en-US"/>
          </a:p>
        </p:txBody>
      </p:sp>
    </p:spTree>
    <p:extLst>
      <p:ext uri="{BB962C8B-B14F-4D97-AF65-F5344CB8AC3E}">
        <p14:creationId xmlns:p14="http://schemas.microsoft.com/office/powerpoint/2010/main" val="355156651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In this case, we need to move slot b, with key value 3, to the front of the first half. </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To do that, we first save the element 3 </a:t>
            </a:r>
            <a:r>
              <a:rPr lang="en-GB" sz="1200" b="0" kern="1200" dirty="0" smtClean="0">
                <a:solidFill>
                  <a:schemeClr val="tx1"/>
                </a:solidFill>
                <a:effectLst/>
                <a:latin typeface="Times New Roman" pitchFamily="18" charset="0"/>
                <a:ea typeface="+mn-ea"/>
                <a:cs typeface="+mn-cs"/>
              </a:rPr>
              <a:t>in a</a:t>
            </a:r>
            <a:r>
              <a:rPr lang="en-GB" sz="1200" kern="1200" dirty="0" smtClean="0">
                <a:solidFill>
                  <a:schemeClr val="tx1"/>
                </a:solidFill>
                <a:effectLst/>
                <a:latin typeface="Times New Roman" pitchFamily="18" charset="0"/>
                <a:ea typeface="+mn-ea"/>
                <a:cs typeface="+mn-cs"/>
              </a:rPr>
              <a:t> temporary variable. </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And then we shift the first half to the right side by one position. If we use contiguous storage like an array, this can be done by copying the elements one by one to the neighbouring position on the right side. If we use a linked list, then this can be achieved by changing the pointers. </a:t>
            </a:r>
          </a:p>
          <a:p>
            <a:r>
              <a:rPr lang="en-GB" sz="1200" kern="1200" dirty="0" smtClean="0">
                <a:solidFill>
                  <a:schemeClr val="tx1"/>
                </a:solidFill>
                <a:effectLst/>
                <a:latin typeface="Times New Roman" pitchFamily="18" charset="0"/>
                <a:ea typeface="+mn-ea"/>
                <a:cs typeface="+mn-cs"/>
              </a:rPr>
              <a:t>As a result, we now have an open position at the left end of the list which is available for the element of 3. </a:t>
            </a:r>
          </a:p>
          <a:p>
            <a:r>
              <a:rPr lang="en-GB" sz="1200" kern="1200" dirty="0" smtClean="0">
                <a:solidFill>
                  <a:schemeClr val="tx1"/>
                </a:solidFill>
                <a:effectLst/>
                <a:latin typeface="Times New Roman" pitchFamily="18" charset="0"/>
                <a:ea typeface="+mn-ea"/>
                <a:cs typeface="+mn-cs"/>
              </a:rPr>
              <a:t>So we insert the element saved in the temporary variable into the open slot made available by the shifting. This is how we merge the head of the second half to the correct position.</a:t>
            </a:r>
          </a:p>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62</a:t>
            </a:fld>
            <a:endParaRPr lang="en-US" altLang="en-US"/>
          </a:p>
        </p:txBody>
      </p:sp>
    </p:spTree>
    <p:extLst>
      <p:ext uri="{BB962C8B-B14F-4D97-AF65-F5344CB8AC3E}">
        <p14:creationId xmlns:p14="http://schemas.microsoft.com/office/powerpoint/2010/main" val="136715131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The indexes, a, b and mid, are also updated accordingly. In this case, each index is increased by one. </a:t>
            </a:r>
          </a:p>
          <a:p>
            <a:endParaRPr lang="en-GB" dirty="0" smtClean="0"/>
          </a:p>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63</a:t>
            </a:fld>
            <a:endParaRPr lang="en-US" altLang="en-US"/>
          </a:p>
        </p:txBody>
      </p:sp>
    </p:spTree>
    <p:extLst>
      <p:ext uri="{BB962C8B-B14F-4D97-AF65-F5344CB8AC3E}">
        <p14:creationId xmlns:p14="http://schemas.microsoft.com/office/powerpoint/2010/main" val="40511869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In the third case, the heads of the two halves are equal. </a:t>
            </a:r>
          </a:p>
          <a:p>
            <a:r>
              <a:rPr lang="en-GB" sz="1200" kern="1200" dirty="0" smtClean="0">
                <a:solidFill>
                  <a:schemeClr val="tx1"/>
                </a:solidFill>
                <a:effectLst/>
                <a:latin typeface="Times New Roman" pitchFamily="18" charset="0"/>
                <a:ea typeface="+mn-ea"/>
                <a:cs typeface="+mn-cs"/>
              </a:rPr>
              <a:t>Our goal is to move both heads of the two halves together to the left end of the list. </a:t>
            </a:r>
          </a:p>
          <a:p>
            <a:r>
              <a:rPr lang="en-GB" sz="1200" kern="1200" dirty="0" smtClean="0">
                <a:solidFill>
                  <a:schemeClr val="tx1"/>
                </a:solidFill>
                <a:effectLst/>
                <a:latin typeface="Times New Roman" pitchFamily="18" charset="0"/>
                <a:ea typeface="+mn-ea"/>
                <a:cs typeface="+mn-cs"/>
              </a:rPr>
              <a:t>Since slot a is already on the left end of the list, what we need to do is to move the head of the second half, the element at slot b, to the position right after slot a.</a:t>
            </a:r>
          </a:p>
          <a:p>
            <a:r>
              <a:rPr lang="en-GB" sz="1200" kern="1200" dirty="0" smtClean="0">
                <a:solidFill>
                  <a:schemeClr val="tx1"/>
                </a:solidFill>
                <a:effectLst/>
                <a:latin typeface="Times New Roman" pitchFamily="18" charset="0"/>
                <a:ea typeface="+mn-ea"/>
                <a:cs typeface="+mn-cs"/>
              </a:rPr>
              <a:t>To do that, we shift the first half, except for slot a, to the right side by one position, in order to make  room for the head of the second half. If we use a contiguous array, the shifting will overwrite the position of b.</a:t>
            </a:r>
          </a:p>
          <a:p>
            <a:r>
              <a:rPr lang="en-GB" sz="1200" kern="1200" dirty="0" smtClean="0">
                <a:solidFill>
                  <a:schemeClr val="tx1"/>
                </a:solidFill>
                <a:effectLst/>
                <a:latin typeface="Times New Roman" pitchFamily="18" charset="0"/>
                <a:ea typeface="+mn-ea"/>
                <a:cs typeface="+mn-cs"/>
              </a:rPr>
              <a:t>So we need to save the element at slot b in a temporary variable, so that the shifting and overwriting won’t cause any loss of information. </a:t>
            </a:r>
          </a:p>
          <a:p>
            <a:endParaRPr lang="en-GB" sz="1200" kern="1200" dirty="0" smtClean="0">
              <a:solidFill>
                <a:schemeClr val="tx1"/>
              </a:solidFill>
              <a:effectLst/>
              <a:latin typeface="Times New Roman" pitchFamily="18" charset="0"/>
              <a:ea typeface="+mn-ea"/>
              <a:cs typeface="+mn-cs"/>
            </a:endParaRPr>
          </a:p>
          <a:p>
            <a:r>
              <a:rPr lang="en-GB" sz="1200" kern="1200" dirty="0" smtClean="0">
                <a:solidFill>
                  <a:schemeClr val="tx1"/>
                </a:solidFill>
                <a:effectLst/>
                <a:latin typeface="Times New Roman" pitchFamily="18" charset="0"/>
                <a:ea typeface="+mn-ea"/>
                <a:cs typeface="+mn-cs"/>
              </a:rPr>
              <a:t>After that, the portion of the array consisting of elements 5, 7 and 8 will be shifted to the right side by one position</a:t>
            </a:r>
            <a:endParaRPr lang="en-GB" sz="1200" kern="1200" baseline="0" dirty="0" smtClean="0">
              <a:solidFill>
                <a:schemeClr val="tx1"/>
              </a:solidFill>
              <a:effectLst/>
              <a:latin typeface="Times New Roman" pitchFamily="18" charset="0"/>
              <a:ea typeface="+mn-ea"/>
              <a:cs typeface="+mn-cs"/>
            </a:endParaRPr>
          </a:p>
          <a:p>
            <a:r>
              <a:rPr lang="en-GB" sz="1200" kern="1200" dirty="0" smtClean="0">
                <a:solidFill>
                  <a:schemeClr val="tx1"/>
                </a:solidFill>
                <a:effectLst/>
                <a:latin typeface="Times New Roman" pitchFamily="18" charset="0"/>
                <a:ea typeface="+mn-ea"/>
                <a:cs typeface="+mn-cs"/>
              </a:rPr>
              <a:t>As a result, the second slot of the list is now open for insertion.</a:t>
            </a:r>
          </a:p>
          <a:p>
            <a:endParaRPr lang="en-GB" dirty="0" smtClean="0"/>
          </a:p>
          <a:p>
            <a:endParaRPr lang="en-GB" sz="1200"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64</a:t>
            </a:fld>
            <a:endParaRPr lang="en-US" altLang="en-US"/>
          </a:p>
        </p:txBody>
      </p:sp>
    </p:spTree>
    <p:extLst>
      <p:ext uri="{BB962C8B-B14F-4D97-AF65-F5344CB8AC3E}">
        <p14:creationId xmlns:p14="http://schemas.microsoft.com/office/powerpoint/2010/main" val="168050329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After that, the portion of the array consisting of elements 5, 7 and 8 will be shifted to the right side by one position</a:t>
            </a:r>
            <a:endParaRPr lang="en-GB" sz="1200" kern="1200" baseline="0" dirty="0" smtClean="0">
              <a:solidFill>
                <a:schemeClr val="tx1"/>
              </a:solidFill>
              <a:effectLst/>
              <a:latin typeface="Times New Roman" pitchFamily="18" charset="0"/>
              <a:ea typeface="+mn-ea"/>
              <a:cs typeface="+mn-cs"/>
            </a:endParaRPr>
          </a:p>
          <a:p>
            <a:r>
              <a:rPr lang="en-GB" sz="1200" kern="1200" dirty="0" smtClean="0">
                <a:solidFill>
                  <a:schemeClr val="tx1"/>
                </a:solidFill>
                <a:effectLst/>
                <a:latin typeface="Times New Roman" pitchFamily="18" charset="0"/>
                <a:ea typeface="+mn-ea"/>
                <a:cs typeface="+mn-cs"/>
              </a:rPr>
              <a:t>As a result, the second slot of the list is now open for insertion.</a:t>
            </a:r>
          </a:p>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65</a:t>
            </a:fld>
            <a:endParaRPr lang="en-US" altLang="en-US"/>
          </a:p>
        </p:txBody>
      </p:sp>
    </p:spTree>
    <p:extLst>
      <p:ext uri="{BB962C8B-B14F-4D97-AF65-F5344CB8AC3E}">
        <p14:creationId xmlns:p14="http://schemas.microsoft.com/office/powerpoint/2010/main" val="395764329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So we insert the element 4 into the open position and thereby merge both heads of the two halves to the beginning of the list. </a:t>
            </a:r>
          </a:p>
          <a:p>
            <a:r>
              <a:rPr lang="en-GB" sz="1200" kern="1200" dirty="0" smtClean="0">
                <a:solidFill>
                  <a:schemeClr val="tx1"/>
                </a:solidFill>
                <a:effectLst/>
                <a:latin typeface="Times New Roman" pitchFamily="18" charset="0"/>
                <a:ea typeface="+mn-ea"/>
                <a:cs typeface="+mn-cs"/>
              </a:rPr>
              <a:t>Of course, the indexes a, b and mid should be updated appropriately&lt;&lt;animation 3&gt;&gt;, so that they still point to the correct positions after merging the two elements. Now, ignoring the merged list, the rest of the list is still an input for the merge function. The while-loop will continue to merge the two sub-lists in the same way. </a:t>
            </a:r>
          </a:p>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66</a:t>
            </a:fld>
            <a:endParaRPr lang="en-US" altLang="en-US"/>
          </a:p>
        </p:txBody>
      </p:sp>
    </p:spTree>
    <p:extLst>
      <p:ext uri="{BB962C8B-B14F-4D97-AF65-F5344CB8AC3E}">
        <p14:creationId xmlns:p14="http://schemas.microsoft.com/office/powerpoint/2010/main" val="297160088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Let us have a recap of the idea behind the </a:t>
            </a:r>
            <a:r>
              <a:rPr lang="en-GB" sz="1200" kern="1200" dirty="0" err="1" smtClean="0">
                <a:solidFill>
                  <a:schemeClr val="tx1"/>
                </a:solidFill>
                <a:effectLst/>
                <a:latin typeface="Times New Roman" pitchFamily="18" charset="0"/>
                <a:ea typeface="+mn-ea"/>
                <a:cs typeface="+mn-cs"/>
              </a:rPr>
              <a:t>Mergesort</a:t>
            </a:r>
            <a:r>
              <a:rPr lang="en-GB" sz="1200" kern="1200" dirty="0" smtClean="0">
                <a:solidFill>
                  <a:schemeClr val="tx1"/>
                </a:solidFill>
                <a:effectLst/>
                <a:latin typeface="Times New Roman" pitchFamily="18" charset="0"/>
                <a:ea typeface="+mn-ea"/>
                <a:cs typeface="+mn-cs"/>
              </a:rPr>
              <a:t> algorithm. </a:t>
            </a:r>
          </a:p>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67</a:t>
            </a:fld>
            <a:endParaRPr lang="en-US" altLang="en-US"/>
          </a:p>
        </p:txBody>
      </p:sp>
    </p:spTree>
    <p:extLst>
      <p:ext uri="{BB962C8B-B14F-4D97-AF65-F5344CB8AC3E}">
        <p14:creationId xmlns:p14="http://schemas.microsoft.com/office/powerpoint/2010/main" val="299949249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In</a:t>
            </a:r>
            <a:r>
              <a:rPr lang="en-GB" sz="1200" kern="1200" baseline="0" dirty="0" smtClean="0">
                <a:solidFill>
                  <a:schemeClr val="tx1"/>
                </a:solidFill>
                <a:effectLst/>
                <a:latin typeface="Times New Roman" pitchFamily="18" charset="0"/>
                <a:ea typeface="+mn-ea"/>
                <a:cs typeface="+mn-cs"/>
              </a:rPr>
              <a:t> previous section, </a:t>
            </a:r>
            <a:r>
              <a:rPr lang="en-GB" sz="1200" kern="1200" dirty="0" smtClean="0">
                <a:solidFill>
                  <a:schemeClr val="tx1"/>
                </a:solidFill>
                <a:effectLst/>
                <a:latin typeface="Times New Roman" pitchFamily="18" charset="0"/>
                <a:ea typeface="+mn-ea"/>
                <a:cs typeface="+mn-cs"/>
              </a:rPr>
              <a:t>we have seen that the merging is done in the same array, without an extra array, we need to do the swapping and shifting. </a:t>
            </a:r>
          </a:p>
          <a:p>
            <a:r>
              <a:rPr lang="en-GB" sz="1200" kern="1200" dirty="0" smtClean="0">
                <a:solidFill>
                  <a:schemeClr val="tx1"/>
                </a:solidFill>
                <a:effectLst/>
                <a:latin typeface="Times New Roman" pitchFamily="18" charset="0"/>
                <a:ea typeface="+mn-ea"/>
                <a:cs typeface="+mn-cs"/>
              </a:rPr>
              <a:t>In the </a:t>
            </a:r>
            <a:r>
              <a:rPr lang="en-GB" sz="1200" kern="1200" dirty="0" err="1" smtClean="0">
                <a:solidFill>
                  <a:schemeClr val="tx1"/>
                </a:solidFill>
                <a:effectLst/>
                <a:latin typeface="Times New Roman" pitchFamily="18" charset="0"/>
                <a:ea typeface="+mn-ea"/>
                <a:cs typeface="+mn-cs"/>
              </a:rPr>
              <a:t>Mergesort</a:t>
            </a:r>
            <a:r>
              <a:rPr lang="en-GB" sz="1200" kern="1200" dirty="0" smtClean="0">
                <a:solidFill>
                  <a:schemeClr val="tx1"/>
                </a:solidFill>
                <a:effectLst/>
                <a:latin typeface="Times New Roman" pitchFamily="18" charset="0"/>
                <a:ea typeface="+mn-ea"/>
                <a:cs typeface="+mn-cs"/>
              </a:rPr>
              <a:t> algorithm, we first partition the input array into two sub-arrays of approximately equal sizes.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68</a:t>
            </a:fld>
            <a:endParaRPr lang="en-US" altLang="en-US"/>
          </a:p>
        </p:txBody>
      </p:sp>
    </p:spTree>
    <p:extLst>
      <p:ext uri="{BB962C8B-B14F-4D97-AF65-F5344CB8AC3E}">
        <p14:creationId xmlns:p14="http://schemas.microsoft.com/office/powerpoint/2010/main" val="266488551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And then we recursively partition the sub-arrays until a sub-array contains </a:t>
            </a:r>
            <a:r>
              <a:rPr lang="en-GB" sz="1200" b="0" kern="1200" baseline="0" dirty="0" smtClean="0">
                <a:solidFill>
                  <a:schemeClr val="tx1"/>
                </a:solidFill>
                <a:effectLst/>
                <a:latin typeface="Times New Roman" pitchFamily="18" charset="0"/>
                <a:ea typeface="+mn-ea"/>
                <a:cs typeface="+mn-cs"/>
              </a:rPr>
              <a:t>no more than</a:t>
            </a:r>
            <a:r>
              <a:rPr lang="en-GB" sz="1200" b="0" kern="1200" dirty="0" smtClean="0">
                <a:solidFill>
                  <a:schemeClr val="tx1"/>
                </a:solidFill>
                <a:effectLst/>
                <a:latin typeface="Times New Roman" pitchFamily="18" charset="0"/>
                <a:ea typeface="+mn-ea"/>
                <a:cs typeface="+mn-cs"/>
              </a:rPr>
              <a:t> two elements, which is the terminating case of the recursion.</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69</a:t>
            </a:fld>
            <a:endParaRPr lang="en-US" altLang="en-US"/>
          </a:p>
        </p:txBody>
      </p:sp>
    </p:spTree>
    <p:extLst>
      <p:ext uri="{BB962C8B-B14F-4D97-AF65-F5344CB8AC3E}">
        <p14:creationId xmlns:p14="http://schemas.microsoft.com/office/powerpoint/2010/main" val="3256103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Otherwise, if the problem size is not small, which corresponds to “else” in the code, </a:t>
            </a:r>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7</a:t>
            </a:fld>
            <a:endParaRPr lang="en-US" altLang="en-US"/>
          </a:p>
        </p:txBody>
      </p:sp>
    </p:spTree>
    <p:extLst>
      <p:ext uri="{BB962C8B-B14F-4D97-AF65-F5344CB8AC3E}">
        <p14:creationId xmlns:p14="http://schemas.microsoft.com/office/powerpoint/2010/main" val="82456020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Then, we do the “combination” step in the “Divide and Conquer” approach, which is the merge step. The merge function merges two sub-arrays, the first from the beginning position n to the middle position “mid”, and the second is from mid + 1 to the last position m.</a:t>
            </a:r>
          </a:p>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70</a:t>
            </a:fld>
            <a:endParaRPr lang="en-US" altLang="en-US"/>
          </a:p>
        </p:txBody>
      </p:sp>
    </p:spTree>
    <p:extLst>
      <p:ext uri="{BB962C8B-B14F-4D97-AF65-F5344CB8AC3E}">
        <p14:creationId xmlns:p14="http://schemas.microsoft.com/office/powerpoint/2010/main" val="363247929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During the merging, the heads of the two sub-arrays are compared, and the smaller element will be merged into the new list. </a:t>
            </a:r>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71</a:t>
            </a:fld>
            <a:endParaRPr lang="en-US" altLang="en-US"/>
          </a:p>
        </p:txBody>
      </p:sp>
    </p:spTree>
    <p:extLst>
      <p:ext uri="{BB962C8B-B14F-4D97-AF65-F5344CB8AC3E}">
        <p14:creationId xmlns:p14="http://schemas.microsoft.com/office/powerpoint/2010/main" val="244271688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Recall in the pseudo code of the merge function, a is the running index of the first half sub-array, which increases from n to mid; likewise, the index of the second half, b, increases from mid + 1 to m. Actually, the merging is an incremental process</a:t>
            </a:r>
            <a:r>
              <a:rPr lang="en-GB" sz="1200" b="0" kern="1200" dirty="0" smtClean="0">
                <a:solidFill>
                  <a:schemeClr val="tx1"/>
                </a:solidFill>
                <a:effectLst/>
                <a:latin typeface="Times New Roman" pitchFamily="18" charset="0"/>
                <a:ea typeface="+mn-ea"/>
                <a:cs typeface="+mn-cs"/>
              </a:rPr>
              <a:t>. But overall, </a:t>
            </a:r>
            <a:r>
              <a:rPr lang="en-GB" sz="1200" b="0" kern="1200" dirty="0" err="1" smtClean="0">
                <a:solidFill>
                  <a:schemeClr val="tx1"/>
                </a:solidFill>
                <a:effectLst/>
                <a:latin typeface="Times New Roman" pitchFamily="18" charset="0"/>
                <a:ea typeface="+mn-ea"/>
                <a:cs typeface="+mn-cs"/>
              </a:rPr>
              <a:t>Mergesort</a:t>
            </a:r>
            <a:r>
              <a:rPr lang="en-GB" sz="1200" b="0" kern="1200" dirty="0" smtClean="0">
                <a:solidFill>
                  <a:schemeClr val="tx1"/>
                </a:solidFill>
                <a:effectLst/>
                <a:latin typeface="Times New Roman" pitchFamily="18" charset="0"/>
                <a:ea typeface="+mn-ea"/>
                <a:cs typeface="+mn-cs"/>
              </a:rPr>
              <a:t> is considered as a “Divide and Conquer</a:t>
            </a:r>
            <a:r>
              <a:rPr lang="en-GB" sz="1200" b="0" kern="1200" baseline="0" dirty="0" smtClean="0">
                <a:solidFill>
                  <a:schemeClr val="tx1"/>
                </a:solidFill>
                <a:effectLst/>
                <a:latin typeface="Times New Roman" pitchFamily="18" charset="0"/>
                <a:ea typeface="+mn-ea"/>
                <a:cs typeface="+mn-cs"/>
              </a:rPr>
              <a:t>” algorithm.</a:t>
            </a:r>
            <a:endParaRPr lang="en-GB" sz="1200" b="0"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72</a:t>
            </a:fld>
            <a:endParaRPr lang="en-US" altLang="en-US"/>
          </a:p>
        </p:txBody>
      </p:sp>
    </p:spTree>
    <p:extLst>
      <p:ext uri="{BB962C8B-B14F-4D97-AF65-F5344CB8AC3E}">
        <p14:creationId xmlns:p14="http://schemas.microsoft.com/office/powerpoint/2010/main" val="42394876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In the pseudo code, slot a is the head of the first half, and slot b is the head of the second half. </a:t>
            </a:r>
            <a:endParaRPr lang="en-GB" dirty="0" smtClean="0"/>
          </a:p>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73</a:t>
            </a:fld>
            <a:endParaRPr lang="en-US" altLang="en-US"/>
          </a:p>
        </p:txBody>
      </p:sp>
    </p:spTree>
    <p:extLst>
      <p:ext uri="{BB962C8B-B14F-4D97-AF65-F5344CB8AC3E}">
        <p14:creationId xmlns:p14="http://schemas.microsoft.com/office/powerpoint/2010/main" val="140103250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In the process of merging, the two sub-arrays will shrink to the right ends, to make room for the newly merged array. </a:t>
            </a:r>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74</a:t>
            </a:fld>
            <a:endParaRPr lang="en-US" altLang="en-US"/>
          </a:p>
        </p:txBody>
      </p:sp>
    </p:spTree>
    <p:extLst>
      <p:ext uri="{BB962C8B-B14F-4D97-AF65-F5344CB8AC3E}">
        <p14:creationId xmlns:p14="http://schemas.microsoft.com/office/powerpoint/2010/main" val="175643960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There are three cases as outcomes of the comparison between slot a and slot b. </a:t>
            </a:r>
          </a:p>
          <a:p>
            <a:r>
              <a:rPr lang="en-GB" sz="1200" kern="1200" dirty="0" smtClean="0">
                <a:solidFill>
                  <a:schemeClr val="tx1"/>
                </a:solidFill>
                <a:effectLst/>
                <a:latin typeface="Times New Roman" pitchFamily="18" charset="0"/>
                <a:ea typeface="+mn-ea"/>
                <a:cs typeface="+mn-cs"/>
              </a:rPr>
              <a:t>If slot a is smaller than slot b, then we just need to increase index a by one, because slot a is already in the correct position. Remember that we are reusing the same array for both the input and output of the </a:t>
            </a:r>
            <a:r>
              <a:rPr lang="en-GB" sz="1200" b="0" kern="1200" dirty="0" smtClean="0">
                <a:solidFill>
                  <a:schemeClr val="tx1"/>
                </a:solidFill>
                <a:effectLst/>
                <a:latin typeface="Times New Roman" pitchFamily="18" charset="0"/>
                <a:ea typeface="+mn-ea"/>
                <a:cs typeface="+mn-cs"/>
              </a:rPr>
              <a:t>merge function.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75</a:t>
            </a:fld>
            <a:endParaRPr lang="en-US" altLang="en-US"/>
          </a:p>
        </p:txBody>
      </p:sp>
    </p:spTree>
    <p:extLst>
      <p:ext uri="{BB962C8B-B14F-4D97-AF65-F5344CB8AC3E}">
        <p14:creationId xmlns:p14="http://schemas.microsoft.com/office/powerpoint/2010/main" val="342627621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If slot a is larger than slot b, then we will shift the left sub-array one position to the right side, in order to make space for the insertion of slot b.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76</a:t>
            </a:fld>
            <a:endParaRPr lang="en-US" altLang="en-US"/>
          </a:p>
        </p:txBody>
      </p:sp>
    </p:spTree>
    <p:extLst>
      <p:ext uri="{BB962C8B-B14F-4D97-AF65-F5344CB8AC3E}">
        <p14:creationId xmlns:p14="http://schemas.microsoft.com/office/powerpoint/2010/main" val="232555912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If slot a and slot b are equal, then slot a has been in the correct position already, but slot b must be moved next to slot a. In this case we also need to do the shifting. </a:t>
            </a:r>
          </a:p>
          <a:p>
            <a:endParaRPr lang="en-GB" sz="1200" kern="1200" dirty="0" smtClean="0">
              <a:solidFill>
                <a:schemeClr val="tx1"/>
              </a:solidFill>
              <a:effectLst/>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Now we have learned how the </a:t>
            </a:r>
            <a:r>
              <a:rPr lang="en-GB" sz="1200" kern="1200" dirty="0" err="1" smtClean="0">
                <a:solidFill>
                  <a:schemeClr val="tx1"/>
                </a:solidFill>
                <a:effectLst/>
                <a:latin typeface="Times New Roman" pitchFamily="18" charset="0"/>
                <a:ea typeface="+mn-ea"/>
                <a:cs typeface="+mn-cs"/>
              </a:rPr>
              <a:t>Mergesort</a:t>
            </a:r>
            <a:r>
              <a:rPr lang="en-GB" sz="1200" kern="1200" dirty="0" smtClean="0">
                <a:solidFill>
                  <a:schemeClr val="tx1"/>
                </a:solidFill>
                <a:effectLst/>
                <a:latin typeface="Times New Roman" pitchFamily="18" charset="0"/>
                <a:ea typeface="+mn-ea"/>
                <a:cs typeface="+mn-cs"/>
              </a:rPr>
              <a:t> algorithm works correctly. Next we are going to analyse the time complexity of </a:t>
            </a:r>
            <a:r>
              <a:rPr lang="en-GB" sz="1200" kern="1200" dirty="0" err="1" smtClean="0">
                <a:solidFill>
                  <a:schemeClr val="tx1"/>
                </a:solidFill>
                <a:effectLst/>
                <a:latin typeface="Times New Roman" pitchFamily="18" charset="0"/>
                <a:ea typeface="+mn-ea"/>
                <a:cs typeface="+mn-cs"/>
              </a:rPr>
              <a:t>Mergesort</a:t>
            </a:r>
            <a:r>
              <a:rPr lang="en-GB" sz="1200" kern="1200" dirty="0" smtClean="0">
                <a:solidFill>
                  <a:schemeClr val="tx1"/>
                </a:solidFill>
                <a:effectLst/>
                <a:latin typeface="Times New Roman" pitchFamily="18" charset="0"/>
                <a:ea typeface="+mn-ea"/>
                <a:cs typeface="+mn-cs"/>
              </a:rPr>
              <a:t>.</a:t>
            </a:r>
          </a:p>
          <a:p>
            <a:endParaRPr lang="en-GB" sz="1200"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77</a:t>
            </a:fld>
            <a:endParaRPr lang="en-US" altLang="en-US"/>
          </a:p>
        </p:txBody>
      </p:sp>
    </p:spTree>
    <p:extLst>
      <p:ext uri="{BB962C8B-B14F-4D97-AF65-F5344CB8AC3E}">
        <p14:creationId xmlns:p14="http://schemas.microsoft.com/office/powerpoint/2010/main" val="207909845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We are going to analyse the time complexity of </a:t>
            </a:r>
            <a:r>
              <a:rPr lang="en-GB" sz="1200" kern="1200" dirty="0" err="1" smtClean="0">
                <a:solidFill>
                  <a:schemeClr val="tx1"/>
                </a:solidFill>
                <a:effectLst/>
                <a:latin typeface="Times New Roman" pitchFamily="18" charset="0"/>
                <a:ea typeface="+mn-ea"/>
                <a:cs typeface="+mn-cs"/>
              </a:rPr>
              <a:t>Mergesort</a:t>
            </a:r>
            <a:r>
              <a:rPr lang="en-GB" sz="1200" kern="1200" dirty="0" smtClean="0">
                <a:solidFill>
                  <a:schemeClr val="tx1"/>
                </a:solidFill>
                <a:effectLst/>
                <a:latin typeface="Times New Roman" pitchFamily="18" charset="0"/>
                <a:ea typeface="+mn-ea"/>
                <a:cs typeface="+mn-cs"/>
              </a:rPr>
              <a:t>.</a:t>
            </a:r>
          </a:p>
        </p:txBody>
      </p:sp>
      <p:sp>
        <p:nvSpPr>
          <p:cNvPr id="993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761CA1B1-6711-4F9D-AFF7-C2EC47EA87D2}" type="slidenum">
              <a:rPr lang="en-US" altLang="en-US" sz="1000" b="0">
                <a:solidFill>
                  <a:schemeClr val="tx1"/>
                </a:solidFill>
                <a:latin typeface="Times New Roman" panose="02020603050405020304" pitchFamily="18" charset="0"/>
              </a:rPr>
              <a:pPr/>
              <a:t>78</a:t>
            </a:fld>
            <a:endParaRPr lang="en-US" altLang="en-US" sz="10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24502959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b="0" kern="1200" dirty="0" smtClean="0">
                <a:solidFill>
                  <a:schemeClr val="tx1"/>
                </a:solidFill>
                <a:effectLst/>
                <a:latin typeface="Times New Roman" pitchFamily="18" charset="0"/>
                <a:ea typeface="+mn-ea"/>
                <a:cs typeface="+mn-cs"/>
              </a:rPr>
              <a:t>Since merge is a key step of </a:t>
            </a:r>
            <a:r>
              <a:rPr lang="en-GB" sz="1200" b="0" kern="1200" dirty="0" err="1" smtClean="0">
                <a:solidFill>
                  <a:schemeClr val="tx1"/>
                </a:solidFill>
                <a:effectLst/>
                <a:latin typeface="Times New Roman" pitchFamily="18" charset="0"/>
                <a:ea typeface="+mn-ea"/>
                <a:cs typeface="+mn-cs"/>
              </a:rPr>
              <a:t>Mergesort</a:t>
            </a:r>
            <a:r>
              <a:rPr lang="en-GB" sz="1200" b="0" kern="1200" dirty="0" smtClean="0">
                <a:solidFill>
                  <a:schemeClr val="tx1"/>
                </a:solidFill>
                <a:effectLst/>
                <a:latin typeface="Times New Roman" pitchFamily="18" charset="0"/>
                <a:ea typeface="+mn-ea"/>
                <a:cs typeface="+mn-cs"/>
              </a:rPr>
              <a:t>, let us first analyse the running time of merging two sub-lists of total size n.</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b="0" kern="1200" dirty="0" smtClean="0">
                <a:solidFill>
                  <a:schemeClr val="tx1"/>
                </a:solidFill>
                <a:effectLst/>
                <a:latin typeface="Times New Roman" pitchFamily="18" charset="0"/>
                <a:ea typeface="+mn-ea"/>
                <a:cs typeface="+mn-cs"/>
              </a:rPr>
              <a:t>The key observation is that one comparison of keys will merge at least one element from the two sub-lists to the merged list. Moreover, once an element is merged, it will never be compared with any other element again. </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b="0" kern="1200" dirty="0" smtClean="0">
                <a:solidFill>
                  <a:schemeClr val="tx1"/>
                </a:solidFill>
                <a:effectLst/>
                <a:latin typeface="Times New Roman" pitchFamily="18" charset="0"/>
                <a:ea typeface="+mn-ea"/>
                <a:cs typeface="+mn-cs"/>
              </a:rPr>
              <a:t>If we are lucky, one comparison can merge two elements. When does that happen? When there is a tie comparing the heads of the two sub-lists, then one comparison will move both heads to the merged list. </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b="0" kern="1200" dirty="0" smtClean="0">
                <a:solidFill>
                  <a:schemeClr val="tx1"/>
                </a:solidFill>
                <a:effectLst/>
                <a:latin typeface="Times New Roman" pitchFamily="18" charset="0"/>
                <a:ea typeface="+mn-ea"/>
                <a:cs typeface="+mn-cs"/>
              </a:rPr>
              <a:t>The last comparison is special, in that after the last comparison at least two elements will be moved to the merged list. Because after the last comparison, one sub-list becomes empty, and no comparison is needed any more. Whatever is left in the other sub-list will be merged. Sometimes even more than two elements will be moved after the last comparison, which happens when there are more than one elements remaining in the non-empty sub-list. Overall, in the worst case, to merge two sub-lists of totally n elements, n – 1 key comparisons would be needed. So the running time of merge is in linear time, that is, theta of n.</a:t>
            </a:r>
          </a:p>
          <a:p>
            <a:endParaRPr lang="en-US" altLang="en-US" b="0" dirty="0" smtClean="0"/>
          </a:p>
        </p:txBody>
      </p:sp>
      <p:sp>
        <p:nvSpPr>
          <p:cNvPr id="1003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0D45051A-7AD3-49A6-8A34-335C28230474}" type="slidenum">
              <a:rPr lang="en-US" altLang="en-US" sz="1000" b="0">
                <a:solidFill>
                  <a:schemeClr val="tx1"/>
                </a:solidFill>
                <a:latin typeface="Times New Roman" panose="02020603050405020304" pitchFamily="18" charset="0"/>
              </a:rPr>
              <a:pPr/>
              <a:t>79</a:t>
            </a:fld>
            <a:endParaRPr lang="en-US" altLang="en-US" sz="10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22075715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then we divide the problem into k sub-problems.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8</a:t>
            </a:fld>
            <a:endParaRPr lang="en-US" altLang="en-US"/>
          </a:p>
        </p:txBody>
      </p:sp>
    </p:spTree>
    <p:extLst>
      <p:ext uri="{BB962C8B-B14F-4D97-AF65-F5344CB8AC3E}">
        <p14:creationId xmlns:p14="http://schemas.microsoft.com/office/powerpoint/2010/main" val="170386830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sz="1200" b="0" kern="1200" dirty="0" smtClean="0">
                <a:solidFill>
                  <a:schemeClr val="tx1"/>
                </a:solidFill>
                <a:effectLst/>
                <a:latin typeface="Times New Roman" pitchFamily="18" charset="0"/>
                <a:ea typeface="+mn-ea"/>
                <a:cs typeface="+mn-cs"/>
              </a:rPr>
              <a:t>Since </a:t>
            </a:r>
            <a:r>
              <a:rPr lang="en-GB" sz="1200" b="0" kern="1200" dirty="0" err="1" smtClean="0">
                <a:solidFill>
                  <a:schemeClr val="tx1"/>
                </a:solidFill>
                <a:effectLst/>
                <a:latin typeface="Times New Roman" pitchFamily="18" charset="0"/>
                <a:ea typeface="+mn-ea"/>
                <a:cs typeface="+mn-cs"/>
              </a:rPr>
              <a:t>Mergesort</a:t>
            </a:r>
            <a:r>
              <a:rPr lang="en-GB" sz="1200" b="0" kern="1200" dirty="0" smtClean="0">
                <a:solidFill>
                  <a:schemeClr val="tx1"/>
                </a:solidFill>
                <a:effectLst/>
                <a:latin typeface="Times New Roman" pitchFamily="18" charset="0"/>
                <a:ea typeface="+mn-ea"/>
                <a:cs typeface="+mn-cs"/>
              </a:rPr>
              <a:t> is designed as a recursive function, to analyse its time complexity, we will derive and solve the recurrence equation. </a:t>
            </a:r>
          </a:p>
          <a:p>
            <a:r>
              <a:rPr lang="en-GB" sz="1200" b="0" kern="1200" dirty="0" smtClean="0">
                <a:solidFill>
                  <a:schemeClr val="tx1"/>
                </a:solidFill>
                <a:effectLst/>
                <a:latin typeface="Times New Roman" pitchFamily="18" charset="0"/>
                <a:ea typeface="+mn-ea"/>
                <a:cs typeface="+mn-cs"/>
              </a:rPr>
              <a:t>Let’s use the function W to represent the number of comparisons between array elements.</a:t>
            </a:r>
          </a:p>
          <a:p>
            <a:r>
              <a:rPr lang="en-GB" sz="1200" b="0" kern="1200" dirty="0" smtClean="0">
                <a:solidFill>
                  <a:schemeClr val="tx1"/>
                </a:solidFill>
                <a:effectLst/>
                <a:latin typeface="Times New Roman" pitchFamily="18" charset="0"/>
                <a:ea typeface="+mn-ea"/>
                <a:cs typeface="+mn-cs"/>
              </a:rPr>
              <a:t>The parameter inside the brackets of the W function is the number of elements to be sorted.</a:t>
            </a:r>
          </a:p>
          <a:p>
            <a:r>
              <a:rPr lang="en-GB" sz="1200" b="0" kern="1200" dirty="0" smtClean="0">
                <a:solidFill>
                  <a:schemeClr val="tx1"/>
                </a:solidFill>
                <a:effectLst/>
                <a:latin typeface="Times New Roman" pitchFamily="18" charset="0"/>
                <a:ea typeface="+mn-ea"/>
                <a:cs typeface="+mn-cs"/>
              </a:rPr>
              <a:t>In the base case, when there is no more than one element, we just return without making any key comparisons.</a:t>
            </a:r>
          </a:p>
          <a:p>
            <a:r>
              <a:rPr lang="en-GB" sz="1200" b="0" kern="1200" dirty="0" smtClean="0">
                <a:solidFill>
                  <a:schemeClr val="tx1"/>
                </a:solidFill>
                <a:effectLst/>
                <a:latin typeface="Times New Roman" pitchFamily="18" charset="0"/>
                <a:ea typeface="+mn-ea"/>
                <a:cs typeface="+mn-cs"/>
              </a:rPr>
              <a:t>Thus, W 1 is equal to 0.</a:t>
            </a:r>
          </a:p>
          <a:p>
            <a:r>
              <a:rPr lang="en-GB" sz="1200" b="0" kern="1200" dirty="0" smtClean="0">
                <a:solidFill>
                  <a:schemeClr val="tx1"/>
                </a:solidFill>
                <a:effectLst/>
                <a:latin typeface="Times New Roman" pitchFamily="18" charset="0"/>
                <a:ea typeface="+mn-ea"/>
                <a:cs typeface="+mn-cs"/>
              </a:rPr>
              <a:t>Then, for the recursive call on the first or the second half ,the size of input sub-array is n </a:t>
            </a:r>
            <a:r>
              <a:rPr lang="en-GB" sz="1200" b="0" kern="1200" baseline="0" dirty="0" smtClean="0">
                <a:solidFill>
                  <a:schemeClr val="tx1"/>
                </a:solidFill>
                <a:effectLst/>
                <a:latin typeface="Times New Roman" pitchFamily="18" charset="0"/>
                <a:ea typeface="+mn-ea"/>
                <a:cs typeface="+mn-cs"/>
              </a:rPr>
              <a:t>divided by</a:t>
            </a:r>
            <a:r>
              <a:rPr lang="en-GB" sz="1200" b="0" kern="1200" dirty="0" smtClean="0">
                <a:solidFill>
                  <a:schemeClr val="tx1"/>
                </a:solidFill>
                <a:effectLst/>
                <a:latin typeface="Times New Roman" pitchFamily="18" charset="0"/>
                <a:ea typeface="+mn-ea"/>
                <a:cs typeface="+mn-cs"/>
              </a:rPr>
              <a:t> 2.</a:t>
            </a:r>
          </a:p>
          <a:p>
            <a:r>
              <a:rPr lang="en-GB" sz="1200" b="0" kern="1200" dirty="0" smtClean="0">
                <a:solidFill>
                  <a:schemeClr val="tx1"/>
                </a:solidFill>
                <a:effectLst/>
                <a:latin typeface="Times New Roman" pitchFamily="18" charset="0"/>
                <a:ea typeface="+mn-ea"/>
                <a:cs typeface="+mn-cs"/>
              </a:rPr>
              <a:t>And the worst-case running time for merge is n – 1 ,as we have just analysed in the previous slide. </a:t>
            </a:r>
          </a:p>
          <a:p>
            <a:r>
              <a:rPr lang="en-GB" sz="1200" b="0" kern="1200" dirty="0" smtClean="0">
                <a:solidFill>
                  <a:schemeClr val="tx1"/>
                </a:solidFill>
                <a:effectLst/>
                <a:latin typeface="Times New Roman" pitchFamily="18" charset="0"/>
                <a:ea typeface="+mn-ea"/>
                <a:cs typeface="+mn-cs"/>
              </a:rPr>
              <a:t>Then, these items are added together. The total is W of n. From such an analysis of the pseudo code, we can derive the recurrence equation for the number of key comparisons performed by </a:t>
            </a:r>
            <a:r>
              <a:rPr lang="en-GB" sz="1200" b="0" kern="1200" dirty="0" err="1" smtClean="0">
                <a:solidFill>
                  <a:schemeClr val="tx1"/>
                </a:solidFill>
                <a:effectLst/>
                <a:latin typeface="Times New Roman" pitchFamily="18" charset="0"/>
                <a:ea typeface="+mn-ea"/>
                <a:cs typeface="+mn-cs"/>
              </a:rPr>
              <a:t>Mergesort</a:t>
            </a:r>
            <a:r>
              <a:rPr lang="en-GB" sz="1200" b="0" kern="1200" dirty="0" smtClean="0">
                <a:solidFill>
                  <a:schemeClr val="tx1"/>
                </a:solidFill>
                <a:effectLst/>
                <a:latin typeface="Times New Roman" pitchFamily="18" charset="0"/>
                <a:ea typeface="+mn-ea"/>
                <a:cs typeface="+mn-cs"/>
              </a:rPr>
              <a:t>. </a:t>
            </a:r>
            <a:endParaRPr lang="en-GB" sz="1200" b="0" kern="1200" dirty="0">
              <a:solidFill>
                <a:schemeClr val="tx1"/>
              </a:solidFill>
              <a:effectLst/>
              <a:latin typeface="Times New Roman" pitchFamily="18" charset="0"/>
              <a:ea typeface="+mn-ea"/>
              <a:cs typeface="+mn-cs"/>
            </a:endParaRPr>
          </a:p>
        </p:txBody>
      </p:sp>
      <p:sp>
        <p:nvSpPr>
          <p:cNvPr id="1013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F978A086-834A-4EC4-88FA-A99159FEA97D}" type="slidenum">
              <a:rPr lang="en-US" altLang="en-US" sz="1000" b="0">
                <a:solidFill>
                  <a:schemeClr val="tx1"/>
                </a:solidFill>
                <a:latin typeface="Times New Roman" panose="02020603050405020304" pitchFamily="18" charset="0"/>
              </a:rPr>
              <a:pPr/>
              <a:t>80</a:t>
            </a:fld>
            <a:endParaRPr lang="en-US" altLang="en-US" sz="10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179946036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sz="1200" b="0" kern="1200" dirty="0" smtClean="0">
                <a:solidFill>
                  <a:schemeClr val="tx1"/>
                </a:solidFill>
                <a:effectLst/>
                <a:latin typeface="Times New Roman" pitchFamily="18" charset="0"/>
                <a:ea typeface="+mn-ea"/>
                <a:cs typeface="+mn-cs"/>
              </a:rPr>
              <a:t>Based on the pseudo code and breakdown of the number of key comparisons shown in the previous slide, we derive the recurrence equation as shown here.|</a:t>
            </a:r>
          </a:p>
          <a:p>
            <a:endParaRPr lang="en-GB" sz="1200" b="0" kern="1200" dirty="0" smtClean="0">
              <a:solidFill>
                <a:schemeClr val="tx1"/>
              </a:solidFill>
              <a:effectLst/>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b="0" kern="1200" dirty="0" smtClean="0">
                <a:solidFill>
                  <a:schemeClr val="tx1"/>
                </a:solidFill>
                <a:effectLst/>
                <a:latin typeface="Times New Roman" pitchFamily="18" charset="0"/>
                <a:ea typeface="+mn-ea"/>
                <a:cs typeface="+mn-cs"/>
              </a:rPr>
              <a:t>For simplicity, let us assume that n is equal to 2 to the power of k, for some integer k, such that when we divide the array into two halves, their sizes will be exactly equal. Next, we are going to solve this recurrence equation. First, let us express n in terms of k. </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b="0" kern="1200" dirty="0" smtClean="0">
                <a:solidFill>
                  <a:schemeClr val="tx1"/>
                </a:solidFill>
                <a:effectLst/>
                <a:latin typeface="Times New Roman" pitchFamily="18" charset="0"/>
                <a:ea typeface="+mn-ea"/>
                <a:cs typeface="+mn-cs"/>
              </a:rPr>
              <a:t>Show eq. slightly</a:t>
            </a:r>
            <a:r>
              <a:rPr lang="en-GB" sz="1200" b="0" kern="1200" baseline="0" dirty="0" smtClean="0">
                <a:solidFill>
                  <a:schemeClr val="tx1"/>
                </a:solidFill>
                <a:effectLst/>
                <a:latin typeface="Times New Roman" pitchFamily="18" charset="0"/>
                <a:ea typeface="+mn-ea"/>
                <a:cs typeface="+mn-cs"/>
              </a:rPr>
              <a:t> earlier than voice </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b="0" kern="1200" dirty="0" smtClean="0">
                <a:solidFill>
                  <a:schemeClr val="tx1"/>
                </a:solidFill>
                <a:effectLst/>
                <a:latin typeface="Times New Roman" pitchFamily="18" charset="0"/>
                <a:ea typeface="+mn-ea"/>
                <a:cs typeface="+mn-cs"/>
              </a:rPr>
              <a:t>On the right hand side, we combine the two W functions together, since they are identical.</a:t>
            </a:r>
          </a:p>
          <a:p>
            <a:r>
              <a:rPr lang="en-GB" sz="1200" b="0" kern="1200" dirty="0" smtClean="0">
                <a:solidFill>
                  <a:schemeClr val="tx1"/>
                </a:solidFill>
                <a:effectLst/>
                <a:latin typeface="Times New Roman" pitchFamily="18" charset="0"/>
                <a:ea typeface="+mn-ea"/>
                <a:cs typeface="+mn-cs"/>
              </a:rPr>
              <a:t>Our goal is to get rid of the W function from the right hand side, so that the W function can be expressed in terms of basic algebraic operations of n.</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en-US" sz="1200" b="0" dirty="0" smtClean="0">
              <a:latin typeface="Arial" panose="020B0604020202020204"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b="0" kern="1200" dirty="0" smtClean="0">
                <a:solidFill>
                  <a:schemeClr val="tx1"/>
                </a:solidFill>
                <a:effectLst/>
                <a:latin typeface="Times New Roman" pitchFamily="18" charset="0"/>
                <a:ea typeface="+mn-ea"/>
                <a:cs typeface="+mn-cs"/>
              </a:rPr>
              <a:t>The technique is to express the W with parameter 2 to the power of k – 1, which is purple in colour, in the same form, but just with a smaller parameter, that is 2 to the power of k – 2. </a:t>
            </a:r>
          </a:p>
          <a:p>
            <a:endParaRPr lang="en-GB" sz="1200" b="0" kern="1200" dirty="0" smtClean="0">
              <a:solidFill>
                <a:schemeClr val="tx1"/>
              </a:solidFill>
              <a:effectLst/>
              <a:latin typeface="Times New Roman" pitchFamily="18" charset="0"/>
              <a:ea typeface="+mn-ea"/>
              <a:cs typeface="+mn-cs"/>
            </a:endParaRPr>
          </a:p>
          <a:p>
            <a:r>
              <a:rPr lang="en-GB" sz="1200" b="0" kern="1200" dirty="0" smtClean="0">
                <a:solidFill>
                  <a:schemeClr val="tx1"/>
                </a:solidFill>
                <a:effectLst/>
                <a:latin typeface="Times New Roman" pitchFamily="18" charset="0"/>
                <a:ea typeface="+mn-ea"/>
                <a:cs typeface="+mn-cs"/>
              </a:rPr>
              <a:t>Then, multiply the 2 inside the brackets and we will get the new expression of right hand side, with the function W of 2 to the power of k – 2, in green colour.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GB" sz="1200" b="0" kern="1200" dirty="0" smtClean="0">
              <a:solidFill>
                <a:schemeClr val="tx1"/>
              </a:solidFill>
              <a:effectLst/>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b="0" kern="1200" dirty="0" smtClean="0">
                <a:solidFill>
                  <a:schemeClr val="tx1"/>
                </a:solidFill>
                <a:effectLst/>
                <a:latin typeface="Times New Roman" pitchFamily="18" charset="0"/>
                <a:ea typeface="+mn-ea"/>
                <a:cs typeface="+mn-cs"/>
              </a:rPr>
              <a:t>Likewise, we can substitute the green colour function with the right hand side of the recurrence equation. </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b="0" kern="1200" dirty="0" smtClean="0">
                <a:solidFill>
                  <a:schemeClr val="tx1"/>
                </a:solidFill>
                <a:effectLst/>
                <a:latin typeface="Times New Roman" pitchFamily="18" charset="0"/>
                <a:ea typeface="+mn-ea"/>
                <a:cs typeface="+mn-cs"/>
              </a:rPr>
              <a:t>The trend is that with each substitution the parameter of the W function on the right hand side becomes smaller and smaller, moving towards the base case. </a:t>
            </a:r>
          </a:p>
          <a:p>
            <a:endParaRPr lang="en-GB" sz="1200" b="0" kern="1200" dirty="0" smtClean="0">
              <a:solidFill>
                <a:schemeClr val="tx1"/>
              </a:solidFill>
              <a:effectLst/>
              <a:latin typeface="Times New Roman" pitchFamily="18" charset="0"/>
              <a:ea typeface="+mn-ea"/>
              <a:cs typeface="+mn-cs"/>
            </a:endParaRPr>
          </a:p>
          <a:p>
            <a:r>
              <a:rPr lang="en-GB" sz="1200" b="0" kern="1200" dirty="0" smtClean="0">
                <a:solidFill>
                  <a:schemeClr val="tx1"/>
                </a:solidFill>
                <a:effectLst/>
                <a:latin typeface="Times New Roman" pitchFamily="18" charset="0"/>
                <a:ea typeface="+mn-ea"/>
                <a:cs typeface="+mn-cs"/>
              </a:rPr>
              <a:t>We continue the steps of substitution and multiplication, until we reach the base case, that is, the parameter of the W function is equal to 1. </a:t>
            </a:r>
          </a:p>
          <a:p>
            <a:r>
              <a:rPr lang="en-GB" sz="1200" b="0" kern="1200" dirty="0" smtClean="0">
                <a:solidFill>
                  <a:schemeClr val="tx1"/>
                </a:solidFill>
                <a:effectLst/>
                <a:latin typeface="Times New Roman" pitchFamily="18" charset="0"/>
                <a:ea typeface="+mn-ea"/>
                <a:cs typeface="+mn-cs"/>
              </a:rPr>
              <a:t>In the rest of the right hand side, the blue part is a geometric series.</a:t>
            </a:r>
            <a:endParaRPr lang="en-GB" sz="1200" b="0" kern="1200" baseline="0" dirty="0" smtClean="0">
              <a:solidFill>
                <a:schemeClr val="tx1"/>
              </a:solidFill>
              <a:effectLst/>
              <a:latin typeface="Times New Roman" pitchFamily="18" charset="0"/>
              <a:ea typeface="+mn-ea"/>
              <a:cs typeface="+mn-cs"/>
            </a:endParaRPr>
          </a:p>
          <a:p>
            <a:r>
              <a:rPr lang="en-GB" sz="1200" b="0" kern="1200" dirty="0" smtClean="0">
                <a:solidFill>
                  <a:schemeClr val="tx1"/>
                </a:solidFill>
                <a:effectLst/>
                <a:latin typeface="Times New Roman" pitchFamily="18" charset="0"/>
                <a:ea typeface="+mn-ea"/>
                <a:cs typeface="+mn-cs"/>
              </a:rPr>
              <a:t>Since</a:t>
            </a:r>
            <a:r>
              <a:rPr lang="en-GB" sz="1200" b="0" kern="1200" baseline="0" dirty="0" smtClean="0">
                <a:solidFill>
                  <a:schemeClr val="tx1"/>
                </a:solidFill>
                <a:effectLst/>
                <a:latin typeface="Times New Roman" pitchFamily="18" charset="0"/>
                <a:ea typeface="+mn-ea"/>
                <a:cs typeface="+mn-cs"/>
              </a:rPr>
              <a:t> </a:t>
            </a:r>
            <a:r>
              <a:rPr lang="en-GB" sz="1200" b="0" kern="1200" dirty="0" smtClean="0">
                <a:solidFill>
                  <a:schemeClr val="tx1"/>
                </a:solidFill>
                <a:effectLst/>
                <a:latin typeface="Times New Roman" pitchFamily="18" charset="0"/>
                <a:ea typeface="+mn-ea"/>
                <a:cs typeface="+mn-cs"/>
              </a:rPr>
              <a:t>W 1 is equal to 0, W function has now disappeared from the right-hand side. What is left is the k times 2 to the power of</a:t>
            </a:r>
            <a:r>
              <a:rPr lang="en-GB" sz="1200" b="0" kern="1200" baseline="0" dirty="0" smtClean="0">
                <a:solidFill>
                  <a:schemeClr val="tx1"/>
                </a:solidFill>
                <a:effectLst/>
                <a:latin typeface="Times New Roman" pitchFamily="18" charset="0"/>
                <a:ea typeface="+mn-ea"/>
                <a:cs typeface="+mn-cs"/>
              </a:rPr>
              <a:t> </a:t>
            </a:r>
            <a:r>
              <a:rPr lang="en-GB" sz="1200" b="0" kern="1200" dirty="0" smtClean="0">
                <a:solidFill>
                  <a:schemeClr val="tx1"/>
                </a:solidFill>
                <a:effectLst/>
                <a:latin typeface="Times New Roman" pitchFamily="18" charset="0"/>
                <a:ea typeface="+mn-ea"/>
                <a:cs typeface="+mn-cs"/>
              </a:rPr>
              <a:t>k (in pink colour) and the sum of the geometric series, which is equal to 2 to the power of k minus 1 (in blue colour). </a:t>
            </a:r>
          </a:p>
          <a:p>
            <a:r>
              <a:rPr lang="en-GB" sz="1200" b="0" kern="1200" dirty="0" smtClean="0">
                <a:solidFill>
                  <a:schemeClr val="tx1"/>
                </a:solidFill>
                <a:effectLst/>
                <a:latin typeface="Times New Roman" pitchFamily="18" charset="0"/>
                <a:ea typeface="+mn-ea"/>
                <a:cs typeface="+mn-cs"/>
              </a:rPr>
              <a:t>Now let’s rephrase the right hand side in terms of n, rather than k. Because n is equal to 2 to the power of k, k is equal to log base 2 of n. </a:t>
            </a:r>
          </a:p>
          <a:p>
            <a:r>
              <a:rPr lang="en-GB" sz="1200" b="0" kern="1200" dirty="0" smtClean="0">
                <a:solidFill>
                  <a:schemeClr val="tx1"/>
                </a:solidFill>
                <a:effectLst/>
                <a:latin typeface="Times New Roman" pitchFamily="18" charset="0"/>
                <a:ea typeface="+mn-ea"/>
                <a:cs typeface="+mn-cs"/>
              </a:rPr>
              <a:t>Therefore, the right hand side is equal to n log n minus (n – 1). So in big O notation, it is big </a:t>
            </a:r>
            <a:r>
              <a:rPr lang="en-GB" sz="1200" b="0" strike="noStrike" kern="1200" dirty="0" smtClean="0">
                <a:solidFill>
                  <a:schemeClr val="tx1"/>
                </a:solidFill>
                <a:effectLst/>
                <a:latin typeface="Times New Roman" pitchFamily="18" charset="0"/>
                <a:ea typeface="+mn-ea"/>
                <a:cs typeface="+mn-cs"/>
              </a:rPr>
              <a:t>O</a:t>
            </a:r>
            <a:r>
              <a:rPr lang="en-GB" sz="1200" b="0" kern="1200" dirty="0" smtClean="0">
                <a:solidFill>
                  <a:schemeClr val="tx1"/>
                </a:solidFill>
                <a:effectLst/>
                <a:latin typeface="Times New Roman" pitchFamily="18" charset="0"/>
                <a:ea typeface="+mn-ea"/>
                <a:cs typeface="+mn-cs"/>
              </a:rPr>
              <a:t> of n log n.</a:t>
            </a:r>
          </a:p>
          <a:p>
            <a:endParaRPr lang="en-US" altLang="en-US" b="0" dirty="0" smtClean="0"/>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6DC13CEF-EE09-4E2D-A4DC-A4E78EDE29D7}" type="slidenum">
              <a:rPr lang="en-US" altLang="en-US" sz="1000" b="0">
                <a:solidFill>
                  <a:schemeClr val="tx1"/>
                </a:solidFill>
                <a:latin typeface="Times New Roman" panose="02020603050405020304" pitchFamily="18" charset="0"/>
              </a:rPr>
              <a:pPr/>
              <a:t>81</a:t>
            </a:fld>
            <a:endParaRPr lang="en-US" altLang="en-US" sz="10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429477476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1034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sz="1200" b="0" kern="1200" dirty="0" smtClean="0">
                <a:solidFill>
                  <a:schemeClr val="tx1"/>
                </a:solidFill>
                <a:effectLst/>
                <a:latin typeface="Times New Roman" pitchFamily="18" charset="0"/>
                <a:ea typeface="+mn-ea"/>
                <a:cs typeface="+mn-cs"/>
              </a:rPr>
              <a:t>Another way to solve the recurrence equation and visualize the solution is to use a “Recursion Tree” for the book keeping.</a:t>
            </a:r>
            <a:r>
              <a:rPr lang="en-GB" sz="1200" b="0" kern="1200" baseline="0" dirty="0" smtClean="0">
                <a:solidFill>
                  <a:schemeClr val="tx1"/>
                </a:solidFill>
                <a:effectLst/>
                <a:latin typeface="Times New Roman" pitchFamily="18" charset="0"/>
                <a:ea typeface="+mn-ea"/>
                <a:cs typeface="+mn-cs"/>
              </a:rPr>
              <a:t> </a:t>
            </a:r>
            <a:r>
              <a:rPr lang="en-GB" sz="1200" b="0" kern="1200" dirty="0" smtClean="0">
                <a:solidFill>
                  <a:schemeClr val="tx1"/>
                </a:solidFill>
                <a:effectLst/>
                <a:latin typeface="Times New Roman" pitchFamily="18" charset="0"/>
                <a:ea typeface="+mn-ea"/>
                <a:cs typeface="+mn-cs"/>
              </a:rPr>
              <a:t>At the root of the tree, we have the box containing function W of n, representing the number of key comparisons of the whole algorithm of </a:t>
            </a:r>
            <a:r>
              <a:rPr lang="en-GB" sz="1200" b="0" kern="1200" dirty="0" err="1" smtClean="0">
                <a:solidFill>
                  <a:schemeClr val="tx1"/>
                </a:solidFill>
                <a:effectLst/>
                <a:latin typeface="Times New Roman" pitchFamily="18" charset="0"/>
                <a:ea typeface="+mn-ea"/>
                <a:cs typeface="+mn-cs"/>
              </a:rPr>
              <a:t>Mergesort</a:t>
            </a:r>
            <a:r>
              <a:rPr lang="en-GB" sz="1200" b="0" kern="1200" dirty="0" smtClean="0">
                <a:solidFill>
                  <a:schemeClr val="tx1"/>
                </a:solidFill>
                <a:effectLst/>
                <a:latin typeface="Times New Roman" pitchFamily="18" charset="0"/>
                <a:ea typeface="+mn-ea"/>
                <a:cs typeface="+mn-cs"/>
              </a:rPr>
              <a:t>.</a:t>
            </a:r>
          </a:p>
          <a:p>
            <a:r>
              <a:rPr lang="en-GB" sz="1200" b="0" kern="1200" dirty="0" smtClean="0">
                <a:solidFill>
                  <a:schemeClr val="tx1"/>
                </a:solidFill>
                <a:effectLst/>
                <a:latin typeface="Times New Roman" pitchFamily="18" charset="0"/>
                <a:ea typeface="+mn-ea"/>
                <a:cs typeface="+mn-cs"/>
              </a:rPr>
              <a:t>Another box beside W n contains n – 1, which records the worst-case number of key comparisons for the merge.;</a:t>
            </a:r>
          </a:p>
          <a:p>
            <a:endParaRPr lang="en-GB" sz="1200" b="0" kern="1200" dirty="0" smtClean="0">
              <a:solidFill>
                <a:schemeClr val="tx1"/>
              </a:solidFill>
              <a:effectLst/>
              <a:latin typeface="Times New Roman" pitchFamily="18" charset="0"/>
              <a:ea typeface="+mn-ea"/>
              <a:cs typeface="+mn-cs"/>
            </a:endParaRPr>
          </a:p>
          <a:p>
            <a:r>
              <a:rPr lang="en-GB" sz="1200" b="0" kern="1200" dirty="0" smtClean="0">
                <a:solidFill>
                  <a:schemeClr val="tx1"/>
                </a:solidFill>
                <a:effectLst/>
                <a:latin typeface="Times New Roman" pitchFamily="18" charset="0"/>
                <a:ea typeface="+mn-ea"/>
                <a:cs typeface="+mn-cs"/>
              </a:rPr>
              <a:t>Moving down to the next level of the tree, the two child nodes represent the two recursive calls of </a:t>
            </a:r>
            <a:r>
              <a:rPr lang="en-GB" sz="1200" b="0" kern="1200" dirty="0" err="1" smtClean="0">
                <a:solidFill>
                  <a:schemeClr val="tx1"/>
                </a:solidFill>
                <a:effectLst/>
                <a:latin typeface="Times New Roman" pitchFamily="18" charset="0"/>
                <a:ea typeface="+mn-ea"/>
                <a:cs typeface="+mn-cs"/>
              </a:rPr>
              <a:t>Mergesort</a:t>
            </a:r>
            <a:r>
              <a:rPr lang="en-GB" sz="1200" b="0" kern="1200" dirty="0" smtClean="0">
                <a:solidFill>
                  <a:schemeClr val="tx1"/>
                </a:solidFill>
                <a:effectLst/>
                <a:latin typeface="Times New Roman" pitchFamily="18" charset="0"/>
                <a:ea typeface="+mn-ea"/>
                <a:cs typeface="+mn-cs"/>
              </a:rPr>
              <a:t> algorithm on the two halves of the input list. So W of n divided</a:t>
            </a:r>
            <a:r>
              <a:rPr lang="en-GB" sz="1200" b="0" kern="1200" baseline="0" dirty="0" smtClean="0">
                <a:solidFill>
                  <a:schemeClr val="tx1"/>
                </a:solidFill>
                <a:effectLst/>
                <a:latin typeface="Times New Roman" pitchFamily="18" charset="0"/>
                <a:ea typeface="+mn-ea"/>
                <a:cs typeface="+mn-cs"/>
              </a:rPr>
              <a:t> by</a:t>
            </a:r>
            <a:r>
              <a:rPr lang="en-GB" sz="1200" b="0" kern="1200" dirty="0" smtClean="0">
                <a:solidFill>
                  <a:schemeClr val="tx1"/>
                </a:solidFill>
                <a:effectLst/>
                <a:latin typeface="Times New Roman" pitchFamily="18" charset="0"/>
                <a:ea typeface="+mn-ea"/>
                <a:cs typeface="+mn-cs"/>
              </a:rPr>
              <a:t> 2 represents the number of comparisons on the first or the second half. Likewise the number of comparisons for the merging of each sub-list, which is equal to n over 2 minus 1, is also recorded in each of the two boxes at the second level.</a:t>
            </a:r>
          </a:p>
          <a:p>
            <a:r>
              <a:rPr lang="en-GB" sz="1200" b="0" kern="1200" dirty="0" smtClean="0">
                <a:solidFill>
                  <a:schemeClr val="tx1"/>
                </a:solidFill>
                <a:effectLst/>
                <a:latin typeface="Times New Roman" pitchFamily="18" charset="0"/>
                <a:ea typeface="+mn-ea"/>
                <a:cs typeface="+mn-cs"/>
              </a:rPr>
              <a:t>We also record the numbers of comparisons for the merging in the column on the right hand side of the tree. So we spread the tree nodes in the structure of a binary tree, which corresponds to the recursive structure of the </a:t>
            </a:r>
            <a:r>
              <a:rPr lang="en-GB" sz="1200" b="0" kern="1200" dirty="0" err="1" smtClean="0">
                <a:solidFill>
                  <a:schemeClr val="tx1"/>
                </a:solidFill>
                <a:effectLst/>
                <a:latin typeface="Times New Roman" pitchFamily="18" charset="0"/>
                <a:ea typeface="+mn-ea"/>
                <a:cs typeface="+mn-cs"/>
              </a:rPr>
              <a:t>Mergesort</a:t>
            </a:r>
            <a:r>
              <a:rPr lang="en-GB" sz="1200" b="0" kern="1200" dirty="0" smtClean="0">
                <a:solidFill>
                  <a:schemeClr val="tx1"/>
                </a:solidFill>
                <a:effectLst/>
                <a:latin typeface="Times New Roman" pitchFamily="18" charset="0"/>
                <a:ea typeface="+mn-ea"/>
                <a:cs typeface="+mn-cs"/>
              </a:rPr>
              <a:t> algorithm, until we have reached the terminating cases, which correspond to the leaves of the recursion tree. In each leaf, the parameter of the W function is equal to two, so there is no need to spread it out anymore as, W of 1 is equal to 0. Then, the total number of comparisons is equal to the sum of the numbers laid out at the right hand side of the tree.</a:t>
            </a:r>
          </a:p>
          <a:p>
            <a:r>
              <a:rPr lang="en-GB" sz="1200" b="0" kern="1200" dirty="0" smtClean="0">
                <a:solidFill>
                  <a:schemeClr val="tx1"/>
                </a:solidFill>
                <a:effectLst/>
                <a:latin typeface="Times New Roman" pitchFamily="18" charset="0"/>
                <a:ea typeface="+mn-ea"/>
                <a:cs typeface="+mn-cs"/>
              </a:rPr>
              <a:t>As we can see, at each level, the number of comparisons is no more than n. So the sum of these numbers would depend on the height of the tree. It is easy to see that the height of the tree is approximately equal to k, which is equal to log base 2 of n. Since there are log n levels and the number of</a:t>
            </a:r>
            <a:r>
              <a:rPr lang="en-GB" sz="1200" b="0" kern="1200" baseline="0" dirty="0" smtClean="0">
                <a:solidFill>
                  <a:schemeClr val="tx1"/>
                </a:solidFill>
                <a:effectLst/>
                <a:latin typeface="Times New Roman" pitchFamily="18" charset="0"/>
                <a:ea typeface="+mn-ea"/>
                <a:cs typeface="+mn-cs"/>
              </a:rPr>
              <a:t> key comparisons </a:t>
            </a:r>
            <a:r>
              <a:rPr lang="en-GB" sz="1200" b="0" kern="1200" dirty="0" smtClean="0">
                <a:solidFill>
                  <a:schemeClr val="tx1"/>
                </a:solidFill>
                <a:effectLst/>
                <a:latin typeface="Times New Roman" pitchFamily="18" charset="0"/>
                <a:ea typeface="+mn-ea"/>
                <a:cs typeface="+mn-cs"/>
              </a:rPr>
              <a:t>in each level is upper bounded by n, so totally the sum is upper bounded by n log n. </a:t>
            </a:r>
          </a:p>
          <a:p>
            <a:r>
              <a:rPr lang="en-GB" sz="1200" b="0" kern="1200" dirty="0" smtClean="0">
                <a:solidFill>
                  <a:schemeClr val="tx1"/>
                </a:solidFill>
                <a:effectLst/>
                <a:latin typeface="Times New Roman" pitchFamily="18" charset="0"/>
                <a:ea typeface="+mn-ea"/>
                <a:cs typeface="+mn-cs"/>
              </a:rPr>
              <a:t>Therefore, using the recursion tree we can reach the same conclusion about the running time of </a:t>
            </a:r>
            <a:r>
              <a:rPr lang="en-GB" sz="1200" b="0" kern="1200" dirty="0" err="1" smtClean="0">
                <a:solidFill>
                  <a:schemeClr val="tx1"/>
                </a:solidFill>
                <a:effectLst/>
                <a:latin typeface="Times New Roman" pitchFamily="18" charset="0"/>
                <a:ea typeface="+mn-ea"/>
                <a:cs typeface="+mn-cs"/>
              </a:rPr>
              <a:t>Mergesort</a:t>
            </a:r>
            <a:r>
              <a:rPr lang="en-GB" sz="1200" b="0" kern="1200" dirty="0" smtClean="0">
                <a:solidFill>
                  <a:schemeClr val="tx1"/>
                </a:solidFill>
                <a:effectLst/>
                <a:latin typeface="Times New Roman" pitchFamily="18" charset="0"/>
                <a:ea typeface="+mn-ea"/>
                <a:cs typeface="+mn-cs"/>
              </a:rPr>
              <a:t> as the previous slide, which is big O of n log n. </a:t>
            </a:r>
            <a:endParaRPr lang="en-GB" sz="1200" b="0" kern="1200" dirty="0">
              <a:solidFill>
                <a:schemeClr val="tx1"/>
              </a:solidFill>
              <a:effectLst/>
              <a:latin typeface="Times New Roman" pitchFamily="18" charset="0"/>
              <a:ea typeface="+mn-ea"/>
              <a:cs typeface="+mn-cs"/>
            </a:endParaRPr>
          </a:p>
        </p:txBody>
      </p:sp>
      <p:sp>
        <p:nvSpPr>
          <p:cNvPr id="1034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2397A5BD-163A-4CF4-8EF4-D3C5B01118B5}" type="slidenum">
              <a:rPr lang="en-US" altLang="en-US" sz="1000" b="0">
                <a:solidFill>
                  <a:schemeClr val="tx1"/>
                </a:solidFill>
                <a:latin typeface="Times New Roman" panose="02020603050405020304" pitchFamily="18" charset="0"/>
              </a:rPr>
              <a:pPr/>
              <a:t>82</a:t>
            </a:fld>
            <a:endParaRPr lang="en-US" altLang="en-US" sz="10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1983022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kern="1200" dirty="0" smtClean="0">
                <a:solidFill>
                  <a:schemeClr val="tx1"/>
                </a:solidFill>
                <a:effectLst/>
                <a:latin typeface="Times New Roman" pitchFamily="18" charset="0"/>
                <a:ea typeface="+mn-ea"/>
                <a:cs typeface="+mn-cs"/>
              </a:rPr>
              <a:t>The complexity analysis shows that</a:t>
            </a:r>
            <a:r>
              <a:rPr lang="en-GB" sz="1200" b="0" kern="1200" baseline="0" dirty="0" smtClean="0">
                <a:solidFill>
                  <a:schemeClr val="tx1"/>
                </a:solidFill>
                <a:effectLst/>
                <a:latin typeface="Times New Roman" pitchFamily="18" charset="0"/>
                <a:ea typeface="+mn-ea"/>
                <a:cs typeface="+mn-cs"/>
              </a:rPr>
              <a:t> </a:t>
            </a:r>
            <a:r>
              <a:rPr lang="en-GB" sz="1200" kern="1200" dirty="0" err="1" smtClean="0">
                <a:solidFill>
                  <a:schemeClr val="tx1"/>
                </a:solidFill>
                <a:effectLst/>
                <a:latin typeface="Times New Roman" pitchFamily="18" charset="0"/>
                <a:ea typeface="+mn-ea"/>
                <a:cs typeface="+mn-cs"/>
              </a:rPr>
              <a:t>Mergesort</a:t>
            </a:r>
            <a:r>
              <a:rPr lang="en-GB" sz="1200" kern="1200" dirty="0" smtClean="0">
                <a:solidFill>
                  <a:schemeClr val="tx1"/>
                </a:solidFill>
                <a:effectLst/>
                <a:latin typeface="Times New Roman" pitchFamily="18" charset="0"/>
                <a:ea typeface="+mn-ea"/>
                <a:cs typeface="+mn-cs"/>
              </a:rPr>
              <a:t> has a very good running time of n log n, which is the fastest running time amongst the sorting algorithms based on comparison. It would be easier to implement using linked list than using contiguous storage like arrays, because we need to shift part of the input data for the merge. On the other hand, the weakness is also due to the shifting. If you use contiguous data storage like arrays, then the data movement for shifting of sub-arrays would be time-consuming.</a:t>
            </a:r>
            <a:endParaRPr lang="en-GB"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83</a:t>
            </a:fld>
            <a:endParaRPr lang="en-US" altLang="en-US"/>
          </a:p>
        </p:txBody>
      </p:sp>
    </p:spTree>
    <p:extLst>
      <p:ext uri="{BB962C8B-B14F-4D97-AF65-F5344CB8AC3E}">
        <p14:creationId xmlns:p14="http://schemas.microsoft.com/office/powerpoint/2010/main" val="156531846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a:t>
            </a:r>
            <a:r>
              <a:rPr lang="en-GB" baseline="0" dirty="0" smtClean="0"/>
              <a:t> this lecture, we have learned the sorting algorithm of </a:t>
            </a:r>
            <a:r>
              <a:rPr lang="en-GB" baseline="0" dirty="0" err="1" smtClean="0"/>
              <a:t>Mergesort</a:t>
            </a:r>
            <a:r>
              <a:rPr lang="en-GB" baseline="0" dirty="0" smtClean="0"/>
              <a:t>. It is an example of the Divide and Conquer approach.</a:t>
            </a:r>
          </a:p>
          <a:p>
            <a:r>
              <a:rPr lang="en-GB" baseline="0" dirty="0" smtClean="0"/>
              <a:t>Basically, </a:t>
            </a:r>
            <a:r>
              <a:rPr lang="en-GB" baseline="0" dirty="0" err="1" smtClean="0"/>
              <a:t>Mergesort</a:t>
            </a:r>
            <a:r>
              <a:rPr lang="en-GB" baseline="0" dirty="0" smtClean="0"/>
              <a:t> algorithm divides an input list (or array) into two halves of approximately equal sizes. It then divide each of the two sub-lists further into two sub sub-lists. So, after the second round of division, there will be four sub-lists each of size approximately one quarter of the whole list. This division goes on recursively, until the sub-lists are two short to divide any further, say, when there are only one or two elements. Then, the </a:t>
            </a:r>
            <a:r>
              <a:rPr lang="en-GB" baseline="0" dirty="0" err="1" smtClean="0"/>
              <a:t>Mergesort</a:t>
            </a:r>
            <a:r>
              <a:rPr lang="en-GB" baseline="0" dirty="0" smtClean="0"/>
              <a:t> algorithm will merge the short sub-lists back. So, two sub-lists each of size 2 will be merged into a list of size 4; two sub-lists each of size 4 will be merged into a list of size 8; and so on. Note that, for the merge function, the two input sub-lists must be already sorted. Otherwise, the merge function can’t work correctly, because it depends on assumption that input lists are sorted.</a:t>
            </a:r>
          </a:p>
          <a:p>
            <a:endParaRPr lang="en-GB" baseline="0" dirty="0" smtClean="0"/>
          </a:p>
          <a:p>
            <a:r>
              <a:rPr lang="en-GB" baseline="0" dirty="0" smtClean="0"/>
              <a:t>Assume the running time of </a:t>
            </a:r>
            <a:r>
              <a:rPr lang="en-GB" baseline="0" dirty="0" err="1" smtClean="0"/>
              <a:t>Mergesort</a:t>
            </a:r>
            <a:r>
              <a:rPr lang="en-GB" baseline="0" dirty="0" smtClean="0"/>
              <a:t> is measured by the number of key comparisons. Then, to merge two sorted sub-lists of total size n, n – 1 key comparisons would be needed in the worst case. This is because each key comparison merge at least one element, and the last key comparison will take care of at least two elements.</a:t>
            </a:r>
          </a:p>
          <a:p>
            <a:endParaRPr lang="en-GB" baseline="0" dirty="0" smtClean="0"/>
          </a:p>
          <a:p>
            <a:r>
              <a:rPr lang="en-GB" baseline="0" dirty="0" smtClean="0"/>
              <a:t>Using recurrence equation or recursion tree, we can see that </a:t>
            </a:r>
            <a:r>
              <a:rPr lang="en-GB" baseline="0" dirty="0" err="1" smtClean="0"/>
              <a:t>Mergesort</a:t>
            </a:r>
            <a:r>
              <a:rPr lang="en-GB" baseline="0" dirty="0" smtClean="0"/>
              <a:t> takes time n log n.</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84</a:t>
            </a:fld>
            <a:endParaRPr lang="en-US" altLang="en-US"/>
          </a:p>
        </p:txBody>
      </p:sp>
    </p:spTree>
    <p:extLst>
      <p:ext uri="{BB962C8B-B14F-4D97-AF65-F5344CB8AC3E}">
        <p14:creationId xmlns:p14="http://schemas.microsoft.com/office/powerpoint/2010/main" val="7969190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For each sub-problem p s, we make a recursive call of the function called “solve”. </a:t>
            </a:r>
          </a:p>
          <a:p>
            <a:r>
              <a:rPr lang="en-GB" sz="1200" kern="1200" dirty="0" smtClean="0">
                <a:solidFill>
                  <a:schemeClr val="tx1"/>
                </a:solidFill>
                <a:effectLst/>
                <a:latin typeface="Times New Roman" pitchFamily="18" charset="0"/>
                <a:ea typeface="+mn-ea"/>
                <a:cs typeface="+mn-cs"/>
              </a:rPr>
              <a:t>Note that the solve function inside the code is the same as the whole function of solve, so it is a recursive call.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9</a:t>
            </a:fld>
            <a:endParaRPr lang="en-US" altLang="en-US"/>
          </a:p>
        </p:txBody>
      </p:sp>
    </p:spTree>
    <p:extLst>
      <p:ext uri="{BB962C8B-B14F-4D97-AF65-F5344CB8AC3E}">
        <p14:creationId xmlns:p14="http://schemas.microsoft.com/office/powerpoint/2010/main" val="33975093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Khin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0813" y="3129687"/>
            <a:ext cx="9525000" cy="499032"/>
          </a:xfrm>
        </p:spPr>
        <p:txBody>
          <a:bodyPr/>
          <a:lstStyle>
            <a:lvl1pPr algn="ctr" rtl="0" eaLnBrk="1" fontAlgn="base" hangingPunct="1">
              <a:spcBef>
                <a:spcPct val="0"/>
              </a:spcBef>
              <a:spcAft>
                <a:spcPct val="0"/>
              </a:spcAft>
              <a:defRPr lang="en-US" sz="4400" b="1" noProof="0" dirty="0" smtClean="0">
                <a:solidFill>
                  <a:schemeClr val="tx1">
                    <a:lumMod val="95000"/>
                    <a:lumOff val="5000"/>
                  </a:schemeClr>
                </a:solidFill>
                <a:effectLst>
                  <a:outerShdw blurRad="50800" dist="38100" dir="8100000" algn="tr" rotWithShape="0">
                    <a:prstClr val="black">
                      <a:alpha val="40000"/>
                    </a:prstClr>
                  </a:outerShdw>
                </a:effectLst>
                <a:latin typeface="+mj-lt"/>
                <a:ea typeface="+mj-ea"/>
                <a:cs typeface="+mj-cs"/>
              </a:defRPr>
            </a:lvl1pPr>
          </a:lstStyle>
          <a:p>
            <a:pPr lvl="0"/>
            <a:r>
              <a:rPr lang="en-US" noProof="0" dirty="0" smtClean="0"/>
              <a:t>Click to edit Master title style</a:t>
            </a:r>
          </a:p>
        </p:txBody>
      </p:sp>
      <p:sp>
        <p:nvSpPr>
          <p:cNvPr id="3075" name="Rectangle 3"/>
          <p:cNvSpPr>
            <a:spLocks noGrp="1" noChangeArrowheads="1"/>
          </p:cNvSpPr>
          <p:nvPr>
            <p:ph type="subTitle" idx="1"/>
          </p:nvPr>
        </p:nvSpPr>
        <p:spPr>
          <a:xfrm>
            <a:off x="150813" y="3737097"/>
            <a:ext cx="9525000" cy="594139"/>
          </a:xfrm>
        </p:spPr>
        <p:txBody>
          <a:bodyPr/>
          <a:lstStyle>
            <a:lvl1pPr marL="0" indent="0" algn="ctr" rtl="0" eaLnBrk="1" fontAlgn="base" hangingPunct="1">
              <a:spcBef>
                <a:spcPct val="20000"/>
              </a:spcBef>
              <a:spcAft>
                <a:spcPct val="0"/>
              </a:spcAft>
              <a:buClr>
                <a:schemeClr val="bg2"/>
              </a:buClr>
              <a:buFont typeface="Wingdings" panose="05000000000000000000" pitchFamily="2" charset="2"/>
              <a:buNone/>
              <a:defRPr lang="en-US" sz="3600" b="1" baseline="0" noProof="0" dirty="0" smtClean="0">
                <a:ln w="0"/>
                <a:solidFill>
                  <a:srgbClr val="C00000"/>
                </a:solidFill>
                <a:effectLst>
                  <a:outerShdw blurRad="50800" dist="38100" dir="8100000" algn="tr" rotWithShape="0">
                    <a:prstClr val="black">
                      <a:alpha val="40000"/>
                    </a:prstClr>
                  </a:outerShdw>
                </a:effectLst>
                <a:latin typeface="+mn-lt"/>
                <a:ea typeface="+mn-ea"/>
                <a:cs typeface="+mn-cs"/>
              </a:defRPr>
            </a:lvl1pPr>
          </a:lstStyle>
          <a:p>
            <a:pPr lvl="0"/>
            <a:r>
              <a:rPr lang="en-US" noProof="0" dirty="0" smtClean="0"/>
              <a:t>Click to edit Master</a:t>
            </a:r>
          </a:p>
        </p:txBody>
      </p:sp>
      <p:sp>
        <p:nvSpPr>
          <p:cNvPr id="6" name="Rectangle 6"/>
          <p:cNvSpPr>
            <a:spLocks noGrp="1" noChangeArrowheads="1"/>
          </p:cNvSpPr>
          <p:nvPr>
            <p:ph type="sldNum" sz="quarter" idx="12"/>
          </p:nvPr>
        </p:nvSpPr>
        <p:spPr/>
        <p:txBody>
          <a:bodyPr/>
          <a:lstStyle>
            <a:lvl1pPr>
              <a:defRPr/>
            </a:lvl1pPr>
          </a:lstStyle>
          <a:p>
            <a:fld id="{E5385AAA-A7EC-4D2E-9F15-F0B3A821D407}" type="slidenum">
              <a:rPr lang="en-US" altLang="en-US" smtClean="0"/>
              <a:pPr/>
              <a:t>‹#›</a:t>
            </a:fld>
            <a:endParaRPr lang="en-US" altLang="en-US"/>
          </a:p>
        </p:txBody>
      </p:sp>
      <p:sp>
        <p:nvSpPr>
          <p:cNvPr id="8" name="Rectangle 7"/>
          <p:cNvSpPr/>
          <p:nvPr/>
        </p:nvSpPr>
        <p:spPr>
          <a:xfrm rot="1316973">
            <a:off x="367832" y="441699"/>
            <a:ext cx="657071" cy="685800"/>
          </a:xfrm>
          <a:prstGeom prst="rect">
            <a:avLst/>
          </a:prstGeom>
          <a:solidFill>
            <a:srgbClr val="3707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9" name="Notched Right Arrow 8"/>
          <p:cNvSpPr/>
          <p:nvPr/>
        </p:nvSpPr>
        <p:spPr>
          <a:xfrm rot="10800000">
            <a:off x="495144" y="313313"/>
            <a:ext cx="9093963" cy="685800"/>
          </a:xfrm>
          <a:prstGeom prst="notchedRightArrow">
            <a:avLst>
              <a:gd name="adj1" fmla="val 100000"/>
              <a:gd name="adj2" fmla="val 55721"/>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0" name="Notched Right Arrow 9"/>
          <p:cNvSpPr/>
          <p:nvPr/>
        </p:nvSpPr>
        <p:spPr>
          <a:xfrm rot="10800000">
            <a:off x="247571" y="313313"/>
            <a:ext cx="4945153" cy="685800"/>
          </a:xfrm>
          <a:prstGeom prst="notchedRightArrow">
            <a:avLst>
              <a:gd name="adj1" fmla="val 100000"/>
              <a:gd name="adj2" fmla="val 0"/>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144" y="201337"/>
            <a:ext cx="1955586" cy="978106"/>
          </a:xfrm>
          <a:prstGeom prst="rect">
            <a:avLst/>
          </a:prstGeom>
        </p:spPr>
      </p:pic>
      <p:sp>
        <p:nvSpPr>
          <p:cNvPr id="4" name="Text Placeholder 3"/>
          <p:cNvSpPr>
            <a:spLocks noGrp="1"/>
          </p:cNvSpPr>
          <p:nvPr>
            <p:ph type="body" sz="quarter" idx="13"/>
          </p:nvPr>
        </p:nvSpPr>
        <p:spPr>
          <a:xfrm>
            <a:off x="150813" y="4745305"/>
            <a:ext cx="9525000" cy="542925"/>
          </a:xfrm>
        </p:spPr>
        <p:txBody>
          <a:bodyPr/>
          <a:lstStyle>
            <a:lvl1pPr marL="0" indent="0" algn="ctr">
              <a:buNone/>
              <a:defRPr lang="en-GB" sz="2000" b="1" baseline="0" dirty="0">
                <a:solidFill>
                  <a:schemeClr val="bg2">
                    <a:lumMod val="50000"/>
                  </a:schemeClr>
                </a:solidFill>
                <a:latin typeface="+mn-lt"/>
                <a:ea typeface="+mn-ea"/>
                <a:cs typeface="+mn-cs"/>
              </a:defRPr>
            </a:lvl1pPr>
          </a:lstStyle>
          <a:p>
            <a:pPr lvl="0"/>
            <a:r>
              <a:rPr lang="en-US" dirty="0" smtClean="0"/>
              <a:t>Click to edit Master text styles</a:t>
            </a:r>
          </a:p>
        </p:txBody>
      </p:sp>
    </p:spTree>
    <p:extLst>
      <p:ext uri="{BB962C8B-B14F-4D97-AF65-F5344CB8AC3E}">
        <p14:creationId xmlns:p14="http://schemas.microsoft.com/office/powerpoint/2010/main" val="1159256249"/>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Khin_subtitl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075" name="Rectangle 3"/>
          <p:cNvSpPr>
            <a:spLocks noGrp="1" noChangeArrowheads="1"/>
          </p:cNvSpPr>
          <p:nvPr>
            <p:ph type="subTitle" idx="1"/>
          </p:nvPr>
        </p:nvSpPr>
        <p:spPr>
          <a:xfrm>
            <a:off x="1576135" y="3730717"/>
            <a:ext cx="6931978" cy="594139"/>
          </a:xfrm>
        </p:spPr>
        <p:txBody>
          <a:bodyPr/>
          <a:lstStyle>
            <a:lvl1pPr marL="0" indent="0" algn="ctr">
              <a:buFont typeface="Wingdings" pitchFamily="2" charset="2"/>
              <a:buNone/>
              <a:defRPr b="1">
                <a:solidFill>
                  <a:srgbClr val="C00000"/>
                </a:solidFill>
              </a:defRPr>
            </a:lvl1pPr>
          </a:lstStyle>
          <a:p>
            <a:pPr lvl="0"/>
            <a:r>
              <a:rPr lang="en-US" noProof="0" dirty="0" smtClean="0"/>
              <a:t>Click to edit Master subtitle style</a:t>
            </a:r>
          </a:p>
        </p:txBody>
      </p:sp>
      <p:sp>
        <p:nvSpPr>
          <p:cNvPr id="6" name="Rectangle 6"/>
          <p:cNvSpPr>
            <a:spLocks noGrp="1" noChangeArrowheads="1"/>
          </p:cNvSpPr>
          <p:nvPr>
            <p:ph type="sldNum" sz="quarter" idx="12"/>
          </p:nvPr>
        </p:nvSpPr>
        <p:spPr/>
        <p:txBody>
          <a:bodyPr/>
          <a:lstStyle>
            <a:lvl1pPr>
              <a:defRPr/>
            </a:lvl1pPr>
          </a:lstStyle>
          <a:p>
            <a:fld id="{E5385AAA-A7EC-4D2E-9F15-F0B3A821D407}" type="slidenum">
              <a:rPr lang="en-US" altLang="en-US" smtClean="0"/>
              <a:pPr/>
              <a:t>‹#›</a:t>
            </a:fld>
            <a:endParaRPr lang="en-US" altLang="en-US"/>
          </a:p>
        </p:txBody>
      </p:sp>
      <p:sp>
        <p:nvSpPr>
          <p:cNvPr id="8" name="Rectangle 7"/>
          <p:cNvSpPr/>
          <p:nvPr/>
        </p:nvSpPr>
        <p:spPr>
          <a:xfrm rot="1316973">
            <a:off x="367832" y="441699"/>
            <a:ext cx="657071" cy="685800"/>
          </a:xfrm>
          <a:prstGeom prst="rect">
            <a:avLst/>
          </a:prstGeom>
          <a:solidFill>
            <a:srgbClr val="3707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9" name="Notched Right Arrow 8"/>
          <p:cNvSpPr/>
          <p:nvPr/>
        </p:nvSpPr>
        <p:spPr>
          <a:xfrm rot="10800000">
            <a:off x="495144" y="313313"/>
            <a:ext cx="9093963" cy="685800"/>
          </a:xfrm>
          <a:prstGeom prst="notchedRightArrow">
            <a:avLst>
              <a:gd name="adj1" fmla="val 100000"/>
              <a:gd name="adj2" fmla="val 55721"/>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0" name="Notched Right Arrow 9"/>
          <p:cNvSpPr/>
          <p:nvPr/>
        </p:nvSpPr>
        <p:spPr>
          <a:xfrm rot="10800000">
            <a:off x="247571" y="313313"/>
            <a:ext cx="4945153" cy="685800"/>
          </a:xfrm>
          <a:prstGeom prst="notchedRightArrow">
            <a:avLst>
              <a:gd name="adj1" fmla="val 100000"/>
              <a:gd name="adj2" fmla="val 0"/>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144" y="201337"/>
            <a:ext cx="1955586" cy="978106"/>
          </a:xfrm>
          <a:prstGeom prst="rect">
            <a:avLst/>
          </a:prstGeom>
        </p:spPr>
      </p:pic>
    </p:spTree>
    <p:extLst>
      <p:ext uri="{BB962C8B-B14F-4D97-AF65-F5344CB8AC3E}">
        <p14:creationId xmlns:p14="http://schemas.microsoft.com/office/powerpoint/2010/main" val="1312423471"/>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Khin_Title and Content">
    <p:spTree>
      <p:nvGrpSpPr>
        <p:cNvPr id="1" name=""/>
        <p:cNvGrpSpPr/>
        <p:nvPr/>
      </p:nvGrpSpPr>
      <p:grpSpPr>
        <a:xfrm>
          <a:off x="0" y="0"/>
          <a:ext cx="0" cy="0"/>
          <a:chOff x="0" y="0"/>
          <a:chExt cx="0" cy="0"/>
        </a:xfrm>
      </p:grpSpPr>
      <p:sp>
        <p:nvSpPr>
          <p:cNvPr id="19" name="Round Same Side Corner Rectangle 18"/>
          <p:cNvSpPr/>
          <p:nvPr userDrawn="1"/>
        </p:nvSpPr>
        <p:spPr>
          <a:xfrm rot="10800000">
            <a:off x="109821" y="1212972"/>
            <a:ext cx="9600662" cy="5502275"/>
          </a:xfrm>
          <a:prstGeom prst="round2SameRect">
            <a:avLst>
              <a:gd name="adj1" fmla="val 3050"/>
              <a:gd name="adj2" fmla="val 0"/>
            </a:avLst>
          </a:prstGeom>
          <a:gradFill>
            <a:gsLst>
              <a:gs pos="100000">
                <a:schemeClr val="bg1"/>
              </a:gs>
              <a:gs pos="0">
                <a:srgbClr val="223944">
                  <a:lumMod val="75000"/>
                  <a:lumOff val="25000"/>
                </a:srgbClr>
              </a:gs>
            </a:gsLst>
            <a:lin ang="5400000" scaled="0"/>
          </a:gradFill>
          <a:ln>
            <a:noFill/>
          </a:ln>
          <a:effectLst>
            <a:outerShdw blurRad="647700" dist="304800" dir="6000000" sx="103000" sy="103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23" name="Rectangle 4"/>
          <p:cNvSpPr>
            <a:spLocks noGrp="1" noChangeArrowheads="1"/>
          </p:cNvSpPr>
          <p:nvPr>
            <p:ph type="dt" sz="half" idx="10"/>
          </p:nvPr>
        </p:nvSpPr>
        <p:spPr>
          <a:xfrm>
            <a:off x="495141" y="6245225"/>
            <a:ext cx="2310659" cy="476250"/>
          </a:xfrm>
          <a:prstGeom prst="rect">
            <a:avLst/>
          </a:prstGeom>
          <a:ln/>
        </p:spPr>
        <p:txBody>
          <a:bodyPr/>
          <a:lstStyle>
            <a:lvl1pPr>
              <a:defRPr/>
            </a:lvl1pPr>
          </a:lstStyle>
          <a:p>
            <a:fld id="{2BDCDFE9-2964-4092-8C11-C1C9AF050EF4}" type="datetime1">
              <a:rPr lang="en-GB" smtClean="0"/>
              <a:pPr/>
              <a:t>07/01/2021</a:t>
            </a:fld>
            <a:endParaRPr lang="en-GB"/>
          </a:p>
        </p:txBody>
      </p:sp>
      <p:sp>
        <p:nvSpPr>
          <p:cNvPr id="27" name="Rectangle 5"/>
          <p:cNvSpPr>
            <a:spLocks noGrp="1" noChangeArrowheads="1"/>
          </p:cNvSpPr>
          <p:nvPr>
            <p:ph type="ftr" sz="quarter" idx="11"/>
          </p:nvPr>
        </p:nvSpPr>
        <p:spPr>
          <a:xfrm>
            <a:off x="3383465" y="6245225"/>
            <a:ext cx="3135895" cy="476250"/>
          </a:xfrm>
          <a:prstGeom prst="rect">
            <a:avLst/>
          </a:prstGeom>
          <a:ln/>
        </p:spPr>
        <p:txBody>
          <a:bodyPr/>
          <a:lstStyle>
            <a:lvl1pPr>
              <a:defRPr/>
            </a:lvl1pPr>
          </a:lstStyle>
          <a:p>
            <a:endParaRPr lang="en-GB" dirty="0"/>
          </a:p>
        </p:txBody>
      </p:sp>
      <p:sp>
        <p:nvSpPr>
          <p:cNvPr id="29" name="Rectangle 6"/>
          <p:cNvSpPr>
            <a:spLocks noGrp="1" noChangeArrowheads="1"/>
          </p:cNvSpPr>
          <p:nvPr>
            <p:ph type="sldNum" sz="quarter" idx="12"/>
          </p:nvPr>
        </p:nvSpPr>
        <p:spPr>
          <a:xfrm>
            <a:off x="7097025" y="6245225"/>
            <a:ext cx="2310659" cy="476250"/>
          </a:xfrm>
          <a:ln/>
        </p:spPr>
        <p:txBody>
          <a:bodyPr/>
          <a:lstStyle>
            <a:lvl1pPr>
              <a:defRPr/>
            </a:lvl1pPr>
          </a:lstStyle>
          <a:p>
            <a:fld id="{74FF495C-5D37-4C82-9628-B7BB55A560A1}" type="slidenum">
              <a:rPr lang="en-GB" smtClean="0"/>
              <a:pPr/>
              <a:t>‹#›</a:t>
            </a:fld>
            <a:endParaRPr lang="en-GB"/>
          </a:p>
        </p:txBody>
      </p:sp>
      <p:sp>
        <p:nvSpPr>
          <p:cNvPr id="18" name="Round Same Side Corner Rectangle 17"/>
          <p:cNvSpPr/>
          <p:nvPr userDrawn="1"/>
        </p:nvSpPr>
        <p:spPr>
          <a:xfrm rot="10800000">
            <a:off x="140767" y="1212972"/>
            <a:ext cx="9600662" cy="5502275"/>
          </a:xfrm>
          <a:prstGeom prst="round2SameRect">
            <a:avLst>
              <a:gd name="adj1" fmla="val 3050"/>
              <a:gd name="adj2" fmla="val 0"/>
            </a:avLst>
          </a:prstGeom>
          <a:gradFill>
            <a:gsLst>
              <a:gs pos="100000">
                <a:schemeClr val="bg1"/>
              </a:gs>
              <a:gs pos="0">
                <a:srgbClr val="223944">
                  <a:lumMod val="75000"/>
                  <a:lumOff val="25000"/>
                </a:srgbClr>
              </a:gs>
            </a:gsLst>
            <a:lin ang="5400000" scaled="0"/>
          </a:gradFill>
          <a:ln>
            <a:noFill/>
          </a:ln>
          <a:effectLst>
            <a:outerShdw blurRad="647700" dist="304800" dir="6000000" sx="103000" sy="103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22" name="Rectangle 4"/>
          <p:cNvSpPr txBox="1">
            <a:spLocks noChangeArrowheads="1"/>
          </p:cNvSpPr>
          <p:nvPr userDrawn="1"/>
        </p:nvSpPr>
        <p:spPr bwMode="auto">
          <a:xfrm>
            <a:off x="495141" y="6245225"/>
            <a:ext cx="2310659"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400" kern="1200">
                <a:solidFill>
                  <a:schemeClr val="tx1"/>
                </a:solidFill>
                <a:latin typeface="Arial"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C09EB7E-502F-41BB-AD61-41A348561A7E}" type="datetime1">
              <a:rPr lang="en-US" sz="1400" smtClean="0"/>
              <a:pPr/>
              <a:t>1/7/2021</a:t>
            </a:fld>
            <a:endParaRPr lang="en-US" sz="1400" dirty="0"/>
          </a:p>
        </p:txBody>
      </p:sp>
      <p:sp>
        <p:nvSpPr>
          <p:cNvPr id="24" name="Rectangle 6"/>
          <p:cNvSpPr txBox="1">
            <a:spLocks noChangeArrowheads="1"/>
          </p:cNvSpPr>
          <p:nvPr userDrawn="1"/>
        </p:nvSpPr>
        <p:spPr bwMode="auto">
          <a:xfrm>
            <a:off x="7097025" y="6245225"/>
            <a:ext cx="2310659"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861BEF1-A1BC-4BB6-B97F-633E5863B55E}" type="slidenum">
              <a:rPr lang="en-US" sz="1400" smtClean="0"/>
              <a:pPr/>
              <a:t>‹#›</a:t>
            </a:fld>
            <a:endParaRPr lang="en-US" sz="1400" dirty="0"/>
          </a:p>
        </p:txBody>
      </p:sp>
      <p:sp>
        <p:nvSpPr>
          <p:cNvPr id="25" name="Rectangle 24"/>
          <p:cNvSpPr/>
          <p:nvPr userDrawn="1"/>
        </p:nvSpPr>
        <p:spPr>
          <a:xfrm rot="1700955">
            <a:off x="172477" y="1096004"/>
            <a:ext cx="1713830" cy="616435"/>
          </a:xfrm>
          <a:prstGeom prst="rect">
            <a:avLst/>
          </a:prstGeom>
          <a:solidFill>
            <a:srgbClr val="3707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grpSp>
        <p:nvGrpSpPr>
          <p:cNvPr id="26" name="Group 11"/>
          <p:cNvGrpSpPr>
            <a:grpSpLocks/>
          </p:cNvGrpSpPr>
          <p:nvPr/>
        </p:nvGrpSpPr>
        <p:grpSpPr bwMode="auto">
          <a:xfrm>
            <a:off x="345986" y="1066800"/>
            <a:ext cx="9206117" cy="5412062"/>
            <a:chOff x="686064" y="-22263"/>
            <a:chExt cx="7620000" cy="5965864"/>
          </a:xfrm>
        </p:grpSpPr>
        <p:pic>
          <p:nvPicPr>
            <p:cNvPr id="28" name="Picture 3" descr="C:\Users\Tom\Documents\My Dropbox\!temp\page-curls\page-curl v5.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33800" y="2514601"/>
              <a:ext cx="4572264"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Rounded Rectangle 40"/>
            <p:cNvSpPr/>
            <p:nvPr/>
          </p:nvSpPr>
          <p:spPr>
            <a:xfrm>
              <a:off x="686064" y="-22263"/>
              <a:ext cx="5334000" cy="5965864"/>
            </a:xfrm>
            <a:prstGeom prst="roundRect">
              <a:avLst>
                <a:gd name="adj" fmla="val 25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grpSp>
      <p:sp>
        <p:nvSpPr>
          <p:cNvPr id="42" name="Rounded Rectangle 41"/>
          <p:cNvSpPr/>
          <p:nvPr userDrawn="1"/>
        </p:nvSpPr>
        <p:spPr bwMode="auto">
          <a:xfrm>
            <a:off x="4458515" y="1233116"/>
            <a:ext cx="5093588" cy="2816218"/>
          </a:xfrm>
          <a:prstGeom prst="roundRect">
            <a:avLst>
              <a:gd name="adj" fmla="val 25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43" name="Notched Right Arrow 42"/>
          <p:cNvSpPr/>
          <p:nvPr userDrawn="1"/>
        </p:nvSpPr>
        <p:spPr>
          <a:xfrm rot="10800000">
            <a:off x="113791" y="688539"/>
            <a:ext cx="6132895" cy="605350"/>
          </a:xfrm>
          <a:prstGeom prst="notchedRightArrow">
            <a:avLst>
              <a:gd name="adj1" fmla="val 100000"/>
              <a:gd name="adj2" fmla="val 0"/>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44" name="Notched Right Arrow 43"/>
          <p:cNvSpPr/>
          <p:nvPr userDrawn="1"/>
        </p:nvSpPr>
        <p:spPr>
          <a:xfrm rot="10800000">
            <a:off x="735853" y="688540"/>
            <a:ext cx="9105080" cy="605348"/>
          </a:xfrm>
          <a:prstGeom prst="notchedRightArrow">
            <a:avLst>
              <a:gd name="adj1" fmla="val 100000"/>
              <a:gd name="adj2" fmla="val 55721"/>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45" name="TextBox 44"/>
          <p:cNvSpPr txBox="1"/>
          <p:nvPr/>
        </p:nvSpPr>
        <p:spPr>
          <a:xfrm>
            <a:off x="243710" y="694754"/>
            <a:ext cx="2589176" cy="757130"/>
          </a:xfrm>
          <a:prstGeom prst="rect">
            <a:avLst/>
          </a:prstGeom>
          <a:noFill/>
        </p:spPr>
        <p:txBody>
          <a:bodyPr wrap="square" rtlCol="0">
            <a:spAutoFit/>
          </a:bodyPr>
          <a:lstStyle/>
          <a:p>
            <a:endParaRPr lang="en-US" sz="3600" dirty="0">
              <a:latin typeface="Verdana" panose="020B0604030504040204" pitchFamily="34" charset="0"/>
              <a:ea typeface="Verdana" panose="020B0604030504040204" pitchFamily="34" charset="0"/>
              <a:cs typeface="Verdana" panose="020B0604030504040204" pitchFamily="34" charset="0"/>
            </a:endParaRPr>
          </a:p>
        </p:txBody>
      </p:sp>
      <p:sp>
        <p:nvSpPr>
          <p:cNvPr id="46" name="Text Placeholder 8"/>
          <p:cNvSpPr>
            <a:spLocks noGrp="1"/>
          </p:cNvSpPr>
          <p:nvPr>
            <p:ph type="body" sz="quarter" idx="16" hasCustomPrompt="1"/>
          </p:nvPr>
        </p:nvSpPr>
        <p:spPr>
          <a:xfrm>
            <a:off x="366616" y="729078"/>
            <a:ext cx="8573222" cy="495300"/>
          </a:xfrm>
          <a:prstGeom prst="rect">
            <a:avLst/>
          </a:prstGeom>
        </p:spPr>
        <p:txBody>
          <a:bodyPr anchor="ctr"/>
          <a:lstStyle>
            <a:lvl1pPr marL="0" indent="0" algn="ctr" defTabSz="914354" rtl="0" eaLnBrk="1" latinLnBrk="0" hangingPunct="1">
              <a:buFontTx/>
              <a:buNone/>
              <a:defRPr lang="en-US" sz="3600" b="1" kern="1200" dirty="0" smtClean="0">
                <a:solidFill>
                  <a:schemeClr val="bg1"/>
                </a:solidFill>
                <a:latin typeface="+mj-lt"/>
                <a:ea typeface="Verdana" panose="020B0604030504040204" pitchFamily="34" charset="0"/>
                <a:cs typeface="Verdana" panose="020B0604030504040204" pitchFamily="34" charset="0"/>
              </a:defRPr>
            </a:lvl1pPr>
            <a:lvl2pPr marL="457178" indent="0">
              <a:buFontTx/>
              <a:buNone/>
              <a:defRPr sz="20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2pPr>
            <a:lvl3pPr marL="914354" indent="0">
              <a:buFontTx/>
              <a:buNone/>
              <a:defRPr sz="18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3pPr>
            <a:lvl4pPr marL="1371532" indent="0">
              <a:buFontTx/>
              <a:buNone/>
              <a:defRPr sz="16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4pPr>
            <a:lvl5pPr marL="1828709" indent="0">
              <a:buFontTx/>
              <a:buNone/>
              <a:defRPr sz="16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5pPr>
          </a:lstStyle>
          <a:p>
            <a:pPr lvl="0"/>
            <a:r>
              <a:rPr lang="en-US" dirty="0" smtClean="0"/>
              <a:t>Add title here</a:t>
            </a:r>
          </a:p>
        </p:txBody>
      </p:sp>
      <p:sp>
        <p:nvSpPr>
          <p:cNvPr id="3" name="Content Placeholder 2"/>
          <p:cNvSpPr>
            <a:spLocks noGrp="1"/>
          </p:cNvSpPr>
          <p:nvPr>
            <p:ph sz="quarter" idx="17"/>
          </p:nvPr>
        </p:nvSpPr>
        <p:spPr>
          <a:xfrm>
            <a:off x="495141" y="1471613"/>
            <a:ext cx="8912543" cy="398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094039" y="209990"/>
            <a:ext cx="1319412" cy="482027"/>
          </a:xfrm>
          <a:prstGeom prst="rect">
            <a:avLst/>
          </a:prstGeom>
        </p:spPr>
      </p:pic>
      <p:sp>
        <p:nvSpPr>
          <p:cNvPr id="21" name="Rectangle 20"/>
          <p:cNvSpPr/>
          <p:nvPr userDrawn="1"/>
        </p:nvSpPr>
        <p:spPr>
          <a:xfrm>
            <a:off x="319473" y="326774"/>
            <a:ext cx="8348277" cy="295466"/>
          </a:xfrm>
          <a:prstGeom prst="rect">
            <a:avLst/>
          </a:prstGeom>
        </p:spPr>
        <p:txBody>
          <a:bodyPr wrap="square">
            <a:spAutoFit/>
          </a:bodyPr>
          <a:lstStyle/>
          <a:p>
            <a:r>
              <a:rPr lang="en-US" sz="1100" b="1" dirty="0" smtClean="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CE2101/ CZ2101: ALGORITHM</a:t>
            </a:r>
            <a:r>
              <a:rPr lang="en-US" sz="1100" b="1" baseline="0" dirty="0" smtClean="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 DESIGN AND ANALYSIS</a:t>
            </a:r>
            <a:endParaRPr lang="en-GB" sz="1100" b="1"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286669844"/>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hin_Title and Content(blank)">
    <p:spTree>
      <p:nvGrpSpPr>
        <p:cNvPr id="1" name=""/>
        <p:cNvGrpSpPr/>
        <p:nvPr/>
      </p:nvGrpSpPr>
      <p:grpSpPr>
        <a:xfrm>
          <a:off x="0" y="0"/>
          <a:ext cx="0" cy="0"/>
          <a:chOff x="0" y="0"/>
          <a:chExt cx="0" cy="0"/>
        </a:xfrm>
      </p:grpSpPr>
      <p:sp>
        <p:nvSpPr>
          <p:cNvPr id="45" name="Notched Right Arrow 44"/>
          <p:cNvSpPr/>
          <p:nvPr/>
        </p:nvSpPr>
        <p:spPr>
          <a:xfrm rot="10800000">
            <a:off x="113791" y="688539"/>
            <a:ext cx="6132895" cy="605350"/>
          </a:xfrm>
          <a:prstGeom prst="notchedRightArrow">
            <a:avLst>
              <a:gd name="adj1" fmla="val 100000"/>
              <a:gd name="adj2" fmla="val 0"/>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46" name="Notched Right Arrow 45"/>
          <p:cNvSpPr/>
          <p:nvPr/>
        </p:nvSpPr>
        <p:spPr>
          <a:xfrm rot="10800000">
            <a:off x="735853" y="688540"/>
            <a:ext cx="9105080" cy="605348"/>
          </a:xfrm>
          <a:prstGeom prst="notchedRightArrow">
            <a:avLst>
              <a:gd name="adj1" fmla="val 100000"/>
              <a:gd name="adj2" fmla="val 55721"/>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47" name="TextBox 46"/>
          <p:cNvSpPr txBox="1"/>
          <p:nvPr/>
        </p:nvSpPr>
        <p:spPr>
          <a:xfrm>
            <a:off x="216627" y="688542"/>
            <a:ext cx="2589176" cy="757130"/>
          </a:xfrm>
          <a:prstGeom prst="rect">
            <a:avLst/>
          </a:prstGeom>
          <a:noFill/>
        </p:spPr>
        <p:txBody>
          <a:bodyPr wrap="square" rtlCol="0">
            <a:spAutoFit/>
          </a:bodyPr>
          <a:lstStyle/>
          <a:p>
            <a:endParaRPr lang="en-US" sz="3600" dirty="0">
              <a:latin typeface="Verdana" panose="020B0604030504040204" pitchFamily="34" charset="0"/>
              <a:ea typeface="Verdana" panose="020B0604030504040204" pitchFamily="34" charset="0"/>
              <a:cs typeface="Verdana" panose="020B0604030504040204" pitchFamily="34" charset="0"/>
            </a:endParaRPr>
          </a:p>
        </p:txBody>
      </p:sp>
      <p:sp>
        <p:nvSpPr>
          <p:cNvPr id="48" name="Text Placeholder 8"/>
          <p:cNvSpPr>
            <a:spLocks noGrp="1"/>
          </p:cNvSpPr>
          <p:nvPr>
            <p:ph type="body" sz="quarter" idx="16" hasCustomPrompt="1"/>
          </p:nvPr>
        </p:nvSpPr>
        <p:spPr>
          <a:xfrm>
            <a:off x="366616" y="729078"/>
            <a:ext cx="8573222" cy="495300"/>
          </a:xfrm>
          <a:prstGeom prst="rect">
            <a:avLst/>
          </a:prstGeom>
        </p:spPr>
        <p:txBody>
          <a:bodyPr anchor="ctr"/>
          <a:lstStyle>
            <a:lvl1pPr marL="0" indent="0" algn="ctr" defTabSz="914354" rtl="0" eaLnBrk="1" latinLnBrk="0" hangingPunct="1">
              <a:buFontTx/>
              <a:buNone/>
              <a:defRPr lang="en-US" sz="3600" b="1" kern="1200" dirty="0" smtClean="0">
                <a:solidFill>
                  <a:schemeClr val="bg1"/>
                </a:solidFill>
                <a:latin typeface="+mj-lt"/>
                <a:ea typeface="Verdana" panose="020B0604030504040204" pitchFamily="34" charset="0"/>
                <a:cs typeface="Verdana" panose="020B0604030504040204" pitchFamily="34" charset="0"/>
              </a:defRPr>
            </a:lvl1pPr>
            <a:lvl2pPr marL="457178" indent="0">
              <a:buFontTx/>
              <a:buNone/>
              <a:defRPr sz="20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2pPr>
            <a:lvl3pPr marL="914354" indent="0">
              <a:buFontTx/>
              <a:buNone/>
              <a:defRPr sz="18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3pPr>
            <a:lvl4pPr marL="1371532" indent="0">
              <a:buFontTx/>
              <a:buNone/>
              <a:defRPr sz="16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4pPr>
            <a:lvl5pPr marL="1828709" indent="0">
              <a:buFontTx/>
              <a:buNone/>
              <a:defRPr sz="16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5pPr>
          </a:lstStyle>
          <a:p>
            <a:pPr lvl="0"/>
            <a:r>
              <a:rPr lang="en-US" dirty="0" smtClean="0"/>
              <a:t>Add title here</a:t>
            </a:r>
          </a:p>
        </p:txBody>
      </p:sp>
      <p:sp>
        <p:nvSpPr>
          <p:cNvPr id="8" name="Rectangle 6"/>
          <p:cNvSpPr txBox="1">
            <a:spLocks noChangeArrowheads="1"/>
          </p:cNvSpPr>
          <p:nvPr/>
        </p:nvSpPr>
        <p:spPr bwMode="auto">
          <a:xfrm>
            <a:off x="7097025" y="6245225"/>
            <a:ext cx="2310659"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861BEF1-A1BC-4BB6-B97F-633E5863B55E}" type="slidenum">
              <a:rPr lang="en-US" sz="1400" smtClean="0"/>
              <a:pPr/>
              <a:t>‹#›</a:t>
            </a:fld>
            <a:endParaRPr lang="en-US" sz="1400"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94039" y="209990"/>
            <a:ext cx="1319412" cy="482027"/>
          </a:xfrm>
          <a:prstGeom prst="rect">
            <a:avLst/>
          </a:prstGeom>
        </p:spPr>
      </p:pic>
      <p:sp>
        <p:nvSpPr>
          <p:cNvPr id="10" name="Rectangle 9"/>
          <p:cNvSpPr/>
          <p:nvPr userDrawn="1"/>
        </p:nvSpPr>
        <p:spPr>
          <a:xfrm>
            <a:off x="319473" y="326774"/>
            <a:ext cx="8348277" cy="295466"/>
          </a:xfrm>
          <a:prstGeom prst="rect">
            <a:avLst/>
          </a:prstGeom>
        </p:spPr>
        <p:txBody>
          <a:bodyPr wrap="square">
            <a:spAutoFit/>
          </a:bodyPr>
          <a:lstStyle/>
          <a:p>
            <a:r>
              <a:rPr lang="en-US" sz="1100" b="1" dirty="0" smtClean="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CE2101/ CZ2101: ALGORITHM</a:t>
            </a:r>
            <a:r>
              <a:rPr lang="en-US" sz="1100" b="1" baseline="0" dirty="0" smtClean="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 DESIGN AND ANALYSIS</a:t>
            </a:r>
            <a:endParaRPr lang="en-GB" sz="1100" b="1"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980851741"/>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2_Title Slide">
    <p:spTree>
      <p:nvGrpSpPr>
        <p:cNvPr id="1" name=""/>
        <p:cNvGrpSpPr/>
        <p:nvPr/>
      </p:nvGrpSpPr>
      <p:grpSpPr>
        <a:xfrm>
          <a:off x="0" y="0"/>
          <a:ext cx="0" cy="0"/>
          <a:chOff x="0" y="0"/>
          <a:chExt cx="0" cy="0"/>
        </a:xfrm>
      </p:grpSpPr>
      <p:sp>
        <p:nvSpPr>
          <p:cNvPr id="237571" name="Rectangle 3"/>
          <p:cNvSpPr>
            <a:spLocks noGrp="1" noChangeArrowheads="1"/>
          </p:cNvSpPr>
          <p:nvPr>
            <p:ph type="ctrTitle"/>
          </p:nvPr>
        </p:nvSpPr>
        <p:spPr>
          <a:xfrm>
            <a:off x="742950" y="2286001"/>
            <a:ext cx="8416925" cy="1143000"/>
          </a:xfrm>
        </p:spPr>
        <p:txBody>
          <a:bodyPr/>
          <a:lstStyle>
            <a:lvl1pPr>
              <a:defRPr/>
            </a:lvl1pPr>
          </a:lstStyle>
          <a:p>
            <a:r>
              <a:rPr lang="en-US"/>
              <a:t>Click to edit Master title style</a:t>
            </a:r>
          </a:p>
        </p:txBody>
      </p:sp>
      <p:sp>
        <p:nvSpPr>
          <p:cNvPr id="237572" name="Rectangle 4"/>
          <p:cNvSpPr>
            <a:spLocks noGrp="1" noChangeArrowheads="1"/>
          </p:cNvSpPr>
          <p:nvPr>
            <p:ph type="subTitle" idx="1"/>
          </p:nvPr>
        </p:nvSpPr>
        <p:spPr>
          <a:xfrm>
            <a:off x="1485901" y="3886200"/>
            <a:ext cx="6931024" cy="1752600"/>
          </a:xfrm>
        </p:spPr>
        <p:txBody>
          <a:bodyPr/>
          <a:lstStyle>
            <a:lvl1pPr marL="0" indent="0" algn="ctr">
              <a:buFont typeface="Monotype Sorts" pitchFamily="2" charset="2"/>
              <a:buNone/>
              <a:defRPr/>
            </a:lvl1pPr>
          </a:lstStyle>
          <a:p>
            <a:r>
              <a:rPr lang="en-US"/>
              <a:t>Click to edit Master subtitle style</a:t>
            </a:r>
          </a:p>
        </p:txBody>
      </p:sp>
      <p:sp>
        <p:nvSpPr>
          <p:cNvPr id="5" name="Rectangle 5"/>
          <p:cNvSpPr>
            <a:spLocks noGrp="1" noChangeArrowheads="1"/>
          </p:cNvSpPr>
          <p:nvPr>
            <p:ph type="dt" sz="half" idx="10"/>
          </p:nvPr>
        </p:nvSpPr>
        <p:spPr>
          <a:xfrm>
            <a:off x="742950" y="6248400"/>
            <a:ext cx="2062163" cy="457200"/>
          </a:xfrm>
          <a:prstGeom prst="rect">
            <a:avLst/>
          </a:prstGeom>
        </p:spPr>
        <p:txBody>
          <a:bodyPr/>
          <a:lstStyle>
            <a:lvl1pPr>
              <a:defRPr>
                <a:solidFill>
                  <a:srgbClr val="578963"/>
                </a:solidFill>
              </a:defRPr>
            </a:lvl1pPr>
          </a:lstStyle>
          <a:p>
            <a:pPr>
              <a:defRPr/>
            </a:pPr>
            <a:fld id="{76E0AE57-8AFD-4123-AA53-C7C6E1C2EC0F}" type="datetime1">
              <a:rPr lang="en-GB" smtClean="0"/>
              <a:pPr>
                <a:defRPr/>
              </a:pPr>
              <a:t>07/01/2021</a:t>
            </a:fld>
            <a:endParaRPr lang="en-US"/>
          </a:p>
        </p:txBody>
      </p:sp>
      <p:sp>
        <p:nvSpPr>
          <p:cNvPr id="6" name="Rectangle 6"/>
          <p:cNvSpPr>
            <a:spLocks noGrp="1" noChangeArrowheads="1"/>
          </p:cNvSpPr>
          <p:nvPr>
            <p:ph type="ftr" sz="quarter" idx="11"/>
          </p:nvPr>
        </p:nvSpPr>
        <p:spPr>
          <a:xfrm>
            <a:off x="3382963" y="6248400"/>
            <a:ext cx="3136900" cy="457200"/>
          </a:xfrm>
          <a:prstGeom prst="rect">
            <a:avLst/>
          </a:prstGeom>
        </p:spPr>
        <p:txBody>
          <a:bodyPr/>
          <a:lstStyle>
            <a:lvl1pPr>
              <a:defRPr>
                <a:solidFill>
                  <a:srgbClr val="578963"/>
                </a:solidFill>
              </a:defRPr>
            </a:lvl1pPr>
          </a:lstStyle>
          <a:p>
            <a:pPr>
              <a:defRPr/>
            </a:pPr>
            <a:endParaRPr lang="en-US"/>
          </a:p>
        </p:txBody>
      </p:sp>
      <p:sp>
        <p:nvSpPr>
          <p:cNvPr id="7" name="Rectangle 7"/>
          <p:cNvSpPr>
            <a:spLocks noGrp="1" noChangeArrowheads="1"/>
          </p:cNvSpPr>
          <p:nvPr>
            <p:ph type="sldNum" sz="quarter" idx="12"/>
          </p:nvPr>
        </p:nvSpPr>
        <p:spPr/>
        <p:txBody>
          <a:bodyPr/>
          <a:lstStyle>
            <a:lvl1pPr>
              <a:defRPr>
                <a:solidFill>
                  <a:srgbClr val="578963"/>
                </a:solidFill>
              </a:defRPr>
            </a:lvl1pPr>
          </a:lstStyle>
          <a:p>
            <a:fld id="{303E4803-2C5B-4BCE-9A76-CFB21869E2C6}" type="slidenum">
              <a:rPr lang="en-US" altLang="en-US"/>
              <a:pPr/>
              <a:t>‹#›</a:t>
            </a:fld>
            <a:endParaRPr lang="en-US" altLang="en-US"/>
          </a:p>
        </p:txBody>
      </p:sp>
    </p:spTree>
    <p:extLst>
      <p:ext uri="{BB962C8B-B14F-4D97-AF65-F5344CB8AC3E}">
        <p14:creationId xmlns:p14="http://schemas.microsoft.com/office/powerpoint/2010/main" val="1396985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xfrm>
            <a:off x="742950" y="6248400"/>
            <a:ext cx="2062163" cy="457200"/>
          </a:xfrm>
          <a:prstGeom prst="rect">
            <a:avLst/>
          </a:prstGeom>
          <a:ln/>
        </p:spPr>
        <p:txBody>
          <a:bodyPr/>
          <a:lstStyle>
            <a:lvl1pPr>
              <a:defRPr/>
            </a:lvl1pPr>
          </a:lstStyle>
          <a:p>
            <a:pPr>
              <a:defRPr/>
            </a:pPr>
            <a:fld id="{3078B621-01D8-4AFF-ACD0-9105F7AA3D0C}" type="datetime1">
              <a:rPr lang="en-GB" smtClean="0"/>
              <a:pPr>
                <a:defRPr/>
              </a:pPr>
              <a:t>07/01/2021</a:t>
            </a:fld>
            <a:endParaRPr lang="en-US"/>
          </a:p>
        </p:txBody>
      </p:sp>
      <p:sp>
        <p:nvSpPr>
          <p:cNvPr id="5" name="Rectangle 5"/>
          <p:cNvSpPr>
            <a:spLocks noGrp="1" noChangeArrowheads="1"/>
          </p:cNvSpPr>
          <p:nvPr>
            <p:ph type="ftr" sz="quarter" idx="11"/>
          </p:nvPr>
        </p:nvSpPr>
        <p:spPr>
          <a:xfrm>
            <a:off x="3382963" y="6248400"/>
            <a:ext cx="31369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5758A853-25D2-448D-81FD-6E7DE0F50CA7}" type="slidenum">
              <a:rPr lang="en-US" altLang="en-US"/>
              <a:pPr/>
              <a:t>‹#›</a:t>
            </a:fld>
            <a:endParaRPr lang="en-US" altLang="en-US"/>
          </a:p>
        </p:txBody>
      </p:sp>
    </p:spTree>
    <p:extLst>
      <p:ext uri="{BB962C8B-B14F-4D97-AF65-F5344CB8AC3E}">
        <p14:creationId xmlns:p14="http://schemas.microsoft.com/office/powerpoint/2010/main" val="2474082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742950" y="6248400"/>
            <a:ext cx="2062163" cy="457200"/>
          </a:xfrm>
          <a:prstGeom prst="rect">
            <a:avLst/>
          </a:prstGeom>
          <a:ln/>
        </p:spPr>
        <p:txBody>
          <a:bodyPr/>
          <a:lstStyle>
            <a:lvl1pPr>
              <a:defRPr/>
            </a:lvl1pPr>
          </a:lstStyle>
          <a:p>
            <a:pPr>
              <a:defRPr/>
            </a:pPr>
            <a:fld id="{502F2B32-1369-4771-870F-DA785681AC07}" type="datetime1">
              <a:rPr lang="en-GB" smtClean="0"/>
              <a:pPr>
                <a:defRPr/>
              </a:pPr>
              <a:t>07/01/2021</a:t>
            </a:fld>
            <a:endParaRPr lang="en-US"/>
          </a:p>
        </p:txBody>
      </p:sp>
      <p:sp>
        <p:nvSpPr>
          <p:cNvPr id="3" name="Rectangle 5"/>
          <p:cNvSpPr>
            <a:spLocks noGrp="1" noChangeArrowheads="1"/>
          </p:cNvSpPr>
          <p:nvPr>
            <p:ph type="ftr" sz="quarter" idx="11"/>
          </p:nvPr>
        </p:nvSpPr>
        <p:spPr>
          <a:xfrm>
            <a:off x="3382963" y="6248400"/>
            <a:ext cx="3136900" cy="4572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7BA22750-9951-4708-8272-6D1C2AC05F25}" type="slidenum">
              <a:rPr lang="en-US" altLang="en-US"/>
              <a:pPr/>
              <a:t>‹#›</a:t>
            </a:fld>
            <a:endParaRPr lang="en-US" altLang="en-US"/>
          </a:p>
        </p:txBody>
      </p:sp>
    </p:spTree>
    <p:extLst>
      <p:ext uri="{BB962C8B-B14F-4D97-AF65-F5344CB8AC3E}">
        <p14:creationId xmlns:p14="http://schemas.microsoft.com/office/powerpoint/2010/main" val="499609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xfrm>
            <a:off x="742950" y="6248400"/>
            <a:ext cx="2062163" cy="457200"/>
          </a:xfrm>
          <a:prstGeom prst="rect">
            <a:avLst/>
          </a:prstGeom>
          <a:ln/>
        </p:spPr>
        <p:txBody>
          <a:bodyPr/>
          <a:lstStyle>
            <a:lvl1pPr>
              <a:defRPr/>
            </a:lvl1pPr>
          </a:lstStyle>
          <a:p>
            <a:pPr>
              <a:defRPr/>
            </a:pPr>
            <a:fld id="{5171DD8B-3D8B-459A-A497-F949BAAE7E45}" type="datetime1">
              <a:rPr lang="en-GB" smtClean="0"/>
              <a:pPr>
                <a:defRPr/>
              </a:pPr>
              <a:t>07/01/2021</a:t>
            </a:fld>
            <a:endParaRPr lang="en-US"/>
          </a:p>
        </p:txBody>
      </p:sp>
      <p:sp>
        <p:nvSpPr>
          <p:cNvPr id="4" name="Rectangle 5"/>
          <p:cNvSpPr>
            <a:spLocks noGrp="1" noChangeArrowheads="1"/>
          </p:cNvSpPr>
          <p:nvPr>
            <p:ph type="ftr" sz="quarter" idx="11"/>
          </p:nvPr>
        </p:nvSpPr>
        <p:spPr>
          <a:xfrm>
            <a:off x="3382963" y="6248400"/>
            <a:ext cx="31369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0BC37B2E-4D09-48ED-95E1-176E0BECFFA6}" type="slidenum">
              <a:rPr lang="en-US" altLang="en-US"/>
              <a:pPr/>
              <a:t>‹#›</a:t>
            </a:fld>
            <a:endParaRPr lang="en-US" altLang="en-US"/>
          </a:p>
        </p:txBody>
      </p:sp>
    </p:spTree>
    <p:extLst>
      <p:ext uri="{BB962C8B-B14F-4D97-AF65-F5344CB8AC3E}">
        <p14:creationId xmlns:p14="http://schemas.microsoft.com/office/powerpoint/2010/main" val="677638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42950" y="457200"/>
            <a:ext cx="8416925"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42951" y="1981200"/>
            <a:ext cx="4132263"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5027613" y="1981200"/>
            <a:ext cx="4132262"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5027613" y="4114800"/>
            <a:ext cx="4132262"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xfrm>
            <a:off x="742950" y="6248400"/>
            <a:ext cx="2062163" cy="457200"/>
          </a:xfrm>
          <a:prstGeom prst="rect">
            <a:avLst/>
          </a:prstGeom>
          <a:ln/>
        </p:spPr>
        <p:txBody>
          <a:bodyPr/>
          <a:lstStyle>
            <a:lvl1pPr>
              <a:defRPr/>
            </a:lvl1pPr>
          </a:lstStyle>
          <a:p>
            <a:pPr>
              <a:defRPr/>
            </a:pPr>
            <a:fld id="{8B6E9DAE-D1F5-4501-ACBC-DC7BDD89D05E}" type="datetime1">
              <a:rPr lang="en-GB" smtClean="0"/>
              <a:pPr>
                <a:defRPr/>
              </a:pPr>
              <a:t>07/01/2021</a:t>
            </a:fld>
            <a:endParaRPr lang="en-US"/>
          </a:p>
        </p:txBody>
      </p:sp>
      <p:sp>
        <p:nvSpPr>
          <p:cNvPr id="7" name="Rectangle 5"/>
          <p:cNvSpPr>
            <a:spLocks noGrp="1" noChangeArrowheads="1"/>
          </p:cNvSpPr>
          <p:nvPr>
            <p:ph type="ftr" sz="quarter" idx="11"/>
          </p:nvPr>
        </p:nvSpPr>
        <p:spPr>
          <a:xfrm>
            <a:off x="3382963" y="6248400"/>
            <a:ext cx="3136900" cy="457200"/>
          </a:xfrm>
          <a:prstGeom prst="rect">
            <a:avLst/>
          </a:prstGeom>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fld id="{FD6A6F64-9571-4410-A010-C8D840F6D48A}" type="slidenum">
              <a:rPr lang="en-US" altLang="en-US"/>
              <a:pPr/>
              <a:t>‹#›</a:t>
            </a:fld>
            <a:endParaRPr lang="en-US" altLang="en-US"/>
          </a:p>
        </p:txBody>
      </p:sp>
    </p:spTree>
    <p:extLst>
      <p:ext uri="{BB962C8B-B14F-4D97-AF65-F5344CB8AC3E}">
        <p14:creationId xmlns:p14="http://schemas.microsoft.com/office/powerpoint/2010/main" val="1813971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1"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30094" y="274638"/>
            <a:ext cx="9160113"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dirty="0" smtClean="0"/>
          </a:p>
        </p:txBody>
      </p:sp>
      <p:sp>
        <p:nvSpPr>
          <p:cNvPr id="1027" name="Rectangle 3"/>
          <p:cNvSpPr>
            <a:spLocks noGrp="1" noChangeArrowheads="1"/>
          </p:cNvSpPr>
          <p:nvPr>
            <p:ph type="body" idx="1"/>
          </p:nvPr>
        </p:nvSpPr>
        <p:spPr bwMode="auto">
          <a:xfrm>
            <a:off x="412618" y="1447803"/>
            <a:ext cx="907759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0" name="Rectangle 6"/>
          <p:cNvSpPr>
            <a:spLocks noGrp="1" noChangeArrowheads="1"/>
          </p:cNvSpPr>
          <p:nvPr>
            <p:ph type="sldNum" sz="quarter" idx="4"/>
          </p:nvPr>
        </p:nvSpPr>
        <p:spPr bwMode="auto">
          <a:xfrm>
            <a:off x="7097025" y="6245225"/>
            <a:ext cx="2310659"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E5385AAA-A7EC-4D2E-9F15-F0B3A821D407}" type="slidenum">
              <a:rPr lang="en-US" altLang="en-US" smtClean="0"/>
              <a:pPr/>
              <a:t>‹#›</a:t>
            </a:fld>
            <a:endParaRPr lang="en-US" altLang="en-US"/>
          </a:p>
        </p:txBody>
      </p:sp>
    </p:spTree>
    <p:extLst>
      <p:ext uri="{BB962C8B-B14F-4D97-AF65-F5344CB8AC3E}">
        <p14:creationId xmlns:p14="http://schemas.microsoft.com/office/powerpoint/2010/main" val="3627968963"/>
      </p:ext>
    </p:extLst>
  </p:cSld>
  <p:clrMap bg1="lt1" tx1="dk1" bg2="lt2" tx2="dk2" accent1="accent1" accent2="accent2" accent3="accent3" accent4="accent4" accent5="accent5" accent6="accent6" hlink="hlink" folHlink="folHlink"/>
  <p:sldLayoutIdLst>
    <p:sldLayoutId id="2147484783" r:id="rId1"/>
    <p:sldLayoutId id="2147484784" r:id="rId2"/>
    <p:sldLayoutId id="2147484793" r:id="rId3"/>
    <p:sldLayoutId id="2147484787" r:id="rId4"/>
    <p:sldLayoutId id="2147484788" r:id="rId5"/>
    <p:sldLayoutId id="2147484789" r:id="rId6"/>
    <p:sldLayoutId id="2147484790" r:id="rId7"/>
    <p:sldLayoutId id="2147484791" r:id="rId8"/>
    <p:sldLayoutId id="2147484792" r:id="rId9"/>
  </p:sldLayoutIdLst>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hf sldNum="0"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178" algn="ctr" rtl="0" eaLnBrk="1" fontAlgn="base" hangingPunct="1">
        <a:spcBef>
          <a:spcPct val="0"/>
        </a:spcBef>
        <a:spcAft>
          <a:spcPct val="0"/>
        </a:spcAft>
        <a:defRPr sz="4400">
          <a:solidFill>
            <a:schemeClr val="tx2"/>
          </a:solidFill>
          <a:latin typeface="Arial" charset="0"/>
        </a:defRPr>
      </a:lvl6pPr>
      <a:lvl7pPr marL="914354" algn="ctr" rtl="0" eaLnBrk="1" fontAlgn="base" hangingPunct="1">
        <a:spcBef>
          <a:spcPct val="0"/>
        </a:spcBef>
        <a:spcAft>
          <a:spcPct val="0"/>
        </a:spcAft>
        <a:defRPr sz="4400">
          <a:solidFill>
            <a:schemeClr val="tx2"/>
          </a:solidFill>
          <a:latin typeface="Arial" charset="0"/>
        </a:defRPr>
      </a:lvl7pPr>
      <a:lvl8pPr marL="1371532" algn="ctr" rtl="0" eaLnBrk="1" fontAlgn="base" hangingPunct="1">
        <a:spcBef>
          <a:spcPct val="0"/>
        </a:spcBef>
        <a:spcAft>
          <a:spcPct val="0"/>
        </a:spcAft>
        <a:defRPr sz="4400">
          <a:solidFill>
            <a:schemeClr val="tx2"/>
          </a:solidFill>
          <a:latin typeface="Arial" charset="0"/>
        </a:defRPr>
      </a:lvl8pPr>
      <a:lvl9pPr marL="1828709" algn="ctr" rtl="0" eaLnBrk="1" fontAlgn="base" hangingPunct="1">
        <a:spcBef>
          <a:spcPct val="0"/>
        </a:spcBef>
        <a:spcAft>
          <a:spcPct val="0"/>
        </a:spcAft>
        <a:defRPr sz="4400">
          <a:solidFill>
            <a:schemeClr val="tx2"/>
          </a:solidFill>
          <a:latin typeface="Arial" charset="0"/>
        </a:defRPr>
      </a:lvl9pPr>
    </p:titleStyle>
    <p:bodyStyle>
      <a:lvl1pPr marL="342882" indent="-342882" algn="l" rtl="0" eaLnBrk="1" fontAlgn="base" hangingPunct="1">
        <a:spcBef>
          <a:spcPct val="20000"/>
        </a:spcBef>
        <a:spcAft>
          <a:spcPct val="0"/>
        </a:spcAft>
        <a:buClr>
          <a:schemeClr val="bg2"/>
        </a:buClr>
        <a:buFont typeface="Wingdings" panose="05000000000000000000" pitchFamily="2" charset="2"/>
        <a:buChar char="§"/>
        <a:defRPr sz="3200">
          <a:solidFill>
            <a:schemeClr val="tx1"/>
          </a:solidFill>
          <a:latin typeface="+mn-lt"/>
          <a:ea typeface="+mn-ea"/>
          <a:cs typeface="+mn-cs"/>
        </a:defRPr>
      </a:lvl1pPr>
      <a:lvl2pPr marL="742913" indent="-285737" algn="l" rtl="0" eaLnBrk="1" fontAlgn="base" hangingPunct="1">
        <a:spcBef>
          <a:spcPct val="20000"/>
        </a:spcBef>
        <a:spcAft>
          <a:spcPct val="0"/>
        </a:spcAft>
        <a:buClr>
          <a:schemeClr val="bg2"/>
        </a:buClr>
        <a:buFont typeface="Wingdings" panose="05000000000000000000" pitchFamily="2" charset="2"/>
        <a:buChar char="§"/>
        <a:defRPr sz="2800">
          <a:solidFill>
            <a:schemeClr val="tx1"/>
          </a:solidFill>
          <a:latin typeface="+mn-lt"/>
        </a:defRPr>
      </a:lvl2pPr>
      <a:lvl3pPr marL="1142942" indent="-228589" algn="l" rtl="0" eaLnBrk="1" fontAlgn="base" hangingPunct="1">
        <a:spcBef>
          <a:spcPct val="20000"/>
        </a:spcBef>
        <a:spcAft>
          <a:spcPct val="0"/>
        </a:spcAft>
        <a:buClr>
          <a:schemeClr val="bg2"/>
        </a:buClr>
        <a:buFont typeface="Wingdings" panose="05000000000000000000" pitchFamily="2" charset="2"/>
        <a:buChar char="§"/>
        <a:defRPr sz="2400">
          <a:solidFill>
            <a:schemeClr val="tx1"/>
          </a:solidFill>
          <a:latin typeface="+mn-lt"/>
        </a:defRPr>
      </a:lvl3pPr>
      <a:lvl4pPr marL="1600120" indent="-228589"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4pPr>
      <a:lvl5pPr marL="2057298" indent="-228589"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474"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81.xml"/><Relationship Id="rId1" Type="http://schemas.openxmlformats.org/officeDocument/2006/relationships/slideLayout" Target="../slideLayouts/slideLayout3.xml"/><Relationship Id="rId4" Type="http://schemas.openxmlformats.org/officeDocument/2006/relationships/image" Target="../media/image6.emf"/></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50813" y="4113941"/>
            <a:ext cx="9525000" cy="594139"/>
          </a:xfrm>
        </p:spPr>
        <p:txBody>
          <a:bodyPr/>
          <a:lstStyle/>
          <a:p>
            <a:r>
              <a:rPr lang="en-GB" dirty="0" err="1" smtClean="0"/>
              <a:t>Mergesort</a:t>
            </a:r>
            <a:endParaRPr lang="en-GB" dirty="0"/>
          </a:p>
        </p:txBody>
      </p:sp>
      <p:sp>
        <p:nvSpPr>
          <p:cNvPr id="3" name="Text Placeholder 2"/>
          <p:cNvSpPr>
            <a:spLocks noGrp="1"/>
          </p:cNvSpPr>
          <p:nvPr>
            <p:ph type="body" sz="quarter" idx="13"/>
          </p:nvPr>
        </p:nvSpPr>
        <p:spPr>
          <a:xfrm>
            <a:off x="150813" y="5122149"/>
            <a:ext cx="9525000" cy="542925"/>
          </a:xfrm>
        </p:spPr>
        <p:txBody>
          <a:bodyPr/>
          <a:lstStyle/>
          <a:p>
            <a:r>
              <a:rPr lang="en-SG" dirty="0" smtClean="0"/>
              <a:t>Ke </a:t>
            </a:r>
            <a:r>
              <a:rPr lang="en-SG" dirty="0" err="1" smtClean="0"/>
              <a:t>Yiping</a:t>
            </a:r>
            <a:r>
              <a:rPr lang="en-SG" dirty="0" smtClean="0"/>
              <a:t>, Kelly</a:t>
            </a:r>
            <a:endParaRPr lang="en-SG" dirty="0"/>
          </a:p>
        </p:txBody>
      </p:sp>
      <p:sp>
        <p:nvSpPr>
          <p:cNvPr id="7" name="Title 2"/>
          <p:cNvSpPr>
            <a:spLocks noGrp="1"/>
          </p:cNvSpPr>
          <p:nvPr>
            <p:ph type="ctrTitle"/>
          </p:nvPr>
        </p:nvSpPr>
        <p:spPr>
          <a:xfrm>
            <a:off x="174567" y="2438400"/>
            <a:ext cx="9501246" cy="1567163"/>
          </a:xfrm>
        </p:spPr>
        <p:txBody>
          <a:bodyPr/>
          <a:lstStyle/>
          <a:p>
            <a:r>
              <a:rPr lang="en-GB" sz="4000" dirty="0" smtClean="0"/>
              <a:t>CE2101</a:t>
            </a:r>
            <a:r>
              <a:rPr lang="en-GB" sz="4000" dirty="0"/>
              <a:t>/ </a:t>
            </a:r>
            <a:r>
              <a:rPr lang="en-GB" sz="4000" dirty="0" smtClean="0"/>
              <a:t>CZ2101</a:t>
            </a:r>
            <a:r>
              <a:rPr lang="en-GB" sz="4000" dirty="0"/>
              <a:t>: </a:t>
            </a:r>
            <a:r>
              <a:rPr lang="en-GB" sz="4000" dirty="0" smtClean="0"/>
              <a:t>Algorithm Design and Analysis</a:t>
            </a:r>
            <a:endParaRPr lang="en-GB" sz="40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err="1" smtClean="0"/>
              <a:t>Mergesort</a:t>
            </a:r>
            <a:endParaRPr lang="en-GB" dirty="0"/>
          </a:p>
        </p:txBody>
      </p:sp>
      <p:sp>
        <p:nvSpPr>
          <p:cNvPr id="29699" name="Rectangle 3"/>
          <p:cNvSpPr>
            <a:spLocks noGrp="1" noChangeArrowheads="1"/>
          </p:cNvSpPr>
          <p:nvPr>
            <p:ph sz="quarter" idx="17"/>
          </p:nvPr>
        </p:nvSpPr>
        <p:spPr>
          <a:xfrm>
            <a:off x="495141" y="1471612"/>
            <a:ext cx="8912543" cy="5005387"/>
          </a:xfrm>
        </p:spPr>
        <p:txBody>
          <a:bodyPr/>
          <a:lstStyle/>
          <a:p>
            <a:pPr>
              <a:lnSpc>
                <a:spcPct val="110000"/>
              </a:lnSpc>
              <a:buNone/>
              <a:defRPr/>
            </a:pPr>
            <a:r>
              <a:rPr lang="en-US" sz="2400" b="1" dirty="0">
                <a:solidFill>
                  <a:srgbClr val="C00000"/>
                </a:solidFill>
                <a:latin typeface="Arial" charset="0"/>
              </a:rPr>
              <a:t>The Divide and Conquer approach</a:t>
            </a:r>
          </a:p>
          <a:p>
            <a:pPr>
              <a:lnSpc>
                <a:spcPct val="110000"/>
              </a:lnSpc>
              <a:buFont typeface="Monotype Sorts" pitchFamily="2" charset="2"/>
              <a:buNone/>
              <a:defRPr/>
            </a:pPr>
            <a:r>
              <a:rPr lang="en-US" sz="2400" dirty="0" smtClean="0">
                <a:latin typeface="Arial" charset="0"/>
              </a:rPr>
              <a:t>The skeleton of this approach:</a:t>
            </a:r>
          </a:p>
          <a:p>
            <a:pPr lvl="3" indent="-400050">
              <a:lnSpc>
                <a:spcPct val="110000"/>
              </a:lnSpc>
              <a:buFontTx/>
              <a:buNone/>
              <a:defRPr/>
            </a:pPr>
            <a:r>
              <a:rPr lang="en-US" b="1" dirty="0">
                <a:effectLst>
                  <a:glow rad="228600">
                    <a:srgbClr val="FFC000">
                      <a:alpha val="40000"/>
                    </a:srgbClr>
                  </a:glow>
                </a:effectLst>
                <a:latin typeface="+mj-lt"/>
                <a:ea typeface="Verdana" panose="020B0604030504040204" pitchFamily="34" charset="0"/>
                <a:cs typeface="Verdana" panose="020B0604030504040204" pitchFamily="34" charset="0"/>
              </a:rPr>
              <a:t>solve (problem of size n)</a:t>
            </a:r>
          </a:p>
          <a:p>
            <a:pPr lvl="4" indent="-400050">
              <a:lnSpc>
                <a:spcPct val="110000"/>
              </a:lnSpc>
              <a:buFontTx/>
              <a:buNone/>
              <a:defRPr/>
            </a:pPr>
            <a:r>
              <a:rPr lang="en-US" dirty="0" smtClean="0">
                <a:latin typeface="+mj-lt"/>
                <a:ea typeface="Verdana" panose="020B0604030504040204" pitchFamily="34" charset="0"/>
                <a:cs typeface="Verdana" panose="020B0604030504040204" pitchFamily="34" charset="0"/>
              </a:rPr>
              <a:t>{	</a:t>
            </a:r>
            <a:r>
              <a:rPr lang="en-US" dirty="0" smtClean="0">
                <a:effectLst/>
                <a:latin typeface="+mj-lt"/>
                <a:ea typeface="Verdana" panose="020B0604030504040204" pitchFamily="34" charset="0"/>
                <a:cs typeface="Verdana" panose="020B0604030504040204" pitchFamily="34" charset="0"/>
              </a:rPr>
              <a:t>if (n &lt;= minimum size)</a:t>
            </a:r>
          </a:p>
          <a:p>
            <a:pPr lvl="4" indent="-400050">
              <a:lnSpc>
                <a:spcPct val="110000"/>
              </a:lnSpc>
              <a:buFontTx/>
              <a:buNone/>
              <a:defRPr/>
            </a:pPr>
            <a:r>
              <a:rPr lang="en-US" dirty="0" smtClean="0">
                <a:latin typeface="+mj-lt"/>
                <a:ea typeface="Verdana" panose="020B0604030504040204" pitchFamily="34" charset="0"/>
                <a:cs typeface="Verdana" panose="020B0604030504040204" pitchFamily="34" charset="0"/>
              </a:rPr>
              <a:t>		</a:t>
            </a:r>
            <a:r>
              <a:rPr lang="en-US" dirty="0">
                <a:effectLst/>
                <a:latin typeface="+mj-lt"/>
                <a:ea typeface="Verdana" panose="020B0604030504040204" pitchFamily="34" charset="0"/>
                <a:cs typeface="Verdana" panose="020B0604030504040204" pitchFamily="34" charset="0"/>
              </a:rPr>
              <a:t>solve the problem directly;</a:t>
            </a:r>
          </a:p>
          <a:p>
            <a:pPr lvl="4" indent="-400050">
              <a:lnSpc>
                <a:spcPct val="110000"/>
              </a:lnSpc>
              <a:buFontTx/>
              <a:buNone/>
              <a:defRPr/>
            </a:pPr>
            <a:r>
              <a:rPr lang="en-US" dirty="0" smtClean="0">
                <a:latin typeface="+mj-lt"/>
                <a:ea typeface="Verdana" panose="020B0604030504040204" pitchFamily="34" charset="0"/>
                <a:cs typeface="Verdana" panose="020B0604030504040204" pitchFamily="34" charset="0"/>
              </a:rPr>
              <a:t>	</a:t>
            </a:r>
            <a:r>
              <a:rPr lang="en-US" dirty="0">
                <a:effectLst/>
                <a:latin typeface="+mj-lt"/>
                <a:ea typeface="Verdana" panose="020B0604030504040204" pitchFamily="34" charset="0"/>
                <a:cs typeface="Verdana" panose="020B0604030504040204" pitchFamily="34" charset="0"/>
              </a:rPr>
              <a:t>else</a:t>
            </a:r>
            <a:r>
              <a:rPr lang="en-US" dirty="0" smtClean="0">
                <a:effectLst/>
                <a:latin typeface="+mj-lt"/>
                <a:ea typeface="Verdana" panose="020B0604030504040204" pitchFamily="34" charset="0"/>
                <a:cs typeface="Verdana" panose="020B0604030504040204" pitchFamily="34" charset="0"/>
              </a:rPr>
              <a:t> {</a:t>
            </a:r>
          </a:p>
          <a:p>
            <a:pPr marL="2513013" lvl="5" indent="-87313">
              <a:lnSpc>
                <a:spcPct val="110000"/>
              </a:lnSpc>
              <a:buFontTx/>
              <a:buNone/>
              <a:defRPr/>
            </a:pPr>
            <a:r>
              <a:rPr lang="en-US" dirty="0" smtClean="0">
                <a:effectLst/>
                <a:latin typeface="+mj-lt"/>
                <a:ea typeface="Verdana" panose="020B0604030504040204" pitchFamily="34" charset="0"/>
                <a:cs typeface="Verdana" panose="020B0604030504040204" pitchFamily="34" charset="0"/>
              </a:rPr>
              <a:t>		divide the problem into p</a:t>
            </a:r>
            <a:r>
              <a:rPr lang="en-US" baseline="-25000" dirty="0" smtClean="0">
                <a:effectLst/>
                <a:latin typeface="+mj-lt"/>
                <a:ea typeface="Verdana" panose="020B0604030504040204" pitchFamily="34" charset="0"/>
                <a:cs typeface="Verdana" panose="020B0604030504040204" pitchFamily="34" charset="0"/>
              </a:rPr>
              <a:t>1</a:t>
            </a:r>
            <a:r>
              <a:rPr lang="en-US" dirty="0" smtClean="0">
                <a:effectLst/>
                <a:latin typeface="+mj-lt"/>
                <a:ea typeface="Verdana" panose="020B0604030504040204" pitchFamily="34" charset="0"/>
                <a:cs typeface="Verdana" panose="020B0604030504040204" pitchFamily="34" charset="0"/>
              </a:rPr>
              <a:t>, p</a:t>
            </a:r>
            <a:r>
              <a:rPr lang="en-US" baseline="-25000" dirty="0" smtClean="0">
                <a:effectLst/>
                <a:latin typeface="+mj-lt"/>
                <a:ea typeface="Verdana" panose="020B0604030504040204" pitchFamily="34" charset="0"/>
                <a:cs typeface="Verdana" panose="020B0604030504040204" pitchFamily="34" charset="0"/>
              </a:rPr>
              <a:t>2</a:t>
            </a:r>
            <a:r>
              <a:rPr lang="en-US" dirty="0" smtClean="0">
                <a:effectLst/>
                <a:latin typeface="+mj-lt"/>
                <a:ea typeface="Verdana" panose="020B0604030504040204" pitchFamily="34" charset="0"/>
                <a:cs typeface="Verdana" panose="020B0604030504040204" pitchFamily="34" charset="0"/>
              </a:rPr>
              <a:t>, … , </a:t>
            </a:r>
            <a:r>
              <a:rPr lang="en-US" dirty="0" err="1" smtClean="0">
                <a:effectLst/>
                <a:latin typeface="+mj-lt"/>
                <a:ea typeface="Verdana" panose="020B0604030504040204" pitchFamily="34" charset="0"/>
                <a:cs typeface="Verdana" panose="020B0604030504040204" pitchFamily="34" charset="0"/>
              </a:rPr>
              <a:t>p</a:t>
            </a:r>
            <a:r>
              <a:rPr lang="en-US" baseline="-25000" dirty="0" err="1" smtClean="0">
                <a:effectLst/>
                <a:latin typeface="+mj-lt"/>
                <a:ea typeface="Verdana" panose="020B0604030504040204" pitchFamily="34" charset="0"/>
                <a:cs typeface="Verdana" panose="020B0604030504040204" pitchFamily="34" charset="0"/>
              </a:rPr>
              <a:t>k</a:t>
            </a:r>
            <a:r>
              <a:rPr lang="en-US" dirty="0" smtClean="0">
                <a:effectLst/>
                <a:latin typeface="+mj-lt"/>
                <a:ea typeface="Verdana" panose="020B0604030504040204" pitchFamily="34" charset="0"/>
                <a:cs typeface="Verdana" panose="020B0604030504040204" pitchFamily="34" charset="0"/>
              </a:rPr>
              <a:t>;</a:t>
            </a:r>
          </a:p>
          <a:p>
            <a:pPr marL="2513013" lvl="5" indent="-87313">
              <a:lnSpc>
                <a:spcPct val="110000"/>
              </a:lnSpc>
              <a:buFontTx/>
              <a:buNone/>
              <a:defRPr/>
            </a:pPr>
            <a:r>
              <a:rPr lang="en-US" dirty="0" smtClean="0">
                <a:latin typeface="+mj-lt"/>
                <a:ea typeface="Verdana" panose="020B0604030504040204" pitchFamily="34" charset="0"/>
                <a:cs typeface="Verdana" panose="020B0604030504040204" pitchFamily="34" charset="0"/>
              </a:rPr>
              <a:t>		</a:t>
            </a:r>
            <a:r>
              <a:rPr lang="en-US" b="1" dirty="0" smtClean="0">
                <a:effectLst>
                  <a:glow rad="228600">
                    <a:srgbClr val="FFC000">
                      <a:alpha val="40000"/>
                    </a:srgbClr>
                  </a:glow>
                </a:effectLst>
                <a:latin typeface="+mj-lt"/>
                <a:ea typeface="Verdana" panose="020B0604030504040204" pitchFamily="34" charset="0"/>
                <a:cs typeface="Verdana" panose="020B0604030504040204" pitchFamily="34" charset="0"/>
              </a:rPr>
              <a:t>for each sub-problem </a:t>
            </a:r>
            <a:r>
              <a:rPr lang="en-US" b="1" dirty="0" err="1" smtClean="0">
                <a:effectLst>
                  <a:glow rad="228600">
                    <a:srgbClr val="FFC000">
                      <a:alpha val="40000"/>
                    </a:srgbClr>
                  </a:glow>
                </a:effectLst>
                <a:latin typeface="+mj-lt"/>
                <a:ea typeface="Verdana" panose="020B0604030504040204" pitchFamily="34" charset="0"/>
                <a:cs typeface="Verdana" panose="020B0604030504040204" pitchFamily="34" charset="0"/>
              </a:rPr>
              <a:t>p</a:t>
            </a:r>
            <a:r>
              <a:rPr lang="en-US" b="1" baseline="-25000" dirty="0" err="1" smtClean="0">
                <a:effectLst>
                  <a:glow rad="228600">
                    <a:srgbClr val="FFC000">
                      <a:alpha val="40000"/>
                    </a:srgbClr>
                  </a:glow>
                </a:effectLst>
                <a:latin typeface="+mj-lt"/>
                <a:ea typeface="Verdana" panose="020B0604030504040204" pitchFamily="34" charset="0"/>
                <a:cs typeface="Verdana" panose="020B0604030504040204" pitchFamily="34" charset="0"/>
              </a:rPr>
              <a:t>s</a:t>
            </a:r>
            <a:endParaRPr lang="en-US" b="1" baseline="-25000" dirty="0" smtClean="0">
              <a:effectLst>
                <a:glow rad="228600">
                  <a:srgbClr val="FFC000">
                    <a:alpha val="40000"/>
                  </a:srgbClr>
                </a:glow>
              </a:effectLst>
              <a:latin typeface="+mj-lt"/>
              <a:ea typeface="Verdana" panose="020B0604030504040204" pitchFamily="34" charset="0"/>
              <a:cs typeface="Verdana" panose="020B0604030504040204" pitchFamily="34" charset="0"/>
            </a:endParaRPr>
          </a:p>
          <a:p>
            <a:pPr marL="2513013" lvl="5" indent="-87313">
              <a:lnSpc>
                <a:spcPct val="110000"/>
              </a:lnSpc>
              <a:buFontTx/>
              <a:buNone/>
              <a:defRPr/>
            </a:pPr>
            <a:r>
              <a:rPr lang="en-US" b="1" dirty="0" smtClean="0">
                <a:latin typeface="+mj-lt"/>
                <a:ea typeface="Verdana" panose="020B0604030504040204" pitchFamily="34" charset="0"/>
                <a:cs typeface="Verdana" panose="020B0604030504040204" pitchFamily="34" charset="0"/>
              </a:rPr>
              <a:t>			</a:t>
            </a:r>
            <a:r>
              <a:rPr lang="en-US" b="1" dirty="0" smtClean="0">
                <a:effectLst>
                  <a:glow rad="228600">
                    <a:srgbClr val="FFC000">
                      <a:alpha val="40000"/>
                    </a:srgbClr>
                  </a:glow>
                </a:effectLst>
                <a:latin typeface="+mj-lt"/>
                <a:ea typeface="Verdana" panose="020B0604030504040204" pitchFamily="34" charset="0"/>
                <a:cs typeface="Verdana" panose="020B0604030504040204" pitchFamily="34" charset="0"/>
              </a:rPr>
              <a:t>solution</a:t>
            </a:r>
            <a:r>
              <a:rPr lang="en-US" b="1" baseline="-25000" dirty="0" smtClean="0">
                <a:effectLst>
                  <a:glow rad="228600">
                    <a:srgbClr val="FFC000">
                      <a:alpha val="40000"/>
                    </a:srgbClr>
                  </a:glow>
                </a:effectLst>
                <a:latin typeface="+mj-lt"/>
                <a:ea typeface="Verdana" panose="020B0604030504040204" pitchFamily="34" charset="0"/>
                <a:cs typeface="Verdana" panose="020B0604030504040204" pitchFamily="34" charset="0"/>
              </a:rPr>
              <a:t>s </a:t>
            </a:r>
            <a:r>
              <a:rPr lang="en-US" b="1" dirty="0">
                <a:effectLst>
                  <a:glow rad="228600">
                    <a:srgbClr val="FFC000">
                      <a:alpha val="40000"/>
                    </a:srgbClr>
                  </a:glow>
                </a:effectLst>
                <a:latin typeface="+mj-lt"/>
                <a:ea typeface="Verdana" panose="020B0604030504040204" pitchFamily="34" charset="0"/>
                <a:cs typeface="Verdana" panose="020B0604030504040204" pitchFamily="34" charset="0"/>
              </a:rPr>
              <a:t>= solve (</a:t>
            </a:r>
            <a:r>
              <a:rPr lang="en-US" b="1" dirty="0" err="1">
                <a:effectLst>
                  <a:glow rad="228600">
                    <a:srgbClr val="FFC000">
                      <a:alpha val="40000"/>
                    </a:srgbClr>
                  </a:glow>
                </a:effectLst>
                <a:latin typeface="+mj-lt"/>
                <a:ea typeface="Verdana" panose="020B0604030504040204" pitchFamily="34" charset="0"/>
                <a:cs typeface="Verdana" panose="020B0604030504040204" pitchFamily="34" charset="0"/>
              </a:rPr>
              <a:t>p</a:t>
            </a:r>
            <a:r>
              <a:rPr lang="en-US" b="1" baseline="-25000" dirty="0" err="1">
                <a:effectLst>
                  <a:glow rad="228600">
                    <a:srgbClr val="FFC000">
                      <a:alpha val="40000"/>
                    </a:srgbClr>
                  </a:glow>
                </a:effectLst>
                <a:latin typeface="+mj-lt"/>
                <a:ea typeface="Verdana" panose="020B0604030504040204" pitchFamily="34" charset="0"/>
                <a:cs typeface="Verdana" panose="020B0604030504040204" pitchFamily="34" charset="0"/>
              </a:rPr>
              <a:t>s</a:t>
            </a:r>
            <a:r>
              <a:rPr lang="en-US" b="1" dirty="0">
                <a:effectLst>
                  <a:glow rad="228600">
                    <a:srgbClr val="FFC000">
                      <a:alpha val="40000"/>
                    </a:srgbClr>
                  </a:glow>
                </a:effectLst>
                <a:latin typeface="+mj-lt"/>
                <a:ea typeface="Verdana" panose="020B0604030504040204" pitchFamily="34" charset="0"/>
                <a:cs typeface="Verdana" panose="020B0604030504040204" pitchFamily="34" charset="0"/>
              </a:rPr>
              <a:t>);</a:t>
            </a:r>
          </a:p>
          <a:p>
            <a:pPr marL="2513013" lvl="5" indent="-87313">
              <a:lnSpc>
                <a:spcPct val="110000"/>
              </a:lnSpc>
              <a:buFontTx/>
              <a:buNone/>
              <a:defRPr/>
            </a:pPr>
            <a:r>
              <a:rPr lang="en-US" dirty="0" smtClean="0">
                <a:latin typeface="+mj-lt"/>
                <a:ea typeface="Verdana" panose="020B0604030504040204" pitchFamily="34" charset="0"/>
                <a:cs typeface="Verdana" panose="020B0604030504040204" pitchFamily="34" charset="0"/>
              </a:rPr>
              <a:t>		combine all solution</a:t>
            </a:r>
            <a:r>
              <a:rPr lang="en-US" baseline="-25000" dirty="0" smtClean="0">
                <a:latin typeface="+mj-lt"/>
                <a:ea typeface="Verdana" panose="020B0604030504040204" pitchFamily="34" charset="0"/>
                <a:cs typeface="Verdana" panose="020B0604030504040204" pitchFamily="34" charset="0"/>
              </a:rPr>
              <a:t>s</a:t>
            </a:r>
            <a:r>
              <a:rPr lang="en-US" dirty="0" smtClean="0">
                <a:latin typeface="+mj-lt"/>
                <a:ea typeface="Verdana" panose="020B0604030504040204" pitchFamily="34" charset="0"/>
                <a:cs typeface="Verdana" panose="020B0604030504040204" pitchFamily="34" charset="0"/>
              </a:rPr>
              <a:t>;</a:t>
            </a:r>
          </a:p>
          <a:p>
            <a:pPr lvl="4" indent="-400050">
              <a:lnSpc>
                <a:spcPct val="110000"/>
              </a:lnSpc>
              <a:buFontTx/>
              <a:buNone/>
              <a:defRPr/>
            </a:pPr>
            <a:r>
              <a:rPr lang="en-US" dirty="0" smtClean="0">
                <a:latin typeface="+mj-lt"/>
                <a:ea typeface="Verdana" panose="020B0604030504040204" pitchFamily="34" charset="0"/>
                <a:cs typeface="Verdana" panose="020B0604030504040204" pitchFamily="34" charset="0"/>
              </a:rPr>
              <a:t>	}</a:t>
            </a:r>
          </a:p>
          <a:p>
            <a:pPr lvl="4" indent="-400050">
              <a:lnSpc>
                <a:spcPct val="110000"/>
              </a:lnSpc>
              <a:buFontTx/>
              <a:buNone/>
              <a:defRPr/>
            </a:pPr>
            <a:r>
              <a:rPr lang="en-US" dirty="0" smtClean="0">
                <a:latin typeface="+mj-lt"/>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29030869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err="1" smtClean="0"/>
              <a:t>Mergesort</a:t>
            </a:r>
            <a:endParaRPr lang="en-GB" dirty="0"/>
          </a:p>
        </p:txBody>
      </p:sp>
      <p:sp>
        <p:nvSpPr>
          <p:cNvPr id="29699" name="Rectangle 3"/>
          <p:cNvSpPr>
            <a:spLocks noGrp="1" noChangeArrowheads="1"/>
          </p:cNvSpPr>
          <p:nvPr>
            <p:ph sz="quarter" idx="17"/>
          </p:nvPr>
        </p:nvSpPr>
        <p:spPr>
          <a:xfrm>
            <a:off x="495141" y="1471612"/>
            <a:ext cx="8912543" cy="5005387"/>
          </a:xfrm>
        </p:spPr>
        <p:txBody>
          <a:bodyPr/>
          <a:lstStyle/>
          <a:p>
            <a:pPr>
              <a:lnSpc>
                <a:spcPct val="110000"/>
              </a:lnSpc>
              <a:buNone/>
              <a:defRPr/>
            </a:pPr>
            <a:r>
              <a:rPr lang="en-US" sz="2400" b="1" dirty="0">
                <a:solidFill>
                  <a:srgbClr val="C00000"/>
                </a:solidFill>
                <a:latin typeface="Arial" charset="0"/>
              </a:rPr>
              <a:t>The Divide and Conquer approach</a:t>
            </a:r>
          </a:p>
          <a:p>
            <a:pPr>
              <a:lnSpc>
                <a:spcPct val="110000"/>
              </a:lnSpc>
              <a:buFont typeface="Monotype Sorts" pitchFamily="2" charset="2"/>
              <a:buNone/>
              <a:defRPr/>
            </a:pPr>
            <a:r>
              <a:rPr lang="en-US" sz="2400" dirty="0" smtClean="0">
                <a:latin typeface="Arial" charset="0"/>
              </a:rPr>
              <a:t>The skeleton of this approach:</a:t>
            </a:r>
          </a:p>
          <a:p>
            <a:pPr lvl="3" indent="-400050">
              <a:lnSpc>
                <a:spcPct val="110000"/>
              </a:lnSpc>
              <a:buFontTx/>
              <a:buNone/>
              <a:defRPr/>
            </a:pPr>
            <a:r>
              <a:rPr lang="en-US" b="1" dirty="0">
                <a:effectLst>
                  <a:glow rad="228600">
                    <a:srgbClr val="FFC000">
                      <a:alpha val="40000"/>
                    </a:srgbClr>
                  </a:glow>
                </a:effectLst>
                <a:latin typeface="+mj-lt"/>
                <a:ea typeface="Verdana" panose="020B0604030504040204" pitchFamily="34" charset="0"/>
                <a:cs typeface="Verdana" panose="020B0604030504040204" pitchFamily="34" charset="0"/>
              </a:rPr>
              <a:t>solve (problem of size n)</a:t>
            </a:r>
          </a:p>
          <a:p>
            <a:pPr lvl="4" indent="-400050">
              <a:lnSpc>
                <a:spcPct val="110000"/>
              </a:lnSpc>
              <a:buFontTx/>
              <a:buNone/>
              <a:defRPr/>
            </a:pPr>
            <a:r>
              <a:rPr lang="en-US" dirty="0" smtClean="0">
                <a:latin typeface="+mj-lt"/>
                <a:ea typeface="Verdana" panose="020B0604030504040204" pitchFamily="34" charset="0"/>
                <a:cs typeface="Verdana" panose="020B0604030504040204" pitchFamily="34" charset="0"/>
              </a:rPr>
              <a:t>{	</a:t>
            </a:r>
            <a:r>
              <a:rPr lang="en-US" dirty="0" smtClean="0">
                <a:effectLst/>
                <a:latin typeface="+mj-lt"/>
                <a:ea typeface="Verdana" panose="020B0604030504040204" pitchFamily="34" charset="0"/>
                <a:cs typeface="Verdana" panose="020B0604030504040204" pitchFamily="34" charset="0"/>
              </a:rPr>
              <a:t>if (n &lt;= minimum size)</a:t>
            </a:r>
          </a:p>
          <a:p>
            <a:pPr lvl="4" indent="-400050">
              <a:lnSpc>
                <a:spcPct val="110000"/>
              </a:lnSpc>
              <a:buFontTx/>
              <a:buNone/>
              <a:defRPr/>
            </a:pPr>
            <a:r>
              <a:rPr lang="en-US" dirty="0" smtClean="0">
                <a:latin typeface="+mj-lt"/>
                <a:ea typeface="Verdana" panose="020B0604030504040204" pitchFamily="34" charset="0"/>
                <a:cs typeface="Verdana" panose="020B0604030504040204" pitchFamily="34" charset="0"/>
              </a:rPr>
              <a:t>		</a:t>
            </a:r>
            <a:r>
              <a:rPr lang="en-US" dirty="0">
                <a:effectLst/>
                <a:latin typeface="+mj-lt"/>
                <a:ea typeface="Verdana" panose="020B0604030504040204" pitchFamily="34" charset="0"/>
                <a:cs typeface="Verdana" panose="020B0604030504040204" pitchFamily="34" charset="0"/>
              </a:rPr>
              <a:t>solve the problem directly;</a:t>
            </a:r>
          </a:p>
          <a:p>
            <a:pPr lvl="4" indent="-400050">
              <a:lnSpc>
                <a:spcPct val="110000"/>
              </a:lnSpc>
              <a:buFontTx/>
              <a:buNone/>
              <a:defRPr/>
            </a:pPr>
            <a:r>
              <a:rPr lang="en-US" dirty="0" smtClean="0">
                <a:latin typeface="+mj-lt"/>
                <a:ea typeface="Verdana" panose="020B0604030504040204" pitchFamily="34" charset="0"/>
                <a:cs typeface="Verdana" panose="020B0604030504040204" pitchFamily="34" charset="0"/>
              </a:rPr>
              <a:t>	</a:t>
            </a:r>
            <a:r>
              <a:rPr lang="en-US" dirty="0">
                <a:effectLst/>
                <a:latin typeface="+mj-lt"/>
                <a:ea typeface="Verdana" panose="020B0604030504040204" pitchFamily="34" charset="0"/>
                <a:cs typeface="Verdana" panose="020B0604030504040204" pitchFamily="34" charset="0"/>
              </a:rPr>
              <a:t>else</a:t>
            </a:r>
            <a:r>
              <a:rPr lang="en-US" dirty="0" smtClean="0">
                <a:effectLst/>
                <a:latin typeface="+mj-lt"/>
                <a:ea typeface="Verdana" panose="020B0604030504040204" pitchFamily="34" charset="0"/>
                <a:cs typeface="Verdana" panose="020B0604030504040204" pitchFamily="34" charset="0"/>
              </a:rPr>
              <a:t> {</a:t>
            </a:r>
          </a:p>
          <a:p>
            <a:pPr marL="2513013" lvl="5" indent="-87313">
              <a:lnSpc>
                <a:spcPct val="110000"/>
              </a:lnSpc>
              <a:buFontTx/>
              <a:buNone/>
              <a:defRPr/>
            </a:pPr>
            <a:r>
              <a:rPr lang="en-US" dirty="0" smtClean="0">
                <a:effectLst/>
                <a:latin typeface="+mj-lt"/>
                <a:ea typeface="Verdana" panose="020B0604030504040204" pitchFamily="34" charset="0"/>
                <a:cs typeface="Verdana" panose="020B0604030504040204" pitchFamily="34" charset="0"/>
              </a:rPr>
              <a:t>		divide the problem into p</a:t>
            </a:r>
            <a:r>
              <a:rPr lang="en-US" baseline="-25000" dirty="0" smtClean="0">
                <a:effectLst/>
                <a:latin typeface="+mj-lt"/>
                <a:ea typeface="Verdana" panose="020B0604030504040204" pitchFamily="34" charset="0"/>
                <a:cs typeface="Verdana" panose="020B0604030504040204" pitchFamily="34" charset="0"/>
              </a:rPr>
              <a:t>1</a:t>
            </a:r>
            <a:r>
              <a:rPr lang="en-US" dirty="0" smtClean="0">
                <a:effectLst/>
                <a:latin typeface="+mj-lt"/>
                <a:ea typeface="Verdana" panose="020B0604030504040204" pitchFamily="34" charset="0"/>
                <a:cs typeface="Verdana" panose="020B0604030504040204" pitchFamily="34" charset="0"/>
              </a:rPr>
              <a:t>, p</a:t>
            </a:r>
            <a:r>
              <a:rPr lang="en-US" baseline="-25000" dirty="0" smtClean="0">
                <a:effectLst/>
                <a:latin typeface="+mj-lt"/>
                <a:ea typeface="Verdana" panose="020B0604030504040204" pitchFamily="34" charset="0"/>
                <a:cs typeface="Verdana" panose="020B0604030504040204" pitchFamily="34" charset="0"/>
              </a:rPr>
              <a:t>2</a:t>
            </a:r>
            <a:r>
              <a:rPr lang="en-US" dirty="0" smtClean="0">
                <a:effectLst/>
                <a:latin typeface="+mj-lt"/>
                <a:ea typeface="Verdana" panose="020B0604030504040204" pitchFamily="34" charset="0"/>
                <a:cs typeface="Verdana" panose="020B0604030504040204" pitchFamily="34" charset="0"/>
              </a:rPr>
              <a:t>, … , </a:t>
            </a:r>
            <a:r>
              <a:rPr lang="en-US" dirty="0" err="1" smtClean="0">
                <a:effectLst/>
                <a:latin typeface="+mj-lt"/>
                <a:ea typeface="Verdana" panose="020B0604030504040204" pitchFamily="34" charset="0"/>
                <a:cs typeface="Verdana" panose="020B0604030504040204" pitchFamily="34" charset="0"/>
              </a:rPr>
              <a:t>p</a:t>
            </a:r>
            <a:r>
              <a:rPr lang="en-US" baseline="-25000" dirty="0" err="1" smtClean="0">
                <a:effectLst/>
                <a:latin typeface="+mj-lt"/>
                <a:ea typeface="Verdana" panose="020B0604030504040204" pitchFamily="34" charset="0"/>
                <a:cs typeface="Verdana" panose="020B0604030504040204" pitchFamily="34" charset="0"/>
              </a:rPr>
              <a:t>k</a:t>
            </a:r>
            <a:r>
              <a:rPr lang="en-US" dirty="0" smtClean="0">
                <a:effectLst/>
                <a:latin typeface="+mj-lt"/>
                <a:ea typeface="Verdana" panose="020B0604030504040204" pitchFamily="34" charset="0"/>
                <a:cs typeface="Verdana" panose="020B0604030504040204" pitchFamily="34" charset="0"/>
              </a:rPr>
              <a:t>;</a:t>
            </a:r>
          </a:p>
          <a:p>
            <a:pPr marL="2513013" lvl="5" indent="-87313">
              <a:lnSpc>
                <a:spcPct val="110000"/>
              </a:lnSpc>
              <a:buFontTx/>
              <a:buNone/>
              <a:defRPr/>
            </a:pPr>
            <a:r>
              <a:rPr lang="en-US" dirty="0" smtClean="0">
                <a:latin typeface="+mj-lt"/>
                <a:ea typeface="Verdana" panose="020B0604030504040204" pitchFamily="34" charset="0"/>
                <a:cs typeface="Verdana" panose="020B0604030504040204" pitchFamily="34" charset="0"/>
              </a:rPr>
              <a:t>		</a:t>
            </a:r>
            <a:r>
              <a:rPr lang="en-US" b="1" dirty="0" smtClean="0">
                <a:effectLst>
                  <a:glow rad="228600">
                    <a:srgbClr val="FFC000">
                      <a:alpha val="40000"/>
                    </a:srgbClr>
                  </a:glow>
                </a:effectLst>
                <a:latin typeface="+mj-lt"/>
                <a:ea typeface="Verdana" panose="020B0604030504040204" pitchFamily="34" charset="0"/>
                <a:cs typeface="Verdana" panose="020B0604030504040204" pitchFamily="34" charset="0"/>
              </a:rPr>
              <a:t>for each sub-problem </a:t>
            </a:r>
            <a:r>
              <a:rPr lang="en-US" b="1" dirty="0" err="1" smtClean="0">
                <a:effectLst>
                  <a:glow rad="228600">
                    <a:srgbClr val="FFC000">
                      <a:alpha val="40000"/>
                    </a:srgbClr>
                  </a:glow>
                </a:effectLst>
                <a:latin typeface="+mj-lt"/>
                <a:ea typeface="Verdana" panose="020B0604030504040204" pitchFamily="34" charset="0"/>
                <a:cs typeface="Verdana" panose="020B0604030504040204" pitchFamily="34" charset="0"/>
              </a:rPr>
              <a:t>p</a:t>
            </a:r>
            <a:r>
              <a:rPr lang="en-US" b="1" baseline="-25000" dirty="0" err="1" smtClean="0">
                <a:effectLst>
                  <a:glow rad="228600">
                    <a:srgbClr val="FFC000">
                      <a:alpha val="40000"/>
                    </a:srgbClr>
                  </a:glow>
                </a:effectLst>
                <a:latin typeface="+mj-lt"/>
                <a:ea typeface="Verdana" panose="020B0604030504040204" pitchFamily="34" charset="0"/>
                <a:cs typeface="Verdana" panose="020B0604030504040204" pitchFamily="34" charset="0"/>
              </a:rPr>
              <a:t>s</a:t>
            </a:r>
            <a:endParaRPr lang="en-US" b="1" baseline="-25000" dirty="0" smtClean="0">
              <a:effectLst>
                <a:glow rad="228600">
                  <a:srgbClr val="FFC000">
                    <a:alpha val="40000"/>
                  </a:srgbClr>
                </a:glow>
              </a:effectLst>
              <a:latin typeface="+mj-lt"/>
              <a:ea typeface="Verdana" panose="020B0604030504040204" pitchFamily="34" charset="0"/>
              <a:cs typeface="Verdana" panose="020B0604030504040204" pitchFamily="34" charset="0"/>
            </a:endParaRPr>
          </a:p>
          <a:p>
            <a:pPr marL="2513013" lvl="5" indent="-87313">
              <a:lnSpc>
                <a:spcPct val="110000"/>
              </a:lnSpc>
              <a:buFontTx/>
              <a:buNone/>
              <a:defRPr/>
            </a:pPr>
            <a:r>
              <a:rPr lang="en-US" b="1" dirty="0" smtClean="0">
                <a:latin typeface="+mj-lt"/>
                <a:ea typeface="Verdana" panose="020B0604030504040204" pitchFamily="34" charset="0"/>
                <a:cs typeface="Verdana" panose="020B0604030504040204" pitchFamily="34" charset="0"/>
              </a:rPr>
              <a:t>			</a:t>
            </a:r>
            <a:r>
              <a:rPr lang="en-US" b="1" dirty="0" smtClean="0">
                <a:effectLst>
                  <a:glow rad="228600">
                    <a:srgbClr val="FFC000">
                      <a:alpha val="40000"/>
                    </a:srgbClr>
                  </a:glow>
                </a:effectLst>
                <a:latin typeface="+mj-lt"/>
                <a:ea typeface="Verdana" panose="020B0604030504040204" pitchFamily="34" charset="0"/>
                <a:cs typeface="Verdana" panose="020B0604030504040204" pitchFamily="34" charset="0"/>
              </a:rPr>
              <a:t>solution</a:t>
            </a:r>
            <a:r>
              <a:rPr lang="en-US" b="1" baseline="-25000" dirty="0" smtClean="0">
                <a:effectLst>
                  <a:glow rad="228600">
                    <a:srgbClr val="FFC000">
                      <a:alpha val="40000"/>
                    </a:srgbClr>
                  </a:glow>
                </a:effectLst>
                <a:latin typeface="+mj-lt"/>
                <a:ea typeface="Verdana" panose="020B0604030504040204" pitchFamily="34" charset="0"/>
                <a:cs typeface="Verdana" panose="020B0604030504040204" pitchFamily="34" charset="0"/>
              </a:rPr>
              <a:t>s </a:t>
            </a:r>
            <a:r>
              <a:rPr lang="en-US" b="1" dirty="0">
                <a:effectLst>
                  <a:glow rad="228600">
                    <a:srgbClr val="FFC000">
                      <a:alpha val="40000"/>
                    </a:srgbClr>
                  </a:glow>
                </a:effectLst>
                <a:latin typeface="+mj-lt"/>
                <a:ea typeface="Verdana" panose="020B0604030504040204" pitchFamily="34" charset="0"/>
                <a:cs typeface="Verdana" panose="020B0604030504040204" pitchFamily="34" charset="0"/>
              </a:rPr>
              <a:t>= solve (</a:t>
            </a:r>
            <a:r>
              <a:rPr lang="en-US" b="1" dirty="0" err="1">
                <a:effectLst>
                  <a:glow rad="228600">
                    <a:srgbClr val="FFC000">
                      <a:alpha val="40000"/>
                    </a:srgbClr>
                  </a:glow>
                </a:effectLst>
                <a:latin typeface="+mj-lt"/>
                <a:ea typeface="Verdana" panose="020B0604030504040204" pitchFamily="34" charset="0"/>
                <a:cs typeface="Verdana" panose="020B0604030504040204" pitchFamily="34" charset="0"/>
              </a:rPr>
              <a:t>p</a:t>
            </a:r>
            <a:r>
              <a:rPr lang="en-US" b="1" baseline="-25000" dirty="0" err="1">
                <a:effectLst>
                  <a:glow rad="228600">
                    <a:srgbClr val="FFC000">
                      <a:alpha val="40000"/>
                    </a:srgbClr>
                  </a:glow>
                </a:effectLst>
                <a:latin typeface="+mj-lt"/>
                <a:ea typeface="Verdana" panose="020B0604030504040204" pitchFamily="34" charset="0"/>
                <a:cs typeface="Verdana" panose="020B0604030504040204" pitchFamily="34" charset="0"/>
              </a:rPr>
              <a:t>s</a:t>
            </a:r>
            <a:r>
              <a:rPr lang="en-US" b="1" dirty="0">
                <a:effectLst>
                  <a:glow rad="228600">
                    <a:srgbClr val="FFC000">
                      <a:alpha val="40000"/>
                    </a:srgbClr>
                  </a:glow>
                </a:effectLst>
                <a:latin typeface="+mj-lt"/>
                <a:ea typeface="Verdana" panose="020B0604030504040204" pitchFamily="34" charset="0"/>
                <a:cs typeface="Verdana" panose="020B0604030504040204" pitchFamily="34" charset="0"/>
              </a:rPr>
              <a:t>);</a:t>
            </a:r>
          </a:p>
          <a:p>
            <a:pPr marL="2513013" lvl="5" indent="-87313">
              <a:lnSpc>
                <a:spcPct val="110000"/>
              </a:lnSpc>
              <a:buFontTx/>
              <a:buNone/>
              <a:defRPr/>
            </a:pPr>
            <a:r>
              <a:rPr lang="en-US" b="1" dirty="0" smtClean="0">
                <a:latin typeface="+mj-lt"/>
                <a:ea typeface="Verdana" panose="020B0604030504040204" pitchFamily="34" charset="0"/>
                <a:cs typeface="Verdana" panose="020B0604030504040204" pitchFamily="34" charset="0"/>
              </a:rPr>
              <a:t>		</a:t>
            </a:r>
            <a:r>
              <a:rPr lang="en-US" b="1" dirty="0" smtClean="0">
                <a:effectLst>
                  <a:glow rad="101600">
                    <a:srgbClr val="FFC000">
                      <a:alpha val="60000"/>
                    </a:srgbClr>
                  </a:glow>
                </a:effectLst>
                <a:latin typeface="+mj-lt"/>
                <a:ea typeface="Verdana" panose="020B0604030504040204" pitchFamily="34" charset="0"/>
                <a:cs typeface="Verdana" panose="020B0604030504040204" pitchFamily="34" charset="0"/>
              </a:rPr>
              <a:t>combine all solution</a:t>
            </a:r>
            <a:r>
              <a:rPr lang="en-US" b="1" baseline="-25000" dirty="0" smtClean="0">
                <a:effectLst>
                  <a:glow rad="101600">
                    <a:srgbClr val="FFC000">
                      <a:alpha val="60000"/>
                    </a:srgbClr>
                  </a:glow>
                </a:effectLst>
                <a:latin typeface="+mj-lt"/>
                <a:ea typeface="Verdana" panose="020B0604030504040204" pitchFamily="34" charset="0"/>
                <a:cs typeface="Verdana" panose="020B0604030504040204" pitchFamily="34" charset="0"/>
              </a:rPr>
              <a:t>s</a:t>
            </a:r>
            <a:r>
              <a:rPr lang="en-US" b="1" dirty="0" smtClean="0">
                <a:latin typeface="+mj-lt"/>
                <a:ea typeface="Verdana" panose="020B0604030504040204" pitchFamily="34" charset="0"/>
                <a:cs typeface="Verdana" panose="020B0604030504040204" pitchFamily="34" charset="0"/>
              </a:rPr>
              <a:t>;</a:t>
            </a:r>
          </a:p>
          <a:p>
            <a:pPr lvl="4" indent="-400050">
              <a:lnSpc>
                <a:spcPct val="110000"/>
              </a:lnSpc>
              <a:buFontTx/>
              <a:buNone/>
              <a:defRPr/>
            </a:pPr>
            <a:r>
              <a:rPr lang="en-US" dirty="0" smtClean="0">
                <a:latin typeface="+mj-lt"/>
                <a:ea typeface="Verdana" panose="020B0604030504040204" pitchFamily="34" charset="0"/>
                <a:cs typeface="Verdana" panose="020B0604030504040204" pitchFamily="34" charset="0"/>
              </a:rPr>
              <a:t>	}</a:t>
            </a:r>
          </a:p>
          <a:p>
            <a:pPr lvl="4" indent="-400050">
              <a:lnSpc>
                <a:spcPct val="110000"/>
              </a:lnSpc>
              <a:buFontTx/>
              <a:buNone/>
              <a:defRPr/>
            </a:pPr>
            <a:r>
              <a:rPr lang="en-US" dirty="0" smtClean="0">
                <a:latin typeface="+mj-lt"/>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14683317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29699">
                                            <p:txEl>
                                              <p:pRg st="9" end="9"/>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5" name="Line 24"/>
          <p:cNvSpPr>
            <a:spLocks noChangeShapeType="1"/>
          </p:cNvSpPr>
          <p:nvPr/>
        </p:nvSpPr>
        <p:spPr bwMode="auto">
          <a:xfrm>
            <a:off x="2885379" y="3800477"/>
            <a:ext cx="0" cy="617080"/>
          </a:xfrm>
          <a:prstGeom prst="line">
            <a:avLst/>
          </a:prstGeom>
          <a:ln w="28575">
            <a:headEnd/>
            <a:tailEnd type="triangle" w="med" len="med"/>
          </a:ln>
          <a:extLst/>
        </p:spPr>
        <p:style>
          <a:lnRef idx="2">
            <a:schemeClr val="dk1"/>
          </a:lnRef>
          <a:fillRef idx="0">
            <a:schemeClr val="dk1"/>
          </a:fillRef>
          <a:effectRef idx="1">
            <a:schemeClr val="dk1"/>
          </a:effectRef>
          <a:fontRef idx="minor">
            <a:schemeClr val="tx1"/>
          </a:fontRef>
        </p:style>
        <p:txBody>
          <a:bodyPr/>
          <a:lstStyle/>
          <a:p>
            <a:endParaRPr lang="en-GB"/>
          </a:p>
        </p:txBody>
      </p:sp>
      <p:sp>
        <p:nvSpPr>
          <p:cNvPr id="32787" name="Line 26"/>
          <p:cNvSpPr>
            <a:spLocks noChangeShapeType="1"/>
          </p:cNvSpPr>
          <p:nvPr/>
        </p:nvSpPr>
        <p:spPr bwMode="auto">
          <a:xfrm flipH="1">
            <a:off x="6642885" y="3896350"/>
            <a:ext cx="1" cy="438227"/>
          </a:xfrm>
          <a:prstGeom prst="line">
            <a:avLst/>
          </a:prstGeom>
          <a:ln w="28575">
            <a:headEnd/>
            <a:tailEnd type="triangle" w="med" len="med"/>
          </a:ln>
          <a:extLst/>
        </p:spPr>
        <p:style>
          <a:lnRef idx="2">
            <a:schemeClr val="dk1"/>
          </a:lnRef>
          <a:fillRef idx="0">
            <a:schemeClr val="dk1"/>
          </a:fillRef>
          <a:effectRef idx="1">
            <a:schemeClr val="dk1"/>
          </a:effectRef>
          <a:fontRef idx="minor">
            <a:schemeClr val="tx1"/>
          </a:fontRef>
        </p:style>
        <p:txBody>
          <a:bodyPr/>
          <a:lstStyle/>
          <a:p>
            <a:endParaRPr lang="en-GB"/>
          </a:p>
        </p:txBody>
      </p:sp>
      <p:sp>
        <p:nvSpPr>
          <p:cNvPr id="32783" name="Oval 29"/>
          <p:cNvSpPr>
            <a:spLocks noChangeArrowheads="1"/>
          </p:cNvSpPr>
          <p:nvPr/>
        </p:nvSpPr>
        <p:spPr bwMode="auto">
          <a:xfrm>
            <a:off x="3605815" y="5692775"/>
            <a:ext cx="2193537" cy="708025"/>
          </a:xfrm>
          <a:prstGeom prst="ellipse">
            <a:avLst/>
          </a:prstGeom>
          <a:solidFill>
            <a:schemeClr val="accent1">
              <a:lumMod val="50000"/>
            </a:schemeClr>
          </a:solidFill>
          <a:ex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en-US" dirty="0">
                <a:solidFill>
                  <a:schemeClr val="bg1"/>
                </a:solidFill>
              </a:rPr>
              <a:t>Final solution</a:t>
            </a:r>
          </a:p>
        </p:txBody>
      </p:sp>
      <p:sp>
        <p:nvSpPr>
          <p:cNvPr id="32780" name="Line 31"/>
          <p:cNvSpPr>
            <a:spLocks noChangeShapeType="1"/>
          </p:cNvSpPr>
          <p:nvPr/>
        </p:nvSpPr>
        <p:spPr bwMode="auto">
          <a:xfrm>
            <a:off x="2990996" y="5307828"/>
            <a:ext cx="627467" cy="726197"/>
          </a:xfrm>
          <a:prstGeom prst="line">
            <a:avLst/>
          </a:prstGeom>
          <a:ln>
            <a:headEnd/>
            <a:tailEnd type="triangle" w="med" len="med"/>
          </a:ln>
          <a:extLst/>
        </p:spPr>
        <p:style>
          <a:lnRef idx="3">
            <a:schemeClr val="dk1"/>
          </a:lnRef>
          <a:fillRef idx="0">
            <a:schemeClr val="dk1"/>
          </a:fillRef>
          <a:effectRef idx="2">
            <a:schemeClr val="dk1"/>
          </a:effectRef>
          <a:fontRef idx="minor">
            <a:schemeClr val="tx1"/>
          </a:fontRef>
        </p:style>
        <p:txBody>
          <a:bodyPr/>
          <a:lstStyle/>
          <a:p>
            <a:endParaRPr lang="en-GB"/>
          </a:p>
        </p:txBody>
      </p:sp>
      <p:sp>
        <p:nvSpPr>
          <p:cNvPr id="32781" name="Line 32"/>
          <p:cNvSpPr>
            <a:spLocks noChangeShapeType="1"/>
          </p:cNvSpPr>
          <p:nvPr/>
        </p:nvSpPr>
        <p:spPr bwMode="auto">
          <a:xfrm flipH="1">
            <a:off x="4714406" y="5334649"/>
            <a:ext cx="0" cy="369888"/>
          </a:xfrm>
          <a:prstGeom prst="line">
            <a:avLst/>
          </a:prstGeom>
          <a:ln>
            <a:headEnd/>
            <a:tailEnd type="triangle" w="med" len="med"/>
          </a:ln>
          <a:extLst/>
        </p:spPr>
        <p:style>
          <a:lnRef idx="3">
            <a:schemeClr val="dk1"/>
          </a:lnRef>
          <a:fillRef idx="0">
            <a:schemeClr val="dk1"/>
          </a:fillRef>
          <a:effectRef idx="2">
            <a:schemeClr val="dk1"/>
          </a:effectRef>
          <a:fontRef idx="minor">
            <a:schemeClr val="tx1"/>
          </a:fontRef>
        </p:style>
        <p:txBody>
          <a:bodyPr/>
          <a:lstStyle/>
          <a:p>
            <a:endParaRPr lang="en-GB"/>
          </a:p>
        </p:txBody>
      </p:sp>
      <p:sp>
        <p:nvSpPr>
          <p:cNvPr id="32782" name="Line 33"/>
          <p:cNvSpPr>
            <a:spLocks noChangeShapeType="1"/>
          </p:cNvSpPr>
          <p:nvPr/>
        </p:nvSpPr>
        <p:spPr bwMode="auto">
          <a:xfrm flipH="1">
            <a:off x="5799350" y="5334649"/>
            <a:ext cx="909989" cy="699376"/>
          </a:xfrm>
          <a:prstGeom prst="line">
            <a:avLst/>
          </a:prstGeom>
          <a:ln>
            <a:headEnd/>
            <a:tailEnd type="triangle" w="med" len="med"/>
          </a:ln>
          <a:extLst/>
        </p:spPr>
        <p:style>
          <a:lnRef idx="3">
            <a:schemeClr val="dk1"/>
          </a:lnRef>
          <a:fillRef idx="0">
            <a:schemeClr val="dk1"/>
          </a:fillRef>
          <a:effectRef idx="2">
            <a:schemeClr val="dk1"/>
          </a:effectRef>
          <a:fontRef idx="minor">
            <a:schemeClr val="tx1"/>
          </a:fontRef>
        </p:style>
        <p:txBody>
          <a:bodyPr/>
          <a:lstStyle/>
          <a:p>
            <a:endParaRPr lang="en-GB"/>
          </a:p>
        </p:txBody>
      </p:sp>
      <p:sp>
        <p:nvSpPr>
          <p:cNvPr id="7" name="Text Placeholder 6"/>
          <p:cNvSpPr>
            <a:spLocks noGrp="1"/>
          </p:cNvSpPr>
          <p:nvPr>
            <p:ph type="body" sz="quarter" idx="16"/>
          </p:nvPr>
        </p:nvSpPr>
        <p:spPr/>
        <p:txBody>
          <a:bodyPr/>
          <a:lstStyle/>
          <a:p>
            <a:r>
              <a:rPr lang="en-US" altLang="en-US" dirty="0" err="1" smtClean="0">
                <a:latin typeface="Arial" panose="020B0604020202020204" pitchFamily="34" charset="0"/>
              </a:rPr>
              <a:t>Mergesort</a:t>
            </a:r>
            <a:endParaRPr lang="en-US" altLang="en-US" dirty="0">
              <a:latin typeface="Arial" panose="020B0604020202020204" pitchFamily="34" charset="0"/>
            </a:endParaRPr>
          </a:p>
        </p:txBody>
      </p:sp>
      <p:sp>
        <p:nvSpPr>
          <p:cNvPr id="6" name="Rounded Rectangle 5"/>
          <p:cNvSpPr/>
          <p:nvPr/>
        </p:nvSpPr>
        <p:spPr>
          <a:xfrm>
            <a:off x="2475404" y="2997994"/>
            <a:ext cx="914400" cy="802481"/>
          </a:xfrm>
          <a:prstGeom prst="roundRect">
            <a:avLst/>
          </a:prstGeom>
          <a:solidFill>
            <a:schemeClr val="accent1">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en-US" sz="1800" i="1" dirty="0" smtClean="0">
                <a:solidFill>
                  <a:schemeClr val="tx1"/>
                </a:solidFill>
                <a:latin typeface="+mj-lt"/>
              </a:rPr>
              <a:t>n</a:t>
            </a:r>
            <a:r>
              <a:rPr lang="en-US" altLang="en-US" sz="1800" b="0" dirty="0" smtClean="0">
                <a:solidFill>
                  <a:schemeClr val="tx1"/>
                </a:solidFill>
                <a:latin typeface="+mj-lt"/>
              </a:rPr>
              <a:t>/</a:t>
            </a:r>
            <a:r>
              <a:rPr lang="en-US" altLang="en-US" sz="1800" i="1" dirty="0" smtClean="0">
                <a:solidFill>
                  <a:schemeClr val="tx1"/>
                </a:solidFill>
                <a:latin typeface="+mj-lt"/>
              </a:rPr>
              <a:t>a</a:t>
            </a:r>
            <a:endParaRPr lang="en-US" altLang="en-US" sz="1800" i="1" dirty="0">
              <a:solidFill>
                <a:schemeClr val="tx1"/>
              </a:solidFill>
              <a:latin typeface="+mj-lt"/>
            </a:endParaRPr>
          </a:p>
        </p:txBody>
      </p:sp>
      <p:sp>
        <p:nvSpPr>
          <p:cNvPr id="37" name="Rounded Rectangle 36"/>
          <p:cNvSpPr/>
          <p:nvPr/>
        </p:nvSpPr>
        <p:spPr>
          <a:xfrm>
            <a:off x="4265612" y="3048001"/>
            <a:ext cx="914400" cy="802481"/>
          </a:xfrm>
          <a:prstGeom prst="roundRect">
            <a:avLst/>
          </a:prstGeom>
          <a:solidFill>
            <a:schemeClr val="accent1">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en-US" sz="1800" i="1" dirty="0">
                <a:solidFill>
                  <a:schemeClr val="tx1"/>
                </a:solidFill>
                <a:latin typeface="+mj-lt"/>
              </a:rPr>
              <a:t>n/a</a:t>
            </a:r>
          </a:p>
        </p:txBody>
      </p:sp>
      <p:sp>
        <p:nvSpPr>
          <p:cNvPr id="38" name="Rounded Rectangle 37"/>
          <p:cNvSpPr/>
          <p:nvPr/>
        </p:nvSpPr>
        <p:spPr>
          <a:xfrm>
            <a:off x="6185686" y="3067048"/>
            <a:ext cx="914400" cy="802481"/>
          </a:xfrm>
          <a:prstGeom prst="roundRect">
            <a:avLst/>
          </a:prstGeom>
          <a:solidFill>
            <a:schemeClr val="accent1">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en-US" sz="1800" i="1" dirty="0">
                <a:solidFill>
                  <a:schemeClr val="tx1"/>
                </a:solidFill>
                <a:latin typeface="+mj-lt"/>
              </a:rPr>
              <a:t>n/a</a:t>
            </a:r>
          </a:p>
        </p:txBody>
      </p:sp>
      <p:cxnSp>
        <p:nvCxnSpPr>
          <p:cNvPr id="13" name="Straight Arrow Connector 12"/>
          <p:cNvCxnSpPr>
            <a:stCxn id="5" idx="2"/>
          </p:cNvCxnSpPr>
          <p:nvPr/>
        </p:nvCxnSpPr>
        <p:spPr>
          <a:xfrm flipH="1">
            <a:off x="2836133" y="2278479"/>
            <a:ext cx="1866452" cy="719933"/>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p:cNvCxnSpPr>
            <a:stCxn id="5" idx="2"/>
            <a:endCxn id="37" idx="0"/>
          </p:cNvCxnSpPr>
          <p:nvPr/>
        </p:nvCxnSpPr>
        <p:spPr>
          <a:xfrm>
            <a:off x="4702585" y="2278479"/>
            <a:ext cx="20227" cy="769522"/>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6" name="Straight Arrow Connector 45"/>
          <p:cNvCxnSpPr>
            <a:stCxn id="5" idx="2"/>
            <a:endCxn id="38" idx="0"/>
          </p:cNvCxnSpPr>
          <p:nvPr/>
        </p:nvCxnSpPr>
        <p:spPr>
          <a:xfrm>
            <a:off x="4702585" y="2278479"/>
            <a:ext cx="1940301" cy="788569"/>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20" name="Oval 19"/>
          <p:cNvSpPr/>
          <p:nvPr/>
        </p:nvSpPr>
        <p:spPr>
          <a:xfrm>
            <a:off x="2410830" y="4417557"/>
            <a:ext cx="946430" cy="946430"/>
          </a:xfrm>
          <a:prstGeom prst="ellipse">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S</a:t>
            </a:r>
            <a:r>
              <a:rPr lang="en-GB" sz="2000" baseline="-25000" dirty="0" smtClean="0"/>
              <a:t>1</a:t>
            </a:r>
            <a:endParaRPr lang="en-GB" sz="2000" baseline="-25000" dirty="0"/>
          </a:p>
        </p:txBody>
      </p:sp>
      <p:sp>
        <p:nvSpPr>
          <p:cNvPr id="52" name="Oval 51"/>
          <p:cNvSpPr/>
          <p:nvPr/>
        </p:nvSpPr>
        <p:spPr>
          <a:xfrm>
            <a:off x="4228760" y="4387570"/>
            <a:ext cx="946430" cy="946430"/>
          </a:xfrm>
          <a:prstGeom prst="ellipse">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S</a:t>
            </a:r>
            <a:r>
              <a:rPr lang="en-GB" sz="2000" baseline="-25000" dirty="0"/>
              <a:t>2</a:t>
            </a:r>
          </a:p>
        </p:txBody>
      </p:sp>
      <p:sp>
        <p:nvSpPr>
          <p:cNvPr id="53" name="Oval 52"/>
          <p:cNvSpPr/>
          <p:nvPr/>
        </p:nvSpPr>
        <p:spPr>
          <a:xfrm>
            <a:off x="6169671" y="4361398"/>
            <a:ext cx="946430" cy="946430"/>
          </a:xfrm>
          <a:prstGeom prst="ellipse">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S</a:t>
            </a:r>
            <a:r>
              <a:rPr lang="en-GB" sz="2000" baseline="-25000" dirty="0" smtClean="0"/>
              <a:t>a</a:t>
            </a:r>
            <a:endParaRPr lang="en-GB" sz="2000" baseline="-25000" dirty="0"/>
          </a:p>
        </p:txBody>
      </p:sp>
      <p:sp>
        <p:nvSpPr>
          <p:cNvPr id="21" name="TextBox 20"/>
          <p:cNvSpPr txBox="1"/>
          <p:nvPr/>
        </p:nvSpPr>
        <p:spPr>
          <a:xfrm>
            <a:off x="5330242" y="3220912"/>
            <a:ext cx="958035" cy="494751"/>
          </a:xfrm>
          <a:prstGeom prst="rect">
            <a:avLst/>
          </a:prstGeom>
          <a:noFill/>
        </p:spPr>
        <p:txBody>
          <a:bodyPr wrap="square" rtlCol="0">
            <a:spAutoFit/>
          </a:bodyPr>
          <a:lstStyle/>
          <a:p>
            <a:r>
              <a:rPr lang="en-GB" sz="2400" dirty="0" smtClean="0">
                <a:solidFill>
                  <a:schemeClr val="tx1"/>
                </a:solidFill>
              </a:rPr>
              <a:t>…</a:t>
            </a:r>
            <a:endParaRPr lang="en-GB" sz="2400" dirty="0">
              <a:solidFill>
                <a:schemeClr val="tx1"/>
              </a:solidFill>
            </a:endParaRPr>
          </a:p>
        </p:txBody>
      </p:sp>
      <p:sp>
        <p:nvSpPr>
          <p:cNvPr id="55" name="TextBox 54"/>
          <p:cNvSpPr txBox="1"/>
          <p:nvPr/>
        </p:nvSpPr>
        <p:spPr>
          <a:xfrm>
            <a:off x="5332412" y="4512926"/>
            <a:ext cx="958035" cy="494751"/>
          </a:xfrm>
          <a:prstGeom prst="rect">
            <a:avLst/>
          </a:prstGeom>
          <a:noFill/>
        </p:spPr>
        <p:txBody>
          <a:bodyPr wrap="square" rtlCol="0">
            <a:spAutoFit/>
          </a:bodyPr>
          <a:lstStyle/>
          <a:p>
            <a:r>
              <a:rPr lang="en-GB" sz="2400" dirty="0" smtClean="0">
                <a:solidFill>
                  <a:schemeClr val="tx1"/>
                </a:solidFill>
              </a:rPr>
              <a:t>…</a:t>
            </a:r>
            <a:endParaRPr lang="en-GB" sz="2400" dirty="0">
              <a:solidFill>
                <a:schemeClr val="tx1"/>
              </a:solidFill>
            </a:endParaRPr>
          </a:p>
        </p:txBody>
      </p:sp>
      <p:sp>
        <p:nvSpPr>
          <p:cNvPr id="56" name="Line 24"/>
          <p:cNvSpPr>
            <a:spLocks noChangeShapeType="1"/>
          </p:cNvSpPr>
          <p:nvPr/>
        </p:nvSpPr>
        <p:spPr bwMode="auto">
          <a:xfrm>
            <a:off x="4733345" y="3886202"/>
            <a:ext cx="1898" cy="500719"/>
          </a:xfrm>
          <a:prstGeom prst="line">
            <a:avLst/>
          </a:prstGeom>
          <a:ln w="28575">
            <a:headEnd/>
            <a:tailEnd type="triangle" w="med" len="med"/>
          </a:ln>
          <a:extLst/>
        </p:spPr>
        <p:style>
          <a:lnRef idx="2">
            <a:schemeClr val="dk1"/>
          </a:lnRef>
          <a:fillRef idx="0">
            <a:schemeClr val="dk1"/>
          </a:fillRef>
          <a:effectRef idx="1">
            <a:schemeClr val="dk1"/>
          </a:effectRef>
          <a:fontRef idx="minor">
            <a:schemeClr val="tx1"/>
          </a:fontRef>
        </p:style>
        <p:txBody>
          <a:bodyPr/>
          <a:lstStyle/>
          <a:p>
            <a:endParaRPr lang="en-GB"/>
          </a:p>
        </p:txBody>
      </p:sp>
      <p:sp>
        <p:nvSpPr>
          <p:cNvPr id="2" name="Rectangle 1"/>
          <p:cNvSpPr/>
          <p:nvPr/>
        </p:nvSpPr>
        <p:spPr>
          <a:xfrm>
            <a:off x="2170604" y="2819400"/>
            <a:ext cx="5257800" cy="1313374"/>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p:cNvSpPr txBox="1"/>
          <p:nvPr/>
        </p:nvSpPr>
        <p:spPr>
          <a:xfrm>
            <a:off x="7552321" y="4154505"/>
            <a:ext cx="1903085" cy="424732"/>
          </a:xfrm>
          <a:prstGeom prst="rect">
            <a:avLst/>
          </a:prstGeom>
          <a:solidFill>
            <a:srgbClr val="FFC000"/>
          </a:solidFill>
          <a:ln>
            <a:solidFill>
              <a:schemeClr val="tx1"/>
            </a:solidFill>
          </a:ln>
        </p:spPr>
        <p:txBody>
          <a:bodyPr wrap="none" rtlCol="0">
            <a:spAutoFit/>
          </a:bodyPr>
          <a:lstStyle/>
          <a:p>
            <a:r>
              <a:rPr lang="en-US" altLang="en-US" sz="1800" i="1" dirty="0">
                <a:solidFill>
                  <a:schemeClr val="tx1"/>
                </a:solidFill>
                <a:latin typeface="+mn-lt"/>
              </a:rPr>
              <a:t>a</a:t>
            </a:r>
            <a:r>
              <a:rPr lang="en-US" altLang="en-US" sz="1800" dirty="0">
                <a:solidFill>
                  <a:schemeClr val="tx1"/>
                </a:solidFill>
                <a:latin typeface="+mn-lt"/>
              </a:rPr>
              <a:t> </a:t>
            </a:r>
            <a:r>
              <a:rPr lang="en-US" altLang="en-US" sz="1800" dirty="0" smtClean="0">
                <a:solidFill>
                  <a:schemeClr val="tx1"/>
                </a:solidFill>
                <a:latin typeface="+mn-lt"/>
              </a:rPr>
              <a:t>sub-problems</a:t>
            </a:r>
            <a:endParaRPr lang="en-US" altLang="en-US" sz="1800" dirty="0">
              <a:solidFill>
                <a:schemeClr val="tx1"/>
              </a:solidFill>
              <a:latin typeface="+mn-lt"/>
            </a:endParaRPr>
          </a:p>
        </p:txBody>
      </p:sp>
      <p:cxnSp>
        <p:nvCxnSpPr>
          <p:cNvPr id="12" name="Straight Arrow Connector 11"/>
          <p:cNvCxnSpPr/>
          <p:nvPr/>
        </p:nvCxnSpPr>
        <p:spPr>
          <a:xfrm flipH="1" flipV="1">
            <a:off x="7428404" y="3581400"/>
            <a:ext cx="409975" cy="55137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 name="Rounded Rectangle 4"/>
          <p:cNvSpPr/>
          <p:nvPr/>
        </p:nvSpPr>
        <p:spPr>
          <a:xfrm>
            <a:off x="3304730" y="1389479"/>
            <a:ext cx="2795709" cy="889000"/>
          </a:xfrm>
          <a:prstGeom prst="roundRect">
            <a:avLst/>
          </a:prstGeom>
          <a:solidFill>
            <a:schemeClr val="accent1">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en-US" sz="1800" b="0" dirty="0">
                <a:solidFill>
                  <a:schemeClr val="bg1"/>
                </a:solidFill>
              </a:rPr>
              <a:t>Problem of size </a:t>
            </a:r>
            <a:r>
              <a:rPr lang="en-US" altLang="en-US" sz="1800" i="1" dirty="0" smtClean="0">
                <a:solidFill>
                  <a:schemeClr val="bg1"/>
                </a:solidFill>
              </a:rPr>
              <a:t>n</a:t>
            </a:r>
            <a:endParaRPr lang="en-US" altLang="en-US" sz="1800" i="1" dirty="0">
              <a:solidFill>
                <a:schemeClr val="bg1"/>
              </a:solidFill>
            </a:endParaRPr>
          </a:p>
        </p:txBody>
      </p:sp>
    </p:spTree>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up)">
                                      <p:cBhvr>
                                        <p:cTn id="7" dur="500"/>
                                        <p:tgtEl>
                                          <p:spTgt spid="46"/>
                                        </p:tgtEl>
                                      </p:cBhvr>
                                    </p:animEffect>
                                  </p:childTnLst>
                                </p:cTn>
                              </p:par>
                              <p:par>
                                <p:cTn id="8" presetID="22" presetClass="entr" presetSubtype="1" fill="hold"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wipe(up)">
                                      <p:cBhvr>
                                        <p:cTn id="10" dur="500"/>
                                        <p:tgtEl>
                                          <p:spTgt spid="43"/>
                                        </p:tgtEl>
                                      </p:cBhvr>
                                    </p:animEffect>
                                  </p:childTnLst>
                                </p:cTn>
                              </p:par>
                              <p:par>
                                <p:cTn id="11" presetID="22" presetClass="entr" presetSubtype="1"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up)">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500"/>
                                        <p:tgtEl>
                                          <p:spTgt spid="6"/>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wipe(up)">
                                      <p:cBhvr>
                                        <p:cTn id="21" dur="500"/>
                                        <p:tgtEl>
                                          <p:spTgt spid="37"/>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wipe(up)">
                                      <p:cBhvr>
                                        <p:cTn id="24" dur="500"/>
                                        <p:tgtEl>
                                          <p:spTgt spid="38"/>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up)">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left)">
                                      <p:cBhvr>
                                        <p:cTn id="32" dur="500"/>
                                        <p:tgtEl>
                                          <p:spTgt spid="2"/>
                                        </p:tgtEl>
                                      </p:cBhvr>
                                    </p:animEffect>
                                  </p:childTnLst>
                                </p:cTn>
                              </p:par>
                            </p:childTnLst>
                          </p:cTn>
                        </p:par>
                        <p:par>
                          <p:cTn id="33" fill="hold">
                            <p:stCondLst>
                              <p:cond delay="500"/>
                            </p:stCondLst>
                            <p:childTnLst>
                              <p:par>
                                <p:cTn id="34" presetID="10" presetClass="entr" presetSubtype="0" fill="hold"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500"/>
                                        <p:tgtEl>
                                          <p:spTgt spid="4"/>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32785"/>
                                        </p:tgtEl>
                                        <p:attrNameLst>
                                          <p:attrName>style.visibility</p:attrName>
                                        </p:attrNameLst>
                                      </p:cBhvr>
                                      <p:to>
                                        <p:strVal val="visible"/>
                                      </p:to>
                                    </p:set>
                                    <p:animEffect transition="in" filter="wipe(up)">
                                      <p:cBhvr>
                                        <p:cTn id="44" dur="500"/>
                                        <p:tgtEl>
                                          <p:spTgt spid="32785"/>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56"/>
                                        </p:tgtEl>
                                        <p:attrNameLst>
                                          <p:attrName>style.visibility</p:attrName>
                                        </p:attrNameLst>
                                      </p:cBhvr>
                                      <p:to>
                                        <p:strVal val="visible"/>
                                      </p:to>
                                    </p:set>
                                    <p:animEffect transition="in" filter="wipe(up)">
                                      <p:cBhvr>
                                        <p:cTn id="47" dur="500"/>
                                        <p:tgtEl>
                                          <p:spTgt spid="56"/>
                                        </p:tgtEl>
                                      </p:cBhvr>
                                    </p:animEffect>
                                  </p:childTnLst>
                                </p:cTn>
                              </p:par>
                              <p:par>
                                <p:cTn id="48" presetID="22" presetClass="entr" presetSubtype="1" fill="hold" grpId="0" nodeType="withEffect">
                                  <p:stCondLst>
                                    <p:cond delay="0"/>
                                  </p:stCondLst>
                                  <p:childTnLst>
                                    <p:set>
                                      <p:cBhvr>
                                        <p:cTn id="49" dur="1" fill="hold">
                                          <p:stCondLst>
                                            <p:cond delay="0"/>
                                          </p:stCondLst>
                                        </p:cTn>
                                        <p:tgtEl>
                                          <p:spTgt spid="32787"/>
                                        </p:tgtEl>
                                        <p:attrNameLst>
                                          <p:attrName>style.visibility</p:attrName>
                                        </p:attrNameLst>
                                      </p:cBhvr>
                                      <p:to>
                                        <p:strVal val="visible"/>
                                      </p:to>
                                    </p:set>
                                    <p:animEffect transition="in" filter="wipe(up)">
                                      <p:cBhvr>
                                        <p:cTn id="50" dur="500"/>
                                        <p:tgtEl>
                                          <p:spTgt spid="32787"/>
                                        </p:tgtEl>
                                      </p:cBhvr>
                                    </p:animEffect>
                                  </p:childTnLst>
                                </p:cTn>
                              </p:par>
                            </p:childTnLst>
                          </p:cTn>
                        </p:par>
                        <p:par>
                          <p:cTn id="51" fill="hold">
                            <p:stCondLst>
                              <p:cond delay="500"/>
                            </p:stCondLst>
                            <p:childTnLst>
                              <p:par>
                                <p:cTn id="52" presetID="22" presetClass="entr" presetSubtype="1" fill="hold" grpId="0" nodeType="after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wipe(up)">
                                      <p:cBhvr>
                                        <p:cTn id="54" dur="500"/>
                                        <p:tgtEl>
                                          <p:spTgt spid="20"/>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52"/>
                                        </p:tgtEl>
                                        <p:attrNameLst>
                                          <p:attrName>style.visibility</p:attrName>
                                        </p:attrNameLst>
                                      </p:cBhvr>
                                      <p:to>
                                        <p:strVal val="visible"/>
                                      </p:to>
                                    </p:set>
                                    <p:animEffect transition="in" filter="wipe(up)">
                                      <p:cBhvr>
                                        <p:cTn id="57" dur="500"/>
                                        <p:tgtEl>
                                          <p:spTgt spid="52"/>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55"/>
                                        </p:tgtEl>
                                        <p:attrNameLst>
                                          <p:attrName>style.visibility</p:attrName>
                                        </p:attrNameLst>
                                      </p:cBhvr>
                                      <p:to>
                                        <p:strVal val="visible"/>
                                      </p:to>
                                    </p:set>
                                    <p:animEffect transition="in" filter="wipe(up)">
                                      <p:cBhvr>
                                        <p:cTn id="60" dur="500"/>
                                        <p:tgtEl>
                                          <p:spTgt spid="55"/>
                                        </p:tgtEl>
                                      </p:cBhvr>
                                    </p:animEffect>
                                  </p:childTnLst>
                                </p:cTn>
                              </p:par>
                              <p:par>
                                <p:cTn id="61" presetID="22" presetClass="entr" presetSubtype="1" fill="hold" grpId="0" nodeType="withEffect">
                                  <p:stCondLst>
                                    <p:cond delay="0"/>
                                  </p:stCondLst>
                                  <p:childTnLst>
                                    <p:set>
                                      <p:cBhvr>
                                        <p:cTn id="62" dur="1" fill="hold">
                                          <p:stCondLst>
                                            <p:cond delay="0"/>
                                          </p:stCondLst>
                                        </p:cTn>
                                        <p:tgtEl>
                                          <p:spTgt spid="53"/>
                                        </p:tgtEl>
                                        <p:attrNameLst>
                                          <p:attrName>style.visibility</p:attrName>
                                        </p:attrNameLst>
                                      </p:cBhvr>
                                      <p:to>
                                        <p:strVal val="visible"/>
                                      </p:to>
                                    </p:set>
                                    <p:animEffect transition="in" filter="wipe(up)">
                                      <p:cBhvr>
                                        <p:cTn id="63" dur="500"/>
                                        <p:tgtEl>
                                          <p:spTgt spid="53"/>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32780"/>
                                        </p:tgtEl>
                                        <p:attrNameLst>
                                          <p:attrName>style.visibility</p:attrName>
                                        </p:attrNameLst>
                                      </p:cBhvr>
                                      <p:to>
                                        <p:strVal val="visible"/>
                                      </p:to>
                                    </p:set>
                                    <p:animEffect transition="in" filter="wipe(up)">
                                      <p:cBhvr>
                                        <p:cTn id="68" dur="500"/>
                                        <p:tgtEl>
                                          <p:spTgt spid="32780"/>
                                        </p:tgtEl>
                                      </p:cBhvr>
                                    </p:animEffect>
                                  </p:childTnLst>
                                </p:cTn>
                              </p:par>
                              <p:par>
                                <p:cTn id="69" presetID="22" presetClass="entr" presetSubtype="1" fill="hold" grpId="0" nodeType="withEffect">
                                  <p:stCondLst>
                                    <p:cond delay="0"/>
                                  </p:stCondLst>
                                  <p:childTnLst>
                                    <p:set>
                                      <p:cBhvr>
                                        <p:cTn id="70" dur="1" fill="hold">
                                          <p:stCondLst>
                                            <p:cond delay="0"/>
                                          </p:stCondLst>
                                        </p:cTn>
                                        <p:tgtEl>
                                          <p:spTgt spid="32781"/>
                                        </p:tgtEl>
                                        <p:attrNameLst>
                                          <p:attrName>style.visibility</p:attrName>
                                        </p:attrNameLst>
                                      </p:cBhvr>
                                      <p:to>
                                        <p:strVal val="visible"/>
                                      </p:to>
                                    </p:set>
                                    <p:animEffect transition="in" filter="wipe(up)">
                                      <p:cBhvr>
                                        <p:cTn id="71" dur="500"/>
                                        <p:tgtEl>
                                          <p:spTgt spid="32781"/>
                                        </p:tgtEl>
                                      </p:cBhvr>
                                    </p:animEffect>
                                  </p:childTnLst>
                                </p:cTn>
                              </p:par>
                              <p:par>
                                <p:cTn id="72" presetID="22" presetClass="entr" presetSubtype="1" fill="hold" grpId="0" nodeType="withEffect">
                                  <p:stCondLst>
                                    <p:cond delay="0"/>
                                  </p:stCondLst>
                                  <p:childTnLst>
                                    <p:set>
                                      <p:cBhvr>
                                        <p:cTn id="73" dur="1" fill="hold">
                                          <p:stCondLst>
                                            <p:cond delay="0"/>
                                          </p:stCondLst>
                                        </p:cTn>
                                        <p:tgtEl>
                                          <p:spTgt spid="32782"/>
                                        </p:tgtEl>
                                        <p:attrNameLst>
                                          <p:attrName>style.visibility</p:attrName>
                                        </p:attrNameLst>
                                      </p:cBhvr>
                                      <p:to>
                                        <p:strVal val="visible"/>
                                      </p:to>
                                    </p:set>
                                    <p:animEffect transition="in" filter="wipe(up)">
                                      <p:cBhvr>
                                        <p:cTn id="74" dur="500"/>
                                        <p:tgtEl>
                                          <p:spTgt spid="32782"/>
                                        </p:tgtEl>
                                      </p:cBhvr>
                                    </p:animEffect>
                                  </p:childTnLst>
                                </p:cTn>
                              </p:par>
                            </p:childTnLst>
                          </p:cTn>
                        </p:par>
                        <p:par>
                          <p:cTn id="75" fill="hold">
                            <p:stCondLst>
                              <p:cond delay="500"/>
                            </p:stCondLst>
                            <p:childTnLst>
                              <p:par>
                                <p:cTn id="76" presetID="10" presetClass="entr" presetSubtype="0" fill="hold" grpId="0" nodeType="afterEffect">
                                  <p:stCondLst>
                                    <p:cond delay="0"/>
                                  </p:stCondLst>
                                  <p:childTnLst>
                                    <p:set>
                                      <p:cBhvr>
                                        <p:cTn id="77" dur="1" fill="hold">
                                          <p:stCondLst>
                                            <p:cond delay="0"/>
                                          </p:stCondLst>
                                        </p:cTn>
                                        <p:tgtEl>
                                          <p:spTgt spid="32783"/>
                                        </p:tgtEl>
                                        <p:attrNameLst>
                                          <p:attrName>style.visibility</p:attrName>
                                        </p:attrNameLst>
                                      </p:cBhvr>
                                      <p:to>
                                        <p:strVal val="visible"/>
                                      </p:to>
                                    </p:set>
                                    <p:animEffect transition="in" filter="fade">
                                      <p:cBhvr>
                                        <p:cTn id="78" dur="500"/>
                                        <p:tgtEl>
                                          <p:spTgt spid="327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85" grpId="0" animBg="1"/>
      <p:bldP spid="32787" grpId="0" animBg="1"/>
      <p:bldP spid="32783" grpId="0" animBg="1"/>
      <p:bldP spid="32780" grpId="0" animBg="1"/>
      <p:bldP spid="32781" grpId="0" animBg="1"/>
      <p:bldP spid="32782" grpId="0" animBg="1"/>
      <p:bldP spid="6" grpId="0" animBg="1"/>
      <p:bldP spid="37" grpId="0" animBg="1"/>
      <p:bldP spid="38" grpId="0" animBg="1"/>
      <p:bldP spid="20" grpId="0" animBg="1"/>
      <p:bldP spid="52" grpId="0" animBg="1"/>
      <p:bldP spid="53" grpId="0" animBg="1"/>
      <p:bldP spid="21" grpId="0"/>
      <p:bldP spid="55" grpId="0"/>
      <p:bldP spid="56" grpId="0" animBg="1"/>
      <p:bldP spid="2" grpId="0" animBg="1"/>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GB" dirty="0" err="1" smtClean="0"/>
              <a:t>Mergesort</a:t>
            </a:r>
            <a:r>
              <a:rPr lang="en-GB" dirty="0" smtClean="0"/>
              <a:t> (Algorithm)</a:t>
            </a:r>
          </a:p>
        </p:txBody>
      </p:sp>
    </p:spTree>
    <p:extLst>
      <p:ext uri="{BB962C8B-B14F-4D97-AF65-F5344CB8AC3E}">
        <p14:creationId xmlns:p14="http://schemas.microsoft.com/office/powerpoint/2010/main" val="4144525466"/>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err="1" smtClean="0">
                <a:latin typeface="Arial" panose="020B0604020202020204" pitchFamily="34" charset="0"/>
              </a:rPr>
              <a:t>Mergesort</a:t>
            </a:r>
            <a:r>
              <a:rPr lang="en-US" altLang="en-US" dirty="0" smtClean="0">
                <a:latin typeface="Arial" panose="020B0604020202020204" pitchFamily="34" charset="0"/>
              </a:rPr>
              <a:t> (Algorithm)</a:t>
            </a:r>
            <a:endParaRPr lang="en-US" altLang="en-US" dirty="0">
              <a:latin typeface="Arial" panose="020B0604020202020204" pitchFamily="34" charset="0"/>
            </a:endParaRPr>
          </a:p>
        </p:txBody>
      </p:sp>
      <p:sp>
        <p:nvSpPr>
          <p:cNvPr id="33795" name="Rectangle 3"/>
          <p:cNvSpPr>
            <a:spLocks noGrp="1" noChangeArrowheads="1"/>
          </p:cNvSpPr>
          <p:nvPr>
            <p:ph sz="quarter" idx="17"/>
          </p:nvPr>
        </p:nvSpPr>
        <p:spPr>
          <a:xfrm>
            <a:off x="366617" y="1471613"/>
            <a:ext cx="9041068" cy="3987800"/>
          </a:xfrm>
        </p:spPr>
        <p:txBody>
          <a:bodyPr/>
          <a:lstStyle/>
          <a:p>
            <a:pPr marL="1157288" lvl="2" indent="-803275">
              <a:lnSpc>
                <a:spcPct val="120000"/>
              </a:lnSpc>
              <a:buFontTx/>
              <a:buNone/>
            </a:pPr>
            <a:r>
              <a:rPr lang="en-US" altLang="en-US" b="1" dirty="0" err="1" smtClean="0">
                <a:latin typeface="Arial" panose="020B0604020202020204" pitchFamily="34" charset="0"/>
              </a:rPr>
              <a:t>mergeSort</a:t>
            </a:r>
            <a:r>
              <a:rPr lang="en-US" altLang="en-US" b="1" dirty="0" smtClean="0">
                <a:latin typeface="Arial" panose="020B0604020202020204" pitchFamily="34" charset="0"/>
              </a:rPr>
              <a:t>(list) {</a:t>
            </a:r>
          </a:p>
          <a:p>
            <a:pPr marL="1157288" lvl="2" indent="-803275">
              <a:lnSpc>
                <a:spcPct val="120000"/>
              </a:lnSpc>
              <a:buFontTx/>
              <a:buNone/>
            </a:pPr>
            <a:r>
              <a:rPr lang="en-US" altLang="en-US" b="1" dirty="0" smtClean="0">
                <a:latin typeface="Arial" panose="020B0604020202020204" pitchFamily="34" charset="0"/>
              </a:rPr>
              <a:t>	</a:t>
            </a:r>
            <a:r>
              <a:rPr lang="en-US" altLang="en-US" b="1" dirty="0" smtClean="0"/>
              <a:t> </a:t>
            </a:r>
            <a:r>
              <a:rPr lang="en-US" altLang="en-US" dirty="0" smtClean="0">
                <a:ea typeface="Verdana" panose="020B0604030504040204" pitchFamily="34" charset="0"/>
                <a:cs typeface="Verdana" panose="020B0604030504040204" pitchFamily="34" charset="0"/>
              </a:rPr>
              <a:t>if (length of list &gt; 1) {</a:t>
            </a:r>
          </a:p>
          <a:p>
            <a:pPr marL="1157288" lvl="2" indent="-803275">
              <a:lnSpc>
                <a:spcPct val="120000"/>
              </a:lnSpc>
              <a:buFontTx/>
              <a:buNone/>
            </a:pPr>
            <a:r>
              <a:rPr lang="en-US" altLang="en-US" dirty="0" smtClean="0">
                <a:ea typeface="Verdana" panose="020B0604030504040204" pitchFamily="34" charset="0"/>
                <a:cs typeface="Verdana" panose="020B0604030504040204" pitchFamily="34" charset="0"/>
              </a:rPr>
              <a:t>		Partition list into two (approx.) equal sized </a:t>
            </a:r>
          </a:p>
          <a:p>
            <a:pPr marL="1157288" lvl="2" indent="-803275">
              <a:lnSpc>
                <a:spcPct val="120000"/>
              </a:lnSpc>
              <a:buFontTx/>
              <a:buNone/>
            </a:pPr>
            <a:r>
              <a:rPr lang="en-US" altLang="en-US" dirty="0" smtClean="0">
                <a:ea typeface="Verdana" panose="020B0604030504040204" pitchFamily="34" charset="0"/>
                <a:cs typeface="Verdana" panose="020B0604030504040204" pitchFamily="34" charset="0"/>
              </a:rPr>
              <a:t>			lists, L1 &amp; L2;</a:t>
            </a:r>
          </a:p>
          <a:p>
            <a:pPr marL="1157288" lvl="2" indent="-803275">
              <a:lnSpc>
                <a:spcPct val="120000"/>
              </a:lnSpc>
              <a:buFontTx/>
              <a:buNone/>
            </a:pPr>
            <a:r>
              <a:rPr lang="en-US" altLang="en-US" dirty="0" smtClean="0">
                <a:ea typeface="Verdana" panose="020B0604030504040204" pitchFamily="34" charset="0"/>
                <a:cs typeface="Verdana" panose="020B0604030504040204" pitchFamily="34" charset="0"/>
              </a:rPr>
              <a:t>		</a:t>
            </a:r>
            <a:r>
              <a:rPr lang="en-US" altLang="en-US" dirty="0" err="1" smtClean="0">
                <a:ea typeface="Verdana" panose="020B0604030504040204" pitchFamily="34" charset="0"/>
                <a:cs typeface="Verdana" panose="020B0604030504040204" pitchFamily="34" charset="0"/>
              </a:rPr>
              <a:t>mergeSort</a:t>
            </a:r>
            <a:r>
              <a:rPr lang="en-US" altLang="en-US" dirty="0" smtClean="0">
                <a:ea typeface="Verdana" panose="020B0604030504040204" pitchFamily="34" charset="0"/>
                <a:cs typeface="Verdana" panose="020B0604030504040204" pitchFamily="34" charset="0"/>
              </a:rPr>
              <a:t> (L1);</a:t>
            </a:r>
          </a:p>
          <a:p>
            <a:pPr marL="1157288" lvl="2" indent="-803275">
              <a:lnSpc>
                <a:spcPct val="120000"/>
              </a:lnSpc>
              <a:buFontTx/>
              <a:buNone/>
            </a:pPr>
            <a:r>
              <a:rPr lang="en-US" altLang="en-US" dirty="0" smtClean="0">
                <a:ea typeface="Verdana" panose="020B0604030504040204" pitchFamily="34" charset="0"/>
                <a:cs typeface="Verdana" panose="020B0604030504040204" pitchFamily="34" charset="0"/>
              </a:rPr>
              <a:t>		</a:t>
            </a:r>
            <a:r>
              <a:rPr lang="en-US" altLang="en-US" dirty="0" err="1" smtClean="0">
                <a:ea typeface="Verdana" panose="020B0604030504040204" pitchFamily="34" charset="0"/>
                <a:cs typeface="Verdana" panose="020B0604030504040204" pitchFamily="34" charset="0"/>
              </a:rPr>
              <a:t>mergeSort</a:t>
            </a:r>
            <a:r>
              <a:rPr lang="en-US" altLang="en-US" dirty="0" smtClean="0">
                <a:ea typeface="Verdana" panose="020B0604030504040204" pitchFamily="34" charset="0"/>
                <a:cs typeface="Verdana" panose="020B0604030504040204" pitchFamily="34" charset="0"/>
              </a:rPr>
              <a:t> (L2);</a:t>
            </a:r>
          </a:p>
          <a:p>
            <a:pPr marL="1157288" lvl="2" indent="-803275">
              <a:lnSpc>
                <a:spcPct val="120000"/>
              </a:lnSpc>
              <a:buFontTx/>
              <a:buNone/>
            </a:pPr>
            <a:r>
              <a:rPr lang="en-US" altLang="en-US" dirty="0" smtClean="0">
                <a:ea typeface="Verdana" panose="020B0604030504040204" pitchFamily="34" charset="0"/>
                <a:cs typeface="Verdana" panose="020B0604030504040204" pitchFamily="34" charset="0"/>
              </a:rPr>
              <a:t>		merge the sorted L1 &amp; L2;</a:t>
            </a:r>
          </a:p>
          <a:p>
            <a:pPr marL="1157288" lvl="2" indent="-803275">
              <a:lnSpc>
                <a:spcPct val="120000"/>
              </a:lnSpc>
              <a:buFontTx/>
              <a:buNone/>
            </a:pPr>
            <a:r>
              <a:rPr lang="en-US" altLang="en-US" dirty="0" smtClean="0">
                <a:ea typeface="Verdana" panose="020B0604030504040204" pitchFamily="34" charset="0"/>
                <a:cs typeface="Verdana" panose="020B0604030504040204" pitchFamily="34" charset="0"/>
              </a:rPr>
              <a:t>	  }</a:t>
            </a:r>
          </a:p>
          <a:p>
            <a:pPr marL="1157288" lvl="2" indent="-803275">
              <a:lnSpc>
                <a:spcPct val="120000"/>
              </a:lnSpc>
              <a:buFontTx/>
              <a:buNone/>
            </a:pPr>
            <a:r>
              <a:rPr lang="en-US" altLang="en-US" dirty="0" smtClean="0">
                <a:ea typeface="Verdana" panose="020B0604030504040204" pitchFamily="34" charset="0"/>
                <a:cs typeface="Verdana" panose="020B0604030504040204" pitchFamily="34" charset="0"/>
              </a:rPr>
              <a:t>}</a:t>
            </a:r>
          </a:p>
        </p:txBody>
      </p:sp>
    </p:spTree>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err="1" smtClean="0">
                <a:latin typeface="Arial" panose="020B0604020202020204" pitchFamily="34" charset="0"/>
              </a:rPr>
              <a:t>Mergesort</a:t>
            </a:r>
            <a:r>
              <a:rPr lang="en-US" altLang="en-US" dirty="0" smtClean="0">
                <a:latin typeface="Arial" panose="020B0604020202020204" pitchFamily="34" charset="0"/>
              </a:rPr>
              <a:t> (Algorithm)</a:t>
            </a:r>
            <a:endParaRPr lang="en-US" altLang="en-US" dirty="0">
              <a:latin typeface="Arial" panose="020B0604020202020204" pitchFamily="34" charset="0"/>
            </a:endParaRPr>
          </a:p>
        </p:txBody>
      </p:sp>
      <p:sp>
        <p:nvSpPr>
          <p:cNvPr id="33795" name="Rectangle 3"/>
          <p:cNvSpPr>
            <a:spLocks noGrp="1" noChangeArrowheads="1"/>
          </p:cNvSpPr>
          <p:nvPr>
            <p:ph sz="quarter" idx="17"/>
          </p:nvPr>
        </p:nvSpPr>
        <p:spPr>
          <a:xfrm>
            <a:off x="366617" y="1471613"/>
            <a:ext cx="9041068" cy="3987800"/>
          </a:xfrm>
        </p:spPr>
        <p:txBody>
          <a:bodyPr/>
          <a:lstStyle/>
          <a:p>
            <a:pPr marL="1157288" lvl="2" indent="-803275">
              <a:lnSpc>
                <a:spcPct val="120000"/>
              </a:lnSpc>
              <a:buFontTx/>
              <a:buNone/>
            </a:pPr>
            <a:r>
              <a:rPr lang="en-US" altLang="en-US" b="1" dirty="0" err="1" smtClean="0">
                <a:latin typeface="Arial" panose="020B0604020202020204" pitchFamily="34" charset="0"/>
              </a:rPr>
              <a:t>mergeSort</a:t>
            </a:r>
            <a:r>
              <a:rPr lang="en-US" altLang="en-US" b="1" dirty="0" smtClean="0">
                <a:latin typeface="Arial" panose="020B0604020202020204" pitchFamily="34" charset="0"/>
              </a:rPr>
              <a:t>(</a:t>
            </a:r>
            <a:r>
              <a:rPr lang="en-US" altLang="en-US" b="1" dirty="0" smtClean="0">
                <a:effectLst>
                  <a:glow rad="139700">
                    <a:srgbClr val="FFC000">
                      <a:alpha val="40000"/>
                    </a:srgbClr>
                  </a:glow>
                </a:effectLst>
                <a:latin typeface="Arial" panose="020B0604020202020204" pitchFamily="34" charset="0"/>
              </a:rPr>
              <a:t>list</a:t>
            </a:r>
            <a:r>
              <a:rPr lang="en-US" altLang="en-US" b="1" dirty="0" smtClean="0">
                <a:latin typeface="Arial" panose="020B0604020202020204" pitchFamily="34" charset="0"/>
              </a:rPr>
              <a:t>) {</a:t>
            </a:r>
          </a:p>
          <a:p>
            <a:pPr marL="1157288" lvl="2" indent="-803275">
              <a:lnSpc>
                <a:spcPct val="120000"/>
              </a:lnSpc>
              <a:buFontTx/>
              <a:buNone/>
            </a:pPr>
            <a:r>
              <a:rPr lang="en-US" altLang="en-US" b="1" dirty="0" smtClean="0">
                <a:latin typeface="Arial" panose="020B0604020202020204" pitchFamily="34" charset="0"/>
              </a:rPr>
              <a:t>	</a:t>
            </a:r>
            <a:r>
              <a:rPr lang="en-US" altLang="en-US" b="1" dirty="0" smtClean="0"/>
              <a:t> </a:t>
            </a:r>
            <a:r>
              <a:rPr lang="en-US" altLang="en-US" dirty="0" smtClean="0">
                <a:ea typeface="Verdana" panose="020B0604030504040204" pitchFamily="34" charset="0"/>
                <a:cs typeface="Verdana" panose="020B0604030504040204" pitchFamily="34" charset="0"/>
              </a:rPr>
              <a:t>if (length of list &gt; 1) {</a:t>
            </a:r>
          </a:p>
          <a:p>
            <a:pPr marL="1157288" lvl="2" indent="-803275">
              <a:lnSpc>
                <a:spcPct val="120000"/>
              </a:lnSpc>
              <a:buFontTx/>
              <a:buNone/>
            </a:pPr>
            <a:r>
              <a:rPr lang="en-US" altLang="en-US" dirty="0" smtClean="0">
                <a:ea typeface="Verdana" panose="020B0604030504040204" pitchFamily="34" charset="0"/>
                <a:cs typeface="Verdana" panose="020B0604030504040204" pitchFamily="34" charset="0"/>
              </a:rPr>
              <a:t>		Partition list into two (approx.) equal sized </a:t>
            </a:r>
          </a:p>
          <a:p>
            <a:pPr marL="1157288" lvl="2" indent="-803275">
              <a:lnSpc>
                <a:spcPct val="120000"/>
              </a:lnSpc>
              <a:buFontTx/>
              <a:buNone/>
            </a:pPr>
            <a:r>
              <a:rPr lang="en-US" altLang="en-US" dirty="0" smtClean="0">
                <a:ea typeface="Verdana" panose="020B0604030504040204" pitchFamily="34" charset="0"/>
                <a:cs typeface="Verdana" panose="020B0604030504040204" pitchFamily="34" charset="0"/>
              </a:rPr>
              <a:t>			lists, L1 &amp; L2;</a:t>
            </a:r>
          </a:p>
          <a:p>
            <a:pPr marL="1157288" lvl="2" indent="-803275">
              <a:lnSpc>
                <a:spcPct val="120000"/>
              </a:lnSpc>
              <a:buFontTx/>
              <a:buNone/>
            </a:pPr>
            <a:r>
              <a:rPr lang="en-US" altLang="en-US" dirty="0" smtClean="0">
                <a:ea typeface="Verdana" panose="020B0604030504040204" pitchFamily="34" charset="0"/>
                <a:cs typeface="Verdana" panose="020B0604030504040204" pitchFamily="34" charset="0"/>
              </a:rPr>
              <a:t>		</a:t>
            </a:r>
            <a:r>
              <a:rPr lang="en-US" altLang="en-US" dirty="0" err="1" smtClean="0">
                <a:ea typeface="Verdana" panose="020B0604030504040204" pitchFamily="34" charset="0"/>
                <a:cs typeface="Verdana" panose="020B0604030504040204" pitchFamily="34" charset="0"/>
              </a:rPr>
              <a:t>mergeSort</a:t>
            </a:r>
            <a:r>
              <a:rPr lang="en-US" altLang="en-US" dirty="0" smtClean="0">
                <a:ea typeface="Verdana" panose="020B0604030504040204" pitchFamily="34" charset="0"/>
                <a:cs typeface="Verdana" panose="020B0604030504040204" pitchFamily="34" charset="0"/>
              </a:rPr>
              <a:t> (L1);</a:t>
            </a:r>
          </a:p>
          <a:p>
            <a:pPr marL="1157288" lvl="2" indent="-803275">
              <a:lnSpc>
                <a:spcPct val="120000"/>
              </a:lnSpc>
              <a:buFontTx/>
              <a:buNone/>
            </a:pPr>
            <a:r>
              <a:rPr lang="en-US" altLang="en-US" dirty="0" smtClean="0">
                <a:ea typeface="Verdana" panose="020B0604030504040204" pitchFamily="34" charset="0"/>
                <a:cs typeface="Verdana" panose="020B0604030504040204" pitchFamily="34" charset="0"/>
              </a:rPr>
              <a:t>		</a:t>
            </a:r>
            <a:r>
              <a:rPr lang="en-US" altLang="en-US" dirty="0" err="1" smtClean="0">
                <a:ea typeface="Verdana" panose="020B0604030504040204" pitchFamily="34" charset="0"/>
                <a:cs typeface="Verdana" panose="020B0604030504040204" pitchFamily="34" charset="0"/>
              </a:rPr>
              <a:t>mergeSort</a:t>
            </a:r>
            <a:r>
              <a:rPr lang="en-US" altLang="en-US" dirty="0" smtClean="0">
                <a:ea typeface="Verdana" panose="020B0604030504040204" pitchFamily="34" charset="0"/>
                <a:cs typeface="Verdana" panose="020B0604030504040204" pitchFamily="34" charset="0"/>
              </a:rPr>
              <a:t> (L2);</a:t>
            </a:r>
          </a:p>
          <a:p>
            <a:pPr marL="1157288" lvl="2" indent="-803275">
              <a:lnSpc>
                <a:spcPct val="120000"/>
              </a:lnSpc>
              <a:buFontTx/>
              <a:buNone/>
            </a:pPr>
            <a:r>
              <a:rPr lang="en-US" altLang="en-US" dirty="0" smtClean="0">
                <a:ea typeface="Verdana" panose="020B0604030504040204" pitchFamily="34" charset="0"/>
                <a:cs typeface="Verdana" panose="020B0604030504040204" pitchFamily="34" charset="0"/>
              </a:rPr>
              <a:t>		merge the sorted L1 &amp; L2;</a:t>
            </a:r>
          </a:p>
          <a:p>
            <a:pPr marL="1157288" lvl="2" indent="-803275">
              <a:lnSpc>
                <a:spcPct val="120000"/>
              </a:lnSpc>
              <a:buFontTx/>
              <a:buNone/>
            </a:pPr>
            <a:r>
              <a:rPr lang="en-US" altLang="en-US" dirty="0" smtClean="0">
                <a:ea typeface="Verdana" panose="020B0604030504040204" pitchFamily="34" charset="0"/>
                <a:cs typeface="Verdana" panose="020B0604030504040204" pitchFamily="34" charset="0"/>
              </a:rPr>
              <a:t>	  }</a:t>
            </a:r>
          </a:p>
          <a:p>
            <a:pPr marL="1157288" lvl="2" indent="-803275">
              <a:lnSpc>
                <a:spcPct val="120000"/>
              </a:lnSpc>
              <a:buFontTx/>
              <a:buNone/>
            </a:pPr>
            <a:r>
              <a:rPr lang="en-US" altLang="en-US" dirty="0" smtClean="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9629284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err="1" smtClean="0">
                <a:latin typeface="Arial" panose="020B0604020202020204" pitchFamily="34" charset="0"/>
              </a:rPr>
              <a:t>Mergesort</a:t>
            </a:r>
            <a:r>
              <a:rPr lang="en-US" altLang="en-US" dirty="0" smtClean="0">
                <a:latin typeface="Arial" panose="020B0604020202020204" pitchFamily="34" charset="0"/>
              </a:rPr>
              <a:t> (Algorithm)</a:t>
            </a:r>
            <a:endParaRPr lang="en-US" altLang="en-US" dirty="0">
              <a:latin typeface="Arial" panose="020B0604020202020204" pitchFamily="34" charset="0"/>
            </a:endParaRPr>
          </a:p>
        </p:txBody>
      </p:sp>
      <p:sp>
        <p:nvSpPr>
          <p:cNvPr id="33795" name="Rectangle 3"/>
          <p:cNvSpPr>
            <a:spLocks noGrp="1" noChangeArrowheads="1"/>
          </p:cNvSpPr>
          <p:nvPr>
            <p:ph sz="quarter" idx="17"/>
          </p:nvPr>
        </p:nvSpPr>
        <p:spPr>
          <a:xfrm>
            <a:off x="366617" y="1471613"/>
            <a:ext cx="9041068" cy="3987800"/>
          </a:xfrm>
        </p:spPr>
        <p:txBody>
          <a:bodyPr/>
          <a:lstStyle/>
          <a:p>
            <a:pPr marL="1157288" lvl="2" indent="-803275">
              <a:lnSpc>
                <a:spcPct val="120000"/>
              </a:lnSpc>
              <a:buFontTx/>
              <a:buNone/>
            </a:pPr>
            <a:r>
              <a:rPr lang="en-US" altLang="en-US" b="1" dirty="0" err="1">
                <a:latin typeface="Arial" panose="020B0604020202020204" pitchFamily="34" charset="0"/>
              </a:rPr>
              <a:t>mergeSort</a:t>
            </a:r>
            <a:r>
              <a:rPr lang="en-US" altLang="en-US" b="1" dirty="0">
                <a:latin typeface="Arial" panose="020B0604020202020204" pitchFamily="34" charset="0"/>
              </a:rPr>
              <a:t>(list) {</a:t>
            </a:r>
          </a:p>
          <a:p>
            <a:pPr marL="1157288" lvl="2" indent="-803275">
              <a:lnSpc>
                <a:spcPct val="120000"/>
              </a:lnSpc>
              <a:buFontTx/>
              <a:buNone/>
            </a:pPr>
            <a:r>
              <a:rPr lang="en-US" altLang="en-US" b="1" dirty="0" smtClean="0">
                <a:latin typeface="Arial" panose="020B0604020202020204" pitchFamily="34" charset="0"/>
              </a:rPr>
              <a:t>	</a:t>
            </a:r>
            <a:r>
              <a:rPr lang="en-US" altLang="en-US" b="1" dirty="0" smtClean="0"/>
              <a:t> </a:t>
            </a:r>
            <a:r>
              <a:rPr lang="en-US" altLang="en-US" b="1" dirty="0">
                <a:effectLst>
                  <a:glow rad="139700">
                    <a:srgbClr val="FFC000">
                      <a:alpha val="40000"/>
                    </a:srgbClr>
                  </a:glow>
                </a:effectLst>
                <a:latin typeface="Arial" panose="020B0604020202020204" pitchFamily="34" charset="0"/>
              </a:rPr>
              <a:t>if (length of list &gt; 1</a:t>
            </a:r>
            <a:r>
              <a:rPr lang="en-US" altLang="en-US" b="1" dirty="0" smtClean="0">
                <a:effectLst>
                  <a:glow rad="139700">
                    <a:srgbClr val="FFC000">
                      <a:alpha val="40000"/>
                    </a:srgbClr>
                  </a:glow>
                </a:effectLst>
                <a:latin typeface="Arial" panose="020B0604020202020204" pitchFamily="34" charset="0"/>
              </a:rPr>
              <a:t>) { </a:t>
            </a:r>
            <a:endParaRPr lang="en-US" altLang="en-US" b="1" dirty="0">
              <a:effectLst>
                <a:glow rad="139700">
                  <a:srgbClr val="FFC000">
                    <a:alpha val="40000"/>
                  </a:srgbClr>
                </a:glow>
              </a:effectLst>
              <a:latin typeface="Arial" panose="020B0604020202020204" pitchFamily="34" charset="0"/>
            </a:endParaRPr>
          </a:p>
          <a:p>
            <a:pPr marL="1157288" lvl="2" indent="-803275">
              <a:lnSpc>
                <a:spcPct val="120000"/>
              </a:lnSpc>
              <a:buFontTx/>
              <a:buNone/>
            </a:pPr>
            <a:r>
              <a:rPr lang="en-US" altLang="en-US" dirty="0" smtClean="0">
                <a:ea typeface="Verdana" panose="020B0604030504040204" pitchFamily="34" charset="0"/>
                <a:cs typeface="Verdana" panose="020B0604030504040204" pitchFamily="34" charset="0"/>
              </a:rPr>
              <a:t>		Partition list into two (approx.) equal sized </a:t>
            </a:r>
          </a:p>
          <a:p>
            <a:pPr marL="1157288" lvl="2" indent="-803275">
              <a:lnSpc>
                <a:spcPct val="120000"/>
              </a:lnSpc>
              <a:buFontTx/>
              <a:buNone/>
            </a:pPr>
            <a:r>
              <a:rPr lang="en-US" altLang="en-US" dirty="0" smtClean="0">
                <a:ea typeface="Verdana" panose="020B0604030504040204" pitchFamily="34" charset="0"/>
                <a:cs typeface="Verdana" panose="020B0604030504040204" pitchFamily="34" charset="0"/>
              </a:rPr>
              <a:t>			lists, L1 &amp; L2;</a:t>
            </a:r>
          </a:p>
          <a:p>
            <a:pPr marL="1157288" lvl="2" indent="-803275">
              <a:lnSpc>
                <a:spcPct val="120000"/>
              </a:lnSpc>
              <a:buFontTx/>
              <a:buNone/>
            </a:pPr>
            <a:r>
              <a:rPr lang="en-US" altLang="en-US" dirty="0" smtClean="0">
                <a:ea typeface="Verdana" panose="020B0604030504040204" pitchFamily="34" charset="0"/>
                <a:cs typeface="Verdana" panose="020B0604030504040204" pitchFamily="34" charset="0"/>
              </a:rPr>
              <a:t>		</a:t>
            </a:r>
            <a:r>
              <a:rPr lang="en-US" altLang="en-US" dirty="0" err="1" smtClean="0">
                <a:ea typeface="Verdana" panose="020B0604030504040204" pitchFamily="34" charset="0"/>
                <a:cs typeface="Verdana" panose="020B0604030504040204" pitchFamily="34" charset="0"/>
              </a:rPr>
              <a:t>mergeSort</a:t>
            </a:r>
            <a:r>
              <a:rPr lang="en-US" altLang="en-US" dirty="0" smtClean="0">
                <a:ea typeface="Verdana" panose="020B0604030504040204" pitchFamily="34" charset="0"/>
                <a:cs typeface="Verdana" panose="020B0604030504040204" pitchFamily="34" charset="0"/>
              </a:rPr>
              <a:t> (L1);</a:t>
            </a:r>
          </a:p>
          <a:p>
            <a:pPr marL="1157288" lvl="2" indent="-803275">
              <a:lnSpc>
                <a:spcPct val="120000"/>
              </a:lnSpc>
              <a:buFontTx/>
              <a:buNone/>
            </a:pPr>
            <a:r>
              <a:rPr lang="en-US" altLang="en-US" dirty="0" smtClean="0">
                <a:ea typeface="Verdana" panose="020B0604030504040204" pitchFamily="34" charset="0"/>
                <a:cs typeface="Verdana" panose="020B0604030504040204" pitchFamily="34" charset="0"/>
              </a:rPr>
              <a:t>		</a:t>
            </a:r>
            <a:r>
              <a:rPr lang="en-US" altLang="en-US" dirty="0" err="1" smtClean="0">
                <a:ea typeface="Verdana" panose="020B0604030504040204" pitchFamily="34" charset="0"/>
                <a:cs typeface="Verdana" panose="020B0604030504040204" pitchFamily="34" charset="0"/>
              </a:rPr>
              <a:t>mergeSort</a:t>
            </a:r>
            <a:r>
              <a:rPr lang="en-US" altLang="en-US" dirty="0" smtClean="0">
                <a:ea typeface="Verdana" panose="020B0604030504040204" pitchFamily="34" charset="0"/>
                <a:cs typeface="Verdana" panose="020B0604030504040204" pitchFamily="34" charset="0"/>
              </a:rPr>
              <a:t> (L2);</a:t>
            </a:r>
          </a:p>
          <a:p>
            <a:pPr marL="1157288" lvl="2" indent="-803275">
              <a:lnSpc>
                <a:spcPct val="120000"/>
              </a:lnSpc>
              <a:buFontTx/>
              <a:buNone/>
            </a:pPr>
            <a:r>
              <a:rPr lang="en-US" altLang="en-US" dirty="0" smtClean="0">
                <a:ea typeface="Verdana" panose="020B0604030504040204" pitchFamily="34" charset="0"/>
                <a:cs typeface="Verdana" panose="020B0604030504040204" pitchFamily="34" charset="0"/>
              </a:rPr>
              <a:t>		merge the sorted L1 &amp; L2;</a:t>
            </a:r>
          </a:p>
          <a:p>
            <a:pPr marL="1157288" lvl="2" indent="-803275">
              <a:lnSpc>
                <a:spcPct val="120000"/>
              </a:lnSpc>
              <a:buFontTx/>
              <a:buNone/>
            </a:pPr>
            <a:r>
              <a:rPr lang="en-US" altLang="en-US" dirty="0" smtClean="0">
                <a:ea typeface="Verdana" panose="020B0604030504040204" pitchFamily="34" charset="0"/>
                <a:cs typeface="Verdana" panose="020B0604030504040204" pitchFamily="34" charset="0"/>
              </a:rPr>
              <a:t>	  }</a:t>
            </a:r>
          </a:p>
          <a:p>
            <a:pPr marL="1157288" lvl="2" indent="-803275">
              <a:lnSpc>
                <a:spcPct val="120000"/>
              </a:lnSpc>
              <a:buFontTx/>
              <a:buNone/>
            </a:pPr>
            <a:r>
              <a:rPr lang="en-US" altLang="en-US" dirty="0" smtClean="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40415171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err="1" smtClean="0">
                <a:latin typeface="Arial" panose="020B0604020202020204" pitchFamily="34" charset="0"/>
              </a:rPr>
              <a:t>Mergesort</a:t>
            </a:r>
            <a:r>
              <a:rPr lang="en-US" altLang="en-US" dirty="0" smtClean="0">
                <a:latin typeface="Arial" panose="020B0604020202020204" pitchFamily="34" charset="0"/>
              </a:rPr>
              <a:t> (Algorithm)</a:t>
            </a:r>
            <a:endParaRPr lang="en-US" altLang="en-US" dirty="0">
              <a:latin typeface="Arial" panose="020B0604020202020204" pitchFamily="34" charset="0"/>
            </a:endParaRPr>
          </a:p>
        </p:txBody>
      </p:sp>
      <p:sp>
        <p:nvSpPr>
          <p:cNvPr id="33795" name="Rectangle 3"/>
          <p:cNvSpPr>
            <a:spLocks noGrp="1" noChangeArrowheads="1"/>
          </p:cNvSpPr>
          <p:nvPr>
            <p:ph sz="quarter" idx="17"/>
          </p:nvPr>
        </p:nvSpPr>
        <p:spPr>
          <a:xfrm>
            <a:off x="366617" y="1471613"/>
            <a:ext cx="9041068" cy="3987800"/>
          </a:xfrm>
        </p:spPr>
        <p:txBody>
          <a:bodyPr/>
          <a:lstStyle/>
          <a:p>
            <a:pPr marL="1157288" lvl="2" indent="-803275">
              <a:lnSpc>
                <a:spcPct val="120000"/>
              </a:lnSpc>
              <a:buFontTx/>
              <a:buNone/>
            </a:pPr>
            <a:r>
              <a:rPr lang="en-US" altLang="en-US" b="1" dirty="0" err="1">
                <a:latin typeface="Arial" panose="020B0604020202020204" pitchFamily="34" charset="0"/>
              </a:rPr>
              <a:t>mergeSort</a:t>
            </a:r>
            <a:r>
              <a:rPr lang="en-US" altLang="en-US" b="1" dirty="0">
                <a:latin typeface="Arial" panose="020B0604020202020204" pitchFamily="34" charset="0"/>
              </a:rPr>
              <a:t>(list) {</a:t>
            </a:r>
          </a:p>
          <a:p>
            <a:pPr marL="1157288" lvl="2" indent="-803275">
              <a:lnSpc>
                <a:spcPct val="120000"/>
              </a:lnSpc>
              <a:buFontTx/>
              <a:buNone/>
            </a:pPr>
            <a:r>
              <a:rPr lang="en-US" altLang="en-US" b="1" dirty="0" smtClean="0">
                <a:latin typeface="Arial" panose="020B0604020202020204" pitchFamily="34" charset="0"/>
              </a:rPr>
              <a:t>	</a:t>
            </a:r>
            <a:r>
              <a:rPr lang="en-US" altLang="en-US" b="1" dirty="0" smtClean="0"/>
              <a:t> </a:t>
            </a:r>
            <a:r>
              <a:rPr lang="en-US" altLang="en-US" b="1" dirty="0">
                <a:effectLst>
                  <a:glow rad="139700">
                    <a:srgbClr val="FFC000">
                      <a:alpha val="40000"/>
                    </a:srgbClr>
                  </a:glow>
                </a:effectLst>
                <a:latin typeface="Arial" panose="020B0604020202020204" pitchFamily="34" charset="0"/>
              </a:rPr>
              <a:t>if (length of list &gt; 1</a:t>
            </a:r>
            <a:r>
              <a:rPr lang="en-US" altLang="en-US" b="1" dirty="0" smtClean="0">
                <a:effectLst>
                  <a:glow rad="139700">
                    <a:srgbClr val="FFC000">
                      <a:alpha val="40000"/>
                    </a:srgbClr>
                  </a:glow>
                </a:effectLst>
                <a:latin typeface="Arial" panose="020B0604020202020204" pitchFamily="34" charset="0"/>
              </a:rPr>
              <a:t>) { </a:t>
            </a:r>
            <a:endParaRPr lang="en-US" altLang="en-US" b="1" dirty="0">
              <a:effectLst>
                <a:glow rad="139700">
                  <a:srgbClr val="FFC000">
                    <a:alpha val="40000"/>
                  </a:srgbClr>
                </a:glow>
              </a:effectLst>
              <a:latin typeface="Arial" panose="020B0604020202020204" pitchFamily="34" charset="0"/>
            </a:endParaRPr>
          </a:p>
          <a:p>
            <a:pPr marL="1157288" lvl="2" indent="-803275">
              <a:lnSpc>
                <a:spcPct val="120000"/>
              </a:lnSpc>
              <a:buFontTx/>
              <a:buNone/>
            </a:pPr>
            <a:r>
              <a:rPr lang="en-US" altLang="en-US" dirty="0" smtClean="0">
                <a:ea typeface="Verdana" panose="020B0604030504040204" pitchFamily="34" charset="0"/>
                <a:cs typeface="Verdana" panose="020B0604030504040204" pitchFamily="34" charset="0"/>
              </a:rPr>
              <a:t>		</a:t>
            </a:r>
            <a:r>
              <a:rPr lang="en-US" altLang="en-US" b="1" dirty="0" smtClean="0">
                <a:effectLst>
                  <a:glow rad="139700">
                    <a:srgbClr val="FFC000">
                      <a:alpha val="40000"/>
                    </a:srgbClr>
                  </a:glow>
                </a:effectLst>
                <a:latin typeface="Arial" panose="020B0604020202020204" pitchFamily="34" charset="0"/>
              </a:rPr>
              <a:t>Partition </a:t>
            </a:r>
            <a:r>
              <a:rPr lang="en-US" altLang="en-US" b="1" dirty="0">
                <a:effectLst>
                  <a:glow rad="139700">
                    <a:srgbClr val="FFC000">
                      <a:alpha val="40000"/>
                    </a:srgbClr>
                  </a:glow>
                </a:effectLst>
                <a:latin typeface="Arial" panose="020B0604020202020204" pitchFamily="34" charset="0"/>
              </a:rPr>
              <a:t>list into two (approx.) equal sized </a:t>
            </a:r>
          </a:p>
          <a:p>
            <a:pPr marL="1157288" lvl="2" indent="-803275">
              <a:lnSpc>
                <a:spcPct val="120000"/>
              </a:lnSpc>
              <a:buFontTx/>
              <a:buNone/>
            </a:pPr>
            <a:r>
              <a:rPr lang="en-US" altLang="en-US" b="1" dirty="0">
                <a:effectLst>
                  <a:glow rad="139700">
                    <a:srgbClr val="FFC000">
                      <a:alpha val="40000"/>
                    </a:srgbClr>
                  </a:glow>
                </a:effectLst>
                <a:latin typeface="Arial" panose="020B0604020202020204" pitchFamily="34" charset="0"/>
              </a:rPr>
              <a:t>			lists, L1 &amp; L2;</a:t>
            </a:r>
          </a:p>
          <a:p>
            <a:pPr marL="1157288" lvl="2" indent="-803275">
              <a:lnSpc>
                <a:spcPct val="120000"/>
              </a:lnSpc>
              <a:buFontTx/>
              <a:buNone/>
            </a:pPr>
            <a:r>
              <a:rPr lang="en-US" altLang="en-US" dirty="0" smtClean="0">
                <a:ea typeface="Verdana" panose="020B0604030504040204" pitchFamily="34" charset="0"/>
                <a:cs typeface="Verdana" panose="020B0604030504040204" pitchFamily="34" charset="0"/>
              </a:rPr>
              <a:t>		</a:t>
            </a:r>
            <a:r>
              <a:rPr lang="en-US" altLang="en-US" dirty="0" err="1" smtClean="0">
                <a:ea typeface="Verdana" panose="020B0604030504040204" pitchFamily="34" charset="0"/>
                <a:cs typeface="Verdana" panose="020B0604030504040204" pitchFamily="34" charset="0"/>
              </a:rPr>
              <a:t>mergeSort</a:t>
            </a:r>
            <a:r>
              <a:rPr lang="en-US" altLang="en-US" dirty="0" smtClean="0">
                <a:ea typeface="Verdana" panose="020B0604030504040204" pitchFamily="34" charset="0"/>
                <a:cs typeface="Verdana" panose="020B0604030504040204" pitchFamily="34" charset="0"/>
              </a:rPr>
              <a:t> (L1);</a:t>
            </a:r>
          </a:p>
          <a:p>
            <a:pPr marL="1157288" lvl="2" indent="-803275">
              <a:lnSpc>
                <a:spcPct val="120000"/>
              </a:lnSpc>
              <a:buFontTx/>
              <a:buNone/>
            </a:pPr>
            <a:r>
              <a:rPr lang="en-US" altLang="en-US" dirty="0" smtClean="0">
                <a:ea typeface="Verdana" panose="020B0604030504040204" pitchFamily="34" charset="0"/>
                <a:cs typeface="Verdana" panose="020B0604030504040204" pitchFamily="34" charset="0"/>
              </a:rPr>
              <a:t>		</a:t>
            </a:r>
            <a:r>
              <a:rPr lang="en-US" altLang="en-US" dirty="0" err="1" smtClean="0">
                <a:ea typeface="Verdana" panose="020B0604030504040204" pitchFamily="34" charset="0"/>
                <a:cs typeface="Verdana" panose="020B0604030504040204" pitchFamily="34" charset="0"/>
              </a:rPr>
              <a:t>mergeSort</a:t>
            </a:r>
            <a:r>
              <a:rPr lang="en-US" altLang="en-US" dirty="0" smtClean="0">
                <a:ea typeface="Verdana" panose="020B0604030504040204" pitchFamily="34" charset="0"/>
                <a:cs typeface="Verdana" panose="020B0604030504040204" pitchFamily="34" charset="0"/>
              </a:rPr>
              <a:t> (L2);</a:t>
            </a:r>
          </a:p>
          <a:p>
            <a:pPr marL="1157288" lvl="2" indent="-803275">
              <a:lnSpc>
                <a:spcPct val="120000"/>
              </a:lnSpc>
              <a:buFontTx/>
              <a:buNone/>
            </a:pPr>
            <a:r>
              <a:rPr lang="en-US" altLang="en-US" dirty="0" smtClean="0">
                <a:ea typeface="Verdana" panose="020B0604030504040204" pitchFamily="34" charset="0"/>
                <a:cs typeface="Verdana" panose="020B0604030504040204" pitchFamily="34" charset="0"/>
              </a:rPr>
              <a:t>		merge the sorted L1 &amp; L2;</a:t>
            </a:r>
          </a:p>
          <a:p>
            <a:pPr marL="1157288" lvl="2" indent="-803275">
              <a:lnSpc>
                <a:spcPct val="120000"/>
              </a:lnSpc>
              <a:buFontTx/>
              <a:buNone/>
            </a:pPr>
            <a:r>
              <a:rPr lang="en-US" altLang="en-US" dirty="0" smtClean="0">
                <a:ea typeface="Verdana" panose="020B0604030504040204" pitchFamily="34" charset="0"/>
                <a:cs typeface="Verdana" panose="020B0604030504040204" pitchFamily="34" charset="0"/>
              </a:rPr>
              <a:t>	  }</a:t>
            </a:r>
          </a:p>
          <a:p>
            <a:pPr marL="1157288" lvl="2" indent="-803275">
              <a:lnSpc>
                <a:spcPct val="120000"/>
              </a:lnSpc>
              <a:buFontTx/>
              <a:buNone/>
            </a:pPr>
            <a:r>
              <a:rPr lang="en-US" altLang="en-US" dirty="0" smtClean="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1533865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err="1" smtClean="0">
                <a:latin typeface="Arial" panose="020B0604020202020204" pitchFamily="34" charset="0"/>
              </a:rPr>
              <a:t>Mergesort</a:t>
            </a:r>
            <a:r>
              <a:rPr lang="en-US" altLang="en-US" dirty="0" smtClean="0">
                <a:latin typeface="Arial" panose="020B0604020202020204" pitchFamily="34" charset="0"/>
              </a:rPr>
              <a:t> (Algorithm)</a:t>
            </a:r>
            <a:endParaRPr lang="en-US" altLang="en-US" dirty="0">
              <a:latin typeface="Arial" panose="020B0604020202020204" pitchFamily="34" charset="0"/>
            </a:endParaRPr>
          </a:p>
        </p:txBody>
      </p:sp>
      <p:sp>
        <p:nvSpPr>
          <p:cNvPr id="33795" name="Rectangle 3"/>
          <p:cNvSpPr>
            <a:spLocks noGrp="1" noChangeArrowheads="1"/>
          </p:cNvSpPr>
          <p:nvPr>
            <p:ph sz="quarter" idx="17"/>
          </p:nvPr>
        </p:nvSpPr>
        <p:spPr>
          <a:xfrm>
            <a:off x="366617" y="1471613"/>
            <a:ext cx="9041068" cy="3987800"/>
          </a:xfrm>
        </p:spPr>
        <p:txBody>
          <a:bodyPr/>
          <a:lstStyle/>
          <a:p>
            <a:pPr marL="1157288" lvl="2" indent="-803275">
              <a:lnSpc>
                <a:spcPct val="120000"/>
              </a:lnSpc>
              <a:buFontTx/>
              <a:buNone/>
            </a:pPr>
            <a:r>
              <a:rPr lang="en-US" altLang="en-US" b="1" dirty="0" err="1">
                <a:latin typeface="Arial" panose="020B0604020202020204" pitchFamily="34" charset="0"/>
              </a:rPr>
              <a:t>mergeSort</a:t>
            </a:r>
            <a:r>
              <a:rPr lang="en-US" altLang="en-US" b="1" dirty="0">
                <a:latin typeface="Arial" panose="020B0604020202020204" pitchFamily="34" charset="0"/>
              </a:rPr>
              <a:t>(list) </a:t>
            </a:r>
            <a:r>
              <a:rPr lang="en-US" altLang="en-US" b="1" dirty="0" smtClean="0">
                <a:latin typeface="Arial" panose="020B0604020202020204" pitchFamily="34" charset="0"/>
              </a:rPr>
              <a:t>{</a:t>
            </a:r>
          </a:p>
          <a:p>
            <a:pPr marL="1157288" lvl="2" indent="-803275">
              <a:lnSpc>
                <a:spcPct val="120000"/>
              </a:lnSpc>
              <a:buFontTx/>
              <a:buNone/>
            </a:pPr>
            <a:r>
              <a:rPr lang="en-US" altLang="en-US" b="1" dirty="0" smtClean="0">
                <a:latin typeface="Arial" panose="020B0604020202020204" pitchFamily="34" charset="0"/>
              </a:rPr>
              <a:t>	</a:t>
            </a:r>
            <a:r>
              <a:rPr lang="en-US" altLang="en-US" b="1" dirty="0" smtClean="0"/>
              <a:t> </a:t>
            </a:r>
            <a:r>
              <a:rPr lang="en-US" altLang="en-US" dirty="0">
                <a:ea typeface="Verdana" panose="020B0604030504040204" pitchFamily="34" charset="0"/>
                <a:cs typeface="Verdana" panose="020B0604030504040204" pitchFamily="34" charset="0"/>
              </a:rPr>
              <a:t>if (length of list &gt; 1</a:t>
            </a:r>
            <a:r>
              <a:rPr lang="en-US" altLang="en-US" dirty="0" smtClean="0">
                <a:ea typeface="Verdana" panose="020B0604030504040204" pitchFamily="34" charset="0"/>
                <a:cs typeface="Verdana" panose="020B0604030504040204" pitchFamily="34" charset="0"/>
              </a:rPr>
              <a:t>) { </a:t>
            </a:r>
            <a:endParaRPr lang="en-US" altLang="en-US" dirty="0">
              <a:ea typeface="Verdana" panose="020B0604030504040204" pitchFamily="34" charset="0"/>
              <a:cs typeface="Verdana" panose="020B0604030504040204" pitchFamily="34" charset="0"/>
            </a:endParaRPr>
          </a:p>
          <a:p>
            <a:pPr marL="1157288" lvl="2" indent="-803275">
              <a:lnSpc>
                <a:spcPct val="120000"/>
              </a:lnSpc>
              <a:buFontTx/>
              <a:buNone/>
            </a:pPr>
            <a:r>
              <a:rPr lang="en-US" altLang="en-US" dirty="0">
                <a:ea typeface="Verdana" panose="020B0604030504040204" pitchFamily="34" charset="0"/>
                <a:cs typeface="Verdana" panose="020B0604030504040204" pitchFamily="34" charset="0"/>
              </a:rPr>
              <a:t>		</a:t>
            </a:r>
            <a:r>
              <a:rPr lang="en-US" altLang="en-US" dirty="0" smtClean="0">
                <a:ea typeface="Verdana" panose="020B0604030504040204" pitchFamily="34" charset="0"/>
                <a:cs typeface="Verdana" panose="020B0604030504040204" pitchFamily="34" charset="0"/>
              </a:rPr>
              <a:t>Partition </a:t>
            </a:r>
            <a:r>
              <a:rPr lang="en-US" altLang="en-US" dirty="0">
                <a:ea typeface="Verdana" panose="020B0604030504040204" pitchFamily="34" charset="0"/>
                <a:cs typeface="Verdana" panose="020B0604030504040204" pitchFamily="34" charset="0"/>
              </a:rPr>
              <a:t>list into two (approx.) equal sized </a:t>
            </a:r>
          </a:p>
          <a:p>
            <a:pPr marL="1157288" lvl="2" indent="-803275">
              <a:lnSpc>
                <a:spcPct val="120000"/>
              </a:lnSpc>
              <a:buFontTx/>
              <a:buNone/>
            </a:pPr>
            <a:r>
              <a:rPr lang="en-US" altLang="en-US" dirty="0">
                <a:ea typeface="Verdana" panose="020B0604030504040204" pitchFamily="34" charset="0"/>
                <a:cs typeface="Verdana" panose="020B0604030504040204" pitchFamily="34" charset="0"/>
              </a:rPr>
              <a:t>			lists, L1 &amp; L2;</a:t>
            </a:r>
          </a:p>
          <a:p>
            <a:pPr marL="1157288" lvl="2" indent="-803275">
              <a:lnSpc>
                <a:spcPct val="120000"/>
              </a:lnSpc>
              <a:buFontTx/>
              <a:buNone/>
            </a:pPr>
            <a:r>
              <a:rPr lang="en-US" altLang="en-US" dirty="0" smtClean="0">
                <a:ea typeface="Verdana" panose="020B0604030504040204" pitchFamily="34" charset="0"/>
                <a:cs typeface="Verdana" panose="020B0604030504040204" pitchFamily="34" charset="0"/>
              </a:rPr>
              <a:t>		</a:t>
            </a:r>
            <a:r>
              <a:rPr lang="en-US" altLang="en-US" b="1" dirty="0" err="1">
                <a:effectLst>
                  <a:glow rad="139700">
                    <a:srgbClr val="FFC000">
                      <a:alpha val="40000"/>
                    </a:srgbClr>
                  </a:glow>
                </a:effectLst>
                <a:latin typeface="Arial" panose="020B0604020202020204" pitchFamily="34" charset="0"/>
              </a:rPr>
              <a:t>mergeSort</a:t>
            </a:r>
            <a:r>
              <a:rPr lang="en-US" altLang="en-US" b="1" dirty="0">
                <a:effectLst>
                  <a:glow rad="139700">
                    <a:srgbClr val="FFC000">
                      <a:alpha val="40000"/>
                    </a:srgbClr>
                  </a:glow>
                </a:effectLst>
                <a:latin typeface="Arial" panose="020B0604020202020204" pitchFamily="34" charset="0"/>
              </a:rPr>
              <a:t> (L1);</a:t>
            </a:r>
          </a:p>
          <a:p>
            <a:pPr marL="1157288" lvl="2" indent="-803275">
              <a:lnSpc>
                <a:spcPct val="120000"/>
              </a:lnSpc>
              <a:buFontTx/>
              <a:buNone/>
            </a:pPr>
            <a:r>
              <a:rPr lang="en-US" altLang="en-US" dirty="0" smtClean="0">
                <a:ea typeface="Verdana" panose="020B0604030504040204" pitchFamily="34" charset="0"/>
                <a:cs typeface="Verdana" panose="020B0604030504040204" pitchFamily="34" charset="0"/>
              </a:rPr>
              <a:t>		</a:t>
            </a:r>
            <a:r>
              <a:rPr lang="en-US" altLang="en-US" dirty="0" err="1">
                <a:ea typeface="Verdana" panose="020B0604030504040204" pitchFamily="34" charset="0"/>
                <a:cs typeface="Verdana" panose="020B0604030504040204" pitchFamily="34" charset="0"/>
              </a:rPr>
              <a:t>mergeSort</a:t>
            </a:r>
            <a:r>
              <a:rPr lang="en-US" altLang="en-US" dirty="0">
                <a:ea typeface="Verdana" panose="020B0604030504040204" pitchFamily="34" charset="0"/>
                <a:cs typeface="Verdana" panose="020B0604030504040204" pitchFamily="34" charset="0"/>
              </a:rPr>
              <a:t> (L2);</a:t>
            </a:r>
          </a:p>
          <a:p>
            <a:pPr marL="1157288" lvl="2" indent="-803275">
              <a:lnSpc>
                <a:spcPct val="120000"/>
              </a:lnSpc>
              <a:buFontTx/>
              <a:buNone/>
            </a:pPr>
            <a:r>
              <a:rPr lang="en-US" altLang="en-US" dirty="0" smtClean="0">
                <a:ea typeface="Verdana" panose="020B0604030504040204" pitchFamily="34" charset="0"/>
                <a:cs typeface="Verdana" panose="020B0604030504040204" pitchFamily="34" charset="0"/>
              </a:rPr>
              <a:t>		merge the sorted L1 &amp; L2;</a:t>
            </a:r>
          </a:p>
          <a:p>
            <a:pPr marL="1157288" lvl="2" indent="-803275">
              <a:lnSpc>
                <a:spcPct val="120000"/>
              </a:lnSpc>
              <a:buFontTx/>
              <a:buNone/>
            </a:pPr>
            <a:r>
              <a:rPr lang="en-US" altLang="en-US" dirty="0" smtClean="0">
                <a:ea typeface="Verdana" panose="020B0604030504040204" pitchFamily="34" charset="0"/>
                <a:cs typeface="Verdana" panose="020B0604030504040204" pitchFamily="34" charset="0"/>
              </a:rPr>
              <a:t>	  }</a:t>
            </a:r>
          </a:p>
          <a:p>
            <a:pPr marL="1157288" lvl="2" indent="-803275">
              <a:lnSpc>
                <a:spcPct val="120000"/>
              </a:lnSpc>
              <a:buFontTx/>
              <a:buNone/>
            </a:pPr>
            <a:r>
              <a:rPr lang="en-US" altLang="en-US" dirty="0" smtClean="0">
                <a:ea typeface="Verdana" panose="020B0604030504040204" pitchFamily="34" charset="0"/>
                <a:cs typeface="Verdana" panose="020B0604030504040204" pitchFamily="34" charset="0"/>
              </a:rPr>
              <a:t>}</a:t>
            </a:r>
          </a:p>
        </p:txBody>
      </p:sp>
      <p:cxnSp>
        <p:nvCxnSpPr>
          <p:cNvPr id="7" name="Curved Connector 6"/>
          <p:cNvCxnSpPr/>
          <p:nvPr/>
        </p:nvCxnSpPr>
        <p:spPr>
          <a:xfrm rot="16200000" flipV="1">
            <a:off x="519906" y="2221707"/>
            <a:ext cx="2005013" cy="1371600"/>
          </a:xfrm>
          <a:prstGeom prst="curvedConnector3">
            <a:avLst>
              <a:gd name="adj1" fmla="val 152"/>
            </a:avLst>
          </a:prstGeom>
          <a:ln>
            <a:solidFill>
              <a:srgbClr val="CC66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6665884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err="1" smtClean="0">
                <a:latin typeface="Arial" panose="020B0604020202020204" pitchFamily="34" charset="0"/>
              </a:rPr>
              <a:t>Mergesort</a:t>
            </a:r>
            <a:r>
              <a:rPr lang="en-US" altLang="en-US" dirty="0" smtClean="0">
                <a:latin typeface="Arial" panose="020B0604020202020204" pitchFamily="34" charset="0"/>
              </a:rPr>
              <a:t> (Algorithm)</a:t>
            </a:r>
            <a:endParaRPr lang="en-US" altLang="en-US" dirty="0">
              <a:latin typeface="Arial" panose="020B0604020202020204" pitchFamily="34" charset="0"/>
            </a:endParaRPr>
          </a:p>
        </p:txBody>
      </p:sp>
      <p:sp>
        <p:nvSpPr>
          <p:cNvPr id="33795" name="Rectangle 3"/>
          <p:cNvSpPr>
            <a:spLocks noGrp="1" noChangeArrowheads="1"/>
          </p:cNvSpPr>
          <p:nvPr>
            <p:ph sz="quarter" idx="17"/>
          </p:nvPr>
        </p:nvSpPr>
        <p:spPr>
          <a:xfrm>
            <a:off x="366617" y="1471613"/>
            <a:ext cx="9041068" cy="3987800"/>
          </a:xfrm>
        </p:spPr>
        <p:txBody>
          <a:bodyPr/>
          <a:lstStyle/>
          <a:p>
            <a:pPr marL="1157288" lvl="2" indent="-803275">
              <a:lnSpc>
                <a:spcPct val="120000"/>
              </a:lnSpc>
              <a:buFontTx/>
              <a:buNone/>
            </a:pPr>
            <a:r>
              <a:rPr lang="en-US" altLang="en-US" b="1" dirty="0" err="1">
                <a:latin typeface="Arial" panose="020B0604020202020204" pitchFamily="34" charset="0"/>
              </a:rPr>
              <a:t>mergeSort</a:t>
            </a:r>
            <a:r>
              <a:rPr lang="en-US" altLang="en-US" b="1" dirty="0">
                <a:latin typeface="Arial" panose="020B0604020202020204" pitchFamily="34" charset="0"/>
              </a:rPr>
              <a:t>(list) </a:t>
            </a:r>
            <a:r>
              <a:rPr lang="en-US" altLang="en-US" b="1" dirty="0" smtClean="0">
                <a:latin typeface="Arial" panose="020B0604020202020204" pitchFamily="34" charset="0"/>
              </a:rPr>
              <a:t>{</a:t>
            </a:r>
          </a:p>
          <a:p>
            <a:pPr marL="1157288" lvl="2" indent="-803275">
              <a:lnSpc>
                <a:spcPct val="120000"/>
              </a:lnSpc>
              <a:buFontTx/>
              <a:buNone/>
            </a:pPr>
            <a:r>
              <a:rPr lang="en-US" altLang="en-US" b="1" dirty="0" smtClean="0">
                <a:latin typeface="Arial" panose="020B0604020202020204" pitchFamily="34" charset="0"/>
              </a:rPr>
              <a:t>	</a:t>
            </a:r>
            <a:r>
              <a:rPr lang="en-US" altLang="en-US" b="1" dirty="0" smtClean="0"/>
              <a:t> </a:t>
            </a:r>
            <a:r>
              <a:rPr lang="en-US" altLang="en-US" dirty="0">
                <a:ea typeface="Verdana" panose="020B0604030504040204" pitchFamily="34" charset="0"/>
                <a:cs typeface="Verdana" panose="020B0604030504040204" pitchFamily="34" charset="0"/>
              </a:rPr>
              <a:t>if (length of list &gt; 1</a:t>
            </a:r>
            <a:r>
              <a:rPr lang="en-US" altLang="en-US" dirty="0" smtClean="0">
                <a:ea typeface="Verdana" panose="020B0604030504040204" pitchFamily="34" charset="0"/>
                <a:cs typeface="Verdana" panose="020B0604030504040204" pitchFamily="34" charset="0"/>
              </a:rPr>
              <a:t>) { </a:t>
            </a:r>
            <a:endParaRPr lang="en-US" altLang="en-US" dirty="0">
              <a:ea typeface="Verdana" panose="020B0604030504040204" pitchFamily="34" charset="0"/>
              <a:cs typeface="Verdana" panose="020B0604030504040204" pitchFamily="34" charset="0"/>
            </a:endParaRPr>
          </a:p>
          <a:p>
            <a:pPr marL="1157288" lvl="2" indent="-803275">
              <a:lnSpc>
                <a:spcPct val="120000"/>
              </a:lnSpc>
              <a:buFontTx/>
              <a:buNone/>
            </a:pPr>
            <a:r>
              <a:rPr lang="en-US" altLang="en-US" dirty="0">
                <a:ea typeface="Verdana" panose="020B0604030504040204" pitchFamily="34" charset="0"/>
                <a:cs typeface="Verdana" panose="020B0604030504040204" pitchFamily="34" charset="0"/>
              </a:rPr>
              <a:t>		</a:t>
            </a:r>
            <a:r>
              <a:rPr lang="en-US" altLang="en-US" dirty="0" smtClean="0">
                <a:ea typeface="Verdana" panose="020B0604030504040204" pitchFamily="34" charset="0"/>
                <a:cs typeface="Verdana" panose="020B0604030504040204" pitchFamily="34" charset="0"/>
              </a:rPr>
              <a:t>Partition </a:t>
            </a:r>
            <a:r>
              <a:rPr lang="en-US" altLang="en-US" dirty="0">
                <a:ea typeface="Verdana" panose="020B0604030504040204" pitchFamily="34" charset="0"/>
                <a:cs typeface="Verdana" panose="020B0604030504040204" pitchFamily="34" charset="0"/>
              </a:rPr>
              <a:t>list into two (approx.) equal sized </a:t>
            </a:r>
          </a:p>
          <a:p>
            <a:pPr marL="1157288" lvl="2" indent="-803275">
              <a:lnSpc>
                <a:spcPct val="120000"/>
              </a:lnSpc>
              <a:buFontTx/>
              <a:buNone/>
            </a:pPr>
            <a:r>
              <a:rPr lang="en-US" altLang="en-US" dirty="0">
                <a:ea typeface="Verdana" panose="020B0604030504040204" pitchFamily="34" charset="0"/>
                <a:cs typeface="Verdana" panose="020B0604030504040204" pitchFamily="34" charset="0"/>
              </a:rPr>
              <a:t>			lists, L1 &amp; L2;</a:t>
            </a:r>
          </a:p>
          <a:p>
            <a:pPr marL="1157288" lvl="2" indent="-803275">
              <a:lnSpc>
                <a:spcPct val="120000"/>
              </a:lnSpc>
              <a:buFontTx/>
              <a:buNone/>
            </a:pPr>
            <a:r>
              <a:rPr lang="en-US" altLang="en-US" dirty="0" smtClean="0">
                <a:ea typeface="Verdana" panose="020B0604030504040204" pitchFamily="34" charset="0"/>
                <a:cs typeface="Verdana" panose="020B0604030504040204" pitchFamily="34" charset="0"/>
              </a:rPr>
              <a:t>		</a:t>
            </a:r>
            <a:r>
              <a:rPr lang="en-US" altLang="en-US" dirty="0" err="1">
                <a:ea typeface="Verdana" panose="020B0604030504040204" pitchFamily="34" charset="0"/>
                <a:cs typeface="Verdana" panose="020B0604030504040204" pitchFamily="34" charset="0"/>
              </a:rPr>
              <a:t>mergeSort</a:t>
            </a:r>
            <a:r>
              <a:rPr lang="en-US" altLang="en-US" dirty="0">
                <a:ea typeface="Verdana" panose="020B0604030504040204" pitchFamily="34" charset="0"/>
                <a:cs typeface="Verdana" panose="020B0604030504040204" pitchFamily="34" charset="0"/>
              </a:rPr>
              <a:t> (L1);</a:t>
            </a:r>
          </a:p>
          <a:p>
            <a:pPr marL="1157288" lvl="2" indent="-803275">
              <a:lnSpc>
                <a:spcPct val="120000"/>
              </a:lnSpc>
              <a:buNone/>
            </a:pPr>
            <a:r>
              <a:rPr lang="en-US" altLang="en-US" dirty="0">
                <a:ea typeface="Verdana" panose="020B0604030504040204" pitchFamily="34" charset="0"/>
                <a:cs typeface="Verdana" panose="020B0604030504040204" pitchFamily="34" charset="0"/>
              </a:rPr>
              <a:t>		</a:t>
            </a:r>
            <a:r>
              <a:rPr lang="en-US" altLang="en-US" b="1" dirty="0" err="1">
                <a:effectLst>
                  <a:glow rad="139700">
                    <a:srgbClr val="FFC000">
                      <a:alpha val="40000"/>
                    </a:srgbClr>
                  </a:glow>
                </a:effectLst>
                <a:latin typeface="Arial" panose="020B0604020202020204" pitchFamily="34" charset="0"/>
              </a:rPr>
              <a:t>mergeSort</a:t>
            </a:r>
            <a:r>
              <a:rPr lang="en-US" altLang="en-US" b="1" dirty="0">
                <a:effectLst>
                  <a:glow rad="139700">
                    <a:srgbClr val="FFC000">
                      <a:alpha val="40000"/>
                    </a:srgbClr>
                  </a:glow>
                </a:effectLst>
                <a:latin typeface="Arial" panose="020B0604020202020204" pitchFamily="34" charset="0"/>
              </a:rPr>
              <a:t> (L2);</a:t>
            </a:r>
          </a:p>
          <a:p>
            <a:pPr marL="1157288" lvl="2" indent="-803275">
              <a:lnSpc>
                <a:spcPct val="120000"/>
              </a:lnSpc>
              <a:buFontTx/>
              <a:buNone/>
            </a:pPr>
            <a:r>
              <a:rPr lang="en-US" altLang="en-US" dirty="0" smtClean="0">
                <a:ea typeface="Verdana" panose="020B0604030504040204" pitchFamily="34" charset="0"/>
                <a:cs typeface="Verdana" panose="020B0604030504040204" pitchFamily="34" charset="0"/>
              </a:rPr>
              <a:t>		merge the sorted L1 &amp; L2;</a:t>
            </a:r>
          </a:p>
          <a:p>
            <a:pPr marL="1157288" lvl="2" indent="-803275">
              <a:lnSpc>
                <a:spcPct val="120000"/>
              </a:lnSpc>
              <a:buFontTx/>
              <a:buNone/>
            </a:pPr>
            <a:r>
              <a:rPr lang="en-US" altLang="en-US" dirty="0" smtClean="0">
                <a:ea typeface="Verdana" panose="020B0604030504040204" pitchFamily="34" charset="0"/>
                <a:cs typeface="Verdana" panose="020B0604030504040204" pitchFamily="34" charset="0"/>
              </a:rPr>
              <a:t>	  }</a:t>
            </a:r>
          </a:p>
          <a:p>
            <a:pPr marL="1157288" lvl="2" indent="-803275">
              <a:lnSpc>
                <a:spcPct val="120000"/>
              </a:lnSpc>
              <a:buFontTx/>
              <a:buNone/>
            </a:pPr>
            <a:r>
              <a:rPr lang="en-US" altLang="en-US" dirty="0" smtClean="0">
                <a:ea typeface="Verdana" panose="020B0604030504040204" pitchFamily="34" charset="0"/>
                <a:cs typeface="Verdana" panose="020B0604030504040204" pitchFamily="34" charset="0"/>
              </a:rPr>
              <a:t>}</a:t>
            </a:r>
          </a:p>
        </p:txBody>
      </p:sp>
      <p:cxnSp>
        <p:nvCxnSpPr>
          <p:cNvPr id="6" name="Curved Connector 5"/>
          <p:cNvCxnSpPr/>
          <p:nvPr/>
        </p:nvCxnSpPr>
        <p:spPr>
          <a:xfrm rot="16200000" flipV="1">
            <a:off x="265112" y="2400300"/>
            <a:ext cx="2438400" cy="1447800"/>
          </a:xfrm>
          <a:prstGeom prst="curvedConnector3">
            <a:avLst>
              <a:gd name="adj1" fmla="val -145"/>
            </a:avLst>
          </a:prstGeom>
          <a:ln>
            <a:solidFill>
              <a:srgbClr val="CC66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6486502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sz="3200" dirty="0"/>
              <a:t>Learning Objectives</a:t>
            </a:r>
            <a:endParaRPr lang="en-GB" sz="3200" dirty="0"/>
          </a:p>
        </p:txBody>
      </p:sp>
      <p:sp>
        <p:nvSpPr>
          <p:cNvPr id="5" name="Content Placeholder 4"/>
          <p:cNvSpPr>
            <a:spLocks noGrp="1"/>
          </p:cNvSpPr>
          <p:nvPr>
            <p:ph sz="quarter" idx="17"/>
          </p:nvPr>
        </p:nvSpPr>
        <p:spPr/>
        <p:txBody>
          <a:bodyPr/>
          <a:lstStyle/>
          <a:p>
            <a:pPr marL="0" indent="0">
              <a:buNone/>
            </a:pPr>
            <a:r>
              <a:rPr lang="en-US" sz="2400" dirty="0" smtClean="0"/>
              <a:t>At </a:t>
            </a:r>
            <a:r>
              <a:rPr lang="en-US" sz="2400" dirty="0"/>
              <a:t>the end of this lecture, students should be able to:</a:t>
            </a:r>
          </a:p>
          <a:p>
            <a:r>
              <a:rPr lang="en-US" sz="2400" dirty="0" smtClean="0"/>
              <a:t>Explain </a:t>
            </a:r>
            <a:r>
              <a:rPr lang="en-US" sz="2400" dirty="0"/>
              <a:t>the approach of Divide and Conquer</a:t>
            </a:r>
          </a:p>
          <a:p>
            <a:r>
              <a:rPr lang="en-US" sz="2400" dirty="0" smtClean="0"/>
              <a:t>Describe </a:t>
            </a:r>
            <a:r>
              <a:rPr lang="en-US" sz="2400" dirty="0"/>
              <a:t>how </a:t>
            </a:r>
            <a:r>
              <a:rPr lang="en-US" sz="2400" dirty="0" err="1"/>
              <a:t>Mergesort</a:t>
            </a:r>
            <a:r>
              <a:rPr lang="en-US" sz="2400" dirty="0"/>
              <a:t> works by:</a:t>
            </a:r>
          </a:p>
          <a:p>
            <a:pPr lvl="1">
              <a:buFont typeface="Arial" panose="020B0604020202020204" pitchFamily="34" charset="0"/>
              <a:buChar char="•"/>
            </a:pPr>
            <a:r>
              <a:rPr lang="en-US" sz="2000" dirty="0" smtClean="0"/>
              <a:t>Recalling the </a:t>
            </a:r>
            <a:r>
              <a:rPr lang="en-US" sz="2000" dirty="0"/>
              <a:t>pseudo code</a:t>
            </a:r>
          </a:p>
          <a:p>
            <a:pPr lvl="1">
              <a:buFont typeface="Arial" panose="020B0604020202020204" pitchFamily="34" charset="0"/>
              <a:buChar char="•"/>
            </a:pPr>
            <a:r>
              <a:rPr lang="en-US" sz="2000" dirty="0" smtClean="0"/>
              <a:t>Manually </a:t>
            </a:r>
            <a:r>
              <a:rPr lang="en-US" sz="2000" dirty="0"/>
              <a:t>executing the algorithm on a toy input array</a:t>
            </a:r>
          </a:p>
          <a:p>
            <a:r>
              <a:rPr lang="en-US" sz="2400" dirty="0" err="1"/>
              <a:t>Analyse</a:t>
            </a:r>
            <a:r>
              <a:rPr lang="en-US" sz="2400" dirty="0"/>
              <a:t> the time complexity of </a:t>
            </a:r>
            <a:r>
              <a:rPr lang="en-US" sz="2400" dirty="0" err="1"/>
              <a:t>Mergesort</a:t>
            </a:r>
            <a:r>
              <a:rPr lang="en-US" sz="2400" dirty="0"/>
              <a:t>, by using:</a:t>
            </a:r>
          </a:p>
          <a:p>
            <a:pPr lvl="1">
              <a:buFont typeface="Arial" panose="020B0604020202020204" pitchFamily="34" charset="0"/>
              <a:buChar char="•"/>
            </a:pPr>
            <a:r>
              <a:rPr lang="en-US" sz="2000" dirty="0"/>
              <a:t>Recurrence equation</a:t>
            </a:r>
          </a:p>
          <a:p>
            <a:pPr lvl="1">
              <a:buFont typeface="Arial" panose="020B0604020202020204" pitchFamily="34" charset="0"/>
              <a:buChar char="•"/>
            </a:pPr>
            <a:r>
              <a:rPr lang="en-US" sz="2000" dirty="0"/>
              <a:t>Recursion tree</a:t>
            </a:r>
          </a:p>
          <a:p>
            <a:pPr marL="0" indent="0">
              <a:buNone/>
            </a:pPr>
            <a:endParaRPr lang="en-US" sz="2400" dirty="0"/>
          </a:p>
        </p:txBody>
      </p:sp>
    </p:spTree>
    <p:extLst>
      <p:ext uri="{BB962C8B-B14F-4D97-AF65-F5344CB8AC3E}">
        <p14:creationId xmlns:p14="http://schemas.microsoft.com/office/powerpoint/2010/main" val="3818623394"/>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fade">
                                      <p:cBhvr>
                                        <p:cTn id="32" dur="500"/>
                                        <p:tgtEl>
                                          <p:spTgt spid="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Effect transition="in" filter="fade">
                                      <p:cBhvr>
                                        <p:cTn id="37"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err="1" smtClean="0">
                <a:latin typeface="Arial" panose="020B0604020202020204" pitchFamily="34" charset="0"/>
              </a:rPr>
              <a:t>Mergesort</a:t>
            </a:r>
            <a:r>
              <a:rPr lang="en-US" altLang="en-US" dirty="0" smtClean="0">
                <a:latin typeface="Arial" panose="020B0604020202020204" pitchFamily="34" charset="0"/>
              </a:rPr>
              <a:t> (Algorithm)</a:t>
            </a:r>
            <a:endParaRPr lang="en-US" altLang="en-US" dirty="0">
              <a:latin typeface="Arial" panose="020B0604020202020204" pitchFamily="34" charset="0"/>
            </a:endParaRPr>
          </a:p>
        </p:txBody>
      </p:sp>
      <p:sp>
        <p:nvSpPr>
          <p:cNvPr id="33795" name="Rectangle 3"/>
          <p:cNvSpPr>
            <a:spLocks noGrp="1" noChangeArrowheads="1"/>
          </p:cNvSpPr>
          <p:nvPr>
            <p:ph sz="quarter" idx="17"/>
          </p:nvPr>
        </p:nvSpPr>
        <p:spPr>
          <a:xfrm>
            <a:off x="366617" y="1471613"/>
            <a:ext cx="9041068" cy="3987800"/>
          </a:xfrm>
        </p:spPr>
        <p:txBody>
          <a:bodyPr/>
          <a:lstStyle/>
          <a:p>
            <a:pPr marL="1157288" lvl="2" indent="-803275">
              <a:lnSpc>
                <a:spcPct val="120000"/>
              </a:lnSpc>
              <a:buFontTx/>
              <a:buNone/>
            </a:pPr>
            <a:r>
              <a:rPr lang="en-US" altLang="en-US" b="1" dirty="0" err="1">
                <a:latin typeface="Arial" panose="020B0604020202020204" pitchFamily="34" charset="0"/>
              </a:rPr>
              <a:t>mergeSort</a:t>
            </a:r>
            <a:r>
              <a:rPr lang="en-US" altLang="en-US" b="1" dirty="0">
                <a:latin typeface="Arial" panose="020B0604020202020204" pitchFamily="34" charset="0"/>
              </a:rPr>
              <a:t>(list) </a:t>
            </a:r>
            <a:r>
              <a:rPr lang="en-US" altLang="en-US" b="1" dirty="0" smtClean="0">
                <a:latin typeface="Arial" panose="020B0604020202020204" pitchFamily="34" charset="0"/>
              </a:rPr>
              <a:t>{</a:t>
            </a:r>
          </a:p>
          <a:p>
            <a:pPr marL="1157288" lvl="2" indent="-803275">
              <a:lnSpc>
                <a:spcPct val="120000"/>
              </a:lnSpc>
              <a:buFontTx/>
              <a:buNone/>
            </a:pPr>
            <a:r>
              <a:rPr lang="en-US" altLang="en-US" b="1" dirty="0" smtClean="0">
                <a:latin typeface="Arial" panose="020B0604020202020204" pitchFamily="34" charset="0"/>
              </a:rPr>
              <a:t>	</a:t>
            </a:r>
            <a:r>
              <a:rPr lang="en-US" altLang="en-US" b="1" dirty="0" smtClean="0"/>
              <a:t> </a:t>
            </a:r>
            <a:r>
              <a:rPr lang="en-US" altLang="en-US" dirty="0">
                <a:ea typeface="Verdana" panose="020B0604030504040204" pitchFamily="34" charset="0"/>
                <a:cs typeface="Verdana" panose="020B0604030504040204" pitchFamily="34" charset="0"/>
              </a:rPr>
              <a:t>if (length of list &gt; 1) </a:t>
            </a:r>
            <a:r>
              <a:rPr lang="en-US" altLang="en-US" dirty="0" smtClean="0">
                <a:ea typeface="Verdana" panose="020B0604030504040204" pitchFamily="34" charset="0"/>
                <a:cs typeface="Verdana" panose="020B0604030504040204" pitchFamily="34" charset="0"/>
              </a:rPr>
              <a:t>{</a:t>
            </a:r>
            <a:endParaRPr lang="en-US" altLang="en-US" dirty="0">
              <a:ea typeface="Verdana" panose="020B0604030504040204" pitchFamily="34" charset="0"/>
              <a:cs typeface="Verdana" panose="020B0604030504040204" pitchFamily="34" charset="0"/>
            </a:endParaRPr>
          </a:p>
          <a:p>
            <a:pPr marL="1157288" lvl="2" indent="-803275">
              <a:lnSpc>
                <a:spcPct val="120000"/>
              </a:lnSpc>
              <a:buFontTx/>
              <a:buNone/>
            </a:pPr>
            <a:r>
              <a:rPr lang="en-US" altLang="en-US" dirty="0">
                <a:ea typeface="Verdana" panose="020B0604030504040204" pitchFamily="34" charset="0"/>
                <a:cs typeface="Verdana" panose="020B0604030504040204" pitchFamily="34" charset="0"/>
              </a:rPr>
              <a:t>		</a:t>
            </a:r>
            <a:r>
              <a:rPr lang="en-US" altLang="en-US" dirty="0" smtClean="0">
                <a:ea typeface="Verdana" panose="020B0604030504040204" pitchFamily="34" charset="0"/>
                <a:cs typeface="Verdana" panose="020B0604030504040204" pitchFamily="34" charset="0"/>
              </a:rPr>
              <a:t>Partition </a:t>
            </a:r>
            <a:r>
              <a:rPr lang="en-US" altLang="en-US" dirty="0">
                <a:ea typeface="Verdana" panose="020B0604030504040204" pitchFamily="34" charset="0"/>
                <a:cs typeface="Verdana" panose="020B0604030504040204" pitchFamily="34" charset="0"/>
              </a:rPr>
              <a:t>list into two (approx.) equal sized </a:t>
            </a:r>
          </a:p>
          <a:p>
            <a:pPr marL="1157288" lvl="2" indent="-803275">
              <a:lnSpc>
                <a:spcPct val="120000"/>
              </a:lnSpc>
              <a:buFontTx/>
              <a:buNone/>
            </a:pPr>
            <a:r>
              <a:rPr lang="en-US" altLang="en-US" dirty="0">
                <a:ea typeface="Verdana" panose="020B0604030504040204" pitchFamily="34" charset="0"/>
                <a:cs typeface="Verdana" panose="020B0604030504040204" pitchFamily="34" charset="0"/>
              </a:rPr>
              <a:t>			lists, L1 &amp; L2;</a:t>
            </a:r>
          </a:p>
          <a:p>
            <a:pPr marL="1157288" lvl="2" indent="-803275">
              <a:lnSpc>
                <a:spcPct val="120000"/>
              </a:lnSpc>
              <a:buFontTx/>
              <a:buNone/>
            </a:pPr>
            <a:r>
              <a:rPr lang="en-US" altLang="en-US" dirty="0" smtClean="0">
                <a:ea typeface="Verdana" panose="020B0604030504040204" pitchFamily="34" charset="0"/>
                <a:cs typeface="Verdana" panose="020B0604030504040204" pitchFamily="34" charset="0"/>
              </a:rPr>
              <a:t>		</a:t>
            </a:r>
            <a:r>
              <a:rPr lang="en-US" altLang="en-US" dirty="0" err="1">
                <a:ea typeface="Verdana" panose="020B0604030504040204" pitchFamily="34" charset="0"/>
                <a:cs typeface="Verdana" panose="020B0604030504040204" pitchFamily="34" charset="0"/>
              </a:rPr>
              <a:t>mergeSort</a:t>
            </a:r>
            <a:r>
              <a:rPr lang="en-US" altLang="en-US" dirty="0">
                <a:ea typeface="Verdana" panose="020B0604030504040204" pitchFamily="34" charset="0"/>
                <a:cs typeface="Verdana" panose="020B0604030504040204" pitchFamily="34" charset="0"/>
              </a:rPr>
              <a:t> (L1);</a:t>
            </a:r>
          </a:p>
          <a:p>
            <a:pPr marL="1157288" lvl="2" indent="-803275">
              <a:lnSpc>
                <a:spcPct val="120000"/>
              </a:lnSpc>
              <a:buNone/>
            </a:pPr>
            <a:r>
              <a:rPr lang="en-US" altLang="en-US" dirty="0">
                <a:ea typeface="Verdana" panose="020B0604030504040204" pitchFamily="34" charset="0"/>
                <a:cs typeface="Verdana" panose="020B0604030504040204" pitchFamily="34" charset="0"/>
              </a:rPr>
              <a:t>		</a:t>
            </a:r>
            <a:r>
              <a:rPr lang="en-US" altLang="en-US" dirty="0" err="1">
                <a:ea typeface="Verdana" panose="020B0604030504040204" pitchFamily="34" charset="0"/>
                <a:cs typeface="Verdana" panose="020B0604030504040204" pitchFamily="34" charset="0"/>
              </a:rPr>
              <a:t>mergeSort</a:t>
            </a:r>
            <a:r>
              <a:rPr lang="en-US" altLang="en-US" dirty="0">
                <a:ea typeface="Verdana" panose="020B0604030504040204" pitchFamily="34" charset="0"/>
                <a:cs typeface="Verdana" panose="020B0604030504040204" pitchFamily="34" charset="0"/>
              </a:rPr>
              <a:t> (L2);</a:t>
            </a:r>
          </a:p>
          <a:p>
            <a:pPr marL="1157288" lvl="2" indent="-803275">
              <a:lnSpc>
                <a:spcPct val="120000"/>
              </a:lnSpc>
              <a:buNone/>
            </a:pPr>
            <a:r>
              <a:rPr lang="en-US" altLang="en-US" dirty="0" smtClean="0">
                <a:ea typeface="Verdana" panose="020B0604030504040204" pitchFamily="34" charset="0"/>
                <a:cs typeface="Verdana" panose="020B0604030504040204" pitchFamily="34" charset="0"/>
              </a:rPr>
              <a:t>		</a:t>
            </a:r>
            <a:r>
              <a:rPr lang="en-US" altLang="en-US" b="1" dirty="0">
                <a:effectLst>
                  <a:glow rad="139700">
                    <a:srgbClr val="FFC000">
                      <a:alpha val="40000"/>
                    </a:srgbClr>
                  </a:glow>
                </a:effectLst>
                <a:latin typeface="Arial" panose="020B0604020202020204" pitchFamily="34" charset="0"/>
              </a:rPr>
              <a:t>merge the sorted L1 &amp; L2;</a:t>
            </a:r>
          </a:p>
          <a:p>
            <a:pPr marL="1157288" lvl="2" indent="-803275">
              <a:lnSpc>
                <a:spcPct val="120000"/>
              </a:lnSpc>
              <a:buFontTx/>
              <a:buNone/>
            </a:pPr>
            <a:r>
              <a:rPr lang="en-US" altLang="en-US" dirty="0" smtClean="0">
                <a:ea typeface="Verdana" panose="020B0604030504040204" pitchFamily="34" charset="0"/>
                <a:cs typeface="Verdana" panose="020B0604030504040204" pitchFamily="34" charset="0"/>
              </a:rPr>
              <a:t>	  }</a:t>
            </a:r>
          </a:p>
          <a:p>
            <a:pPr marL="1157288" lvl="2" indent="-803275">
              <a:lnSpc>
                <a:spcPct val="120000"/>
              </a:lnSpc>
              <a:buFontTx/>
              <a:buNone/>
            </a:pPr>
            <a:r>
              <a:rPr lang="en-US" altLang="en-US" dirty="0" smtClean="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11951985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err="1" smtClean="0">
                <a:latin typeface="Arial" panose="020B0604020202020204" pitchFamily="34" charset="0"/>
              </a:rPr>
              <a:t>Mergesort</a:t>
            </a:r>
            <a:r>
              <a:rPr lang="en-US" altLang="en-US" dirty="0" smtClean="0">
                <a:latin typeface="Arial" panose="020B0604020202020204" pitchFamily="34" charset="0"/>
              </a:rPr>
              <a:t> (Algorithm)</a:t>
            </a:r>
            <a:endParaRPr lang="en-US" altLang="en-US" dirty="0">
              <a:latin typeface="Arial" panose="020B0604020202020204" pitchFamily="34" charset="0"/>
            </a:endParaRPr>
          </a:p>
        </p:txBody>
      </p:sp>
      <p:sp>
        <p:nvSpPr>
          <p:cNvPr id="33795" name="Rectangle 3"/>
          <p:cNvSpPr>
            <a:spLocks noGrp="1" noChangeArrowheads="1"/>
          </p:cNvSpPr>
          <p:nvPr>
            <p:ph sz="quarter" idx="17"/>
          </p:nvPr>
        </p:nvSpPr>
        <p:spPr>
          <a:xfrm>
            <a:off x="366617" y="1471613"/>
            <a:ext cx="9041068" cy="3987800"/>
          </a:xfrm>
        </p:spPr>
        <p:txBody>
          <a:bodyPr/>
          <a:lstStyle/>
          <a:p>
            <a:pPr marL="1157288" lvl="2" indent="-803275">
              <a:lnSpc>
                <a:spcPct val="120000"/>
              </a:lnSpc>
              <a:buFontTx/>
              <a:buNone/>
            </a:pPr>
            <a:r>
              <a:rPr lang="en-US" altLang="en-US" b="1" dirty="0" err="1">
                <a:latin typeface="Arial" panose="020B0604020202020204" pitchFamily="34" charset="0"/>
              </a:rPr>
              <a:t>mergeSort</a:t>
            </a:r>
            <a:r>
              <a:rPr lang="en-US" altLang="en-US" b="1" dirty="0">
                <a:latin typeface="Arial" panose="020B0604020202020204" pitchFamily="34" charset="0"/>
              </a:rPr>
              <a:t>(list) </a:t>
            </a:r>
            <a:r>
              <a:rPr lang="en-US" altLang="en-US" b="1" dirty="0" smtClean="0">
                <a:latin typeface="Arial" panose="020B0604020202020204" pitchFamily="34" charset="0"/>
              </a:rPr>
              <a:t>{</a:t>
            </a:r>
          </a:p>
          <a:p>
            <a:pPr marL="1157288" lvl="2" indent="-803275">
              <a:lnSpc>
                <a:spcPct val="120000"/>
              </a:lnSpc>
              <a:buFontTx/>
              <a:buNone/>
            </a:pPr>
            <a:r>
              <a:rPr lang="en-US" altLang="en-US" b="1" dirty="0" smtClean="0">
                <a:latin typeface="Arial" panose="020B0604020202020204" pitchFamily="34" charset="0"/>
              </a:rPr>
              <a:t>	</a:t>
            </a:r>
            <a:r>
              <a:rPr lang="en-US" altLang="en-US" b="1" dirty="0" smtClean="0"/>
              <a:t> </a:t>
            </a:r>
            <a:r>
              <a:rPr lang="en-US" altLang="en-US" dirty="0">
                <a:ea typeface="Verdana" panose="020B0604030504040204" pitchFamily="34" charset="0"/>
                <a:cs typeface="Verdana" panose="020B0604030504040204" pitchFamily="34" charset="0"/>
              </a:rPr>
              <a:t>if (length of list &gt; 1) </a:t>
            </a:r>
            <a:r>
              <a:rPr lang="en-US" altLang="en-US" dirty="0" smtClean="0">
                <a:ea typeface="Verdana" panose="020B0604030504040204" pitchFamily="34" charset="0"/>
                <a:cs typeface="Verdana" panose="020B0604030504040204" pitchFamily="34" charset="0"/>
              </a:rPr>
              <a:t>{</a:t>
            </a:r>
            <a:endParaRPr lang="en-US" altLang="en-US" dirty="0">
              <a:ea typeface="Verdana" panose="020B0604030504040204" pitchFamily="34" charset="0"/>
              <a:cs typeface="Verdana" panose="020B0604030504040204" pitchFamily="34" charset="0"/>
            </a:endParaRPr>
          </a:p>
          <a:p>
            <a:pPr marL="1157288" lvl="2" indent="-803275">
              <a:lnSpc>
                <a:spcPct val="120000"/>
              </a:lnSpc>
              <a:buFontTx/>
              <a:buNone/>
            </a:pPr>
            <a:r>
              <a:rPr lang="en-US" altLang="en-US" dirty="0">
                <a:ea typeface="Verdana" panose="020B0604030504040204" pitchFamily="34" charset="0"/>
                <a:cs typeface="Verdana" panose="020B0604030504040204" pitchFamily="34" charset="0"/>
              </a:rPr>
              <a:t>		</a:t>
            </a:r>
            <a:r>
              <a:rPr lang="en-US" altLang="en-US" dirty="0" smtClean="0">
                <a:ea typeface="Verdana" panose="020B0604030504040204" pitchFamily="34" charset="0"/>
                <a:cs typeface="Verdana" panose="020B0604030504040204" pitchFamily="34" charset="0"/>
              </a:rPr>
              <a:t>Partition </a:t>
            </a:r>
            <a:r>
              <a:rPr lang="en-US" altLang="en-US" dirty="0">
                <a:ea typeface="Verdana" panose="020B0604030504040204" pitchFamily="34" charset="0"/>
                <a:cs typeface="Verdana" panose="020B0604030504040204" pitchFamily="34" charset="0"/>
              </a:rPr>
              <a:t>list into two (approx.) equal sized </a:t>
            </a:r>
          </a:p>
          <a:p>
            <a:pPr marL="1157288" lvl="2" indent="-803275">
              <a:lnSpc>
                <a:spcPct val="120000"/>
              </a:lnSpc>
              <a:buFontTx/>
              <a:buNone/>
            </a:pPr>
            <a:r>
              <a:rPr lang="en-US" altLang="en-US" dirty="0">
                <a:ea typeface="Verdana" panose="020B0604030504040204" pitchFamily="34" charset="0"/>
                <a:cs typeface="Verdana" panose="020B0604030504040204" pitchFamily="34" charset="0"/>
              </a:rPr>
              <a:t>			lists, L1 &amp; L2;</a:t>
            </a:r>
          </a:p>
          <a:p>
            <a:pPr marL="1157288" lvl="2" indent="-803275">
              <a:lnSpc>
                <a:spcPct val="120000"/>
              </a:lnSpc>
              <a:buFontTx/>
              <a:buNone/>
            </a:pPr>
            <a:r>
              <a:rPr lang="en-US" altLang="en-US" dirty="0" smtClean="0">
                <a:ea typeface="Verdana" panose="020B0604030504040204" pitchFamily="34" charset="0"/>
                <a:cs typeface="Verdana" panose="020B0604030504040204" pitchFamily="34" charset="0"/>
              </a:rPr>
              <a:t>		</a:t>
            </a:r>
            <a:r>
              <a:rPr lang="en-US" altLang="en-US" dirty="0" err="1">
                <a:ea typeface="Verdana" panose="020B0604030504040204" pitchFamily="34" charset="0"/>
                <a:cs typeface="Verdana" panose="020B0604030504040204" pitchFamily="34" charset="0"/>
              </a:rPr>
              <a:t>mergeSort</a:t>
            </a:r>
            <a:r>
              <a:rPr lang="en-US" altLang="en-US" dirty="0">
                <a:ea typeface="Verdana" panose="020B0604030504040204" pitchFamily="34" charset="0"/>
                <a:cs typeface="Verdana" panose="020B0604030504040204" pitchFamily="34" charset="0"/>
              </a:rPr>
              <a:t> (L1);</a:t>
            </a:r>
          </a:p>
          <a:p>
            <a:pPr marL="1157288" lvl="2" indent="-803275">
              <a:lnSpc>
                <a:spcPct val="120000"/>
              </a:lnSpc>
              <a:buNone/>
            </a:pPr>
            <a:r>
              <a:rPr lang="en-US" altLang="en-US" dirty="0">
                <a:ea typeface="Verdana" panose="020B0604030504040204" pitchFamily="34" charset="0"/>
                <a:cs typeface="Verdana" panose="020B0604030504040204" pitchFamily="34" charset="0"/>
              </a:rPr>
              <a:t>		</a:t>
            </a:r>
            <a:r>
              <a:rPr lang="en-US" altLang="en-US" dirty="0" err="1">
                <a:ea typeface="Verdana" panose="020B0604030504040204" pitchFamily="34" charset="0"/>
                <a:cs typeface="Verdana" panose="020B0604030504040204" pitchFamily="34" charset="0"/>
              </a:rPr>
              <a:t>mergeSort</a:t>
            </a:r>
            <a:r>
              <a:rPr lang="en-US" altLang="en-US" dirty="0">
                <a:ea typeface="Verdana" panose="020B0604030504040204" pitchFamily="34" charset="0"/>
                <a:cs typeface="Verdana" panose="020B0604030504040204" pitchFamily="34" charset="0"/>
              </a:rPr>
              <a:t> (L2);</a:t>
            </a:r>
          </a:p>
          <a:p>
            <a:pPr marL="1157288" lvl="2" indent="-803275">
              <a:lnSpc>
                <a:spcPct val="120000"/>
              </a:lnSpc>
              <a:buNone/>
            </a:pPr>
            <a:r>
              <a:rPr lang="en-US" altLang="en-US" dirty="0" smtClean="0">
                <a:ea typeface="Verdana" panose="020B0604030504040204" pitchFamily="34" charset="0"/>
                <a:cs typeface="Verdana" panose="020B0604030504040204" pitchFamily="34" charset="0"/>
              </a:rPr>
              <a:t>		</a:t>
            </a:r>
            <a:r>
              <a:rPr lang="en-US" altLang="en-US" dirty="0">
                <a:ea typeface="Verdana" panose="020B0604030504040204" pitchFamily="34" charset="0"/>
                <a:cs typeface="Verdana" panose="020B0604030504040204" pitchFamily="34" charset="0"/>
              </a:rPr>
              <a:t>merge the sorted L1 &amp; L2;</a:t>
            </a:r>
          </a:p>
          <a:p>
            <a:pPr marL="1157288" lvl="2" indent="-803275">
              <a:lnSpc>
                <a:spcPct val="120000"/>
              </a:lnSpc>
              <a:buFontTx/>
              <a:buNone/>
            </a:pPr>
            <a:r>
              <a:rPr lang="en-US" altLang="en-US" dirty="0" smtClean="0">
                <a:ea typeface="Verdana" panose="020B0604030504040204" pitchFamily="34" charset="0"/>
                <a:cs typeface="Verdana" panose="020B0604030504040204" pitchFamily="34" charset="0"/>
              </a:rPr>
              <a:t>	  }</a:t>
            </a:r>
          </a:p>
          <a:p>
            <a:pPr marL="1157288" lvl="2" indent="-803275">
              <a:lnSpc>
                <a:spcPct val="120000"/>
              </a:lnSpc>
              <a:buFontTx/>
              <a:buNone/>
            </a:pPr>
            <a:r>
              <a:rPr lang="en-US" altLang="en-US" dirty="0" smtClean="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5793351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33795">
                                            <p:txEl>
                                              <p:pRg st="6" end="6"/>
                                            </p:txEl>
                                          </p:spTgt>
                                        </p:tgtEl>
                                      </p:cBhvr>
                                    </p:animEffect>
                                    <p:animScale>
                                      <p:cBhvr>
                                        <p:cTn id="7" dur="250" autoRev="1" fill="hold"/>
                                        <p:tgtEl>
                                          <p:spTgt spid="33795">
                                            <p:txEl>
                                              <p:pRg st="6" end="6"/>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GB" dirty="0" err="1" smtClean="0"/>
              <a:t>Mergesort</a:t>
            </a:r>
            <a:endParaRPr lang="en-GB" dirty="0" smtClean="0"/>
          </a:p>
          <a:p>
            <a:r>
              <a:rPr lang="en-GB" dirty="0" smtClean="0"/>
              <a:t>(Overview of Pseudo Code)</a:t>
            </a:r>
            <a:endParaRPr lang="en-GB" dirty="0"/>
          </a:p>
        </p:txBody>
      </p:sp>
    </p:spTree>
    <p:extLst>
      <p:ext uri="{BB962C8B-B14F-4D97-AF65-F5344CB8AC3E}">
        <p14:creationId xmlns:p14="http://schemas.microsoft.com/office/powerpoint/2010/main" val="3643274370"/>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altLang="en-US" dirty="0" err="1" smtClean="0">
                <a:latin typeface="Arial" panose="020B0604020202020204" pitchFamily="34" charset="0"/>
              </a:rPr>
              <a:t>Mergesort</a:t>
            </a:r>
            <a:endParaRPr lang="en-US" altLang="en-US" dirty="0">
              <a:latin typeface="Arial" panose="020B0604020202020204" pitchFamily="34" charset="0"/>
            </a:endParaRPr>
          </a:p>
        </p:txBody>
      </p:sp>
      <p:sp>
        <p:nvSpPr>
          <p:cNvPr id="34819" name="Rectangle 3"/>
          <p:cNvSpPr>
            <a:spLocks noGrp="1" noChangeArrowheads="1"/>
          </p:cNvSpPr>
          <p:nvPr>
            <p:ph sz="quarter" idx="17"/>
          </p:nvPr>
        </p:nvSpPr>
        <p:spPr>
          <a:xfrm>
            <a:off x="647541" y="1435100"/>
            <a:ext cx="4564221" cy="3987800"/>
          </a:xfrm>
        </p:spPr>
        <p:txBody>
          <a:bodyPr/>
          <a:lstStyle/>
          <a:p>
            <a:pPr>
              <a:lnSpc>
                <a:spcPct val="110000"/>
              </a:lnSpc>
              <a:buFont typeface="Monotype Sorts" pitchFamily="2" charset="2"/>
              <a:buNone/>
            </a:pPr>
            <a:r>
              <a:rPr lang="en-US" altLang="en-US" sz="2400" b="1" dirty="0" smtClean="0"/>
              <a:t>void </a:t>
            </a:r>
            <a:r>
              <a:rPr lang="en-US" altLang="en-US" sz="2400" b="1" dirty="0" err="1" smtClean="0"/>
              <a:t>mergesort</a:t>
            </a:r>
            <a:r>
              <a:rPr lang="en-US" altLang="en-US" sz="2400" b="1" dirty="0" smtClean="0"/>
              <a:t>(</a:t>
            </a:r>
            <a:r>
              <a:rPr lang="en-US" altLang="en-US" sz="2400" b="1" dirty="0" err="1" smtClean="0"/>
              <a:t>int</a:t>
            </a:r>
            <a:r>
              <a:rPr lang="en-US" altLang="en-US" sz="2400" b="1" dirty="0" smtClean="0"/>
              <a:t> n, </a:t>
            </a:r>
            <a:r>
              <a:rPr lang="en-US" altLang="en-US" sz="2400" b="1" dirty="0" err="1" smtClean="0"/>
              <a:t>int</a:t>
            </a:r>
            <a:r>
              <a:rPr lang="en-US" altLang="en-US" sz="2400" b="1" dirty="0" smtClean="0"/>
              <a:t> m)</a:t>
            </a:r>
          </a:p>
          <a:p>
            <a:pPr>
              <a:lnSpc>
                <a:spcPct val="110000"/>
              </a:lnSpc>
              <a:buFont typeface="Monotype Sorts" pitchFamily="2" charset="2"/>
              <a:buNone/>
            </a:pPr>
            <a:r>
              <a:rPr lang="en-US" altLang="en-US" sz="2400" dirty="0" smtClean="0"/>
              <a:t>{	</a:t>
            </a:r>
            <a:r>
              <a:rPr lang="en-US" altLang="en-US" sz="2400" dirty="0" err="1" smtClean="0"/>
              <a:t>int</a:t>
            </a:r>
            <a:r>
              <a:rPr lang="en-US" altLang="en-US" sz="2400" dirty="0" smtClean="0"/>
              <a:t> mid = (</a:t>
            </a:r>
            <a:r>
              <a:rPr lang="en-US" altLang="en-US" sz="2400" dirty="0" err="1" smtClean="0"/>
              <a:t>n+m</a:t>
            </a:r>
            <a:r>
              <a:rPr lang="en-US" altLang="en-US" sz="2400" dirty="0" smtClean="0"/>
              <a:t>)/2; </a:t>
            </a:r>
          </a:p>
          <a:p>
            <a:pPr>
              <a:lnSpc>
                <a:spcPct val="110000"/>
              </a:lnSpc>
              <a:buFont typeface="Monotype Sorts" pitchFamily="2" charset="2"/>
              <a:buNone/>
            </a:pPr>
            <a:r>
              <a:rPr lang="en-US" altLang="en-US" sz="2400" dirty="0" smtClean="0"/>
              <a:t>    if (m-n &lt;= 0) </a:t>
            </a:r>
          </a:p>
          <a:p>
            <a:pPr>
              <a:lnSpc>
                <a:spcPct val="110000"/>
              </a:lnSpc>
              <a:buFont typeface="Monotype Sorts" pitchFamily="2" charset="2"/>
              <a:buNone/>
            </a:pPr>
            <a:r>
              <a:rPr lang="en-US" altLang="en-US" sz="2400" dirty="0" smtClean="0"/>
              <a:t>    		return;</a:t>
            </a:r>
          </a:p>
          <a:p>
            <a:pPr>
              <a:lnSpc>
                <a:spcPct val="110000"/>
              </a:lnSpc>
              <a:buFont typeface="Monotype Sorts" pitchFamily="2" charset="2"/>
              <a:buNone/>
            </a:pPr>
            <a:r>
              <a:rPr lang="en-US" altLang="en-US" sz="2400" dirty="0" smtClean="0"/>
              <a:t>    else if (m-n &gt; 1) {</a:t>
            </a:r>
          </a:p>
          <a:p>
            <a:pPr>
              <a:lnSpc>
                <a:spcPct val="110000"/>
              </a:lnSpc>
              <a:buFont typeface="Monotype Sorts" pitchFamily="2" charset="2"/>
              <a:buNone/>
            </a:pPr>
            <a:r>
              <a:rPr lang="en-US" altLang="en-US" sz="2400" dirty="0" smtClean="0"/>
              <a:t>		</a:t>
            </a:r>
            <a:r>
              <a:rPr lang="en-US" altLang="en-US" sz="2400" dirty="0" err="1" smtClean="0"/>
              <a:t>mergesort</a:t>
            </a:r>
            <a:r>
              <a:rPr lang="en-US" altLang="en-US" sz="2400" dirty="0" smtClean="0"/>
              <a:t>(n, mid);</a:t>
            </a:r>
          </a:p>
          <a:p>
            <a:pPr>
              <a:lnSpc>
                <a:spcPct val="110000"/>
              </a:lnSpc>
              <a:buFont typeface="Monotype Sorts" pitchFamily="2" charset="2"/>
              <a:buNone/>
            </a:pPr>
            <a:r>
              <a:rPr lang="en-US" altLang="en-US" sz="2400" dirty="0" smtClean="0"/>
              <a:t>		</a:t>
            </a:r>
            <a:r>
              <a:rPr lang="en-US" altLang="en-US" sz="2400" dirty="0" err="1" smtClean="0"/>
              <a:t>mergesort</a:t>
            </a:r>
            <a:r>
              <a:rPr lang="en-US" altLang="en-US" sz="2400" dirty="0" smtClean="0"/>
              <a:t>(mid+1, m);</a:t>
            </a:r>
          </a:p>
          <a:p>
            <a:pPr>
              <a:lnSpc>
                <a:spcPct val="110000"/>
              </a:lnSpc>
              <a:buFont typeface="Monotype Sorts" pitchFamily="2" charset="2"/>
              <a:buNone/>
            </a:pPr>
            <a:r>
              <a:rPr lang="en-US" altLang="en-US" sz="2400" dirty="0" smtClean="0"/>
              <a:t>    } </a:t>
            </a:r>
          </a:p>
          <a:p>
            <a:pPr>
              <a:lnSpc>
                <a:spcPct val="110000"/>
              </a:lnSpc>
              <a:buFont typeface="Monotype Sorts" pitchFamily="2" charset="2"/>
              <a:buNone/>
            </a:pPr>
            <a:r>
              <a:rPr lang="en-US" altLang="en-US" sz="2400" dirty="0" smtClean="0"/>
              <a:t>    merge(n, m);</a:t>
            </a:r>
          </a:p>
          <a:p>
            <a:pPr>
              <a:lnSpc>
                <a:spcPct val="110000"/>
              </a:lnSpc>
              <a:buFont typeface="Monotype Sorts" pitchFamily="2" charset="2"/>
              <a:buNone/>
            </a:pPr>
            <a:r>
              <a:rPr lang="en-US" altLang="en-US" sz="2400" dirty="0" smtClean="0"/>
              <a:t>}</a:t>
            </a:r>
          </a:p>
        </p:txBody>
      </p:sp>
      <p:graphicFrame>
        <p:nvGraphicFramePr>
          <p:cNvPr id="2" name="Table 1"/>
          <p:cNvGraphicFramePr>
            <a:graphicFrameLocks noGrp="1"/>
          </p:cNvGraphicFramePr>
          <p:nvPr>
            <p:extLst>
              <p:ext uri="{D42A27DB-BD31-4B8C-83A1-F6EECF244321}">
                <p14:modId xmlns:p14="http://schemas.microsoft.com/office/powerpoint/2010/main" val="3248731005"/>
              </p:ext>
            </p:extLst>
          </p:nvPr>
        </p:nvGraphicFramePr>
        <p:xfrm>
          <a:off x="5332411" y="2209799"/>
          <a:ext cx="4037065" cy="624807"/>
        </p:xfrm>
        <a:graphic>
          <a:graphicData uri="http://schemas.openxmlformats.org/drawingml/2006/table">
            <a:tbl>
              <a:tblPr firstRow="1" bandRow="1">
                <a:tableStyleId>{5C22544A-7EE6-4342-B048-85BDC9FD1C3A}</a:tableStyleId>
              </a:tblPr>
              <a:tblGrid>
                <a:gridCol w="807413">
                  <a:extLst>
                    <a:ext uri="{9D8B030D-6E8A-4147-A177-3AD203B41FA5}">
                      <a16:colId xmlns:a16="http://schemas.microsoft.com/office/drawing/2014/main" val="20000"/>
                    </a:ext>
                  </a:extLst>
                </a:gridCol>
                <a:gridCol w="807413">
                  <a:extLst>
                    <a:ext uri="{9D8B030D-6E8A-4147-A177-3AD203B41FA5}">
                      <a16:colId xmlns:a16="http://schemas.microsoft.com/office/drawing/2014/main" val="20001"/>
                    </a:ext>
                  </a:extLst>
                </a:gridCol>
                <a:gridCol w="807413">
                  <a:extLst>
                    <a:ext uri="{9D8B030D-6E8A-4147-A177-3AD203B41FA5}">
                      <a16:colId xmlns:a16="http://schemas.microsoft.com/office/drawing/2014/main" val="20002"/>
                    </a:ext>
                  </a:extLst>
                </a:gridCol>
                <a:gridCol w="807413">
                  <a:extLst>
                    <a:ext uri="{9D8B030D-6E8A-4147-A177-3AD203B41FA5}">
                      <a16:colId xmlns:a16="http://schemas.microsoft.com/office/drawing/2014/main" val="20003"/>
                    </a:ext>
                  </a:extLst>
                </a:gridCol>
                <a:gridCol w="807413">
                  <a:extLst>
                    <a:ext uri="{9D8B030D-6E8A-4147-A177-3AD203B41FA5}">
                      <a16:colId xmlns:a16="http://schemas.microsoft.com/office/drawing/2014/main" val="20004"/>
                    </a:ext>
                  </a:extLst>
                </a:gridCol>
              </a:tblGrid>
              <a:tr h="624807">
                <a:tc>
                  <a:txBody>
                    <a:bodyPr/>
                    <a:lstStyle/>
                    <a:p>
                      <a:pPr algn="ctr"/>
                      <a:r>
                        <a:rPr lang="en-GB" dirty="0" smtClean="0">
                          <a:solidFill>
                            <a:schemeClr val="tx1"/>
                          </a:solidFill>
                        </a:rPr>
                        <a:t>5</a:t>
                      </a:r>
                      <a:endParaRPr lang="en-GB" dirty="0">
                        <a:solidFill>
                          <a:schemeClr val="tx1"/>
                        </a:solidFill>
                      </a:endParaRPr>
                    </a:p>
                  </a:txBody>
                  <a:tcPr anchor="ctr">
                    <a:solidFill>
                      <a:schemeClr val="accent1">
                        <a:lumMod val="90000"/>
                      </a:schemeClr>
                    </a:solidFill>
                  </a:tcPr>
                </a:tc>
                <a:tc>
                  <a:txBody>
                    <a:bodyPr/>
                    <a:lstStyle/>
                    <a:p>
                      <a:pPr algn="ctr"/>
                      <a:r>
                        <a:rPr lang="en-GB" dirty="0" smtClean="0">
                          <a:solidFill>
                            <a:schemeClr val="tx1"/>
                          </a:solidFill>
                        </a:rPr>
                        <a:t>4</a:t>
                      </a:r>
                      <a:endParaRPr lang="en-GB" dirty="0">
                        <a:solidFill>
                          <a:schemeClr val="tx1"/>
                        </a:solidFill>
                      </a:endParaRPr>
                    </a:p>
                  </a:txBody>
                  <a:tcPr anchor="ctr">
                    <a:solidFill>
                      <a:schemeClr val="accent1">
                        <a:lumMod val="90000"/>
                      </a:schemeClr>
                    </a:solidFill>
                  </a:tcPr>
                </a:tc>
                <a:tc>
                  <a:txBody>
                    <a:bodyPr/>
                    <a:lstStyle/>
                    <a:p>
                      <a:pPr algn="ctr"/>
                      <a:r>
                        <a:rPr lang="en-GB" dirty="0" smtClean="0">
                          <a:solidFill>
                            <a:schemeClr val="tx1"/>
                          </a:solidFill>
                        </a:rPr>
                        <a:t>3</a:t>
                      </a:r>
                      <a:endParaRPr lang="en-GB" dirty="0">
                        <a:solidFill>
                          <a:schemeClr val="tx1"/>
                        </a:solidFill>
                      </a:endParaRPr>
                    </a:p>
                  </a:txBody>
                  <a:tcPr anchor="ctr">
                    <a:solidFill>
                      <a:schemeClr val="accent1">
                        <a:lumMod val="90000"/>
                      </a:schemeClr>
                    </a:solidFill>
                  </a:tcPr>
                </a:tc>
                <a:tc>
                  <a:txBody>
                    <a:bodyPr/>
                    <a:lstStyle/>
                    <a:p>
                      <a:pPr algn="ctr"/>
                      <a:r>
                        <a:rPr lang="en-GB" dirty="0" smtClean="0">
                          <a:solidFill>
                            <a:schemeClr val="tx1"/>
                          </a:solidFill>
                        </a:rPr>
                        <a:t>7</a:t>
                      </a:r>
                      <a:endParaRPr lang="en-GB" dirty="0">
                        <a:solidFill>
                          <a:schemeClr val="tx1"/>
                        </a:solidFill>
                      </a:endParaRPr>
                    </a:p>
                  </a:txBody>
                  <a:tcPr anchor="ctr">
                    <a:solidFill>
                      <a:schemeClr val="accent1">
                        <a:lumMod val="90000"/>
                      </a:schemeClr>
                    </a:solidFill>
                  </a:tcPr>
                </a:tc>
                <a:tc>
                  <a:txBody>
                    <a:bodyPr/>
                    <a:lstStyle/>
                    <a:p>
                      <a:pPr algn="ctr"/>
                      <a:r>
                        <a:rPr lang="en-GB" dirty="0" smtClean="0">
                          <a:solidFill>
                            <a:schemeClr val="tx1"/>
                          </a:solidFill>
                        </a:rPr>
                        <a:t>6</a:t>
                      </a:r>
                      <a:endParaRPr lang="en-GB" dirty="0">
                        <a:solidFill>
                          <a:schemeClr val="tx1"/>
                        </a:solidFill>
                      </a:endParaRPr>
                    </a:p>
                  </a:txBody>
                  <a:tcPr anchor="ctr">
                    <a:solidFill>
                      <a:schemeClr val="accent1">
                        <a:lumMod val="90000"/>
                      </a:schemeClr>
                    </a:solidFill>
                  </a:tcPr>
                </a:tc>
                <a:extLst>
                  <a:ext uri="{0D108BD9-81ED-4DB2-BD59-A6C34878D82A}">
                    <a16:rowId xmlns:a16="http://schemas.microsoft.com/office/drawing/2014/main" val="10000"/>
                  </a:ext>
                </a:extLst>
              </a:tr>
            </a:tbl>
          </a:graphicData>
        </a:graphic>
      </p:graphicFrame>
    </p:spTree>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altLang="en-US" dirty="0" err="1" smtClean="0">
                <a:latin typeface="Arial" panose="020B0604020202020204" pitchFamily="34" charset="0"/>
              </a:rPr>
              <a:t>Mergesort</a:t>
            </a:r>
            <a:endParaRPr lang="en-US" altLang="en-US" dirty="0">
              <a:latin typeface="Arial" panose="020B0604020202020204" pitchFamily="34" charset="0"/>
            </a:endParaRPr>
          </a:p>
        </p:txBody>
      </p:sp>
      <p:sp>
        <p:nvSpPr>
          <p:cNvPr id="34819" name="Rectangle 3"/>
          <p:cNvSpPr>
            <a:spLocks noGrp="1" noChangeArrowheads="1"/>
          </p:cNvSpPr>
          <p:nvPr>
            <p:ph sz="quarter" idx="17"/>
          </p:nvPr>
        </p:nvSpPr>
        <p:spPr>
          <a:xfrm>
            <a:off x="647541" y="1435100"/>
            <a:ext cx="4564221" cy="3987800"/>
          </a:xfrm>
        </p:spPr>
        <p:txBody>
          <a:bodyPr/>
          <a:lstStyle/>
          <a:p>
            <a:pPr>
              <a:lnSpc>
                <a:spcPct val="110000"/>
              </a:lnSpc>
              <a:buFont typeface="Monotype Sorts" pitchFamily="2" charset="2"/>
              <a:buNone/>
            </a:pPr>
            <a:r>
              <a:rPr lang="en-US" altLang="en-US" sz="2400" b="1" dirty="0"/>
              <a:t>void </a:t>
            </a:r>
            <a:r>
              <a:rPr lang="en-US" altLang="en-US" sz="2400" b="1" dirty="0" err="1"/>
              <a:t>mergesort</a:t>
            </a:r>
            <a:r>
              <a:rPr lang="en-US" altLang="en-US" sz="2400" b="1" dirty="0"/>
              <a:t>(</a:t>
            </a:r>
            <a:r>
              <a:rPr lang="en-US" altLang="en-US" sz="2400" b="1" dirty="0" err="1"/>
              <a:t>int</a:t>
            </a:r>
            <a:r>
              <a:rPr lang="en-US" altLang="en-US" sz="2400" b="1" dirty="0"/>
              <a:t> n, </a:t>
            </a:r>
            <a:r>
              <a:rPr lang="en-US" altLang="en-US" sz="2400" b="1" dirty="0" err="1"/>
              <a:t>int</a:t>
            </a:r>
            <a:r>
              <a:rPr lang="en-US" altLang="en-US" sz="2400" b="1" dirty="0"/>
              <a:t> m)</a:t>
            </a:r>
          </a:p>
          <a:p>
            <a:pPr>
              <a:lnSpc>
                <a:spcPct val="110000"/>
              </a:lnSpc>
              <a:buFont typeface="Monotype Sorts" pitchFamily="2" charset="2"/>
              <a:buNone/>
            </a:pPr>
            <a:r>
              <a:rPr lang="en-US" altLang="en-US" sz="2400" dirty="0"/>
              <a:t>{	</a:t>
            </a:r>
            <a:r>
              <a:rPr lang="en-US" altLang="en-US" sz="2400" dirty="0" err="1"/>
              <a:t>int</a:t>
            </a:r>
            <a:r>
              <a:rPr lang="en-US" altLang="en-US" sz="2400" dirty="0"/>
              <a:t> mid = (</a:t>
            </a:r>
            <a:r>
              <a:rPr lang="en-US" altLang="en-US" sz="2400" dirty="0" err="1"/>
              <a:t>n+m</a:t>
            </a:r>
            <a:r>
              <a:rPr lang="en-US" altLang="en-US" sz="2400" dirty="0"/>
              <a:t>)/2; </a:t>
            </a:r>
          </a:p>
          <a:p>
            <a:pPr>
              <a:lnSpc>
                <a:spcPct val="110000"/>
              </a:lnSpc>
              <a:buFont typeface="Monotype Sorts" pitchFamily="2" charset="2"/>
              <a:buNone/>
            </a:pPr>
            <a:r>
              <a:rPr lang="en-US" altLang="en-US" sz="2400" dirty="0"/>
              <a:t>    if (m-n &lt;= 0) </a:t>
            </a:r>
          </a:p>
          <a:p>
            <a:pPr>
              <a:lnSpc>
                <a:spcPct val="110000"/>
              </a:lnSpc>
              <a:buFont typeface="Monotype Sorts" pitchFamily="2" charset="2"/>
              <a:buNone/>
            </a:pPr>
            <a:r>
              <a:rPr lang="en-US" altLang="en-US" sz="2400" dirty="0"/>
              <a:t>    		return;</a:t>
            </a:r>
          </a:p>
          <a:p>
            <a:pPr>
              <a:lnSpc>
                <a:spcPct val="110000"/>
              </a:lnSpc>
              <a:buFont typeface="Monotype Sorts" pitchFamily="2" charset="2"/>
              <a:buNone/>
            </a:pPr>
            <a:r>
              <a:rPr lang="en-US" altLang="en-US" sz="2400" dirty="0"/>
              <a:t>    else if (m-n &gt; 1) {</a:t>
            </a:r>
          </a:p>
          <a:p>
            <a:pPr>
              <a:lnSpc>
                <a:spcPct val="110000"/>
              </a:lnSpc>
              <a:buFont typeface="Monotype Sorts" pitchFamily="2" charset="2"/>
              <a:buNone/>
            </a:pPr>
            <a:r>
              <a:rPr lang="en-US" altLang="en-US" sz="2400" dirty="0"/>
              <a:t>		</a:t>
            </a:r>
            <a:r>
              <a:rPr lang="en-US" altLang="en-US" sz="2400" dirty="0" err="1"/>
              <a:t>mergesort</a:t>
            </a:r>
            <a:r>
              <a:rPr lang="en-US" altLang="en-US" sz="2400" dirty="0"/>
              <a:t>(n, mid);</a:t>
            </a:r>
          </a:p>
          <a:p>
            <a:pPr>
              <a:lnSpc>
                <a:spcPct val="110000"/>
              </a:lnSpc>
              <a:buFont typeface="Monotype Sorts" pitchFamily="2" charset="2"/>
              <a:buNone/>
            </a:pPr>
            <a:r>
              <a:rPr lang="en-US" altLang="en-US" sz="2400" dirty="0"/>
              <a:t>		</a:t>
            </a:r>
            <a:r>
              <a:rPr lang="en-US" altLang="en-US" sz="2400" dirty="0" err="1"/>
              <a:t>mergesort</a:t>
            </a:r>
            <a:r>
              <a:rPr lang="en-US" altLang="en-US" sz="2400" dirty="0"/>
              <a:t>(mid+1, m);</a:t>
            </a:r>
          </a:p>
          <a:p>
            <a:pPr>
              <a:lnSpc>
                <a:spcPct val="110000"/>
              </a:lnSpc>
              <a:buFont typeface="Monotype Sorts" pitchFamily="2" charset="2"/>
              <a:buNone/>
            </a:pPr>
            <a:r>
              <a:rPr lang="en-US" altLang="en-US" sz="2400" dirty="0"/>
              <a:t>    } </a:t>
            </a:r>
          </a:p>
          <a:p>
            <a:pPr>
              <a:lnSpc>
                <a:spcPct val="110000"/>
              </a:lnSpc>
              <a:buFont typeface="Monotype Sorts" pitchFamily="2" charset="2"/>
              <a:buNone/>
            </a:pPr>
            <a:r>
              <a:rPr lang="en-US" altLang="en-US" sz="2400" dirty="0"/>
              <a:t>    merge(n, m);</a:t>
            </a:r>
          </a:p>
          <a:p>
            <a:pPr>
              <a:lnSpc>
                <a:spcPct val="110000"/>
              </a:lnSpc>
              <a:buFont typeface="Monotype Sorts" pitchFamily="2" charset="2"/>
              <a:buNone/>
            </a:pPr>
            <a:r>
              <a:rPr lang="en-US" altLang="en-US" sz="2400" dirty="0"/>
              <a:t>}</a:t>
            </a:r>
          </a:p>
        </p:txBody>
      </p:sp>
      <p:sp>
        <p:nvSpPr>
          <p:cNvPr id="34824" name="Text Box 5"/>
          <p:cNvSpPr txBox="1">
            <a:spLocks noChangeArrowheads="1"/>
          </p:cNvSpPr>
          <p:nvPr/>
        </p:nvSpPr>
        <p:spPr bwMode="gray">
          <a:xfrm>
            <a:off x="5522912" y="3381375"/>
            <a:ext cx="3429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rgbClr val="A50021"/>
                </a:solidFill>
              </a:rPr>
              <a:t>n</a:t>
            </a:r>
            <a:endParaRPr lang="en-US" altLang="en-US" dirty="0"/>
          </a:p>
        </p:txBody>
      </p:sp>
      <p:sp>
        <p:nvSpPr>
          <p:cNvPr id="34825" name="Line 6"/>
          <p:cNvSpPr>
            <a:spLocks noChangeShapeType="1"/>
          </p:cNvSpPr>
          <p:nvPr/>
        </p:nvSpPr>
        <p:spPr bwMode="gray">
          <a:xfrm flipV="1">
            <a:off x="5712478" y="2917857"/>
            <a:ext cx="0" cy="533400"/>
          </a:xfrm>
          <a:prstGeom prst="line">
            <a:avLst/>
          </a:prstGeom>
          <a:ln>
            <a:headEnd type="none" w="sm" len="sm"/>
            <a:tailEnd type="triangle" w="med" len="med"/>
          </a:ln>
          <a:extLst/>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34826" name="Text Box 5"/>
          <p:cNvSpPr txBox="1">
            <a:spLocks noChangeArrowheads="1"/>
          </p:cNvSpPr>
          <p:nvPr/>
        </p:nvSpPr>
        <p:spPr bwMode="gray">
          <a:xfrm>
            <a:off x="8739663" y="3381375"/>
            <a:ext cx="41433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rgbClr val="A50021"/>
                </a:solidFill>
              </a:rPr>
              <a:t>m</a:t>
            </a:r>
            <a:endParaRPr lang="en-US" altLang="en-US" dirty="0"/>
          </a:p>
        </p:txBody>
      </p:sp>
      <p:sp>
        <p:nvSpPr>
          <p:cNvPr id="34827" name="Line 6"/>
          <p:cNvSpPr>
            <a:spLocks noChangeShapeType="1"/>
          </p:cNvSpPr>
          <p:nvPr/>
        </p:nvSpPr>
        <p:spPr bwMode="gray">
          <a:xfrm flipV="1">
            <a:off x="8946832" y="2917857"/>
            <a:ext cx="0" cy="533400"/>
          </a:xfrm>
          <a:prstGeom prst="line">
            <a:avLst/>
          </a:prstGeom>
          <a:ln>
            <a:headEnd type="none" w="sm" len="sm"/>
            <a:tailEnd type="triangle" w="med" len="med"/>
          </a:ln>
          <a:extLst/>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graphicFrame>
        <p:nvGraphicFramePr>
          <p:cNvPr id="2" name="Table 1"/>
          <p:cNvGraphicFramePr>
            <a:graphicFrameLocks noGrp="1"/>
          </p:cNvGraphicFramePr>
          <p:nvPr>
            <p:extLst>
              <p:ext uri="{D42A27DB-BD31-4B8C-83A1-F6EECF244321}">
                <p14:modId xmlns:p14="http://schemas.microsoft.com/office/powerpoint/2010/main" val="2104413158"/>
              </p:ext>
            </p:extLst>
          </p:nvPr>
        </p:nvGraphicFramePr>
        <p:xfrm>
          <a:off x="5332411" y="2209799"/>
          <a:ext cx="4037065" cy="624807"/>
        </p:xfrm>
        <a:graphic>
          <a:graphicData uri="http://schemas.openxmlformats.org/drawingml/2006/table">
            <a:tbl>
              <a:tblPr firstRow="1" bandRow="1">
                <a:tableStyleId>{5C22544A-7EE6-4342-B048-85BDC9FD1C3A}</a:tableStyleId>
              </a:tblPr>
              <a:tblGrid>
                <a:gridCol w="807413">
                  <a:extLst>
                    <a:ext uri="{9D8B030D-6E8A-4147-A177-3AD203B41FA5}">
                      <a16:colId xmlns:a16="http://schemas.microsoft.com/office/drawing/2014/main" val="20000"/>
                    </a:ext>
                  </a:extLst>
                </a:gridCol>
                <a:gridCol w="807413">
                  <a:extLst>
                    <a:ext uri="{9D8B030D-6E8A-4147-A177-3AD203B41FA5}">
                      <a16:colId xmlns:a16="http://schemas.microsoft.com/office/drawing/2014/main" val="20001"/>
                    </a:ext>
                  </a:extLst>
                </a:gridCol>
                <a:gridCol w="807413">
                  <a:extLst>
                    <a:ext uri="{9D8B030D-6E8A-4147-A177-3AD203B41FA5}">
                      <a16:colId xmlns:a16="http://schemas.microsoft.com/office/drawing/2014/main" val="20002"/>
                    </a:ext>
                  </a:extLst>
                </a:gridCol>
                <a:gridCol w="807413">
                  <a:extLst>
                    <a:ext uri="{9D8B030D-6E8A-4147-A177-3AD203B41FA5}">
                      <a16:colId xmlns:a16="http://schemas.microsoft.com/office/drawing/2014/main" val="20003"/>
                    </a:ext>
                  </a:extLst>
                </a:gridCol>
                <a:gridCol w="807413">
                  <a:extLst>
                    <a:ext uri="{9D8B030D-6E8A-4147-A177-3AD203B41FA5}">
                      <a16:colId xmlns:a16="http://schemas.microsoft.com/office/drawing/2014/main" val="20004"/>
                    </a:ext>
                  </a:extLst>
                </a:gridCol>
              </a:tblGrid>
              <a:tr h="624807">
                <a:tc>
                  <a:txBody>
                    <a:bodyPr/>
                    <a:lstStyle/>
                    <a:p>
                      <a:pPr algn="ctr"/>
                      <a:r>
                        <a:rPr lang="en-GB" dirty="0" smtClean="0"/>
                        <a:t>5</a:t>
                      </a:r>
                      <a:endParaRPr lang="en-GB" dirty="0"/>
                    </a:p>
                  </a:txBody>
                  <a:tcPr anchor="ctr">
                    <a:solidFill>
                      <a:schemeClr val="accent1">
                        <a:lumMod val="50000"/>
                      </a:schemeClr>
                    </a:solidFill>
                  </a:tcPr>
                </a:tc>
                <a:tc>
                  <a:txBody>
                    <a:bodyPr/>
                    <a:lstStyle/>
                    <a:p>
                      <a:pPr algn="ctr"/>
                      <a:r>
                        <a:rPr lang="en-GB" dirty="0" smtClean="0">
                          <a:solidFill>
                            <a:schemeClr val="tx1"/>
                          </a:solidFill>
                        </a:rPr>
                        <a:t>4</a:t>
                      </a:r>
                      <a:endParaRPr lang="en-GB" dirty="0">
                        <a:solidFill>
                          <a:schemeClr val="tx1"/>
                        </a:solidFill>
                      </a:endParaRPr>
                    </a:p>
                  </a:txBody>
                  <a:tcPr anchor="ctr">
                    <a:solidFill>
                      <a:schemeClr val="accent5">
                        <a:lumMod val="75000"/>
                      </a:schemeClr>
                    </a:solidFill>
                  </a:tcPr>
                </a:tc>
                <a:tc>
                  <a:txBody>
                    <a:bodyPr/>
                    <a:lstStyle/>
                    <a:p>
                      <a:pPr algn="ctr"/>
                      <a:r>
                        <a:rPr lang="en-GB" dirty="0" smtClean="0">
                          <a:solidFill>
                            <a:schemeClr val="tx1"/>
                          </a:solidFill>
                        </a:rPr>
                        <a:t>3</a:t>
                      </a:r>
                      <a:endParaRPr lang="en-GB" dirty="0">
                        <a:solidFill>
                          <a:schemeClr val="tx1"/>
                        </a:solidFill>
                      </a:endParaRPr>
                    </a:p>
                  </a:txBody>
                  <a:tcPr anchor="ctr">
                    <a:solidFill>
                      <a:schemeClr val="accent1">
                        <a:lumMod val="90000"/>
                      </a:schemeClr>
                    </a:solidFill>
                  </a:tcPr>
                </a:tc>
                <a:tc>
                  <a:txBody>
                    <a:bodyPr/>
                    <a:lstStyle/>
                    <a:p>
                      <a:pPr algn="ctr"/>
                      <a:r>
                        <a:rPr lang="en-GB" dirty="0" smtClean="0">
                          <a:solidFill>
                            <a:schemeClr val="tx1"/>
                          </a:solidFill>
                        </a:rPr>
                        <a:t>7</a:t>
                      </a:r>
                      <a:endParaRPr lang="en-GB" dirty="0">
                        <a:solidFill>
                          <a:schemeClr val="tx1"/>
                        </a:solidFill>
                      </a:endParaRPr>
                    </a:p>
                  </a:txBody>
                  <a:tcPr anchor="ctr">
                    <a:solidFill>
                      <a:schemeClr val="accent5">
                        <a:lumMod val="75000"/>
                      </a:schemeClr>
                    </a:solidFill>
                  </a:tcPr>
                </a:tc>
                <a:tc>
                  <a:txBody>
                    <a:bodyPr/>
                    <a:lstStyle/>
                    <a:p>
                      <a:pPr algn="ctr"/>
                      <a:r>
                        <a:rPr lang="en-GB" dirty="0" smtClean="0"/>
                        <a:t>6</a:t>
                      </a:r>
                      <a:endParaRPr lang="en-GB" dirty="0"/>
                    </a:p>
                  </a:txBody>
                  <a:tcPr anchor="ctr">
                    <a:solidFill>
                      <a:schemeClr val="accent1">
                        <a:lumMod val="5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070337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altLang="en-US" dirty="0" err="1" smtClean="0">
                <a:latin typeface="Arial" panose="020B0604020202020204" pitchFamily="34" charset="0"/>
              </a:rPr>
              <a:t>Mergesort</a:t>
            </a:r>
            <a:endParaRPr lang="en-US" altLang="en-US" dirty="0">
              <a:latin typeface="Arial" panose="020B0604020202020204" pitchFamily="34" charset="0"/>
            </a:endParaRPr>
          </a:p>
        </p:txBody>
      </p:sp>
      <p:sp>
        <p:nvSpPr>
          <p:cNvPr id="34819" name="Rectangle 3"/>
          <p:cNvSpPr>
            <a:spLocks noGrp="1" noChangeArrowheads="1"/>
          </p:cNvSpPr>
          <p:nvPr>
            <p:ph sz="quarter" idx="17"/>
          </p:nvPr>
        </p:nvSpPr>
        <p:spPr>
          <a:xfrm>
            <a:off x="647541" y="1435100"/>
            <a:ext cx="4564221" cy="3987800"/>
          </a:xfrm>
        </p:spPr>
        <p:txBody>
          <a:bodyPr/>
          <a:lstStyle/>
          <a:p>
            <a:pPr>
              <a:lnSpc>
                <a:spcPct val="110000"/>
              </a:lnSpc>
              <a:buFont typeface="Monotype Sorts" pitchFamily="2" charset="2"/>
              <a:buNone/>
            </a:pPr>
            <a:r>
              <a:rPr lang="en-US" altLang="en-US" sz="2400" b="1" dirty="0"/>
              <a:t>void </a:t>
            </a:r>
            <a:r>
              <a:rPr lang="en-US" altLang="en-US" sz="2400" b="1" dirty="0" err="1"/>
              <a:t>mergesort</a:t>
            </a:r>
            <a:r>
              <a:rPr lang="en-US" altLang="en-US" sz="2400" b="1" dirty="0"/>
              <a:t>(</a:t>
            </a:r>
            <a:r>
              <a:rPr lang="en-US" altLang="en-US" sz="2400" b="1" dirty="0" err="1"/>
              <a:t>int</a:t>
            </a:r>
            <a:r>
              <a:rPr lang="en-US" altLang="en-US" sz="2400" b="1" dirty="0"/>
              <a:t> n, </a:t>
            </a:r>
            <a:r>
              <a:rPr lang="en-US" altLang="en-US" sz="2400" b="1" dirty="0" err="1"/>
              <a:t>int</a:t>
            </a:r>
            <a:r>
              <a:rPr lang="en-US" altLang="en-US" sz="2400" b="1" dirty="0"/>
              <a:t> m)</a:t>
            </a:r>
          </a:p>
          <a:p>
            <a:pPr>
              <a:lnSpc>
                <a:spcPct val="110000"/>
              </a:lnSpc>
              <a:buFont typeface="Monotype Sorts" pitchFamily="2" charset="2"/>
              <a:buNone/>
            </a:pPr>
            <a:r>
              <a:rPr lang="en-US" altLang="en-US" sz="2400" dirty="0"/>
              <a:t>{	</a:t>
            </a:r>
            <a:r>
              <a:rPr lang="en-US" altLang="en-US" sz="2400" b="1" dirty="0" err="1">
                <a:effectLst>
                  <a:glow rad="101600">
                    <a:srgbClr val="FFC000">
                      <a:alpha val="60000"/>
                    </a:srgbClr>
                  </a:glow>
                </a:effectLst>
              </a:rPr>
              <a:t>int</a:t>
            </a:r>
            <a:r>
              <a:rPr lang="en-US" altLang="en-US" sz="2400" b="1" dirty="0">
                <a:effectLst>
                  <a:glow rad="101600">
                    <a:srgbClr val="FFC000">
                      <a:alpha val="60000"/>
                    </a:srgbClr>
                  </a:glow>
                </a:effectLst>
              </a:rPr>
              <a:t> mid = (</a:t>
            </a:r>
            <a:r>
              <a:rPr lang="en-US" altLang="en-US" sz="2400" b="1" dirty="0" err="1">
                <a:effectLst>
                  <a:glow rad="101600">
                    <a:srgbClr val="FFC000">
                      <a:alpha val="60000"/>
                    </a:srgbClr>
                  </a:glow>
                </a:effectLst>
              </a:rPr>
              <a:t>n+m</a:t>
            </a:r>
            <a:r>
              <a:rPr lang="en-US" altLang="en-US" sz="2400" b="1" dirty="0">
                <a:effectLst>
                  <a:glow rad="101600">
                    <a:srgbClr val="FFC000">
                      <a:alpha val="60000"/>
                    </a:srgbClr>
                  </a:glow>
                </a:effectLst>
              </a:rPr>
              <a:t>)/2; </a:t>
            </a:r>
          </a:p>
          <a:p>
            <a:pPr>
              <a:lnSpc>
                <a:spcPct val="110000"/>
              </a:lnSpc>
              <a:buFont typeface="Monotype Sorts" pitchFamily="2" charset="2"/>
              <a:buNone/>
            </a:pPr>
            <a:r>
              <a:rPr lang="en-US" altLang="en-US" sz="2400" dirty="0"/>
              <a:t>    if (m-n &lt;= 0) </a:t>
            </a:r>
          </a:p>
          <a:p>
            <a:pPr>
              <a:lnSpc>
                <a:spcPct val="110000"/>
              </a:lnSpc>
              <a:buFont typeface="Monotype Sorts" pitchFamily="2" charset="2"/>
              <a:buNone/>
            </a:pPr>
            <a:r>
              <a:rPr lang="en-US" altLang="en-US" sz="2400" dirty="0"/>
              <a:t>    		return;</a:t>
            </a:r>
          </a:p>
          <a:p>
            <a:pPr>
              <a:lnSpc>
                <a:spcPct val="110000"/>
              </a:lnSpc>
              <a:buFont typeface="Monotype Sorts" pitchFamily="2" charset="2"/>
              <a:buNone/>
            </a:pPr>
            <a:r>
              <a:rPr lang="en-US" altLang="en-US" sz="2400" dirty="0"/>
              <a:t>    else if (m-n &gt; 1) {</a:t>
            </a:r>
          </a:p>
          <a:p>
            <a:pPr>
              <a:lnSpc>
                <a:spcPct val="110000"/>
              </a:lnSpc>
              <a:buFont typeface="Monotype Sorts" pitchFamily="2" charset="2"/>
              <a:buNone/>
            </a:pPr>
            <a:r>
              <a:rPr lang="en-US" altLang="en-US" sz="2400" dirty="0"/>
              <a:t>		</a:t>
            </a:r>
            <a:r>
              <a:rPr lang="en-US" altLang="en-US" sz="2400" dirty="0" err="1"/>
              <a:t>mergesort</a:t>
            </a:r>
            <a:r>
              <a:rPr lang="en-US" altLang="en-US" sz="2400" dirty="0"/>
              <a:t>(n, mid);</a:t>
            </a:r>
          </a:p>
          <a:p>
            <a:pPr>
              <a:lnSpc>
                <a:spcPct val="110000"/>
              </a:lnSpc>
              <a:buFont typeface="Monotype Sorts" pitchFamily="2" charset="2"/>
              <a:buNone/>
            </a:pPr>
            <a:r>
              <a:rPr lang="en-US" altLang="en-US" sz="2400" dirty="0"/>
              <a:t>		</a:t>
            </a:r>
            <a:r>
              <a:rPr lang="en-US" altLang="en-US" sz="2400" dirty="0" err="1"/>
              <a:t>mergesort</a:t>
            </a:r>
            <a:r>
              <a:rPr lang="en-US" altLang="en-US" sz="2400" dirty="0"/>
              <a:t>(mid+1, m);</a:t>
            </a:r>
          </a:p>
          <a:p>
            <a:pPr>
              <a:lnSpc>
                <a:spcPct val="110000"/>
              </a:lnSpc>
              <a:buFont typeface="Monotype Sorts" pitchFamily="2" charset="2"/>
              <a:buNone/>
            </a:pPr>
            <a:r>
              <a:rPr lang="en-US" altLang="en-US" sz="2400" dirty="0"/>
              <a:t>    } </a:t>
            </a:r>
          </a:p>
          <a:p>
            <a:pPr>
              <a:lnSpc>
                <a:spcPct val="110000"/>
              </a:lnSpc>
              <a:buFont typeface="Monotype Sorts" pitchFamily="2" charset="2"/>
              <a:buNone/>
            </a:pPr>
            <a:r>
              <a:rPr lang="en-US" altLang="en-US" sz="2400" dirty="0"/>
              <a:t>    merge(n, m);</a:t>
            </a:r>
          </a:p>
          <a:p>
            <a:pPr>
              <a:lnSpc>
                <a:spcPct val="110000"/>
              </a:lnSpc>
              <a:buFont typeface="Monotype Sorts" pitchFamily="2" charset="2"/>
              <a:buNone/>
            </a:pPr>
            <a:r>
              <a:rPr lang="en-US" altLang="en-US" sz="2400" dirty="0"/>
              <a:t>}</a:t>
            </a:r>
          </a:p>
        </p:txBody>
      </p:sp>
      <p:sp>
        <p:nvSpPr>
          <p:cNvPr id="34824" name="Text Box 5"/>
          <p:cNvSpPr txBox="1">
            <a:spLocks noChangeArrowheads="1"/>
          </p:cNvSpPr>
          <p:nvPr/>
        </p:nvSpPr>
        <p:spPr bwMode="gray">
          <a:xfrm>
            <a:off x="5522912" y="3381375"/>
            <a:ext cx="3429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rgbClr val="A50021"/>
                </a:solidFill>
              </a:rPr>
              <a:t>n</a:t>
            </a:r>
            <a:endParaRPr lang="en-US" altLang="en-US" dirty="0"/>
          </a:p>
        </p:txBody>
      </p:sp>
      <p:sp>
        <p:nvSpPr>
          <p:cNvPr id="34825" name="Line 6"/>
          <p:cNvSpPr>
            <a:spLocks noChangeShapeType="1"/>
          </p:cNvSpPr>
          <p:nvPr/>
        </p:nvSpPr>
        <p:spPr bwMode="gray">
          <a:xfrm flipV="1">
            <a:off x="5712478" y="2917857"/>
            <a:ext cx="0" cy="533400"/>
          </a:xfrm>
          <a:prstGeom prst="line">
            <a:avLst/>
          </a:prstGeom>
          <a:ln>
            <a:headEnd type="none" w="sm" len="sm"/>
            <a:tailEnd type="triangle" w="med" len="med"/>
          </a:ln>
          <a:extLst/>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34826" name="Text Box 5"/>
          <p:cNvSpPr txBox="1">
            <a:spLocks noChangeArrowheads="1"/>
          </p:cNvSpPr>
          <p:nvPr/>
        </p:nvSpPr>
        <p:spPr bwMode="gray">
          <a:xfrm>
            <a:off x="8739663" y="3381375"/>
            <a:ext cx="41433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rgbClr val="A50021"/>
                </a:solidFill>
              </a:rPr>
              <a:t>m</a:t>
            </a:r>
            <a:endParaRPr lang="en-US" altLang="en-US" dirty="0"/>
          </a:p>
        </p:txBody>
      </p:sp>
      <p:sp>
        <p:nvSpPr>
          <p:cNvPr id="34827" name="Line 6"/>
          <p:cNvSpPr>
            <a:spLocks noChangeShapeType="1"/>
          </p:cNvSpPr>
          <p:nvPr/>
        </p:nvSpPr>
        <p:spPr bwMode="gray">
          <a:xfrm flipV="1">
            <a:off x="8946832" y="2917857"/>
            <a:ext cx="0" cy="533400"/>
          </a:xfrm>
          <a:prstGeom prst="line">
            <a:avLst/>
          </a:prstGeom>
          <a:ln>
            <a:headEnd type="none" w="sm" len="sm"/>
            <a:tailEnd type="triangle" w="med" len="med"/>
          </a:ln>
          <a:extLst/>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grpSp>
        <p:nvGrpSpPr>
          <p:cNvPr id="4" name="Group 3"/>
          <p:cNvGrpSpPr/>
          <p:nvPr/>
        </p:nvGrpSpPr>
        <p:grpSpPr>
          <a:xfrm>
            <a:off x="7036805" y="2895600"/>
            <a:ext cx="641350" cy="914400"/>
            <a:chOff x="7036805" y="2895600"/>
            <a:chExt cx="641350" cy="914400"/>
          </a:xfrm>
        </p:grpSpPr>
        <p:sp>
          <p:nvSpPr>
            <p:cNvPr id="34828" name="Text Box 5"/>
            <p:cNvSpPr txBox="1">
              <a:spLocks noChangeArrowheads="1"/>
            </p:cNvSpPr>
            <p:nvPr/>
          </p:nvSpPr>
          <p:spPr bwMode="gray">
            <a:xfrm>
              <a:off x="7036805" y="3381375"/>
              <a:ext cx="6413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rgbClr val="A50021"/>
                  </a:solidFill>
                </a:rPr>
                <a:t>mid</a:t>
              </a:r>
              <a:endParaRPr lang="en-US" altLang="en-US" dirty="0"/>
            </a:p>
          </p:txBody>
        </p:sp>
        <p:sp>
          <p:nvSpPr>
            <p:cNvPr id="34829" name="Line 6"/>
            <p:cNvSpPr>
              <a:spLocks noChangeShapeType="1"/>
            </p:cNvSpPr>
            <p:nvPr/>
          </p:nvSpPr>
          <p:spPr bwMode="gray">
            <a:xfrm flipV="1">
              <a:off x="7357480" y="2895600"/>
              <a:ext cx="0" cy="577914"/>
            </a:xfrm>
            <a:prstGeom prst="line">
              <a:avLst/>
            </a:prstGeom>
            <a:ln>
              <a:headEnd type="none" w="sm" len="sm"/>
              <a:tailEnd type="triangle" w="med" len="med"/>
            </a:ln>
            <a:extLst/>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grpSp>
      <p:graphicFrame>
        <p:nvGraphicFramePr>
          <p:cNvPr id="2" name="Table 1"/>
          <p:cNvGraphicFramePr>
            <a:graphicFrameLocks noGrp="1"/>
          </p:cNvGraphicFramePr>
          <p:nvPr>
            <p:extLst>
              <p:ext uri="{D42A27DB-BD31-4B8C-83A1-F6EECF244321}">
                <p14:modId xmlns:p14="http://schemas.microsoft.com/office/powerpoint/2010/main" val="784049259"/>
              </p:ext>
            </p:extLst>
          </p:nvPr>
        </p:nvGraphicFramePr>
        <p:xfrm>
          <a:off x="5332411" y="2209799"/>
          <a:ext cx="4037065" cy="624807"/>
        </p:xfrm>
        <a:graphic>
          <a:graphicData uri="http://schemas.openxmlformats.org/drawingml/2006/table">
            <a:tbl>
              <a:tblPr firstRow="1" bandRow="1">
                <a:tableStyleId>{5C22544A-7EE6-4342-B048-85BDC9FD1C3A}</a:tableStyleId>
              </a:tblPr>
              <a:tblGrid>
                <a:gridCol w="807413">
                  <a:extLst>
                    <a:ext uri="{9D8B030D-6E8A-4147-A177-3AD203B41FA5}">
                      <a16:colId xmlns:a16="http://schemas.microsoft.com/office/drawing/2014/main" val="20000"/>
                    </a:ext>
                  </a:extLst>
                </a:gridCol>
                <a:gridCol w="807413">
                  <a:extLst>
                    <a:ext uri="{9D8B030D-6E8A-4147-A177-3AD203B41FA5}">
                      <a16:colId xmlns:a16="http://schemas.microsoft.com/office/drawing/2014/main" val="20001"/>
                    </a:ext>
                  </a:extLst>
                </a:gridCol>
                <a:gridCol w="807413">
                  <a:extLst>
                    <a:ext uri="{9D8B030D-6E8A-4147-A177-3AD203B41FA5}">
                      <a16:colId xmlns:a16="http://schemas.microsoft.com/office/drawing/2014/main" val="20002"/>
                    </a:ext>
                  </a:extLst>
                </a:gridCol>
                <a:gridCol w="807413">
                  <a:extLst>
                    <a:ext uri="{9D8B030D-6E8A-4147-A177-3AD203B41FA5}">
                      <a16:colId xmlns:a16="http://schemas.microsoft.com/office/drawing/2014/main" val="20003"/>
                    </a:ext>
                  </a:extLst>
                </a:gridCol>
                <a:gridCol w="807413">
                  <a:extLst>
                    <a:ext uri="{9D8B030D-6E8A-4147-A177-3AD203B41FA5}">
                      <a16:colId xmlns:a16="http://schemas.microsoft.com/office/drawing/2014/main" val="20004"/>
                    </a:ext>
                  </a:extLst>
                </a:gridCol>
              </a:tblGrid>
              <a:tr h="624807">
                <a:tc>
                  <a:txBody>
                    <a:bodyPr/>
                    <a:lstStyle/>
                    <a:p>
                      <a:pPr algn="ctr"/>
                      <a:r>
                        <a:rPr lang="en-GB" dirty="0" smtClean="0"/>
                        <a:t>5</a:t>
                      </a:r>
                      <a:endParaRPr lang="en-GB" dirty="0"/>
                    </a:p>
                  </a:txBody>
                  <a:tcPr anchor="ctr">
                    <a:solidFill>
                      <a:schemeClr val="accent1">
                        <a:lumMod val="50000"/>
                      </a:schemeClr>
                    </a:solidFill>
                  </a:tcPr>
                </a:tc>
                <a:tc>
                  <a:txBody>
                    <a:bodyPr/>
                    <a:lstStyle/>
                    <a:p>
                      <a:pPr algn="ctr"/>
                      <a:r>
                        <a:rPr lang="en-GB" dirty="0" smtClean="0">
                          <a:solidFill>
                            <a:schemeClr val="tx1"/>
                          </a:solidFill>
                        </a:rPr>
                        <a:t>4</a:t>
                      </a:r>
                      <a:endParaRPr lang="en-GB" dirty="0">
                        <a:solidFill>
                          <a:schemeClr val="tx1"/>
                        </a:solidFill>
                      </a:endParaRPr>
                    </a:p>
                  </a:txBody>
                  <a:tcPr anchor="ctr">
                    <a:solidFill>
                      <a:schemeClr val="accent5">
                        <a:lumMod val="75000"/>
                      </a:schemeClr>
                    </a:solidFill>
                  </a:tcPr>
                </a:tc>
                <a:tc>
                  <a:txBody>
                    <a:bodyPr/>
                    <a:lstStyle/>
                    <a:p>
                      <a:pPr algn="ctr"/>
                      <a:r>
                        <a:rPr lang="en-GB" dirty="0" smtClean="0">
                          <a:solidFill>
                            <a:schemeClr val="bg1"/>
                          </a:solidFill>
                        </a:rPr>
                        <a:t>3</a:t>
                      </a:r>
                      <a:endParaRPr lang="en-GB" dirty="0">
                        <a:solidFill>
                          <a:schemeClr val="bg1"/>
                        </a:solidFill>
                      </a:endParaRPr>
                    </a:p>
                  </a:txBody>
                  <a:tcPr anchor="ctr">
                    <a:solidFill>
                      <a:schemeClr val="accent1">
                        <a:lumMod val="50000"/>
                      </a:schemeClr>
                    </a:solidFill>
                  </a:tcPr>
                </a:tc>
                <a:tc>
                  <a:txBody>
                    <a:bodyPr/>
                    <a:lstStyle/>
                    <a:p>
                      <a:pPr algn="ctr"/>
                      <a:r>
                        <a:rPr lang="en-GB" dirty="0" smtClean="0">
                          <a:solidFill>
                            <a:schemeClr val="tx1"/>
                          </a:solidFill>
                        </a:rPr>
                        <a:t>7</a:t>
                      </a:r>
                      <a:endParaRPr lang="en-GB" dirty="0">
                        <a:solidFill>
                          <a:schemeClr val="tx1"/>
                        </a:solidFill>
                      </a:endParaRPr>
                    </a:p>
                  </a:txBody>
                  <a:tcPr anchor="ctr">
                    <a:solidFill>
                      <a:schemeClr val="accent5">
                        <a:lumMod val="75000"/>
                      </a:schemeClr>
                    </a:solidFill>
                  </a:tcPr>
                </a:tc>
                <a:tc>
                  <a:txBody>
                    <a:bodyPr/>
                    <a:lstStyle/>
                    <a:p>
                      <a:pPr algn="ctr"/>
                      <a:r>
                        <a:rPr lang="en-GB" dirty="0" smtClean="0"/>
                        <a:t>6</a:t>
                      </a:r>
                      <a:endParaRPr lang="en-GB" dirty="0"/>
                    </a:p>
                  </a:txBody>
                  <a:tcPr anchor="ctr">
                    <a:solidFill>
                      <a:schemeClr val="accent1">
                        <a:lumMod val="5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840877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altLang="en-US" dirty="0" err="1" smtClean="0">
                <a:latin typeface="Arial" panose="020B0604020202020204" pitchFamily="34" charset="0"/>
              </a:rPr>
              <a:t>Mergesort</a:t>
            </a:r>
            <a:endParaRPr lang="en-US" altLang="en-US" dirty="0">
              <a:latin typeface="Arial" panose="020B0604020202020204" pitchFamily="34" charset="0"/>
            </a:endParaRPr>
          </a:p>
        </p:txBody>
      </p:sp>
      <p:sp>
        <p:nvSpPr>
          <p:cNvPr id="34819" name="Rectangle 3"/>
          <p:cNvSpPr>
            <a:spLocks noGrp="1" noChangeArrowheads="1"/>
          </p:cNvSpPr>
          <p:nvPr>
            <p:ph sz="quarter" idx="17"/>
          </p:nvPr>
        </p:nvSpPr>
        <p:spPr>
          <a:xfrm>
            <a:off x="647541" y="1435100"/>
            <a:ext cx="4564221" cy="3987800"/>
          </a:xfrm>
        </p:spPr>
        <p:txBody>
          <a:bodyPr/>
          <a:lstStyle/>
          <a:p>
            <a:pPr>
              <a:lnSpc>
                <a:spcPct val="110000"/>
              </a:lnSpc>
              <a:buFont typeface="Monotype Sorts" pitchFamily="2" charset="2"/>
              <a:buNone/>
            </a:pPr>
            <a:r>
              <a:rPr lang="en-US" altLang="en-US" sz="2400" b="1" dirty="0"/>
              <a:t>void </a:t>
            </a:r>
            <a:r>
              <a:rPr lang="en-US" altLang="en-US" sz="2400" b="1" dirty="0" err="1"/>
              <a:t>mergesort</a:t>
            </a:r>
            <a:r>
              <a:rPr lang="en-US" altLang="en-US" sz="2400" b="1" dirty="0"/>
              <a:t>(</a:t>
            </a:r>
            <a:r>
              <a:rPr lang="en-US" altLang="en-US" sz="2400" b="1" dirty="0" err="1"/>
              <a:t>int</a:t>
            </a:r>
            <a:r>
              <a:rPr lang="en-US" altLang="en-US" sz="2400" b="1" dirty="0"/>
              <a:t> n, </a:t>
            </a:r>
            <a:r>
              <a:rPr lang="en-US" altLang="en-US" sz="2400" b="1" dirty="0" err="1"/>
              <a:t>int</a:t>
            </a:r>
            <a:r>
              <a:rPr lang="en-US" altLang="en-US" sz="2400" b="1" dirty="0"/>
              <a:t> m)</a:t>
            </a:r>
          </a:p>
          <a:p>
            <a:pPr>
              <a:lnSpc>
                <a:spcPct val="110000"/>
              </a:lnSpc>
              <a:buFont typeface="Monotype Sorts" pitchFamily="2" charset="2"/>
              <a:buNone/>
            </a:pPr>
            <a:r>
              <a:rPr lang="en-US" altLang="en-US" sz="2400" dirty="0"/>
              <a:t>{	</a:t>
            </a:r>
            <a:r>
              <a:rPr lang="en-US" altLang="en-US" sz="2400" dirty="0" err="1"/>
              <a:t>int</a:t>
            </a:r>
            <a:r>
              <a:rPr lang="en-US" altLang="en-US" sz="2400" dirty="0"/>
              <a:t> mid = (</a:t>
            </a:r>
            <a:r>
              <a:rPr lang="en-US" altLang="en-US" sz="2400" dirty="0" err="1"/>
              <a:t>n+m</a:t>
            </a:r>
            <a:r>
              <a:rPr lang="en-US" altLang="en-US" sz="2400" dirty="0"/>
              <a:t>)/2; </a:t>
            </a:r>
          </a:p>
          <a:p>
            <a:pPr>
              <a:lnSpc>
                <a:spcPct val="110000"/>
              </a:lnSpc>
              <a:buFont typeface="Monotype Sorts" pitchFamily="2" charset="2"/>
              <a:buNone/>
            </a:pPr>
            <a:r>
              <a:rPr lang="en-US" altLang="en-US" sz="2400" b="1" dirty="0">
                <a:effectLst>
                  <a:glow rad="101600">
                    <a:srgbClr val="FFC000">
                      <a:alpha val="60000"/>
                    </a:srgbClr>
                  </a:glow>
                </a:effectLst>
              </a:rPr>
              <a:t>    if (m-n &lt;= 0) </a:t>
            </a:r>
          </a:p>
          <a:p>
            <a:pPr>
              <a:lnSpc>
                <a:spcPct val="110000"/>
              </a:lnSpc>
              <a:buFont typeface="Monotype Sorts" pitchFamily="2" charset="2"/>
              <a:buNone/>
            </a:pPr>
            <a:r>
              <a:rPr lang="en-US" altLang="en-US" sz="2400" b="1" dirty="0">
                <a:effectLst>
                  <a:glow rad="101600">
                    <a:srgbClr val="FFC000">
                      <a:alpha val="60000"/>
                    </a:srgbClr>
                  </a:glow>
                </a:effectLst>
              </a:rPr>
              <a:t>    		return;</a:t>
            </a:r>
          </a:p>
          <a:p>
            <a:pPr>
              <a:lnSpc>
                <a:spcPct val="110000"/>
              </a:lnSpc>
              <a:buFont typeface="Monotype Sorts" pitchFamily="2" charset="2"/>
              <a:buNone/>
            </a:pPr>
            <a:r>
              <a:rPr lang="en-US" altLang="en-US" sz="2400" dirty="0"/>
              <a:t>    else if (m-n &gt; 1) {</a:t>
            </a:r>
          </a:p>
          <a:p>
            <a:pPr>
              <a:lnSpc>
                <a:spcPct val="110000"/>
              </a:lnSpc>
              <a:buFont typeface="Monotype Sorts" pitchFamily="2" charset="2"/>
              <a:buNone/>
            </a:pPr>
            <a:r>
              <a:rPr lang="en-US" altLang="en-US" sz="2400" dirty="0"/>
              <a:t>		</a:t>
            </a:r>
            <a:r>
              <a:rPr lang="en-US" altLang="en-US" sz="2400" dirty="0" err="1"/>
              <a:t>mergesort</a:t>
            </a:r>
            <a:r>
              <a:rPr lang="en-US" altLang="en-US" sz="2400" dirty="0"/>
              <a:t>(n, mid);</a:t>
            </a:r>
          </a:p>
          <a:p>
            <a:pPr>
              <a:lnSpc>
                <a:spcPct val="110000"/>
              </a:lnSpc>
              <a:buFont typeface="Monotype Sorts" pitchFamily="2" charset="2"/>
              <a:buNone/>
            </a:pPr>
            <a:r>
              <a:rPr lang="en-US" altLang="en-US" sz="2400" dirty="0"/>
              <a:t>		</a:t>
            </a:r>
            <a:r>
              <a:rPr lang="en-US" altLang="en-US" sz="2400" dirty="0" err="1"/>
              <a:t>mergesort</a:t>
            </a:r>
            <a:r>
              <a:rPr lang="en-US" altLang="en-US" sz="2400" dirty="0"/>
              <a:t>(mid+1, m);</a:t>
            </a:r>
          </a:p>
          <a:p>
            <a:pPr>
              <a:lnSpc>
                <a:spcPct val="110000"/>
              </a:lnSpc>
              <a:buFont typeface="Monotype Sorts" pitchFamily="2" charset="2"/>
              <a:buNone/>
            </a:pPr>
            <a:r>
              <a:rPr lang="en-US" altLang="en-US" sz="2400" dirty="0"/>
              <a:t>    } </a:t>
            </a:r>
          </a:p>
          <a:p>
            <a:pPr>
              <a:lnSpc>
                <a:spcPct val="110000"/>
              </a:lnSpc>
              <a:buFont typeface="Monotype Sorts" pitchFamily="2" charset="2"/>
              <a:buNone/>
            </a:pPr>
            <a:r>
              <a:rPr lang="en-US" altLang="en-US" sz="2400" dirty="0"/>
              <a:t>    merge(n, m);</a:t>
            </a:r>
          </a:p>
          <a:p>
            <a:pPr>
              <a:lnSpc>
                <a:spcPct val="110000"/>
              </a:lnSpc>
              <a:buFont typeface="Monotype Sorts" pitchFamily="2" charset="2"/>
              <a:buNone/>
            </a:pPr>
            <a:r>
              <a:rPr lang="en-US" altLang="en-US" sz="2400" dirty="0"/>
              <a:t>}</a:t>
            </a:r>
          </a:p>
        </p:txBody>
      </p:sp>
      <p:sp>
        <p:nvSpPr>
          <p:cNvPr id="34824" name="Text Box 5"/>
          <p:cNvSpPr txBox="1">
            <a:spLocks noChangeArrowheads="1"/>
          </p:cNvSpPr>
          <p:nvPr/>
        </p:nvSpPr>
        <p:spPr bwMode="gray">
          <a:xfrm>
            <a:off x="5522912" y="3381375"/>
            <a:ext cx="3429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rgbClr val="A50021"/>
                </a:solidFill>
              </a:rPr>
              <a:t>n</a:t>
            </a:r>
            <a:endParaRPr lang="en-US" altLang="en-US" dirty="0"/>
          </a:p>
        </p:txBody>
      </p:sp>
      <p:sp>
        <p:nvSpPr>
          <p:cNvPr id="34825" name="Line 6"/>
          <p:cNvSpPr>
            <a:spLocks noChangeShapeType="1"/>
          </p:cNvSpPr>
          <p:nvPr/>
        </p:nvSpPr>
        <p:spPr bwMode="gray">
          <a:xfrm flipV="1">
            <a:off x="5712478" y="2917857"/>
            <a:ext cx="0" cy="533400"/>
          </a:xfrm>
          <a:prstGeom prst="line">
            <a:avLst/>
          </a:prstGeom>
          <a:ln>
            <a:headEnd type="none" w="sm" len="sm"/>
            <a:tailEnd type="triangle" w="med" len="med"/>
          </a:ln>
          <a:extLst/>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34826" name="Text Box 5"/>
          <p:cNvSpPr txBox="1">
            <a:spLocks noChangeArrowheads="1"/>
          </p:cNvSpPr>
          <p:nvPr/>
        </p:nvSpPr>
        <p:spPr bwMode="gray">
          <a:xfrm>
            <a:off x="8739663" y="3381375"/>
            <a:ext cx="41433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rgbClr val="A50021"/>
                </a:solidFill>
              </a:rPr>
              <a:t>m</a:t>
            </a:r>
            <a:endParaRPr lang="en-US" altLang="en-US" dirty="0"/>
          </a:p>
        </p:txBody>
      </p:sp>
      <p:sp>
        <p:nvSpPr>
          <p:cNvPr id="34827" name="Line 6"/>
          <p:cNvSpPr>
            <a:spLocks noChangeShapeType="1"/>
          </p:cNvSpPr>
          <p:nvPr/>
        </p:nvSpPr>
        <p:spPr bwMode="gray">
          <a:xfrm flipV="1">
            <a:off x="8946832" y="2917857"/>
            <a:ext cx="0" cy="533400"/>
          </a:xfrm>
          <a:prstGeom prst="line">
            <a:avLst/>
          </a:prstGeom>
          <a:ln>
            <a:headEnd type="none" w="sm" len="sm"/>
            <a:tailEnd type="triangle" w="med" len="med"/>
          </a:ln>
          <a:extLst/>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grpSp>
        <p:nvGrpSpPr>
          <p:cNvPr id="4" name="Group 3"/>
          <p:cNvGrpSpPr/>
          <p:nvPr/>
        </p:nvGrpSpPr>
        <p:grpSpPr>
          <a:xfrm>
            <a:off x="7036805" y="2895600"/>
            <a:ext cx="641350" cy="914400"/>
            <a:chOff x="7036805" y="2895600"/>
            <a:chExt cx="641350" cy="914400"/>
          </a:xfrm>
        </p:grpSpPr>
        <p:sp>
          <p:nvSpPr>
            <p:cNvPr id="34828" name="Text Box 5"/>
            <p:cNvSpPr txBox="1">
              <a:spLocks noChangeArrowheads="1"/>
            </p:cNvSpPr>
            <p:nvPr/>
          </p:nvSpPr>
          <p:spPr bwMode="gray">
            <a:xfrm>
              <a:off x="7036805" y="3381375"/>
              <a:ext cx="6413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rgbClr val="A50021"/>
                  </a:solidFill>
                </a:rPr>
                <a:t>mid</a:t>
              </a:r>
              <a:endParaRPr lang="en-US" altLang="en-US" dirty="0"/>
            </a:p>
          </p:txBody>
        </p:sp>
        <p:sp>
          <p:nvSpPr>
            <p:cNvPr id="34829" name="Line 6"/>
            <p:cNvSpPr>
              <a:spLocks noChangeShapeType="1"/>
            </p:cNvSpPr>
            <p:nvPr/>
          </p:nvSpPr>
          <p:spPr bwMode="gray">
            <a:xfrm flipV="1">
              <a:off x="7357480" y="2895600"/>
              <a:ext cx="0" cy="577914"/>
            </a:xfrm>
            <a:prstGeom prst="line">
              <a:avLst/>
            </a:prstGeom>
            <a:ln>
              <a:headEnd type="none" w="sm" len="sm"/>
              <a:tailEnd type="triangle" w="med" len="med"/>
            </a:ln>
            <a:extLst/>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grpSp>
      <p:graphicFrame>
        <p:nvGraphicFramePr>
          <p:cNvPr id="2" name="Table 1"/>
          <p:cNvGraphicFramePr>
            <a:graphicFrameLocks noGrp="1"/>
          </p:cNvGraphicFramePr>
          <p:nvPr>
            <p:extLst>
              <p:ext uri="{D42A27DB-BD31-4B8C-83A1-F6EECF244321}">
                <p14:modId xmlns:p14="http://schemas.microsoft.com/office/powerpoint/2010/main" val="844556461"/>
              </p:ext>
            </p:extLst>
          </p:nvPr>
        </p:nvGraphicFramePr>
        <p:xfrm>
          <a:off x="5332411" y="2209799"/>
          <a:ext cx="4037065" cy="624807"/>
        </p:xfrm>
        <a:graphic>
          <a:graphicData uri="http://schemas.openxmlformats.org/drawingml/2006/table">
            <a:tbl>
              <a:tblPr firstRow="1" bandRow="1">
                <a:tableStyleId>{5C22544A-7EE6-4342-B048-85BDC9FD1C3A}</a:tableStyleId>
              </a:tblPr>
              <a:tblGrid>
                <a:gridCol w="807413">
                  <a:extLst>
                    <a:ext uri="{9D8B030D-6E8A-4147-A177-3AD203B41FA5}">
                      <a16:colId xmlns:a16="http://schemas.microsoft.com/office/drawing/2014/main" val="20000"/>
                    </a:ext>
                  </a:extLst>
                </a:gridCol>
                <a:gridCol w="807413">
                  <a:extLst>
                    <a:ext uri="{9D8B030D-6E8A-4147-A177-3AD203B41FA5}">
                      <a16:colId xmlns:a16="http://schemas.microsoft.com/office/drawing/2014/main" val="20001"/>
                    </a:ext>
                  </a:extLst>
                </a:gridCol>
                <a:gridCol w="807413">
                  <a:extLst>
                    <a:ext uri="{9D8B030D-6E8A-4147-A177-3AD203B41FA5}">
                      <a16:colId xmlns:a16="http://schemas.microsoft.com/office/drawing/2014/main" val="20002"/>
                    </a:ext>
                  </a:extLst>
                </a:gridCol>
                <a:gridCol w="807413">
                  <a:extLst>
                    <a:ext uri="{9D8B030D-6E8A-4147-A177-3AD203B41FA5}">
                      <a16:colId xmlns:a16="http://schemas.microsoft.com/office/drawing/2014/main" val="20003"/>
                    </a:ext>
                  </a:extLst>
                </a:gridCol>
                <a:gridCol w="807413">
                  <a:extLst>
                    <a:ext uri="{9D8B030D-6E8A-4147-A177-3AD203B41FA5}">
                      <a16:colId xmlns:a16="http://schemas.microsoft.com/office/drawing/2014/main" val="20004"/>
                    </a:ext>
                  </a:extLst>
                </a:gridCol>
              </a:tblGrid>
              <a:tr h="624807">
                <a:tc>
                  <a:txBody>
                    <a:bodyPr/>
                    <a:lstStyle/>
                    <a:p>
                      <a:pPr algn="ctr"/>
                      <a:r>
                        <a:rPr lang="en-GB" dirty="0" smtClean="0"/>
                        <a:t>5</a:t>
                      </a:r>
                      <a:endParaRPr lang="en-GB" dirty="0"/>
                    </a:p>
                  </a:txBody>
                  <a:tcPr anchor="ctr">
                    <a:solidFill>
                      <a:schemeClr val="accent1">
                        <a:lumMod val="50000"/>
                      </a:schemeClr>
                    </a:solidFill>
                  </a:tcPr>
                </a:tc>
                <a:tc>
                  <a:txBody>
                    <a:bodyPr/>
                    <a:lstStyle/>
                    <a:p>
                      <a:pPr algn="ctr"/>
                      <a:r>
                        <a:rPr lang="en-GB" dirty="0" smtClean="0">
                          <a:solidFill>
                            <a:schemeClr val="tx1"/>
                          </a:solidFill>
                        </a:rPr>
                        <a:t>4</a:t>
                      </a:r>
                      <a:endParaRPr lang="en-GB" dirty="0">
                        <a:solidFill>
                          <a:schemeClr val="tx1"/>
                        </a:solidFill>
                      </a:endParaRPr>
                    </a:p>
                  </a:txBody>
                  <a:tcPr anchor="ctr">
                    <a:solidFill>
                      <a:schemeClr val="accent5">
                        <a:lumMod val="75000"/>
                      </a:schemeClr>
                    </a:solidFill>
                  </a:tcPr>
                </a:tc>
                <a:tc>
                  <a:txBody>
                    <a:bodyPr/>
                    <a:lstStyle/>
                    <a:p>
                      <a:pPr algn="ctr"/>
                      <a:r>
                        <a:rPr lang="en-GB" dirty="0" smtClean="0"/>
                        <a:t>3</a:t>
                      </a:r>
                      <a:endParaRPr lang="en-GB" dirty="0"/>
                    </a:p>
                  </a:txBody>
                  <a:tcPr anchor="ctr">
                    <a:solidFill>
                      <a:schemeClr val="accent1">
                        <a:lumMod val="50000"/>
                      </a:schemeClr>
                    </a:solidFill>
                  </a:tcPr>
                </a:tc>
                <a:tc>
                  <a:txBody>
                    <a:bodyPr/>
                    <a:lstStyle/>
                    <a:p>
                      <a:pPr algn="ctr"/>
                      <a:r>
                        <a:rPr lang="en-GB" dirty="0" smtClean="0">
                          <a:solidFill>
                            <a:schemeClr val="tx1"/>
                          </a:solidFill>
                        </a:rPr>
                        <a:t>7</a:t>
                      </a:r>
                      <a:endParaRPr lang="en-GB" dirty="0">
                        <a:solidFill>
                          <a:schemeClr val="tx1"/>
                        </a:solidFill>
                      </a:endParaRPr>
                    </a:p>
                  </a:txBody>
                  <a:tcPr anchor="ctr">
                    <a:solidFill>
                      <a:schemeClr val="accent5">
                        <a:lumMod val="75000"/>
                      </a:schemeClr>
                    </a:solidFill>
                  </a:tcPr>
                </a:tc>
                <a:tc>
                  <a:txBody>
                    <a:bodyPr/>
                    <a:lstStyle/>
                    <a:p>
                      <a:pPr algn="ctr"/>
                      <a:r>
                        <a:rPr lang="en-GB" dirty="0" smtClean="0"/>
                        <a:t>6</a:t>
                      </a:r>
                      <a:endParaRPr lang="en-GB" dirty="0"/>
                    </a:p>
                  </a:txBody>
                  <a:tcPr anchor="ctr">
                    <a:solidFill>
                      <a:schemeClr val="accent1">
                        <a:lumMod val="50000"/>
                      </a:schemeClr>
                    </a:solidFill>
                  </a:tcPr>
                </a:tc>
                <a:extLst>
                  <a:ext uri="{0D108BD9-81ED-4DB2-BD59-A6C34878D82A}">
                    <a16:rowId xmlns:a16="http://schemas.microsoft.com/office/drawing/2014/main" val="10000"/>
                  </a:ext>
                </a:extLst>
              </a:tr>
            </a:tbl>
          </a:graphicData>
        </a:graphic>
      </p:graphicFrame>
      <p:sp>
        <p:nvSpPr>
          <p:cNvPr id="5" name="Rectangle 4"/>
          <p:cNvSpPr/>
          <p:nvPr/>
        </p:nvSpPr>
        <p:spPr>
          <a:xfrm>
            <a:off x="5103424" y="4020722"/>
            <a:ext cx="1524776" cy="427746"/>
          </a:xfrm>
          <a:prstGeom prst="rect">
            <a:avLst/>
          </a:prstGeom>
        </p:spPr>
        <p:txBody>
          <a:bodyPr wrap="none">
            <a:spAutoFit/>
          </a:bodyPr>
          <a:lstStyle/>
          <a:p>
            <a:r>
              <a:rPr lang="en-US" altLang="en-US" sz="2000" dirty="0">
                <a:solidFill>
                  <a:srgbClr val="C00000"/>
                </a:solidFill>
              </a:rPr>
              <a:t> </a:t>
            </a:r>
            <a:r>
              <a:rPr lang="en-US" altLang="en-US" sz="2000" dirty="0" smtClean="0">
                <a:solidFill>
                  <a:srgbClr val="C00000"/>
                </a:solidFill>
                <a:effectLst/>
              </a:rPr>
              <a:t>if </a:t>
            </a:r>
            <a:r>
              <a:rPr lang="en-US" altLang="en-US" sz="2000" dirty="0" smtClean="0">
                <a:solidFill>
                  <a:srgbClr val="C00000"/>
                </a:solidFill>
              </a:rPr>
              <a:t>m-n </a:t>
            </a:r>
            <a:r>
              <a:rPr lang="en-US" altLang="en-US" sz="2000" dirty="0">
                <a:solidFill>
                  <a:srgbClr val="C00000"/>
                </a:solidFill>
              </a:rPr>
              <a:t>= </a:t>
            </a:r>
            <a:r>
              <a:rPr lang="en-US" altLang="en-US" sz="2000" dirty="0" smtClean="0">
                <a:solidFill>
                  <a:srgbClr val="C00000"/>
                </a:solidFill>
              </a:rPr>
              <a:t>0, </a:t>
            </a:r>
            <a:endParaRPr lang="en-GB" sz="2000" dirty="0">
              <a:solidFill>
                <a:srgbClr val="C00000"/>
              </a:solidFill>
              <a:effectLst/>
            </a:endParaRPr>
          </a:p>
        </p:txBody>
      </p:sp>
      <p:graphicFrame>
        <p:nvGraphicFramePr>
          <p:cNvPr id="14" name="Table 13"/>
          <p:cNvGraphicFramePr>
            <a:graphicFrameLocks noGrp="1"/>
          </p:cNvGraphicFramePr>
          <p:nvPr>
            <p:extLst>
              <p:ext uri="{D42A27DB-BD31-4B8C-83A1-F6EECF244321}">
                <p14:modId xmlns:p14="http://schemas.microsoft.com/office/powerpoint/2010/main" val="2073940121"/>
              </p:ext>
            </p:extLst>
          </p:nvPr>
        </p:nvGraphicFramePr>
        <p:xfrm>
          <a:off x="6633098" y="3959289"/>
          <a:ext cx="807413" cy="624807"/>
        </p:xfrm>
        <a:graphic>
          <a:graphicData uri="http://schemas.openxmlformats.org/drawingml/2006/table">
            <a:tbl>
              <a:tblPr firstRow="1" bandRow="1">
                <a:tableStyleId>{5C22544A-7EE6-4342-B048-85BDC9FD1C3A}</a:tableStyleId>
              </a:tblPr>
              <a:tblGrid>
                <a:gridCol w="807413">
                  <a:extLst>
                    <a:ext uri="{9D8B030D-6E8A-4147-A177-3AD203B41FA5}">
                      <a16:colId xmlns:a16="http://schemas.microsoft.com/office/drawing/2014/main" val="20000"/>
                    </a:ext>
                  </a:extLst>
                </a:gridCol>
              </a:tblGrid>
              <a:tr h="624807">
                <a:tc>
                  <a:txBody>
                    <a:bodyPr/>
                    <a:lstStyle/>
                    <a:p>
                      <a:pPr algn="ctr"/>
                      <a:r>
                        <a:rPr lang="en-GB" b="1" dirty="0" smtClean="0"/>
                        <a:t>5</a:t>
                      </a:r>
                      <a:endParaRPr lang="en-GB"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extLst>
                  <a:ext uri="{0D108BD9-81ED-4DB2-BD59-A6C34878D82A}">
                    <a16:rowId xmlns:a16="http://schemas.microsoft.com/office/drawing/2014/main" val="10000"/>
                  </a:ext>
                </a:extLst>
              </a:tr>
            </a:tbl>
          </a:graphicData>
        </a:graphic>
      </p:graphicFrame>
      <p:sp>
        <p:nvSpPr>
          <p:cNvPr id="6" name="Rectangle 5"/>
          <p:cNvSpPr/>
          <p:nvPr/>
        </p:nvSpPr>
        <p:spPr>
          <a:xfrm>
            <a:off x="6706247" y="4608318"/>
            <a:ext cx="728084" cy="387798"/>
          </a:xfrm>
          <a:prstGeom prst="rect">
            <a:avLst/>
          </a:prstGeom>
        </p:spPr>
        <p:txBody>
          <a:bodyPr wrap="none">
            <a:spAutoFit/>
          </a:bodyPr>
          <a:lstStyle/>
          <a:p>
            <a:r>
              <a:rPr lang="en-US" altLang="en-US" dirty="0" smtClean="0">
                <a:solidFill>
                  <a:schemeClr val="tx1"/>
                </a:solidFill>
              </a:rPr>
              <a:t>m = n</a:t>
            </a:r>
            <a:endParaRPr lang="en-GB" dirty="0">
              <a:solidFill>
                <a:schemeClr val="tx1"/>
              </a:solidFill>
            </a:endParaRPr>
          </a:p>
        </p:txBody>
      </p:sp>
      <p:sp>
        <p:nvSpPr>
          <p:cNvPr id="17" name="Rectangle 16"/>
          <p:cNvSpPr/>
          <p:nvPr/>
        </p:nvSpPr>
        <p:spPr>
          <a:xfrm>
            <a:off x="6475412" y="5159685"/>
            <a:ext cx="1370888" cy="387798"/>
          </a:xfrm>
          <a:prstGeom prst="rect">
            <a:avLst/>
          </a:prstGeom>
        </p:spPr>
        <p:txBody>
          <a:bodyPr wrap="none">
            <a:spAutoFit/>
          </a:bodyPr>
          <a:lstStyle/>
          <a:p>
            <a:r>
              <a:rPr lang="en-US" altLang="en-US" dirty="0" smtClean="0">
                <a:solidFill>
                  <a:schemeClr val="tx1"/>
                </a:solidFill>
              </a:rPr>
              <a:t>Empty array</a:t>
            </a:r>
            <a:endParaRPr lang="en-GB" dirty="0">
              <a:solidFill>
                <a:schemeClr val="tx1"/>
              </a:solidFill>
            </a:endParaRPr>
          </a:p>
        </p:txBody>
      </p:sp>
      <p:sp>
        <p:nvSpPr>
          <p:cNvPr id="18" name="Rectangle 17"/>
          <p:cNvSpPr/>
          <p:nvPr/>
        </p:nvSpPr>
        <p:spPr>
          <a:xfrm>
            <a:off x="5103424" y="5122752"/>
            <a:ext cx="1524776" cy="461665"/>
          </a:xfrm>
          <a:prstGeom prst="rect">
            <a:avLst/>
          </a:prstGeom>
        </p:spPr>
        <p:txBody>
          <a:bodyPr wrap="none">
            <a:spAutoFit/>
          </a:bodyPr>
          <a:lstStyle/>
          <a:p>
            <a:r>
              <a:rPr lang="en-US" altLang="en-US" sz="2000" dirty="0">
                <a:solidFill>
                  <a:srgbClr val="C00000"/>
                </a:solidFill>
              </a:rPr>
              <a:t> </a:t>
            </a:r>
            <a:r>
              <a:rPr lang="en-US" altLang="en-US" sz="2000" dirty="0" smtClean="0">
                <a:solidFill>
                  <a:srgbClr val="C00000"/>
                </a:solidFill>
                <a:effectLst/>
              </a:rPr>
              <a:t>if </a:t>
            </a:r>
            <a:r>
              <a:rPr lang="en-US" altLang="en-US" sz="2000" dirty="0" smtClean="0">
                <a:solidFill>
                  <a:srgbClr val="C00000"/>
                </a:solidFill>
              </a:rPr>
              <a:t>m-n &lt; 0, </a:t>
            </a:r>
            <a:endParaRPr lang="en-GB" sz="2000" dirty="0">
              <a:solidFill>
                <a:srgbClr val="C00000"/>
              </a:solidFill>
              <a:effectLst/>
            </a:endParaRPr>
          </a:p>
        </p:txBody>
      </p:sp>
      <p:graphicFrame>
        <p:nvGraphicFramePr>
          <p:cNvPr id="19" name="Table 18"/>
          <p:cNvGraphicFramePr>
            <a:graphicFrameLocks noGrp="1"/>
          </p:cNvGraphicFramePr>
          <p:nvPr>
            <p:extLst>
              <p:ext uri="{D42A27DB-BD31-4B8C-83A1-F6EECF244321}">
                <p14:modId xmlns:p14="http://schemas.microsoft.com/office/powerpoint/2010/main" val="1881735487"/>
              </p:ext>
            </p:extLst>
          </p:nvPr>
        </p:nvGraphicFramePr>
        <p:xfrm>
          <a:off x="7889832" y="4991840"/>
          <a:ext cx="807413" cy="624807"/>
        </p:xfrm>
        <a:graphic>
          <a:graphicData uri="http://schemas.openxmlformats.org/drawingml/2006/table">
            <a:tbl>
              <a:tblPr firstRow="1" bandRow="1">
                <a:tableStyleId>{5C22544A-7EE6-4342-B048-85BDC9FD1C3A}</a:tableStyleId>
              </a:tblPr>
              <a:tblGrid>
                <a:gridCol w="807413">
                  <a:extLst>
                    <a:ext uri="{9D8B030D-6E8A-4147-A177-3AD203B41FA5}">
                      <a16:colId xmlns:a16="http://schemas.microsoft.com/office/drawing/2014/main" val="20000"/>
                    </a:ext>
                  </a:extLst>
                </a:gridCol>
              </a:tblGrid>
              <a:tr h="624807">
                <a:tc>
                  <a:txBody>
                    <a:bodyPr/>
                    <a:lstStyle/>
                    <a:p>
                      <a:pPr algn="ctr"/>
                      <a:endParaRPr lang="en-GB"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012495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7" grpId="0"/>
      <p:bldP spid="1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altLang="en-US" dirty="0" err="1" smtClean="0">
                <a:latin typeface="Arial" panose="020B0604020202020204" pitchFamily="34" charset="0"/>
              </a:rPr>
              <a:t>Mergesort</a:t>
            </a:r>
            <a:endParaRPr lang="en-US" altLang="en-US" dirty="0">
              <a:latin typeface="Arial" panose="020B0604020202020204" pitchFamily="34" charset="0"/>
            </a:endParaRPr>
          </a:p>
        </p:txBody>
      </p:sp>
      <p:sp>
        <p:nvSpPr>
          <p:cNvPr id="34819" name="Rectangle 3"/>
          <p:cNvSpPr>
            <a:spLocks noGrp="1" noChangeArrowheads="1"/>
          </p:cNvSpPr>
          <p:nvPr>
            <p:ph sz="quarter" idx="17"/>
          </p:nvPr>
        </p:nvSpPr>
        <p:spPr>
          <a:xfrm>
            <a:off x="647541" y="1435100"/>
            <a:ext cx="4564221" cy="3987800"/>
          </a:xfrm>
        </p:spPr>
        <p:txBody>
          <a:bodyPr/>
          <a:lstStyle/>
          <a:p>
            <a:pPr>
              <a:lnSpc>
                <a:spcPct val="110000"/>
              </a:lnSpc>
              <a:buFont typeface="Monotype Sorts" pitchFamily="2" charset="2"/>
              <a:buNone/>
            </a:pPr>
            <a:r>
              <a:rPr lang="en-US" altLang="en-US" sz="2400" b="1" dirty="0"/>
              <a:t>void </a:t>
            </a:r>
            <a:r>
              <a:rPr lang="en-US" altLang="en-US" sz="2400" b="1" dirty="0" err="1"/>
              <a:t>mergesort</a:t>
            </a:r>
            <a:r>
              <a:rPr lang="en-US" altLang="en-US" sz="2400" b="1" dirty="0"/>
              <a:t>(</a:t>
            </a:r>
            <a:r>
              <a:rPr lang="en-US" altLang="en-US" sz="2400" b="1" dirty="0" err="1"/>
              <a:t>int</a:t>
            </a:r>
            <a:r>
              <a:rPr lang="en-US" altLang="en-US" sz="2400" b="1" dirty="0"/>
              <a:t> n, </a:t>
            </a:r>
            <a:r>
              <a:rPr lang="en-US" altLang="en-US" sz="2400" b="1" dirty="0" err="1"/>
              <a:t>int</a:t>
            </a:r>
            <a:r>
              <a:rPr lang="en-US" altLang="en-US" sz="2400" b="1" dirty="0"/>
              <a:t> m)</a:t>
            </a:r>
          </a:p>
          <a:p>
            <a:pPr>
              <a:lnSpc>
                <a:spcPct val="110000"/>
              </a:lnSpc>
              <a:buFont typeface="Monotype Sorts" pitchFamily="2" charset="2"/>
              <a:buNone/>
            </a:pPr>
            <a:r>
              <a:rPr lang="en-US" altLang="en-US" sz="2400" dirty="0"/>
              <a:t>{	</a:t>
            </a:r>
            <a:r>
              <a:rPr lang="en-US" altLang="en-US" sz="2400" dirty="0" err="1"/>
              <a:t>int</a:t>
            </a:r>
            <a:r>
              <a:rPr lang="en-US" altLang="en-US" sz="2400" dirty="0"/>
              <a:t> mid = (</a:t>
            </a:r>
            <a:r>
              <a:rPr lang="en-US" altLang="en-US" sz="2400" dirty="0" err="1"/>
              <a:t>n+m</a:t>
            </a:r>
            <a:r>
              <a:rPr lang="en-US" altLang="en-US" sz="2400" dirty="0"/>
              <a:t>)/2; </a:t>
            </a:r>
          </a:p>
          <a:p>
            <a:pPr>
              <a:lnSpc>
                <a:spcPct val="110000"/>
              </a:lnSpc>
              <a:buFont typeface="Monotype Sorts" pitchFamily="2" charset="2"/>
              <a:buNone/>
            </a:pPr>
            <a:r>
              <a:rPr lang="en-US" altLang="en-US" sz="2400" dirty="0"/>
              <a:t>    if (m-n &lt;= 0) </a:t>
            </a:r>
          </a:p>
          <a:p>
            <a:pPr>
              <a:lnSpc>
                <a:spcPct val="110000"/>
              </a:lnSpc>
              <a:buFont typeface="Monotype Sorts" pitchFamily="2" charset="2"/>
              <a:buNone/>
            </a:pPr>
            <a:r>
              <a:rPr lang="en-US" altLang="en-US" sz="2400" dirty="0"/>
              <a:t>    		return;</a:t>
            </a:r>
          </a:p>
          <a:p>
            <a:pPr>
              <a:lnSpc>
                <a:spcPct val="110000"/>
              </a:lnSpc>
              <a:buFont typeface="Monotype Sorts" pitchFamily="2" charset="2"/>
              <a:buNone/>
            </a:pPr>
            <a:r>
              <a:rPr lang="en-US" altLang="en-US" sz="2400" dirty="0"/>
              <a:t>    </a:t>
            </a:r>
            <a:r>
              <a:rPr lang="en-US" altLang="en-US" sz="2400" b="1" dirty="0">
                <a:effectLst>
                  <a:glow rad="101600">
                    <a:srgbClr val="FFC000">
                      <a:alpha val="60000"/>
                    </a:srgbClr>
                  </a:glow>
                </a:effectLst>
              </a:rPr>
              <a:t>else if (m-n &gt; 1) {</a:t>
            </a:r>
          </a:p>
          <a:p>
            <a:pPr>
              <a:lnSpc>
                <a:spcPct val="110000"/>
              </a:lnSpc>
              <a:buFont typeface="Monotype Sorts" pitchFamily="2" charset="2"/>
              <a:buNone/>
            </a:pPr>
            <a:r>
              <a:rPr lang="en-US" altLang="en-US" sz="2400" dirty="0"/>
              <a:t>		</a:t>
            </a:r>
            <a:r>
              <a:rPr lang="en-US" altLang="en-US" sz="2400" dirty="0" err="1"/>
              <a:t>mergesort</a:t>
            </a:r>
            <a:r>
              <a:rPr lang="en-US" altLang="en-US" sz="2400" dirty="0"/>
              <a:t>(n, mid);</a:t>
            </a:r>
          </a:p>
          <a:p>
            <a:pPr>
              <a:lnSpc>
                <a:spcPct val="110000"/>
              </a:lnSpc>
              <a:buFont typeface="Monotype Sorts" pitchFamily="2" charset="2"/>
              <a:buNone/>
            </a:pPr>
            <a:r>
              <a:rPr lang="en-US" altLang="en-US" sz="2400" dirty="0"/>
              <a:t>		</a:t>
            </a:r>
            <a:r>
              <a:rPr lang="en-US" altLang="en-US" sz="2400" dirty="0" err="1"/>
              <a:t>mergesort</a:t>
            </a:r>
            <a:r>
              <a:rPr lang="en-US" altLang="en-US" sz="2400" dirty="0"/>
              <a:t>(mid+1, m);</a:t>
            </a:r>
          </a:p>
          <a:p>
            <a:pPr>
              <a:lnSpc>
                <a:spcPct val="110000"/>
              </a:lnSpc>
              <a:buFont typeface="Monotype Sorts" pitchFamily="2" charset="2"/>
              <a:buNone/>
            </a:pPr>
            <a:r>
              <a:rPr lang="en-US" altLang="en-US" sz="2400" dirty="0"/>
              <a:t>    } </a:t>
            </a:r>
          </a:p>
          <a:p>
            <a:pPr>
              <a:lnSpc>
                <a:spcPct val="110000"/>
              </a:lnSpc>
              <a:buFont typeface="Monotype Sorts" pitchFamily="2" charset="2"/>
              <a:buNone/>
            </a:pPr>
            <a:r>
              <a:rPr lang="en-US" altLang="en-US" sz="2400" dirty="0"/>
              <a:t>    merge(n, m);</a:t>
            </a:r>
          </a:p>
          <a:p>
            <a:pPr>
              <a:lnSpc>
                <a:spcPct val="110000"/>
              </a:lnSpc>
              <a:buFont typeface="Monotype Sorts" pitchFamily="2" charset="2"/>
              <a:buNone/>
            </a:pPr>
            <a:r>
              <a:rPr lang="en-US" altLang="en-US" sz="2400" dirty="0"/>
              <a:t>}</a:t>
            </a:r>
          </a:p>
        </p:txBody>
      </p:sp>
      <p:sp>
        <p:nvSpPr>
          <p:cNvPr id="34824" name="Text Box 5"/>
          <p:cNvSpPr txBox="1">
            <a:spLocks noChangeArrowheads="1"/>
          </p:cNvSpPr>
          <p:nvPr/>
        </p:nvSpPr>
        <p:spPr bwMode="gray">
          <a:xfrm>
            <a:off x="5522912" y="3381375"/>
            <a:ext cx="3429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rgbClr val="A50021"/>
                </a:solidFill>
              </a:rPr>
              <a:t>n</a:t>
            </a:r>
            <a:endParaRPr lang="en-US" altLang="en-US" dirty="0"/>
          </a:p>
        </p:txBody>
      </p:sp>
      <p:sp>
        <p:nvSpPr>
          <p:cNvPr id="34825" name="Line 6"/>
          <p:cNvSpPr>
            <a:spLocks noChangeShapeType="1"/>
          </p:cNvSpPr>
          <p:nvPr/>
        </p:nvSpPr>
        <p:spPr bwMode="gray">
          <a:xfrm flipV="1">
            <a:off x="5712478" y="2917857"/>
            <a:ext cx="0" cy="533400"/>
          </a:xfrm>
          <a:prstGeom prst="line">
            <a:avLst/>
          </a:prstGeom>
          <a:ln>
            <a:headEnd type="none" w="sm" len="sm"/>
            <a:tailEnd type="triangle" w="med" len="med"/>
          </a:ln>
          <a:extLst/>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34826" name="Text Box 5"/>
          <p:cNvSpPr txBox="1">
            <a:spLocks noChangeArrowheads="1"/>
          </p:cNvSpPr>
          <p:nvPr/>
        </p:nvSpPr>
        <p:spPr bwMode="gray">
          <a:xfrm>
            <a:off x="8739663" y="3381375"/>
            <a:ext cx="41433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rgbClr val="A50021"/>
                </a:solidFill>
              </a:rPr>
              <a:t>m</a:t>
            </a:r>
            <a:endParaRPr lang="en-US" altLang="en-US" dirty="0"/>
          </a:p>
        </p:txBody>
      </p:sp>
      <p:sp>
        <p:nvSpPr>
          <p:cNvPr id="34827" name="Line 6"/>
          <p:cNvSpPr>
            <a:spLocks noChangeShapeType="1"/>
          </p:cNvSpPr>
          <p:nvPr/>
        </p:nvSpPr>
        <p:spPr bwMode="gray">
          <a:xfrm flipV="1">
            <a:off x="8946832" y="2917857"/>
            <a:ext cx="0" cy="533400"/>
          </a:xfrm>
          <a:prstGeom prst="line">
            <a:avLst/>
          </a:prstGeom>
          <a:ln>
            <a:headEnd type="none" w="sm" len="sm"/>
            <a:tailEnd type="triangle" w="med" len="med"/>
          </a:ln>
          <a:extLst/>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grpSp>
        <p:nvGrpSpPr>
          <p:cNvPr id="4" name="Group 3"/>
          <p:cNvGrpSpPr/>
          <p:nvPr/>
        </p:nvGrpSpPr>
        <p:grpSpPr>
          <a:xfrm>
            <a:off x="7036805" y="2895600"/>
            <a:ext cx="641350" cy="914400"/>
            <a:chOff x="7036805" y="2895600"/>
            <a:chExt cx="641350" cy="914400"/>
          </a:xfrm>
        </p:grpSpPr>
        <p:sp>
          <p:nvSpPr>
            <p:cNvPr id="34828" name="Text Box 5"/>
            <p:cNvSpPr txBox="1">
              <a:spLocks noChangeArrowheads="1"/>
            </p:cNvSpPr>
            <p:nvPr/>
          </p:nvSpPr>
          <p:spPr bwMode="gray">
            <a:xfrm>
              <a:off x="7036805" y="3381375"/>
              <a:ext cx="6413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rgbClr val="A50021"/>
                  </a:solidFill>
                </a:rPr>
                <a:t>mid</a:t>
              </a:r>
              <a:endParaRPr lang="en-US" altLang="en-US" dirty="0"/>
            </a:p>
          </p:txBody>
        </p:sp>
        <p:sp>
          <p:nvSpPr>
            <p:cNvPr id="34829" name="Line 6"/>
            <p:cNvSpPr>
              <a:spLocks noChangeShapeType="1"/>
            </p:cNvSpPr>
            <p:nvPr/>
          </p:nvSpPr>
          <p:spPr bwMode="gray">
            <a:xfrm flipV="1">
              <a:off x="7357480" y="2895600"/>
              <a:ext cx="0" cy="577914"/>
            </a:xfrm>
            <a:prstGeom prst="line">
              <a:avLst/>
            </a:prstGeom>
            <a:ln>
              <a:headEnd type="none" w="sm" len="sm"/>
              <a:tailEnd type="triangle" w="med" len="med"/>
            </a:ln>
            <a:extLst/>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grpSp>
      <p:graphicFrame>
        <p:nvGraphicFramePr>
          <p:cNvPr id="2" name="Table 1"/>
          <p:cNvGraphicFramePr>
            <a:graphicFrameLocks noGrp="1"/>
          </p:cNvGraphicFramePr>
          <p:nvPr>
            <p:extLst>
              <p:ext uri="{D42A27DB-BD31-4B8C-83A1-F6EECF244321}">
                <p14:modId xmlns:p14="http://schemas.microsoft.com/office/powerpoint/2010/main" val="1254696113"/>
              </p:ext>
            </p:extLst>
          </p:nvPr>
        </p:nvGraphicFramePr>
        <p:xfrm>
          <a:off x="5332411" y="2209799"/>
          <a:ext cx="4037065" cy="624807"/>
        </p:xfrm>
        <a:graphic>
          <a:graphicData uri="http://schemas.openxmlformats.org/drawingml/2006/table">
            <a:tbl>
              <a:tblPr firstRow="1" bandRow="1">
                <a:tableStyleId>{5C22544A-7EE6-4342-B048-85BDC9FD1C3A}</a:tableStyleId>
              </a:tblPr>
              <a:tblGrid>
                <a:gridCol w="807413">
                  <a:extLst>
                    <a:ext uri="{9D8B030D-6E8A-4147-A177-3AD203B41FA5}">
                      <a16:colId xmlns:a16="http://schemas.microsoft.com/office/drawing/2014/main" val="20000"/>
                    </a:ext>
                  </a:extLst>
                </a:gridCol>
                <a:gridCol w="807413">
                  <a:extLst>
                    <a:ext uri="{9D8B030D-6E8A-4147-A177-3AD203B41FA5}">
                      <a16:colId xmlns:a16="http://schemas.microsoft.com/office/drawing/2014/main" val="20001"/>
                    </a:ext>
                  </a:extLst>
                </a:gridCol>
                <a:gridCol w="807413">
                  <a:extLst>
                    <a:ext uri="{9D8B030D-6E8A-4147-A177-3AD203B41FA5}">
                      <a16:colId xmlns:a16="http://schemas.microsoft.com/office/drawing/2014/main" val="20002"/>
                    </a:ext>
                  </a:extLst>
                </a:gridCol>
                <a:gridCol w="807413">
                  <a:extLst>
                    <a:ext uri="{9D8B030D-6E8A-4147-A177-3AD203B41FA5}">
                      <a16:colId xmlns:a16="http://schemas.microsoft.com/office/drawing/2014/main" val="20003"/>
                    </a:ext>
                  </a:extLst>
                </a:gridCol>
                <a:gridCol w="807413">
                  <a:extLst>
                    <a:ext uri="{9D8B030D-6E8A-4147-A177-3AD203B41FA5}">
                      <a16:colId xmlns:a16="http://schemas.microsoft.com/office/drawing/2014/main" val="20004"/>
                    </a:ext>
                  </a:extLst>
                </a:gridCol>
              </a:tblGrid>
              <a:tr h="624807">
                <a:tc>
                  <a:txBody>
                    <a:bodyPr/>
                    <a:lstStyle/>
                    <a:p>
                      <a:pPr algn="ctr"/>
                      <a:r>
                        <a:rPr lang="en-GB" dirty="0" smtClean="0"/>
                        <a:t>5</a:t>
                      </a:r>
                      <a:endParaRPr lang="en-GB" dirty="0"/>
                    </a:p>
                  </a:txBody>
                  <a:tcPr anchor="ctr">
                    <a:solidFill>
                      <a:schemeClr val="accent1">
                        <a:lumMod val="50000"/>
                      </a:schemeClr>
                    </a:solidFill>
                  </a:tcPr>
                </a:tc>
                <a:tc>
                  <a:txBody>
                    <a:bodyPr/>
                    <a:lstStyle/>
                    <a:p>
                      <a:pPr algn="ctr"/>
                      <a:r>
                        <a:rPr lang="en-GB" dirty="0" smtClean="0">
                          <a:solidFill>
                            <a:schemeClr val="tx1"/>
                          </a:solidFill>
                        </a:rPr>
                        <a:t>4</a:t>
                      </a:r>
                      <a:endParaRPr lang="en-GB" dirty="0">
                        <a:solidFill>
                          <a:schemeClr val="tx1"/>
                        </a:solidFill>
                      </a:endParaRPr>
                    </a:p>
                  </a:txBody>
                  <a:tcPr anchor="ctr">
                    <a:solidFill>
                      <a:schemeClr val="accent5">
                        <a:lumMod val="75000"/>
                      </a:schemeClr>
                    </a:solidFill>
                  </a:tcPr>
                </a:tc>
                <a:tc>
                  <a:txBody>
                    <a:bodyPr/>
                    <a:lstStyle/>
                    <a:p>
                      <a:pPr algn="ctr"/>
                      <a:r>
                        <a:rPr lang="en-GB" dirty="0" smtClean="0"/>
                        <a:t>3</a:t>
                      </a:r>
                      <a:endParaRPr lang="en-GB" dirty="0"/>
                    </a:p>
                  </a:txBody>
                  <a:tcPr anchor="ctr">
                    <a:solidFill>
                      <a:schemeClr val="accent1">
                        <a:lumMod val="50000"/>
                      </a:schemeClr>
                    </a:solidFill>
                  </a:tcPr>
                </a:tc>
                <a:tc>
                  <a:txBody>
                    <a:bodyPr/>
                    <a:lstStyle/>
                    <a:p>
                      <a:pPr algn="ctr"/>
                      <a:r>
                        <a:rPr lang="en-GB" dirty="0" smtClean="0">
                          <a:solidFill>
                            <a:schemeClr val="tx1"/>
                          </a:solidFill>
                        </a:rPr>
                        <a:t>7</a:t>
                      </a:r>
                      <a:endParaRPr lang="en-GB" dirty="0">
                        <a:solidFill>
                          <a:schemeClr val="tx1"/>
                        </a:solidFill>
                      </a:endParaRPr>
                    </a:p>
                  </a:txBody>
                  <a:tcPr anchor="ctr">
                    <a:solidFill>
                      <a:schemeClr val="accent5">
                        <a:lumMod val="75000"/>
                      </a:schemeClr>
                    </a:solidFill>
                  </a:tcPr>
                </a:tc>
                <a:tc>
                  <a:txBody>
                    <a:bodyPr/>
                    <a:lstStyle/>
                    <a:p>
                      <a:pPr algn="ctr"/>
                      <a:r>
                        <a:rPr lang="en-GB" dirty="0" smtClean="0"/>
                        <a:t>6</a:t>
                      </a:r>
                      <a:endParaRPr lang="en-GB" dirty="0"/>
                    </a:p>
                  </a:txBody>
                  <a:tcPr anchor="ctr">
                    <a:solidFill>
                      <a:schemeClr val="accent1">
                        <a:lumMod val="50000"/>
                      </a:schemeClr>
                    </a:solidFill>
                  </a:tcPr>
                </a:tc>
                <a:extLst>
                  <a:ext uri="{0D108BD9-81ED-4DB2-BD59-A6C34878D82A}">
                    <a16:rowId xmlns:a16="http://schemas.microsoft.com/office/drawing/2014/main" val="10000"/>
                  </a:ext>
                </a:extLst>
              </a:tr>
            </a:tbl>
          </a:graphicData>
        </a:graphic>
      </p:graphicFrame>
      <p:grpSp>
        <p:nvGrpSpPr>
          <p:cNvPr id="20" name="Group 19"/>
          <p:cNvGrpSpPr/>
          <p:nvPr/>
        </p:nvGrpSpPr>
        <p:grpSpPr>
          <a:xfrm flipH="1">
            <a:off x="3343664" y="964070"/>
            <a:ext cx="1872931" cy="3379418"/>
            <a:chOff x="337623" y="1302590"/>
            <a:chExt cx="2309421" cy="2438222"/>
          </a:xfrm>
        </p:grpSpPr>
        <p:sp>
          <p:nvSpPr>
            <p:cNvPr id="21" name="Arc 23"/>
            <p:cNvSpPr/>
            <p:nvPr/>
          </p:nvSpPr>
          <p:spPr>
            <a:xfrm rot="12916960">
              <a:off x="337623" y="1302590"/>
              <a:ext cx="2309421" cy="2438222"/>
            </a:xfrm>
            <a:custGeom>
              <a:avLst/>
              <a:gdLst>
                <a:gd name="connsiteX0" fmla="*/ 2400299 w 4800599"/>
                <a:gd name="connsiteY0" fmla="*/ 0 h 4871622"/>
                <a:gd name="connsiteX1" fmla="*/ 4800599 w 4800599"/>
                <a:gd name="connsiteY1" fmla="*/ 2435811 h 4871622"/>
                <a:gd name="connsiteX2" fmla="*/ 2400300 w 4800599"/>
                <a:gd name="connsiteY2" fmla="*/ 2435811 h 4871622"/>
                <a:gd name="connsiteX3" fmla="*/ 2400299 w 4800599"/>
                <a:gd name="connsiteY3" fmla="*/ 0 h 4871622"/>
                <a:gd name="connsiteX0" fmla="*/ 2400299 w 4800599"/>
                <a:gd name="connsiteY0" fmla="*/ 0 h 4871622"/>
                <a:gd name="connsiteX1" fmla="*/ 4800599 w 4800599"/>
                <a:gd name="connsiteY1" fmla="*/ 2435811 h 4871622"/>
                <a:gd name="connsiteX0" fmla="*/ 0 w 2400300"/>
                <a:gd name="connsiteY0" fmla="*/ 70662 h 2506473"/>
                <a:gd name="connsiteX1" fmla="*/ 2400300 w 2400300"/>
                <a:gd name="connsiteY1" fmla="*/ 2506473 h 2506473"/>
                <a:gd name="connsiteX2" fmla="*/ 1 w 2400300"/>
                <a:gd name="connsiteY2" fmla="*/ 2506473 h 2506473"/>
                <a:gd name="connsiteX3" fmla="*/ 0 w 2400300"/>
                <a:gd name="connsiteY3" fmla="*/ 70662 h 2506473"/>
                <a:gd name="connsiteX0" fmla="*/ 0 w 2400300"/>
                <a:gd name="connsiteY0" fmla="*/ 70662 h 2506473"/>
                <a:gd name="connsiteX1" fmla="*/ 2130319 w 2400300"/>
                <a:gd name="connsiteY1" fmla="*/ 970596 h 2506473"/>
                <a:gd name="connsiteX0" fmla="*/ 215072 w 2615372"/>
                <a:gd name="connsiteY0" fmla="*/ 33701 h 2469512"/>
                <a:gd name="connsiteX1" fmla="*/ 2615372 w 2615372"/>
                <a:gd name="connsiteY1" fmla="*/ 2469512 h 2469512"/>
                <a:gd name="connsiteX2" fmla="*/ 215073 w 2615372"/>
                <a:gd name="connsiteY2" fmla="*/ 2469512 h 2469512"/>
                <a:gd name="connsiteX3" fmla="*/ 215072 w 2615372"/>
                <a:gd name="connsiteY3" fmla="*/ 33701 h 2469512"/>
                <a:gd name="connsiteX0" fmla="*/ 0 w 2615372"/>
                <a:gd name="connsiteY0" fmla="*/ 92537 h 2469512"/>
                <a:gd name="connsiteX1" fmla="*/ 2345391 w 2615372"/>
                <a:gd name="connsiteY1" fmla="*/ 933635 h 2469512"/>
                <a:gd name="connsiteX0" fmla="*/ 215072 w 2615372"/>
                <a:gd name="connsiteY0" fmla="*/ 461195 h 2897006"/>
                <a:gd name="connsiteX1" fmla="*/ 2615372 w 2615372"/>
                <a:gd name="connsiteY1" fmla="*/ 2897006 h 2897006"/>
                <a:gd name="connsiteX2" fmla="*/ 215073 w 2615372"/>
                <a:gd name="connsiteY2" fmla="*/ 2897006 h 2897006"/>
                <a:gd name="connsiteX3" fmla="*/ 215072 w 2615372"/>
                <a:gd name="connsiteY3" fmla="*/ 461195 h 2897006"/>
                <a:gd name="connsiteX0" fmla="*/ 0 w 2615372"/>
                <a:gd name="connsiteY0" fmla="*/ 520031 h 2897006"/>
                <a:gd name="connsiteX1" fmla="*/ 2345391 w 2615372"/>
                <a:gd name="connsiteY1" fmla="*/ 1361129 h 2897006"/>
                <a:gd name="connsiteX0" fmla="*/ 0 w 2400300"/>
                <a:gd name="connsiteY0" fmla="*/ 587880 h 3023691"/>
                <a:gd name="connsiteX1" fmla="*/ 2400300 w 2400300"/>
                <a:gd name="connsiteY1" fmla="*/ 3023691 h 3023691"/>
                <a:gd name="connsiteX2" fmla="*/ 1 w 2400300"/>
                <a:gd name="connsiteY2" fmla="*/ 3023691 h 3023691"/>
                <a:gd name="connsiteX3" fmla="*/ 0 w 2400300"/>
                <a:gd name="connsiteY3" fmla="*/ 587880 h 3023691"/>
                <a:gd name="connsiteX0" fmla="*/ 55665 w 2400300"/>
                <a:gd name="connsiteY0" fmla="*/ 471211 h 3023691"/>
                <a:gd name="connsiteX1" fmla="*/ 2130319 w 2400300"/>
                <a:gd name="connsiteY1" fmla="*/ 1487814 h 3023691"/>
              </a:gdLst>
              <a:ahLst/>
              <a:cxnLst>
                <a:cxn ang="0">
                  <a:pos x="connsiteX0" y="connsiteY0"/>
                </a:cxn>
                <a:cxn ang="0">
                  <a:pos x="connsiteX1" y="connsiteY1"/>
                </a:cxn>
              </a:cxnLst>
              <a:rect l="l" t="t" r="r" b="b"/>
              <a:pathLst>
                <a:path w="2400300" h="3023691" stroke="0" extrusionOk="0">
                  <a:moveTo>
                    <a:pt x="0" y="587880"/>
                  </a:moveTo>
                  <a:cubicBezTo>
                    <a:pt x="1325649" y="587880"/>
                    <a:pt x="2400300" y="1678430"/>
                    <a:pt x="2400300" y="3023691"/>
                  </a:cubicBezTo>
                  <a:lnTo>
                    <a:pt x="1" y="3023691"/>
                  </a:lnTo>
                  <a:cubicBezTo>
                    <a:pt x="1" y="2211754"/>
                    <a:pt x="0" y="1399817"/>
                    <a:pt x="0" y="587880"/>
                  </a:cubicBezTo>
                  <a:close/>
                </a:path>
                <a:path w="2400300" h="3023691" fill="none">
                  <a:moveTo>
                    <a:pt x="55665" y="471211"/>
                  </a:moveTo>
                  <a:cubicBezTo>
                    <a:pt x="1480904" y="-509387"/>
                    <a:pt x="2130319" y="142553"/>
                    <a:pt x="2130319" y="1487814"/>
                  </a:cubicBezTo>
                </a:path>
              </a:pathLst>
            </a:custGeom>
            <a:ln w="38100">
              <a:solidFill>
                <a:schemeClr val="accent1">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22" name="Straight Arrow Connector 21"/>
            <p:cNvCxnSpPr/>
            <p:nvPr/>
          </p:nvCxnSpPr>
          <p:spPr>
            <a:xfrm flipV="1">
              <a:off x="528992" y="1981463"/>
              <a:ext cx="503295" cy="437499"/>
            </a:xfrm>
            <a:prstGeom prst="straightConnector1">
              <a:avLst/>
            </a:prstGeom>
            <a:ln w="38100">
              <a:solidFill>
                <a:schemeClr val="accent1">
                  <a:lumMod val="2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389070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GB" dirty="0" err="1" smtClean="0"/>
              <a:t>Mergesort</a:t>
            </a:r>
            <a:r>
              <a:rPr lang="en-GB" dirty="0" smtClean="0"/>
              <a:t> (Example)</a:t>
            </a:r>
            <a:endParaRPr lang="en-GB" dirty="0"/>
          </a:p>
        </p:txBody>
      </p:sp>
    </p:spTree>
    <p:extLst>
      <p:ext uri="{BB962C8B-B14F-4D97-AF65-F5344CB8AC3E}">
        <p14:creationId xmlns:p14="http://schemas.microsoft.com/office/powerpoint/2010/main" val="3073361058"/>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err="1" smtClean="0">
                <a:latin typeface="Arial" panose="020B0604020202020204" pitchFamily="34" charset="0"/>
              </a:rPr>
              <a:t>Mergesort</a:t>
            </a:r>
            <a:endParaRPr lang="en-US" altLang="en-US" dirty="0">
              <a:latin typeface="Arial" panose="020B0604020202020204" pitchFamily="34" charset="0"/>
            </a:endParaRPr>
          </a:p>
        </p:txBody>
      </p:sp>
      <p:sp>
        <p:nvSpPr>
          <p:cNvPr id="4" name="Rounded Rectangle 3"/>
          <p:cNvSpPr/>
          <p:nvPr/>
        </p:nvSpPr>
        <p:spPr>
          <a:xfrm>
            <a:off x="911233" y="2822511"/>
            <a:ext cx="839245" cy="839245"/>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90</a:t>
            </a:r>
            <a:endParaRPr lang="en-GB" sz="2800" dirty="0"/>
          </a:p>
        </p:txBody>
      </p:sp>
      <p:sp>
        <p:nvSpPr>
          <p:cNvPr id="5" name="Rectangle 4"/>
          <p:cNvSpPr/>
          <p:nvPr/>
        </p:nvSpPr>
        <p:spPr>
          <a:xfrm>
            <a:off x="1440712" y="24057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0</a:t>
            </a:r>
            <a:endParaRPr lang="en-GB" sz="2400" dirty="0">
              <a:solidFill>
                <a:schemeClr val="tx2"/>
              </a:solidFill>
            </a:endParaRPr>
          </a:p>
        </p:txBody>
      </p:sp>
      <p:sp>
        <p:nvSpPr>
          <p:cNvPr id="6" name="Rounded Rectangle 5"/>
          <p:cNvSpPr/>
          <p:nvPr/>
        </p:nvSpPr>
        <p:spPr>
          <a:xfrm>
            <a:off x="1836812" y="2822511"/>
            <a:ext cx="839245" cy="839245"/>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25</a:t>
            </a:r>
            <a:endParaRPr lang="en-GB" sz="2800" dirty="0"/>
          </a:p>
        </p:txBody>
      </p:sp>
      <p:sp>
        <p:nvSpPr>
          <p:cNvPr id="7" name="Rectangle 6"/>
          <p:cNvSpPr/>
          <p:nvPr/>
        </p:nvSpPr>
        <p:spPr>
          <a:xfrm>
            <a:off x="2366291" y="24057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1</a:t>
            </a:r>
            <a:endParaRPr lang="en-GB" sz="2400" dirty="0">
              <a:solidFill>
                <a:schemeClr val="tx2"/>
              </a:solidFill>
            </a:endParaRPr>
          </a:p>
        </p:txBody>
      </p:sp>
      <p:sp>
        <p:nvSpPr>
          <p:cNvPr id="8" name="Rounded Rectangle 7"/>
          <p:cNvSpPr/>
          <p:nvPr/>
        </p:nvSpPr>
        <p:spPr>
          <a:xfrm>
            <a:off x="2823854" y="2822511"/>
            <a:ext cx="839245" cy="839245"/>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10</a:t>
            </a:r>
            <a:endParaRPr lang="en-GB" sz="2800" dirty="0"/>
          </a:p>
        </p:txBody>
      </p:sp>
      <p:sp>
        <p:nvSpPr>
          <p:cNvPr id="9" name="Rectangle 8"/>
          <p:cNvSpPr/>
          <p:nvPr/>
        </p:nvSpPr>
        <p:spPr>
          <a:xfrm>
            <a:off x="3353333" y="24057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2</a:t>
            </a:r>
            <a:endParaRPr lang="en-GB" sz="2400" dirty="0">
              <a:solidFill>
                <a:schemeClr val="tx2"/>
              </a:solidFill>
            </a:endParaRPr>
          </a:p>
        </p:txBody>
      </p:sp>
      <p:sp>
        <p:nvSpPr>
          <p:cNvPr id="10" name="Rounded Rectangle 9"/>
          <p:cNvSpPr/>
          <p:nvPr/>
        </p:nvSpPr>
        <p:spPr>
          <a:xfrm>
            <a:off x="3780085" y="2822511"/>
            <a:ext cx="839245" cy="839245"/>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71</a:t>
            </a:r>
            <a:endParaRPr lang="en-GB" sz="2800" dirty="0"/>
          </a:p>
        </p:txBody>
      </p:sp>
      <p:sp>
        <p:nvSpPr>
          <p:cNvPr id="11" name="Rectangle 10"/>
          <p:cNvSpPr/>
          <p:nvPr/>
        </p:nvSpPr>
        <p:spPr>
          <a:xfrm>
            <a:off x="4309564" y="24057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3</a:t>
            </a:r>
            <a:endParaRPr lang="en-GB" sz="2400" dirty="0">
              <a:solidFill>
                <a:schemeClr val="tx2"/>
              </a:solidFill>
            </a:endParaRPr>
          </a:p>
        </p:txBody>
      </p:sp>
      <p:sp>
        <p:nvSpPr>
          <p:cNvPr id="12" name="Rounded Rectangle 11"/>
          <p:cNvSpPr/>
          <p:nvPr/>
        </p:nvSpPr>
        <p:spPr>
          <a:xfrm>
            <a:off x="4736316" y="2822511"/>
            <a:ext cx="839245" cy="839245"/>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94</a:t>
            </a:r>
            <a:endParaRPr lang="en-GB" sz="2800" dirty="0"/>
          </a:p>
        </p:txBody>
      </p:sp>
      <p:sp>
        <p:nvSpPr>
          <p:cNvPr id="13" name="Rectangle 12"/>
          <p:cNvSpPr/>
          <p:nvPr/>
        </p:nvSpPr>
        <p:spPr>
          <a:xfrm>
            <a:off x="5265795" y="24057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4</a:t>
            </a:r>
            <a:endParaRPr lang="en-GB" sz="2400" dirty="0">
              <a:solidFill>
                <a:schemeClr val="tx2"/>
              </a:solidFill>
            </a:endParaRPr>
          </a:p>
        </p:txBody>
      </p:sp>
      <p:sp>
        <p:nvSpPr>
          <p:cNvPr id="14" name="Rounded Rectangle 13"/>
          <p:cNvSpPr/>
          <p:nvPr/>
        </p:nvSpPr>
        <p:spPr>
          <a:xfrm>
            <a:off x="5683433" y="2822511"/>
            <a:ext cx="839245" cy="839245"/>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22</a:t>
            </a:r>
            <a:endParaRPr lang="en-GB" sz="2800" dirty="0"/>
          </a:p>
        </p:txBody>
      </p:sp>
      <p:sp>
        <p:nvSpPr>
          <p:cNvPr id="15" name="Rectangle 14"/>
          <p:cNvSpPr/>
          <p:nvPr/>
        </p:nvSpPr>
        <p:spPr>
          <a:xfrm>
            <a:off x="6212912" y="24057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5</a:t>
            </a:r>
            <a:endParaRPr lang="en-GB" sz="2400" dirty="0">
              <a:solidFill>
                <a:schemeClr val="tx2"/>
              </a:solidFill>
            </a:endParaRPr>
          </a:p>
        </p:txBody>
      </p:sp>
      <p:sp>
        <p:nvSpPr>
          <p:cNvPr id="19" name="Rounded Rectangle 18"/>
          <p:cNvSpPr/>
          <p:nvPr/>
        </p:nvSpPr>
        <p:spPr>
          <a:xfrm>
            <a:off x="6627812" y="2822511"/>
            <a:ext cx="839245" cy="839245"/>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59</a:t>
            </a:r>
            <a:endParaRPr lang="en-GB" sz="2800" dirty="0"/>
          </a:p>
        </p:txBody>
      </p:sp>
      <p:sp>
        <p:nvSpPr>
          <p:cNvPr id="20" name="Rectangle 19"/>
          <p:cNvSpPr/>
          <p:nvPr/>
        </p:nvSpPr>
        <p:spPr>
          <a:xfrm>
            <a:off x="7157291" y="24057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6</a:t>
            </a:r>
            <a:endParaRPr lang="en-GB" sz="2400" dirty="0">
              <a:solidFill>
                <a:schemeClr val="tx2"/>
              </a:solidFill>
            </a:endParaRPr>
          </a:p>
        </p:txBody>
      </p:sp>
      <p:sp>
        <p:nvSpPr>
          <p:cNvPr id="21" name="Rounded Rectangle 20"/>
          <p:cNvSpPr/>
          <p:nvPr/>
        </p:nvSpPr>
        <p:spPr>
          <a:xfrm>
            <a:off x="7576913" y="2822511"/>
            <a:ext cx="839245" cy="839245"/>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74</a:t>
            </a:r>
            <a:endParaRPr lang="en-GB" sz="2800" dirty="0"/>
          </a:p>
        </p:txBody>
      </p:sp>
      <p:sp>
        <p:nvSpPr>
          <p:cNvPr id="22" name="Rectangle 21"/>
          <p:cNvSpPr/>
          <p:nvPr/>
        </p:nvSpPr>
        <p:spPr>
          <a:xfrm>
            <a:off x="8182070" y="24057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7</a:t>
            </a:r>
            <a:endParaRPr lang="en-GB" sz="2400" dirty="0">
              <a:solidFill>
                <a:schemeClr val="tx2"/>
              </a:solidFill>
            </a:endParaRPr>
          </a:p>
        </p:txBody>
      </p:sp>
      <p:sp>
        <p:nvSpPr>
          <p:cNvPr id="3" name="Rectangle 2"/>
          <p:cNvSpPr/>
          <p:nvPr/>
        </p:nvSpPr>
        <p:spPr>
          <a:xfrm>
            <a:off x="646866" y="1423312"/>
            <a:ext cx="3743012" cy="535531"/>
          </a:xfrm>
          <a:prstGeom prst="rect">
            <a:avLst/>
          </a:prstGeom>
        </p:spPr>
        <p:txBody>
          <a:bodyPr wrap="none">
            <a:spAutoFit/>
          </a:bodyPr>
          <a:lstStyle/>
          <a:p>
            <a:pPr marL="447675" lvl="1" indent="-341313">
              <a:defRPr/>
            </a:pPr>
            <a:r>
              <a:rPr lang="en-US" sz="2400" dirty="0" smtClean="0">
                <a:solidFill>
                  <a:srgbClr val="C00000"/>
                </a:solidFill>
              </a:rPr>
              <a:t>Sort in ascending order</a:t>
            </a:r>
          </a:p>
        </p:txBody>
      </p:sp>
    </p:spTree>
    <p:extLst>
      <p:ext uri="{BB962C8B-B14F-4D97-AF65-F5344CB8AC3E}">
        <p14:creationId xmlns:p14="http://schemas.microsoft.com/office/powerpoint/2010/main" val="4033067387"/>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GB" dirty="0" err="1" smtClean="0"/>
              <a:t>Mergesort</a:t>
            </a:r>
            <a:endParaRPr lang="en-GB" dirty="0" smtClean="0"/>
          </a:p>
          <a:p>
            <a:r>
              <a:rPr lang="en-GB" dirty="0" smtClean="0"/>
              <a:t>(Divide and Conquer Approach)</a:t>
            </a:r>
            <a:endParaRPr lang="en-GB" dirty="0"/>
          </a:p>
        </p:txBody>
      </p:sp>
    </p:spTree>
    <p:extLst>
      <p:ext uri="{BB962C8B-B14F-4D97-AF65-F5344CB8AC3E}">
        <p14:creationId xmlns:p14="http://schemas.microsoft.com/office/powerpoint/2010/main" val="1613428373"/>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err="1" smtClean="0">
                <a:latin typeface="Arial" panose="020B0604020202020204" pitchFamily="34" charset="0"/>
              </a:rPr>
              <a:t>Mergesort</a:t>
            </a:r>
            <a:endParaRPr lang="en-US" altLang="en-US" dirty="0">
              <a:latin typeface="Arial" panose="020B0604020202020204" pitchFamily="34" charset="0"/>
            </a:endParaRPr>
          </a:p>
        </p:txBody>
      </p:sp>
      <p:sp>
        <p:nvSpPr>
          <p:cNvPr id="4" name="Rounded Rectangle 3"/>
          <p:cNvSpPr/>
          <p:nvPr/>
        </p:nvSpPr>
        <p:spPr>
          <a:xfrm>
            <a:off x="1089910" y="2818355"/>
            <a:ext cx="839245" cy="839245"/>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90</a:t>
            </a:r>
            <a:endParaRPr lang="en-GB" sz="2800" dirty="0"/>
          </a:p>
        </p:txBody>
      </p:sp>
      <p:sp>
        <p:nvSpPr>
          <p:cNvPr id="5" name="Rectangle 4"/>
          <p:cNvSpPr/>
          <p:nvPr/>
        </p:nvSpPr>
        <p:spPr>
          <a:xfrm>
            <a:off x="1645767" y="241009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0</a:t>
            </a:r>
            <a:endParaRPr lang="en-GB" sz="2400" dirty="0">
              <a:solidFill>
                <a:schemeClr val="tx2"/>
              </a:solidFill>
            </a:endParaRPr>
          </a:p>
        </p:txBody>
      </p:sp>
      <p:sp>
        <p:nvSpPr>
          <p:cNvPr id="6" name="Rounded Rectangle 5"/>
          <p:cNvSpPr/>
          <p:nvPr/>
        </p:nvSpPr>
        <p:spPr>
          <a:xfrm>
            <a:off x="2015489" y="2818355"/>
            <a:ext cx="839245" cy="839245"/>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25</a:t>
            </a:r>
            <a:endParaRPr lang="en-GB" sz="2800" dirty="0"/>
          </a:p>
        </p:txBody>
      </p:sp>
      <p:sp>
        <p:nvSpPr>
          <p:cNvPr id="7" name="Rectangle 6"/>
          <p:cNvSpPr/>
          <p:nvPr/>
        </p:nvSpPr>
        <p:spPr>
          <a:xfrm>
            <a:off x="2544968" y="241009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1</a:t>
            </a:r>
            <a:endParaRPr lang="en-GB" sz="2400" dirty="0">
              <a:solidFill>
                <a:schemeClr val="tx2"/>
              </a:solidFill>
            </a:endParaRPr>
          </a:p>
        </p:txBody>
      </p:sp>
      <p:sp>
        <p:nvSpPr>
          <p:cNvPr id="8" name="Rounded Rectangle 7"/>
          <p:cNvSpPr/>
          <p:nvPr/>
        </p:nvSpPr>
        <p:spPr>
          <a:xfrm>
            <a:off x="3002531" y="2818355"/>
            <a:ext cx="839245" cy="839245"/>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10</a:t>
            </a:r>
            <a:endParaRPr lang="en-GB" sz="2800" dirty="0"/>
          </a:p>
        </p:txBody>
      </p:sp>
      <p:sp>
        <p:nvSpPr>
          <p:cNvPr id="9" name="Rectangle 8"/>
          <p:cNvSpPr/>
          <p:nvPr/>
        </p:nvSpPr>
        <p:spPr>
          <a:xfrm>
            <a:off x="3514707" y="241009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2</a:t>
            </a:r>
            <a:endParaRPr lang="en-GB" sz="2400" dirty="0">
              <a:solidFill>
                <a:schemeClr val="tx2"/>
              </a:solidFill>
            </a:endParaRPr>
          </a:p>
        </p:txBody>
      </p:sp>
      <p:sp>
        <p:nvSpPr>
          <p:cNvPr id="10" name="Rounded Rectangle 9"/>
          <p:cNvSpPr/>
          <p:nvPr/>
        </p:nvSpPr>
        <p:spPr>
          <a:xfrm>
            <a:off x="3958762" y="2818355"/>
            <a:ext cx="839245" cy="839245"/>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71</a:t>
            </a:r>
            <a:endParaRPr lang="en-GB" sz="2800" dirty="0"/>
          </a:p>
        </p:txBody>
      </p:sp>
      <p:sp>
        <p:nvSpPr>
          <p:cNvPr id="11" name="Rectangle 10"/>
          <p:cNvSpPr/>
          <p:nvPr/>
        </p:nvSpPr>
        <p:spPr>
          <a:xfrm>
            <a:off x="4488935" y="241009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3</a:t>
            </a:r>
            <a:endParaRPr lang="en-GB" sz="2400" dirty="0">
              <a:solidFill>
                <a:schemeClr val="tx2"/>
              </a:solidFill>
            </a:endParaRPr>
          </a:p>
        </p:txBody>
      </p:sp>
      <p:sp>
        <p:nvSpPr>
          <p:cNvPr id="12" name="Rounded Rectangle 11"/>
          <p:cNvSpPr/>
          <p:nvPr/>
        </p:nvSpPr>
        <p:spPr>
          <a:xfrm>
            <a:off x="5416412" y="2818355"/>
            <a:ext cx="839245" cy="839245"/>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94</a:t>
            </a:r>
            <a:endParaRPr lang="en-GB" sz="2800" dirty="0"/>
          </a:p>
        </p:txBody>
      </p:sp>
      <p:sp>
        <p:nvSpPr>
          <p:cNvPr id="13" name="Rectangle 12"/>
          <p:cNvSpPr/>
          <p:nvPr/>
        </p:nvSpPr>
        <p:spPr>
          <a:xfrm>
            <a:off x="5947438" y="241009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4</a:t>
            </a:r>
            <a:endParaRPr lang="en-GB" sz="2400" dirty="0">
              <a:solidFill>
                <a:schemeClr val="tx2"/>
              </a:solidFill>
            </a:endParaRPr>
          </a:p>
        </p:txBody>
      </p:sp>
      <p:sp>
        <p:nvSpPr>
          <p:cNvPr id="14" name="Rounded Rectangle 13"/>
          <p:cNvSpPr/>
          <p:nvPr/>
        </p:nvSpPr>
        <p:spPr>
          <a:xfrm>
            <a:off x="6363529" y="2818355"/>
            <a:ext cx="839245" cy="839245"/>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22</a:t>
            </a:r>
            <a:endParaRPr lang="en-GB" sz="2800" dirty="0"/>
          </a:p>
        </p:txBody>
      </p:sp>
      <p:sp>
        <p:nvSpPr>
          <p:cNvPr id="15" name="Rectangle 14"/>
          <p:cNvSpPr/>
          <p:nvPr/>
        </p:nvSpPr>
        <p:spPr>
          <a:xfrm>
            <a:off x="6908363" y="241009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5</a:t>
            </a:r>
            <a:endParaRPr lang="en-GB" sz="2400" dirty="0">
              <a:solidFill>
                <a:schemeClr val="tx2"/>
              </a:solidFill>
            </a:endParaRPr>
          </a:p>
        </p:txBody>
      </p:sp>
      <p:sp>
        <p:nvSpPr>
          <p:cNvPr id="19" name="Rounded Rectangle 18"/>
          <p:cNvSpPr/>
          <p:nvPr/>
        </p:nvSpPr>
        <p:spPr>
          <a:xfrm>
            <a:off x="7307908" y="2818355"/>
            <a:ext cx="839245" cy="839245"/>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59</a:t>
            </a:r>
            <a:endParaRPr lang="en-GB" sz="2800" dirty="0"/>
          </a:p>
        </p:txBody>
      </p:sp>
      <p:sp>
        <p:nvSpPr>
          <p:cNvPr id="20" name="Rectangle 19"/>
          <p:cNvSpPr/>
          <p:nvPr/>
        </p:nvSpPr>
        <p:spPr>
          <a:xfrm>
            <a:off x="7839614" y="241009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6</a:t>
            </a:r>
            <a:endParaRPr lang="en-GB" sz="2400" dirty="0">
              <a:solidFill>
                <a:schemeClr val="tx2"/>
              </a:solidFill>
            </a:endParaRPr>
          </a:p>
        </p:txBody>
      </p:sp>
      <p:sp>
        <p:nvSpPr>
          <p:cNvPr id="21" name="Rounded Rectangle 20"/>
          <p:cNvSpPr/>
          <p:nvPr/>
        </p:nvSpPr>
        <p:spPr>
          <a:xfrm>
            <a:off x="8257009" y="2818355"/>
            <a:ext cx="839245" cy="839245"/>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74</a:t>
            </a:r>
            <a:endParaRPr lang="en-GB" sz="2800" dirty="0"/>
          </a:p>
        </p:txBody>
      </p:sp>
      <p:sp>
        <p:nvSpPr>
          <p:cNvPr id="22" name="Rectangle 21"/>
          <p:cNvSpPr/>
          <p:nvPr/>
        </p:nvSpPr>
        <p:spPr>
          <a:xfrm>
            <a:off x="8862166" y="241009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7</a:t>
            </a:r>
            <a:endParaRPr lang="en-GB" sz="2400" dirty="0">
              <a:solidFill>
                <a:schemeClr val="tx2"/>
              </a:solidFill>
            </a:endParaRPr>
          </a:p>
        </p:txBody>
      </p:sp>
      <p:sp>
        <p:nvSpPr>
          <p:cNvPr id="3" name="Rectangle 2"/>
          <p:cNvSpPr/>
          <p:nvPr/>
        </p:nvSpPr>
        <p:spPr>
          <a:xfrm>
            <a:off x="646866" y="1423312"/>
            <a:ext cx="3743012" cy="535531"/>
          </a:xfrm>
          <a:prstGeom prst="rect">
            <a:avLst/>
          </a:prstGeom>
        </p:spPr>
        <p:txBody>
          <a:bodyPr wrap="none">
            <a:spAutoFit/>
          </a:bodyPr>
          <a:lstStyle/>
          <a:p>
            <a:pPr marL="447675" lvl="1" indent="-341313">
              <a:defRPr/>
            </a:pPr>
            <a:r>
              <a:rPr lang="en-US" sz="2400" dirty="0" smtClean="0">
                <a:solidFill>
                  <a:srgbClr val="C00000"/>
                </a:solidFill>
              </a:rPr>
              <a:t>Sort in ascending order</a:t>
            </a:r>
          </a:p>
        </p:txBody>
      </p:sp>
      <p:sp>
        <p:nvSpPr>
          <p:cNvPr id="16" name="Rectangle 15"/>
          <p:cNvSpPr/>
          <p:nvPr/>
        </p:nvSpPr>
        <p:spPr>
          <a:xfrm>
            <a:off x="834590" y="2343539"/>
            <a:ext cx="4195521" cy="1618861"/>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p:cNvSpPr/>
          <p:nvPr/>
        </p:nvSpPr>
        <p:spPr>
          <a:xfrm>
            <a:off x="5196433" y="2341984"/>
            <a:ext cx="4247595" cy="1618861"/>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58752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right)">
                                      <p:cBhvr>
                                        <p:cTn id="7" dur="500"/>
                                        <p:tgtEl>
                                          <p:spTgt spid="1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wipe(left)">
                                      <p:cBhvr>
                                        <p:cTn id="10" dur="500"/>
                                        <p:tgtEl>
                                          <p:spTgt spid="24"/>
                                        </p:tgtEl>
                                      </p:cBhvr>
                                    </p:animEffect>
                                  </p:childTnLst>
                                </p:cTn>
                              </p:par>
                            </p:childTnLst>
                          </p:cTn>
                        </p:par>
                        <p:par>
                          <p:cTn id="11" fill="hold">
                            <p:stCondLst>
                              <p:cond delay="500"/>
                            </p:stCondLst>
                            <p:childTnLst>
                              <p:par>
                                <p:cTn id="12" presetID="26" presetClass="emph" presetSubtype="0" fill="hold" grpId="0" nodeType="afterEffect">
                                  <p:stCondLst>
                                    <p:cond delay="0"/>
                                  </p:stCondLst>
                                  <p:childTnLst>
                                    <p:animEffect transition="out" filter="fade">
                                      <p:cBhvr>
                                        <p:cTn id="13" dur="500" tmFilter="0, 0; .2, .5; .8, .5; 1, 0"/>
                                        <p:tgtEl>
                                          <p:spTgt spid="4"/>
                                        </p:tgtEl>
                                      </p:cBhvr>
                                    </p:animEffect>
                                    <p:animScale>
                                      <p:cBhvr>
                                        <p:cTn id="14" dur="250" autoRev="1" fill="hold"/>
                                        <p:tgtEl>
                                          <p:spTgt spid="4"/>
                                        </p:tgtEl>
                                      </p:cBhvr>
                                      <p:by x="105000" y="105000"/>
                                    </p:animScale>
                                  </p:childTnLst>
                                </p:cTn>
                              </p:par>
                              <p:par>
                                <p:cTn id="15" presetID="26" presetClass="emph" presetSubtype="0" fill="hold" grpId="0" nodeType="withEffect">
                                  <p:stCondLst>
                                    <p:cond delay="0"/>
                                  </p:stCondLst>
                                  <p:childTnLst>
                                    <p:animEffect transition="out" filter="fade">
                                      <p:cBhvr>
                                        <p:cTn id="16" dur="500" tmFilter="0, 0; .2, .5; .8, .5; 1, 0"/>
                                        <p:tgtEl>
                                          <p:spTgt spid="6"/>
                                        </p:tgtEl>
                                      </p:cBhvr>
                                    </p:animEffect>
                                    <p:animScale>
                                      <p:cBhvr>
                                        <p:cTn id="17" dur="250" autoRev="1" fill="hold"/>
                                        <p:tgtEl>
                                          <p:spTgt spid="6"/>
                                        </p:tgtEl>
                                      </p:cBhvr>
                                      <p:by x="105000" y="105000"/>
                                    </p:animScale>
                                  </p:childTnLst>
                                </p:cTn>
                              </p:par>
                              <p:par>
                                <p:cTn id="18" presetID="26" presetClass="emph" presetSubtype="0" fill="hold" grpId="0" nodeType="withEffect">
                                  <p:stCondLst>
                                    <p:cond delay="0"/>
                                  </p:stCondLst>
                                  <p:childTnLst>
                                    <p:animEffect transition="out" filter="fade">
                                      <p:cBhvr>
                                        <p:cTn id="19" dur="500" tmFilter="0, 0; .2, .5; .8, .5; 1, 0"/>
                                        <p:tgtEl>
                                          <p:spTgt spid="8"/>
                                        </p:tgtEl>
                                      </p:cBhvr>
                                    </p:animEffect>
                                    <p:animScale>
                                      <p:cBhvr>
                                        <p:cTn id="20" dur="250" autoRev="1" fill="hold"/>
                                        <p:tgtEl>
                                          <p:spTgt spid="8"/>
                                        </p:tgtEl>
                                      </p:cBhvr>
                                      <p:by x="105000" y="105000"/>
                                    </p:animScale>
                                  </p:childTnLst>
                                </p:cTn>
                              </p:par>
                              <p:par>
                                <p:cTn id="21" presetID="26" presetClass="emph" presetSubtype="0" fill="hold" grpId="0" nodeType="withEffect">
                                  <p:stCondLst>
                                    <p:cond delay="0"/>
                                  </p:stCondLst>
                                  <p:childTnLst>
                                    <p:animEffect transition="out" filter="fade">
                                      <p:cBhvr>
                                        <p:cTn id="22" dur="500" tmFilter="0, 0; .2, .5; .8, .5; 1, 0"/>
                                        <p:tgtEl>
                                          <p:spTgt spid="10"/>
                                        </p:tgtEl>
                                      </p:cBhvr>
                                    </p:animEffect>
                                    <p:animScale>
                                      <p:cBhvr>
                                        <p:cTn id="23" dur="250" autoRev="1" fill="hold"/>
                                        <p:tgtEl>
                                          <p:spTgt spid="10"/>
                                        </p:tgtEl>
                                      </p:cBhvr>
                                      <p:by x="105000" y="105000"/>
                                    </p:animScale>
                                  </p:childTnLst>
                                </p:cTn>
                              </p:par>
                              <p:par>
                                <p:cTn id="24" presetID="26" presetClass="emph" presetSubtype="0" fill="hold" grpId="0" nodeType="withEffect">
                                  <p:stCondLst>
                                    <p:cond delay="0"/>
                                  </p:stCondLst>
                                  <p:childTnLst>
                                    <p:animEffect transition="out" filter="fade">
                                      <p:cBhvr>
                                        <p:cTn id="25" dur="500" tmFilter="0, 0; .2, .5; .8, .5; 1, 0"/>
                                        <p:tgtEl>
                                          <p:spTgt spid="12"/>
                                        </p:tgtEl>
                                      </p:cBhvr>
                                    </p:animEffect>
                                    <p:animScale>
                                      <p:cBhvr>
                                        <p:cTn id="26" dur="250" autoRev="1" fill="hold"/>
                                        <p:tgtEl>
                                          <p:spTgt spid="12"/>
                                        </p:tgtEl>
                                      </p:cBhvr>
                                      <p:by x="105000" y="105000"/>
                                    </p:animScale>
                                  </p:childTnLst>
                                </p:cTn>
                              </p:par>
                              <p:par>
                                <p:cTn id="27" presetID="26" presetClass="emph" presetSubtype="0" fill="hold" grpId="0" nodeType="withEffect">
                                  <p:stCondLst>
                                    <p:cond delay="0"/>
                                  </p:stCondLst>
                                  <p:childTnLst>
                                    <p:animEffect transition="out" filter="fade">
                                      <p:cBhvr>
                                        <p:cTn id="28" dur="500" tmFilter="0, 0; .2, .5; .8, .5; 1, 0"/>
                                        <p:tgtEl>
                                          <p:spTgt spid="14"/>
                                        </p:tgtEl>
                                      </p:cBhvr>
                                    </p:animEffect>
                                    <p:animScale>
                                      <p:cBhvr>
                                        <p:cTn id="29" dur="250" autoRev="1" fill="hold"/>
                                        <p:tgtEl>
                                          <p:spTgt spid="14"/>
                                        </p:tgtEl>
                                      </p:cBhvr>
                                      <p:by x="105000" y="105000"/>
                                    </p:animScale>
                                  </p:childTnLst>
                                </p:cTn>
                              </p:par>
                              <p:par>
                                <p:cTn id="30" presetID="26" presetClass="emph" presetSubtype="0" fill="hold" grpId="0" nodeType="withEffect">
                                  <p:stCondLst>
                                    <p:cond delay="0"/>
                                  </p:stCondLst>
                                  <p:childTnLst>
                                    <p:animEffect transition="out" filter="fade">
                                      <p:cBhvr>
                                        <p:cTn id="31" dur="500" tmFilter="0, 0; .2, .5; .8, .5; 1, 0"/>
                                        <p:tgtEl>
                                          <p:spTgt spid="19"/>
                                        </p:tgtEl>
                                      </p:cBhvr>
                                    </p:animEffect>
                                    <p:animScale>
                                      <p:cBhvr>
                                        <p:cTn id="32" dur="250" autoRev="1" fill="hold"/>
                                        <p:tgtEl>
                                          <p:spTgt spid="19"/>
                                        </p:tgtEl>
                                      </p:cBhvr>
                                      <p:by x="105000" y="105000"/>
                                    </p:animScale>
                                  </p:childTnLst>
                                </p:cTn>
                              </p:par>
                              <p:par>
                                <p:cTn id="33" presetID="26" presetClass="emph" presetSubtype="0" fill="hold" grpId="0" nodeType="withEffect">
                                  <p:stCondLst>
                                    <p:cond delay="0"/>
                                  </p:stCondLst>
                                  <p:childTnLst>
                                    <p:animEffect transition="out" filter="fade">
                                      <p:cBhvr>
                                        <p:cTn id="34" dur="500" tmFilter="0, 0; .2, .5; .8, .5; 1, 0"/>
                                        <p:tgtEl>
                                          <p:spTgt spid="21"/>
                                        </p:tgtEl>
                                      </p:cBhvr>
                                    </p:animEffect>
                                    <p:animScale>
                                      <p:cBhvr>
                                        <p:cTn id="35" dur="250" autoRev="1" fill="hold"/>
                                        <p:tgtEl>
                                          <p:spTgt spid="2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10" grpId="0" animBg="1"/>
      <p:bldP spid="12" grpId="0" animBg="1"/>
      <p:bldP spid="14" grpId="0" animBg="1"/>
      <p:bldP spid="19" grpId="0" animBg="1"/>
      <p:bldP spid="21" grpId="0" animBg="1"/>
      <p:bldP spid="16" grpId="0" animBg="1"/>
      <p:bldP spid="2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err="1" smtClean="0">
                <a:latin typeface="Arial" panose="020B0604020202020204" pitchFamily="34" charset="0"/>
              </a:rPr>
              <a:t>Mergesort</a:t>
            </a:r>
            <a:endParaRPr lang="en-US" altLang="en-US" dirty="0">
              <a:latin typeface="Arial" panose="020B0604020202020204" pitchFamily="34" charset="0"/>
            </a:endParaRPr>
          </a:p>
        </p:txBody>
      </p:sp>
      <p:sp>
        <p:nvSpPr>
          <p:cNvPr id="4" name="Rounded Rectangle 3"/>
          <p:cNvSpPr/>
          <p:nvPr/>
        </p:nvSpPr>
        <p:spPr>
          <a:xfrm>
            <a:off x="914834" y="2850503"/>
            <a:ext cx="839245" cy="839245"/>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90</a:t>
            </a:r>
            <a:endParaRPr lang="en-GB" sz="2800" dirty="0"/>
          </a:p>
        </p:txBody>
      </p:sp>
      <p:sp>
        <p:nvSpPr>
          <p:cNvPr id="5" name="Rectangle 4"/>
          <p:cNvSpPr/>
          <p:nvPr/>
        </p:nvSpPr>
        <p:spPr>
          <a:xfrm>
            <a:off x="1444313" y="241789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0</a:t>
            </a:r>
            <a:endParaRPr lang="en-GB" sz="2400" dirty="0">
              <a:solidFill>
                <a:schemeClr val="tx2"/>
              </a:solidFill>
            </a:endParaRPr>
          </a:p>
        </p:txBody>
      </p:sp>
      <p:sp>
        <p:nvSpPr>
          <p:cNvPr id="6" name="Rounded Rectangle 5"/>
          <p:cNvSpPr/>
          <p:nvPr/>
        </p:nvSpPr>
        <p:spPr>
          <a:xfrm>
            <a:off x="1866713" y="2850503"/>
            <a:ext cx="839245" cy="839245"/>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25</a:t>
            </a:r>
            <a:endParaRPr lang="en-GB" sz="2800" dirty="0"/>
          </a:p>
        </p:txBody>
      </p:sp>
      <p:sp>
        <p:nvSpPr>
          <p:cNvPr id="7" name="Rectangle 6"/>
          <p:cNvSpPr/>
          <p:nvPr/>
        </p:nvSpPr>
        <p:spPr>
          <a:xfrm>
            <a:off x="2369892" y="241789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1</a:t>
            </a:r>
            <a:endParaRPr lang="en-GB" sz="2400" dirty="0">
              <a:solidFill>
                <a:schemeClr val="tx2"/>
              </a:solidFill>
            </a:endParaRPr>
          </a:p>
        </p:txBody>
      </p:sp>
      <p:sp>
        <p:nvSpPr>
          <p:cNvPr id="8" name="Rounded Rectangle 7"/>
          <p:cNvSpPr/>
          <p:nvPr/>
        </p:nvSpPr>
        <p:spPr>
          <a:xfrm>
            <a:off x="3045914" y="2850503"/>
            <a:ext cx="839245" cy="839245"/>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10</a:t>
            </a:r>
            <a:endParaRPr lang="en-GB" sz="2800" dirty="0"/>
          </a:p>
        </p:txBody>
      </p:sp>
      <p:sp>
        <p:nvSpPr>
          <p:cNvPr id="9" name="Rectangle 8"/>
          <p:cNvSpPr/>
          <p:nvPr/>
        </p:nvSpPr>
        <p:spPr>
          <a:xfrm>
            <a:off x="3581907" y="241789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2</a:t>
            </a:r>
            <a:endParaRPr lang="en-GB" sz="2400" dirty="0">
              <a:solidFill>
                <a:schemeClr val="tx2"/>
              </a:solidFill>
            </a:endParaRPr>
          </a:p>
        </p:txBody>
      </p:sp>
      <p:sp>
        <p:nvSpPr>
          <p:cNvPr id="10" name="Rounded Rectangle 9"/>
          <p:cNvSpPr/>
          <p:nvPr/>
        </p:nvSpPr>
        <p:spPr>
          <a:xfrm>
            <a:off x="4009628" y="2850503"/>
            <a:ext cx="839245" cy="839245"/>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71</a:t>
            </a:r>
            <a:endParaRPr lang="en-GB" sz="2800" dirty="0"/>
          </a:p>
        </p:txBody>
      </p:sp>
      <p:sp>
        <p:nvSpPr>
          <p:cNvPr id="11" name="Rectangle 10"/>
          <p:cNvSpPr/>
          <p:nvPr/>
        </p:nvSpPr>
        <p:spPr>
          <a:xfrm>
            <a:off x="4525940" y="241789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3</a:t>
            </a:r>
            <a:endParaRPr lang="en-GB" sz="2400" dirty="0">
              <a:solidFill>
                <a:schemeClr val="tx2"/>
              </a:solidFill>
            </a:endParaRPr>
          </a:p>
        </p:txBody>
      </p:sp>
      <p:sp>
        <p:nvSpPr>
          <p:cNvPr id="12" name="Rounded Rectangle 11"/>
          <p:cNvSpPr/>
          <p:nvPr/>
        </p:nvSpPr>
        <p:spPr>
          <a:xfrm>
            <a:off x="5423531" y="2850503"/>
            <a:ext cx="839245" cy="839245"/>
          </a:xfrm>
          <a:prstGeom prst="roundRect">
            <a:avLst/>
          </a:prstGeom>
          <a:solidFill>
            <a:srgbClr val="CC6600">
              <a:alpha val="36000"/>
            </a:srgb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94</a:t>
            </a:r>
            <a:endParaRPr lang="en-GB" sz="2800" dirty="0"/>
          </a:p>
        </p:txBody>
      </p:sp>
      <p:sp>
        <p:nvSpPr>
          <p:cNvPr id="13" name="Rectangle 12"/>
          <p:cNvSpPr/>
          <p:nvPr/>
        </p:nvSpPr>
        <p:spPr>
          <a:xfrm>
            <a:off x="5961693" y="241789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bg2">
                    <a:lumMod val="75000"/>
                  </a:schemeClr>
                </a:solidFill>
              </a:rPr>
              <a:t>4</a:t>
            </a:r>
            <a:endParaRPr lang="en-GB" sz="2400" dirty="0">
              <a:solidFill>
                <a:schemeClr val="bg2">
                  <a:lumMod val="75000"/>
                </a:schemeClr>
              </a:solidFill>
            </a:endParaRPr>
          </a:p>
        </p:txBody>
      </p:sp>
      <p:sp>
        <p:nvSpPr>
          <p:cNvPr id="14" name="Rounded Rectangle 13"/>
          <p:cNvSpPr/>
          <p:nvPr/>
        </p:nvSpPr>
        <p:spPr>
          <a:xfrm>
            <a:off x="6363529" y="2850503"/>
            <a:ext cx="839245" cy="839245"/>
          </a:xfrm>
          <a:prstGeom prst="roundRect">
            <a:avLst/>
          </a:prstGeom>
          <a:solidFill>
            <a:srgbClr val="CC6600">
              <a:alpha val="36000"/>
            </a:srgb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22</a:t>
            </a:r>
            <a:endParaRPr lang="en-GB" sz="2800" dirty="0"/>
          </a:p>
        </p:txBody>
      </p:sp>
      <p:sp>
        <p:nvSpPr>
          <p:cNvPr id="15" name="Rectangle 14"/>
          <p:cNvSpPr/>
          <p:nvPr/>
        </p:nvSpPr>
        <p:spPr>
          <a:xfrm>
            <a:off x="6897744" y="241789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bg2">
                    <a:lumMod val="75000"/>
                  </a:schemeClr>
                </a:solidFill>
              </a:rPr>
              <a:t>5</a:t>
            </a:r>
            <a:endParaRPr lang="en-GB" sz="2400" dirty="0">
              <a:solidFill>
                <a:schemeClr val="bg2">
                  <a:lumMod val="75000"/>
                </a:schemeClr>
              </a:solidFill>
            </a:endParaRPr>
          </a:p>
        </p:txBody>
      </p:sp>
      <p:sp>
        <p:nvSpPr>
          <p:cNvPr id="19" name="Rounded Rectangle 18"/>
          <p:cNvSpPr/>
          <p:nvPr/>
        </p:nvSpPr>
        <p:spPr>
          <a:xfrm>
            <a:off x="7310269" y="2850503"/>
            <a:ext cx="839245" cy="839245"/>
          </a:xfrm>
          <a:prstGeom prst="roundRect">
            <a:avLst/>
          </a:prstGeom>
          <a:solidFill>
            <a:srgbClr val="CC6600">
              <a:alpha val="36000"/>
            </a:srgb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59</a:t>
            </a:r>
            <a:endParaRPr lang="en-GB" sz="2800" dirty="0"/>
          </a:p>
        </p:txBody>
      </p:sp>
      <p:sp>
        <p:nvSpPr>
          <p:cNvPr id="20" name="Rectangle 19"/>
          <p:cNvSpPr/>
          <p:nvPr/>
        </p:nvSpPr>
        <p:spPr>
          <a:xfrm>
            <a:off x="7842123" y="241789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bg2">
                    <a:lumMod val="75000"/>
                  </a:schemeClr>
                </a:solidFill>
              </a:rPr>
              <a:t>6</a:t>
            </a:r>
            <a:endParaRPr lang="en-GB" sz="2400" dirty="0">
              <a:solidFill>
                <a:schemeClr val="bg2">
                  <a:lumMod val="75000"/>
                </a:schemeClr>
              </a:solidFill>
            </a:endParaRPr>
          </a:p>
        </p:txBody>
      </p:sp>
      <p:sp>
        <p:nvSpPr>
          <p:cNvPr id="21" name="Rounded Rectangle 20"/>
          <p:cNvSpPr/>
          <p:nvPr/>
        </p:nvSpPr>
        <p:spPr>
          <a:xfrm>
            <a:off x="8269925" y="2850503"/>
            <a:ext cx="839245" cy="839245"/>
          </a:xfrm>
          <a:prstGeom prst="roundRect">
            <a:avLst/>
          </a:prstGeom>
          <a:solidFill>
            <a:srgbClr val="CC6600">
              <a:alpha val="36000"/>
            </a:srgb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74</a:t>
            </a:r>
            <a:endParaRPr lang="en-GB" sz="2800" dirty="0"/>
          </a:p>
        </p:txBody>
      </p:sp>
      <p:sp>
        <p:nvSpPr>
          <p:cNvPr id="22" name="Rectangle 21"/>
          <p:cNvSpPr/>
          <p:nvPr/>
        </p:nvSpPr>
        <p:spPr>
          <a:xfrm>
            <a:off x="8871638" y="241789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bg2">
                    <a:lumMod val="75000"/>
                  </a:schemeClr>
                </a:solidFill>
              </a:rPr>
              <a:t>7</a:t>
            </a:r>
            <a:endParaRPr lang="en-GB" sz="2400" dirty="0">
              <a:solidFill>
                <a:schemeClr val="bg2">
                  <a:lumMod val="75000"/>
                </a:schemeClr>
              </a:solidFill>
            </a:endParaRPr>
          </a:p>
        </p:txBody>
      </p:sp>
      <p:sp>
        <p:nvSpPr>
          <p:cNvPr id="3" name="Rectangle 2"/>
          <p:cNvSpPr/>
          <p:nvPr/>
        </p:nvSpPr>
        <p:spPr>
          <a:xfrm>
            <a:off x="646866" y="1423312"/>
            <a:ext cx="3743012" cy="535531"/>
          </a:xfrm>
          <a:prstGeom prst="rect">
            <a:avLst/>
          </a:prstGeom>
        </p:spPr>
        <p:txBody>
          <a:bodyPr wrap="none">
            <a:spAutoFit/>
          </a:bodyPr>
          <a:lstStyle/>
          <a:p>
            <a:pPr marL="447675" lvl="1" indent="-341313">
              <a:defRPr/>
            </a:pPr>
            <a:r>
              <a:rPr lang="en-US" sz="2400" dirty="0" smtClean="0">
                <a:solidFill>
                  <a:srgbClr val="C00000"/>
                </a:solidFill>
              </a:rPr>
              <a:t>Sort in ascending order</a:t>
            </a:r>
          </a:p>
        </p:txBody>
      </p:sp>
      <p:sp>
        <p:nvSpPr>
          <p:cNvPr id="16" name="Rectangle 15"/>
          <p:cNvSpPr/>
          <p:nvPr/>
        </p:nvSpPr>
        <p:spPr>
          <a:xfrm>
            <a:off x="760412" y="2343539"/>
            <a:ext cx="2071921" cy="1618861"/>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p:cNvSpPr/>
          <p:nvPr/>
        </p:nvSpPr>
        <p:spPr>
          <a:xfrm>
            <a:off x="5196433" y="2341984"/>
            <a:ext cx="4247595" cy="1618861"/>
          </a:xfrm>
          <a:prstGeom prst="rect">
            <a:avLst/>
          </a:prstGeom>
          <a:noFill/>
          <a:ln w="57150">
            <a:solidFill>
              <a:srgbClr val="669900">
                <a:alpha val="3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p:cNvSpPr/>
          <p:nvPr/>
        </p:nvSpPr>
        <p:spPr>
          <a:xfrm>
            <a:off x="2970326" y="2362200"/>
            <a:ext cx="2071921" cy="1618861"/>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32210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right)">
                                      <p:cBhvr>
                                        <p:cTn id="7" dur="500"/>
                                        <p:tgtEl>
                                          <p:spTgt spid="1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wipe(left)">
                                      <p:cBhvr>
                                        <p:cTn id="10" dur="500"/>
                                        <p:tgtEl>
                                          <p:spTgt spid="33"/>
                                        </p:tgtEl>
                                      </p:cBhvr>
                                    </p:animEffect>
                                  </p:childTnLst>
                                </p:cTn>
                              </p:par>
                            </p:childTnLst>
                          </p:cTn>
                        </p:par>
                        <p:par>
                          <p:cTn id="11" fill="hold">
                            <p:stCondLst>
                              <p:cond delay="500"/>
                            </p:stCondLst>
                            <p:childTnLst>
                              <p:par>
                                <p:cTn id="12" presetID="26" presetClass="emph" presetSubtype="0" fill="hold" grpId="0" nodeType="afterEffect">
                                  <p:stCondLst>
                                    <p:cond delay="0"/>
                                  </p:stCondLst>
                                  <p:childTnLst>
                                    <p:animEffect transition="out" filter="fade">
                                      <p:cBhvr>
                                        <p:cTn id="13" dur="500" tmFilter="0, 0; .2, .5; .8, .5; 1, 0"/>
                                        <p:tgtEl>
                                          <p:spTgt spid="4"/>
                                        </p:tgtEl>
                                      </p:cBhvr>
                                    </p:animEffect>
                                    <p:animScale>
                                      <p:cBhvr>
                                        <p:cTn id="14" dur="250" autoRev="1" fill="hold"/>
                                        <p:tgtEl>
                                          <p:spTgt spid="4"/>
                                        </p:tgtEl>
                                      </p:cBhvr>
                                      <p:by x="105000" y="105000"/>
                                    </p:animScale>
                                  </p:childTnLst>
                                </p:cTn>
                              </p:par>
                              <p:par>
                                <p:cTn id="15" presetID="26" presetClass="emph" presetSubtype="0" fill="hold" grpId="0" nodeType="withEffect">
                                  <p:stCondLst>
                                    <p:cond delay="0"/>
                                  </p:stCondLst>
                                  <p:childTnLst>
                                    <p:animEffect transition="out" filter="fade">
                                      <p:cBhvr>
                                        <p:cTn id="16" dur="500" tmFilter="0, 0; .2, .5; .8, .5; 1, 0"/>
                                        <p:tgtEl>
                                          <p:spTgt spid="6"/>
                                        </p:tgtEl>
                                      </p:cBhvr>
                                    </p:animEffect>
                                    <p:animScale>
                                      <p:cBhvr>
                                        <p:cTn id="17" dur="250" autoRev="1" fill="hold"/>
                                        <p:tgtEl>
                                          <p:spTgt spid="6"/>
                                        </p:tgtEl>
                                      </p:cBhvr>
                                      <p:by x="105000" y="105000"/>
                                    </p:animScale>
                                  </p:childTnLst>
                                </p:cTn>
                              </p:par>
                              <p:par>
                                <p:cTn id="18" presetID="26" presetClass="emph" presetSubtype="0" fill="hold" grpId="0" nodeType="withEffect">
                                  <p:stCondLst>
                                    <p:cond delay="0"/>
                                  </p:stCondLst>
                                  <p:childTnLst>
                                    <p:animEffect transition="out" filter="fade">
                                      <p:cBhvr>
                                        <p:cTn id="19" dur="500" tmFilter="0, 0; .2, .5; .8, .5; 1, 0"/>
                                        <p:tgtEl>
                                          <p:spTgt spid="8"/>
                                        </p:tgtEl>
                                      </p:cBhvr>
                                    </p:animEffect>
                                    <p:animScale>
                                      <p:cBhvr>
                                        <p:cTn id="20" dur="250" autoRev="1" fill="hold"/>
                                        <p:tgtEl>
                                          <p:spTgt spid="8"/>
                                        </p:tgtEl>
                                      </p:cBhvr>
                                      <p:by x="105000" y="105000"/>
                                    </p:animScale>
                                  </p:childTnLst>
                                </p:cTn>
                              </p:par>
                              <p:par>
                                <p:cTn id="21" presetID="26" presetClass="emph" presetSubtype="0" fill="hold" grpId="0" nodeType="withEffect">
                                  <p:stCondLst>
                                    <p:cond delay="0"/>
                                  </p:stCondLst>
                                  <p:childTnLst>
                                    <p:animEffect transition="out" filter="fade">
                                      <p:cBhvr>
                                        <p:cTn id="22" dur="500" tmFilter="0, 0; .2, .5; .8, .5; 1, 0"/>
                                        <p:tgtEl>
                                          <p:spTgt spid="10"/>
                                        </p:tgtEl>
                                      </p:cBhvr>
                                    </p:animEffect>
                                    <p:animScale>
                                      <p:cBhvr>
                                        <p:cTn id="23" dur="25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10" grpId="0" animBg="1"/>
      <p:bldP spid="16" grpId="0" animBg="1"/>
      <p:bldP spid="3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err="1" smtClean="0">
                <a:latin typeface="Arial" panose="020B0604020202020204" pitchFamily="34" charset="0"/>
              </a:rPr>
              <a:t>Mergesort</a:t>
            </a:r>
            <a:endParaRPr lang="en-US" altLang="en-US" dirty="0">
              <a:latin typeface="Arial" panose="020B0604020202020204" pitchFamily="34" charset="0"/>
            </a:endParaRPr>
          </a:p>
        </p:txBody>
      </p:sp>
      <p:sp>
        <p:nvSpPr>
          <p:cNvPr id="4" name="Rounded Rectangle 3"/>
          <p:cNvSpPr/>
          <p:nvPr/>
        </p:nvSpPr>
        <p:spPr>
          <a:xfrm>
            <a:off x="648011" y="2843202"/>
            <a:ext cx="839245" cy="839245"/>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90</a:t>
            </a:r>
            <a:endParaRPr lang="en-GB" sz="2800" dirty="0"/>
          </a:p>
        </p:txBody>
      </p:sp>
      <p:sp>
        <p:nvSpPr>
          <p:cNvPr id="6" name="Rounded Rectangle 5"/>
          <p:cNvSpPr/>
          <p:nvPr/>
        </p:nvSpPr>
        <p:spPr>
          <a:xfrm>
            <a:off x="1840413" y="2843202"/>
            <a:ext cx="839245" cy="839245"/>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25</a:t>
            </a:r>
            <a:endParaRPr lang="en-GB" sz="2800" dirty="0"/>
          </a:p>
        </p:txBody>
      </p:sp>
      <p:sp>
        <p:nvSpPr>
          <p:cNvPr id="8" name="Rounded Rectangle 7"/>
          <p:cNvSpPr/>
          <p:nvPr/>
        </p:nvSpPr>
        <p:spPr>
          <a:xfrm>
            <a:off x="3046602" y="2843202"/>
            <a:ext cx="839245" cy="839245"/>
          </a:xfrm>
          <a:prstGeom prst="roundRect">
            <a:avLst/>
          </a:prstGeom>
          <a:solidFill>
            <a:srgbClr val="CC6600">
              <a:alpha val="36000"/>
            </a:srgb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10</a:t>
            </a:r>
            <a:endParaRPr lang="en-GB" sz="2800" dirty="0"/>
          </a:p>
        </p:txBody>
      </p:sp>
      <p:sp>
        <p:nvSpPr>
          <p:cNvPr id="9" name="Rectangle 8"/>
          <p:cNvSpPr/>
          <p:nvPr/>
        </p:nvSpPr>
        <p:spPr>
          <a:xfrm>
            <a:off x="3576811" y="242022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accent3">
                    <a:lumMod val="50000"/>
                  </a:schemeClr>
                </a:solidFill>
              </a:rPr>
              <a:t>2</a:t>
            </a:r>
            <a:endParaRPr lang="en-GB" sz="2400" dirty="0">
              <a:solidFill>
                <a:schemeClr val="accent3">
                  <a:lumMod val="50000"/>
                </a:schemeClr>
              </a:solidFill>
            </a:endParaRPr>
          </a:p>
        </p:txBody>
      </p:sp>
      <p:sp>
        <p:nvSpPr>
          <p:cNvPr id="10" name="Rounded Rectangle 9"/>
          <p:cNvSpPr/>
          <p:nvPr/>
        </p:nvSpPr>
        <p:spPr>
          <a:xfrm>
            <a:off x="4002833" y="2843202"/>
            <a:ext cx="839245" cy="839245"/>
          </a:xfrm>
          <a:prstGeom prst="roundRect">
            <a:avLst/>
          </a:prstGeom>
          <a:solidFill>
            <a:srgbClr val="CC6600">
              <a:alpha val="36000"/>
            </a:srgb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71</a:t>
            </a:r>
            <a:endParaRPr lang="en-GB" sz="2800" dirty="0"/>
          </a:p>
        </p:txBody>
      </p:sp>
      <p:sp>
        <p:nvSpPr>
          <p:cNvPr id="11" name="Rectangle 10"/>
          <p:cNvSpPr/>
          <p:nvPr/>
        </p:nvSpPr>
        <p:spPr>
          <a:xfrm>
            <a:off x="4532163" y="242022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accent3">
                    <a:lumMod val="50000"/>
                  </a:schemeClr>
                </a:solidFill>
              </a:rPr>
              <a:t>3</a:t>
            </a:r>
            <a:endParaRPr lang="en-GB" sz="2400" dirty="0">
              <a:solidFill>
                <a:schemeClr val="accent3">
                  <a:lumMod val="50000"/>
                </a:schemeClr>
              </a:solidFill>
            </a:endParaRPr>
          </a:p>
        </p:txBody>
      </p:sp>
      <p:sp>
        <p:nvSpPr>
          <p:cNvPr id="12" name="Rounded Rectangle 11"/>
          <p:cNvSpPr/>
          <p:nvPr/>
        </p:nvSpPr>
        <p:spPr>
          <a:xfrm>
            <a:off x="5415765" y="2843202"/>
            <a:ext cx="839245" cy="839245"/>
          </a:xfrm>
          <a:prstGeom prst="roundRect">
            <a:avLst/>
          </a:prstGeom>
          <a:solidFill>
            <a:srgbClr val="CC6600">
              <a:alpha val="36000"/>
            </a:srgb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94</a:t>
            </a:r>
            <a:endParaRPr lang="en-GB" sz="2800" dirty="0"/>
          </a:p>
        </p:txBody>
      </p:sp>
      <p:sp>
        <p:nvSpPr>
          <p:cNvPr id="13" name="Rectangle 12"/>
          <p:cNvSpPr/>
          <p:nvPr/>
        </p:nvSpPr>
        <p:spPr>
          <a:xfrm>
            <a:off x="5935289" y="242022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bg2">
                    <a:lumMod val="75000"/>
                  </a:schemeClr>
                </a:solidFill>
              </a:rPr>
              <a:t>4</a:t>
            </a:r>
            <a:endParaRPr lang="en-GB" sz="2400" dirty="0">
              <a:solidFill>
                <a:schemeClr val="bg2">
                  <a:lumMod val="75000"/>
                </a:schemeClr>
              </a:solidFill>
            </a:endParaRPr>
          </a:p>
        </p:txBody>
      </p:sp>
      <p:sp>
        <p:nvSpPr>
          <p:cNvPr id="14" name="Rounded Rectangle 13"/>
          <p:cNvSpPr/>
          <p:nvPr/>
        </p:nvSpPr>
        <p:spPr>
          <a:xfrm>
            <a:off x="6362882" y="2843202"/>
            <a:ext cx="839245" cy="839245"/>
          </a:xfrm>
          <a:prstGeom prst="roundRect">
            <a:avLst/>
          </a:prstGeom>
          <a:solidFill>
            <a:srgbClr val="CC6600">
              <a:alpha val="36000"/>
            </a:srgb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22</a:t>
            </a:r>
            <a:endParaRPr lang="en-GB" sz="2800" dirty="0"/>
          </a:p>
        </p:txBody>
      </p:sp>
      <p:sp>
        <p:nvSpPr>
          <p:cNvPr id="15" name="Rectangle 14"/>
          <p:cNvSpPr/>
          <p:nvPr/>
        </p:nvSpPr>
        <p:spPr>
          <a:xfrm>
            <a:off x="6886338" y="242022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bg2">
                    <a:lumMod val="75000"/>
                  </a:schemeClr>
                </a:solidFill>
              </a:rPr>
              <a:t>5</a:t>
            </a:r>
            <a:endParaRPr lang="en-GB" sz="2400" dirty="0">
              <a:solidFill>
                <a:schemeClr val="bg2">
                  <a:lumMod val="75000"/>
                </a:schemeClr>
              </a:solidFill>
            </a:endParaRPr>
          </a:p>
        </p:txBody>
      </p:sp>
      <p:sp>
        <p:nvSpPr>
          <p:cNvPr id="19" name="Rounded Rectangle 18"/>
          <p:cNvSpPr/>
          <p:nvPr/>
        </p:nvSpPr>
        <p:spPr>
          <a:xfrm>
            <a:off x="7307261" y="2843202"/>
            <a:ext cx="839245" cy="839245"/>
          </a:xfrm>
          <a:prstGeom prst="roundRect">
            <a:avLst/>
          </a:prstGeom>
          <a:solidFill>
            <a:srgbClr val="CC6600">
              <a:alpha val="36000"/>
            </a:srgb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59</a:t>
            </a:r>
            <a:endParaRPr lang="en-GB" sz="2800" dirty="0"/>
          </a:p>
        </p:txBody>
      </p:sp>
      <p:sp>
        <p:nvSpPr>
          <p:cNvPr id="20" name="Rectangle 19"/>
          <p:cNvSpPr/>
          <p:nvPr/>
        </p:nvSpPr>
        <p:spPr>
          <a:xfrm>
            <a:off x="7783258" y="242022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bg2">
                    <a:lumMod val="75000"/>
                  </a:schemeClr>
                </a:solidFill>
              </a:rPr>
              <a:t>6</a:t>
            </a:r>
            <a:endParaRPr lang="en-GB" sz="2400" dirty="0">
              <a:solidFill>
                <a:schemeClr val="bg2">
                  <a:lumMod val="75000"/>
                </a:schemeClr>
              </a:solidFill>
            </a:endParaRPr>
          </a:p>
        </p:txBody>
      </p:sp>
      <p:sp>
        <p:nvSpPr>
          <p:cNvPr id="21" name="Rounded Rectangle 20"/>
          <p:cNvSpPr/>
          <p:nvPr/>
        </p:nvSpPr>
        <p:spPr>
          <a:xfrm>
            <a:off x="8256362" y="2843202"/>
            <a:ext cx="839245" cy="839245"/>
          </a:xfrm>
          <a:prstGeom prst="roundRect">
            <a:avLst/>
          </a:prstGeom>
          <a:solidFill>
            <a:srgbClr val="CC6600">
              <a:alpha val="36000"/>
            </a:srgb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74</a:t>
            </a:r>
            <a:endParaRPr lang="en-GB" sz="2800" dirty="0"/>
          </a:p>
        </p:txBody>
      </p:sp>
      <p:sp>
        <p:nvSpPr>
          <p:cNvPr id="22" name="Rectangle 21"/>
          <p:cNvSpPr/>
          <p:nvPr/>
        </p:nvSpPr>
        <p:spPr>
          <a:xfrm>
            <a:off x="8806428" y="242022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bg2">
                    <a:lumMod val="75000"/>
                  </a:schemeClr>
                </a:solidFill>
              </a:rPr>
              <a:t>7</a:t>
            </a:r>
            <a:endParaRPr lang="en-GB" sz="2400" dirty="0">
              <a:solidFill>
                <a:schemeClr val="bg2">
                  <a:lumMod val="75000"/>
                </a:schemeClr>
              </a:solidFill>
            </a:endParaRPr>
          </a:p>
        </p:txBody>
      </p:sp>
      <p:sp>
        <p:nvSpPr>
          <p:cNvPr id="3" name="Rectangle 2"/>
          <p:cNvSpPr/>
          <p:nvPr/>
        </p:nvSpPr>
        <p:spPr>
          <a:xfrm>
            <a:off x="646866" y="1423312"/>
            <a:ext cx="3743012" cy="535531"/>
          </a:xfrm>
          <a:prstGeom prst="rect">
            <a:avLst/>
          </a:prstGeom>
        </p:spPr>
        <p:txBody>
          <a:bodyPr wrap="none">
            <a:spAutoFit/>
          </a:bodyPr>
          <a:lstStyle/>
          <a:p>
            <a:pPr marL="447675" lvl="1" indent="-341313">
              <a:defRPr/>
            </a:pPr>
            <a:r>
              <a:rPr lang="en-US" sz="2400" dirty="0" smtClean="0">
                <a:solidFill>
                  <a:srgbClr val="C00000"/>
                </a:solidFill>
              </a:rPr>
              <a:t>Sort in ascending order</a:t>
            </a:r>
          </a:p>
        </p:txBody>
      </p:sp>
      <p:sp>
        <p:nvSpPr>
          <p:cNvPr id="24" name="Rectangle 23"/>
          <p:cNvSpPr/>
          <p:nvPr/>
        </p:nvSpPr>
        <p:spPr>
          <a:xfrm>
            <a:off x="5196433" y="2362200"/>
            <a:ext cx="4247595" cy="1618861"/>
          </a:xfrm>
          <a:prstGeom prst="rect">
            <a:avLst/>
          </a:prstGeom>
          <a:noFill/>
          <a:ln w="57150">
            <a:solidFill>
              <a:srgbClr val="669900">
                <a:alpha val="29804"/>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p:cNvSpPr/>
          <p:nvPr/>
        </p:nvSpPr>
        <p:spPr>
          <a:xfrm>
            <a:off x="2970326" y="2341983"/>
            <a:ext cx="2071921" cy="1618861"/>
          </a:xfrm>
          <a:prstGeom prst="rect">
            <a:avLst/>
          </a:prstGeom>
          <a:noFill/>
          <a:ln w="57150">
            <a:solidFill>
              <a:srgbClr val="669900">
                <a:alpha val="3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p:cNvSpPr/>
          <p:nvPr/>
        </p:nvSpPr>
        <p:spPr>
          <a:xfrm>
            <a:off x="1730772" y="2362200"/>
            <a:ext cx="1101045" cy="1581539"/>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p:cNvSpPr/>
          <p:nvPr/>
        </p:nvSpPr>
        <p:spPr>
          <a:xfrm>
            <a:off x="545636" y="2360643"/>
            <a:ext cx="1101045" cy="1581539"/>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p:cNvSpPr/>
          <p:nvPr/>
        </p:nvSpPr>
        <p:spPr>
          <a:xfrm>
            <a:off x="1139658" y="242022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1"/>
                </a:solidFill>
              </a:rPr>
              <a:t>0</a:t>
            </a:r>
            <a:endParaRPr lang="en-GB" sz="2400" dirty="0">
              <a:solidFill>
                <a:schemeClr val="tx1"/>
              </a:solidFill>
            </a:endParaRPr>
          </a:p>
        </p:txBody>
      </p:sp>
      <p:sp>
        <p:nvSpPr>
          <p:cNvPr id="27" name="Rectangle 26"/>
          <p:cNvSpPr/>
          <p:nvPr/>
        </p:nvSpPr>
        <p:spPr>
          <a:xfrm>
            <a:off x="2301301" y="242022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1"/>
                </a:solidFill>
              </a:rPr>
              <a:t>1</a:t>
            </a:r>
            <a:endParaRPr lang="en-GB" sz="2400" dirty="0">
              <a:solidFill>
                <a:schemeClr val="tx1"/>
              </a:solidFill>
            </a:endParaRPr>
          </a:p>
        </p:txBody>
      </p:sp>
    </p:spTree>
    <p:extLst>
      <p:ext uri="{BB962C8B-B14F-4D97-AF65-F5344CB8AC3E}">
        <p14:creationId xmlns:p14="http://schemas.microsoft.com/office/powerpoint/2010/main" val="2960752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wipe(right)">
                                      <p:cBhvr>
                                        <p:cTn id="10" dur="500"/>
                                        <p:tgtEl>
                                          <p:spTgt spid="25"/>
                                        </p:tgtEl>
                                      </p:cBhvr>
                                    </p:animEffect>
                                  </p:childTnLst>
                                </p:cTn>
                              </p:par>
                            </p:childTnLst>
                          </p:cTn>
                        </p:par>
                        <p:par>
                          <p:cTn id="11" fill="hold">
                            <p:stCondLst>
                              <p:cond delay="500"/>
                            </p:stCondLst>
                            <p:childTnLst>
                              <p:par>
                                <p:cTn id="12" presetID="26" presetClass="emph" presetSubtype="0" fill="hold" grpId="0" nodeType="afterEffect">
                                  <p:stCondLst>
                                    <p:cond delay="0"/>
                                  </p:stCondLst>
                                  <p:childTnLst>
                                    <p:animEffect transition="out" filter="fade">
                                      <p:cBhvr>
                                        <p:cTn id="13" dur="500" tmFilter="0, 0; .2, .5; .8, .5; 1, 0"/>
                                        <p:tgtEl>
                                          <p:spTgt spid="4"/>
                                        </p:tgtEl>
                                      </p:cBhvr>
                                    </p:animEffect>
                                    <p:animScale>
                                      <p:cBhvr>
                                        <p:cTn id="14" dur="250" autoRev="1" fill="hold"/>
                                        <p:tgtEl>
                                          <p:spTgt spid="4"/>
                                        </p:tgtEl>
                                      </p:cBhvr>
                                      <p:by x="105000" y="105000"/>
                                    </p:animScale>
                                  </p:childTnLst>
                                </p:cTn>
                              </p:par>
                              <p:par>
                                <p:cTn id="15" presetID="26" presetClass="emph" presetSubtype="0" fill="hold" grpId="0" nodeType="withEffect">
                                  <p:stCondLst>
                                    <p:cond delay="0"/>
                                  </p:stCondLst>
                                  <p:childTnLst>
                                    <p:animEffect transition="out" filter="fade">
                                      <p:cBhvr>
                                        <p:cTn id="16" dur="500" tmFilter="0, 0; .2, .5; .8, .5; 1, 0"/>
                                        <p:tgtEl>
                                          <p:spTgt spid="6"/>
                                        </p:tgtEl>
                                      </p:cBhvr>
                                    </p:animEffect>
                                    <p:animScale>
                                      <p:cBhvr>
                                        <p:cTn id="17"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23" grpId="0" animBg="1"/>
      <p:bldP spid="2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err="1" smtClean="0">
                <a:latin typeface="Arial" panose="020B0604020202020204" pitchFamily="34" charset="0"/>
              </a:rPr>
              <a:t>Mergesort</a:t>
            </a:r>
            <a:endParaRPr lang="en-US" altLang="en-US" dirty="0">
              <a:latin typeface="Arial" panose="020B0604020202020204" pitchFamily="34" charset="0"/>
            </a:endParaRPr>
          </a:p>
        </p:txBody>
      </p:sp>
      <p:sp>
        <p:nvSpPr>
          <p:cNvPr id="8" name="Rounded Rectangle 7"/>
          <p:cNvSpPr/>
          <p:nvPr/>
        </p:nvSpPr>
        <p:spPr>
          <a:xfrm>
            <a:off x="3046602" y="2842727"/>
            <a:ext cx="839245" cy="839245"/>
          </a:xfrm>
          <a:prstGeom prst="roundRect">
            <a:avLst/>
          </a:prstGeom>
          <a:solidFill>
            <a:srgbClr val="CC6600">
              <a:alpha val="36000"/>
            </a:srgb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10</a:t>
            </a:r>
            <a:endParaRPr lang="en-GB" sz="2800" dirty="0"/>
          </a:p>
        </p:txBody>
      </p:sp>
      <p:sp>
        <p:nvSpPr>
          <p:cNvPr id="9" name="Rectangle 8"/>
          <p:cNvSpPr/>
          <p:nvPr/>
        </p:nvSpPr>
        <p:spPr>
          <a:xfrm>
            <a:off x="3576081"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accent3">
                    <a:lumMod val="50000"/>
                  </a:schemeClr>
                </a:solidFill>
              </a:rPr>
              <a:t>2</a:t>
            </a:r>
            <a:endParaRPr lang="en-GB" sz="2400" dirty="0">
              <a:solidFill>
                <a:schemeClr val="accent3">
                  <a:lumMod val="50000"/>
                </a:schemeClr>
              </a:solidFill>
            </a:endParaRPr>
          </a:p>
        </p:txBody>
      </p:sp>
      <p:sp>
        <p:nvSpPr>
          <p:cNvPr id="10" name="Rounded Rectangle 9"/>
          <p:cNvSpPr/>
          <p:nvPr/>
        </p:nvSpPr>
        <p:spPr>
          <a:xfrm>
            <a:off x="4002833" y="2842727"/>
            <a:ext cx="839245" cy="839245"/>
          </a:xfrm>
          <a:prstGeom prst="roundRect">
            <a:avLst/>
          </a:prstGeom>
          <a:solidFill>
            <a:srgbClr val="CC6600">
              <a:alpha val="36000"/>
            </a:srgb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71</a:t>
            </a:r>
            <a:endParaRPr lang="en-GB" sz="2800" dirty="0"/>
          </a:p>
        </p:txBody>
      </p:sp>
      <p:sp>
        <p:nvSpPr>
          <p:cNvPr id="11" name="Rectangle 10"/>
          <p:cNvSpPr/>
          <p:nvPr/>
        </p:nvSpPr>
        <p:spPr>
          <a:xfrm>
            <a:off x="4532312"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accent3">
                    <a:lumMod val="50000"/>
                  </a:schemeClr>
                </a:solidFill>
              </a:rPr>
              <a:t>3</a:t>
            </a:r>
            <a:endParaRPr lang="en-GB" sz="2400" dirty="0">
              <a:solidFill>
                <a:schemeClr val="accent3">
                  <a:lumMod val="50000"/>
                </a:schemeClr>
              </a:solidFill>
            </a:endParaRPr>
          </a:p>
        </p:txBody>
      </p:sp>
      <p:sp>
        <p:nvSpPr>
          <p:cNvPr id="12" name="Rounded Rectangle 11"/>
          <p:cNvSpPr/>
          <p:nvPr/>
        </p:nvSpPr>
        <p:spPr>
          <a:xfrm>
            <a:off x="5416412" y="2842727"/>
            <a:ext cx="839245" cy="839245"/>
          </a:xfrm>
          <a:prstGeom prst="roundRect">
            <a:avLst/>
          </a:prstGeom>
          <a:solidFill>
            <a:srgbClr val="CC6600">
              <a:alpha val="36000"/>
            </a:srgb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94</a:t>
            </a:r>
            <a:endParaRPr lang="en-GB" sz="2800" dirty="0"/>
          </a:p>
        </p:txBody>
      </p:sp>
      <p:sp>
        <p:nvSpPr>
          <p:cNvPr id="13" name="Rectangle 12"/>
          <p:cNvSpPr/>
          <p:nvPr/>
        </p:nvSpPr>
        <p:spPr>
          <a:xfrm>
            <a:off x="5945891"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bg2">
                    <a:lumMod val="75000"/>
                  </a:schemeClr>
                </a:solidFill>
              </a:rPr>
              <a:t>4</a:t>
            </a:r>
            <a:endParaRPr lang="en-GB" sz="2400" dirty="0">
              <a:solidFill>
                <a:schemeClr val="bg2">
                  <a:lumMod val="75000"/>
                </a:schemeClr>
              </a:solidFill>
            </a:endParaRPr>
          </a:p>
        </p:txBody>
      </p:sp>
      <p:sp>
        <p:nvSpPr>
          <p:cNvPr id="14" name="Rounded Rectangle 13"/>
          <p:cNvSpPr/>
          <p:nvPr/>
        </p:nvSpPr>
        <p:spPr>
          <a:xfrm>
            <a:off x="6363529" y="2842727"/>
            <a:ext cx="839245" cy="839245"/>
          </a:xfrm>
          <a:prstGeom prst="roundRect">
            <a:avLst/>
          </a:prstGeom>
          <a:solidFill>
            <a:srgbClr val="CC6600">
              <a:alpha val="36000"/>
            </a:srgb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22</a:t>
            </a:r>
            <a:endParaRPr lang="en-GB" sz="2800" dirty="0"/>
          </a:p>
        </p:txBody>
      </p:sp>
      <p:sp>
        <p:nvSpPr>
          <p:cNvPr id="15" name="Rectangle 14"/>
          <p:cNvSpPr/>
          <p:nvPr/>
        </p:nvSpPr>
        <p:spPr>
          <a:xfrm>
            <a:off x="6893008"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bg2">
                    <a:lumMod val="75000"/>
                  </a:schemeClr>
                </a:solidFill>
              </a:rPr>
              <a:t>5</a:t>
            </a:r>
            <a:endParaRPr lang="en-GB" sz="2400" dirty="0">
              <a:solidFill>
                <a:schemeClr val="bg2">
                  <a:lumMod val="75000"/>
                </a:schemeClr>
              </a:solidFill>
            </a:endParaRPr>
          </a:p>
        </p:txBody>
      </p:sp>
      <p:sp>
        <p:nvSpPr>
          <p:cNvPr id="19" name="Rounded Rectangle 18"/>
          <p:cNvSpPr/>
          <p:nvPr/>
        </p:nvSpPr>
        <p:spPr>
          <a:xfrm>
            <a:off x="7307908" y="2842727"/>
            <a:ext cx="839245" cy="839245"/>
          </a:xfrm>
          <a:prstGeom prst="roundRect">
            <a:avLst/>
          </a:prstGeom>
          <a:solidFill>
            <a:srgbClr val="CC6600">
              <a:alpha val="36000"/>
            </a:srgb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59</a:t>
            </a:r>
            <a:endParaRPr lang="en-GB" sz="2800" dirty="0"/>
          </a:p>
        </p:txBody>
      </p:sp>
      <p:sp>
        <p:nvSpPr>
          <p:cNvPr id="20" name="Rectangle 19"/>
          <p:cNvSpPr/>
          <p:nvPr/>
        </p:nvSpPr>
        <p:spPr>
          <a:xfrm>
            <a:off x="7837387"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bg2">
                    <a:lumMod val="75000"/>
                  </a:schemeClr>
                </a:solidFill>
              </a:rPr>
              <a:t>6</a:t>
            </a:r>
            <a:endParaRPr lang="en-GB" sz="2400" dirty="0">
              <a:solidFill>
                <a:schemeClr val="bg2">
                  <a:lumMod val="75000"/>
                </a:schemeClr>
              </a:solidFill>
            </a:endParaRPr>
          </a:p>
        </p:txBody>
      </p:sp>
      <p:sp>
        <p:nvSpPr>
          <p:cNvPr id="21" name="Rounded Rectangle 20"/>
          <p:cNvSpPr/>
          <p:nvPr/>
        </p:nvSpPr>
        <p:spPr>
          <a:xfrm>
            <a:off x="8257009" y="2842727"/>
            <a:ext cx="839245" cy="839245"/>
          </a:xfrm>
          <a:prstGeom prst="roundRect">
            <a:avLst/>
          </a:prstGeom>
          <a:solidFill>
            <a:srgbClr val="CC6600">
              <a:alpha val="36000"/>
            </a:srgb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74</a:t>
            </a:r>
            <a:endParaRPr lang="en-GB" sz="2800" dirty="0"/>
          </a:p>
        </p:txBody>
      </p:sp>
      <p:sp>
        <p:nvSpPr>
          <p:cNvPr id="22" name="Rectangle 21"/>
          <p:cNvSpPr/>
          <p:nvPr/>
        </p:nvSpPr>
        <p:spPr>
          <a:xfrm>
            <a:off x="8862166"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bg2">
                    <a:lumMod val="75000"/>
                  </a:schemeClr>
                </a:solidFill>
              </a:rPr>
              <a:t>7</a:t>
            </a:r>
            <a:endParaRPr lang="en-GB" sz="2400" dirty="0">
              <a:solidFill>
                <a:schemeClr val="bg2">
                  <a:lumMod val="75000"/>
                </a:schemeClr>
              </a:solidFill>
            </a:endParaRPr>
          </a:p>
        </p:txBody>
      </p:sp>
      <p:sp>
        <p:nvSpPr>
          <p:cNvPr id="3" name="Rectangle 2"/>
          <p:cNvSpPr/>
          <p:nvPr/>
        </p:nvSpPr>
        <p:spPr>
          <a:xfrm>
            <a:off x="646866" y="1423312"/>
            <a:ext cx="3743012" cy="535531"/>
          </a:xfrm>
          <a:prstGeom prst="rect">
            <a:avLst/>
          </a:prstGeom>
        </p:spPr>
        <p:txBody>
          <a:bodyPr wrap="none">
            <a:spAutoFit/>
          </a:bodyPr>
          <a:lstStyle/>
          <a:p>
            <a:pPr marL="447675" lvl="1" indent="-341313">
              <a:defRPr/>
            </a:pPr>
            <a:r>
              <a:rPr lang="en-US" sz="2400" dirty="0" smtClean="0">
                <a:solidFill>
                  <a:srgbClr val="C00000"/>
                </a:solidFill>
              </a:rPr>
              <a:t>Sort in ascending order</a:t>
            </a:r>
          </a:p>
        </p:txBody>
      </p:sp>
      <p:sp>
        <p:nvSpPr>
          <p:cNvPr id="24" name="Rectangle 23"/>
          <p:cNvSpPr/>
          <p:nvPr/>
        </p:nvSpPr>
        <p:spPr>
          <a:xfrm>
            <a:off x="5196433" y="2341984"/>
            <a:ext cx="4247595" cy="1618861"/>
          </a:xfrm>
          <a:prstGeom prst="rect">
            <a:avLst/>
          </a:prstGeom>
          <a:noFill/>
          <a:ln w="57150">
            <a:solidFill>
              <a:srgbClr val="669900">
                <a:alpha val="29804"/>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p:cNvSpPr/>
          <p:nvPr/>
        </p:nvSpPr>
        <p:spPr>
          <a:xfrm>
            <a:off x="2970326" y="2341983"/>
            <a:ext cx="2071921" cy="1618861"/>
          </a:xfrm>
          <a:prstGeom prst="rect">
            <a:avLst/>
          </a:prstGeom>
          <a:noFill/>
          <a:ln w="57150">
            <a:solidFill>
              <a:srgbClr val="669900">
                <a:alpha val="3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ounded Rectangle 25"/>
          <p:cNvSpPr/>
          <p:nvPr/>
        </p:nvSpPr>
        <p:spPr>
          <a:xfrm>
            <a:off x="914834"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25</a:t>
            </a:r>
            <a:endParaRPr lang="en-GB" sz="2800" dirty="0"/>
          </a:p>
        </p:txBody>
      </p:sp>
      <p:sp>
        <p:nvSpPr>
          <p:cNvPr id="27" name="Rectangle 26"/>
          <p:cNvSpPr/>
          <p:nvPr/>
        </p:nvSpPr>
        <p:spPr>
          <a:xfrm>
            <a:off x="1444313"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0</a:t>
            </a:r>
            <a:endParaRPr lang="en-GB" sz="2400" dirty="0">
              <a:solidFill>
                <a:schemeClr val="tx2"/>
              </a:solidFill>
            </a:endParaRPr>
          </a:p>
        </p:txBody>
      </p:sp>
      <p:sp>
        <p:nvSpPr>
          <p:cNvPr id="28" name="Rounded Rectangle 27"/>
          <p:cNvSpPr/>
          <p:nvPr/>
        </p:nvSpPr>
        <p:spPr>
          <a:xfrm>
            <a:off x="1840413"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90</a:t>
            </a:r>
            <a:endParaRPr lang="en-GB" sz="2800" dirty="0"/>
          </a:p>
        </p:txBody>
      </p:sp>
      <p:sp>
        <p:nvSpPr>
          <p:cNvPr id="29" name="Rectangle 28"/>
          <p:cNvSpPr/>
          <p:nvPr/>
        </p:nvSpPr>
        <p:spPr>
          <a:xfrm>
            <a:off x="2369892"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1</a:t>
            </a:r>
            <a:endParaRPr lang="en-GB" sz="2400" dirty="0">
              <a:solidFill>
                <a:schemeClr val="tx2"/>
              </a:solidFill>
            </a:endParaRPr>
          </a:p>
        </p:txBody>
      </p:sp>
      <p:sp>
        <p:nvSpPr>
          <p:cNvPr id="30" name="Rectangle 29"/>
          <p:cNvSpPr/>
          <p:nvPr/>
        </p:nvSpPr>
        <p:spPr>
          <a:xfrm>
            <a:off x="760412" y="2343539"/>
            <a:ext cx="2071921" cy="1618861"/>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646866" y="4084744"/>
            <a:ext cx="3730508" cy="461665"/>
          </a:xfrm>
          <a:prstGeom prst="rect">
            <a:avLst/>
          </a:prstGeom>
        </p:spPr>
        <p:txBody>
          <a:bodyPr wrap="none">
            <a:spAutoFit/>
          </a:bodyPr>
          <a:lstStyle/>
          <a:p>
            <a:r>
              <a:rPr lang="en-US" altLang="en-US" sz="2000" dirty="0" smtClean="0">
                <a:solidFill>
                  <a:srgbClr val="336600"/>
                </a:solidFill>
              </a:rPr>
              <a:t>1 </a:t>
            </a:r>
            <a:r>
              <a:rPr lang="en-US" altLang="en-US" sz="2000" dirty="0">
                <a:solidFill>
                  <a:srgbClr val="336600"/>
                </a:solidFill>
              </a:rPr>
              <a:t>key comparison in merging</a:t>
            </a:r>
            <a:endParaRPr lang="en-GB" sz="2000" dirty="0">
              <a:solidFill>
                <a:srgbClr val="336600"/>
              </a:solidFill>
            </a:endParaRPr>
          </a:p>
        </p:txBody>
      </p:sp>
    </p:spTree>
    <p:extLst>
      <p:ext uri="{BB962C8B-B14F-4D97-AF65-F5344CB8AC3E}">
        <p14:creationId xmlns:p14="http://schemas.microsoft.com/office/powerpoint/2010/main" val="1346524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par>
                          <p:cTn id="11" fill="hold">
                            <p:stCondLst>
                              <p:cond delay="500"/>
                            </p:stCondLst>
                            <p:childTnLst>
                              <p:par>
                                <p:cTn id="12" presetID="26" presetClass="emph" presetSubtype="0" fill="hold" grpId="0" nodeType="afterEffect">
                                  <p:stCondLst>
                                    <p:cond delay="0"/>
                                  </p:stCondLst>
                                  <p:childTnLst>
                                    <p:animEffect transition="out" filter="fade">
                                      <p:cBhvr>
                                        <p:cTn id="13" dur="500" tmFilter="0, 0; .2, .5; .8, .5; 1, 0"/>
                                        <p:tgtEl>
                                          <p:spTgt spid="26"/>
                                        </p:tgtEl>
                                      </p:cBhvr>
                                    </p:animEffect>
                                    <p:animScale>
                                      <p:cBhvr>
                                        <p:cTn id="14" dur="250" autoRev="1" fill="hold"/>
                                        <p:tgtEl>
                                          <p:spTgt spid="26"/>
                                        </p:tgtEl>
                                      </p:cBhvr>
                                      <p:by x="105000" y="105000"/>
                                    </p:animScale>
                                  </p:childTnLst>
                                </p:cTn>
                              </p:par>
                              <p:par>
                                <p:cTn id="15" presetID="26" presetClass="emph" presetSubtype="0" fill="hold" grpId="0" nodeType="withEffect">
                                  <p:stCondLst>
                                    <p:cond delay="0"/>
                                  </p:stCondLst>
                                  <p:childTnLst>
                                    <p:animEffect transition="out" filter="fade">
                                      <p:cBhvr>
                                        <p:cTn id="16" dur="500" tmFilter="0, 0; .2, .5; .8, .5; 1, 0"/>
                                        <p:tgtEl>
                                          <p:spTgt spid="28"/>
                                        </p:tgtEl>
                                      </p:cBhvr>
                                    </p:animEffect>
                                    <p:animScale>
                                      <p:cBhvr>
                                        <p:cTn id="17" dur="250" autoRev="1" fill="hold"/>
                                        <p:tgtEl>
                                          <p:spTgt spid="2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30" grpId="0" animBg="1"/>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err="1" smtClean="0">
                <a:latin typeface="Arial" panose="020B0604020202020204" pitchFamily="34" charset="0"/>
              </a:rPr>
              <a:t>Mergesort</a:t>
            </a:r>
            <a:endParaRPr lang="en-US" altLang="en-US" dirty="0">
              <a:latin typeface="Arial" panose="020B0604020202020204" pitchFamily="34" charset="0"/>
            </a:endParaRPr>
          </a:p>
        </p:txBody>
      </p:sp>
      <p:sp>
        <p:nvSpPr>
          <p:cNvPr id="12" name="Rounded Rectangle 11"/>
          <p:cNvSpPr/>
          <p:nvPr/>
        </p:nvSpPr>
        <p:spPr>
          <a:xfrm>
            <a:off x="5416412" y="2842727"/>
            <a:ext cx="839245" cy="839245"/>
          </a:xfrm>
          <a:prstGeom prst="roundRect">
            <a:avLst/>
          </a:prstGeom>
          <a:solidFill>
            <a:srgbClr val="CC6600">
              <a:alpha val="36000"/>
            </a:srgb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94</a:t>
            </a:r>
            <a:endParaRPr lang="en-GB" sz="2800" dirty="0"/>
          </a:p>
        </p:txBody>
      </p:sp>
      <p:sp>
        <p:nvSpPr>
          <p:cNvPr id="13" name="Rectangle 12"/>
          <p:cNvSpPr/>
          <p:nvPr/>
        </p:nvSpPr>
        <p:spPr>
          <a:xfrm>
            <a:off x="5945891" y="241323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bg2">
                    <a:lumMod val="75000"/>
                  </a:schemeClr>
                </a:solidFill>
              </a:rPr>
              <a:t>4</a:t>
            </a:r>
            <a:endParaRPr lang="en-GB" sz="2400" dirty="0">
              <a:solidFill>
                <a:schemeClr val="bg2">
                  <a:lumMod val="75000"/>
                </a:schemeClr>
              </a:solidFill>
            </a:endParaRPr>
          </a:p>
        </p:txBody>
      </p:sp>
      <p:sp>
        <p:nvSpPr>
          <p:cNvPr id="14" name="Rounded Rectangle 13"/>
          <p:cNvSpPr/>
          <p:nvPr/>
        </p:nvSpPr>
        <p:spPr>
          <a:xfrm>
            <a:off x="6363529" y="2842727"/>
            <a:ext cx="839245" cy="839245"/>
          </a:xfrm>
          <a:prstGeom prst="roundRect">
            <a:avLst/>
          </a:prstGeom>
          <a:solidFill>
            <a:srgbClr val="CC6600">
              <a:alpha val="36000"/>
            </a:srgb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22</a:t>
            </a:r>
            <a:endParaRPr lang="en-GB" sz="2800" dirty="0"/>
          </a:p>
        </p:txBody>
      </p:sp>
      <p:sp>
        <p:nvSpPr>
          <p:cNvPr id="15" name="Rectangle 14"/>
          <p:cNvSpPr/>
          <p:nvPr/>
        </p:nvSpPr>
        <p:spPr>
          <a:xfrm>
            <a:off x="6893008" y="241323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bg2">
                    <a:lumMod val="75000"/>
                  </a:schemeClr>
                </a:solidFill>
              </a:rPr>
              <a:t>5</a:t>
            </a:r>
            <a:endParaRPr lang="en-GB" sz="2400" dirty="0">
              <a:solidFill>
                <a:schemeClr val="bg2">
                  <a:lumMod val="75000"/>
                </a:schemeClr>
              </a:solidFill>
            </a:endParaRPr>
          </a:p>
        </p:txBody>
      </p:sp>
      <p:sp>
        <p:nvSpPr>
          <p:cNvPr id="19" name="Rounded Rectangle 18"/>
          <p:cNvSpPr/>
          <p:nvPr/>
        </p:nvSpPr>
        <p:spPr>
          <a:xfrm>
            <a:off x="7307908" y="2842727"/>
            <a:ext cx="839245" cy="839245"/>
          </a:xfrm>
          <a:prstGeom prst="roundRect">
            <a:avLst/>
          </a:prstGeom>
          <a:solidFill>
            <a:srgbClr val="CC6600">
              <a:alpha val="36000"/>
            </a:srgb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59</a:t>
            </a:r>
            <a:endParaRPr lang="en-GB" sz="2800" dirty="0"/>
          </a:p>
        </p:txBody>
      </p:sp>
      <p:sp>
        <p:nvSpPr>
          <p:cNvPr id="20" name="Rectangle 19"/>
          <p:cNvSpPr/>
          <p:nvPr/>
        </p:nvSpPr>
        <p:spPr>
          <a:xfrm>
            <a:off x="7837387" y="241323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bg2">
                    <a:lumMod val="75000"/>
                  </a:schemeClr>
                </a:solidFill>
              </a:rPr>
              <a:t>6</a:t>
            </a:r>
            <a:endParaRPr lang="en-GB" sz="2400" dirty="0">
              <a:solidFill>
                <a:schemeClr val="bg2">
                  <a:lumMod val="75000"/>
                </a:schemeClr>
              </a:solidFill>
            </a:endParaRPr>
          </a:p>
        </p:txBody>
      </p:sp>
      <p:sp>
        <p:nvSpPr>
          <p:cNvPr id="21" name="Rounded Rectangle 20"/>
          <p:cNvSpPr/>
          <p:nvPr/>
        </p:nvSpPr>
        <p:spPr>
          <a:xfrm>
            <a:off x="8257009" y="2842727"/>
            <a:ext cx="839245" cy="839245"/>
          </a:xfrm>
          <a:prstGeom prst="roundRect">
            <a:avLst/>
          </a:prstGeom>
          <a:solidFill>
            <a:srgbClr val="CC6600">
              <a:alpha val="36000"/>
            </a:srgb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74</a:t>
            </a:r>
            <a:endParaRPr lang="en-GB" sz="2800" dirty="0"/>
          </a:p>
        </p:txBody>
      </p:sp>
      <p:sp>
        <p:nvSpPr>
          <p:cNvPr id="22" name="Rectangle 21"/>
          <p:cNvSpPr/>
          <p:nvPr/>
        </p:nvSpPr>
        <p:spPr>
          <a:xfrm>
            <a:off x="8862166" y="241323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bg2">
                    <a:lumMod val="75000"/>
                  </a:schemeClr>
                </a:solidFill>
              </a:rPr>
              <a:t>7</a:t>
            </a:r>
            <a:endParaRPr lang="en-GB" sz="2400" dirty="0">
              <a:solidFill>
                <a:schemeClr val="bg2">
                  <a:lumMod val="75000"/>
                </a:schemeClr>
              </a:solidFill>
            </a:endParaRPr>
          </a:p>
        </p:txBody>
      </p:sp>
      <p:sp>
        <p:nvSpPr>
          <p:cNvPr id="3" name="Rectangle 2"/>
          <p:cNvSpPr/>
          <p:nvPr/>
        </p:nvSpPr>
        <p:spPr>
          <a:xfrm>
            <a:off x="646866" y="1423312"/>
            <a:ext cx="3743012" cy="535531"/>
          </a:xfrm>
          <a:prstGeom prst="rect">
            <a:avLst/>
          </a:prstGeom>
        </p:spPr>
        <p:txBody>
          <a:bodyPr wrap="none">
            <a:spAutoFit/>
          </a:bodyPr>
          <a:lstStyle/>
          <a:p>
            <a:pPr marL="447675" lvl="1" indent="-341313">
              <a:defRPr/>
            </a:pPr>
            <a:r>
              <a:rPr lang="en-US" sz="2400" dirty="0" smtClean="0">
                <a:solidFill>
                  <a:srgbClr val="C00000"/>
                </a:solidFill>
              </a:rPr>
              <a:t>Sort in ascending order</a:t>
            </a:r>
          </a:p>
        </p:txBody>
      </p:sp>
      <p:sp>
        <p:nvSpPr>
          <p:cNvPr id="24" name="Rectangle 23"/>
          <p:cNvSpPr/>
          <p:nvPr/>
        </p:nvSpPr>
        <p:spPr>
          <a:xfrm>
            <a:off x="5196433" y="2341984"/>
            <a:ext cx="4247595" cy="1618861"/>
          </a:xfrm>
          <a:prstGeom prst="rect">
            <a:avLst/>
          </a:prstGeom>
          <a:noFill/>
          <a:ln w="57150">
            <a:solidFill>
              <a:srgbClr val="669900">
                <a:alpha val="29804"/>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ounded Rectangle 25"/>
          <p:cNvSpPr/>
          <p:nvPr/>
        </p:nvSpPr>
        <p:spPr>
          <a:xfrm>
            <a:off x="914834"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25</a:t>
            </a:r>
            <a:endParaRPr lang="en-GB" sz="2800" dirty="0"/>
          </a:p>
        </p:txBody>
      </p:sp>
      <p:sp>
        <p:nvSpPr>
          <p:cNvPr id="27" name="Rectangle 26"/>
          <p:cNvSpPr/>
          <p:nvPr/>
        </p:nvSpPr>
        <p:spPr>
          <a:xfrm>
            <a:off x="1444313" y="241323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0</a:t>
            </a:r>
            <a:endParaRPr lang="en-GB" sz="2400" dirty="0">
              <a:solidFill>
                <a:schemeClr val="tx2"/>
              </a:solidFill>
            </a:endParaRPr>
          </a:p>
        </p:txBody>
      </p:sp>
      <p:sp>
        <p:nvSpPr>
          <p:cNvPr id="28" name="Rounded Rectangle 27"/>
          <p:cNvSpPr/>
          <p:nvPr/>
        </p:nvSpPr>
        <p:spPr>
          <a:xfrm>
            <a:off x="1840413"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90</a:t>
            </a:r>
            <a:endParaRPr lang="en-GB" sz="2800" dirty="0"/>
          </a:p>
        </p:txBody>
      </p:sp>
      <p:sp>
        <p:nvSpPr>
          <p:cNvPr id="29" name="Rectangle 28"/>
          <p:cNvSpPr/>
          <p:nvPr/>
        </p:nvSpPr>
        <p:spPr>
          <a:xfrm>
            <a:off x="2369892" y="241323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1</a:t>
            </a:r>
            <a:endParaRPr lang="en-GB" sz="2400" dirty="0">
              <a:solidFill>
                <a:schemeClr val="tx2"/>
              </a:solidFill>
            </a:endParaRPr>
          </a:p>
        </p:txBody>
      </p:sp>
      <p:sp>
        <p:nvSpPr>
          <p:cNvPr id="30" name="Rectangle 29"/>
          <p:cNvSpPr/>
          <p:nvPr/>
        </p:nvSpPr>
        <p:spPr>
          <a:xfrm>
            <a:off x="760412" y="2343539"/>
            <a:ext cx="2071921" cy="1618861"/>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ounded Rectangle 22"/>
          <p:cNvSpPr/>
          <p:nvPr/>
        </p:nvSpPr>
        <p:spPr>
          <a:xfrm>
            <a:off x="3021528" y="2842727"/>
            <a:ext cx="839245" cy="839245"/>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10</a:t>
            </a:r>
            <a:endParaRPr lang="en-GB" sz="2800" dirty="0"/>
          </a:p>
        </p:txBody>
      </p:sp>
      <p:sp>
        <p:nvSpPr>
          <p:cNvPr id="25" name="Rounded Rectangle 24"/>
          <p:cNvSpPr/>
          <p:nvPr/>
        </p:nvSpPr>
        <p:spPr>
          <a:xfrm>
            <a:off x="4213930" y="2842727"/>
            <a:ext cx="839245" cy="839245"/>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71</a:t>
            </a:r>
            <a:endParaRPr lang="en-GB" sz="2800" dirty="0"/>
          </a:p>
        </p:txBody>
      </p:sp>
      <p:sp>
        <p:nvSpPr>
          <p:cNvPr id="31" name="Rectangle 30"/>
          <p:cNvSpPr/>
          <p:nvPr/>
        </p:nvSpPr>
        <p:spPr>
          <a:xfrm>
            <a:off x="4104289" y="2360818"/>
            <a:ext cx="1101045" cy="1581539"/>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31"/>
          <p:cNvSpPr/>
          <p:nvPr/>
        </p:nvSpPr>
        <p:spPr>
          <a:xfrm>
            <a:off x="2919153" y="2359261"/>
            <a:ext cx="1101045" cy="1581539"/>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p:cNvSpPr/>
          <p:nvPr/>
        </p:nvSpPr>
        <p:spPr>
          <a:xfrm>
            <a:off x="3493473" y="241323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2</a:t>
            </a:r>
            <a:endParaRPr lang="en-GB" sz="2400" dirty="0">
              <a:solidFill>
                <a:schemeClr val="tx2"/>
              </a:solidFill>
            </a:endParaRPr>
          </a:p>
        </p:txBody>
      </p:sp>
      <p:sp>
        <p:nvSpPr>
          <p:cNvPr id="35" name="Rectangle 34"/>
          <p:cNvSpPr/>
          <p:nvPr/>
        </p:nvSpPr>
        <p:spPr>
          <a:xfrm>
            <a:off x="4669416" y="241323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3</a:t>
            </a:r>
            <a:endParaRPr lang="en-GB" sz="2400" dirty="0">
              <a:solidFill>
                <a:schemeClr val="tx2"/>
              </a:solidFill>
            </a:endParaRPr>
          </a:p>
        </p:txBody>
      </p:sp>
    </p:spTree>
    <p:extLst>
      <p:ext uri="{BB962C8B-B14F-4D97-AF65-F5344CB8AC3E}">
        <p14:creationId xmlns:p14="http://schemas.microsoft.com/office/powerpoint/2010/main" val="21031228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23"/>
                                        </p:tgtEl>
                                      </p:cBhvr>
                                    </p:animEffect>
                                    <p:animScale>
                                      <p:cBhvr>
                                        <p:cTn id="7" dur="250" autoRev="1" fill="hold"/>
                                        <p:tgtEl>
                                          <p:spTgt spid="23"/>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25"/>
                                        </p:tgtEl>
                                      </p:cBhvr>
                                    </p:animEffect>
                                    <p:animScale>
                                      <p:cBhvr>
                                        <p:cTn id="10" dur="250" autoRev="1" fill="hold"/>
                                        <p:tgtEl>
                                          <p:spTgt spid="2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err="1" smtClean="0">
                <a:latin typeface="Arial" panose="020B0604020202020204" pitchFamily="34" charset="0"/>
              </a:rPr>
              <a:t>Mergesort</a:t>
            </a:r>
            <a:endParaRPr lang="en-US" altLang="en-US" dirty="0">
              <a:latin typeface="Arial" panose="020B0604020202020204" pitchFamily="34" charset="0"/>
            </a:endParaRPr>
          </a:p>
        </p:txBody>
      </p:sp>
      <p:sp>
        <p:nvSpPr>
          <p:cNvPr id="12" name="Rounded Rectangle 11"/>
          <p:cNvSpPr/>
          <p:nvPr/>
        </p:nvSpPr>
        <p:spPr>
          <a:xfrm>
            <a:off x="5416412" y="2842727"/>
            <a:ext cx="839245" cy="839245"/>
          </a:xfrm>
          <a:prstGeom prst="roundRect">
            <a:avLst/>
          </a:prstGeom>
          <a:solidFill>
            <a:srgbClr val="CC6600">
              <a:alpha val="36000"/>
            </a:srgb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94</a:t>
            </a:r>
            <a:endParaRPr lang="en-GB" sz="2800" dirty="0"/>
          </a:p>
        </p:txBody>
      </p:sp>
      <p:sp>
        <p:nvSpPr>
          <p:cNvPr id="13" name="Rectangle 12"/>
          <p:cNvSpPr/>
          <p:nvPr/>
        </p:nvSpPr>
        <p:spPr>
          <a:xfrm>
            <a:off x="5945891"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bg2">
                    <a:lumMod val="75000"/>
                  </a:schemeClr>
                </a:solidFill>
              </a:rPr>
              <a:t>4</a:t>
            </a:r>
            <a:endParaRPr lang="en-GB" sz="2400" dirty="0">
              <a:solidFill>
                <a:schemeClr val="bg2">
                  <a:lumMod val="75000"/>
                </a:schemeClr>
              </a:solidFill>
            </a:endParaRPr>
          </a:p>
        </p:txBody>
      </p:sp>
      <p:sp>
        <p:nvSpPr>
          <p:cNvPr id="14" name="Rounded Rectangle 13"/>
          <p:cNvSpPr/>
          <p:nvPr/>
        </p:nvSpPr>
        <p:spPr>
          <a:xfrm>
            <a:off x="6363529" y="2842727"/>
            <a:ext cx="839245" cy="839245"/>
          </a:xfrm>
          <a:prstGeom prst="roundRect">
            <a:avLst/>
          </a:prstGeom>
          <a:solidFill>
            <a:srgbClr val="CC6600">
              <a:alpha val="36000"/>
            </a:srgb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22</a:t>
            </a:r>
            <a:endParaRPr lang="en-GB" sz="2800" dirty="0"/>
          </a:p>
        </p:txBody>
      </p:sp>
      <p:sp>
        <p:nvSpPr>
          <p:cNvPr id="15" name="Rectangle 14"/>
          <p:cNvSpPr/>
          <p:nvPr/>
        </p:nvSpPr>
        <p:spPr>
          <a:xfrm>
            <a:off x="6893008"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bg2">
                    <a:lumMod val="75000"/>
                  </a:schemeClr>
                </a:solidFill>
              </a:rPr>
              <a:t>5</a:t>
            </a:r>
            <a:endParaRPr lang="en-GB" sz="2400" dirty="0">
              <a:solidFill>
                <a:schemeClr val="bg2">
                  <a:lumMod val="75000"/>
                </a:schemeClr>
              </a:solidFill>
            </a:endParaRPr>
          </a:p>
        </p:txBody>
      </p:sp>
      <p:sp>
        <p:nvSpPr>
          <p:cNvPr id="19" name="Rounded Rectangle 18"/>
          <p:cNvSpPr/>
          <p:nvPr/>
        </p:nvSpPr>
        <p:spPr>
          <a:xfrm>
            <a:off x="7307908" y="2842727"/>
            <a:ext cx="839245" cy="839245"/>
          </a:xfrm>
          <a:prstGeom prst="roundRect">
            <a:avLst/>
          </a:prstGeom>
          <a:solidFill>
            <a:srgbClr val="CC6600">
              <a:alpha val="36000"/>
            </a:srgb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59</a:t>
            </a:r>
            <a:endParaRPr lang="en-GB" sz="2800" dirty="0"/>
          </a:p>
        </p:txBody>
      </p:sp>
      <p:sp>
        <p:nvSpPr>
          <p:cNvPr id="20" name="Rectangle 19"/>
          <p:cNvSpPr/>
          <p:nvPr/>
        </p:nvSpPr>
        <p:spPr>
          <a:xfrm>
            <a:off x="7837387"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bg2">
                    <a:lumMod val="75000"/>
                  </a:schemeClr>
                </a:solidFill>
              </a:rPr>
              <a:t>6</a:t>
            </a:r>
            <a:endParaRPr lang="en-GB" sz="2400" dirty="0">
              <a:solidFill>
                <a:schemeClr val="bg2">
                  <a:lumMod val="75000"/>
                </a:schemeClr>
              </a:solidFill>
            </a:endParaRPr>
          </a:p>
        </p:txBody>
      </p:sp>
      <p:sp>
        <p:nvSpPr>
          <p:cNvPr id="21" name="Rounded Rectangle 20"/>
          <p:cNvSpPr/>
          <p:nvPr/>
        </p:nvSpPr>
        <p:spPr>
          <a:xfrm>
            <a:off x="8257009" y="2842727"/>
            <a:ext cx="839245" cy="839245"/>
          </a:xfrm>
          <a:prstGeom prst="roundRect">
            <a:avLst/>
          </a:prstGeom>
          <a:solidFill>
            <a:srgbClr val="CC6600">
              <a:alpha val="36000"/>
            </a:srgb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74</a:t>
            </a:r>
            <a:endParaRPr lang="en-GB" sz="2800" dirty="0"/>
          </a:p>
        </p:txBody>
      </p:sp>
      <p:sp>
        <p:nvSpPr>
          <p:cNvPr id="22" name="Rectangle 21"/>
          <p:cNvSpPr/>
          <p:nvPr/>
        </p:nvSpPr>
        <p:spPr>
          <a:xfrm>
            <a:off x="8862166"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bg2">
                    <a:lumMod val="75000"/>
                  </a:schemeClr>
                </a:solidFill>
              </a:rPr>
              <a:t>7</a:t>
            </a:r>
            <a:endParaRPr lang="en-GB" sz="2400" dirty="0">
              <a:solidFill>
                <a:schemeClr val="bg2">
                  <a:lumMod val="75000"/>
                </a:schemeClr>
              </a:solidFill>
            </a:endParaRPr>
          </a:p>
        </p:txBody>
      </p:sp>
      <p:sp>
        <p:nvSpPr>
          <p:cNvPr id="3" name="Rectangle 2"/>
          <p:cNvSpPr/>
          <p:nvPr/>
        </p:nvSpPr>
        <p:spPr>
          <a:xfrm>
            <a:off x="646866" y="1423312"/>
            <a:ext cx="3743012" cy="535531"/>
          </a:xfrm>
          <a:prstGeom prst="rect">
            <a:avLst/>
          </a:prstGeom>
        </p:spPr>
        <p:txBody>
          <a:bodyPr wrap="none">
            <a:spAutoFit/>
          </a:bodyPr>
          <a:lstStyle/>
          <a:p>
            <a:pPr marL="447675" lvl="1" indent="-341313">
              <a:defRPr/>
            </a:pPr>
            <a:r>
              <a:rPr lang="en-US" sz="2400" dirty="0" smtClean="0">
                <a:solidFill>
                  <a:srgbClr val="C00000"/>
                </a:solidFill>
              </a:rPr>
              <a:t>Sort in ascending order</a:t>
            </a:r>
          </a:p>
        </p:txBody>
      </p:sp>
      <p:sp>
        <p:nvSpPr>
          <p:cNvPr id="24" name="Rectangle 23"/>
          <p:cNvSpPr/>
          <p:nvPr/>
        </p:nvSpPr>
        <p:spPr>
          <a:xfrm>
            <a:off x="5196433" y="2341984"/>
            <a:ext cx="4247595" cy="1618861"/>
          </a:xfrm>
          <a:prstGeom prst="rect">
            <a:avLst/>
          </a:prstGeom>
          <a:noFill/>
          <a:ln w="57150">
            <a:solidFill>
              <a:srgbClr val="669900">
                <a:alpha val="29804"/>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ounded Rectangle 25"/>
          <p:cNvSpPr/>
          <p:nvPr/>
        </p:nvSpPr>
        <p:spPr>
          <a:xfrm>
            <a:off x="914834"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25</a:t>
            </a:r>
            <a:endParaRPr lang="en-GB" sz="2800" dirty="0"/>
          </a:p>
        </p:txBody>
      </p:sp>
      <p:sp>
        <p:nvSpPr>
          <p:cNvPr id="27" name="Rectangle 26"/>
          <p:cNvSpPr/>
          <p:nvPr/>
        </p:nvSpPr>
        <p:spPr>
          <a:xfrm>
            <a:off x="1444313"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0</a:t>
            </a:r>
            <a:endParaRPr lang="en-GB" sz="2400" dirty="0">
              <a:solidFill>
                <a:schemeClr val="tx2"/>
              </a:solidFill>
            </a:endParaRPr>
          </a:p>
        </p:txBody>
      </p:sp>
      <p:sp>
        <p:nvSpPr>
          <p:cNvPr id="28" name="Rounded Rectangle 27"/>
          <p:cNvSpPr/>
          <p:nvPr/>
        </p:nvSpPr>
        <p:spPr>
          <a:xfrm>
            <a:off x="1840413"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90</a:t>
            </a:r>
            <a:endParaRPr lang="en-GB" sz="2800" dirty="0"/>
          </a:p>
        </p:txBody>
      </p:sp>
      <p:sp>
        <p:nvSpPr>
          <p:cNvPr id="29" name="Rectangle 28"/>
          <p:cNvSpPr/>
          <p:nvPr/>
        </p:nvSpPr>
        <p:spPr>
          <a:xfrm>
            <a:off x="2369892"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1</a:t>
            </a:r>
            <a:endParaRPr lang="en-GB" sz="2400" dirty="0">
              <a:solidFill>
                <a:schemeClr val="tx2"/>
              </a:solidFill>
            </a:endParaRPr>
          </a:p>
        </p:txBody>
      </p:sp>
      <p:sp>
        <p:nvSpPr>
          <p:cNvPr id="30" name="Rectangle 29"/>
          <p:cNvSpPr/>
          <p:nvPr/>
        </p:nvSpPr>
        <p:spPr>
          <a:xfrm>
            <a:off x="760412" y="2343539"/>
            <a:ext cx="2071921" cy="1618861"/>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ounded Rectangle 32"/>
          <p:cNvSpPr/>
          <p:nvPr/>
        </p:nvSpPr>
        <p:spPr>
          <a:xfrm>
            <a:off x="3132844"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10</a:t>
            </a:r>
            <a:endParaRPr lang="en-GB" sz="2800" dirty="0"/>
          </a:p>
        </p:txBody>
      </p:sp>
      <p:sp>
        <p:nvSpPr>
          <p:cNvPr id="36" name="Rectangle 35"/>
          <p:cNvSpPr/>
          <p:nvPr/>
        </p:nvSpPr>
        <p:spPr>
          <a:xfrm>
            <a:off x="3662323"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2</a:t>
            </a:r>
            <a:endParaRPr lang="en-GB" sz="2400" dirty="0">
              <a:solidFill>
                <a:schemeClr val="tx2"/>
              </a:solidFill>
            </a:endParaRPr>
          </a:p>
        </p:txBody>
      </p:sp>
      <p:sp>
        <p:nvSpPr>
          <p:cNvPr id="37" name="Rounded Rectangle 36"/>
          <p:cNvSpPr/>
          <p:nvPr/>
        </p:nvSpPr>
        <p:spPr>
          <a:xfrm>
            <a:off x="4058423"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71</a:t>
            </a:r>
            <a:endParaRPr lang="en-GB" sz="2800" dirty="0"/>
          </a:p>
        </p:txBody>
      </p:sp>
      <p:sp>
        <p:nvSpPr>
          <p:cNvPr id="38" name="Rectangle 37"/>
          <p:cNvSpPr/>
          <p:nvPr/>
        </p:nvSpPr>
        <p:spPr>
          <a:xfrm>
            <a:off x="4587902"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3</a:t>
            </a:r>
            <a:endParaRPr lang="en-GB" sz="2400" dirty="0">
              <a:solidFill>
                <a:schemeClr val="tx2"/>
              </a:solidFill>
            </a:endParaRPr>
          </a:p>
        </p:txBody>
      </p:sp>
      <p:sp>
        <p:nvSpPr>
          <p:cNvPr id="39" name="Rectangle 38"/>
          <p:cNvSpPr/>
          <p:nvPr/>
        </p:nvSpPr>
        <p:spPr>
          <a:xfrm>
            <a:off x="2978422" y="2341984"/>
            <a:ext cx="2071921" cy="1618861"/>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ctangle 39"/>
          <p:cNvSpPr/>
          <p:nvPr/>
        </p:nvSpPr>
        <p:spPr>
          <a:xfrm>
            <a:off x="2978422" y="4069193"/>
            <a:ext cx="3730508" cy="461665"/>
          </a:xfrm>
          <a:prstGeom prst="rect">
            <a:avLst/>
          </a:prstGeom>
        </p:spPr>
        <p:txBody>
          <a:bodyPr wrap="none">
            <a:spAutoFit/>
          </a:bodyPr>
          <a:lstStyle/>
          <a:p>
            <a:r>
              <a:rPr lang="en-US" altLang="en-US" sz="2000" dirty="0" smtClean="0">
                <a:solidFill>
                  <a:srgbClr val="336600"/>
                </a:solidFill>
              </a:rPr>
              <a:t>1 </a:t>
            </a:r>
            <a:r>
              <a:rPr lang="en-US" altLang="en-US" sz="2000" dirty="0">
                <a:solidFill>
                  <a:srgbClr val="336600"/>
                </a:solidFill>
              </a:rPr>
              <a:t>key comparison in merging</a:t>
            </a:r>
            <a:endParaRPr lang="en-GB" sz="2000" dirty="0">
              <a:solidFill>
                <a:srgbClr val="336600"/>
              </a:solidFill>
            </a:endParaRPr>
          </a:p>
        </p:txBody>
      </p:sp>
    </p:spTree>
    <p:extLst>
      <p:ext uri="{BB962C8B-B14F-4D97-AF65-F5344CB8AC3E}">
        <p14:creationId xmlns:p14="http://schemas.microsoft.com/office/powerpoint/2010/main" val="1106941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childTnLst>
                          </p:cTn>
                        </p:par>
                        <p:par>
                          <p:cTn id="11" fill="hold">
                            <p:stCondLst>
                              <p:cond delay="500"/>
                            </p:stCondLst>
                            <p:childTnLst>
                              <p:par>
                                <p:cTn id="12" presetID="26" presetClass="emph" presetSubtype="0" fill="hold" grpId="0" nodeType="afterEffect">
                                  <p:stCondLst>
                                    <p:cond delay="0"/>
                                  </p:stCondLst>
                                  <p:childTnLst>
                                    <p:animEffect transition="out" filter="fade">
                                      <p:cBhvr>
                                        <p:cTn id="13" dur="500" tmFilter="0, 0; .2, .5; .8, .5; 1, 0"/>
                                        <p:tgtEl>
                                          <p:spTgt spid="37"/>
                                        </p:tgtEl>
                                      </p:cBhvr>
                                    </p:animEffect>
                                    <p:animScale>
                                      <p:cBhvr>
                                        <p:cTn id="14" dur="250" autoRev="1" fill="hold"/>
                                        <p:tgtEl>
                                          <p:spTgt spid="37"/>
                                        </p:tgtEl>
                                      </p:cBhvr>
                                      <p:by x="105000" y="105000"/>
                                    </p:animScale>
                                  </p:childTnLst>
                                </p:cTn>
                              </p:par>
                              <p:par>
                                <p:cTn id="15" presetID="26" presetClass="emph" presetSubtype="0" fill="hold" grpId="0" nodeType="withEffect">
                                  <p:stCondLst>
                                    <p:cond delay="0"/>
                                  </p:stCondLst>
                                  <p:childTnLst>
                                    <p:animEffect transition="out" filter="fade">
                                      <p:cBhvr>
                                        <p:cTn id="16" dur="500" tmFilter="0, 0; .2, .5; .8, .5; 1, 0"/>
                                        <p:tgtEl>
                                          <p:spTgt spid="33"/>
                                        </p:tgtEl>
                                      </p:cBhvr>
                                    </p:animEffect>
                                    <p:animScale>
                                      <p:cBhvr>
                                        <p:cTn id="17" dur="250" autoRev="1" fill="hold"/>
                                        <p:tgtEl>
                                          <p:spTgt spid="3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7" grpId="0" animBg="1"/>
      <p:bldP spid="39" grpId="0" animBg="1"/>
      <p:bldP spid="4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err="1" smtClean="0">
                <a:latin typeface="Arial" panose="020B0604020202020204" pitchFamily="34" charset="0"/>
              </a:rPr>
              <a:t>Mergesort</a:t>
            </a:r>
            <a:endParaRPr lang="en-US" altLang="en-US" dirty="0">
              <a:latin typeface="Arial" panose="020B0604020202020204" pitchFamily="34" charset="0"/>
            </a:endParaRPr>
          </a:p>
        </p:txBody>
      </p:sp>
      <p:sp>
        <p:nvSpPr>
          <p:cNvPr id="12" name="Rounded Rectangle 11"/>
          <p:cNvSpPr/>
          <p:nvPr/>
        </p:nvSpPr>
        <p:spPr>
          <a:xfrm>
            <a:off x="5416412" y="2842727"/>
            <a:ext cx="839245" cy="839245"/>
          </a:xfrm>
          <a:prstGeom prst="roundRect">
            <a:avLst/>
          </a:prstGeom>
          <a:solidFill>
            <a:srgbClr val="CC6600">
              <a:alpha val="36000"/>
            </a:srgb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94</a:t>
            </a:r>
            <a:endParaRPr lang="en-GB" sz="2800" dirty="0"/>
          </a:p>
        </p:txBody>
      </p:sp>
      <p:sp>
        <p:nvSpPr>
          <p:cNvPr id="13" name="Rectangle 12"/>
          <p:cNvSpPr/>
          <p:nvPr/>
        </p:nvSpPr>
        <p:spPr>
          <a:xfrm>
            <a:off x="5945891"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bg2">
                    <a:lumMod val="75000"/>
                  </a:schemeClr>
                </a:solidFill>
              </a:rPr>
              <a:t>4</a:t>
            </a:r>
            <a:endParaRPr lang="en-GB" sz="2400" dirty="0">
              <a:solidFill>
                <a:schemeClr val="bg2">
                  <a:lumMod val="75000"/>
                </a:schemeClr>
              </a:solidFill>
            </a:endParaRPr>
          </a:p>
        </p:txBody>
      </p:sp>
      <p:sp>
        <p:nvSpPr>
          <p:cNvPr id="14" name="Rounded Rectangle 13"/>
          <p:cNvSpPr/>
          <p:nvPr/>
        </p:nvSpPr>
        <p:spPr>
          <a:xfrm>
            <a:off x="6363529" y="2842727"/>
            <a:ext cx="839245" cy="839245"/>
          </a:xfrm>
          <a:prstGeom prst="roundRect">
            <a:avLst/>
          </a:prstGeom>
          <a:solidFill>
            <a:srgbClr val="CC6600">
              <a:alpha val="36000"/>
            </a:srgb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22</a:t>
            </a:r>
            <a:endParaRPr lang="en-GB" sz="2800" dirty="0"/>
          </a:p>
        </p:txBody>
      </p:sp>
      <p:sp>
        <p:nvSpPr>
          <p:cNvPr id="15" name="Rectangle 14"/>
          <p:cNvSpPr/>
          <p:nvPr/>
        </p:nvSpPr>
        <p:spPr>
          <a:xfrm>
            <a:off x="6893008"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bg2">
                    <a:lumMod val="75000"/>
                  </a:schemeClr>
                </a:solidFill>
              </a:rPr>
              <a:t>5</a:t>
            </a:r>
            <a:endParaRPr lang="en-GB" sz="2400" dirty="0">
              <a:solidFill>
                <a:schemeClr val="bg2">
                  <a:lumMod val="75000"/>
                </a:schemeClr>
              </a:solidFill>
            </a:endParaRPr>
          </a:p>
        </p:txBody>
      </p:sp>
      <p:sp>
        <p:nvSpPr>
          <p:cNvPr id="19" name="Rounded Rectangle 18"/>
          <p:cNvSpPr/>
          <p:nvPr/>
        </p:nvSpPr>
        <p:spPr>
          <a:xfrm>
            <a:off x="7307908" y="2842727"/>
            <a:ext cx="839245" cy="839245"/>
          </a:xfrm>
          <a:prstGeom prst="roundRect">
            <a:avLst/>
          </a:prstGeom>
          <a:solidFill>
            <a:srgbClr val="CC6600">
              <a:alpha val="36000"/>
            </a:srgb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59</a:t>
            </a:r>
            <a:endParaRPr lang="en-GB" sz="2800" dirty="0"/>
          </a:p>
        </p:txBody>
      </p:sp>
      <p:sp>
        <p:nvSpPr>
          <p:cNvPr id="20" name="Rectangle 19"/>
          <p:cNvSpPr/>
          <p:nvPr/>
        </p:nvSpPr>
        <p:spPr>
          <a:xfrm>
            <a:off x="7837387"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bg2">
                    <a:lumMod val="75000"/>
                  </a:schemeClr>
                </a:solidFill>
              </a:rPr>
              <a:t>6</a:t>
            </a:r>
            <a:endParaRPr lang="en-GB" sz="2400" dirty="0">
              <a:solidFill>
                <a:schemeClr val="bg2">
                  <a:lumMod val="75000"/>
                </a:schemeClr>
              </a:solidFill>
            </a:endParaRPr>
          </a:p>
        </p:txBody>
      </p:sp>
      <p:sp>
        <p:nvSpPr>
          <p:cNvPr id="21" name="Rounded Rectangle 20"/>
          <p:cNvSpPr/>
          <p:nvPr/>
        </p:nvSpPr>
        <p:spPr>
          <a:xfrm>
            <a:off x="8257009" y="2842727"/>
            <a:ext cx="839245" cy="839245"/>
          </a:xfrm>
          <a:prstGeom prst="roundRect">
            <a:avLst/>
          </a:prstGeom>
          <a:solidFill>
            <a:srgbClr val="CC6600">
              <a:alpha val="36000"/>
            </a:srgb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74</a:t>
            </a:r>
            <a:endParaRPr lang="en-GB" sz="2800" dirty="0"/>
          </a:p>
        </p:txBody>
      </p:sp>
      <p:sp>
        <p:nvSpPr>
          <p:cNvPr id="22" name="Rectangle 21"/>
          <p:cNvSpPr/>
          <p:nvPr/>
        </p:nvSpPr>
        <p:spPr>
          <a:xfrm>
            <a:off x="8862166"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bg2">
                    <a:lumMod val="75000"/>
                  </a:schemeClr>
                </a:solidFill>
              </a:rPr>
              <a:t>7</a:t>
            </a:r>
            <a:endParaRPr lang="en-GB" sz="2400" dirty="0">
              <a:solidFill>
                <a:schemeClr val="bg2">
                  <a:lumMod val="75000"/>
                </a:schemeClr>
              </a:solidFill>
            </a:endParaRPr>
          </a:p>
        </p:txBody>
      </p:sp>
      <p:sp>
        <p:nvSpPr>
          <p:cNvPr id="3" name="Rectangle 2"/>
          <p:cNvSpPr/>
          <p:nvPr/>
        </p:nvSpPr>
        <p:spPr>
          <a:xfrm>
            <a:off x="646866" y="1423312"/>
            <a:ext cx="3743012" cy="535531"/>
          </a:xfrm>
          <a:prstGeom prst="rect">
            <a:avLst/>
          </a:prstGeom>
        </p:spPr>
        <p:txBody>
          <a:bodyPr wrap="none">
            <a:spAutoFit/>
          </a:bodyPr>
          <a:lstStyle/>
          <a:p>
            <a:pPr marL="447675" lvl="1" indent="-341313">
              <a:defRPr/>
            </a:pPr>
            <a:r>
              <a:rPr lang="en-US" sz="2400" dirty="0" smtClean="0">
                <a:solidFill>
                  <a:srgbClr val="C00000"/>
                </a:solidFill>
              </a:rPr>
              <a:t>Sort in ascending order</a:t>
            </a:r>
          </a:p>
        </p:txBody>
      </p:sp>
      <p:sp>
        <p:nvSpPr>
          <p:cNvPr id="24" name="Rectangle 23"/>
          <p:cNvSpPr/>
          <p:nvPr/>
        </p:nvSpPr>
        <p:spPr>
          <a:xfrm>
            <a:off x="5196433" y="2341984"/>
            <a:ext cx="4247595" cy="1618861"/>
          </a:xfrm>
          <a:prstGeom prst="rect">
            <a:avLst/>
          </a:prstGeom>
          <a:noFill/>
          <a:ln w="57150">
            <a:solidFill>
              <a:srgbClr val="669900">
                <a:alpha val="29804"/>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ounded Rectangle 22"/>
          <p:cNvSpPr/>
          <p:nvPr/>
        </p:nvSpPr>
        <p:spPr>
          <a:xfrm>
            <a:off x="1089910"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10</a:t>
            </a:r>
            <a:endParaRPr lang="en-GB" sz="2800" dirty="0"/>
          </a:p>
        </p:txBody>
      </p:sp>
      <p:sp>
        <p:nvSpPr>
          <p:cNvPr id="25" name="Rectangle 24"/>
          <p:cNvSpPr/>
          <p:nvPr/>
        </p:nvSpPr>
        <p:spPr>
          <a:xfrm>
            <a:off x="1619389"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0</a:t>
            </a:r>
            <a:endParaRPr lang="en-GB" sz="2400" dirty="0">
              <a:solidFill>
                <a:schemeClr val="tx2"/>
              </a:solidFill>
            </a:endParaRPr>
          </a:p>
        </p:txBody>
      </p:sp>
      <p:sp>
        <p:nvSpPr>
          <p:cNvPr id="31" name="Rounded Rectangle 30"/>
          <p:cNvSpPr/>
          <p:nvPr/>
        </p:nvSpPr>
        <p:spPr>
          <a:xfrm>
            <a:off x="2015489"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25</a:t>
            </a:r>
            <a:endParaRPr lang="en-GB" sz="2800" dirty="0"/>
          </a:p>
        </p:txBody>
      </p:sp>
      <p:sp>
        <p:nvSpPr>
          <p:cNvPr id="32" name="Rectangle 31"/>
          <p:cNvSpPr/>
          <p:nvPr/>
        </p:nvSpPr>
        <p:spPr>
          <a:xfrm>
            <a:off x="2544968"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1</a:t>
            </a:r>
            <a:endParaRPr lang="en-GB" sz="2400" dirty="0">
              <a:solidFill>
                <a:schemeClr val="tx2"/>
              </a:solidFill>
            </a:endParaRPr>
          </a:p>
        </p:txBody>
      </p:sp>
      <p:sp>
        <p:nvSpPr>
          <p:cNvPr id="34" name="Rounded Rectangle 33"/>
          <p:cNvSpPr/>
          <p:nvPr/>
        </p:nvSpPr>
        <p:spPr>
          <a:xfrm>
            <a:off x="3002531"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71</a:t>
            </a:r>
            <a:endParaRPr lang="en-GB" sz="2800" dirty="0"/>
          </a:p>
        </p:txBody>
      </p:sp>
      <p:sp>
        <p:nvSpPr>
          <p:cNvPr id="35" name="Rectangle 34"/>
          <p:cNvSpPr/>
          <p:nvPr/>
        </p:nvSpPr>
        <p:spPr>
          <a:xfrm>
            <a:off x="3532010"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2</a:t>
            </a:r>
            <a:endParaRPr lang="en-GB" sz="2400" dirty="0">
              <a:solidFill>
                <a:schemeClr val="tx2"/>
              </a:solidFill>
            </a:endParaRPr>
          </a:p>
        </p:txBody>
      </p:sp>
      <p:sp>
        <p:nvSpPr>
          <p:cNvPr id="40" name="Rounded Rectangle 39"/>
          <p:cNvSpPr/>
          <p:nvPr/>
        </p:nvSpPr>
        <p:spPr>
          <a:xfrm>
            <a:off x="3958762"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90</a:t>
            </a:r>
            <a:endParaRPr lang="en-GB" sz="2800" dirty="0"/>
          </a:p>
        </p:txBody>
      </p:sp>
      <p:sp>
        <p:nvSpPr>
          <p:cNvPr id="41" name="Rectangle 40"/>
          <p:cNvSpPr/>
          <p:nvPr/>
        </p:nvSpPr>
        <p:spPr>
          <a:xfrm>
            <a:off x="4488241"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3</a:t>
            </a:r>
            <a:endParaRPr lang="en-GB" sz="2400" dirty="0">
              <a:solidFill>
                <a:schemeClr val="tx2"/>
              </a:solidFill>
            </a:endParaRPr>
          </a:p>
        </p:txBody>
      </p:sp>
      <p:sp>
        <p:nvSpPr>
          <p:cNvPr id="42" name="Rectangle 41"/>
          <p:cNvSpPr/>
          <p:nvPr/>
        </p:nvSpPr>
        <p:spPr>
          <a:xfrm>
            <a:off x="834590" y="2343539"/>
            <a:ext cx="4195521" cy="1618861"/>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ectangle 42"/>
          <p:cNvSpPr/>
          <p:nvPr/>
        </p:nvSpPr>
        <p:spPr>
          <a:xfrm>
            <a:off x="834590" y="4150412"/>
            <a:ext cx="3730508" cy="461665"/>
          </a:xfrm>
          <a:prstGeom prst="rect">
            <a:avLst/>
          </a:prstGeom>
        </p:spPr>
        <p:txBody>
          <a:bodyPr wrap="none">
            <a:spAutoFit/>
          </a:bodyPr>
          <a:lstStyle/>
          <a:p>
            <a:r>
              <a:rPr lang="en-US" altLang="en-US" sz="2000" dirty="0" smtClean="0">
                <a:solidFill>
                  <a:srgbClr val="336600"/>
                </a:solidFill>
              </a:rPr>
              <a:t>3 </a:t>
            </a:r>
            <a:r>
              <a:rPr lang="en-US" altLang="en-US" sz="2000" dirty="0">
                <a:solidFill>
                  <a:srgbClr val="336600"/>
                </a:solidFill>
              </a:rPr>
              <a:t>key comparison in merging</a:t>
            </a:r>
            <a:endParaRPr lang="en-GB" sz="2000" dirty="0">
              <a:solidFill>
                <a:srgbClr val="336600"/>
              </a:solidFill>
            </a:endParaRPr>
          </a:p>
        </p:txBody>
      </p:sp>
    </p:spTree>
    <p:extLst>
      <p:ext uri="{BB962C8B-B14F-4D97-AF65-F5344CB8AC3E}">
        <p14:creationId xmlns:p14="http://schemas.microsoft.com/office/powerpoint/2010/main" val="2355651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right)">
                                      <p:cBhvr>
                                        <p:cTn id="7" dur="500"/>
                                        <p:tgtEl>
                                          <p:spTgt spid="4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fade">
                                      <p:cBhvr>
                                        <p:cTn id="10" dur="500"/>
                                        <p:tgtEl>
                                          <p:spTgt spid="43"/>
                                        </p:tgtEl>
                                      </p:cBhvr>
                                    </p:animEffect>
                                  </p:childTnLst>
                                </p:cTn>
                              </p:par>
                            </p:childTnLst>
                          </p:cTn>
                        </p:par>
                        <p:par>
                          <p:cTn id="11" fill="hold">
                            <p:stCondLst>
                              <p:cond delay="500"/>
                            </p:stCondLst>
                            <p:childTnLst>
                              <p:par>
                                <p:cTn id="12" presetID="26" presetClass="emph" presetSubtype="0" fill="hold" grpId="0" nodeType="afterEffect">
                                  <p:stCondLst>
                                    <p:cond delay="0"/>
                                  </p:stCondLst>
                                  <p:childTnLst>
                                    <p:animEffect transition="out" filter="fade">
                                      <p:cBhvr>
                                        <p:cTn id="13" dur="500" tmFilter="0, 0; .2, .5; .8, .5; 1, 0"/>
                                        <p:tgtEl>
                                          <p:spTgt spid="23"/>
                                        </p:tgtEl>
                                      </p:cBhvr>
                                    </p:animEffect>
                                    <p:animScale>
                                      <p:cBhvr>
                                        <p:cTn id="14" dur="250" autoRev="1" fill="hold"/>
                                        <p:tgtEl>
                                          <p:spTgt spid="23"/>
                                        </p:tgtEl>
                                      </p:cBhvr>
                                      <p:by x="105000" y="105000"/>
                                    </p:animScale>
                                  </p:childTnLst>
                                </p:cTn>
                              </p:par>
                              <p:par>
                                <p:cTn id="15" presetID="26" presetClass="emph" presetSubtype="0" fill="hold" grpId="0" nodeType="withEffect">
                                  <p:stCondLst>
                                    <p:cond delay="0"/>
                                  </p:stCondLst>
                                  <p:childTnLst>
                                    <p:animEffect transition="out" filter="fade">
                                      <p:cBhvr>
                                        <p:cTn id="16" dur="500" tmFilter="0, 0; .2, .5; .8, .5; 1, 0"/>
                                        <p:tgtEl>
                                          <p:spTgt spid="31"/>
                                        </p:tgtEl>
                                      </p:cBhvr>
                                    </p:animEffect>
                                    <p:animScale>
                                      <p:cBhvr>
                                        <p:cTn id="17" dur="250" autoRev="1" fill="hold"/>
                                        <p:tgtEl>
                                          <p:spTgt spid="31"/>
                                        </p:tgtEl>
                                      </p:cBhvr>
                                      <p:by x="105000" y="105000"/>
                                    </p:animScale>
                                  </p:childTnLst>
                                </p:cTn>
                              </p:par>
                              <p:par>
                                <p:cTn id="18" presetID="26" presetClass="emph" presetSubtype="0" fill="hold" grpId="0" nodeType="withEffect">
                                  <p:stCondLst>
                                    <p:cond delay="0"/>
                                  </p:stCondLst>
                                  <p:childTnLst>
                                    <p:animEffect transition="out" filter="fade">
                                      <p:cBhvr>
                                        <p:cTn id="19" dur="500" tmFilter="0, 0; .2, .5; .8, .5; 1, 0"/>
                                        <p:tgtEl>
                                          <p:spTgt spid="34"/>
                                        </p:tgtEl>
                                      </p:cBhvr>
                                    </p:animEffect>
                                    <p:animScale>
                                      <p:cBhvr>
                                        <p:cTn id="20" dur="250" autoRev="1" fill="hold"/>
                                        <p:tgtEl>
                                          <p:spTgt spid="34"/>
                                        </p:tgtEl>
                                      </p:cBhvr>
                                      <p:by x="105000" y="105000"/>
                                    </p:animScale>
                                  </p:childTnLst>
                                </p:cTn>
                              </p:par>
                              <p:par>
                                <p:cTn id="21" presetID="26" presetClass="emph" presetSubtype="0" fill="hold" grpId="0" nodeType="withEffect">
                                  <p:stCondLst>
                                    <p:cond delay="0"/>
                                  </p:stCondLst>
                                  <p:childTnLst>
                                    <p:animEffect transition="out" filter="fade">
                                      <p:cBhvr>
                                        <p:cTn id="22" dur="500" tmFilter="0, 0; .2, .5; .8, .5; 1, 0"/>
                                        <p:tgtEl>
                                          <p:spTgt spid="40"/>
                                        </p:tgtEl>
                                      </p:cBhvr>
                                    </p:animEffect>
                                    <p:animScale>
                                      <p:cBhvr>
                                        <p:cTn id="23" dur="250" autoRev="1" fill="hold"/>
                                        <p:tgtEl>
                                          <p:spTgt spid="4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1" grpId="0" animBg="1"/>
      <p:bldP spid="34" grpId="0" animBg="1"/>
      <p:bldP spid="40" grpId="0" animBg="1"/>
      <p:bldP spid="42" grpId="0" animBg="1"/>
      <p:bldP spid="4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err="1" smtClean="0">
                <a:latin typeface="Arial" panose="020B0604020202020204" pitchFamily="34" charset="0"/>
              </a:rPr>
              <a:t>Mergesort</a:t>
            </a:r>
            <a:endParaRPr lang="en-US" altLang="en-US" dirty="0">
              <a:latin typeface="Arial" panose="020B0604020202020204" pitchFamily="34" charset="0"/>
            </a:endParaRPr>
          </a:p>
        </p:txBody>
      </p:sp>
      <p:sp>
        <p:nvSpPr>
          <p:cNvPr id="12" name="Rounded Rectangle 11"/>
          <p:cNvSpPr/>
          <p:nvPr/>
        </p:nvSpPr>
        <p:spPr>
          <a:xfrm>
            <a:off x="5416412" y="2842727"/>
            <a:ext cx="839245" cy="839245"/>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94</a:t>
            </a:r>
            <a:endParaRPr lang="en-GB" sz="2800" dirty="0"/>
          </a:p>
        </p:txBody>
      </p:sp>
      <p:sp>
        <p:nvSpPr>
          <p:cNvPr id="13" name="Rectangle 12"/>
          <p:cNvSpPr/>
          <p:nvPr/>
        </p:nvSpPr>
        <p:spPr>
          <a:xfrm>
            <a:off x="5945891"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1"/>
                </a:solidFill>
              </a:rPr>
              <a:t>4</a:t>
            </a:r>
            <a:endParaRPr lang="en-GB" sz="2400" dirty="0">
              <a:solidFill>
                <a:schemeClr val="tx1"/>
              </a:solidFill>
            </a:endParaRPr>
          </a:p>
        </p:txBody>
      </p:sp>
      <p:sp>
        <p:nvSpPr>
          <p:cNvPr id="14" name="Rounded Rectangle 13"/>
          <p:cNvSpPr/>
          <p:nvPr/>
        </p:nvSpPr>
        <p:spPr>
          <a:xfrm>
            <a:off x="6363529" y="2842727"/>
            <a:ext cx="839245" cy="839245"/>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22</a:t>
            </a:r>
            <a:endParaRPr lang="en-GB" sz="2800" dirty="0"/>
          </a:p>
        </p:txBody>
      </p:sp>
      <p:sp>
        <p:nvSpPr>
          <p:cNvPr id="15" name="Rectangle 14"/>
          <p:cNvSpPr/>
          <p:nvPr/>
        </p:nvSpPr>
        <p:spPr>
          <a:xfrm>
            <a:off x="6893008"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1"/>
                </a:solidFill>
              </a:rPr>
              <a:t>5</a:t>
            </a:r>
            <a:endParaRPr lang="en-GB" sz="2400" dirty="0">
              <a:solidFill>
                <a:schemeClr val="tx1"/>
              </a:solidFill>
            </a:endParaRPr>
          </a:p>
        </p:txBody>
      </p:sp>
      <p:sp>
        <p:nvSpPr>
          <p:cNvPr id="19" name="Rounded Rectangle 18"/>
          <p:cNvSpPr/>
          <p:nvPr/>
        </p:nvSpPr>
        <p:spPr>
          <a:xfrm>
            <a:off x="7307908" y="2842727"/>
            <a:ext cx="839245" cy="839245"/>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59</a:t>
            </a:r>
            <a:endParaRPr lang="en-GB" sz="2800" dirty="0"/>
          </a:p>
        </p:txBody>
      </p:sp>
      <p:sp>
        <p:nvSpPr>
          <p:cNvPr id="20" name="Rectangle 19"/>
          <p:cNvSpPr/>
          <p:nvPr/>
        </p:nvSpPr>
        <p:spPr>
          <a:xfrm>
            <a:off x="7837387"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1"/>
                </a:solidFill>
              </a:rPr>
              <a:t>6</a:t>
            </a:r>
            <a:endParaRPr lang="en-GB" sz="2400" dirty="0">
              <a:solidFill>
                <a:schemeClr val="tx1"/>
              </a:solidFill>
            </a:endParaRPr>
          </a:p>
        </p:txBody>
      </p:sp>
      <p:sp>
        <p:nvSpPr>
          <p:cNvPr id="21" name="Rounded Rectangle 20"/>
          <p:cNvSpPr/>
          <p:nvPr/>
        </p:nvSpPr>
        <p:spPr>
          <a:xfrm>
            <a:off x="8257009" y="2842727"/>
            <a:ext cx="839245" cy="839245"/>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74</a:t>
            </a:r>
            <a:endParaRPr lang="en-GB" sz="2800" dirty="0"/>
          </a:p>
        </p:txBody>
      </p:sp>
      <p:sp>
        <p:nvSpPr>
          <p:cNvPr id="22" name="Rectangle 21"/>
          <p:cNvSpPr/>
          <p:nvPr/>
        </p:nvSpPr>
        <p:spPr>
          <a:xfrm>
            <a:off x="8862166"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1"/>
                </a:solidFill>
              </a:rPr>
              <a:t>7</a:t>
            </a:r>
            <a:endParaRPr lang="en-GB" sz="2400" dirty="0">
              <a:solidFill>
                <a:schemeClr val="tx1"/>
              </a:solidFill>
            </a:endParaRPr>
          </a:p>
        </p:txBody>
      </p:sp>
      <p:sp>
        <p:nvSpPr>
          <p:cNvPr id="3" name="Rectangle 2"/>
          <p:cNvSpPr/>
          <p:nvPr/>
        </p:nvSpPr>
        <p:spPr>
          <a:xfrm>
            <a:off x="646866" y="1423312"/>
            <a:ext cx="3743012" cy="535531"/>
          </a:xfrm>
          <a:prstGeom prst="rect">
            <a:avLst/>
          </a:prstGeom>
        </p:spPr>
        <p:txBody>
          <a:bodyPr wrap="none">
            <a:spAutoFit/>
          </a:bodyPr>
          <a:lstStyle/>
          <a:p>
            <a:pPr marL="447675" lvl="1" indent="-341313">
              <a:defRPr/>
            </a:pPr>
            <a:r>
              <a:rPr lang="en-US" sz="2400" dirty="0" smtClean="0">
                <a:solidFill>
                  <a:srgbClr val="C00000"/>
                </a:solidFill>
              </a:rPr>
              <a:t>Sort in ascending order</a:t>
            </a:r>
          </a:p>
        </p:txBody>
      </p:sp>
      <p:sp>
        <p:nvSpPr>
          <p:cNvPr id="24" name="Rectangle 23"/>
          <p:cNvSpPr/>
          <p:nvPr/>
        </p:nvSpPr>
        <p:spPr>
          <a:xfrm>
            <a:off x="5196433" y="2341984"/>
            <a:ext cx="4247595" cy="1618861"/>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ounded Rectangle 22"/>
          <p:cNvSpPr/>
          <p:nvPr/>
        </p:nvSpPr>
        <p:spPr>
          <a:xfrm>
            <a:off x="1089910"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10</a:t>
            </a:r>
            <a:endParaRPr lang="en-GB" sz="2800" dirty="0"/>
          </a:p>
        </p:txBody>
      </p:sp>
      <p:sp>
        <p:nvSpPr>
          <p:cNvPr id="25" name="Rectangle 24"/>
          <p:cNvSpPr/>
          <p:nvPr/>
        </p:nvSpPr>
        <p:spPr>
          <a:xfrm>
            <a:off x="1619389"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0</a:t>
            </a:r>
            <a:endParaRPr lang="en-GB" sz="2400" dirty="0">
              <a:solidFill>
                <a:schemeClr val="tx2"/>
              </a:solidFill>
            </a:endParaRPr>
          </a:p>
        </p:txBody>
      </p:sp>
      <p:sp>
        <p:nvSpPr>
          <p:cNvPr id="31" name="Rounded Rectangle 30"/>
          <p:cNvSpPr/>
          <p:nvPr/>
        </p:nvSpPr>
        <p:spPr>
          <a:xfrm>
            <a:off x="2015489"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25</a:t>
            </a:r>
            <a:endParaRPr lang="en-GB" sz="2800" dirty="0"/>
          </a:p>
        </p:txBody>
      </p:sp>
      <p:sp>
        <p:nvSpPr>
          <p:cNvPr id="32" name="Rectangle 31"/>
          <p:cNvSpPr/>
          <p:nvPr/>
        </p:nvSpPr>
        <p:spPr>
          <a:xfrm>
            <a:off x="2544968"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1</a:t>
            </a:r>
            <a:endParaRPr lang="en-GB" sz="2400" dirty="0">
              <a:solidFill>
                <a:schemeClr val="tx2"/>
              </a:solidFill>
            </a:endParaRPr>
          </a:p>
        </p:txBody>
      </p:sp>
      <p:sp>
        <p:nvSpPr>
          <p:cNvPr id="34" name="Rounded Rectangle 33"/>
          <p:cNvSpPr/>
          <p:nvPr/>
        </p:nvSpPr>
        <p:spPr>
          <a:xfrm>
            <a:off x="3002531"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71</a:t>
            </a:r>
            <a:endParaRPr lang="en-GB" sz="2800" dirty="0"/>
          </a:p>
        </p:txBody>
      </p:sp>
      <p:sp>
        <p:nvSpPr>
          <p:cNvPr id="35" name="Rectangle 34"/>
          <p:cNvSpPr/>
          <p:nvPr/>
        </p:nvSpPr>
        <p:spPr>
          <a:xfrm>
            <a:off x="3532010"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2</a:t>
            </a:r>
            <a:endParaRPr lang="en-GB" sz="2400" dirty="0">
              <a:solidFill>
                <a:schemeClr val="tx2"/>
              </a:solidFill>
            </a:endParaRPr>
          </a:p>
        </p:txBody>
      </p:sp>
      <p:sp>
        <p:nvSpPr>
          <p:cNvPr id="40" name="Rounded Rectangle 39"/>
          <p:cNvSpPr/>
          <p:nvPr/>
        </p:nvSpPr>
        <p:spPr>
          <a:xfrm>
            <a:off x="3958762"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90</a:t>
            </a:r>
            <a:endParaRPr lang="en-GB" sz="2800" dirty="0"/>
          </a:p>
        </p:txBody>
      </p:sp>
      <p:sp>
        <p:nvSpPr>
          <p:cNvPr id="41" name="Rectangle 40"/>
          <p:cNvSpPr/>
          <p:nvPr/>
        </p:nvSpPr>
        <p:spPr>
          <a:xfrm>
            <a:off x="4488241"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3</a:t>
            </a:r>
            <a:endParaRPr lang="en-GB" sz="2400" dirty="0">
              <a:solidFill>
                <a:schemeClr val="tx2"/>
              </a:solidFill>
            </a:endParaRPr>
          </a:p>
        </p:txBody>
      </p:sp>
      <p:sp>
        <p:nvSpPr>
          <p:cNvPr id="42" name="Rectangle 41"/>
          <p:cNvSpPr/>
          <p:nvPr/>
        </p:nvSpPr>
        <p:spPr>
          <a:xfrm>
            <a:off x="834590" y="2343539"/>
            <a:ext cx="4195521" cy="1618861"/>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ectangle 42"/>
          <p:cNvSpPr/>
          <p:nvPr/>
        </p:nvSpPr>
        <p:spPr>
          <a:xfrm>
            <a:off x="834590" y="4150412"/>
            <a:ext cx="3730508" cy="461665"/>
          </a:xfrm>
          <a:prstGeom prst="rect">
            <a:avLst/>
          </a:prstGeom>
        </p:spPr>
        <p:txBody>
          <a:bodyPr wrap="none">
            <a:spAutoFit/>
          </a:bodyPr>
          <a:lstStyle/>
          <a:p>
            <a:r>
              <a:rPr lang="en-US" altLang="en-US" sz="2000" dirty="0" smtClean="0">
                <a:solidFill>
                  <a:srgbClr val="336600"/>
                </a:solidFill>
              </a:rPr>
              <a:t>3 </a:t>
            </a:r>
            <a:r>
              <a:rPr lang="en-US" altLang="en-US" sz="2000" dirty="0">
                <a:solidFill>
                  <a:srgbClr val="336600"/>
                </a:solidFill>
              </a:rPr>
              <a:t>key comparison in merging</a:t>
            </a:r>
            <a:endParaRPr lang="en-GB" sz="2000" dirty="0">
              <a:solidFill>
                <a:srgbClr val="336600"/>
              </a:solidFill>
            </a:endParaRPr>
          </a:p>
        </p:txBody>
      </p:sp>
    </p:spTree>
    <p:extLst>
      <p:ext uri="{BB962C8B-B14F-4D97-AF65-F5344CB8AC3E}">
        <p14:creationId xmlns:p14="http://schemas.microsoft.com/office/powerpoint/2010/main" val="3946086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err="1" smtClean="0">
                <a:latin typeface="Arial" panose="020B0604020202020204" pitchFamily="34" charset="0"/>
              </a:rPr>
              <a:t>Mergesort</a:t>
            </a:r>
            <a:endParaRPr lang="en-US" altLang="en-US" dirty="0">
              <a:latin typeface="Arial" panose="020B0604020202020204" pitchFamily="34" charset="0"/>
            </a:endParaRPr>
          </a:p>
        </p:txBody>
      </p:sp>
      <p:sp>
        <p:nvSpPr>
          <p:cNvPr id="12" name="Rounded Rectangle 11"/>
          <p:cNvSpPr/>
          <p:nvPr/>
        </p:nvSpPr>
        <p:spPr>
          <a:xfrm>
            <a:off x="5341716" y="2842727"/>
            <a:ext cx="839245" cy="839245"/>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94</a:t>
            </a:r>
            <a:endParaRPr lang="en-GB" sz="2800" dirty="0"/>
          </a:p>
        </p:txBody>
      </p:sp>
      <p:sp>
        <p:nvSpPr>
          <p:cNvPr id="13" name="Rectangle 12"/>
          <p:cNvSpPr/>
          <p:nvPr/>
        </p:nvSpPr>
        <p:spPr>
          <a:xfrm>
            <a:off x="5871195"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1"/>
                </a:solidFill>
              </a:rPr>
              <a:t>4</a:t>
            </a:r>
            <a:endParaRPr lang="en-GB" sz="2400" dirty="0">
              <a:solidFill>
                <a:schemeClr val="tx1"/>
              </a:solidFill>
            </a:endParaRPr>
          </a:p>
        </p:txBody>
      </p:sp>
      <p:sp>
        <p:nvSpPr>
          <p:cNvPr id="14" name="Rounded Rectangle 13"/>
          <p:cNvSpPr/>
          <p:nvPr/>
        </p:nvSpPr>
        <p:spPr>
          <a:xfrm>
            <a:off x="6288833" y="2842727"/>
            <a:ext cx="839245" cy="839245"/>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22</a:t>
            </a:r>
            <a:endParaRPr lang="en-GB" sz="2800" dirty="0"/>
          </a:p>
        </p:txBody>
      </p:sp>
      <p:sp>
        <p:nvSpPr>
          <p:cNvPr id="15" name="Rectangle 14"/>
          <p:cNvSpPr/>
          <p:nvPr/>
        </p:nvSpPr>
        <p:spPr>
          <a:xfrm>
            <a:off x="6818312"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1"/>
                </a:solidFill>
              </a:rPr>
              <a:t>5</a:t>
            </a:r>
            <a:endParaRPr lang="en-GB" sz="2400" dirty="0">
              <a:solidFill>
                <a:schemeClr val="tx1"/>
              </a:solidFill>
            </a:endParaRPr>
          </a:p>
        </p:txBody>
      </p:sp>
      <p:sp>
        <p:nvSpPr>
          <p:cNvPr id="19" name="Rounded Rectangle 18"/>
          <p:cNvSpPr/>
          <p:nvPr/>
        </p:nvSpPr>
        <p:spPr>
          <a:xfrm>
            <a:off x="7397654" y="2842727"/>
            <a:ext cx="839245" cy="839245"/>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59</a:t>
            </a:r>
            <a:endParaRPr lang="en-GB" sz="2800" dirty="0"/>
          </a:p>
        </p:txBody>
      </p:sp>
      <p:sp>
        <p:nvSpPr>
          <p:cNvPr id="20" name="Rectangle 19"/>
          <p:cNvSpPr/>
          <p:nvPr/>
        </p:nvSpPr>
        <p:spPr>
          <a:xfrm>
            <a:off x="7927133"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1"/>
                </a:solidFill>
              </a:rPr>
              <a:t>6</a:t>
            </a:r>
            <a:endParaRPr lang="en-GB" sz="2400" dirty="0">
              <a:solidFill>
                <a:schemeClr val="tx1"/>
              </a:solidFill>
            </a:endParaRPr>
          </a:p>
        </p:txBody>
      </p:sp>
      <p:sp>
        <p:nvSpPr>
          <p:cNvPr id="21" name="Rounded Rectangle 20"/>
          <p:cNvSpPr/>
          <p:nvPr/>
        </p:nvSpPr>
        <p:spPr>
          <a:xfrm>
            <a:off x="8346755" y="2842727"/>
            <a:ext cx="839245" cy="839245"/>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74</a:t>
            </a:r>
            <a:endParaRPr lang="en-GB" sz="2800" dirty="0"/>
          </a:p>
        </p:txBody>
      </p:sp>
      <p:sp>
        <p:nvSpPr>
          <p:cNvPr id="22" name="Rectangle 21"/>
          <p:cNvSpPr/>
          <p:nvPr/>
        </p:nvSpPr>
        <p:spPr>
          <a:xfrm>
            <a:off x="8951912"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1"/>
                </a:solidFill>
              </a:rPr>
              <a:t>7</a:t>
            </a:r>
            <a:endParaRPr lang="en-GB" sz="2400" dirty="0">
              <a:solidFill>
                <a:schemeClr val="tx1"/>
              </a:solidFill>
            </a:endParaRPr>
          </a:p>
        </p:txBody>
      </p:sp>
      <p:sp>
        <p:nvSpPr>
          <p:cNvPr id="3" name="Rectangle 2"/>
          <p:cNvSpPr/>
          <p:nvPr/>
        </p:nvSpPr>
        <p:spPr>
          <a:xfrm>
            <a:off x="646866" y="1423312"/>
            <a:ext cx="3743012" cy="535531"/>
          </a:xfrm>
          <a:prstGeom prst="rect">
            <a:avLst/>
          </a:prstGeom>
        </p:spPr>
        <p:txBody>
          <a:bodyPr wrap="none">
            <a:spAutoFit/>
          </a:bodyPr>
          <a:lstStyle/>
          <a:p>
            <a:pPr marL="447675" lvl="1" indent="-341313">
              <a:defRPr/>
            </a:pPr>
            <a:r>
              <a:rPr lang="en-US" sz="2400" dirty="0" smtClean="0">
                <a:solidFill>
                  <a:srgbClr val="C00000"/>
                </a:solidFill>
              </a:rPr>
              <a:t>Sort in ascending order</a:t>
            </a:r>
          </a:p>
        </p:txBody>
      </p:sp>
      <p:sp>
        <p:nvSpPr>
          <p:cNvPr id="24" name="Rectangle 23"/>
          <p:cNvSpPr/>
          <p:nvPr/>
        </p:nvSpPr>
        <p:spPr>
          <a:xfrm>
            <a:off x="5235793" y="2341984"/>
            <a:ext cx="2001619" cy="1618861"/>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ounded Rectangle 22"/>
          <p:cNvSpPr/>
          <p:nvPr/>
        </p:nvSpPr>
        <p:spPr>
          <a:xfrm>
            <a:off x="1089910"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10</a:t>
            </a:r>
            <a:endParaRPr lang="en-GB" sz="2800" dirty="0"/>
          </a:p>
        </p:txBody>
      </p:sp>
      <p:sp>
        <p:nvSpPr>
          <p:cNvPr id="25" name="Rectangle 24"/>
          <p:cNvSpPr/>
          <p:nvPr/>
        </p:nvSpPr>
        <p:spPr>
          <a:xfrm>
            <a:off x="1619389"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0</a:t>
            </a:r>
            <a:endParaRPr lang="en-GB" sz="2400" dirty="0">
              <a:solidFill>
                <a:schemeClr val="tx2"/>
              </a:solidFill>
            </a:endParaRPr>
          </a:p>
        </p:txBody>
      </p:sp>
      <p:sp>
        <p:nvSpPr>
          <p:cNvPr id="31" name="Rounded Rectangle 30"/>
          <p:cNvSpPr/>
          <p:nvPr/>
        </p:nvSpPr>
        <p:spPr>
          <a:xfrm>
            <a:off x="2015489"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25</a:t>
            </a:r>
            <a:endParaRPr lang="en-GB" sz="2800" dirty="0"/>
          </a:p>
        </p:txBody>
      </p:sp>
      <p:sp>
        <p:nvSpPr>
          <p:cNvPr id="32" name="Rectangle 31"/>
          <p:cNvSpPr/>
          <p:nvPr/>
        </p:nvSpPr>
        <p:spPr>
          <a:xfrm>
            <a:off x="2544968"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1</a:t>
            </a:r>
            <a:endParaRPr lang="en-GB" sz="2400" dirty="0">
              <a:solidFill>
                <a:schemeClr val="tx2"/>
              </a:solidFill>
            </a:endParaRPr>
          </a:p>
        </p:txBody>
      </p:sp>
      <p:sp>
        <p:nvSpPr>
          <p:cNvPr id="34" name="Rounded Rectangle 33"/>
          <p:cNvSpPr/>
          <p:nvPr/>
        </p:nvSpPr>
        <p:spPr>
          <a:xfrm>
            <a:off x="3002531"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71</a:t>
            </a:r>
            <a:endParaRPr lang="en-GB" sz="2800" dirty="0"/>
          </a:p>
        </p:txBody>
      </p:sp>
      <p:sp>
        <p:nvSpPr>
          <p:cNvPr id="35" name="Rectangle 34"/>
          <p:cNvSpPr/>
          <p:nvPr/>
        </p:nvSpPr>
        <p:spPr>
          <a:xfrm>
            <a:off x="3532010"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2</a:t>
            </a:r>
            <a:endParaRPr lang="en-GB" sz="2400" dirty="0">
              <a:solidFill>
                <a:schemeClr val="tx2"/>
              </a:solidFill>
            </a:endParaRPr>
          </a:p>
        </p:txBody>
      </p:sp>
      <p:sp>
        <p:nvSpPr>
          <p:cNvPr id="40" name="Rounded Rectangle 39"/>
          <p:cNvSpPr/>
          <p:nvPr/>
        </p:nvSpPr>
        <p:spPr>
          <a:xfrm>
            <a:off x="3958762"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90</a:t>
            </a:r>
            <a:endParaRPr lang="en-GB" sz="2800" dirty="0"/>
          </a:p>
        </p:txBody>
      </p:sp>
      <p:sp>
        <p:nvSpPr>
          <p:cNvPr id="41" name="Rectangle 40"/>
          <p:cNvSpPr/>
          <p:nvPr/>
        </p:nvSpPr>
        <p:spPr>
          <a:xfrm>
            <a:off x="4488241"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3</a:t>
            </a:r>
            <a:endParaRPr lang="en-GB" sz="2400" dirty="0">
              <a:solidFill>
                <a:schemeClr val="tx2"/>
              </a:solidFill>
            </a:endParaRPr>
          </a:p>
        </p:txBody>
      </p:sp>
      <p:sp>
        <p:nvSpPr>
          <p:cNvPr id="42" name="Rectangle 41"/>
          <p:cNvSpPr/>
          <p:nvPr/>
        </p:nvSpPr>
        <p:spPr>
          <a:xfrm>
            <a:off x="834590" y="2343539"/>
            <a:ext cx="4195521" cy="1618861"/>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p:cNvSpPr/>
          <p:nvPr/>
        </p:nvSpPr>
        <p:spPr>
          <a:xfrm>
            <a:off x="7307908" y="2341984"/>
            <a:ext cx="2001619" cy="1618861"/>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91185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err="1" smtClean="0">
                <a:latin typeface="Arial" panose="020B0604020202020204" pitchFamily="34" charset="0"/>
              </a:rPr>
              <a:t>Mergesort</a:t>
            </a:r>
            <a:endParaRPr lang="en-US" altLang="en-US" dirty="0">
              <a:latin typeface="Arial" panose="020B0604020202020204" pitchFamily="34" charset="0"/>
            </a:endParaRPr>
          </a:p>
        </p:txBody>
      </p:sp>
      <p:sp>
        <p:nvSpPr>
          <p:cNvPr id="12" name="Rounded Rectangle 11"/>
          <p:cNvSpPr/>
          <p:nvPr/>
        </p:nvSpPr>
        <p:spPr>
          <a:xfrm>
            <a:off x="5298233" y="2842727"/>
            <a:ext cx="839245" cy="839245"/>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94</a:t>
            </a:r>
            <a:endParaRPr lang="en-GB" sz="2800" dirty="0"/>
          </a:p>
        </p:txBody>
      </p:sp>
      <p:sp>
        <p:nvSpPr>
          <p:cNvPr id="13" name="Rectangle 12"/>
          <p:cNvSpPr/>
          <p:nvPr/>
        </p:nvSpPr>
        <p:spPr>
          <a:xfrm>
            <a:off x="5827712"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1"/>
                </a:solidFill>
              </a:rPr>
              <a:t>4</a:t>
            </a:r>
            <a:endParaRPr lang="en-GB" sz="2400" dirty="0">
              <a:solidFill>
                <a:schemeClr val="tx1"/>
              </a:solidFill>
            </a:endParaRPr>
          </a:p>
        </p:txBody>
      </p:sp>
      <p:sp>
        <p:nvSpPr>
          <p:cNvPr id="14" name="Rounded Rectangle 13"/>
          <p:cNvSpPr/>
          <p:nvPr/>
        </p:nvSpPr>
        <p:spPr>
          <a:xfrm>
            <a:off x="6321967" y="2842727"/>
            <a:ext cx="839245" cy="839245"/>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22</a:t>
            </a:r>
            <a:endParaRPr lang="en-GB" sz="2800" dirty="0"/>
          </a:p>
        </p:txBody>
      </p:sp>
      <p:sp>
        <p:nvSpPr>
          <p:cNvPr id="15" name="Rectangle 14"/>
          <p:cNvSpPr/>
          <p:nvPr/>
        </p:nvSpPr>
        <p:spPr>
          <a:xfrm>
            <a:off x="6818312"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1"/>
                </a:solidFill>
              </a:rPr>
              <a:t>5</a:t>
            </a:r>
            <a:endParaRPr lang="en-GB" sz="2400" dirty="0">
              <a:solidFill>
                <a:schemeClr val="tx1"/>
              </a:solidFill>
            </a:endParaRPr>
          </a:p>
        </p:txBody>
      </p:sp>
      <p:sp>
        <p:nvSpPr>
          <p:cNvPr id="19" name="Rounded Rectangle 18"/>
          <p:cNvSpPr/>
          <p:nvPr/>
        </p:nvSpPr>
        <p:spPr>
          <a:xfrm>
            <a:off x="7397654" y="2842727"/>
            <a:ext cx="839245" cy="839245"/>
          </a:xfrm>
          <a:prstGeom prst="roundRect">
            <a:avLst/>
          </a:prstGeom>
          <a:solidFill>
            <a:srgbClr val="CC6600">
              <a:alpha val="36000"/>
            </a:srgb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59</a:t>
            </a:r>
            <a:endParaRPr lang="en-GB" sz="2800" dirty="0"/>
          </a:p>
        </p:txBody>
      </p:sp>
      <p:sp>
        <p:nvSpPr>
          <p:cNvPr id="20" name="Rectangle 19"/>
          <p:cNvSpPr/>
          <p:nvPr/>
        </p:nvSpPr>
        <p:spPr>
          <a:xfrm>
            <a:off x="7927133"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bg2"/>
                </a:solidFill>
              </a:rPr>
              <a:t>6</a:t>
            </a:r>
            <a:endParaRPr lang="en-GB" sz="2400" dirty="0">
              <a:solidFill>
                <a:schemeClr val="bg2"/>
              </a:solidFill>
            </a:endParaRPr>
          </a:p>
        </p:txBody>
      </p:sp>
      <p:sp>
        <p:nvSpPr>
          <p:cNvPr id="21" name="Rounded Rectangle 20"/>
          <p:cNvSpPr/>
          <p:nvPr/>
        </p:nvSpPr>
        <p:spPr>
          <a:xfrm>
            <a:off x="8346755" y="2842727"/>
            <a:ext cx="839245" cy="839245"/>
          </a:xfrm>
          <a:prstGeom prst="roundRect">
            <a:avLst/>
          </a:prstGeom>
          <a:solidFill>
            <a:srgbClr val="CC6600">
              <a:alpha val="36000"/>
            </a:srgb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74</a:t>
            </a:r>
            <a:endParaRPr lang="en-GB" sz="2800" dirty="0"/>
          </a:p>
        </p:txBody>
      </p:sp>
      <p:sp>
        <p:nvSpPr>
          <p:cNvPr id="22" name="Rectangle 21"/>
          <p:cNvSpPr/>
          <p:nvPr/>
        </p:nvSpPr>
        <p:spPr>
          <a:xfrm>
            <a:off x="8951912"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bg2"/>
                </a:solidFill>
              </a:rPr>
              <a:t>7</a:t>
            </a:r>
            <a:endParaRPr lang="en-GB" sz="2400" dirty="0">
              <a:solidFill>
                <a:schemeClr val="bg2"/>
              </a:solidFill>
            </a:endParaRPr>
          </a:p>
        </p:txBody>
      </p:sp>
      <p:sp>
        <p:nvSpPr>
          <p:cNvPr id="3" name="Rectangle 2"/>
          <p:cNvSpPr/>
          <p:nvPr/>
        </p:nvSpPr>
        <p:spPr>
          <a:xfrm>
            <a:off x="646866" y="1423312"/>
            <a:ext cx="3743012" cy="535531"/>
          </a:xfrm>
          <a:prstGeom prst="rect">
            <a:avLst/>
          </a:prstGeom>
        </p:spPr>
        <p:txBody>
          <a:bodyPr wrap="none">
            <a:spAutoFit/>
          </a:bodyPr>
          <a:lstStyle/>
          <a:p>
            <a:pPr marL="447675" lvl="1" indent="-341313">
              <a:defRPr/>
            </a:pPr>
            <a:r>
              <a:rPr lang="en-US" sz="2400" dirty="0" smtClean="0">
                <a:solidFill>
                  <a:srgbClr val="C00000"/>
                </a:solidFill>
              </a:rPr>
              <a:t>Sort in ascending order</a:t>
            </a:r>
          </a:p>
        </p:txBody>
      </p:sp>
      <p:sp>
        <p:nvSpPr>
          <p:cNvPr id="24" name="Rectangle 23"/>
          <p:cNvSpPr/>
          <p:nvPr/>
        </p:nvSpPr>
        <p:spPr>
          <a:xfrm>
            <a:off x="5235794" y="2341984"/>
            <a:ext cx="968998" cy="1618861"/>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ounded Rectangle 22"/>
          <p:cNvSpPr/>
          <p:nvPr/>
        </p:nvSpPr>
        <p:spPr>
          <a:xfrm>
            <a:off x="1089910"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10</a:t>
            </a:r>
            <a:endParaRPr lang="en-GB" sz="2800" dirty="0"/>
          </a:p>
        </p:txBody>
      </p:sp>
      <p:sp>
        <p:nvSpPr>
          <p:cNvPr id="25" name="Rectangle 24"/>
          <p:cNvSpPr/>
          <p:nvPr/>
        </p:nvSpPr>
        <p:spPr>
          <a:xfrm>
            <a:off x="1619389"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0</a:t>
            </a:r>
            <a:endParaRPr lang="en-GB" sz="2400" dirty="0">
              <a:solidFill>
                <a:schemeClr val="tx2"/>
              </a:solidFill>
            </a:endParaRPr>
          </a:p>
        </p:txBody>
      </p:sp>
      <p:sp>
        <p:nvSpPr>
          <p:cNvPr id="31" name="Rounded Rectangle 30"/>
          <p:cNvSpPr/>
          <p:nvPr/>
        </p:nvSpPr>
        <p:spPr>
          <a:xfrm>
            <a:off x="2015489"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25</a:t>
            </a:r>
            <a:endParaRPr lang="en-GB" sz="2800" dirty="0"/>
          </a:p>
        </p:txBody>
      </p:sp>
      <p:sp>
        <p:nvSpPr>
          <p:cNvPr id="32" name="Rectangle 31"/>
          <p:cNvSpPr/>
          <p:nvPr/>
        </p:nvSpPr>
        <p:spPr>
          <a:xfrm>
            <a:off x="2544968"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1</a:t>
            </a:r>
            <a:endParaRPr lang="en-GB" sz="2400" dirty="0">
              <a:solidFill>
                <a:schemeClr val="tx2"/>
              </a:solidFill>
            </a:endParaRPr>
          </a:p>
        </p:txBody>
      </p:sp>
      <p:sp>
        <p:nvSpPr>
          <p:cNvPr id="34" name="Rounded Rectangle 33"/>
          <p:cNvSpPr/>
          <p:nvPr/>
        </p:nvSpPr>
        <p:spPr>
          <a:xfrm>
            <a:off x="3002531"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71</a:t>
            </a:r>
            <a:endParaRPr lang="en-GB" sz="2800" dirty="0"/>
          </a:p>
        </p:txBody>
      </p:sp>
      <p:sp>
        <p:nvSpPr>
          <p:cNvPr id="35" name="Rectangle 34"/>
          <p:cNvSpPr/>
          <p:nvPr/>
        </p:nvSpPr>
        <p:spPr>
          <a:xfrm>
            <a:off x="3532010"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2</a:t>
            </a:r>
            <a:endParaRPr lang="en-GB" sz="2400" dirty="0">
              <a:solidFill>
                <a:schemeClr val="tx2"/>
              </a:solidFill>
            </a:endParaRPr>
          </a:p>
        </p:txBody>
      </p:sp>
      <p:sp>
        <p:nvSpPr>
          <p:cNvPr id="40" name="Rounded Rectangle 39"/>
          <p:cNvSpPr/>
          <p:nvPr/>
        </p:nvSpPr>
        <p:spPr>
          <a:xfrm>
            <a:off x="3958762"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90</a:t>
            </a:r>
            <a:endParaRPr lang="en-GB" sz="2800" dirty="0"/>
          </a:p>
        </p:txBody>
      </p:sp>
      <p:sp>
        <p:nvSpPr>
          <p:cNvPr id="41" name="Rectangle 40"/>
          <p:cNvSpPr/>
          <p:nvPr/>
        </p:nvSpPr>
        <p:spPr>
          <a:xfrm>
            <a:off x="4488241"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3</a:t>
            </a:r>
            <a:endParaRPr lang="en-GB" sz="2400" dirty="0">
              <a:solidFill>
                <a:schemeClr val="tx2"/>
              </a:solidFill>
            </a:endParaRPr>
          </a:p>
        </p:txBody>
      </p:sp>
      <p:sp>
        <p:nvSpPr>
          <p:cNvPr id="42" name="Rectangle 41"/>
          <p:cNvSpPr/>
          <p:nvPr/>
        </p:nvSpPr>
        <p:spPr>
          <a:xfrm>
            <a:off x="834590" y="2343539"/>
            <a:ext cx="4195521" cy="1618861"/>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p:cNvSpPr/>
          <p:nvPr/>
        </p:nvSpPr>
        <p:spPr>
          <a:xfrm>
            <a:off x="7307908" y="2341984"/>
            <a:ext cx="2001619" cy="1618861"/>
          </a:xfrm>
          <a:prstGeom prst="rect">
            <a:avLst/>
          </a:prstGeom>
          <a:noFill/>
          <a:ln w="57150">
            <a:solidFill>
              <a:srgbClr val="669900">
                <a:alpha val="3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28"/>
          <p:cNvSpPr/>
          <p:nvPr/>
        </p:nvSpPr>
        <p:spPr>
          <a:xfrm>
            <a:off x="6268414" y="2343539"/>
            <a:ext cx="968998" cy="1618861"/>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35828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err="1" smtClean="0"/>
              <a:t>Mergesort</a:t>
            </a:r>
            <a:endParaRPr lang="en-GB" dirty="0"/>
          </a:p>
        </p:txBody>
      </p:sp>
      <p:sp>
        <p:nvSpPr>
          <p:cNvPr id="29699" name="Rectangle 3"/>
          <p:cNvSpPr>
            <a:spLocks noGrp="1" noChangeArrowheads="1"/>
          </p:cNvSpPr>
          <p:nvPr>
            <p:ph sz="quarter" idx="17"/>
          </p:nvPr>
        </p:nvSpPr>
        <p:spPr>
          <a:xfrm>
            <a:off x="495141" y="1471612"/>
            <a:ext cx="8912543" cy="5005387"/>
          </a:xfrm>
        </p:spPr>
        <p:txBody>
          <a:bodyPr/>
          <a:lstStyle/>
          <a:p>
            <a:pPr>
              <a:lnSpc>
                <a:spcPct val="110000"/>
              </a:lnSpc>
              <a:buFont typeface="Monotype Sorts" pitchFamily="2" charset="2"/>
              <a:buNone/>
              <a:defRPr/>
            </a:pPr>
            <a:r>
              <a:rPr lang="en-US" sz="2400" b="1" dirty="0" smtClean="0">
                <a:solidFill>
                  <a:srgbClr val="C00000"/>
                </a:solidFill>
                <a:latin typeface="Arial" charset="0"/>
              </a:rPr>
              <a:t>The Divide and Conquer approach</a:t>
            </a:r>
          </a:p>
          <a:p>
            <a:pPr>
              <a:lnSpc>
                <a:spcPct val="110000"/>
              </a:lnSpc>
              <a:buFont typeface="Monotype Sorts" pitchFamily="2" charset="2"/>
              <a:buNone/>
              <a:defRPr/>
            </a:pPr>
            <a:r>
              <a:rPr lang="en-US" sz="2400" dirty="0" smtClean="0">
                <a:latin typeface="Arial" charset="0"/>
              </a:rPr>
              <a:t>The skeleton of this approach:</a:t>
            </a:r>
          </a:p>
          <a:p>
            <a:pPr lvl="3" indent="-400050">
              <a:lnSpc>
                <a:spcPct val="110000"/>
              </a:lnSpc>
              <a:buFontTx/>
              <a:buNone/>
              <a:defRPr/>
            </a:pPr>
            <a:r>
              <a:rPr lang="en-US" b="1" dirty="0" smtClean="0">
                <a:latin typeface="+mj-lt"/>
                <a:ea typeface="Verdana" panose="020B0604030504040204" pitchFamily="34" charset="0"/>
                <a:cs typeface="Verdana" panose="020B0604030504040204" pitchFamily="34" charset="0"/>
              </a:rPr>
              <a:t>solve (problem of size n)</a:t>
            </a:r>
          </a:p>
          <a:p>
            <a:pPr lvl="4" indent="-400050">
              <a:lnSpc>
                <a:spcPct val="110000"/>
              </a:lnSpc>
              <a:buFontTx/>
              <a:buNone/>
              <a:defRPr/>
            </a:pPr>
            <a:r>
              <a:rPr lang="en-US" dirty="0" smtClean="0">
                <a:latin typeface="+mj-lt"/>
                <a:ea typeface="Verdana" panose="020B0604030504040204" pitchFamily="34" charset="0"/>
                <a:cs typeface="Verdana" panose="020B0604030504040204" pitchFamily="34" charset="0"/>
              </a:rPr>
              <a:t>{	if (n &lt;= minimum size)</a:t>
            </a:r>
          </a:p>
          <a:p>
            <a:pPr lvl="4" indent="-400050">
              <a:lnSpc>
                <a:spcPct val="110000"/>
              </a:lnSpc>
              <a:buFontTx/>
              <a:buNone/>
              <a:defRPr/>
            </a:pPr>
            <a:r>
              <a:rPr lang="en-US" dirty="0" smtClean="0">
                <a:latin typeface="+mj-lt"/>
                <a:ea typeface="Verdana" panose="020B0604030504040204" pitchFamily="34" charset="0"/>
                <a:cs typeface="Verdana" panose="020B0604030504040204" pitchFamily="34" charset="0"/>
              </a:rPr>
              <a:t>		solve the problem directly;</a:t>
            </a:r>
          </a:p>
          <a:p>
            <a:pPr lvl="4" indent="-400050">
              <a:lnSpc>
                <a:spcPct val="110000"/>
              </a:lnSpc>
              <a:buFontTx/>
              <a:buNone/>
              <a:defRPr/>
            </a:pPr>
            <a:r>
              <a:rPr lang="en-US" dirty="0" smtClean="0">
                <a:latin typeface="+mj-lt"/>
                <a:ea typeface="Verdana" panose="020B0604030504040204" pitchFamily="34" charset="0"/>
                <a:cs typeface="Verdana" panose="020B0604030504040204" pitchFamily="34" charset="0"/>
              </a:rPr>
              <a:t>	else {</a:t>
            </a:r>
          </a:p>
          <a:p>
            <a:pPr marL="2513013" lvl="5" indent="-87313">
              <a:lnSpc>
                <a:spcPct val="110000"/>
              </a:lnSpc>
              <a:buFontTx/>
              <a:buNone/>
              <a:defRPr/>
            </a:pPr>
            <a:r>
              <a:rPr lang="en-US" dirty="0" smtClean="0">
                <a:latin typeface="+mj-lt"/>
                <a:ea typeface="Verdana" panose="020B0604030504040204" pitchFamily="34" charset="0"/>
                <a:cs typeface="Verdana" panose="020B0604030504040204" pitchFamily="34" charset="0"/>
              </a:rPr>
              <a:t>		divide the problem into p</a:t>
            </a:r>
            <a:r>
              <a:rPr lang="en-US" baseline="-25000" dirty="0" smtClean="0">
                <a:latin typeface="+mj-lt"/>
                <a:ea typeface="Verdana" panose="020B0604030504040204" pitchFamily="34" charset="0"/>
                <a:cs typeface="Verdana" panose="020B0604030504040204" pitchFamily="34" charset="0"/>
              </a:rPr>
              <a:t>1</a:t>
            </a:r>
            <a:r>
              <a:rPr lang="en-US" dirty="0" smtClean="0">
                <a:latin typeface="+mj-lt"/>
                <a:ea typeface="Verdana" panose="020B0604030504040204" pitchFamily="34" charset="0"/>
                <a:cs typeface="Verdana" panose="020B0604030504040204" pitchFamily="34" charset="0"/>
              </a:rPr>
              <a:t>, p</a:t>
            </a:r>
            <a:r>
              <a:rPr lang="en-US" baseline="-25000" dirty="0" smtClean="0">
                <a:latin typeface="+mj-lt"/>
                <a:ea typeface="Verdana" panose="020B0604030504040204" pitchFamily="34" charset="0"/>
                <a:cs typeface="Verdana" panose="020B0604030504040204" pitchFamily="34" charset="0"/>
              </a:rPr>
              <a:t>2</a:t>
            </a:r>
            <a:r>
              <a:rPr lang="en-US" dirty="0" smtClean="0">
                <a:latin typeface="+mj-lt"/>
                <a:ea typeface="Verdana" panose="020B0604030504040204" pitchFamily="34" charset="0"/>
                <a:cs typeface="Verdana" panose="020B0604030504040204" pitchFamily="34" charset="0"/>
              </a:rPr>
              <a:t>, … , </a:t>
            </a:r>
            <a:r>
              <a:rPr lang="en-US" dirty="0" err="1" smtClean="0">
                <a:latin typeface="+mj-lt"/>
                <a:ea typeface="Verdana" panose="020B0604030504040204" pitchFamily="34" charset="0"/>
                <a:cs typeface="Verdana" panose="020B0604030504040204" pitchFamily="34" charset="0"/>
              </a:rPr>
              <a:t>p</a:t>
            </a:r>
            <a:r>
              <a:rPr lang="en-US" baseline="-25000" dirty="0" err="1" smtClean="0">
                <a:latin typeface="+mj-lt"/>
                <a:ea typeface="Verdana" panose="020B0604030504040204" pitchFamily="34" charset="0"/>
                <a:cs typeface="Verdana" panose="020B0604030504040204" pitchFamily="34" charset="0"/>
              </a:rPr>
              <a:t>k</a:t>
            </a:r>
            <a:r>
              <a:rPr lang="en-US" dirty="0" smtClean="0">
                <a:latin typeface="+mj-lt"/>
                <a:ea typeface="Verdana" panose="020B0604030504040204" pitchFamily="34" charset="0"/>
                <a:cs typeface="Verdana" panose="020B0604030504040204" pitchFamily="34" charset="0"/>
              </a:rPr>
              <a:t>;</a:t>
            </a:r>
          </a:p>
          <a:p>
            <a:pPr marL="2513013" lvl="5" indent="-87313">
              <a:lnSpc>
                <a:spcPct val="110000"/>
              </a:lnSpc>
              <a:buFontTx/>
              <a:buNone/>
              <a:defRPr/>
            </a:pPr>
            <a:r>
              <a:rPr lang="en-US" dirty="0" smtClean="0">
                <a:latin typeface="+mj-lt"/>
                <a:ea typeface="Verdana" panose="020B0604030504040204" pitchFamily="34" charset="0"/>
                <a:cs typeface="Verdana" panose="020B0604030504040204" pitchFamily="34" charset="0"/>
              </a:rPr>
              <a:t>		for each sub-problem </a:t>
            </a:r>
            <a:r>
              <a:rPr lang="en-US" dirty="0" err="1" smtClean="0">
                <a:latin typeface="+mj-lt"/>
                <a:ea typeface="Verdana" panose="020B0604030504040204" pitchFamily="34" charset="0"/>
                <a:cs typeface="Verdana" panose="020B0604030504040204" pitchFamily="34" charset="0"/>
              </a:rPr>
              <a:t>p</a:t>
            </a:r>
            <a:r>
              <a:rPr lang="en-US" baseline="-25000" dirty="0" err="1" smtClean="0">
                <a:latin typeface="+mj-lt"/>
                <a:ea typeface="Verdana" panose="020B0604030504040204" pitchFamily="34" charset="0"/>
                <a:cs typeface="Verdana" panose="020B0604030504040204" pitchFamily="34" charset="0"/>
              </a:rPr>
              <a:t>s</a:t>
            </a:r>
            <a:endParaRPr lang="en-US" baseline="-25000" dirty="0" smtClean="0">
              <a:latin typeface="+mj-lt"/>
              <a:ea typeface="Verdana" panose="020B0604030504040204" pitchFamily="34" charset="0"/>
              <a:cs typeface="Verdana" panose="020B0604030504040204" pitchFamily="34" charset="0"/>
            </a:endParaRPr>
          </a:p>
          <a:p>
            <a:pPr marL="2513013" lvl="5" indent="-87313">
              <a:lnSpc>
                <a:spcPct val="110000"/>
              </a:lnSpc>
              <a:buFontTx/>
              <a:buNone/>
              <a:defRPr/>
            </a:pPr>
            <a:r>
              <a:rPr lang="en-US" dirty="0" smtClean="0">
                <a:latin typeface="+mj-lt"/>
                <a:ea typeface="Verdana" panose="020B0604030504040204" pitchFamily="34" charset="0"/>
                <a:cs typeface="Verdana" panose="020B0604030504040204" pitchFamily="34" charset="0"/>
              </a:rPr>
              <a:t>			solution</a:t>
            </a:r>
            <a:r>
              <a:rPr lang="en-US" baseline="-25000" dirty="0" smtClean="0">
                <a:latin typeface="+mj-lt"/>
                <a:ea typeface="Verdana" panose="020B0604030504040204" pitchFamily="34" charset="0"/>
                <a:cs typeface="Verdana" panose="020B0604030504040204" pitchFamily="34" charset="0"/>
              </a:rPr>
              <a:t>s</a:t>
            </a:r>
            <a:r>
              <a:rPr lang="en-US" dirty="0" smtClean="0">
                <a:latin typeface="+mj-lt"/>
                <a:ea typeface="Verdana" panose="020B0604030504040204" pitchFamily="34" charset="0"/>
                <a:cs typeface="Verdana" panose="020B0604030504040204" pitchFamily="34" charset="0"/>
              </a:rPr>
              <a:t> = solve (</a:t>
            </a:r>
            <a:r>
              <a:rPr lang="en-US" dirty="0" err="1" smtClean="0">
                <a:latin typeface="+mj-lt"/>
                <a:ea typeface="Verdana" panose="020B0604030504040204" pitchFamily="34" charset="0"/>
                <a:cs typeface="Verdana" panose="020B0604030504040204" pitchFamily="34" charset="0"/>
              </a:rPr>
              <a:t>p</a:t>
            </a:r>
            <a:r>
              <a:rPr lang="en-US" baseline="-25000" dirty="0" err="1" smtClean="0">
                <a:latin typeface="+mj-lt"/>
                <a:ea typeface="Verdana" panose="020B0604030504040204" pitchFamily="34" charset="0"/>
                <a:cs typeface="Verdana" panose="020B0604030504040204" pitchFamily="34" charset="0"/>
              </a:rPr>
              <a:t>s</a:t>
            </a:r>
            <a:r>
              <a:rPr lang="en-US" dirty="0" smtClean="0">
                <a:latin typeface="+mj-lt"/>
                <a:ea typeface="Verdana" panose="020B0604030504040204" pitchFamily="34" charset="0"/>
                <a:cs typeface="Verdana" panose="020B0604030504040204" pitchFamily="34" charset="0"/>
              </a:rPr>
              <a:t>);</a:t>
            </a:r>
          </a:p>
          <a:p>
            <a:pPr marL="2513013" lvl="5" indent="-87313">
              <a:lnSpc>
                <a:spcPct val="110000"/>
              </a:lnSpc>
              <a:buFontTx/>
              <a:buNone/>
              <a:defRPr/>
            </a:pPr>
            <a:r>
              <a:rPr lang="en-US" dirty="0" smtClean="0">
                <a:latin typeface="+mj-lt"/>
                <a:ea typeface="Verdana" panose="020B0604030504040204" pitchFamily="34" charset="0"/>
                <a:cs typeface="Verdana" panose="020B0604030504040204" pitchFamily="34" charset="0"/>
              </a:rPr>
              <a:t>		combine all solution</a:t>
            </a:r>
            <a:r>
              <a:rPr lang="en-US" baseline="-25000" dirty="0" smtClean="0">
                <a:latin typeface="+mj-lt"/>
                <a:ea typeface="Verdana" panose="020B0604030504040204" pitchFamily="34" charset="0"/>
                <a:cs typeface="Verdana" panose="020B0604030504040204" pitchFamily="34" charset="0"/>
              </a:rPr>
              <a:t>s</a:t>
            </a:r>
            <a:r>
              <a:rPr lang="en-US" dirty="0" smtClean="0">
                <a:latin typeface="+mj-lt"/>
                <a:ea typeface="Verdana" panose="020B0604030504040204" pitchFamily="34" charset="0"/>
                <a:cs typeface="Verdana" panose="020B0604030504040204" pitchFamily="34" charset="0"/>
              </a:rPr>
              <a:t>;</a:t>
            </a:r>
          </a:p>
          <a:p>
            <a:pPr lvl="4" indent="-400050">
              <a:lnSpc>
                <a:spcPct val="110000"/>
              </a:lnSpc>
              <a:buFontTx/>
              <a:buNone/>
              <a:defRPr/>
            </a:pPr>
            <a:r>
              <a:rPr lang="en-US" dirty="0" smtClean="0">
                <a:latin typeface="+mj-lt"/>
                <a:ea typeface="Verdana" panose="020B0604030504040204" pitchFamily="34" charset="0"/>
                <a:cs typeface="Verdana" panose="020B0604030504040204" pitchFamily="34" charset="0"/>
              </a:rPr>
              <a:t>	}</a:t>
            </a:r>
          </a:p>
          <a:p>
            <a:pPr lvl="4" indent="-400050">
              <a:lnSpc>
                <a:spcPct val="110000"/>
              </a:lnSpc>
              <a:buFontTx/>
              <a:buNone/>
              <a:defRPr/>
            </a:pPr>
            <a:r>
              <a:rPr lang="en-US" dirty="0" smtClean="0">
                <a:latin typeface="+mj-lt"/>
                <a:ea typeface="Verdana" panose="020B0604030504040204" pitchFamily="34" charset="0"/>
                <a:cs typeface="Verdana" panose="020B0604030504040204" pitchFamily="34" charset="0"/>
              </a:rPr>
              <a:t>}</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699">
                                            <p:txEl>
                                              <p:pRg st="1" end="1"/>
                                            </p:txEl>
                                          </p:spTgt>
                                        </p:tgtEl>
                                        <p:attrNameLst>
                                          <p:attrName>style.visibility</p:attrName>
                                        </p:attrNameLst>
                                      </p:cBhvr>
                                      <p:to>
                                        <p:strVal val="visible"/>
                                      </p:to>
                                    </p:set>
                                    <p:animEffect transition="in" filter="fade">
                                      <p:cBhvr>
                                        <p:cTn id="7" dur="500"/>
                                        <p:tgtEl>
                                          <p:spTgt spid="29699">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9699">
                                            <p:txEl>
                                              <p:pRg st="2" end="2"/>
                                            </p:txEl>
                                          </p:spTgt>
                                        </p:tgtEl>
                                        <p:attrNameLst>
                                          <p:attrName>style.visibility</p:attrName>
                                        </p:attrNameLst>
                                      </p:cBhvr>
                                      <p:to>
                                        <p:strVal val="visible"/>
                                      </p:to>
                                    </p:set>
                                    <p:animEffect transition="in" filter="fade">
                                      <p:cBhvr>
                                        <p:cTn id="10" dur="500"/>
                                        <p:tgtEl>
                                          <p:spTgt spid="29699">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9699">
                                            <p:txEl>
                                              <p:pRg st="3" end="3"/>
                                            </p:txEl>
                                          </p:spTgt>
                                        </p:tgtEl>
                                        <p:attrNameLst>
                                          <p:attrName>style.visibility</p:attrName>
                                        </p:attrNameLst>
                                      </p:cBhvr>
                                      <p:to>
                                        <p:strVal val="visible"/>
                                      </p:to>
                                    </p:set>
                                    <p:animEffect transition="in" filter="fade">
                                      <p:cBhvr>
                                        <p:cTn id="13" dur="500"/>
                                        <p:tgtEl>
                                          <p:spTgt spid="29699">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9699">
                                            <p:txEl>
                                              <p:pRg st="4" end="4"/>
                                            </p:txEl>
                                          </p:spTgt>
                                        </p:tgtEl>
                                        <p:attrNameLst>
                                          <p:attrName>style.visibility</p:attrName>
                                        </p:attrNameLst>
                                      </p:cBhvr>
                                      <p:to>
                                        <p:strVal val="visible"/>
                                      </p:to>
                                    </p:set>
                                    <p:animEffect transition="in" filter="fade">
                                      <p:cBhvr>
                                        <p:cTn id="16" dur="500"/>
                                        <p:tgtEl>
                                          <p:spTgt spid="29699">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9699">
                                            <p:txEl>
                                              <p:pRg st="5" end="5"/>
                                            </p:txEl>
                                          </p:spTgt>
                                        </p:tgtEl>
                                        <p:attrNameLst>
                                          <p:attrName>style.visibility</p:attrName>
                                        </p:attrNameLst>
                                      </p:cBhvr>
                                      <p:to>
                                        <p:strVal val="visible"/>
                                      </p:to>
                                    </p:set>
                                    <p:animEffect transition="in" filter="fade">
                                      <p:cBhvr>
                                        <p:cTn id="19" dur="500"/>
                                        <p:tgtEl>
                                          <p:spTgt spid="29699">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9699">
                                            <p:txEl>
                                              <p:pRg st="6" end="6"/>
                                            </p:txEl>
                                          </p:spTgt>
                                        </p:tgtEl>
                                        <p:attrNameLst>
                                          <p:attrName>style.visibility</p:attrName>
                                        </p:attrNameLst>
                                      </p:cBhvr>
                                      <p:to>
                                        <p:strVal val="visible"/>
                                      </p:to>
                                    </p:set>
                                    <p:animEffect transition="in" filter="fade">
                                      <p:cBhvr>
                                        <p:cTn id="22" dur="500"/>
                                        <p:tgtEl>
                                          <p:spTgt spid="29699">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9699">
                                            <p:txEl>
                                              <p:pRg st="7" end="7"/>
                                            </p:txEl>
                                          </p:spTgt>
                                        </p:tgtEl>
                                        <p:attrNameLst>
                                          <p:attrName>style.visibility</p:attrName>
                                        </p:attrNameLst>
                                      </p:cBhvr>
                                      <p:to>
                                        <p:strVal val="visible"/>
                                      </p:to>
                                    </p:set>
                                    <p:animEffect transition="in" filter="fade">
                                      <p:cBhvr>
                                        <p:cTn id="25" dur="500"/>
                                        <p:tgtEl>
                                          <p:spTgt spid="29699">
                                            <p:txEl>
                                              <p:pRg st="7" end="7"/>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9699">
                                            <p:txEl>
                                              <p:pRg st="8" end="8"/>
                                            </p:txEl>
                                          </p:spTgt>
                                        </p:tgtEl>
                                        <p:attrNameLst>
                                          <p:attrName>style.visibility</p:attrName>
                                        </p:attrNameLst>
                                      </p:cBhvr>
                                      <p:to>
                                        <p:strVal val="visible"/>
                                      </p:to>
                                    </p:set>
                                    <p:animEffect transition="in" filter="fade">
                                      <p:cBhvr>
                                        <p:cTn id="28" dur="500"/>
                                        <p:tgtEl>
                                          <p:spTgt spid="29699">
                                            <p:txEl>
                                              <p:pRg st="8" end="8"/>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9699">
                                            <p:txEl>
                                              <p:pRg st="9" end="9"/>
                                            </p:txEl>
                                          </p:spTgt>
                                        </p:tgtEl>
                                        <p:attrNameLst>
                                          <p:attrName>style.visibility</p:attrName>
                                        </p:attrNameLst>
                                      </p:cBhvr>
                                      <p:to>
                                        <p:strVal val="visible"/>
                                      </p:to>
                                    </p:set>
                                    <p:animEffect transition="in" filter="fade">
                                      <p:cBhvr>
                                        <p:cTn id="31" dur="500"/>
                                        <p:tgtEl>
                                          <p:spTgt spid="29699">
                                            <p:txEl>
                                              <p:pRg st="9" end="9"/>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9699">
                                            <p:txEl>
                                              <p:pRg st="10" end="10"/>
                                            </p:txEl>
                                          </p:spTgt>
                                        </p:tgtEl>
                                        <p:attrNameLst>
                                          <p:attrName>style.visibility</p:attrName>
                                        </p:attrNameLst>
                                      </p:cBhvr>
                                      <p:to>
                                        <p:strVal val="visible"/>
                                      </p:to>
                                    </p:set>
                                    <p:animEffect transition="in" filter="fade">
                                      <p:cBhvr>
                                        <p:cTn id="34" dur="500"/>
                                        <p:tgtEl>
                                          <p:spTgt spid="29699">
                                            <p:txEl>
                                              <p:pRg st="10" end="10"/>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29699">
                                            <p:txEl>
                                              <p:pRg st="11" end="11"/>
                                            </p:txEl>
                                          </p:spTgt>
                                        </p:tgtEl>
                                        <p:attrNameLst>
                                          <p:attrName>style.visibility</p:attrName>
                                        </p:attrNameLst>
                                      </p:cBhvr>
                                      <p:to>
                                        <p:strVal val="visible"/>
                                      </p:to>
                                    </p:set>
                                    <p:animEffect transition="in" filter="fade">
                                      <p:cBhvr>
                                        <p:cTn id="37" dur="500"/>
                                        <p:tgtEl>
                                          <p:spTgt spid="2969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err="1" smtClean="0">
                <a:latin typeface="Arial" panose="020B0604020202020204" pitchFamily="34" charset="0"/>
              </a:rPr>
              <a:t>Mergesort</a:t>
            </a:r>
            <a:endParaRPr lang="en-US" altLang="en-US" dirty="0">
              <a:latin typeface="Arial" panose="020B0604020202020204" pitchFamily="34" charset="0"/>
            </a:endParaRPr>
          </a:p>
        </p:txBody>
      </p:sp>
      <p:sp>
        <p:nvSpPr>
          <p:cNvPr id="12" name="Rounded Rectangle 11"/>
          <p:cNvSpPr/>
          <p:nvPr/>
        </p:nvSpPr>
        <p:spPr>
          <a:xfrm>
            <a:off x="5341716"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22</a:t>
            </a:r>
            <a:endParaRPr lang="en-GB" sz="2800" dirty="0"/>
          </a:p>
        </p:txBody>
      </p:sp>
      <p:sp>
        <p:nvSpPr>
          <p:cNvPr id="13" name="Rectangle 12"/>
          <p:cNvSpPr/>
          <p:nvPr/>
        </p:nvSpPr>
        <p:spPr>
          <a:xfrm>
            <a:off x="5871195"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1"/>
                </a:solidFill>
              </a:rPr>
              <a:t>4</a:t>
            </a:r>
            <a:endParaRPr lang="en-GB" sz="2400" dirty="0">
              <a:solidFill>
                <a:schemeClr val="tx1"/>
              </a:solidFill>
            </a:endParaRPr>
          </a:p>
        </p:txBody>
      </p:sp>
      <p:sp>
        <p:nvSpPr>
          <p:cNvPr id="14" name="Rounded Rectangle 13"/>
          <p:cNvSpPr/>
          <p:nvPr/>
        </p:nvSpPr>
        <p:spPr>
          <a:xfrm>
            <a:off x="6288833"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94</a:t>
            </a:r>
            <a:endParaRPr lang="en-GB" sz="2800" dirty="0"/>
          </a:p>
        </p:txBody>
      </p:sp>
      <p:sp>
        <p:nvSpPr>
          <p:cNvPr id="15" name="Rectangle 14"/>
          <p:cNvSpPr/>
          <p:nvPr/>
        </p:nvSpPr>
        <p:spPr>
          <a:xfrm>
            <a:off x="6818312"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1"/>
                </a:solidFill>
              </a:rPr>
              <a:t>5</a:t>
            </a:r>
            <a:endParaRPr lang="en-GB" sz="2400" dirty="0">
              <a:solidFill>
                <a:schemeClr val="tx1"/>
              </a:solidFill>
            </a:endParaRPr>
          </a:p>
        </p:txBody>
      </p:sp>
      <p:sp>
        <p:nvSpPr>
          <p:cNvPr id="19" name="Rounded Rectangle 18"/>
          <p:cNvSpPr/>
          <p:nvPr/>
        </p:nvSpPr>
        <p:spPr>
          <a:xfrm>
            <a:off x="7397654" y="2842727"/>
            <a:ext cx="839245" cy="839245"/>
          </a:xfrm>
          <a:prstGeom prst="roundRect">
            <a:avLst/>
          </a:prstGeom>
          <a:solidFill>
            <a:srgbClr val="CC6600">
              <a:alpha val="36000"/>
            </a:srgb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59</a:t>
            </a:r>
            <a:endParaRPr lang="en-GB" sz="2800" dirty="0"/>
          </a:p>
        </p:txBody>
      </p:sp>
      <p:sp>
        <p:nvSpPr>
          <p:cNvPr id="20" name="Rectangle 19"/>
          <p:cNvSpPr/>
          <p:nvPr/>
        </p:nvSpPr>
        <p:spPr>
          <a:xfrm>
            <a:off x="7927133"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bg2"/>
                </a:solidFill>
              </a:rPr>
              <a:t>6</a:t>
            </a:r>
            <a:endParaRPr lang="en-GB" sz="2400" dirty="0">
              <a:solidFill>
                <a:schemeClr val="bg2"/>
              </a:solidFill>
            </a:endParaRPr>
          </a:p>
        </p:txBody>
      </p:sp>
      <p:sp>
        <p:nvSpPr>
          <p:cNvPr id="21" name="Rounded Rectangle 20"/>
          <p:cNvSpPr/>
          <p:nvPr/>
        </p:nvSpPr>
        <p:spPr>
          <a:xfrm>
            <a:off x="8346755" y="2842727"/>
            <a:ext cx="839245" cy="839245"/>
          </a:xfrm>
          <a:prstGeom prst="roundRect">
            <a:avLst/>
          </a:prstGeom>
          <a:solidFill>
            <a:srgbClr val="CC6600">
              <a:alpha val="36000"/>
            </a:srgb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74</a:t>
            </a:r>
            <a:endParaRPr lang="en-GB" sz="2800" dirty="0"/>
          </a:p>
        </p:txBody>
      </p:sp>
      <p:sp>
        <p:nvSpPr>
          <p:cNvPr id="22" name="Rectangle 21"/>
          <p:cNvSpPr/>
          <p:nvPr/>
        </p:nvSpPr>
        <p:spPr>
          <a:xfrm>
            <a:off x="8951912"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bg2"/>
                </a:solidFill>
              </a:rPr>
              <a:t>7</a:t>
            </a:r>
            <a:endParaRPr lang="en-GB" sz="2400" dirty="0">
              <a:solidFill>
                <a:schemeClr val="bg2"/>
              </a:solidFill>
            </a:endParaRPr>
          </a:p>
        </p:txBody>
      </p:sp>
      <p:sp>
        <p:nvSpPr>
          <p:cNvPr id="3" name="Rectangle 2"/>
          <p:cNvSpPr/>
          <p:nvPr/>
        </p:nvSpPr>
        <p:spPr>
          <a:xfrm>
            <a:off x="646866" y="1423312"/>
            <a:ext cx="3743012" cy="535531"/>
          </a:xfrm>
          <a:prstGeom prst="rect">
            <a:avLst/>
          </a:prstGeom>
        </p:spPr>
        <p:txBody>
          <a:bodyPr wrap="none">
            <a:spAutoFit/>
          </a:bodyPr>
          <a:lstStyle/>
          <a:p>
            <a:pPr marL="447675" lvl="1" indent="-341313">
              <a:defRPr/>
            </a:pPr>
            <a:r>
              <a:rPr lang="en-US" sz="2400" dirty="0" smtClean="0">
                <a:solidFill>
                  <a:srgbClr val="C00000"/>
                </a:solidFill>
              </a:rPr>
              <a:t>Sort in ascending order</a:t>
            </a:r>
          </a:p>
        </p:txBody>
      </p:sp>
      <p:sp>
        <p:nvSpPr>
          <p:cNvPr id="24" name="Rectangle 23"/>
          <p:cNvSpPr/>
          <p:nvPr/>
        </p:nvSpPr>
        <p:spPr>
          <a:xfrm>
            <a:off x="5235793" y="2341984"/>
            <a:ext cx="2001619" cy="1618861"/>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ounded Rectangle 22"/>
          <p:cNvSpPr/>
          <p:nvPr/>
        </p:nvSpPr>
        <p:spPr>
          <a:xfrm>
            <a:off x="1089910"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10</a:t>
            </a:r>
            <a:endParaRPr lang="en-GB" sz="2800" dirty="0"/>
          </a:p>
        </p:txBody>
      </p:sp>
      <p:sp>
        <p:nvSpPr>
          <p:cNvPr id="25" name="Rectangle 24"/>
          <p:cNvSpPr/>
          <p:nvPr/>
        </p:nvSpPr>
        <p:spPr>
          <a:xfrm>
            <a:off x="1619389"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0</a:t>
            </a:r>
            <a:endParaRPr lang="en-GB" sz="2400" dirty="0">
              <a:solidFill>
                <a:schemeClr val="tx2"/>
              </a:solidFill>
            </a:endParaRPr>
          </a:p>
        </p:txBody>
      </p:sp>
      <p:sp>
        <p:nvSpPr>
          <p:cNvPr id="31" name="Rounded Rectangle 30"/>
          <p:cNvSpPr/>
          <p:nvPr/>
        </p:nvSpPr>
        <p:spPr>
          <a:xfrm>
            <a:off x="2015489"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25</a:t>
            </a:r>
            <a:endParaRPr lang="en-GB" sz="2800" dirty="0"/>
          </a:p>
        </p:txBody>
      </p:sp>
      <p:sp>
        <p:nvSpPr>
          <p:cNvPr id="32" name="Rectangle 31"/>
          <p:cNvSpPr/>
          <p:nvPr/>
        </p:nvSpPr>
        <p:spPr>
          <a:xfrm>
            <a:off x="2544968"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1</a:t>
            </a:r>
            <a:endParaRPr lang="en-GB" sz="2400" dirty="0">
              <a:solidFill>
                <a:schemeClr val="tx2"/>
              </a:solidFill>
            </a:endParaRPr>
          </a:p>
        </p:txBody>
      </p:sp>
      <p:sp>
        <p:nvSpPr>
          <p:cNvPr id="34" name="Rounded Rectangle 33"/>
          <p:cNvSpPr/>
          <p:nvPr/>
        </p:nvSpPr>
        <p:spPr>
          <a:xfrm>
            <a:off x="3002531"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71</a:t>
            </a:r>
            <a:endParaRPr lang="en-GB" sz="2800" dirty="0"/>
          </a:p>
        </p:txBody>
      </p:sp>
      <p:sp>
        <p:nvSpPr>
          <p:cNvPr id="35" name="Rectangle 34"/>
          <p:cNvSpPr/>
          <p:nvPr/>
        </p:nvSpPr>
        <p:spPr>
          <a:xfrm>
            <a:off x="3532010"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2</a:t>
            </a:r>
            <a:endParaRPr lang="en-GB" sz="2400" dirty="0">
              <a:solidFill>
                <a:schemeClr val="tx2"/>
              </a:solidFill>
            </a:endParaRPr>
          </a:p>
        </p:txBody>
      </p:sp>
      <p:sp>
        <p:nvSpPr>
          <p:cNvPr id="40" name="Rounded Rectangle 39"/>
          <p:cNvSpPr/>
          <p:nvPr/>
        </p:nvSpPr>
        <p:spPr>
          <a:xfrm>
            <a:off x="3958762"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90</a:t>
            </a:r>
            <a:endParaRPr lang="en-GB" sz="2800" dirty="0"/>
          </a:p>
        </p:txBody>
      </p:sp>
      <p:sp>
        <p:nvSpPr>
          <p:cNvPr id="41" name="Rectangle 40"/>
          <p:cNvSpPr/>
          <p:nvPr/>
        </p:nvSpPr>
        <p:spPr>
          <a:xfrm>
            <a:off x="4488241"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3</a:t>
            </a:r>
            <a:endParaRPr lang="en-GB" sz="2400" dirty="0">
              <a:solidFill>
                <a:schemeClr val="tx2"/>
              </a:solidFill>
            </a:endParaRPr>
          </a:p>
        </p:txBody>
      </p:sp>
      <p:sp>
        <p:nvSpPr>
          <p:cNvPr id="42" name="Rectangle 41"/>
          <p:cNvSpPr/>
          <p:nvPr/>
        </p:nvSpPr>
        <p:spPr>
          <a:xfrm>
            <a:off x="834590" y="2343539"/>
            <a:ext cx="4195521" cy="1618861"/>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p:cNvSpPr/>
          <p:nvPr/>
        </p:nvSpPr>
        <p:spPr>
          <a:xfrm>
            <a:off x="7307908" y="2341984"/>
            <a:ext cx="2001619" cy="1618861"/>
          </a:xfrm>
          <a:prstGeom prst="rect">
            <a:avLst/>
          </a:prstGeom>
          <a:noFill/>
          <a:ln w="57150">
            <a:solidFill>
              <a:srgbClr val="669900">
                <a:alpha val="3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p:cNvSpPr/>
          <p:nvPr/>
        </p:nvSpPr>
        <p:spPr>
          <a:xfrm>
            <a:off x="5235793" y="4079232"/>
            <a:ext cx="3873176" cy="461665"/>
          </a:xfrm>
          <a:prstGeom prst="rect">
            <a:avLst/>
          </a:prstGeom>
        </p:spPr>
        <p:txBody>
          <a:bodyPr wrap="none">
            <a:spAutoFit/>
          </a:bodyPr>
          <a:lstStyle/>
          <a:p>
            <a:r>
              <a:rPr lang="en-US" altLang="en-US" sz="2000" dirty="0" smtClean="0">
                <a:solidFill>
                  <a:srgbClr val="336600"/>
                </a:solidFill>
              </a:rPr>
              <a:t>1 </a:t>
            </a:r>
            <a:r>
              <a:rPr lang="en-US" altLang="en-US" sz="2000" dirty="0">
                <a:solidFill>
                  <a:srgbClr val="336600"/>
                </a:solidFill>
              </a:rPr>
              <a:t>key </a:t>
            </a:r>
            <a:r>
              <a:rPr lang="en-US" altLang="en-US" sz="2000" dirty="0" smtClean="0">
                <a:solidFill>
                  <a:srgbClr val="336600"/>
                </a:solidFill>
              </a:rPr>
              <a:t>comparison </a:t>
            </a:r>
            <a:r>
              <a:rPr lang="en-US" altLang="en-US" sz="2000" dirty="0">
                <a:solidFill>
                  <a:srgbClr val="336600"/>
                </a:solidFill>
              </a:rPr>
              <a:t>in merging</a:t>
            </a:r>
            <a:endParaRPr lang="en-GB" sz="2000" dirty="0">
              <a:solidFill>
                <a:srgbClr val="336600"/>
              </a:solidFill>
            </a:endParaRPr>
          </a:p>
        </p:txBody>
      </p:sp>
    </p:spTree>
    <p:extLst>
      <p:ext uri="{BB962C8B-B14F-4D97-AF65-F5344CB8AC3E}">
        <p14:creationId xmlns:p14="http://schemas.microsoft.com/office/powerpoint/2010/main" val="72773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err="1" smtClean="0">
                <a:latin typeface="Arial" panose="020B0604020202020204" pitchFamily="34" charset="0"/>
              </a:rPr>
              <a:t>Mergesort</a:t>
            </a:r>
            <a:endParaRPr lang="en-US" altLang="en-US" dirty="0">
              <a:latin typeface="Arial" panose="020B0604020202020204" pitchFamily="34" charset="0"/>
            </a:endParaRPr>
          </a:p>
        </p:txBody>
      </p:sp>
      <p:sp>
        <p:nvSpPr>
          <p:cNvPr id="12" name="Rounded Rectangle 11"/>
          <p:cNvSpPr/>
          <p:nvPr/>
        </p:nvSpPr>
        <p:spPr>
          <a:xfrm>
            <a:off x="5341716"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22</a:t>
            </a:r>
            <a:endParaRPr lang="en-GB" sz="2800" dirty="0"/>
          </a:p>
        </p:txBody>
      </p:sp>
      <p:sp>
        <p:nvSpPr>
          <p:cNvPr id="13" name="Rectangle 12"/>
          <p:cNvSpPr/>
          <p:nvPr/>
        </p:nvSpPr>
        <p:spPr>
          <a:xfrm>
            <a:off x="5871195"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1"/>
                </a:solidFill>
              </a:rPr>
              <a:t>4</a:t>
            </a:r>
            <a:endParaRPr lang="en-GB" sz="2400" dirty="0">
              <a:solidFill>
                <a:schemeClr val="tx1"/>
              </a:solidFill>
            </a:endParaRPr>
          </a:p>
        </p:txBody>
      </p:sp>
      <p:sp>
        <p:nvSpPr>
          <p:cNvPr id="14" name="Rounded Rectangle 13"/>
          <p:cNvSpPr/>
          <p:nvPr/>
        </p:nvSpPr>
        <p:spPr>
          <a:xfrm>
            <a:off x="6288833"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94</a:t>
            </a:r>
            <a:endParaRPr lang="en-GB" sz="2800" dirty="0"/>
          </a:p>
        </p:txBody>
      </p:sp>
      <p:sp>
        <p:nvSpPr>
          <p:cNvPr id="15" name="Rectangle 14"/>
          <p:cNvSpPr/>
          <p:nvPr/>
        </p:nvSpPr>
        <p:spPr>
          <a:xfrm>
            <a:off x="6818312"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1"/>
                </a:solidFill>
              </a:rPr>
              <a:t>5</a:t>
            </a:r>
            <a:endParaRPr lang="en-GB" sz="2400" dirty="0">
              <a:solidFill>
                <a:schemeClr val="tx1"/>
              </a:solidFill>
            </a:endParaRPr>
          </a:p>
        </p:txBody>
      </p:sp>
      <p:sp>
        <p:nvSpPr>
          <p:cNvPr id="19" name="Rounded Rectangle 18"/>
          <p:cNvSpPr/>
          <p:nvPr/>
        </p:nvSpPr>
        <p:spPr>
          <a:xfrm>
            <a:off x="7388767" y="2842727"/>
            <a:ext cx="839245" cy="839245"/>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59</a:t>
            </a:r>
            <a:endParaRPr lang="en-GB" sz="2800" dirty="0"/>
          </a:p>
        </p:txBody>
      </p:sp>
      <p:sp>
        <p:nvSpPr>
          <p:cNvPr id="20" name="Rectangle 19"/>
          <p:cNvSpPr/>
          <p:nvPr/>
        </p:nvSpPr>
        <p:spPr>
          <a:xfrm>
            <a:off x="7927133"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1"/>
                </a:solidFill>
              </a:rPr>
              <a:t>6</a:t>
            </a:r>
            <a:endParaRPr lang="en-GB" sz="2400" dirty="0">
              <a:solidFill>
                <a:schemeClr val="tx1"/>
              </a:solidFill>
            </a:endParaRPr>
          </a:p>
        </p:txBody>
      </p:sp>
      <p:sp>
        <p:nvSpPr>
          <p:cNvPr id="21" name="Rounded Rectangle 20"/>
          <p:cNvSpPr/>
          <p:nvPr/>
        </p:nvSpPr>
        <p:spPr>
          <a:xfrm>
            <a:off x="8531767" y="2842727"/>
            <a:ext cx="839245" cy="839245"/>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74</a:t>
            </a:r>
            <a:endParaRPr lang="en-GB" sz="2800" dirty="0"/>
          </a:p>
        </p:txBody>
      </p:sp>
      <p:sp>
        <p:nvSpPr>
          <p:cNvPr id="22" name="Rectangle 21"/>
          <p:cNvSpPr/>
          <p:nvPr/>
        </p:nvSpPr>
        <p:spPr>
          <a:xfrm>
            <a:off x="9028112"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1"/>
                </a:solidFill>
              </a:rPr>
              <a:t>7</a:t>
            </a:r>
            <a:endParaRPr lang="en-GB" sz="2400" dirty="0">
              <a:solidFill>
                <a:schemeClr val="tx1"/>
              </a:solidFill>
            </a:endParaRPr>
          </a:p>
        </p:txBody>
      </p:sp>
      <p:sp>
        <p:nvSpPr>
          <p:cNvPr id="3" name="Rectangle 2"/>
          <p:cNvSpPr/>
          <p:nvPr/>
        </p:nvSpPr>
        <p:spPr>
          <a:xfrm>
            <a:off x="646866" y="1423312"/>
            <a:ext cx="3743012" cy="535531"/>
          </a:xfrm>
          <a:prstGeom prst="rect">
            <a:avLst/>
          </a:prstGeom>
        </p:spPr>
        <p:txBody>
          <a:bodyPr wrap="none">
            <a:spAutoFit/>
          </a:bodyPr>
          <a:lstStyle/>
          <a:p>
            <a:pPr marL="447675" lvl="1" indent="-341313">
              <a:defRPr/>
            </a:pPr>
            <a:r>
              <a:rPr lang="en-US" sz="2400" dirty="0" smtClean="0">
                <a:solidFill>
                  <a:srgbClr val="C00000"/>
                </a:solidFill>
              </a:rPr>
              <a:t>Sort in ascending order</a:t>
            </a:r>
          </a:p>
        </p:txBody>
      </p:sp>
      <p:sp>
        <p:nvSpPr>
          <p:cNvPr id="24" name="Rectangle 23"/>
          <p:cNvSpPr/>
          <p:nvPr/>
        </p:nvSpPr>
        <p:spPr>
          <a:xfrm>
            <a:off x="5235793" y="2343539"/>
            <a:ext cx="2001619" cy="1618861"/>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ounded Rectangle 22"/>
          <p:cNvSpPr/>
          <p:nvPr/>
        </p:nvSpPr>
        <p:spPr>
          <a:xfrm>
            <a:off x="1089910"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10</a:t>
            </a:r>
            <a:endParaRPr lang="en-GB" sz="2800" dirty="0"/>
          </a:p>
        </p:txBody>
      </p:sp>
      <p:sp>
        <p:nvSpPr>
          <p:cNvPr id="25" name="Rectangle 24"/>
          <p:cNvSpPr/>
          <p:nvPr/>
        </p:nvSpPr>
        <p:spPr>
          <a:xfrm>
            <a:off x="1619389"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0</a:t>
            </a:r>
            <a:endParaRPr lang="en-GB" sz="2400" dirty="0">
              <a:solidFill>
                <a:schemeClr val="tx2"/>
              </a:solidFill>
            </a:endParaRPr>
          </a:p>
        </p:txBody>
      </p:sp>
      <p:sp>
        <p:nvSpPr>
          <p:cNvPr id="31" name="Rounded Rectangle 30"/>
          <p:cNvSpPr/>
          <p:nvPr/>
        </p:nvSpPr>
        <p:spPr>
          <a:xfrm>
            <a:off x="2015489"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25</a:t>
            </a:r>
            <a:endParaRPr lang="en-GB" sz="2800" dirty="0"/>
          </a:p>
        </p:txBody>
      </p:sp>
      <p:sp>
        <p:nvSpPr>
          <p:cNvPr id="32" name="Rectangle 31"/>
          <p:cNvSpPr/>
          <p:nvPr/>
        </p:nvSpPr>
        <p:spPr>
          <a:xfrm>
            <a:off x="2544968"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1</a:t>
            </a:r>
            <a:endParaRPr lang="en-GB" sz="2400" dirty="0">
              <a:solidFill>
                <a:schemeClr val="tx2"/>
              </a:solidFill>
            </a:endParaRPr>
          </a:p>
        </p:txBody>
      </p:sp>
      <p:sp>
        <p:nvSpPr>
          <p:cNvPr id="34" name="Rounded Rectangle 33"/>
          <p:cNvSpPr/>
          <p:nvPr/>
        </p:nvSpPr>
        <p:spPr>
          <a:xfrm>
            <a:off x="3002531"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71</a:t>
            </a:r>
            <a:endParaRPr lang="en-GB" sz="2800" dirty="0"/>
          </a:p>
        </p:txBody>
      </p:sp>
      <p:sp>
        <p:nvSpPr>
          <p:cNvPr id="35" name="Rectangle 34"/>
          <p:cNvSpPr/>
          <p:nvPr/>
        </p:nvSpPr>
        <p:spPr>
          <a:xfrm>
            <a:off x="3532010"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2</a:t>
            </a:r>
            <a:endParaRPr lang="en-GB" sz="2400" dirty="0">
              <a:solidFill>
                <a:schemeClr val="tx2"/>
              </a:solidFill>
            </a:endParaRPr>
          </a:p>
        </p:txBody>
      </p:sp>
      <p:sp>
        <p:nvSpPr>
          <p:cNvPr id="40" name="Rounded Rectangle 39"/>
          <p:cNvSpPr/>
          <p:nvPr/>
        </p:nvSpPr>
        <p:spPr>
          <a:xfrm>
            <a:off x="3958762"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90</a:t>
            </a:r>
            <a:endParaRPr lang="en-GB" sz="2800" dirty="0"/>
          </a:p>
        </p:txBody>
      </p:sp>
      <p:sp>
        <p:nvSpPr>
          <p:cNvPr id="41" name="Rectangle 40"/>
          <p:cNvSpPr/>
          <p:nvPr/>
        </p:nvSpPr>
        <p:spPr>
          <a:xfrm>
            <a:off x="4488241"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3</a:t>
            </a:r>
            <a:endParaRPr lang="en-GB" sz="2400" dirty="0">
              <a:solidFill>
                <a:schemeClr val="tx2"/>
              </a:solidFill>
            </a:endParaRPr>
          </a:p>
        </p:txBody>
      </p:sp>
      <p:sp>
        <p:nvSpPr>
          <p:cNvPr id="42" name="Rectangle 41"/>
          <p:cNvSpPr/>
          <p:nvPr/>
        </p:nvSpPr>
        <p:spPr>
          <a:xfrm>
            <a:off x="834590" y="2343539"/>
            <a:ext cx="4195521" cy="1618861"/>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p:cNvSpPr/>
          <p:nvPr/>
        </p:nvSpPr>
        <p:spPr>
          <a:xfrm>
            <a:off x="7307907" y="2343539"/>
            <a:ext cx="993451" cy="1618861"/>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p:cNvSpPr/>
          <p:nvPr/>
        </p:nvSpPr>
        <p:spPr>
          <a:xfrm>
            <a:off x="8377560" y="2343539"/>
            <a:ext cx="1069651" cy="1618861"/>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64348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err="1" smtClean="0">
                <a:latin typeface="Arial" panose="020B0604020202020204" pitchFamily="34" charset="0"/>
              </a:rPr>
              <a:t>Mergesort</a:t>
            </a:r>
            <a:endParaRPr lang="en-US" altLang="en-US" dirty="0">
              <a:latin typeface="Arial" panose="020B0604020202020204" pitchFamily="34" charset="0"/>
            </a:endParaRPr>
          </a:p>
        </p:txBody>
      </p:sp>
      <p:sp>
        <p:nvSpPr>
          <p:cNvPr id="12" name="Rounded Rectangle 11"/>
          <p:cNvSpPr/>
          <p:nvPr/>
        </p:nvSpPr>
        <p:spPr>
          <a:xfrm>
            <a:off x="5341716"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22</a:t>
            </a:r>
            <a:endParaRPr lang="en-GB" sz="2800" dirty="0"/>
          </a:p>
        </p:txBody>
      </p:sp>
      <p:sp>
        <p:nvSpPr>
          <p:cNvPr id="13" name="Rectangle 12"/>
          <p:cNvSpPr/>
          <p:nvPr/>
        </p:nvSpPr>
        <p:spPr>
          <a:xfrm>
            <a:off x="5871195"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1"/>
                </a:solidFill>
              </a:rPr>
              <a:t>4</a:t>
            </a:r>
            <a:endParaRPr lang="en-GB" sz="2400" dirty="0">
              <a:solidFill>
                <a:schemeClr val="tx1"/>
              </a:solidFill>
            </a:endParaRPr>
          </a:p>
        </p:txBody>
      </p:sp>
      <p:sp>
        <p:nvSpPr>
          <p:cNvPr id="14" name="Rounded Rectangle 13"/>
          <p:cNvSpPr/>
          <p:nvPr/>
        </p:nvSpPr>
        <p:spPr>
          <a:xfrm>
            <a:off x="6288833"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94</a:t>
            </a:r>
            <a:endParaRPr lang="en-GB" sz="2800" dirty="0"/>
          </a:p>
        </p:txBody>
      </p:sp>
      <p:sp>
        <p:nvSpPr>
          <p:cNvPr id="15" name="Rectangle 14"/>
          <p:cNvSpPr/>
          <p:nvPr/>
        </p:nvSpPr>
        <p:spPr>
          <a:xfrm>
            <a:off x="6818312"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1"/>
                </a:solidFill>
              </a:rPr>
              <a:t>5</a:t>
            </a:r>
            <a:endParaRPr lang="en-GB" sz="2400" dirty="0">
              <a:solidFill>
                <a:schemeClr val="tx1"/>
              </a:solidFill>
            </a:endParaRPr>
          </a:p>
        </p:txBody>
      </p:sp>
      <p:sp>
        <p:nvSpPr>
          <p:cNvPr id="3" name="Rectangle 2"/>
          <p:cNvSpPr/>
          <p:nvPr/>
        </p:nvSpPr>
        <p:spPr>
          <a:xfrm>
            <a:off x="646866" y="1423312"/>
            <a:ext cx="3743012" cy="535531"/>
          </a:xfrm>
          <a:prstGeom prst="rect">
            <a:avLst/>
          </a:prstGeom>
        </p:spPr>
        <p:txBody>
          <a:bodyPr wrap="none">
            <a:spAutoFit/>
          </a:bodyPr>
          <a:lstStyle/>
          <a:p>
            <a:pPr marL="447675" lvl="1" indent="-341313">
              <a:defRPr/>
            </a:pPr>
            <a:r>
              <a:rPr lang="en-US" sz="2400" dirty="0" smtClean="0">
                <a:solidFill>
                  <a:srgbClr val="C00000"/>
                </a:solidFill>
              </a:rPr>
              <a:t>Sort in ascending order</a:t>
            </a:r>
          </a:p>
        </p:txBody>
      </p:sp>
      <p:sp>
        <p:nvSpPr>
          <p:cNvPr id="24" name="Rectangle 23"/>
          <p:cNvSpPr/>
          <p:nvPr/>
        </p:nvSpPr>
        <p:spPr>
          <a:xfrm>
            <a:off x="5235793" y="2341984"/>
            <a:ext cx="2001619" cy="1618861"/>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ounded Rectangle 22"/>
          <p:cNvSpPr/>
          <p:nvPr/>
        </p:nvSpPr>
        <p:spPr>
          <a:xfrm>
            <a:off x="1089910"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10</a:t>
            </a:r>
            <a:endParaRPr lang="en-GB" sz="2800" dirty="0"/>
          </a:p>
        </p:txBody>
      </p:sp>
      <p:sp>
        <p:nvSpPr>
          <p:cNvPr id="25" name="Rectangle 24"/>
          <p:cNvSpPr/>
          <p:nvPr/>
        </p:nvSpPr>
        <p:spPr>
          <a:xfrm>
            <a:off x="1619389"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0</a:t>
            </a:r>
            <a:endParaRPr lang="en-GB" sz="2400" dirty="0">
              <a:solidFill>
                <a:schemeClr val="tx2"/>
              </a:solidFill>
            </a:endParaRPr>
          </a:p>
        </p:txBody>
      </p:sp>
      <p:sp>
        <p:nvSpPr>
          <p:cNvPr id="31" name="Rounded Rectangle 30"/>
          <p:cNvSpPr/>
          <p:nvPr/>
        </p:nvSpPr>
        <p:spPr>
          <a:xfrm>
            <a:off x="2015489"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25</a:t>
            </a:r>
            <a:endParaRPr lang="en-GB" sz="2800" dirty="0"/>
          </a:p>
        </p:txBody>
      </p:sp>
      <p:sp>
        <p:nvSpPr>
          <p:cNvPr id="32" name="Rectangle 31"/>
          <p:cNvSpPr/>
          <p:nvPr/>
        </p:nvSpPr>
        <p:spPr>
          <a:xfrm>
            <a:off x="2544968"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1</a:t>
            </a:r>
            <a:endParaRPr lang="en-GB" sz="2400" dirty="0">
              <a:solidFill>
                <a:schemeClr val="tx2"/>
              </a:solidFill>
            </a:endParaRPr>
          </a:p>
        </p:txBody>
      </p:sp>
      <p:sp>
        <p:nvSpPr>
          <p:cNvPr id="34" name="Rounded Rectangle 33"/>
          <p:cNvSpPr/>
          <p:nvPr/>
        </p:nvSpPr>
        <p:spPr>
          <a:xfrm>
            <a:off x="3002531"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71</a:t>
            </a:r>
            <a:endParaRPr lang="en-GB" sz="2800" dirty="0"/>
          </a:p>
        </p:txBody>
      </p:sp>
      <p:sp>
        <p:nvSpPr>
          <p:cNvPr id="35" name="Rectangle 34"/>
          <p:cNvSpPr/>
          <p:nvPr/>
        </p:nvSpPr>
        <p:spPr>
          <a:xfrm>
            <a:off x="3532010"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2</a:t>
            </a:r>
            <a:endParaRPr lang="en-GB" sz="2400" dirty="0">
              <a:solidFill>
                <a:schemeClr val="tx2"/>
              </a:solidFill>
            </a:endParaRPr>
          </a:p>
        </p:txBody>
      </p:sp>
      <p:sp>
        <p:nvSpPr>
          <p:cNvPr id="40" name="Rounded Rectangle 39"/>
          <p:cNvSpPr/>
          <p:nvPr/>
        </p:nvSpPr>
        <p:spPr>
          <a:xfrm>
            <a:off x="3958762"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90</a:t>
            </a:r>
            <a:endParaRPr lang="en-GB" sz="2800" dirty="0"/>
          </a:p>
        </p:txBody>
      </p:sp>
      <p:sp>
        <p:nvSpPr>
          <p:cNvPr id="41" name="Rectangle 40"/>
          <p:cNvSpPr/>
          <p:nvPr/>
        </p:nvSpPr>
        <p:spPr>
          <a:xfrm>
            <a:off x="4488241"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3</a:t>
            </a:r>
            <a:endParaRPr lang="en-GB" sz="2400" dirty="0">
              <a:solidFill>
                <a:schemeClr val="tx2"/>
              </a:solidFill>
            </a:endParaRPr>
          </a:p>
        </p:txBody>
      </p:sp>
      <p:sp>
        <p:nvSpPr>
          <p:cNvPr id="42" name="Rectangle 41"/>
          <p:cNvSpPr/>
          <p:nvPr/>
        </p:nvSpPr>
        <p:spPr>
          <a:xfrm>
            <a:off x="834590" y="2343539"/>
            <a:ext cx="4195521" cy="1618861"/>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ounded Rectangle 27"/>
          <p:cNvSpPr/>
          <p:nvPr/>
        </p:nvSpPr>
        <p:spPr>
          <a:xfrm>
            <a:off x="7397654"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59</a:t>
            </a:r>
            <a:endParaRPr lang="en-GB" sz="2800" dirty="0"/>
          </a:p>
        </p:txBody>
      </p:sp>
      <p:sp>
        <p:nvSpPr>
          <p:cNvPr id="29" name="Rectangle 28"/>
          <p:cNvSpPr/>
          <p:nvPr/>
        </p:nvSpPr>
        <p:spPr>
          <a:xfrm>
            <a:off x="7927133"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1"/>
                </a:solidFill>
              </a:rPr>
              <a:t>6</a:t>
            </a:r>
            <a:endParaRPr lang="en-GB" sz="2400" dirty="0">
              <a:solidFill>
                <a:schemeClr val="tx1"/>
              </a:solidFill>
            </a:endParaRPr>
          </a:p>
        </p:txBody>
      </p:sp>
      <p:sp>
        <p:nvSpPr>
          <p:cNvPr id="30" name="Rounded Rectangle 29"/>
          <p:cNvSpPr/>
          <p:nvPr/>
        </p:nvSpPr>
        <p:spPr>
          <a:xfrm>
            <a:off x="8346755"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74</a:t>
            </a:r>
            <a:endParaRPr lang="en-GB" sz="2800" dirty="0"/>
          </a:p>
        </p:txBody>
      </p:sp>
      <p:sp>
        <p:nvSpPr>
          <p:cNvPr id="33" name="Rectangle 32"/>
          <p:cNvSpPr/>
          <p:nvPr/>
        </p:nvSpPr>
        <p:spPr>
          <a:xfrm>
            <a:off x="8951912"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1"/>
                </a:solidFill>
              </a:rPr>
              <a:t>7</a:t>
            </a:r>
            <a:endParaRPr lang="en-GB" sz="2400" dirty="0">
              <a:solidFill>
                <a:schemeClr val="tx1"/>
              </a:solidFill>
            </a:endParaRPr>
          </a:p>
        </p:txBody>
      </p:sp>
      <p:sp>
        <p:nvSpPr>
          <p:cNvPr id="36" name="Rectangle 35"/>
          <p:cNvSpPr/>
          <p:nvPr/>
        </p:nvSpPr>
        <p:spPr>
          <a:xfrm>
            <a:off x="7307908" y="2341984"/>
            <a:ext cx="2001619" cy="1618861"/>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ctangle 36"/>
          <p:cNvSpPr/>
          <p:nvPr/>
        </p:nvSpPr>
        <p:spPr>
          <a:xfrm>
            <a:off x="5235793" y="4079232"/>
            <a:ext cx="3873176" cy="461665"/>
          </a:xfrm>
          <a:prstGeom prst="rect">
            <a:avLst/>
          </a:prstGeom>
        </p:spPr>
        <p:txBody>
          <a:bodyPr wrap="none">
            <a:spAutoFit/>
          </a:bodyPr>
          <a:lstStyle/>
          <a:p>
            <a:r>
              <a:rPr lang="en-US" altLang="en-US" sz="2000" dirty="0" smtClean="0">
                <a:solidFill>
                  <a:srgbClr val="336600"/>
                </a:solidFill>
              </a:rPr>
              <a:t>1 </a:t>
            </a:r>
            <a:r>
              <a:rPr lang="en-US" altLang="en-US" sz="2000" dirty="0">
                <a:solidFill>
                  <a:srgbClr val="336600"/>
                </a:solidFill>
              </a:rPr>
              <a:t>key </a:t>
            </a:r>
            <a:r>
              <a:rPr lang="en-US" altLang="en-US" sz="2000" dirty="0" smtClean="0">
                <a:solidFill>
                  <a:srgbClr val="336600"/>
                </a:solidFill>
              </a:rPr>
              <a:t>comparison </a:t>
            </a:r>
            <a:r>
              <a:rPr lang="en-US" altLang="en-US" sz="2000" dirty="0">
                <a:solidFill>
                  <a:srgbClr val="336600"/>
                </a:solidFill>
              </a:rPr>
              <a:t>in merging</a:t>
            </a:r>
            <a:endParaRPr lang="en-GB" sz="2000" dirty="0">
              <a:solidFill>
                <a:srgbClr val="336600"/>
              </a:solidFill>
            </a:endParaRPr>
          </a:p>
        </p:txBody>
      </p:sp>
    </p:spTree>
    <p:extLst>
      <p:ext uri="{BB962C8B-B14F-4D97-AF65-F5344CB8AC3E}">
        <p14:creationId xmlns:p14="http://schemas.microsoft.com/office/powerpoint/2010/main" val="1317459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down)">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err="1" smtClean="0">
                <a:latin typeface="Arial" panose="020B0604020202020204" pitchFamily="34" charset="0"/>
              </a:rPr>
              <a:t>Mergesort</a:t>
            </a:r>
            <a:endParaRPr lang="en-US" altLang="en-US" dirty="0">
              <a:latin typeface="Arial" panose="020B0604020202020204" pitchFamily="34" charset="0"/>
            </a:endParaRPr>
          </a:p>
        </p:txBody>
      </p:sp>
      <p:sp>
        <p:nvSpPr>
          <p:cNvPr id="12" name="Rounded Rectangle 11"/>
          <p:cNvSpPr/>
          <p:nvPr/>
        </p:nvSpPr>
        <p:spPr>
          <a:xfrm>
            <a:off x="5341716"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22</a:t>
            </a:r>
            <a:endParaRPr lang="en-GB" sz="2800" dirty="0"/>
          </a:p>
        </p:txBody>
      </p:sp>
      <p:sp>
        <p:nvSpPr>
          <p:cNvPr id="13" name="Rectangle 12"/>
          <p:cNvSpPr/>
          <p:nvPr/>
        </p:nvSpPr>
        <p:spPr>
          <a:xfrm>
            <a:off x="5871195"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1"/>
                </a:solidFill>
              </a:rPr>
              <a:t>4</a:t>
            </a:r>
            <a:endParaRPr lang="en-GB" sz="2400" dirty="0">
              <a:solidFill>
                <a:schemeClr val="tx1"/>
              </a:solidFill>
            </a:endParaRPr>
          </a:p>
        </p:txBody>
      </p:sp>
      <p:sp>
        <p:nvSpPr>
          <p:cNvPr id="14" name="Rounded Rectangle 13"/>
          <p:cNvSpPr/>
          <p:nvPr/>
        </p:nvSpPr>
        <p:spPr>
          <a:xfrm>
            <a:off x="6288833"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59</a:t>
            </a:r>
            <a:endParaRPr lang="en-GB" sz="2800" dirty="0"/>
          </a:p>
        </p:txBody>
      </p:sp>
      <p:sp>
        <p:nvSpPr>
          <p:cNvPr id="15" name="Rectangle 14"/>
          <p:cNvSpPr/>
          <p:nvPr/>
        </p:nvSpPr>
        <p:spPr>
          <a:xfrm>
            <a:off x="6818312"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1"/>
                </a:solidFill>
              </a:rPr>
              <a:t>5</a:t>
            </a:r>
            <a:endParaRPr lang="en-GB" sz="2400" dirty="0">
              <a:solidFill>
                <a:schemeClr val="tx1"/>
              </a:solidFill>
            </a:endParaRPr>
          </a:p>
        </p:txBody>
      </p:sp>
      <p:sp>
        <p:nvSpPr>
          <p:cNvPr id="3" name="Rectangle 2"/>
          <p:cNvSpPr/>
          <p:nvPr/>
        </p:nvSpPr>
        <p:spPr>
          <a:xfrm>
            <a:off x="646866" y="1423312"/>
            <a:ext cx="3743012" cy="535531"/>
          </a:xfrm>
          <a:prstGeom prst="rect">
            <a:avLst/>
          </a:prstGeom>
        </p:spPr>
        <p:txBody>
          <a:bodyPr wrap="none">
            <a:spAutoFit/>
          </a:bodyPr>
          <a:lstStyle/>
          <a:p>
            <a:pPr marL="447675" lvl="1" indent="-341313">
              <a:defRPr/>
            </a:pPr>
            <a:r>
              <a:rPr lang="en-US" sz="2400" dirty="0" smtClean="0">
                <a:solidFill>
                  <a:srgbClr val="C00000"/>
                </a:solidFill>
              </a:rPr>
              <a:t>Sort in ascending order</a:t>
            </a:r>
          </a:p>
        </p:txBody>
      </p:sp>
      <p:sp>
        <p:nvSpPr>
          <p:cNvPr id="24" name="Rectangle 23"/>
          <p:cNvSpPr/>
          <p:nvPr/>
        </p:nvSpPr>
        <p:spPr>
          <a:xfrm>
            <a:off x="5235793" y="2341984"/>
            <a:ext cx="4211419" cy="1618861"/>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ounded Rectangle 22"/>
          <p:cNvSpPr/>
          <p:nvPr/>
        </p:nvSpPr>
        <p:spPr>
          <a:xfrm>
            <a:off x="1089910"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10</a:t>
            </a:r>
            <a:endParaRPr lang="en-GB" sz="2800" dirty="0"/>
          </a:p>
        </p:txBody>
      </p:sp>
      <p:sp>
        <p:nvSpPr>
          <p:cNvPr id="25" name="Rectangle 24"/>
          <p:cNvSpPr/>
          <p:nvPr/>
        </p:nvSpPr>
        <p:spPr>
          <a:xfrm>
            <a:off x="1619389"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0</a:t>
            </a:r>
            <a:endParaRPr lang="en-GB" sz="2400" dirty="0">
              <a:solidFill>
                <a:schemeClr val="tx2"/>
              </a:solidFill>
            </a:endParaRPr>
          </a:p>
        </p:txBody>
      </p:sp>
      <p:sp>
        <p:nvSpPr>
          <p:cNvPr id="31" name="Rounded Rectangle 30"/>
          <p:cNvSpPr/>
          <p:nvPr/>
        </p:nvSpPr>
        <p:spPr>
          <a:xfrm>
            <a:off x="2015489"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25</a:t>
            </a:r>
            <a:endParaRPr lang="en-GB" sz="2800" dirty="0"/>
          </a:p>
        </p:txBody>
      </p:sp>
      <p:sp>
        <p:nvSpPr>
          <p:cNvPr id="32" name="Rectangle 31"/>
          <p:cNvSpPr/>
          <p:nvPr/>
        </p:nvSpPr>
        <p:spPr>
          <a:xfrm>
            <a:off x="2544968"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1</a:t>
            </a:r>
            <a:endParaRPr lang="en-GB" sz="2400" dirty="0">
              <a:solidFill>
                <a:schemeClr val="tx2"/>
              </a:solidFill>
            </a:endParaRPr>
          </a:p>
        </p:txBody>
      </p:sp>
      <p:sp>
        <p:nvSpPr>
          <p:cNvPr id="34" name="Rounded Rectangle 33"/>
          <p:cNvSpPr/>
          <p:nvPr/>
        </p:nvSpPr>
        <p:spPr>
          <a:xfrm>
            <a:off x="3002531"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71</a:t>
            </a:r>
            <a:endParaRPr lang="en-GB" sz="2800" dirty="0"/>
          </a:p>
        </p:txBody>
      </p:sp>
      <p:sp>
        <p:nvSpPr>
          <p:cNvPr id="35" name="Rectangle 34"/>
          <p:cNvSpPr/>
          <p:nvPr/>
        </p:nvSpPr>
        <p:spPr>
          <a:xfrm>
            <a:off x="3532010"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2</a:t>
            </a:r>
            <a:endParaRPr lang="en-GB" sz="2400" dirty="0">
              <a:solidFill>
                <a:schemeClr val="tx2"/>
              </a:solidFill>
            </a:endParaRPr>
          </a:p>
        </p:txBody>
      </p:sp>
      <p:sp>
        <p:nvSpPr>
          <p:cNvPr id="40" name="Rounded Rectangle 39"/>
          <p:cNvSpPr/>
          <p:nvPr/>
        </p:nvSpPr>
        <p:spPr>
          <a:xfrm>
            <a:off x="3958762"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90</a:t>
            </a:r>
            <a:endParaRPr lang="en-GB" sz="2800" dirty="0"/>
          </a:p>
        </p:txBody>
      </p:sp>
      <p:sp>
        <p:nvSpPr>
          <p:cNvPr id="41" name="Rectangle 40"/>
          <p:cNvSpPr/>
          <p:nvPr/>
        </p:nvSpPr>
        <p:spPr>
          <a:xfrm>
            <a:off x="4488241"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3</a:t>
            </a:r>
            <a:endParaRPr lang="en-GB" sz="2400" dirty="0">
              <a:solidFill>
                <a:schemeClr val="tx2"/>
              </a:solidFill>
            </a:endParaRPr>
          </a:p>
        </p:txBody>
      </p:sp>
      <p:sp>
        <p:nvSpPr>
          <p:cNvPr id="42" name="Rectangle 41"/>
          <p:cNvSpPr/>
          <p:nvPr/>
        </p:nvSpPr>
        <p:spPr>
          <a:xfrm>
            <a:off x="834590" y="2343539"/>
            <a:ext cx="4195521" cy="1618861"/>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ounded Rectangle 27"/>
          <p:cNvSpPr/>
          <p:nvPr/>
        </p:nvSpPr>
        <p:spPr>
          <a:xfrm>
            <a:off x="7397654"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74</a:t>
            </a:r>
            <a:endParaRPr lang="en-GB" sz="2800" dirty="0"/>
          </a:p>
        </p:txBody>
      </p:sp>
      <p:sp>
        <p:nvSpPr>
          <p:cNvPr id="29" name="Rectangle 28"/>
          <p:cNvSpPr/>
          <p:nvPr/>
        </p:nvSpPr>
        <p:spPr>
          <a:xfrm>
            <a:off x="7927133"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1"/>
                </a:solidFill>
              </a:rPr>
              <a:t>6</a:t>
            </a:r>
            <a:endParaRPr lang="en-GB" sz="2400" dirty="0">
              <a:solidFill>
                <a:schemeClr val="tx1"/>
              </a:solidFill>
            </a:endParaRPr>
          </a:p>
        </p:txBody>
      </p:sp>
      <p:sp>
        <p:nvSpPr>
          <p:cNvPr id="30" name="Rounded Rectangle 29"/>
          <p:cNvSpPr/>
          <p:nvPr/>
        </p:nvSpPr>
        <p:spPr>
          <a:xfrm>
            <a:off x="8346755"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94</a:t>
            </a:r>
            <a:endParaRPr lang="en-GB" sz="2800" dirty="0"/>
          </a:p>
        </p:txBody>
      </p:sp>
      <p:sp>
        <p:nvSpPr>
          <p:cNvPr id="33" name="Rectangle 32"/>
          <p:cNvSpPr/>
          <p:nvPr/>
        </p:nvSpPr>
        <p:spPr>
          <a:xfrm>
            <a:off x="8951912"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1"/>
                </a:solidFill>
              </a:rPr>
              <a:t>7</a:t>
            </a:r>
            <a:endParaRPr lang="en-GB" sz="2400" dirty="0">
              <a:solidFill>
                <a:schemeClr val="tx1"/>
              </a:solidFill>
            </a:endParaRPr>
          </a:p>
        </p:txBody>
      </p:sp>
      <p:sp>
        <p:nvSpPr>
          <p:cNvPr id="26" name="Rectangle 25"/>
          <p:cNvSpPr/>
          <p:nvPr/>
        </p:nvSpPr>
        <p:spPr>
          <a:xfrm>
            <a:off x="5235793" y="4079232"/>
            <a:ext cx="3873176" cy="461665"/>
          </a:xfrm>
          <a:prstGeom prst="rect">
            <a:avLst/>
          </a:prstGeom>
        </p:spPr>
        <p:txBody>
          <a:bodyPr wrap="none">
            <a:spAutoFit/>
          </a:bodyPr>
          <a:lstStyle/>
          <a:p>
            <a:r>
              <a:rPr lang="en-US" altLang="en-US" sz="2000" dirty="0" smtClean="0">
                <a:solidFill>
                  <a:srgbClr val="336600"/>
                </a:solidFill>
              </a:rPr>
              <a:t>3 </a:t>
            </a:r>
            <a:r>
              <a:rPr lang="en-US" altLang="en-US" sz="2000" dirty="0">
                <a:solidFill>
                  <a:srgbClr val="336600"/>
                </a:solidFill>
              </a:rPr>
              <a:t>key </a:t>
            </a:r>
            <a:r>
              <a:rPr lang="en-US" altLang="en-US" sz="2000" dirty="0" smtClean="0">
                <a:solidFill>
                  <a:srgbClr val="336600"/>
                </a:solidFill>
              </a:rPr>
              <a:t>comparison </a:t>
            </a:r>
            <a:r>
              <a:rPr lang="en-US" altLang="en-US" sz="2000" dirty="0">
                <a:solidFill>
                  <a:srgbClr val="336600"/>
                </a:solidFill>
              </a:rPr>
              <a:t>in merging</a:t>
            </a:r>
            <a:endParaRPr lang="en-GB" sz="2000" dirty="0">
              <a:solidFill>
                <a:srgbClr val="336600"/>
              </a:solidFill>
            </a:endParaRPr>
          </a:p>
        </p:txBody>
      </p:sp>
    </p:spTree>
    <p:extLst>
      <p:ext uri="{BB962C8B-B14F-4D97-AF65-F5344CB8AC3E}">
        <p14:creationId xmlns:p14="http://schemas.microsoft.com/office/powerpoint/2010/main" val="4066307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down)">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err="1" smtClean="0">
                <a:latin typeface="Arial" panose="020B0604020202020204" pitchFamily="34" charset="0"/>
              </a:rPr>
              <a:t>Mergesort</a:t>
            </a:r>
            <a:endParaRPr lang="en-US" altLang="en-US" dirty="0">
              <a:latin typeface="Arial" panose="020B0604020202020204" pitchFamily="34" charset="0"/>
            </a:endParaRPr>
          </a:p>
        </p:txBody>
      </p:sp>
      <p:sp>
        <p:nvSpPr>
          <p:cNvPr id="12" name="Rounded Rectangle 11"/>
          <p:cNvSpPr/>
          <p:nvPr/>
        </p:nvSpPr>
        <p:spPr>
          <a:xfrm>
            <a:off x="4951412" y="4631450"/>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71</a:t>
            </a:r>
            <a:endParaRPr lang="en-GB" sz="2800" dirty="0"/>
          </a:p>
        </p:txBody>
      </p:sp>
      <p:sp>
        <p:nvSpPr>
          <p:cNvPr id="13" name="Rectangle 12"/>
          <p:cNvSpPr/>
          <p:nvPr/>
        </p:nvSpPr>
        <p:spPr>
          <a:xfrm>
            <a:off x="5480891" y="418358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1"/>
                </a:solidFill>
              </a:rPr>
              <a:t>4</a:t>
            </a:r>
            <a:endParaRPr lang="en-GB" sz="2400" dirty="0">
              <a:solidFill>
                <a:schemeClr val="tx1"/>
              </a:solidFill>
            </a:endParaRPr>
          </a:p>
        </p:txBody>
      </p:sp>
      <p:sp>
        <p:nvSpPr>
          <p:cNvPr id="14" name="Rounded Rectangle 13"/>
          <p:cNvSpPr/>
          <p:nvPr/>
        </p:nvSpPr>
        <p:spPr>
          <a:xfrm>
            <a:off x="5898529" y="4631450"/>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74</a:t>
            </a:r>
            <a:endParaRPr lang="en-GB" sz="2800" dirty="0"/>
          </a:p>
        </p:txBody>
      </p:sp>
      <p:sp>
        <p:nvSpPr>
          <p:cNvPr id="15" name="Rectangle 14"/>
          <p:cNvSpPr/>
          <p:nvPr/>
        </p:nvSpPr>
        <p:spPr>
          <a:xfrm>
            <a:off x="6428008" y="418358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1"/>
                </a:solidFill>
              </a:rPr>
              <a:t>5</a:t>
            </a:r>
            <a:endParaRPr lang="en-GB" sz="2400" dirty="0">
              <a:solidFill>
                <a:schemeClr val="tx1"/>
              </a:solidFill>
            </a:endParaRPr>
          </a:p>
        </p:txBody>
      </p:sp>
      <p:sp>
        <p:nvSpPr>
          <p:cNvPr id="3" name="Rectangle 2"/>
          <p:cNvSpPr/>
          <p:nvPr/>
        </p:nvSpPr>
        <p:spPr>
          <a:xfrm>
            <a:off x="633806" y="3515651"/>
            <a:ext cx="4102085" cy="535531"/>
          </a:xfrm>
          <a:prstGeom prst="rect">
            <a:avLst/>
          </a:prstGeom>
        </p:spPr>
        <p:txBody>
          <a:bodyPr wrap="none">
            <a:spAutoFit/>
          </a:bodyPr>
          <a:lstStyle/>
          <a:p>
            <a:pPr marL="447675" lvl="1" indent="-341313">
              <a:defRPr/>
            </a:pPr>
            <a:r>
              <a:rPr lang="en-US" sz="2400" dirty="0" smtClean="0">
                <a:solidFill>
                  <a:srgbClr val="C00000"/>
                </a:solidFill>
              </a:rPr>
              <a:t>Sorted in ascending order</a:t>
            </a:r>
          </a:p>
        </p:txBody>
      </p:sp>
      <p:sp>
        <p:nvSpPr>
          <p:cNvPr id="23" name="Rounded Rectangle 22"/>
          <p:cNvSpPr/>
          <p:nvPr/>
        </p:nvSpPr>
        <p:spPr>
          <a:xfrm>
            <a:off x="1089910" y="4631450"/>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10</a:t>
            </a:r>
            <a:endParaRPr lang="en-GB" sz="2800" dirty="0"/>
          </a:p>
        </p:txBody>
      </p:sp>
      <p:sp>
        <p:nvSpPr>
          <p:cNvPr id="25" name="Rectangle 24"/>
          <p:cNvSpPr/>
          <p:nvPr/>
        </p:nvSpPr>
        <p:spPr>
          <a:xfrm>
            <a:off x="1619389" y="418358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0</a:t>
            </a:r>
            <a:endParaRPr lang="en-GB" sz="2400" dirty="0">
              <a:solidFill>
                <a:schemeClr val="tx2"/>
              </a:solidFill>
            </a:endParaRPr>
          </a:p>
        </p:txBody>
      </p:sp>
      <p:sp>
        <p:nvSpPr>
          <p:cNvPr id="31" name="Rounded Rectangle 30"/>
          <p:cNvSpPr/>
          <p:nvPr/>
        </p:nvSpPr>
        <p:spPr>
          <a:xfrm>
            <a:off x="2015489" y="4631450"/>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22</a:t>
            </a:r>
            <a:endParaRPr lang="en-GB" sz="2800" dirty="0"/>
          </a:p>
        </p:txBody>
      </p:sp>
      <p:sp>
        <p:nvSpPr>
          <p:cNvPr id="32" name="Rectangle 31"/>
          <p:cNvSpPr/>
          <p:nvPr/>
        </p:nvSpPr>
        <p:spPr>
          <a:xfrm>
            <a:off x="2544968" y="418358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1</a:t>
            </a:r>
            <a:endParaRPr lang="en-GB" sz="2400" dirty="0">
              <a:solidFill>
                <a:schemeClr val="tx2"/>
              </a:solidFill>
            </a:endParaRPr>
          </a:p>
        </p:txBody>
      </p:sp>
      <p:sp>
        <p:nvSpPr>
          <p:cNvPr id="34" name="Rounded Rectangle 33"/>
          <p:cNvSpPr/>
          <p:nvPr/>
        </p:nvSpPr>
        <p:spPr>
          <a:xfrm>
            <a:off x="3002531" y="4631450"/>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25</a:t>
            </a:r>
            <a:endParaRPr lang="en-GB" sz="2800" dirty="0"/>
          </a:p>
        </p:txBody>
      </p:sp>
      <p:sp>
        <p:nvSpPr>
          <p:cNvPr id="35" name="Rectangle 34"/>
          <p:cNvSpPr/>
          <p:nvPr/>
        </p:nvSpPr>
        <p:spPr>
          <a:xfrm>
            <a:off x="3532010" y="418358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2</a:t>
            </a:r>
            <a:endParaRPr lang="en-GB" sz="2400" dirty="0">
              <a:solidFill>
                <a:schemeClr val="tx2"/>
              </a:solidFill>
            </a:endParaRPr>
          </a:p>
        </p:txBody>
      </p:sp>
      <p:sp>
        <p:nvSpPr>
          <p:cNvPr id="40" name="Rounded Rectangle 39"/>
          <p:cNvSpPr/>
          <p:nvPr/>
        </p:nvSpPr>
        <p:spPr>
          <a:xfrm>
            <a:off x="3958762" y="4631450"/>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59</a:t>
            </a:r>
            <a:endParaRPr lang="en-GB" sz="2800" dirty="0"/>
          </a:p>
        </p:txBody>
      </p:sp>
      <p:sp>
        <p:nvSpPr>
          <p:cNvPr id="41" name="Rectangle 40"/>
          <p:cNvSpPr/>
          <p:nvPr/>
        </p:nvSpPr>
        <p:spPr>
          <a:xfrm>
            <a:off x="4488241" y="418358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3</a:t>
            </a:r>
            <a:endParaRPr lang="en-GB" sz="2400" dirty="0">
              <a:solidFill>
                <a:schemeClr val="tx2"/>
              </a:solidFill>
            </a:endParaRPr>
          </a:p>
        </p:txBody>
      </p:sp>
      <p:sp>
        <p:nvSpPr>
          <p:cNvPr id="42" name="Rectangle 41"/>
          <p:cNvSpPr/>
          <p:nvPr/>
        </p:nvSpPr>
        <p:spPr>
          <a:xfrm>
            <a:off x="834590" y="4132262"/>
            <a:ext cx="8115783" cy="1618861"/>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ounded Rectangle 27"/>
          <p:cNvSpPr/>
          <p:nvPr/>
        </p:nvSpPr>
        <p:spPr>
          <a:xfrm>
            <a:off x="6900815" y="4631450"/>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90</a:t>
            </a:r>
            <a:endParaRPr lang="en-GB" sz="2800" dirty="0"/>
          </a:p>
        </p:txBody>
      </p:sp>
      <p:sp>
        <p:nvSpPr>
          <p:cNvPr id="29" name="Rectangle 28"/>
          <p:cNvSpPr/>
          <p:nvPr/>
        </p:nvSpPr>
        <p:spPr>
          <a:xfrm>
            <a:off x="7430294" y="418358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1"/>
                </a:solidFill>
              </a:rPr>
              <a:t>6</a:t>
            </a:r>
            <a:endParaRPr lang="en-GB" sz="2400" dirty="0">
              <a:solidFill>
                <a:schemeClr val="tx1"/>
              </a:solidFill>
            </a:endParaRPr>
          </a:p>
        </p:txBody>
      </p:sp>
      <p:sp>
        <p:nvSpPr>
          <p:cNvPr id="30" name="Rounded Rectangle 29"/>
          <p:cNvSpPr/>
          <p:nvPr/>
        </p:nvSpPr>
        <p:spPr>
          <a:xfrm>
            <a:off x="7849916" y="4631450"/>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94</a:t>
            </a:r>
            <a:endParaRPr lang="en-GB" sz="2800" dirty="0"/>
          </a:p>
        </p:txBody>
      </p:sp>
      <p:sp>
        <p:nvSpPr>
          <p:cNvPr id="33" name="Rectangle 32"/>
          <p:cNvSpPr/>
          <p:nvPr/>
        </p:nvSpPr>
        <p:spPr>
          <a:xfrm>
            <a:off x="8455073" y="418358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1"/>
                </a:solidFill>
              </a:rPr>
              <a:t>7</a:t>
            </a:r>
            <a:endParaRPr lang="en-GB" sz="2400" dirty="0">
              <a:solidFill>
                <a:schemeClr val="tx1"/>
              </a:solidFill>
            </a:endParaRPr>
          </a:p>
        </p:txBody>
      </p:sp>
      <p:sp>
        <p:nvSpPr>
          <p:cNvPr id="26" name="Rectangle 25"/>
          <p:cNvSpPr/>
          <p:nvPr/>
        </p:nvSpPr>
        <p:spPr>
          <a:xfrm>
            <a:off x="834590" y="5939135"/>
            <a:ext cx="3873176" cy="461665"/>
          </a:xfrm>
          <a:prstGeom prst="rect">
            <a:avLst/>
          </a:prstGeom>
        </p:spPr>
        <p:txBody>
          <a:bodyPr wrap="none">
            <a:spAutoFit/>
          </a:bodyPr>
          <a:lstStyle/>
          <a:p>
            <a:r>
              <a:rPr lang="en-US" altLang="en-US" sz="2000" dirty="0" smtClean="0">
                <a:solidFill>
                  <a:srgbClr val="336600"/>
                </a:solidFill>
              </a:rPr>
              <a:t>7 </a:t>
            </a:r>
            <a:r>
              <a:rPr lang="en-US" altLang="en-US" sz="2000" dirty="0">
                <a:solidFill>
                  <a:srgbClr val="336600"/>
                </a:solidFill>
              </a:rPr>
              <a:t>key </a:t>
            </a:r>
            <a:r>
              <a:rPr lang="en-US" altLang="en-US" sz="2000" dirty="0" smtClean="0">
                <a:solidFill>
                  <a:srgbClr val="336600"/>
                </a:solidFill>
              </a:rPr>
              <a:t>comparisons </a:t>
            </a:r>
            <a:r>
              <a:rPr lang="en-US" altLang="en-US" sz="2000" dirty="0">
                <a:solidFill>
                  <a:srgbClr val="336600"/>
                </a:solidFill>
              </a:rPr>
              <a:t>in merging</a:t>
            </a:r>
            <a:endParaRPr lang="en-GB" sz="2000" dirty="0">
              <a:solidFill>
                <a:srgbClr val="336600"/>
              </a:solidFill>
            </a:endParaRPr>
          </a:p>
        </p:txBody>
      </p:sp>
      <p:sp>
        <p:nvSpPr>
          <p:cNvPr id="22" name="Rounded Rectangle 21"/>
          <p:cNvSpPr/>
          <p:nvPr/>
        </p:nvSpPr>
        <p:spPr>
          <a:xfrm>
            <a:off x="5341716" y="2100943"/>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22</a:t>
            </a:r>
            <a:endParaRPr lang="en-GB" sz="2800" dirty="0"/>
          </a:p>
        </p:txBody>
      </p:sp>
      <p:sp>
        <p:nvSpPr>
          <p:cNvPr id="24" name="Rectangle 23"/>
          <p:cNvSpPr/>
          <p:nvPr/>
        </p:nvSpPr>
        <p:spPr>
          <a:xfrm>
            <a:off x="5871195" y="16530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1"/>
                </a:solidFill>
              </a:rPr>
              <a:t>4</a:t>
            </a:r>
            <a:endParaRPr lang="en-GB" sz="2400" dirty="0">
              <a:solidFill>
                <a:schemeClr val="tx1"/>
              </a:solidFill>
            </a:endParaRPr>
          </a:p>
        </p:txBody>
      </p:sp>
      <p:sp>
        <p:nvSpPr>
          <p:cNvPr id="27" name="Rounded Rectangle 26"/>
          <p:cNvSpPr/>
          <p:nvPr/>
        </p:nvSpPr>
        <p:spPr>
          <a:xfrm>
            <a:off x="6288833" y="2100943"/>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59</a:t>
            </a:r>
            <a:endParaRPr lang="en-GB" sz="2800" dirty="0"/>
          </a:p>
        </p:txBody>
      </p:sp>
      <p:sp>
        <p:nvSpPr>
          <p:cNvPr id="36" name="Rectangle 35"/>
          <p:cNvSpPr/>
          <p:nvPr/>
        </p:nvSpPr>
        <p:spPr>
          <a:xfrm>
            <a:off x="6818312" y="16530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1"/>
                </a:solidFill>
              </a:rPr>
              <a:t>5</a:t>
            </a:r>
            <a:endParaRPr lang="en-GB" sz="2400" dirty="0">
              <a:solidFill>
                <a:schemeClr val="tx1"/>
              </a:solidFill>
            </a:endParaRPr>
          </a:p>
        </p:txBody>
      </p:sp>
      <p:sp>
        <p:nvSpPr>
          <p:cNvPr id="37" name="Rectangle 36"/>
          <p:cNvSpPr/>
          <p:nvPr/>
        </p:nvSpPr>
        <p:spPr>
          <a:xfrm>
            <a:off x="5235793" y="1600200"/>
            <a:ext cx="4211419" cy="1618861"/>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ounded Rectangle 37"/>
          <p:cNvSpPr/>
          <p:nvPr/>
        </p:nvSpPr>
        <p:spPr>
          <a:xfrm>
            <a:off x="1089910" y="2100943"/>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10</a:t>
            </a:r>
            <a:endParaRPr lang="en-GB" sz="2800" dirty="0"/>
          </a:p>
        </p:txBody>
      </p:sp>
      <p:sp>
        <p:nvSpPr>
          <p:cNvPr id="39" name="Rectangle 38"/>
          <p:cNvSpPr/>
          <p:nvPr/>
        </p:nvSpPr>
        <p:spPr>
          <a:xfrm>
            <a:off x="1619389" y="16530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0</a:t>
            </a:r>
            <a:endParaRPr lang="en-GB" sz="2400" dirty="0">
              <a:solidFill>
                <a:schemeClr val="tx2"/>
              </a:solidFill>
            </a:endParaRPr>
          </a:p>
        </p:txBody>
      </p:sp>
      <p:sp>
        <p:nvSpPr>
          <p:cNvPr id="43" name="Rounded Rectangle 42"/>
          <p:cNvSpPr/>
          <p:nvPr/>
        </p:nvSpPr>
        <p:spPr>
          <a:xfrm>
            <a:off x="2015489" y="2100943"/>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25</a:t>
            </a:r>
            <a:endParaRPr lang="en-GB" sz="2800" dirty="0"/>
          </a:p>
        </p:txBody>
      </p:sp>
      <p:sp>
        <p:nvSpPr>
          <p:cNvPr id="44" name="Rectangle 43"/>
          <p:cNvSpPr/>
          <p:nvPr/>
        </p:nvSpPr>
        <p:spPr>
          <a:xfrm>
            <a:off x="2544968" y="16530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1</a:t>
            </a:r>
            <a:endParaRPr lang="en-GB" sz="2400" dirty="0">
              <a:solidFill>
                <a:schemeClr val="tx2"/>
              </a:solidFill>
            </a:endParaRPr>
          </a:p>
        </p:txBody>
      </p:sp>
      <p:sp>
        <p:nvSpPr>
          <p:cNvPr id="45" name="Rounded Rectangle 44"/>
          <p:cNvSpPr/>
          <p:nvPr/>
        </p:nvSpPr>
        <p:spPr>
          <a:xfrm>
            <a:off x="3002531" y="2100943"/>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71</a:t>
            </a:r>
            <a:endParaRPr lang="en-GB" sz="2800" dirty="0"/>
          </a:p>
        </p:txBody>
      </p:sp>
      <p:sp>
        <p:nvSpPr>
          <p:cNvPr id="46" name="Rectangle 45"/>
          <p:cNvSpPr/>
          <p:nvPr/>
        </p:nvSpPr>
        <p:spPr>
          <a:xfrm>
            <a:off x="3532010" y="16530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2</a:t>
            </a:r>
            <a:endParaRPr lang="en-GB" sz="2400" dirty="0">
              <a:solidFill>
                <a:schemeClr val="tx2"/>
              </a:solidFill>
            </a:endParaRPr>
          </a:p>
        </p:txBody>
      </p:sp>
      <p:sp>
        <p:nvSpPr>
          <p:cNvPr id="47" name="Rounded Rectangle 46"/>
          <p:cNvSpPr/>
          <p:nvPr/>
        </p:nvSpPr>
        <p:spPr>
          <a:xfrm>
            <a:off x="3958762" y="2100943"/>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90</a:t>
            </a:r>
            <a:endParaRPr lang="en-GB" sz="2800" dirty="0"/>
          </a:p>
        </p:txBody>
      </p:sp>
      <p:sp>
        <p:nvSpPr>
          <p:cNvPr id="48" name="Rectangle 47"/>
          <p:cNvSpPr/>
          <p:nvPr/>
        </p:nvSpPr>
        <p:spPr>
          <a:xfrm>
            <a:off x="4488241" y="16530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3</a:t>
            </a:r>
            <a:endParaRPr lang="en-GB" sz="2400" dirty="0">
              <a:solidFill>
                <a:schemeClr val="tx2"/>
              </a:solidFill>
            </a:endParaRPr>
          </a:p>
        </p:txBody>
      </p:sp>
      <p:sp>
        <p:nvSpPr>
          <p:cNvPr id="49" name="Rectangle 48"/>
          <p:cNvSpPr/>
          <p:nvPr/>
        </p:nvSpPr>
        <p:spPr>
          <a:xfrm>
            <a:off x="834590" y="1601755"/>
            <a:ext cx="4195521" cy="1618861"/>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Rounded Rectangle 49"/>
          <p:cNvSpPr/>
          <p:nvPr/>
        </p:nvSpPr>
        <p:spPr>
          <a:xfrm>
            <a:off x="7397654" y="2100943"/>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74</a:t>
            </a:r>
            <a:endParaRPr lang="en-GB" sz="2800" dirty="0"/>
          </a:p>
        </p:txBody>
      </p:sp>
      <p:sp>
        <p:nvSpPr>
          <p:cNvPr id="51" name="Rectangle 50"/>
          <p:cNvSpPr/>
          <p:nvPr/>
        </p:nvSpPr>
        <p:spPr>
          <a:xfrm>
            <a:off x="7927133" y="16530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1"/>
                </a:solidFill>
              </a:rPr>
              <a:t>6</a:t>
            </a:r>
            <a:endParaRPr lang="en-GB" sz="2400" dirty="0">
              <a:solidFill>
                <a:schemeClr val="tx1"/>
              </a:solidFill>
            </a:endParaRPr>
          </a:p>
        </p:txBody>
      </p:sp>
      <p:sp>
        <p:nvSpPr>
          <p:cNvPr id="52" name="Rounded Rectangle 51"/>
          <p:cNvSpPr/>
          <p:nvPr/>
        </p:nvSpPr>
        <p:spPr>
          <a:xfrm>
            <a:off x="8346755" y="2100943"/>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94</a:t>
            </a:r>
            <a:endParaRPr lang="en-GB" sz="2800" dirty="0"/>
          </a:p>
        </p:txBody>
      </p:sp>
      <p:sp>
        <p:nvSpPr>
          <p:cNvPr id="53" name="Rectangle 52"/>
          <p:cNvSpPr/>
          <p:nvPr/>
        </p:nvSpPr>
        <p:spPr>
          <a:xfrm>
            <a:off x="8951912" y="16530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1"/>
                </a:solidFill>
              </a:rPr>
              <a:t>7</a:t>
            </a:r>
            <a:endParaRPr lang="en-GB" sz="2400" dirty="0">
              <a:solidFill>
                <a:schemeClr val="tx1"/>
              </a:solidFill>
            </a:endParaRPr>
          </a:p>
        </p:txBody>
      </p:sp>
    </p:spTree>
    <p:extLst>
      <p:ext uri="{BB962C8B-B14F-4D97-AF65-F5344CB8AC3E}">
        <p14:creationId xmlns:p14="http://schemas.microsoft.com/office/powerpoint/2010/main" val="703939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down)">
                                      <p:cBhvr>
                                        <p:cTn id="7" dur="500"/>
                                        <p:tgtEl>
                                          <p:spTgt spid="4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down)">
                                      <p:cBhvr>
                                        <p:cTn id="10" dur="500"/>
                                        <p:tgtEl>
                                          <p:spTgt spid="26"/>
                                        </p:tgtEl>
                                      </p:cBhvr>
                                    </p:animEffect>
                                  </p:childTnLst>
                                </p:cTn>
                              </p:par>
                              <p:par>
                                <p:cTn id="11" presetID="26" presetClass="emph" presetSubtype="0" fill="hold" grpId="0" nodeType="withEffect">
                                  <p:stCondLst>
                                    <p:cond delay="0"/>
                                  </p:stCondLst>
                                  <p:childTnLst>
                                    <p:animEffect transition="out" filter="fade">
                                      <p:cBhvr>
                                        <p:cTn id="12" dur="500" tmFilter="0, 0; .2, .5; .8, .5; 1, 0"/>
                                        <p:tgtEl>
                                          <p:spTgt spid="3"/>
                                        </p:tgtEl>
                                      </p:cBhvr>
                                    </p:animEffect>
                                    <p:animScale>
                                      <p:cBhvr>
                                        <p:cTn id="13" dur="250" autoRev="1" fill="hold"/>
                                        <p:tgtEl>
                                          <p:spTgt spid="3"/>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26" presetClass="emph" presetSubtype="0" fill="hold" grpId="0" nodeType="clickEffect">
                                  <p:stCondLst>
                                    <p:cond delay="0"/>
                                  </p:stCondLst>
                                  <p:childTnLst>
                                    <p:animEffect transition="out" filter="fade">
                                      <p:cBhvr>
                                        <p:cTn id="17" dur="500" tmFilter="0, 0; .2, .5; .8, .5; 1, 0"/>
                                        <p:tgtEl>
                                          <p:spTgt spid="23"/>
                                        </p:tgtEl>
                                      </p:cBhvr>
                                    </p:animEffect>
                                    <p:animScale>
                                      <p:cBhvr>
                                        <p:cTn id="18" dur="250" autoRev="1" fill="hold"/>
                                        <p:tgtEl>
                                          <p:spTgt spid="23"/>
                                        </p:tgtEl>
                                      </p:cBhvr>
                                      <p:by x="105000" y="105000"/>
                                    </p:animScale>
                                  </p:childTnLst>
                                </p:cTn>
                              </p:par>
                              <p:par>
                                <p:cTn id="19" presetID="26" presetClass="emph" presetSubtype="0" fill="hold" grpId="0" nodeType="withEffect">
                                  <p:stCondLst>
                                    <p:cond delay="0"/>
                                  </p:stCondLst>
                                  <p:childTnLst>
                                    <p:animEffect transition="out" filter="fade">
                                      <p:cBhvr>
                                        <p:cTn id="20" dur="500" tmFilter="0, 0; .2, .5; .8, .5; 1, 0"/>
                                        <p:tgtEl>
                                          <p:spTgt spid="31"/>
                                        </p:tgtEl>
                                      </p:cBhvr>
                                    </p:animEffect>
                                    <p:animScale>
                                      <p:cBhvr>
                                        <p:cTn id="21" dur="250" autoRev="1" fill="hold"/>
                                        <p:tgtEl>
                                          <p:spTgt spid="3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3" grpId="0" animBg="1"/>
      <p:bldP spid="31" grpId="0" animBg="1"/>
      <p:bldP spid="42" grpId="0" animBg="1"/>
      <p:bldP spid="2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GB" dirty="0" smtClean="0"/>
              <a:t>Merge</a:t>
            </a:r>
            <a:r>
              <a:rPr lang="en-GB" dirty="0"/>
              <a:t> </a:t>
            </a:r>
            <a:r>
              <a:rPr lang="en-GB" dirty="0" smtClean="0"/>
              <a:t>(Pseudo Code)</a:t>
            </a:r>
            <a:endParaRPr lang="en-GB" dirty="0"/>
          </a:p>
        </p:txBody>
      </p:sp>
    </p:spTree>
    <p:extLst>
      <p:ext uri="{BB962C8B-B14F-4D97-AF65-F5344CB8AC3E}">
        <p14:creationId xmlns:p14="http://schemas.microsoft.com/office/powerpoint/2010/main" val="1224419563"/>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smtClean="0">
                <a:latin typeface="Arial" panose="020B0604020202020204" pitchFamily="34" charset="0"/>
              </a:rPr>
              <a:t>Merge (Pseudo Code)</a:t>
            </a:r>
            <a:endParaRPr lang="en-US" altLang="en-US" dirty="0">
              <a:latin typeface="Arial" panose="020B0604020202020204" pitchFamily="34" charset="0"/>
            </a:endParaRPr>
          </a:p>
        </p:txBody>
      </p:sp>
      <p:sp>
        <p:nvSpPr>
          <p:cNvPr id="3" name="Content Placeholder 2"/>
          <p:cNvSpPr>
            <a:spLocks noGrp="1"/>
          </p:cNvSpPr>
          <p:nvPr>
            <p:ph sz="quarter" idx="17"/>
          </p:nvPr>
        </p:nvSpPr>
        <p:spPr/>
        <p:txBody>
          <a:bodyPr/>
          <a:lstStyle/>
          <a:p>
            <a:pPr marL="0" indent="0">
              <a:buNone/>
            </a:pPr>
            <a:r>
              <a:rPr lang="en-US" sz="2000" b="1" dirty="0" smtClean="0">
                <a:ea typeface="Verdana" panose="020B0604030504040204" pitchFamily="34" charset="0"/>
                <a:cs typeface="Verdana" panose="020B0604030504040204" pitchFamily="34" charset="0"/>
              </a:rPr>
              <a:t>void merge(</a:t>
            </a:r>
            <a:r>
              <a:rPr lang="en-US" sz="2000" b="1" dirty="0" err="1">
                <a:effectLst>
                  <a:glow rad="139700">
                    <a:srgbClr val="FFC000">
                      <a:alpha val="40000"/>
                    </a:srgbClr>
                  </a:glow>
                </a:effectLst>
                <a:ea typeface="Verdana" panose="020B0604030504040204" pitchFamily="34" charset="0"/>
                <a:cs typeface="Verdana" panose="020B0604030504040204" pitchFamily="34" charset="0"/>
              </a:rPr>
              <a:t>int</a:t>
            </a:r>
            <a:r>
              <a:rPr lang="en-US" sz="2000" b="1" dirty="0">
                <a:effectLst>
                  <a:glow rad="139700">
                    <a:srgbClr val="FFC000">
                      <a:alpha val="40000"/>
                    </a:srgbClr>
                  </a:glow>
                </a:effectLst>
                <a:ea typeface="Verdana" panose="020B0604030504040204" pitchFamily="34" charset="0"/>
                <a:cs typeface="Verdana" panose="020B0604030504040204" pitchFamily="34" charset="0"/>
              </a:rPr>
              <a:t> n</a:t>
            </a:r>
            <a:r>
              <a:rPr lang="en-US" sz="2000" b="1" dirty="0" smtClean="0">
                <a:ea typeface="Verdana" panose="020B0604030504040204" pitchFamily="34" charset="0"/>
                <a:cs typeface="Verdana" panose="020B0604030504040204" pitchFamily="34" charset="0"/>
              </a:rPr>
              <a:t>, </a:t>
            </a:r>
            <a:r>
              <a:rPr lang="en-US" sz="2000" b="1" dirty="0" err="1">
                <a:effectLst>
                  <a:glow rad="139700">
                    <a:srgbClr val="FFC000">
                      <a:alpha val="40000"/>
                    </a:srgbClr>
                  </a:glow>
                </a:effectLst>
                <a:ea typeface="Verdana" panose="020B0604030504040204" pitchFamily="34" charset="0"/>
                <a:cs typeface="Verdana" panose="020B0604030504040204" pitchFamily="34" charset="0"/>
              </a:rPr>
              <a:t>int</a:t>
            </a:r>
            <a:r>
              <a:rPr lang="en-US" sz="2000" b="1" dirty="0">
                <a:effectLst>
                  <a:glow rad="139700">
                    <a:srgbClr val="FFC000">
                      <a:alpha val="40000"/>
                    </a:srgbClr>
                  </a:glow>
                </a:effectLst>
                <a:ea typeface="Verdana" panose="020B0604030504040204" pitchFamily="34" charset="0"/>
                <a:cs typeface="Verdana" panose="020B0604030504040204" pitchFamily="34" charset="0"/>
              </a:rPr>
              <a:t> m</a:t>
            </a:r>
            <a:r>
              <a:rPr lang="en-US" sz="2000" b="1" dirty="0" smtClean="0">
                <a:ea typeface="Verdana" panose="020B0604030504040204" pitchFamily="34" charset="0"/>
                <a:cs typeface="Verdana" panose="020B0604030504040204" pitchFamily="34" charset="0"/>
              </a:rPr>
              <a:t>) {</a:t>
            </a:r>
            <a:endParaRPr lang="en-US" sz="2000" b="1" dirty="0">
              <a:ea typeface="Verdana" panose="020B0604030504040204" pitchFamily="34" charset="0"/>
              <a:cs typeface="Verdana" panose="020B0604030504040204" pitchFamily="34" charset="0"/>
            </a:endParaRPr>
          </a:p>
          <a:p>
            <a:pPr marL="0" indent="0">
              <a:buNone/>
            </a:pPr>
            <a:r>
              <a:rPr lang="en-US" sz="2000" dirty="0" smtClean="0">
                <a:ea typeface="Verdana" panose="020B0604030504040204" pitchFamily="34" charset="0"/>
                <a:cs typeface="Verdana" panose="020B0604030504040204" pitchFamily="34" charset="0"/>
              </a:rPr>
              <a:t>	if </a:t>
            </a:r>
            <a:r>
              <a:rPr lang="en-US" sz="2000" dirty="0">
                <a:ea typeface="Verdana" panose="020B0604030504040204" pitchFamily="34" charset="0"/>
                <a:cs typeface="Verdana" panose="020B0604030504040204" pitchFamily="34" charset="0"/>
              </a:rPr>
              <a:t>(m-n </a:t>
            </a:r>
            <a:r>
              <a:rPr lang="en-US" sz="2000" dirty="0" smtClean="0">
                <a:ea typeface="Verdana" panose="020B0604030504040204" pitchFamily="34" charset="0"/>
                <a:cs typeface="Verdana" panose="020B0604030504040204" pitchFamily="34" charset="0"/>
              </a:rPr>
              <a:t>&lt;= </a:t>
            </a:r>
            <a:r>
              <a:rPr lang="en-US" sz="2000" dirty="0">
                <a:ea typeface="Verdana" panose="020B0604030504040204" pitchFamily="34" charset="0"/>
                <a:cs typeface="Verdana" panose="020B0604030504040204" pitchFamily="34" charset="0"/>
              </a:rPr>
              <a:t>0) return; </a:t>
            </a:r>
          </a:p>
          <a:p>
            <a:pPr marL="0" indent="0">
              <a:buNone/>
            </a:pPr>
            <a:r>
              <a:rPr lang="en-US" sz="2000" dirty="0" smtClean="0">
                <a:ea typeface="Verdana" panose="020B0604030504040204" pitchFamily="34" charset="0"/>
                <a:cs typeface="Verdana" panose="020B0604030504040204" pitchFamily="34" charset="0"/>
              </a:rPr>
              <a:t>	divide </a:t>
            </a:r>
            <a:r>
              <a:rPr lang="en-US" sz="2000" dirty="0">
                <a:ea typeface="Verdana" panose="020B0604030504040204" pitchFamily="34" charset="0"/>
                <a:cs typeface="Verdana" panose="020B0604030504040204" pitchFamily="34" charset="0"/>
              </a:rPr>
              <a:t>the list into 2 halves;  </a:t>
            </a:r>
            <a:r>
              <a:rPr lang="en-US" sz="2000" dirty="0">
                <a:solidFill>
                  <a:srgbClr val="00B050"/>
                </a:solidFill>
                <a:ea typeface="Verdana" panose="020B0604030504040204" pitchFamily="34" charset="0"/>
                <a:cs typeface="Verdana" panose="020B0604030504040204" pitchFamily="34" charset="0"/>
              </a:rPr>
              <a:t>// both halves are sorted</a:t>
            </a:r>
          </a:p>
          <a:p>
            <a:pPr marL="0" indent="0">
              <a:buNone/>
            </a:pPr>
            <a:r>
              <a:rPr lang="en-US" sz="2000" dirty="0">
                <a:ea typeface="Verdana" panose="020B0604030504040204" pitchFamily="34" charset="0"/>
                <a:cs typeface="Verdana" panose="020B0604030504040204" pitchFamily="34" charset="0"/>
              </a:rPr>
              <a:t>     </a:t>
            </a:r>
            <a:r>
              <a:rPr lang="en-US" sz="2000" dirty="0" smtClean="0">
                <a:ea typeface="Verdana" panose="020B0604030504040204" pitchFamily="34" charset="0"/>
                <a:cs typeface="Verdana" panose="020B0604030504040204" pitchFamily="34" charset="0"/>
              </a:rPr>
              <a:t>	while </a:t>
            </a:r>
            <a:r>
              <a:rPr lang="en-US" sz="2000" dirty="0">
                <a:ea typeface="Verdana" panose="020B0604030504040204" pitchFamily="34" charset="0"/>
                <a:cs typeface="Verdana" panose="020B0604030504040204" pitchFamily="34" charset="0"/>
              </a:rPr>
              <a:t>(both halves are not empty) {</a:t>
            </a:r>
          </a:p>
          <a:p>
            <a:pPr marL="0" indent="0">
              <a:buNone/>
            </a:pPr>
            <a:r>
              <a:rPr lang="en-US" sz="2000" dirty="0" smtClean="0">
                <a:ea typeface="Verdana" panose="020B0604030504040204" pitchFamily="34" charset="0"/>
                <a:cs typeface="Verdana" panose="020B0604030504040204" pitchFamily="34" charset="0"/>
              </a:rPr>
              <a:t>             		compare </a:t>
            </a:r>
            <a:r>
              <a:rPr lang="en-US" sz="2000" dirty="0">
                <a:ea typeface="Verdana" panose="020B0604030504040204" pitchFamily="34" charset="0"/>
                <a:cs typeface="Verdana" panose="020B0604030504040204" pitchFamily="34" charset="0"/>
              </a:rPr>
              <a:t>the 1st elements of the 2 halves;  </a:t>
            </a:r>
            <a:r>
              <a:rPr lang="en-US" sz="2000" dirty="0">
                <a:solidFill>
                  <a:srgbClr val="00B050"/>
                </a:solidFill>
                <a:ea typeface="Verdana" panose="020B0604030504040204" pitchFamily="34" charset="0"/>
                <a:cs typeface="Verdana" panose="020B0604030504040204" pitchFamily="34" charset="0"/>
              </a:rPr>
              <a:t>// 1 comparison</a:t>
            </a:r>
          </a:p>
          <a:p>
            <a:pPr marL="0" indent="0">
              <a:buNone/>
            </a:pPr>
            <a:r>
              <a:rPr lang="en-US" sz="2000" dirty="0">
                <a:ea typeface="Verdana" panose="020B0604030504040204" pitchFamily="34" charset="0"/>
                <a:cs typeface="Verdana" panose="020B0604030504040204" pitchFamily="34" charset="0"/>
              </a:rPr>
              <a:t>		if (1st element of 1st half is smaller) </a:t>
            </a:r>
          </a:p>
          <a:p>
            <a:pPr marL="0" indent="0">
              <a:buNone/>
            </a:pPr>
            <a:r>
              <a:rPr lang="en-US" sz="2000" dirty="0">
                <a:ea typeface="Verdana" panose="020B0604030504040204" pitchFamily="34" charset="0"/>
                <a:cs typeface="Verdana" panose="020B0604030504040204" pitchFamily="34" charset="0"/>
              </a:rPr>
              <a:t>	</a:t>
            </a:r>
            <a:r>
              <a:rPr lang="en-US" sz="2000" dirty="0" smtClean="0">
                <a:ea typeface="Verdana" panose="020B0604030504040204" pitchFamily="34" charset="0"/>
                <a:cs typeface="Verdana" panose="020B0604030504040204" pitchFamily="34" charset="0"/>
              </a:rPr>
              <a:t>                      1st </a:t>
            </a:r>
            <a:r>
              <a:rPr lang="en-US" sz="2000" dirty="0">
                <a:ea typeface="Verdana" panose="020B0604030504040204" pitchFamily="34" charset="0"/>
                <a:cs typeface="Verdana" panose="020B0604030504040204" pitchFamily="34" charset="0"/>
              </a:rPr>
              <a:t>element of 1st half joins the end of the merged list;</a:t>
            </a:r>
          </a:p>
          <a:p>
            <a:pPr marL="0" indent="0">
              <a:buNone/>
            </a:pPr>
            <a:r>
              <a:rPr lang="en-US" sz="2000" dirty="0">
                <a:ea typeface="Verdana" panose="020B0604030504040204" pitchFamily="34" charset="0"/>
                <a:cs typeface="Verdana" panose="020B0604030504040204" pitchFamily="34" charset="0"/>
              </a:rPr>
              <a:t>	</a:t>
            </a:r>
            <a:r>
              <a:rPr lang="en-US" sz="2000" dirty="0" smtClean="0">
                <a:ea typeface="Verdana" panose="020B0604030504040204" pitchFamily="34" charset="0"/>
                <a:cs typeface="Verdana" panose="020B0604030504040204" pitchFamily="34" charset="0"/>
              </a:rPr>
              <a:t>	else </a:t>
            </a:r>
            <a:r>
              <a:rPr lang="en-US" sz="2000" dirty="0">
                <a:ea typeface="Verdana" panose="020B0604030504040204" pitchFamily="34" charset="0"/>
                <a:cs typeface="Verdana" panose="020B0604030504040204" pitchFamily="34" charset="0"/>
              </a:rPr>
              <a:t>if (1st element of 2nd half is smaller) </a:t>
            </a:r>
          </a:p>
          <a:p>
            <a:pPr marL="1881188" indent="-1881188">
              <a:buNone/>
            </a:pPr>
            <a:r>
              <a:rPr lang="en-US" sz="2000" dirty="0">
                <a:ea typeface="Verdana" panose="020B0604030504040204" pitchFamily="34" charset="0"/>
                <a:cs typeface="Verdana" panose="020B0604030504040204" pitchFamily="34" charset="0"/>
              </a:rPr>
              <a:t>                   </a:t>
            </a:r>
            <a:r>
              <a:rPr lang="en-US" sz="2000" dirty="0" smtClean="0">
                <a:ea typeface="Verdana" panose="020B0604030504040204" pitchFamily="34" charset="0"/>
                <a:cs typeface="Verdana" panose="020B0604030504040204" pitchFamily="34" charset="0"/>
              </a:rPr>
              <a:t>                move </a:t>
            </a:r>
            <a:r>
              <a:rPr lang="en-US" sz="2000" dirty="0">
                <a:ea typeface="Verdana" panose="020B0604030504040204" pitchFamily="34" charset="0"/>
                <a:cs typeface="Verdana" panose="020B0604030504040204" pitchFamily="34" charset="0"/>
              </a:rPr>
              <a:t>the 1st element of 2nd half to the end of </a:t>
            </a:r>
            <a:r>
              <a:rPr lang="en-US" sz="2000" dirty="0" smtClean="0">
                <a:ea typeface="Verdana" panose="020B0604030504040204" pitchFamily="34" charset="0"/>
                <a:cs typeface="Verdana" panose="020B0604030504040204" pitchFamily="34" charset="0"/>
              </a:rPr>
              <a:t>the</a:t>
            </a:r>
          </a:p>
          <a:p>
            <a:pPr marL="1881188" indent="-1881188">
              <a:buNone/>
            </a:pPr>
            <a:r>
              <a:rPr lang="en-US" sz="2000" dirty="0">
                <a:ea typeface="Verdana" panose="020B0604030504040204" pitchFamily="34" charset="0"/>
                <a:cs typeface="Verdana" panose="020B0604030504040204" pitchFamily="34" charset="0"/>
              </a:rPr>
              <a:t>	 </a:t>
            </a:r>
            <a:r>
              <a:rPr lang="en-US" sz="2000" dirty="0" smtClean="0">
                <a:ea typeface="Verdana" panose="020B0604030504040204" pitchFamily="34" charset="0"/>
                <a:cs typeface="Verdana" panose="020B0604030504040204" pitchFamily="34" charset="0"/>
              </a:rPr>
              <a:t>       </a:t>
            </a:r>
            <a:r>
              <a:rPr lang="en-US" sz="2000" dirty="0">
                <a:ea typeface="Verdana" panose="020B0604030504040204" pitchFamily="34" charset="0"/>
                <a:cs typeface="Verdana" panose="020B0604030504040204" pitchFamily="34" charset="0"/>
              </a:rPr>
              <a:t>merged list;</a:t>
            </a:r>
          </a:p>
          <a:p>
            <a:pPr marL="1881188" indent="-1881188">
              <a:buNone/>
            </a:pPr>
            <a:endParaRPr lang="en-GB" sz="2000" dirty="0"/>
          </a:p>
        </p:txBody>
      </p:sp>
    </p:spTree>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smtClean="0">
                <a:latin typeface="Arial" panose="020B0604020202020204" pitchFamily="34" charset="0"/>
              </a:rPr>
              <a:t>Merge </a:t>
            </a:r>
            <a:r>
              <a:rPr lang="en-US" altLang="en-US" dirty="0">
                <a:latin typeface="Arial" panose="020B0604020202020204" pitchFamily="34" charset="0"/>
              </a:rPr>
              <a:t>(Pseudo Code)</a:t>
            </a:r>
          </a:p>
        </p:txBody>
      </p:sp>
      <p:sp>
        <p:nvSpPr>
          <p:cNvPr id="3" name="Content Placeholder 2"/>
          <p:cNvSpPr>
            <a:spLocks noGrp="1"/>
          </p:cNvSpPr>
          <p:nvPr>
            <p:ph sz="quarter" idx="17"/>
          </p:nvPr>
        </p:nvSpPr>
        <p:spPr/>
        <p:txBody>
          <a:bodyPr/>
          <a:lstStyle/>
          <a:p>
            <a:pPr marL="0" indent="0">
              <a:buNone/>
            </a:pPr>
            <a:r>
              <a:rPr lang="en-US" sz="2000" b="1" dirty="0">
                <a:ea typeface="Verdana" panose="020B0604030504040204" pitchFamily="34" charset="0"/>
                <a:cs typeface="Verdana" panose="020B0604030504040204" pitchFamily="34" charset="0"/>
              </a:rPr>
              <a:t>void </a:t>
            </a:r>
            <a:r>
              <a:rPr lang="en-US" sz="2000" dirty="0">
                <a:effectLst/>
                <a:ea typeface="Verdana" panose="020B0604030504040204" pitchFamily="34" charset="0"/>
                <a:cs typeface="Verdana" panose="020B0604030504040204" pitchFamily="34" charset="0"/>
              </a:rPr>
              <a:t>merge(</a:t>
            </a:r>
            <a:r>
              <a:rPr lang="en-US" sz="2000" dirty="0" err="1">
                <a:effectLst/>
                <a:ea typeface="Verdana" panose="020B0604030504040204" pitchFamily="34" charset="0"/>
                <a:cs typeface="Verdana" panose="020B0604030504040204" pitchFamily="34" charset="0"/>
              </a:rPr>
              <a:t>int</a:t>
            </a:r>
            <a:r>
              <a:rPr lang="en-US" sz="2000" dirty="0">
                <a:effectLst/>
                <a:ea typeface="Verdana" panose="020B0604030504040204" pitchFamily="34" charset="0"/>
                <a:cs typeface="Verdana" panose="020B0604030504040204" pitchFamily="34" charset="0"/>
              </a:rPr>
              <a:t> n, </a:t>
            </a:r>
            <a:r>
              <a:rPr lang="en-US" sz="2000" dirty="0" err="1">
                <a:effectLst/>
                <a:ea typeface="Verdana" panose="020B0604030504040204" pitchFamily="34" charset="0"/>
                <a:cs typeface="Verdana" panose="020B0604030504040204" pitchFamily="34" charset="0"/>
              </a:rPr>
              <a:t>int</a:t>
            </a:r>
            <a:r>
              <a:rPr lang="en-US" sz="2000" dirty="0">
                <a:effectLst/>
                <a:ea typeface="Verdana" panose="020B0604030504040204" pitchFamily="34" charset="0"/>
                <a:cs typeface="Verdana" panose="020B0604030504040204" pitchFamily="34" charset="0"/>
              </a:rPr>
              <a:t> m) </a:t>
            </a:r>
            <a:r>
              <a:rPr lang="en-US" sz="2000" b="1" dirty="0">
                <a:ea typeface="Verdana" panose="020B0604030504040204" pitchFamily="34" charset="0"/>
                <a:cs typeface="Verdana" panose="020B0604030504040204" pitchFamily="34" charset="0"/>
              </a:rPr>
              <a:t>{</a:t>
            </a:r>
          </a:p>
          <a:p>
            <a:pPr marL="0" indent="0">
              <a:buNone/>
            </a:pPr>
            <a:r>
              <a:rPr lang="en-US" sz="2000" dirty="0">
                <a:ea typeface="Verdana" panose="020B0604030504040204" pitchFamily="34" charset="0"/>
                <a:cs typeface="Verdana" panose="020B0604030504040204" pitchFamily="34" charset="0"/>
              </a:rPr>
              <a:t>	</a:t>
            </a:r>
            <a:r>
              <a:rPr lang="en-US" sz="2000" b="1" dirty="0">
                <a:effectLst>
                  <a:glow rad="101600">
                    <a:srgbClr val="FFC000">
                      <a:alpha val="60000"/>
                    </a:srgbClr>
                  </a:glow>
                </a:effectLst>
                <a:ea typeface="Verdana" panose="020B0604030504040204" pitchFamily="34" charset="0"/>
                <a:cs typeface="Verdana" panose="020B0604030504040204" pitchFamily="34" charset="0"/>
              </a:rPr>
              <a:t>if (m-n &lt;= 0) </a:t>
            </a:r>
            <a:r>
              <a:rPr lang="en-US" sz="2000" dirty="0">
                <a:ea typeface="Verdana" panose="020B0604030504040204" pitchFamily="34" charset="0"/>
                <a:cs typeface="Verdana" panose="020B0604030504040204" pitchFamily="34" charset="0"/>
              </a:rPr>
              <a:t>return; </a:t>
            </a:r>
          </a:p>
          <a:p>
            <a:pPr marL="0" indent="0">
              <a:buNone/>
            </a:pPr>
            <a:r>
              <a:rPr lang="en-US" sz="2000" dirty="0">
                <a:ea typeface="Verdana" panose="020B0604030504040204" pitchFamily="34" charset="0"/>
                <a:cs typeface="Verdana" panose="020B0604030504040204" pitchFamily="34" charset="0"/>
              </a:rPr>
              <a:t>	divide the list into 2 halves;  </a:t>
            </a:r>
            <a:r>
              <a:rPr lang="en-US" sz="2000" dirty="0">
                <a:solidFill>
                  <a:srgbClr val="00B050"/>
                </a:solidFill>
                <a:ea typeface="Verdana" panose="020B0604030504040204" pitchFamily="34" charset="0"/>
                <a:cs typeface="Verdana" panose="020B0604030504040204" pitchFamily="34" charset="0"/>
              </a:rPr>
              <a:t>// both halves are sorted</a:t>
            </a:r>
          </a:p>
          <a:p>
            <a:pPr marL="0" indent="0">
              <a:buNone/>
            </a:pPr>
            <a:r>
              <a:rPr lang="en-US" sz="2000" dirty="0">
                <a:ea typeface="Verdana" panose="020B0604030504040204" pitchFamily="34" charset="0"/>
                <a:cs typeface="Verdana" panose="020B0604030504040204" pitchFamily="34" charset="0"/>
              </a:rPr>
              <a:t>     	while (both halves are not empty) {</a:t>
            </a:r>
          </a:p>
          <a:p>
            <a:pPr marL="0" indent="0">
              <a:buNone/>
            </a:pPr>
            <a:r>
              <a:rPr lang="en-US" sz="2000" dirty="0">
                <a:ea typeface="Verdana" panose="020B0604030504040204" pitchFamily="34" charset="0"/>
                <a:cs typeface="Verdana" panose="020B0604030504040204" pitchFamily="34" charset="0"/>
              </a:rPr>
              <a:t>             		compare the 1st elements of the 2 halves;  </a:t>
            </a:r>
            <a:r>
              <a:rPr lang="en-US" sz="2000" dirty="0">
                <a:solidFill>
                  <a:srgbClr val="00B050"/>
                </a:solidFill>
                <a:ea typeface="Verdana" panose="020B0604030504040204" pitchFamily="34" charset="0"/>
                <a:cs typeface="Verdana" panose="020B0604030504040204" pitchFamily="34" charset="0"/>
              </a:rPr>
              <a:t>// 1 comparison</a:t>
            </a:r>
          </a:p>
          <a:p>
            <a:pPr marL="0" indent="0">
              <a:buNone/>
            </a:pPr>
            <a:r>
              <a:rPr lang="en-US" sz="2000" dirty="0">
                <a:ea typeface="Verdana" panose="020B0604030504040204" pitchFamily="34" charset="0"/>
                <a:cs typeface="Verdana" panose="020B0604030504040204" pitchFamily="34" charset="0"/>
              </a:rPr>
              <a:t>		if (1st element of 1st half is smaller) </a:t>
            </a:r>
          </a:p>
          <a:p>
            <a:pPr marL="0" indent="0">
              <a:buNone/>
            </a:pPr>
            <a:r>
              <a:rPr lang="en-US" sz="2000" dirty="0">
                <a:ea typeface="Verdana" panose="020B0604030504040204" pitchFamily="34" charset="0"/>
                <a:cs typeface="Verdana" panose="020B0604030504040204" pitchFamily="34" charset="0"/>
              </a:rPr>
              <a:t>	                      1st element of 1st half joins the end of the merged list;</a:t>
            </a:r>
          </a:p>
          <a:p>
            <a:pPr marL="0" indent="0">
              <a:buNone/>
            </a:pPr>
            <a:r>
              <a:rPr lang="en-US" sz="2000" dirty="0">
                <a:ea typeface="Verdana" panose="020B0604030504040204" pitchFamily="34" charset="0"/>
                <a:cs typeface="Verdana" panose="020B0604030504040204" pitchFamily="34" charset="0"/>
              </a:rPr>
              <a:t>		else if (1st element of 2nd half is smaller) </a:t>
            </a:r>
          </a:p>
          <a:p>
            <a:pPr marL="1881188" indent="-1881188">
              <a:buNone/>
            </a:pPr>
            <a:r>
              <a:rPr lang="en-US" sz="2000" dirty="0">
                <a:ea typeface="Verdana" panose="020B0604030504040204" pitchFamily="34" charset="0"/>
                <a:cs typeface="Verdana" panose="020B0604030504040204" pitchFamily="34" charset="0"/>
              </a:rPr>
              <a:t>                                   move the 1st element of 2nd half to the end of the</a:t>
            </a:r>
          </a:p>
          <a:p>
            <a:pPr marL="1881188" indent="-1881188">
              <a:buNone/>
            </a:pPr>
            <a:r>
              <a:rPr lang="en-US" sz="2000" dirty="0">
                <a:ea typeface="Verdana" panose="020B0604030504040204" pitchFamily="34" charset="0"/>
                <a:cs typeface="Verdana" panose="020B0604030504040204" pitchFamily="34" charset="0"/>
              </a:rPr>
              <a:t>	        merged list;</a:t>
            </a:r>
          </a:p>
        </p:txBody>
      </p:sp>
    </p:spTree>
    <p:extLst>
      <p:ext uri="{BB962C8B-B14F-4D97-AF65-F5344CB8AC3E}">
        <p14:creationId xmlns:p14="http://schemas.microsoft.com/office/powerpoint/2010/main" val="38130990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smtClean="0">
                <a:latin typeface="Arial" panose="020B0604020202020204" pitchFamily="34" charset="0"/>
              </a:rPr>
              <a:t>Merge </a:t>
            </a:r>
            <a:r>
              <a:rPr lang="en-US" altLang="en-US" dirty="0">
                <a:latin typeface="Arial" panose="020B0604020202020204" pitchFamily="34" charset="0"/>
              </a:rPr>
              <a:t>(Pseudo Code)</a:t>
            </a:r>
          </a:p>
        </p:txBody>
      </p:sp>
      <p:sp>
        <p:nvSpPr>
          <p:cNvPr id="3" name="Content Placeholder 2"/>
          <p:cNvSpPr>
            <a:spLocks noGrp="1"/>
          </p:cNvSpPr>
          <p:nvPr>
            <p:ph sz="quarter" idx="17"/>
          </p:nvPr>
        </p:nvSpPr>
        <p:spPr/>
        <p:txBody>
          <a:bodyPr/>
          <a:lstStyle/>
          <a:p>
            <a:pPr marL="0" indent="0">
              <a:buNone/>
            </a:pPr>
            <a:r>
              <a:rPr lang="en-US" sz="2000" b="1" dirty="0">
                <a:ea typeface="Verdana" panose="020B0604030504040204" pitchFamily="34" charset="0"/>
                <a:cs typeface="Verdana" panose="020B0604030504040204" pitchFamily="34" charset="0"/>
              </a:rPr>
              <a:t>void merge(</a:t>
            </a:r>
            <a:r>
              <a:rPr lang="en-US" sz="2000" b="1" dirty="0" err="1">
                <a:effectLst>
                  <a:glow rad="139700">
                    <a:srgbClr val="FFC000">
                      <a:alpha val="40000"/>
                    </a:srgbClr>
                  </a:glow>
                </a:effectLst>
                <a:ea typeface="Verdana" panose="020B0604030504040204" pitchFamily="34" charset="0"/>
                <a:cs typeface="Verdana" panose="020B0604030504040204" pitchFamily="34" charset="0"/>
              </a:rPr>
              <a:t>int</a:t>
            </a:r>
            <a:r>
              <a:rPr lang="en-US" sz="2000" b="1" dirty="0">
                <a:effectLst>
                  <a:glow rad="139700">
                    <a:srgbClr val="FFC000">
                      <a:alpha val="40000"/>
                    </a:srgbClr>
                  </a:glow>
                </a:effectLst>
                <a:ea typeface="Verdana" panose="020B0604030504040204" pitchFamily="34" charset="0"/>
                <a:cs typeface="Verdana" panose="020B0604030504040204" pitchFamily="34" charset="0"/>
              </a:rPr>
              <a:t> n</a:t>
            </a:r>
            <a:r>
              <a:rPr lang="en-US" sz="2000" b="1" dirty="0">
                <a:ea typeface="Verdana" panose="020B0604030504040204" pitchFamily="34" charset="0"/>
                <a:cs typeface="Verdana" panose="020B0604030504040204" pitchFamily="34" charset="0"/>
              </a:rPr>
              <a:t>, </a:t>
            </a:r>
            <a:r>
              <a:rPr lang="en-US" sz="2000" b="1" dirty="0" err="1">
                <a:effectLst>
                  <a:glow rad="139700">
                    <a:srgbClr val="FFC000">
                      <a:alpha val="40000"/>
                    </a:srgbClr>
                  </a:glow>
                </a:effectLst>
                <a:ea typeface="Verdana" panose="020B0604030504040204" pitchFamily="34" charset="0"/>
                <a:cs typeface="Verdana" panose="020B0604030504040204" pitchFamily="34" charset="0"/>
              </a:rPr>
              <a:t>int</a:t>
            </a:r>
            <a:r>
              <a:rPr lang="en-US" sz="2000" b="1" dirty="0">
                <a:effectLst>
                  <a:glow rad="139700">
                    <a:srgbClr val="FFC000">
                      <a:alpha val="40000"/>
                    </a:srgbClr>
                  </a:glow>
                </a:effectLst>
                <a:ea typeface="Verdana" panose="020B0604030504040204" pitchFamily="34" charset="0"/>
                <a:cs typeface="Verdana" panose="020B0604030504040204" pitchFamily="34" charset="0"/>
              </a:rPr>
              <a:t> m</a:t>
            </a:r>
            <a:r>
              <a:rPr lang="en-US" sz="2000" b="1" dirty="0">
                <a:ea typeface="Verdana" panose="020B0604030504040204" pitchFamily="34" charset="0"/>
                <a:cs typeface="Verdana" panose="020B0604030504040204" pitchFamily="34" charset="0"/>
              </a:rPr>
              <a:t>) {</a:t>
            </a:r>
          </a:p>
          <a:p>
            <a:pPr marL="0" indent="0">
              <a:buNone/>
            </a:pPr>
            <a:r>
              <a:rPr lang="en-US" sz="2000" dirty="0">
                <a:ea typeface="Verdana" panose="020B0604030504040204" pitchFamily="34" charset="0"/>
                <a:cs typeface="Verdana" panose="020B0604030504040204" pitchFamily="34" charset="0"/>
              </a:rPr>
              <a:t>	if (m-n &lt;= 0) return; </a:t>
            </a:r>
          </a:p>
          <a:p>
            <a:pPr marL="0" indent="0">
              <a:buNone/>
            </a:pPr>
            <a:r>
              <a:rPr lang="en-US" sz="2000" dirty="0">
                <a:ea typeface="Verdana" panose="020B0604030504040204" pitchFamily="34" charset="0"/>
                <a:cs typeface="Verdana" panose="020B0604030504040204" pitchFamily="34" charset="0"/>
              </a:rPr>
              <a:t>	</a:t>
            </a:r>
            <a:r>
              <a:rPr lang="en-US" sz="2000" b="1" dirty="0">
                <a:effectLst>
                  <a:glow rad="101600">
                    <a:srgbClr val="FFC000">
                      <a:alpha val="60000"/>
                    </a:srgbClr>
                  </a:glow>
                </a:effectLst>
                <a:ea typeface="Verdana" panose="020B0604030504040204" pitchFamily="34" charset="0"/>
                <a:cs typeface="Verdana" panose="020B0604030504040204" pitchFamily="34" charset="0"/>
              </a:rPr>
              <a:t>divide the list into 2 halves;  </a:t>
            </a:r>
            <a:r>
              <a:rPr lang="en-US" sz="2000" dirty="0">
                <a:solidFill>
                  <a:srgbClr val="00B050"/>
                </a:solidFill>
                <a:ea typeface="Verdana" panose="020B0604030504040204" pitchFamily="34" charset="0"/>
                <a:cs typeface="Verdana" panose="020B0604030504040204" pitchFamily="34" charset="0"/>
              </a:rPr>
              <a:t>// both halves are sorted</a:t>
            </a:r>
          </a:p>
          <a:p>
            <a:pPr marL="0" indent="0">
              <a:buNone/>
            </a:pPr>
            <a:r>
              <a:rPr lang="en-US" sz="2000" dirty="0">
                <a:ea typeface="Verdana" panose="020B0604030504040204" pitchFamily="34" charset="0"/>
                <a:cs typeface="Verdana" panose="020B0604030504040204" pitchFamily="34" charset="0"/>
              </a:rPr>
              <a:t>     	while (both halves are not empty) {</a:t>
            </a:r>
          </a:p>
          <a:p>
            <a:pPr marL="0" indent="0">
              <a:buNone/>
            </a:pPr>
            <a:r>
              <a:rPr lang="en-US" sz="2000" dirty="0">
                <a:ea typeface="Verdana" panose="020B0604030504040204" pitchFamily="34" charset="0"/>
                <a:cs typeface="Verdana" panose="020B0604030504040204" pitchFamily="34" charset="0"/>
              </a:rPr>
              <a:t>             		compare the 1st elements of the 2 halves;  </a:t>
            </a:r>
            <a:r>
              <a:rPr lang="en-US" sz="2000" dirty="0">
                <a:solidFill>
                  <a:srgbClr val="00B050"/>
                </a:solidFill>
                <a:ea typeface="Verdana" panose="020B0604030504040204" pitchFamily="34" charset="0"/>
                <a:cs typeface="Verdana" panose="020B0604030504040204" pitchFamily="34" charset="0"/>
              </a:rPr>
              <a:t>// 1 comparison</a:t>
            </a:r>
          </a:p>
          <a:p>
            <a:pPr marL="0" indent="0">
              <a:buNone/>
            </a:pPr>
            <a:r>
              <a:rPr lang="en-US" sz="2000" dirty="0">
                <a:ea typeface="Verdana" panose="020B0604030504040204" pitchFamily="34" charset="0"/>
                <a:cs typeface="Verdana" panose="020B0604030504040204" pitchFamily="34" charset="0"/>
              </a:rPr>
              <a:t>		if (1st element of 1st half is smaller) </a:t>
            </a:r>
          </a:p>
          <a:p>
            <a:pPr marL="0" indent="0">
              <a:buNone/>
            </a:pPr>
            <a:r>
              <a:rPr lang="en-US" sz="2000" dirty="0">
                <a:ea typeface="Verdana" panose="020B0604030504040204" pitchFamily="34" charset="0"/>
                <a:cs typeface="Verdana" panose="020B0604030504040204" pitchFamily="34" charset="0"/>
              </a:rPr>
              <a:t>	                      1st element of 1st half joins the end of the merged list;</a:t>
            </a:r>
          </a:p>
          <a:p>
            <a:pPr marL="0" indent="0">
              <a:buNone/>
            </a:pPr>
            <a:r>
              <a:rPr lang="en-US" sz="2000" dirty="0">
                <a:ea typeface="Verdana" panose="020B0604030504040204" pitchFamily="34" charset="0"/>
                <a:cs typeface="Verdana" panose="020B0604030504040204" pitchFamily="34" charset="0"/>
              </a:rPr>
              <a:t>		else if (1st element of 2nd half is smaller) </a:t>
            </a:r>
          </a:p>
          <a:p>
            <a:pPr marL="1881188" indent="-1881188">
              <a:buNone/>
            </a:pPr>
            <a:r>
              <a:rPr lang="en-US" sz="2000" dirty="0">
                <a:ea typeface="Verdana" panose="020B0604030504040204" pitchFamily="34" charset="0"/>
                <a:cs typeface="Verdana" panose="020B0604030504040204" pitchFamily="34" charset="0"/>
              </a:rPr>
              <a:t>                                   move the 1st element of 2nd half to the end of the</a:t>
            </a:r>
          </a:p>
          <a:p>
            <a:pPr marL="1881188" indent="-1881188">
              <a:buNone/>
            </a:pPr>
            <a:r>
              <a:rPr lang="en-US" sz="2000" dirty="0">
                <a:ea typeface="Verdana" panose="020B0604030504040204" pitchFamily="34" charset="0"/>
                <a:cs typeface="Verdana" panose="020B0604030504040204" pitchFamily="34" charset="0"/>
              </a:rPr>
              <a:t>	        merged list;</a:t>
            </a:r>
          </a:p>
          <a:p>
            <a:pPr marL="1881188" indent="-1881188">
              <a:buNone/>
            </a:pPr>
            <a:endParaRPr lang="en-US" sz="2000" dirty="0">
              <a:ea typeface="Verdana" panose="020B0604030504040204" pitchFamily="34" charset="0"/>
              <a:cs typeface="Verdana" panose="020B0604030504040204" pitchFamily="34" charset="0"/>
            </a:endParaRPr>
          </a:p>
          <a:p>
            <a:endParaRPr lang="en-GB" sz="2000" dirty="0"/>
          </a:p>
        </p:txBody>
      </p:sp>
    </p:spTree>
    <p:extLst>
      <p:ext uri="{BB962C8B-B14F-4D97-AF65-F5344CB8AC3E}">
        <p14:creationId xmlns:p14="http://schemas.microsoft.com/office/powerpoint/2010/main" val="6871774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smtClean="0">
                <a:latin typeface="Arial" panose="020B0604020202020204" pitchFamily="34" charset="0"/>
              </a:rPr>
              <a:t>Merge (</a:t>
            </a:r>
            <a:r>
              <a:rPr lang="en-US" altLang="en-US" dirty="0">
                <a:latin typeface="Arial" panose="020B0604020202020204" pitchFamily="34" charset="0"/>
              </a:rPr>
              <a:t>Pseudo Code)</a:t>
            </a:r>
          </a:p>
        </p:txBody>
      </p:sp>
      <p:sp>
        <p:nvSpPr>
          <p:cNvPr id="3" name="Content Placeholder 2"/>
          <p:cNvSpPr>
            <a:spLocks noGrp="1"/>
          </p:cNvSpPr>
          <p:nvPr>
            <p:ph sz="quarter" idx="17"/>
          </p:nvPr>
        </p:nvSpPr>
        <p:spPr/>
        <p:txBody>
          <a:bodyPr/>
          <a:lstStyle/>
          <a:p>
            <a:pPr marL="0" indent="0">
              <a:buNone/>
            </a:pPr>
            <a:r>
              <a:rPr lang="en-US" sz="2000" b="1" dirty="0">
                <a:ea typeface="Verdana" panose="020B0604030504040204" pitchFamily="34" charset="0"/>
                <a:cs typeface="Verdana" panose="020B0604030504040204" pitchFamily="34" charset="0"/>
              </a:rPr>
              <a:t>void merge(</a:t>
            </a:r>
            <a:r>
              <a:rPr lang="en-US" sz="2000" b="1" dirty="0" err="1">
                <a:effectLst>
                  <a:glow rad="139700">
                    <a:srgbClr val="FFC000">
                      <a:alpha val="40000"/>
                    </a:srgbClr>
                  </a:glow>
                </a:effectLst>
                <a:ea typeface="Verdana" panose="020B0604030504040204" pitchFamily="34" charset="0"/>
                <a:cs typeface="Verdana" panose="020B0604030504040204" pitchFamily="34" charset="0"/>
              </a:rPr>
              <a:t>int</a:t>
            </a:r>
            <a:r>
              <a:rPr lang="en-US" sz="2000" b="1" dirty="0">
                <a:effectLst>
                  <a:glow rad="139700">
                    <a:srgbClr val="FFC000">
                      <a:alpha val="40000"/>
                    </a:srgbClr>
                  </a:glow>
                </a:effectLst>
                <a:ea typeface="Verdana" panose="020B0604030504040204" pitchFamily="34" charset="0"/>
                <a:cs typeface="Verdana" panose="020B0604030504040204" pitchFamily="34" charset="0"/>
              </a:rPr>
              <a:t> n</a:t>
            </a:r>
            <a:r>
              <a:rPr lang="en-US" sz="2000" b="1" dirty="0">
                <a:ea typeface="Verdana" panose="020B0604030504040204" pitchFamily="34" charset="0"/>
                <a:cs typeface="Verdana" panose="020B0604030504040204" pitchFamily="34" charset="0"/>
              </a:rPr>
              <a:t>, </a:t>
            </a:r>
            <a:r>
              <a:rPr lang="en-US" sz="2000" b="1" dirty="0" err="1">
                <a:effectLst>
                  <a:glow rad="139700">
                    <a:srgbClr val="FFC000">
                      <a:alpha val="40000"/>
                    </a:srgbClr>
                  </a:glow>
                </a:effectLst>
                <a:ea typeface="Verdana" panose="020B0604030504040204" pitchFamily="34" charset="0"/>
                <a:cs typeface="Verdana" panose="020B0604030504040204" pitchFamily="34" charset="0"/>
              </a:rPr>
              <a:t>int</a:t>
            </a:r>
            <a:r>
              <a:rPr lang="en-US" sz="2000" b="1" dirty="0">
                <a:effectLst>
                  <a:glow rad="139700">
                    <a:srgbClr val="FFC000">
                      <a:alpha val="40000"/>
                    </a:srgbClr>
                  </a:glow>
                </a:effectLst>
                <a:ea typeface="Verdana" panose="020B0604030504040204" pitchFamily="34" charset="0"/>
                <a:cs typeface="Verdana" panose="020B0604030504040204" pitchFamily="34" charset="0"/>
              </a:rPr>
              <a:t> m</a:t>
            </a:r>
            <a:r>
              <a:rPr lang="en-US" sz="2000" b="1" dirty="0">
                <a:ea typeface="Verdana" panose="020B0604030504040204" pitchFamily="34" charset="0"/>
                <a:cs typeface="Verdana" panose="020B0604030504040204" pitchFamily="34" charset="0"/>
              </a:rPr>
              <a:t>) {</a:t>
            </a:r>
          </a:p>
          <a:p>
            <a:pPr marL="0" indent="0">
              <a:buNone/>
            </a:pPr>
            <a:r>
              <a:rPr lang="en-US" sz="2000" dirty="0">
                <a:ea typeface="Verdana" panose="020B0604030504040204" pitchFamily="34" charset="0"/>
                <a:cs typeface="Verdana" panose="020B0604030504040204" pitchFamily="34" charset="0"/>
              </a:rPr>
              <a:t>	if (m-n &lt;= 0) return; </a:t>
            </a:r>
          </a:p>
          <a:p>
            <a:pPr marL="0" indent="0">
              <a:buNone/>
            </a:pPr>
            <a:r>
              <a:rPr lang="en-US" sz="2000" dirty="0">
                <a:ea typeface="Verdana" panose="020B0604030504040204" pitchFamily="34" charset="0"/>
                <a:cs typeface="Verdana" panose="020B0604030504040204" pitchFamily="34" charset="0"/>
              </a:rPr>
              <a:t>	divide the list into 2 halves;  </a:t>
            </a:r>
            <a:r>
              <a:rPr lang="en-US" sz="2000" dirty="0">
                <a:solidFill>
                  <a:srgbClr val="00B050"/>
                </a:solidFill>
                <a:ea typeface="Verdana" panose="020B0604030504040204" pitchFamily="34" charset="0"/>
                <a:cs typeface="Verdana" panose="020B0604030504040204" pitchFamily="34" charset="0"/>
              </a:rPr>
              <a:t>// both halves are sorted</a:t>
            </a:r>
          </a:p>
          <a:p>
            <a:pPr marL="0" indent="0">
              <a:buNone/>
            </a:pPr>
            <a:r>
              <a:rPr lang="en-US" sz="2000" dirty="0">
                <a:ea typeface="Verdana" panose="020B0604030504040204" pitchFamily="34" charset="0"/>
                <a:cs typeface="Verdana" panose="020B0604030504040204" pitchFamily="34" charset="0"/>
              </a:rPr>
              <a:t>     	</a:t>
            </a:r>
            <a:r>
              <a:rPr lang="en-US" sz="2000" b="1" dirty="0">
                <a:effectLst>
                  <a:glow rad="101600">
                    <a:srgbClr val="FFC000">
                      <a:alpha val="60000"/>
                    </a:srgbClr>
                  </a:glow>
                </a:effectLst>
                <a:ea typeface="Verdana" panose="020B0604030504040204" pitchFamily="34" charset="0"/>
                <a:cs typeface="Verdana" panose="020B0604030504040204" pitchFamily="34" charset="0"/>
              </a:rPr>
              <a:t>while (both halves are not empty) </a:t>
            </a:r>
            <a:r>
              <a:rPr lang="en-US" sz="2000" dirty="0">
                <a:ea typeface="Verdana" panose="020B0604030504040204" pitchFamily="34" charset="0"/>
                <a:cs typeface="Verdana" panose="020B0604030504040204" pitchFamily="34" charset="0"/>
              </a:rPr>
              <a:t>{</a:t>
            </a:r>
          </a:p>
          <a:p>
            <a:pPr marL="0" indent="0">
              <a:buNone/>
            </a:pPr>
            <a:r>
              <a:rPr lang="en-US" sz="2000" dirty="0">
                <a:ea typeface="Verdana" panose="020B0604030504040204" pitchFamily="34" charset="0"/>
                <a:cs typeface="Verdana" panose="020B0604030504040204" pitchFamily="34" charset="0"/>
              </a:rPr>
              <a:t>             		compare the 1st elements of the 2 halves;  </a:t>
            </a:r>
            <a:r>
              <a:rPr lang="en-US" sz="2000" dirty="0">
                <a:solidFill>
                  <a:srgbClr val="00B050"/>
                </a:solidFill>
                <a:ea typeface="Verdana" panose="020B0604030504040204" pitchFamily="34" charset="0"/>
                <a:cs typeface="Verdana" panose="020B0604030504040204" pitchFamily="34" charset="0"/>
              </a:rPr>
              <a:t>// 1 comparison</a:t>
            </a:r>
          </a:p>
          <a:p>
            <a:pPr marL="0" indent="0">
              <a:buNone/>
            </a:pPr>
            <a:r>
              <a:rPr lang="en-US" sz="2000" dirty="0">
                <a:ea typeface="Verdana" panose="020B0604030504040204" pitchFamily="34" charset="0"/>
                <a:cs typeface="Verdana" panose="020B0604030504040204" pitchFamily="34" charset="0"/>
              </a:rPr>
              <a:t>		if (1st element of 1st half is smaller) </a:t>
            </a:r>
          </a:p>
          <a:p>
            <a:pPr marL="0" indent="0">
              <a:buNone/>
            </a:pPr>
            <a:r>
              <a:rPr lang="en-US" sz="2000" dirty="0">
                <a:ea typeface="Verdana" panose="020B0604030504040204" pitchFamily="34" charset="0"/>
                <a:cs typeface="Verdana" panose="020B0604030504040204" pitchFamily="34" charset="0"/>
              </a:rPr>
              <a:t>	                      1st element of 1st half joins the end of the merged list;</a:t>
            </a:r>
          </a:p>
          <a:p>
            <a:pPr marL="0" indent="0">
              <a:buNone/>
            </a:pPr>
            <a:r>
              <a:rPr lang="en-US" sz="2000" dirty="0">
                <a:ea typeface="Verdana" panose="020B0604030504040204" pitchFamily="34" charset="0"/>
                <a:cs typeface="Verdana" panose="020B0604030504040204" pitchFamily="34" charset="0"/>
              </a:rPr>
              <a:t>		else if (1st element of 2nd half is smaller) </a:t>
            </a:r>
          </a:p>
          <a:p>
            <a:pPr marL="1881188" indent="-1881188">
              <a:buNone/>
            </a:pPr>
            <a:r>
              <a:rPr lang="en-US" sz="2000" dirty="0">
                <a:ea typeface="Verdana" panose="020B0604030504040204" pitchFamily="34" charset="0"/>
                <a:cs typeface="Verdana" panose="020B0604030504040204" pitchFamily="34" charset="0"/>
              </a:rPr>
              <a:t>                                   move the 1st element of 2nd half to the end of the</a:t>
            </a:r>
          </a:p>
          <a:p>
            <a:pPr marL="1881188" indent="-1881188">
              <a:buNone/>
            </a:pPr>
            <a:r>
              <a:rPr lang="en-US" sz="2000" dirty="0">
                <a:ea typeface="Verdana" panose="020B0604030504040204" pitchFamily="34" charset="0"/>
                <a:cs typeface="Verdana" panose="020B0604030504040204" pitchFamily="34" charset="0"/>
              </a:rPr>
              <a:t>	        merged list;</a:t>
            </a:r>
          </a:p>
        </p:txBody>
      </p:sp>
    </p:spTree>
    <p:extLst>
      <p:ext uri="{BB962C8B-B14F-4D97-AF65-F5344CB8AC3E}">
        <p14:creationId xmlns:p14="http://schemas.microsoft.com/office/powerpoint/2010/main" val="6377136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err="1" smtClean="0"/>
              <a:t>Mergesort</a:t>
            </a:r>
            <a:endParaRPr lang="en-GB" dirty="0"/>
          </a:p>
        </p:txBody>
      </p:sp>
      <p:sp>
        <p:nvSpPr>
          <p:cNvPr id="29699" name="Rectangle 3"/>
          <p:cNvSpPr>
            <a:spLocks noGrp="1" noChangeArrowheads="1"/>
          </p:cNvSpPr>
          <p:nvPr>
            <p:ph sz="quarter" idx="17"/>
          </p:nvPr>
        </p:nvSpPr>
        <p:spPr>
          <a:xfrm>
            <a:off x="495141" y="1471612"/>
            <a:ext cx="8912543" cy="5005387"/>
          </a:xfrm>
        </p:spPr>
        <p:txBody>
          <a:bodyPr/>
          <a:lstStyle/>
          <a:p>
            <a:pPr>
              <a:lnSpc>
                <a:spcPct val="110000"/>
              </a:lnSpc>
              <a:buNone/>
              <a:defRPr/>
            </a:pPr>
            <a:r>
              <a:rPr lang="en-US" sz="2400" b="1" dirty="0">
                <a:solidFill>
                  <a:srgbClr val="C00000"/>
                </a:solidFill>
                <a:latin typeface="Arial" charset="0"/>
              </a:rPr>
              <a:t>The Divide and Conquer approach</a:t>
            </a:r>
          </a:p>
          <a:p>
            <a:pPr>
              <a:lnSpc>
                <a:spcPct val="110000"/>
              </a:lnSpc>
              <a:buFont typeface="Monotype Sorts" pitchFamily="2" charset="2"/>
              <a:buNone/>
              <a:defRPr/>
            </a:pPr>
            <a:r>
              <a:rPr lang="en-US" sz="2400" dirty="0" smtClean="0">
                <a:latin typeface="Arial" charset="0"/>
              </a:rPr>
              <a:t>The skeleton of this approach:</a:t>
            </a:r>
          </a:p>
          <a:p>
            <a:pPr lvl="3" indent="-400050">
              <a:lnSpc>
                <a:spcPct val="110000"/>
              </a:lnSpc>
              <a:buFontTx/>
              <a:buNone/>
              <a:defRPr/>
            </a:pPr>
            <a:r>
              <a:rPr lang="en-US" b="1" dirty="0" smtClean="0">
                <a:latin typeface="+mj-lt"/>
                <a:ea typeface="Verdana" panose="020B0604030504040204" pitchFamily="34" charset="0"/>
                <a:cs typeface="Verdana" panose="020B0604030504040204" pitchFamily="34" charset="0"/>
              </a:rPr>
              <a:t>solve (problem of size n)</a:t>
            </a:r>
          </a:p>
          <a:p>
            <a:pPr lvl="4" indent="-400050">
              <a:lnSpc>
                <a:spcPct val="110000"/>
              </a:lnSpc>
              <a:buFontTx/>
              <a:buNone/>
              <a:defRPr/>
            </a:pPr>
            <a:r>
              <a:rPr lang="en-US" dirty="0" smtClean="0">
                <a:latin typeface="+mj-lt"/>
                <a:ea typeface="Verdana" panose="020B0604030504040204" pitchFamily="34" charset="0"/>
                <a:cs typeface="Verdana" panose="020B0604030504040204" pitchFamily="34" charset="0"/>
              </a:rPr>
              <a:t>{	</a:t>
            </a:r>
            <a:r>
              <a:rPr lang="en-US" b="1" dirty="0" smtClean="0">
                <a:effectLst>
                  <a:glow rad="228600">
                    <a:srgbClr val="FFC000">
                      <a:alpha val="40000"/>
                    </a:srgbClr>
                  </a:glow>
                </a:effectLst>
                <a:latin typeface="+mj-lt"/>
                <a:ea typeface="Verdana" panose="020B0604030504040204" pitchFamily="34" charset="0"/>
                <a:cs typeface="Verdana" panose="020B0604030504040204" pitchFamily="34" charset="0"/>
              </a:rPr>
              <a:t>if (n &lt;= minimum size)</a:t>
            </a:r>
          </a:p>
          <a:p>
            <a:pPr lvl="4" indent="-400050">
              <a:lnSpc>
                <a:spcPct val="110000"/>
              </a:lnSpc>
              <a:buFontTx/>
              <a:buNone/>
              <a:defRPr/>
            </a:pPr>
            <a:r>
              <a:rPr lang="en-US" dirty="0" smtClean="0">
                <a:latin typeface="+mj-lt"/>
                <a:ea typeface="Verdana" panose="020B0604030504040204" pitchFamily="34" charset="0"/>
                <a:cs typeface="Verdana" panose="020B0604030504040204" pitchFamily="34" charset="0"/>
              </a:rPr>
              <a:t>		solve the problem directly;</a:t>
            </a:r>
          </a:p>
          <a:p>
            <a:pPr lvl="4" indent="-400050">
              <a:lnSpc>
                <a:spcPct val="110000"/>
              </a:lnSpc>
              <a:buFontTx/>
              <a:buNone/>
              <a:defRPr/>
            </a:pPr>
            <a:r>
              <a:rPr lang="en-US" dirty="0" smtClean="0">
                <a:latin typeface="+mj-lt"/>
                <a:ea typeface="Verdana" panose="020B0604030504040204" pitchFamily="34" charset="0"/>
                <a:cs typeface="Verdana" panose="020B0604030504040204" pitchFamily="34" charset="0"/>
              </a:rPr>
              <a:t>	else {</a:t>
            </a:r>
          </a:p>
          <a:p>
            <a:pPr marL="2513013" lvl="5" indent="-87313">
              <a:lnSpc>
                <a:spcPct val="110000"/>
              </a:lnSpc>
              <a:buFontTx/>
              <a:buNone/>
              <a:defRPr/>
            </a:pPr>
            <a:r>
              <a:rPr lang="en-US" dirty="0" smtClean="0">
                <a:latin typeface="+mj-lt"/>
                <a:ea typeface="Verdana" panose="020B0604030504040204" pitchFamily="34" charset="0"/>
                <a:cs typeface="Verdana" panose="020B0604030504040204" pitchFamily="34" charset="0"/>
              </a:rPr>
              <a:t>		divide the problem into p</a:t>
            </a:r>
            <a:r>
              <a:rPr lang="en-US" baseline="-25000" dirty="0" smtClean="0">
                <a:latin typeface="+mj-lt"/>
                <a:ea typeface="Verdana" panose="020B0604030504040204" pitchFamily="34" charset="0"/>
                <a:cs typeface="Verdana" panose="020B0604030504040204" pitchFamily="34" charset="0"/>
              </a:rPr>
              <a:t>1</a:t>
            </a:r>
            <a:r>
              <a:rPr lang="en-US" dirty="0" smtClean="0">
                <a:latin typeface="+mj-lt"/>
                <a:ea typeface="Verdana" panose="020B0604030504040204" pitchFamily="34" charset="0"/>
                <a:cs typeface="Verdana" panose="020B0604030504040204" pitchFamily="34" charset="0"/>
              </a:rPr>
              <a:t>, p</a:t>
            </a:r>
            <a:r>
              <a:rPr lang="en-US" baseline="-25000" dirty="0" smtClean="0">
                <a:latin typeface="+mj-lt"/>
                <a:ea typeface="Verdana" panose="020B0604030504040204" pitchFamily="34" charset="0"/>
                <a:cs typeface="Verdana" panose="020B0604030504040204" pitchFamily="34" charset="0"/>
              </a:rPr>
              <a:t>2</a:t>
            </a:r>
            <a:r>
              <a:rPr lang="en-US" dirty="0" smtClean="0">
                <a:latin typeface="+mj-lt"/>
                <a:ea typeface="Verdana" panose="020B0604030504040204" pitchFamily="34" charset="0"/>
                <a:cs typeface="Verdana" panose="020B0604030504040204" pitchFamily="34" charset="0"/>
              </a:rPr>
              <a:t>, … , </a:t>
            </a:r>
            <a:r>
              <a:rPr lang="en-US" dirty="0" err="1" smtClean="0">
                <a:latin typeface="+mj-lt"/>
                <a:ea typeface="Verdana" panose="020B0604030504040204" pitchFamily="34" charset="0"/>
                <a:cs typeface="Verdana" panose="020B0604030504040204" pitchFamily="34" charset="0"/>
              </a:rPr>
              <a:t>p</a:t>
            </a:r>
            <a:r>
              <a:rPr lang="en-US" baseline="-25000" dirty="0" err="1" smtClean="0">
                <a:latin typeface="+mj-lt"/>
                <a:ea typeface="Verdana" panose="020B0604030504040204" pitchFamily="34" charset="0"/>
                <a:cs typeface="Verdana" panose="020B0604030504040204" pitchFamily="34" charset="0"/>
              </a:rPr>
              <a:t>k</a:t>
            </a:r>
            <a:r>
              <a:rPr lang="en-US" dirty="0" smtClean="0">
                <a:latin typeface="+mj-lt"/>
                <a:ea typeface="Verdana" panose="020B0604030504040204" pitchFamily="34" charset="0"/>
                <a:cs typeface="Verdana" panose="020B0604030504040204" pitchFamily="34" charset="0"/>
              </a:rPr>
              <a:t>;</a:t>
            </a:r>
          </a:p>
          <a:p>
            <a:pPr marL="2513013" lvl="5" indent="-87313">
              <a:lnSpc>
                <a:spcPct val="110000"/>
              </a:lnSpc>
              <a:buFontTx/>
              <a:buNone/>
              <a:defRPr/>
            </a:pPr>
            <a:r>
              <a:rPr lang="en-US" dirty="0" smtClean="0">
                <a:latin typeface="+mj-lt"/>
                <a:ea typeface="Verdana" panose="020B0604030504040204" pitchFamily="34" charset="0"/>
                <a:cs typeface="Verdana" panose="020B0604030504040204" pitchFamily="34" charset="0"/>
              </a:rPr>
              <a:t>		for each sub-problem </a:t>
            </a:r>
            <a:r>
              <a:rPr lang="en-US" dirty="0" err="1" smtClean="0">
                <a:latin typeface="+mj-lt"/>
                <a:ea typeface="Verdana" panose="020B0604030504040204" pitchFamily="34" charset="0"/>
                <a:cs typeface="Verdana" panose="020B0604030504040204" pitchFamily="34" charset="0"/>
              </a:rPr>
              <a:t>p</a:t>
            </a:r>
            <a:r>
              <a:rPr lang="en-US" baseline="-25000" dirty="0" err="1" smtClean="0">
                <a:latin typeface="+mj-lt"/>
                <a:ea typeface="Verdana" panose="020B0604030504040204" pitchFamily="34" charset="0"/>
                <a:cs typeface="Verdana" panose="020B0604030504040204" pitchFamily="34" charset="0"/>
              </a:rPr>
              <a:t>s</a:t>
            </a:r>
            <a:endParaRPr lang="en-US" baseline="-25000" dirty="0" smtClean="0">
              <a:latin typeface="+mj-lt"/>
              <a:ea typeface="Verdana" panose="020B0604030504040204" pitchFamily="34" charset="0"/>
              <a:cs typeface="Verdana" panose="020B0604030504040204" pitchFamily="34" charset="0"/>
            </a:endParaRPr>
          </a:p>
          <a:p>
            <a:pPr marL="2513013" lvl="5" indent="-87313">
              <a:lnSpc>
                <a:spcPct val="110000"/>
              </a:lnSpc>
              <a:buFontTx/>
              <a:buNone/>
              <a:defRPr/>
            </a:pPr>
            <a:r>
              <a:rPr lang="en-US" dirty="0" smtClean="0">
                <a:latin typeface="+mj-lt"/>
                <a:ea typeface="Verdana" panose="020B0604030504040204" pitchFamily="34" charset="0"/>
                <a:cs typeface="Verdana" panose="020B0604030504040204" pitchFamily="34" charset="0"/>
              </a:rPr>
              <a:t>			solution</a:t>
            </a:r>
            <a:r>
              <a:rPr lang="en-US" baseline="-25000" dirty="0" smtClean="0">
                <a:latin typeface="+mj-lt"/>
                <a:ea typeface="Verdana" panose="020B0604030504040204" pitchFamily="34" charset="0"/>
                <a:cs typeface="Verdana" panose="020B0604030504040204" pitchFamily="34" charset="0"/>
              </a:rPr>
              <a:t>s</a:t>
            </a:r>
            <a:r>
              <a:rPr lang="en-US" dirty="0" smtClean="0">
                <a:latin typeface="+mj-lt"/>
                <a:ea typeface="Verdana" panose="020B0604030504040204" pitchFamily="34" charset="0"/>
                <a:cs typeface="Verdana" panose="020B0604030504040204" pitchFamily="34" charset="0"/>
              </a:rPr>
              <a:t> = solve (</a:t>
            </a:r>
            <a:r>
              <a:rPr lang="en-US" dirty="0" err="1" smtClean="0">
                <a:latin typeface="+mj-lt"/>
                <a:ea typeface="Verdana" panose="020B0604030504040204" pitchFamily="34" charset="0"/>
                <a:cs typeface="Verdana" panose="020B0604030504040204" pitchFamily="34" charset="0"/>
              </a:rPr>
              <a:t>p</a:t>
            </a:r>
            <a:r>
              <a:rPr lang="en-US" baseline="-25000" dirty="0" err="1" smtClean="0">
                <a:latin typeface="+mj-lt"/>
                <a:ea typeface="Verdana" panose="020B0604030504040204" pitchFamily="34" charset="0"/>
                <a:cs typeface="Verdana" panose="020B0604030504040204" pitchFamily="34" charset="0"/>
              </a:rPr>
              <a:t>s</a:t>
            </a:r>
            <a:r>
              <a:rPr lang="en-US" dirty="0" smtClean="0">
                <a:latin typeface="+mj-lt"/>
                <a:ea typeface="Verdana" panose="020B0604030504040204" pitchFamily="34" charset="0"/>
                <a:cs typeface="Verdana" panose="020B0604030504040204" pitchFamily="34" charset="0"/>
              </a:rPr>
              <a:t>);</a:t>
            </a:r>
          </a:p>
          <a:p>
            <a:pPr marL="2513013" lvl="5" indent="-87313">
              <a:lnSpc>
                <a:spcPct val="110000"/>
              </a:lnSpc>
              <a:buFontTx/>
              <a:buNone/>
              <a:defRPr/>
            </a:pPr>
            <a:r>
              <a:rPr lang="en-US" dirty="0" smtClean="0">
                <a:latin typeface="+mj-lt"/>
                <a:ea typeface="Verdana" panose="020B0604030504040204" pitchFamily="34" charset="0"/>
                <a:cs typeface="Verdana" panose="020B0604030504040204" pitchFamily="34" charset="0"/>
              </a:rPr>
              <a:t>		combine all solution</a:t>
            </a:r>
            <a:r>
              <a:rPr lang="en-US" baseline="-25000" dirty="0" smtClean="0">
                <a:latin typeface="+mj-lt"/>
                <a:ea typeface="Verdana" panose="020B0604030504040204" pitchFamily="34" charset="0"/>
                <a:cs typeface="Verdana" panose="020B0604030504040204" pitchFamily="34" charset="0"/>
              </a:rPr>
              <a:t>s</a:t>
            </a:r>
            <a:r>
              <a:rPr lang="en-US" dirty="0" smtClean="0">
                <a:latin typeface="+mj-lt"/>
                <a:ea typeface="Verdana" panose="020B0604030504040204" pitchFamily="34" charset="0"/>
                <a:cs typeface="Verdana" panose="020B0604030504040204" pitchFamily="34" charset="0"/>
              </a:rPr>
              <a:t>;</a:t>
            </a:r>
          </a:p>
          <a:p>
            <a:pPr lvl="4" indent="-400050">
              <a:lnSpc>
                <a:spcPct val="110000"/>
              </a:lnSpc>
              <a:buFontTx/>
              <a:buNone/>
              <a:defRPr/>
            </a:pPr>
            <a:r>
              <a:rPr lang="en-US" dirty="0" smtClean="0">
                <a:latin typeface="+mj-lt"/>
                <a:ea typeface="Verdana" panose="020B0604030504040204" pitchFamily="34" charset="0"/>
                <a:cs typeface="Verdana" panose="020B0604030504040204" pitchFamily="34" charset="0"/>
              </a:rPr>
              <a:t>	}</a:t>
            </a:r>
          </a:p>
          <a:p>
            <a:pPr lvl="4" indent="-400050">
              <a:lnSpc>
                <a:spcPct val="110000"/>
              </a:lnSpc>
              <a:buFontTx/>
              <a:buNone/>
              <a:defRPr/>
            </a:pPr>
            <a:r>
              <a:rPr lang="en-US" dirty="0" smtClean="0">
                <a:latin typeface="+mj-lt"/>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3708683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smtClean="0">
                <a:latin typeface="Arial" panose="020B0604020202020204" pitchFamily="34" charset="0"/>
              </a:rPr>
              <a:t>Merge (</a:t>
            </a:r>
            <a:r>
              <a:rPr lang="en-US" altLang="en-US" dirty="0">
                <a:latin typeface="Arial" panose="020B0604020202020204" pitchFamily="34" charset="0"/>
              </a:rPr>
              <a:t>Pseudo Code)</a:t>
            </a:r>
          </a:p>
        </p:txBody>
      </p:sp>
      <p:sp>
        <p:nvSpPr>
          <p:cNvPr id="3" name="Content Placeholder 2"/>
          <p:cNvSpPr>
            <a:spLocks noGrp="1"/>
          </p:cNvSpPr>
          <p:nvPr>
            <p:ph sz="quarter" idx="17"/>
          </p:nvPr>
        </p:nvSpPr>
        <p:spPr>
          <a:xfrm>
            <a:off x="495141" y="1471613"/>
            <a:ext cx="9180671" cy="3987800"/>
          </a:xfrm>
        </p:spPr>
        <p:txBody>
          <a:bodyPr/>
          <a:lstStyle/>
          <a:p>
            <a:pPr marL="0" indent="0">
              <a:buNone/>
            </a:pPr>
            <a:r>
              <a:rPr lang="en-US" sz="2000" b="1" dirty="0">
                <a:ea typeface="Verdana" panose="020B0604030504040204" pitchFamily="34" charset="0"/>
                <a:cs typeface="Verdana" panose="020B0604030504040204" pitchFamily="34" charset="0"/>
              </a:rPr>
              <a:t>void merge(</a:t>
            </a:r>
            <a:r>
              <a:rPr lang="en-US" sz="2000" b="1" dirty="0" err="1">
                <a:ea typeface="Verdana" panose="020B0604030504040204" pitchFamily="34" charset="0"/>
                <a:cs typeface="Verdana" panose="020B0604030504040204" pitchFamily="34" charset="0"/>
              </a:rPr>
              <a:t>int</a:t>
            </a:r>
            <a:r>
              <a:rPr lang="en-US" sz="2000" b="1" dirty="0">
                <a:ea typeface="Verdana" panose="020B0604030504040204" pitchFamily="34" charset="0"/>
                <a:cs typeface="Verdana" panose="020B0604030504040204" pitchFamily="34" charset="0"/>
              </a:rPr>
              <a:t> n, </a:t>
            </a:r>
            <a:r>
              <a:rPr lang="en-US" sz="2000" b="1" dirty="0" err="1">
                <a:ea typeface="Verdana" panose="020B0604030504040204" pitchFamily="34" charset="0"/>
                <a:cs typeface="Verdana" panose="020B0604030504040204" pitchFamily="34" charset="0"/>
              </a:rPr>
              <a:t>int</a:t>
            </a:r>
            <a:r>
              <a:rPr lang="en-US" sz="2000" b="1" dirty="0">
                <a:ea typeface="Verdana" panose="020B0604030504040204" pitchFamily="34" charset="0"/>
                <a:cs typeface="Verdana" panose="020B0604030504040204" pitchFamily="34" charset="0"/>
              </a:rPr>
              <a:t> m) {</a:t>
            </a:r>
          </a:p>
          <a:p>
            <a:pPr marL="0" indent="0">
              <a:buNone/>
            </a:pPr>
            <a:r>
              <a:rPr lang="en-US" sz="2000" dirty="0">
                <a:ea typeface="Verdana" panose="020B0604030504040204" pitchFamily="34" charset="0"/>
                <a:cs typeface="Verdana" panose="020B0604030504040204" pitchFamily="34" charset="0"/>
              </a:rPr>
              <a:t>	if (m-n &lt;= 0) return; </a:t>
            </a:r>
          </a:p>
          <a:p>
            <a:pPr marL="0" indent="0">
              <a:buNone/>
            </a:pPr>
            <a:r>
              <a:rPr lang="en-US" sz="2000" dirty="0">
                <a:ea typeface="Verdana" panose="020B0604030504040204" pitchFamily="34" charset="0"/>
                <a:cs typeface="Verdana" panose="020B0604030504040204" pitchFamily="34" charset="0"/>
              </a:rPr>
              <a:t>	divide the list into 2 halves;  </a:t>
            </a:r>
            <a:r>
              <a:rPr lang="en-US" sz="2000" dirty="0">
                <a:solidFill>
                  <a:srgbClr val="00B050"/>
                </a:solidFill>
                <a:ea typeface="Verdana" panose="020B0604030504040204" pitchFamily="34" charset="0"/>
                <a:cs typeface="Verdana" panose="020B0604030504040204" pitchFamily="34" charset="0"/>
              </a:rPr>
              <a:t>// both halves are sorted</a:t>
            </a:r>
          </a:p>
          <a:p>
            <a:pPr marL="0" indent="0">
              <a:buNone/>
            </a:pPr>
            <a:r>
              <a:rPr lang="en-US" sz="2000" dirty="0">
                <a:ea typeface="Verdana" panose="020B0604030504040204" pitchFamily="34" charset="0"/>
                <a:cs typeface="Verdana" panose="020B0604030504040204" pitchFamily="34" charset="0"/>
              </a:rPr>
              <a:t>     	</a:t>
            </a:r>
            <a:r>
              <a:rPr lang="en-US" sz="2000" b="1" dirty="0">
                <a:effectLst>
                  <a:glow rad="139700">
                    <a:srgbClr val="FFC000">
                      <a:alpha val="40000"/>
                    </a:srgbClr>
                  </a:glow>
                </a:effectLst>
                <a:ea typeface="Verdana" panose="020B0604030504040204" pitchFamily="34" charset="0"/>
                <a:cs typeface="Verdana" panose="020B0604030504040204" pitchFamily="34" charset="0"/>
              </a:rPr>
              <a:t>while (both halves are not empty) </a:t>
            </a:r>
            <a:r>
              <a:rPr lang="en-US" sz="2000" dirty="0">
                <a:ea typeface="Verdana" panose="020B0604030504040204" pitchFamily="34" charset="0"/>
                <a:cs typeface="Verdana" panose="020B0604030504040204" pitchFamily="34" charset="0"/>
              </a:rPr>
              <a:t>{</a:t>
            </a:r>
          </a:p>
          <a:p>
            <a:pPr marL="0" indent="0">
              <a:buNone/>
            </a:pPr>
            <a:r>
              <a:rPr lang="en-US" sz="2000" dirty="0">
                <a:ea typeface="Verdana" panose="020B0604030504040204" pitchFamily="34" charset="0"/>
                <a:cs typeface="Verdana" panose="020B0604030504040204" pitchFamily="34" charset="0"/>
              </a:rPr>
              <a:t>             		</a:t>
            </a:r>
            <a:r>
              <a:rPr lang="en-US" sz="2000" b="1" dirty="0">
                <a:effectLst>
                  <a:glow rad="139700">
                    <a:srgbClr val="FFC000">
                      <a:alpha val="40000"/>
                    </a:srgbClr>
                  </a:glow>
                </a:effectLst>
                <a:ea typeface="Verdana" panose="020B0604030504040204" pitchFamily="34" charset="0"/>
                <a:cs typeface="Verdana" panose="020B0604030504040204" pitchFamily="34" charset="0"/>
              </a:rPr>
              <a:t>compare the 1st elements of the 2 halves;  </a:t>
            </a:r>
            <a:r>
              <a:rPr lang="en-US" sz="2000" dirty="0">
                <a:solidFill>
                  <a:srgbClr val="00B050"/>
                </a:solidFill>
                <a:ea typeface="Verdana" panose="020B0604030504040204" pitchFamily="34" charset="0"/>
                <a:cs typeface="Verdana" panose="020B0604030504040204" pitchFamily="34" charset="0"/>
              </a:rPr>
              <a:t>// 1 comparison</a:t>
            </a:r>
          </a:p>
          <a:p>
            <a:pPr marL="0" indent="0">
              <a:buNone/>
            </a:pPr>
            <a:r>
              <a:rPr lang="en-US" sz="2000" dirty="0">
                <a:ea typeface="Verdana" panose="020B0604030504040204" pitchFamily="34" charset="0"/>
                <a:cs typeface="Verdana" panose="020B0604030504040204" pitchFamily="34" charset="0"/>
              </a:rPr>
              <a:t>		if (1st element of 1st half is smaller) </a:t>
            </a:r>
          </a:p>
          <a:p>
            <a:pPr marL="0" indent="0">
              <a:buNone/>
            </a:pPr>
            <a:r>
              <a:rPr lang="en-US" sz="2000" dirty="0">
                <a:ea typeface="Verdana" panose="020B0604030504040204" pitchFamily="34" charset="0"/>
                <a:cs typeface="Verdana" panose="020B0604030504040204" pitchFamily="34" charset="0"/>
              </a:rPr>
              <a:t>	                      1st element of 1st half joins the end of the merged list;</a:t>
            </a:r>
          </a:p>
          <a:p>
            <a:pPr marL="0" indent="0">
              <a:buNone/>
            </a:pPr>
            <a:r>
              <a:rPr lang="en-US" sz="2000" dirty="0">
                <a:ea typeface="Verdana" panose="020B0604030504040204" pitchFamily="34" charset="0"/>
                <a:cs typeface="Verdana" panose="020B0604030504040204" pitchFamily="34" charset="0"/>
              </a:rPr>
              <a:t>		else if (1st element of 2nd half is smaller) </a:t>
            </a:r>
          </a:p>
          <a:p>
            <a:pPr marL="1881188" indent="-1881188">
              <a:buNone/>
            </a:pPr>
            <a:r>
              <a:rPr lang="en-US" sz="2000" dirty="0">
                <a:ea typeface="Verdana" panose="020B0604030504040204" pitchFamily="34" charset="0"/>
                <a:cs typeface="Verdana" panose="020B0604030504040204" pitchFamily="34" charset="0"/>
              </a:rPr>
              <a:t>                                   move the 1st element of 2nd half to the end of the</a:t>
            </a:r>
          </a:p>
          <a:p>
            <a:pPr marL="1881188" indent="-1881188">
              <a:buNone/>
            </a:pPr>
            <a:r>
              <a:rPr lang="en-US" sz="2000" dirty="0">
                <a:ea typeface="Verdana" panose="020B0604030504040204" pitchFamily="34" charset="0"/>
                <a:cs typeface="Verdana" panose="020B0604030504040204" pitchFamily="34" charset="0"/>
              </a:rPr>
              <a:t>	        merged list;</a:t>
            </a:r>
          </a:p>
          <a:p>
            <a:endParaRPr lang="en-GB" sz="2000" dirty="0"/>
          </a:p>
        </p:txBody>
      </p:sp>
    </p:spTree>
    <p:extLst>
      <p:ext uri="{BB962C8B-B14F-4D97-AF65-F5344CB8AC3E}">
        <p14:creationId xmlns:p14="http://schemas.microsoft.com/office/powerpoint/2010/main" val="12899662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smtClean="0">
                <a:latin typeface="Arial" panose="020B0604020202020204" pitchFamily="34" charset="0"/>
              </a:rPr>
              <a:t>Merge (</a:t>
            </a:r>
            <a:r>
              <a:rPr lang="en-US" altLang="en-US" dirty="0">
                <a:latin typeface="Arial" panose="020B0604020202020204" pitchFamily="34" charset="0"/>
              </a:rPr>
              <a:t>Pseudo Code)</a:t>
            </a:r>
          </a:p>
        </p:txBody>
      </p:sp>
      <p:sp>
        <p:nvSpPr>
          <p:cNvPr id="3" name="Content Placeholder 2"/>
          <p:cNvSpPr>
            <a:spLocks noGrp="1"/>
          </p:cNvSpPr>
          <p:nvPr>
            <p:ph sz="quarter" idx="17"/>
          </p:nvPr>
        </p:nvSpPr>
        <p:spPr>
          <a:xfrm>
            <a:off x="495141" y="1471613"/>
            <a:ext cx="9104471" cy="3987800"/>
          </a:xfrm>
        </p:spPr>
        <p:txBody>
          <a:bodyPr/>
          <a:lstStyle/>
          <a:p>
            <a:pPr marL="0" indent="0">
              <a:buNone/>
            </a:pPr>
            <a:r>
              <a:rPr lang="en-US" sz="2000" b="1" dirty="0">
                <a:ea typeface="Verdana" panose="020B0604030504040204" pitchFamily="34" charset="0"/>
                <a:cs typeface="Verdana" panose="020B0604030504040204" pitchFamily="34" charset="0"/>
              </a:rPr>
              <a:t>void merge(</a:t>
            </a:r>
            <a:r>
              <a:rPr lang="en-US" sz="2000" b="1" dirty="0" err="1">
                <a:ea typeface="Verdana" panose="020B0604030504040204" pitchFamily="34" charset="0"/>
                <a:cs typeface="Verdana" panose="020B0604030504040204" pitchFamily="34" charset="0"/>
              </a:rPr>
              <a:t>int</a:t>
            </a:r>
            <a:r>
              <a:rPr lang="en-US" sz="2000" b="1" dirty="0">
                <a:ea typeface="Verdana" panose="020B0604030504040204" pitchFamily="34" charset="0"/>
                <a:cs typeface="Verdana" panose="020B0604030504040204" pitchFamily="34" charset="0"/>
              </a:rPr>
              <a:t> n, </a:t>
            </a:r>
            <a:r>
              <a:rPr lang="en-US" sz="2000" b="1" dirty="0" err="1">
                <a:ea typeface="Verdana" panose="020B0604030504040204" pitchFamily="34" charset="0"/>
                <a:cs typeface="Verdana" panose="020B0604030504040204" pitchFamily="34" charset="0"/>
              </a:rPr>
              <a:t>int</a:t>
            </a:r>
            <a:r>
              <a:rPr lang="en-US" sz="2000" b="1" dirty="0">
                <a:ea typeface="Verdana" panose="020B0604030504040204" pitchFamily="34" charset="0"/>
                <a:cs typeface="Verdana" panose="020B0604030504040204" pitchFamily="34" charset="0"/>
              </a:rPr>
              <a:t> m) {</a:t>
            </a:r>
          </a:p>
          <a:p>
            <a:pPr marL="0" indent="0">
              <a:buNone/>
            </a:pPr>
            <a:r>
              <a:rPr lang="en-US" sz="2000" dirty="0">
                <a:ea typeface="Verdana" panose="020B0604030504040204" pitchFamily="34" charset="0"/>
                <a:cs typeface="Verdana" panose="020B0604030504040204" pitchFamily="34" charset="0"/>
              </a:rPr>
              <a:t>	if (m-n &lt;= 0) return; </a:t>
            </a:r>
          </a:p>
          <a:p>
            <a:pPr marL="0" indent="0">
              <a:buNone/>
            </a:pPr>
            <a:r>
              <a:rPr lang="en-US" sz="2000" dirty="0">
                <a:ea typeface="Verdana" panose="020B0604030504040204" pitchFamily="34" charset="0"/>
                <a:cs typeface="Verdana" panose="020B0604030504040204" pitchFamily="34" charset="0"/>
              </a:rPr>
              <a:t>	divide the list into 2 halves;  </a:t>
            </a:r>
            <a:r>
              <a:rPr lang="en-US" sz="2000" dirty="0">
                <a:solidFill>
                  <a:srgbClr val="00B050"/>
                </a:solidFill>
                <a:ea typeface="Verdana" panose="020B0604030504040204" pitchFamily="34" charset="0"/>
                <a:cs typeface="Verdana" panose="020B0604030504040204" pitchFamily="34" charset="0"/>
              </a:rPr>
              <a:t>// both halves are sorted</a:t>
            </a:r>
          </a:p>
          <a:p>
            <a:pPr marL="0" indent="0">
              <a:buNone/>
            </a:pPr>
            <a:r>
              <a:rPr lang="en-US" sz="2000" dirty="0">
                <a:ea typeface="Verdana" panose="020B0604030504040204" pitchFamily="34" charset="0"/>
                <a:cs typeface="Verdana" panose="020B0604030504040204" pitchFamily="34" charset="0"/>
              </a:rPr>
              <a:t>     	</a:t>
            </a:r>
            <a:r>
              <a:rPr lang="en-US" sz="2000" b="1" dirty="0">
                <a:effectLst>
                  <a:glow rad="139700">
                    <a:srgbClr val="FFC000">
                      <a:alpha val="40000"/>
                    </a:srgbClr>
                  </a:glow>
                </a:effectLst>
                <a:ea typeface="Verdana" panose="020B0604030504040204" pitchFamily="34" charset="0"/>
                <a:cs typeface="Verdana" panose="020B0604030504040204" pitchFamily="34" charset="0"/>
              </a:rPr>
              <a:t>while (both halves are not empty) </a:t>
            </a:r>
            <a:r>
              <a:rPr lang="en-US" sz="2000" dirty="0">
                <a:ea typeface="Verdana" panose="020B0604030504040204" pitchFamily="34" charset="0"/>
                <a:cs typeface="Verdana" panose="020B0604030504040204" pitchFamily="34" charset="0"/>
              </a:rPr>
              <a:t>{</a:t>
            </a:r>
          </a:p>
          <a:p>
            <a:pPr marL="0" indent="0">
              <a:buNone/>
            </a:pPr>
            <a:r>
              <a:rPr lang="en-US" sz="2000" dirty="0">
                <a:ea typeface="Verdana" panose="020B0604030504040204" pitchFamily="34" charset="0"/>
                <a:cs typeface="Verdana" panose="020B0604030504040204" pitchFamily="34" charset="0"/>
              </a:rPr>
              <a:t>             		</a:t>
            </a:r>
            <a:r>
              <a:rPr lang="en-US" sz="2000" b="1" dirty="0">
                <a:effectLst>
                  <a:glow rad="139700">
                    <a:srgbClr val="FFC000">
                      <a:alpha val="40000"/>
                    </a:srgbClr>
                  </a:glow>
                </a:effectLst>
                <a:ea typeface="Verdana" panose="020B0604030504040204" pitchFamily="34" charset="0"/>
                <a:cs typeface="Verdana" panose="020B0604030504040204" pitchFamily="34" charset="0"/>
              </a:rPr>
              <a:t>compare the 1st elements of the 2 halves;  </a:t>
            </a:r>
            <a:r>
              <a:rPr lang="en-US" sz="2000" dirty="0">
                <a:solidFill>
                  <a:srgbClr val="00B050"/>
                </a:solidFill>
                <a:ea typeface="Verdana" panose="020B0604030504040204" pitchFamily="34" charset="0"/>
                <a:cs typeface="Verdana" panose="020B0604030504040204" pitchFamily="34" charset="0"/>
              </a:rPr>
              <a:t>// 1 comparison</a:t>
            </a:r>
          </a:p>
          <a:p>
            <a:pPr marL="0" indent="0">
              <a:buNone/>
            </a:pPr>
            <a:r>
              <a:rPr lang="en-US" sz="2000" dirty="0">
                <a:ea typeface="Verdana" panose="020B0604030504040204" pitchFamily="34" charset="0"/>
                <a:cs typeface="Verdana" panose="020B0604030504040204" pitchFamily="34" charset="0"/>
              </a:rPr>
              <a:t>		</a:t>
            </a:r>
            <a:r>
              <a:rPr lang="en-US" sz="2000" b="1" dirty="0">
                <a:effectLst>
                  <a:glow rad="101600">
                    <a:srgbClr val="FFC000">
                      <a:alpha val="60000"/>
                    </a:srgbClr>
                  </a:glow>
                </a:effectLst>
                <a:ea typeface="Verdana" panose="020B0604030504040204" pitchFamily="34" charset="0"/>
                <a:cs typeface="Verdana" panose="020B0604030504040204" pitchFamily="34" charset="0"/>
              </a:rPr>
              <a:t>if (1st element of 1st half is smaller) </a:t>
            </a:r>
          </a:p>
          <a:p>
            <a:pPr marL="0" indent="0">
              <a:buNone/>
            </a:pPr>
            <a:r>
              <a:rPr lang="en-US" sz="2000" dirty="0">
                <a:ea typeface="Verdana" panose="020B0604030504040204" pitchFamily="34" charset="0"/>
                <a:cs typeface="Verdana" panose="020B0604030504040204" pitchFamily="34" charset="0"/>
              </a:rPr>
              <a:t>	                      1st element of 1st half joins the end of the merged list;</a:t>
            </a:r>
          </a:p>
          <a:p>
            <a:pPr marL="0" indent="0">
              <a:buNone/>
            </a:pPr>
            <a:r>
              <a:rPr lang="en-US" sz="2000" dirty="0">
                <a:ea typeface="Verdana" panose="020B0604030504040204" pitchFamily="34" charset="0"/>
                <a:cs typeface="Verdana" panose="020B0604030504040204" pitchFamily="34" charset="0"/>
              </a:rPr>
              <a:t>		else if (1st element of 2nd half is smaller) </a:t>
            </a:r>
          </a:p>
          <a:p>
            <a:pPr marL="1881188" indent="-1881188">
              <a:buNone/>
            </a:pPr>
            <a:r>
              <a:rPr lang="en-US" sz="2000" dirty="0">
                <a:ea typeface="Verdana" panose="020B0604030504040204" pitchFamily="34" charset="0"/>
                <a:cs typeface="Verdana" panose="020B0604030504040204" pitchFamily="34" charset="0"/>
              </a:rPr>
              <a:t>                                   move the 1st element of 2nd half to the end of the</a:t>
            </a:r>
          </a:p>
          <a:p>
            <a:pPr marL="1881188" indent="-1881188">
              <a:buNone/>
            </a:pPr>
            <a:r>
              <a:rPr lang="en-US" sz="2000" dirty="0">
                <a:ea typeface="Verdana" panose="020B0604030504040204" pitchFamily="34" charset="0"/>
                <a:cs typeface="Verdana" panose="020B0604030504040204" pitchFamily="34" charset="0"/>
              </a:rPr>
              <a:t>	        merged list;</a:t>
            </a:r>
          </a:p>
        </p:txBody>
      </p:sp>
    </p:spTree>
    <p:extLst>
      <p:ext uri="{BB962C8B-B14F-4D97-AF65-F5344CB8AC3E}">
        <p14:creationId xmlns:p14="http://schemas.microsoft.com/office/powerpoint/2010/main" val="4972212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smtClean="0">
                <a:latin typeface="Arial" panose="020B0604020202020204" pitchFamily="34" charset="0"/>
              </a:rPr>
              <a:t>Merge </a:t>
            </a:r>
            <a:r>
              <a:rPr lang="en-US" altLang="en-US" dirty="0">
                <a:latin typeface="Arial" panose="020B0604020202020204" pitchFamily="34" charset="0"/>
              </a:rPr>
              <a:t>(Pseudo Code)</a:t>
            </a:r>
          </a:p>
        </p:txBody>
      </p:sp>
      <p:sp>
        <p:nvSpPr>
          <p:cNvPr id="3" name="Content Placeholder 2"/>
          <p:cNvSpPr>
            <a:spLocks noGrp="1"/>
          </p:cNvSpPr>
          <p:nvPr>
            <p:ph sz="quarter" idx="17"/>
          </p:nvPr>
        </p:nvSpPr>
        <p:spPr>
          <a:xfrm>
            <a:off x="495141" y="1471613"/>
            <a:ext cx="9407684" cy="3987800"/>
          </a:xfrm>
        </p:spPr>
        <p:txBody>
          <a:bodyPr/>
          <a:lstStyle/>
          <a:p>
            <a:pPr marL="0" indent="0">
              <a:buNone/>
            </a:pPr>
            <a:r>
              <a:rPr lang="en-US" sz="2000" b="1" dirty="0">
                <a:ea typeface="Verdana" panose="020B0604030504040204" pitchFamily="34" charset="0"/>
                <a:cs typeface="Verdana" panose="020B0604030504040204" pitchFamily="34" charset="0"/>
              </a:rPr>
              <a:t>void merge(</a:t>
            </a:r>
            <a:r>
              <a:rPr lang="en-US" sz="2000" b="1" dirty="0" err="1">
                <a:ea typeface="Verdana" panose="020B0604030504040204" pitchFamily="34" charset="0"/>
                <a:cs typeface="Verdana" panose="020B0604030504040204" pitchFamily="34" charset="0"/>
              </a:rPr>
              <a:t>int</a:t>
            </a:r>
            <a:r>
              <a:rPr lang="en-US" sz="2000" b="1" dirty="0">
                <a:ea typeface="Verdana" panose="020B0604030504040204" pitchFamily="34" charset="0"/>
                <a:cs typeface="Verdana" panose="020B0604030504040204" pitchFamily="34" charset="0"/>
              </a:rPr>
              <a:t> n, </a:t>
            </a:r>
            <a:r>
              <a:rPr lang="en-US" sz="2000" b="1" dirty="0" err="1">
                <a:ea typeface="Verdana" panose="020B0604030504040204" pitchFamily="34" charset="0"/>
                <a:cs typeface="Verdana" panose="020B0604030504040204" pitchFamily="34" charset="0"/>
              </a:rPr>
              <a:t>int</a:t>
            </a:r>
            <a:r>
              <a:rPr lang="en-US" sz="2000" b="1" dirty="0">
                <a:ea typeface="Verdana" panose="020B0604030504040204" pitchFamily="34" charset="0"/>
                <a:cs typeface="Verdana" panose="020B0604030504040204" pitchFamily="34" charset="0"/>
              </a:rPr>
              <a:t> m) {</a:t>
            </a:r>
          </a:p>
          <a:p>
            <a:pPr marL="0" indent="0">
              <a:buNone/>
            </a:pPr>
            <a:r>
              <a:rPr lang="en-US" sz="2000" dirty="0">
                <a:ea typeface="Verdana" panose="020B0604030504040204" pitchFamily="34" charset="0"/>
                <a:cs typeface="Verdana" panose="020B0604030504040204" pitchFamily="34" charset="0"/>
              </a:rPr>
              <a:t>	if (m-n &lt;= 0) return; </a:t>
            </a:r>
          </a:p>
          <a:p>
            <a:pPr marL="0" indent="0">
              <a:buNone/>
            </a:pPr>
            <a:r>
              <a:rPr lang="en-US" sz="2000" dirty="0">
                <a:ea typeface="Verdana" panose="020B0604030504040204" pitchFamily="34" charset="0"/>
                <a:cs typeface="Verdana" panose="020B0604030504040204" pitchFamily="34" charset="0"/>
              </a:rPr>
              <a:t>	divide the list into 2 halves;  </a:t>
            </a:r>
            <a:r>
              <a:rPr lang="en-US" sz="2000" dirty="0">
                <a:solidFill>
                  <a:srgbClr val="00B050"/>
                </a:solidFill>
                <a:ea typeface="Verdana" panose="020B0604030504040204" pitchFamily="34" charset="0"/>
                <a:cs typeface="Verdana" panose="020B0604030504040204" pitchFamily="34" charset="0"/>
              </a:rPr>
              <a:t>// both halves are sorted</a:t>
            </a:r>
          </a:p>
          <a:p>
            <a:pPr marL="0" indent="0">
              <a:buNone/>
            </a:pPr>
            <a:r>
              <a:rPr lang="en-US" sz="2000" dirty="0">
                <a:ea typeface="Verdana" panose="020B0604030504040204" pitchFamily="34" charset="0"/>
                <a:cs typeface="Verdana" panose="020B0604030504040204" pitchFamily="34" charset="0"/>
              </a:rPr>
              <a:t>     	</a:t>
            </a:r>
            <a:r>
              <a:rPr lang="en-US" sz="2000" b="1" dirty="0">
                <a:effectLst>
                  <a:glow rad="139700">
                    <a:srgbClr val="FFC000">
                      <a:alpha val="40000"/>
                    </a:srgbClr>
                  </a:glow>
                </a:effectLst>
                <a:ea typeface="Verdana" panose="020B0604030504040204" pitchFamily="34" charset="0"/>
                <a:cs typeface="Verdana" panose="020B0604030504040204" pitchFamily="34" charset="0"/>
              </a:rPr>
              <a:t>while (both halves are not empty) </a:t>
            </a:r>
            <a:r>
              <a:rPr lang="en-US" sz="2000" dirty="0">
                <a:ea typeface="Verdana" panose="020B0604030504040204" pitchFamily="34" charset="0"/>
                <a:cs typeface="Verdana" panose="020B0604030504040204" pitchFamily="34" charset="0"/>
              </a:rPr>
              <a:t>{</a:t>
            </a:r>
          </a:p>
          <a:p>
            <a:pPr marL="0" indent="0">
              <a:buNone/>
            </a:pPr>
            <a:r>
              <a:rPr lang="en-US" sz="2000" dirty="0">
                <a:ea typeface="Verdana" panose="020B0604030504040204" pitchFamily="34" charset="0"/>
                <a:cs typeface="Verdana" panose="020B0604030504040204" pitchFamily="34" charset="0"/>
              </a:rPr>
              <a:t>             		</a:t>
            </a:r>
            <a:r>
              <a:rPr lang="en-US" sz="2000" b="1" dirty="0">
                <a:effectLst>
                  <a:glow rad="139700">
                    <a:srgbClr val="FFC000">
                      <a:alpha val="40000"/>
                    </a:srgbClr>
                  </a:glow>
                </a:effectLst>
                <a:ea typeface="Verdana" panose="020B0604030504040204" pitchFamily="34" charset="0"/>
                <a:cs typeface="Verdana" panose="020B0604030504040204" pitchFamily="34" charset="0"/>
              </a:rPr>
              <a:t>compare the 1st elements of the 2 halves;  </a:t>
            </a:r>
            <a:r>
              <a:rPr lang="en-US" sz="2000" dirty="0">
                <a:solidFill>
                  <a:srgbClr val="00B050"/>
                </a:solidFill>
                <a:ea typeface="Verdana" panose="020B0604030504040204" pitchFamily="34" charset="0"/>
                <a:cs typeface="Verdana" panose="020B0604030504040204" pitchFamily="34" charset="0"/>
              </a:rPr>
              <a:t>// 1 comparison</a:t>
            </a:r>
          </a:p>
          <a:p>
            <a:pPr marL="0" indent="0">
              <a:buNone/>
            </a:pPr>
            <a:r>
              <a:rPr lang="en-US" sz="2000" dirty="0">
                <a:ea typeface="Verdana" panose="020B0604030504040204" pitchFamily="34" charset="0"/>
                <a:cs typeface="Verdana" panose="020B0604030504040204" pitchFamily="34" charset="0"/>
              </a:rPr>
              <a:t>		</a:t>
            </a:r>
            <a:r>
              <a:rPr lang="en-US" sz="2000" b="1" dirty="0">
                <a:effectLst>
                  <a:glow rad="139700">
                    <a:srgbClr val="FFC000">
                      <a:alpha val="40000"/>
                    </a:srgbClr>
                  </a:glow>
                </a:effectLst>
                <a:ea typeface="Verdana" panose="020B0604030504040204" pitchFamily="34" charset="0"/>
                <a:cs typeface="Verdana" panose="020B0604030504040204" pitchFamily="34" charset="0"/>
              </a:rPr>
              <a:t>if (1st element of 1st half is smaller) </a:t>
            </a:r>
          </a:p>
          <a:p>
            <a:pPr marL="0" indent="0">
              <a:buNone/>
            </a:pPr>
            <a:r>
              <a:rPr lang="en-US" sz="2000" b="1" dirty="0">
                <a:effectLst>
                  <a:glow rad="139700">
                    <a:srgbClr val="FFC000">
                      <a:alpha val="40000"/>
                    </a:srgbClr>
                  </a:glow>
                </a:effectLst>
                <a:ea typeface="Verdana" panose="020B0604030504040204" pitchFamily="34" charset="0"/>
                <a:cs typeface="Verdana" panose="020B0604030504040204" pitchFamily="34" charset="0"/>
              </a:rPr>
              <a:t>	                      1st element of 1st half joins the end of the merged list;</a:t>
            </a:r>
          </a:p>
          <a:p>
            <a:pPr marL="0" indent="0">
              <a:buNone/>
            </a:pPr>
            <a:r>
              <a:rPr lang="en-US" sz="2000" dirty="0">
                <a:ea typeface="Verdana" panose="020B0604030504040204" pitchFamily="34" charset="0"/>
                <a:cs typeface="Verdana" panose="020B0604030504040204" pitchFamily="34" charset="0"/>
              </a:rPr>
              <a:t>		else if (1st element of 2nd half is smaller) </a:t>
            </a:r>
          </a:p>
          <a:p>
            <a:pPr marL="1881188" indent="-1881188">
              <a:buNone/>
            </a:pPr>
            <a:r>
              <a:rPr lang="en-US" sz="2000" dirty="0">
                <a:ea typeface="Verdana" panose="020B0604030504040204" pitchFamily="34" charset="0"/>
                <a:cs typeface="Verdana" panose="020B0604030504040204" pitchFamily="34" charset="0"/>
              </a:rPr>
              <a:t>                                   move the 1st element of 2nd half to the end of the</a:t>
            </a:r>
          </a:p>
          <a:p>
            <a:pPr marL="1881188" indent="-1881188">
              <a:buNone/>
            </a:pPr>
            <a:r>
              <a:rPr lang="en-US" sz="2000" dirty="0">
                <a:ea typeface="Verdana" panose="020B0604030504040204" pitchFamily="34" charset="0"/>
                <a:cs typeface="Verdana" panose="020B0604030504040204" pitchFamily="34" charset="0"/>
              </a:rPr>
              <a:t>	        merged list;</a:t>
            </a:r>
          </a:p>
        </p:txBody>
      </p:sp>
    </p:spTree>
    <p:extLst>
      <p:ext uri="{BB962C8B-B14F-4D97-AF65-F5344CB8AC3E}">
        <p14:creationId xmlns:p14="http://schemas.microsoft.com/office/powerpoint/2010/main" val="29812361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smtClean="0">
                <a:latin typeface="Arial" panose="020B0604020202020204" pitchFamily="34" charset="0"/>
              </a:rPr>
              <a:t>Merge </a:t>
            </a:r>
            <a:r>
              <a:rPr lang="en-US" altLang="en-US" dirty="0">
                <a:latin typeface="Arial" panose="020B0604020202020204" pitchFamily="34" charset="0"/>
              </a:rPr>
              <a:t>(Pseudo Code)</a:t>
            </a:r>
          </a:p>
        </p:txBody>
      </p:sp>
      <p:sp>
        <p:nvSpPr>
          <p:cNvPr id="3" name="Content Placeholder 2"/>
          <p:cNvSpPr>
            <a:spLocks noGrp="1"/>
          </p:cNvSpPr>
          <p:nvPr>
            <p:ph sz="quarter" idx="17"/>
          </p:nvPr>
        </p:nvSpPr>
        <p:spPr>
          <a:xfrm>
            <a:off x="495141" y="1471613"/>
            <a:ext cx="9407684" cy="3987800"/>
          </a:xfrm>
        </p:spPr>
        <p:txBody>
          <a:bodyPr/>
          <a:lstStyle/>
          <a:p>
            <a:pPr marL="0" indent="0">
              <a:buNone/>
            </a:pPr>
            <a:r>
              <a:rPr lang="en-US" sz="2000" b="1" dirty="0">
                <a:ea typeface="Verdana" panose="020B0604030504040204" pitchFamily="34" charset="0"/>
                <a:cs typeface="Verdana" panose="020B0604030504040204" pitchFamily="34" charset="0"/>
              </a:rPr>
              <a:t>void merge(</a:t>
            </a:r>
            <a:r>
              <a:rPr lang="en-US" sz="2000" b="1" dirty="0" err="1">
                <a:ea typeface="Verdana" panose="020B0604030504040204" pitchFamily="34" charset="0"/>
                <a:cs typeface="Verdana" panose="020B0604030504040204" pitchFamily="34" charset="0"/>
              </a:rPr>
              <a:t>int</a:t>
            </a:r>
            <a:r>
              <a:rPr lang="en-US" sz="2000" b="1" dirty="0">
                <a:ea typeface="Verdana" panose="020B0604030504040204" pitchFamily="34" charset="0"/>
                <a:cs typeface="Verdana" panose="020B0604030504040204" pitchFamily="34" charset="0"/>
              </a:rPr>
              <a:t> n, </a:t>
            </a:r>
            <a:r>
              <a:rPr lang="en-US" sz="2000" b="1" dirty="0" err="1">
                <a:ea typeface="Verdana" panose="020B0604030504040204" pitchFamily="34" charset="0"/>
                <a:cs typeface="Verdana" panose="020B0604030504040204" pitchFamily="34" charset="0"/>
              </a:rPr>
              <a:t>int</a:t>
            </a:r>
            <a:r>
              <a:rPr lang="en-US" sz="2000" b="1" dirty="0">
                <a:ea typeface="Verdana" panose="020B0604030504040204" pitchFamily="34" charset="0"/>
                <a:cs typeface="Verdana" panose="020B0604030504040204" pitchFamily="34" charset="0"/>
              </a:rPr>
              <a:t> m) {</a:t>
            </a:r>
          </a:p>
          <a:p>
            <a:pPr marL="0" indent="0">
              <a:buNone/>
            </a:pPr>
            <a:r>
              <a:rPr lang="en-US" sz="2000" dirty="0">
                <a:ea typeface="Verdana" panose="020B0604030504040204" pitchFamily="34" charset="0"/>
                <a:cs typeface="Verdana" panose="020B0604030504040204" pitchFamily="34" charset="0"/>
              </a:rPr>
              <a:t>	if (m-n &lt;= 0) return; </a:t>
            </a:r>
          </a:p>
          <a:p>
            <a:pPr marL="0" indent="0">
              <a:buNone/>
            </a:pPr>
            <a:r>
              <a:rPr lang="en-US" sz="2000" dirty="0">
                <a:ea typeface="Verdana" panose="020B0604030504040204" pitchFamily="34" charset="0"/>
                <a:cs typeface="Verdana" panose="020B0604030504040204" pitchFamily="34" charset="0"/>
              </a:rPr>
              <a:t>	divide the list into 2 halves;  </a:t>
            </a:r>
            <a:r>
              <a:rPr lang="en-US" sz="2000" dirty="0">
                <a:solidFill>
                  <a:srgbClr val="00B050"/>
                </a:solidFill>
                <a:ea typeface="Verdana" panose="020B0604030504040204" pitchFamily="34" charset="0"/>
                <a:cs typeface="Verdana" panose="020B0604030504040204" pitchFamily="34" charset="0"/>
              </a:rPr>
              <a:t>// both halves are sorted</a:t>
            </a:r>
          </a:p>
          <a:p>
            <a:pPr marL="0" indent="0">
              <a:buNone/>
            </a:pPr>
            <a:r>
              <a:rPr lang="en-US" sz="2000" dirty="0">
                <a:ea typeface="Verdana" panose="020B0604030504040204" pitchFamily="34" charset="0"/>
                <a:cs typeface="Verdana" panose="020B0604030504040204" pitchFamily="34" charset="0"/>
              </a:rPr>
              <a:t>     	</a:t>
            </a:r>
            <a:r>
              <a:rPr lang="en-US" sz="2000" b="1" dirty="0">
                <a:effectLst>
                  <a:glow rad="139700">
                    <a:srgbClr val="FFC000">
                      <a:alpha val="40000"/>
                    </a:srgbClr>
                  </a:glow>
                </a:effectLst>
                <a:ea typeface="Verdana" panose="020B0604030504040204" pitchFamily="34" charset="0"/>
                <a:cs typeface="Verdana" panose="020B0604030504040204" pitchFamily="34" charset="0"/>
              </a:rPr>
              <a:t>while (both halves are not empty) </a:t>
            </a:r>
            <a:r>
              <a:rPr lang="en-US" sz="2000" dirty="0">
                <a:ea typeface="Verdana" panose="020B0604030504040204" pitchFamily="34" charset="0"/>
                <a:cs typeface="Verdana" panose="020B0604030504040204" pitchFamily="34" charset="0"/>
              </a:rPr>
              <a:t>{</a:t>
            </a:r>
          </a:p>
          <a:p>
            <a:pPr marL="0" indent="0">
              <a:buNone/>
            </a:pPr>
            <a:r>
              <a:rPr lang="en-US" sz="2000" dirty="0">
                <a:ea typeface="Verdana" panose="020B0604030504040204" pitchFamily="34" charset="0"/>
                <a:cs typeface="Verdana" panose="020B0604030504040204" pitchFamily="34" charset="0"/>
              </a:rPr>
              <a:t>             		</a:t>
            </a:r>
            <a:r>
              <a:rPr lang="en-US" sz="2000" b="1" dirty="0">
                <a:effectLst>
                  <a:glow rad="139700">
                    <a:srgbClr val="FFC000">
                      <a:alpha val="40000"/>
                    </a:srgbClr>
                  </a:glow>
                </a:effectLst>
                <a:ea typeface="Verdana" panose="020B0604030504040204" pitchFamily="34" charset="0"/>
                <a:cs typeface="Verdana" panose="020B0604030504040204" pitchFamily="34" charset="0"/>
              </a:rPr>
              <a:t>compare the 1st elements of the 2 halves;  </a:t>
            </a:r>
            <a:r>
              <a:rPr lang="en-US" sz="2000" dirty="0">
                <a:solidFill>
                  <a:srgbClr val="00B050"/>
                </a:solidFill>
                <a:ea typeface="Verdana" panose="020B0604030504040204" pitchFamily="34" charset="0"/>
                <a:cs typeface="Verdana" panose="020B0604030504040204" pitchFamily="34" charset="0"/>
              </a:rPr>
              <a:t>// 1 comparison</a:t>
            </a:r>
          </a:p>
          <a:p>
            <a:pPr marL="0" indent="0">
              <a:buNone/>
            </a:pPr>
            <a:r>
              <a:rPr lang="en-US" sz="2000" dirty="0">
                <a:ea typeface="Verdana" panose="020B0604030504040204" pitchFamily="34" charset="0"/>
                <a:cs typeface="Verdana" panose="020B0604030504040204" pitchFamily="34" charset="0"/>
              </a:rPr>
              <a:t>		</a:t>
            </a:r>
            <a:r>
              <a:rPr lang="en-US" sz="2000" dirty="0">
                <a:effectLst/>
                <a:ea typeface="Verdana" panose="020B0604030504040204" pitchFamily="34" charset="0"/>
                <a:cs typeface="Verdana" panose="020B0604030504040204" pitchFamily="34" charset="0"/>
              </a:rPr>
              <a:t>if (1st element of 1st half is smaller) </a:t>
            </a:r>
          </a:p>
          <a:p>
            <a:pPr marL="0" indent="0">
              <a:buNone/>
            </a:pPr>
            <a:r>
              <a:rPr lang="en-US" sz="2000" dirty="0">
                <a:effectLst/>
                <a:ea typeface="Verdana" panose="020B0604030504040204" pitchFamily="34" charset="0"/>
                <a:cs typeface="Verdana" panose="020B0604030504040204" pitchFamily="34" charset="0"/>
              </a:rPr>
              <a:t>	                      1st element of 1st half joins the end of the merged list;</a:t>
            </a:r>
          </a:p>
          <a:p>
            <a:pPr marL="0" indent="0">
              <a:buNone/>
            </a:pPr>
            <a:r>
              <a:rPr lang="en-US" sz="2000" dirty="0">
                <a:ea typeface="Verdana" panose="020B0604030504040204" pitchFamily="34" charset="0"/>
                <a:cs typeface="Verdana" panose="020B0604030504040204" pitchFamily="34" charset="0"/>
              </a:rPr>
              <a:t>		else </a:t>
            </a:r>
            <a:r>
              <a:rPr lang="en-US" sz="2000" b="1" dirty="0">
                <a:effectLst>
                  <a:glow rad="101600">
                    <a:srgbClr val="FFC000">
                      <a:alpha val="60000"/>
                    </a:srgbClr>
                  </a:glow>
                </a:effectLst>
                <a:ea typeface="Verdana" panose="020B0604030504040204" pitchFamily="34" charset="0"/>
                <a:cs typeface="Verdana" panose="020B0604030504040204" pitchFamily="34" charset="0"/>
              </a:rPr>
              <a:t>if (1st element of 2nd half is smaller) </a:t>
            </a:r>
          </a:p>
          <a:p>
            <a:pPr marL="1881188" indent="-1881188">
              <a:buNone/>
            </a:pPr>
            <a:r>
              <a:rPr lang="en-US" sz="2000" b="1" dirty="0">
                <a:effectLst>
                  <a:glow rad="101600">
                    <a:srgbClr val="FFC000">
                      <a:alpha val="60000"/>
                    </a:srgbClr>
                  </a:glow>
                </a:effectLst>
                <a:ea typeface="Verdana" panose="020B0604030504040204" pitchFamily="34" charset="0"/>
                <a:cs typeface="Verdana" panose="020B0604030504040204" pitchFamily="34" charset="0"/>
              </a:rPr>
              <a:t>                                   move the 1st element of 2nd half to the end of the</a:t>
            </a:r>
          </a:p>
          <a:p>
            <a:pPr marL="1881188" indent="-1881188">
              <a:buNone/>
            </a:pPr>
            <a:r>
              <a:rPr lang="en-US" sz="2000" b="1" dirty="0">
                <a:effectLst>
                  <a:glow rad="101600">
                    <a:srgbClr val="FFC000">
                      <a:alpha val="60000"/>
                    </a:srgbClr>
                  </a:glow>
                </a:effectLst>
                <a:ea typeface="Verdana" panose="020B0604030504040204" pitchFamily="34" charset="0"/>
                <a:cs typeface="Verdana" panose="020B0604030504040204" pitchFamily="34" charset="0"/>
              </a:rPr>
              <a:t>	        merged list;</a:t>
            </a:r>
          </a:p>
          <a:p>
            <a:endParaRPr lang="en-GB" sz="2000" dirty="0"/>
          </a:p>
        </p:txBody>
      </p:sp>
    </p:spTree>
    <p:extLst>
      <p:ext uri="{BB962C8B-B14F-4D97-AF65-F5344CB8AC3E}">
        <p14:creationId xmlns:p14="http://schemas.microsoft.com/office/powerpoint/2010/main" val="416300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altLang="en-US" dirty="0" smtClean="0">
                <a:latin typeface="Arial" panose="020B0604020202020204" pitchFamily="34" charset="0"/>
              </a:rPr>
              <a:t>Merge </a:t>
            </a:r>
            <a:r>
              <a:rPr lang="en-US" altLang="en-US" dirty="0">
                <a:latin typeface="Arial" panose="020B0604020202020204" pitchFamily="34" charset="0"/>
              </a:rPr>
              <a:t>(Pseudo Code)</a:t>
            </a:r>
          </a:p>
        </p:txBody>
      </p:sp>
      <p:sp>
        <p:nvSpPr>
          <p:cNvPr id="4" name="Content Placeholder 3"/>
          <p:cNvSpPr>
            <a:spLocks noGrp="1"/>
          </p:cNvSpPr>
          <p:nvPr>
            <p:ph sz="quarter" idx="17"/>
          </p:nvPr>
        </p:nvSpPr>
        <p:spPr/>
        <p:txBody>
          <a:bodyPr/>
          <a:lstStyle/>
          <a:p>
            <a:pPr>
              <a:spcAft>
                <a:spcPts val="1200"/>
              </a:spcAft>
              <a:buFont typeface="Monotype Sorts" pitchFamily="2" charset="2"/>
              <a:buNone/>
              <a:defRPr/>
            </a:pPr>
            <a:r>
              <a:rPr lang="en-US" sz="2000" dirty="0">
                <a:ea typeface="Verdana" panose="020B0604030504040204" pitchFamily="34" charset="0"/>
                <a:cs typeface="Verdana" panose="020B0604030504040204" pitchFamily="34" charset="0"/>
              </a:rPr>
              <a:t> else {   </a:t>
            </a:r>
            <a:r>
              <a:rPr lang="en-US" sz="2000" dirty="0">
                <a:solidFill>
                  <a:srgbClr val="00B050"/>
                </a:solidFill>
                <a:ea typeface="Verdana" panose="020B0604030504040204" pitchFamily="34" charset="0"/>
                <a:cs typeface="Verdana" panose="020B0604030504040204" pitchFamily="34" charset="0"/>
              </a:rPr>
              <a:t>// the 1</a:t>
            </a:r>
            <a:r>
              <a:rPr lang="en-US" sz="2000" baseline="30000" dirty="0">
                <a:solidFill>
                  <a:srgbClr val="00B050"/>
                </a:solidFill>
                <a:ea typeface="Verdana" panose="020B0604030504040204" pitchFamily="34" charset="0"/>
                <a:cs typeface="Verdana" panose="020B0604030504040204" pitchFamily="34" charset="0"/>
              </a:rPr>
              <a:t>st</a:t>
            </a:r>
            <a:r>
              <a:rPr lang="en-US" sz="2000" dirty="0">
                <a:solidFill>
                  <a:srgbClr val="00B050"/>
                </a:solidFill>
                <a:ea typeface="Verdana" panose="020B0604030504040204" pitchFamily="34" charset="0"/>
                <a:cs typeface="Verdana" panose="020B0604030504040204" pitchFamily="34" charset="0"/>
              </a:rPr>
              <a:t> elements of the 2 halves are equal</a:t>
            </a:r>
          </a:p>
          <a:p>
            <a:pPr>
              <a:spcAft>
                <a:spcPts val="1200"/>
              </a:spcAft>
              <a:buFont typeface="Monotype Sorts" pitchFamily="2" charset="2"/>
              <a:buNone/>
              <a:defRPr/>
            </a:pPr>
            <a:r>
              <a:rPr lang="en-US" sz="2000" dirty="0">
                <a:ea typeface="Verdana" panose="020B0604030504040204" pitchFamily="34" charset="0"/>
                <a:cs typeface="Verdana" panose="020B0604030504040204" pitchFamily="34" charset="0"/>
              </a:rPr>
              <a:t>        	        </a:t>
            </a:r>
            <a:r>
              <a:rPr lang="en-US" sz="2000" b="1" dirty="0">
                <a:effectLst>
                  <a:glow rad="139700">
                    <a:srgbClr val="FFC000">
                      <a:alpha val="40000"/>
                    </a:srgbClr>
                  </a:glow>
                </a:effectLst>
                <a:ea typeface="Verdana" panose="020B0604030504040204" pitchFamily="34" charset="0"/>
                <a:cs typeface="Verdana" panose="020B0604030504040204" pitchFamily="34" charset="0"/>
              </a:rPr>
              <a:t>if (they are the last elements)   break</a:t>
            </a:r>
            <a:r>
              <a:rPr lang="en-US" sz="2000" b="1" dirty="0">
                <a:ea typeface="Verdana" panose="020B0604030504040204" pitchFamily="34" charset="0"/>
                <a:cs typeface="Verdana" panose="020B0604030504040204" pitchFamily="34" charset="0"/>
              </a:rPr>
              <a:t>;</a:t>
            </a:r>
          </a:p>
          <a:p>
            <a:pPr>
              <a:spcAft>
                <a:spcPts val="1200"/>
              </a:spcAft>
              <a:buFont typeface="Monotype Sorts" pitchFamily="2" charset="2"/>
              <a:buNone/>
              <a:defRPr/>
            </a:pPr>
            <a:r>
              <a:rPr lang="en-US" sz="2000" dirty="0">
                <a:ea typeface="Verdana" panose="020B0604030504040204" pitchFamily="34" charset="0"/>
                <a:cs typeface="Verdana" panose="020B0604030504040204" pitchFamily="34" charset="0"/>
              </a:rPr>
              <a:t>		        1</a:t>
            </a:r>
            <a:r>
              <a:rPr lang="en-US" sz="2000" baseline="30000" dirty="0">
                <a:ea typeface="Verdana" panose="020B0604030504040204" pitchFamily="34" charset="0"/>
                <a:cs typeface="Verdana" panose="020B0604030504040204" pitchFamily="34" charset="0"/>
              </a:rPr>
              <a:t>st</a:t>
            </a:r>
            <a:r>
              <a:rPr lang="en-US" sz="2000" dirty="0">
                <a:ea typeface="Verdana" panose="020B0604030504040204" pitchFamily="34" charset="0"/>
                <a:cs typeface="Verdana" panose="020B0604030504040204" pitchFamily="34" charset="0"/>
              </a:rPr>
              <a:t> element of 1st half joins end of the merged list;</a:t>
            </a:r>
          </a:p>
          <a:p>
            <a:pPr>
              <a:spcAft>
                <a:spcPts val="1200"/>
              </a:spcAft>
              <a:buFont typeface="Monotype Sorts" pitchFamily="2" charset="2"/>
              <a:buNone/>
              <a:defRPr/>
            </a:pPr>
            <a:r>
              <a:rPr lang="en-US" sz="2000" dirty="0">
                <a:ea typeface="Verdana" panose="020B0604030504040204" pitchFamily="34" charset="0"/>
                <a:cs typeface="Verdana" panose="020B0604030504040204" pitchFamily="34" charset="0"/>
              </a:rPr>
              <a:t>		         move the 1st element of 2nd half to the end of the 	</a:t>
            </a:r>
            <a:r>
              <a:rPr lang="en-US" sz="2000" dirty="0" smtClean="0">
                <a:ea typeface="Verdana" panose="020B0604030504040204" pitchFamily="34" charset="0"/>
                <a:cs typeface="Verdana" panose="020B0604030504040204" pitchFamily="34" charset="0"/>
              </a:rPr>
              <a:t>         merged </a:t>
            </a:r>
            <a:r>
              <a:rPr lang="en-US" sz="2000" dirty="0">
                <a:ea typeface="Verdana" panose="020B0604030504040204" pitchFamily="34" charset="0"/>
                <a:cs typeface="Verdana" panose="020B0604030504040204" pitchFamily="34" charset="0"/>
              </a:rPr>
              <a:t>list;        </a:t>
            </a:r>
          </a:p>
          <a:p>
            <a:pPr>
              <a:spcAft>
                <a:spcPts val="1200"/>
              </a:spcAft>
              <a:buFont typeface="Monotype Sorts" pitchFamily="2" charset="2"/>
              <a:buNone/>
              <a:defRPr/>
            </a:pPr>
            <a:r>
              <a:rPr lang="en-US" sz="2000" dirty="0">
                <a:ea typeface="Verdana" panose="020B0604030504040204" pitchFamily="34" charset="0"/>
                <a:cs typeface="Verdana" panose="020B0604030504040204" pitchFamily="34" charset="0"/>
              </a:rPr>
              <a:t>	 </a:t>
            </a:r>
            <a:r>
              <a:rPr lang="en-US" sz="2000" dirty="0" smtClean="0">
                <a:ea typeface="Verdana" panose="020B0604030504040204" pitchFamily="34" charset="0"/>
                <a:cs typeface="Verdana" panose="020B0604030504040204" pitchFamily="34" charset="0"/>
              </a:rPr>
              <a:t>   }</a:t>
            </a:r>
            <a:endParaRPr lang="en-US" sz="2000" dirty="0">
              <a:ea typeface="Verdana" panose="020B0604030504040204" pitchFamily="34" charset="0"/>
              <a:cs typeface="Verdana" panose="020B0604030504040204" pitchFamily="34" charset="0"/>
            </a:endParaRPr>
          </a:p>
          <a:p>
            <a:pPr>
              <a:spcAft>
                <a:spcPts val="1200"/>
              </a:spcAft>
              <a:buFont typeface="Monotype Sorts" pitchFamily="2" charset="2"/>
              <a:buNone/>
              <a:defRPr/>
            </a:pPr>
            <a:r>
              <a:rPr lang="en-US" sz="2000" dirty="0">
                <a:ea typeface="Verdana" panose="020B0604030504040204" pitchFamily="34" charset="0"/>
                <a:cs typeface="Verdana" panose="020B0604030504040204" pitchFamily="34" charset="0"/>
              </a:rPr>
              <a:t>    } </a:t>
            </a:r>
            <a:r>
              <a:rPr lang="en-US" sz="2000" dirty="0">
                <a:solidFill>
                  <a:srgbClr val="00B050"/>
                </a:solidFill>
                <a:ea typeface="Verdana" panose="020B0604030504040204" pitchFamily="34" charset="0"/>
                <a:cs typeface="Verdana" panose="020B0604030504040204" pitchFamily="34" charset="0"/>
              </a:rPr>
              <a:t>// end of while loop;</a:t>
            </a:r>
          </a:p>
          <a:p>
            <a:pPr>
              <a:spcAft>
                <a:spcPts val="1200"/>
              </a:spcAft>
              <a:buFont typeface="Monotype Sorts" pitchFamily="2" charset="2"/>
              <a:buNone/>
              <a:defRPr/>
            </a:pPr>
            <a:r>
              <a:rPr lang="en-US" sz="2000" dirty="0">
                <a:ea typeface="Verdana" panose="020B0604030504040204" pitchFamily="34" charset="0"/>
                <a:cs typeface="Verdana" panose="020B0604030504040204" pitchFamily="34" charset="0"/>
              </a:rPr>
              <a:t>} </a:t>
            </a:r>
            <a:r>
              <a:rPr lang="en-US" sz="2000" dirty="0">
                <a:solidFill>
                  <a:srgbClr val="00B050"/>
                </a:solidFill>
                <a:ea typeface="Verdana" panose="020B0604030504040204" pitchFamily="34" charset="0"/>
                <a:cs typeface="Verdana" panose="020B0604030504040204" pitchFamily="34" charset="0"/>
              </a:rPr>
              <a:t>// end of merge</a:t>
            </a:r>
            <a:endParaRPr lang="en-GB" sz="2000" dirty="0">
              <a:solidFill>
                <a:srgbClr val="00B050"/>
              </a:solidFill>
              <a:ea typeface="Verdana" panose="020B0604030504040204" pitchFamily="34" charset="0"/>
              <a:cs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altLang="en-US" dirty="0" smtClean="0">
                <a:latin typeface="Arial" panose="020B0604020202020204" pitchFamily="34" charset="0"/>
              </a:rPr>
              <a:t>Merge </a:t>
            </a:r>
            <a:r>
              <a:rPr lang="en-US" altLang="en-US" dirty="0">
                <a:latin typeface="Arial" panose="020B0604020202020204" pitchFamily="34" charset="0"/>
              </a:rPr>
              <a:t>(Pseudo Code)</a:t>
            </a:r>
          </a:p>
        </p:txBody>
      </p:sp>
      <p:sp>
        <p:nvSpPr>
          <p:cNvPr id="4" name="Content Placeholder 3"/>
          <p:cNvSpPr>
            <a:spLocks noGrp="1"/>
          </p:cNvSpPr>
          <p:nvPr>
            <p:ph sz="quarter" idx="17"/>
          </p:nvPr>
        </p:nvSpPr>
        <p:spPr/>
        <p:txBody>
          <a:bodyPr/>
          <a:lstStyle/>
          <a:p>
            <a:pPr>
              <a:spcAft>
                <a:spcPts val="1200"/>
              </a:spcAft>
              <a:buFont typeface="Monotype Sorts" pitchFamily="2" charset="2"/>
              <a:buNone/>
              <a:defRPr/>
            </a:pPr>
            <a:r>
              <a:rPr lang="en-US" sz="2000" dirty="0">
                <a:latin typeface="+mj-lt"/>
                <a:ea typeface="Verdana" panose="020B0604030504040204" pitchFamily="34" charset="0"/>
                <a:cs typeface="Verdana" panose="020B0604030504040204" pitchFamily="34" charset="0"/>
              </a:rPr>
              <a:t> else {   </a:t>
            </a:r>
            <a:r>
              <a:rPr lang="en-US" sz="2000" dirty="0">
                <a:solidFill>
                  <a:srgbClr val="00B050"/>
                </a:solidFill>
                <a:latin typeface="+mj-lt"/>
                <a:ea typeface="Verdana" panose="020B0604030504040204" pitchFamily="34" charset="0"/>
                <a:cs typeface="Verdana" panose="020B0604030504040204" pitchFamily="34" charset="0"/>
              </a:rPr>
              <a:t>// the 1</a:t>
            </a:r>
            <a:r>
              <a:rPr lang="en-US" sz="2000" baseline="30000" dirty="0">
                <a:solidFill>
                  <a:srgbClr val="00B050"/>
                </a:solidFill>
                <a:latin typeface="+mj-lt"/>
                <a:ea typeface="Verdana" panose="020B0604030504040204" pitchFamily="34" charset="0"/>
                <a:cs typeface="Verdana" panose="020B0604030504040204" pitchFamily="34" charset="0"/>
              </a:rPr>
              <a:t>st</a:t>
            </a:r>
            <a:r>
              <a:rPr lang="en-US" sz="2000" dirty="0">
                <a:solidFill>
                  <a:srgbClr val="00B050"/>
                </a:solidFill>
                <a:latin typeface="+mj-lt"/>
                <a:ea typeface="Verdana" panose="020B0604030504040204" pitchFamily="34" charset="0"/>
                <a:cs typeface="Verdana" panose="020B0604030504040204" pitchFamily="34" charset="0"/>
              </a:rPr>
              <a:t> elements of the 2 halves are equal</a:t>
            </a:r>
          </a:p>
          <a:p>
            <a:pPr>
              <a:spcAft>
                <a:spcPts val="1200"/>
              </a:spcAft>
              <a:buFont typeface="Monotype Sorts" pitchFamily="2" charset="2"/>
              <a:buNone/>
              <a:defRPr/>
            </a:pPr>
            <a:r>
              <a:rPr lang="en-US" sz="2000" dirty="0">
                <a:latin typeface="+mj-lt"/>
                <a:ea typeface="Verdana" panose="020B0604030504040204" pitchFamily="34" charset="0"/>
                <a:cs typeface="Verdana" panose="020B0604030504040204" pitchFamily="34" charset="0"/>
              </a:rPr>
              <a:t>        	        </a:t>
            </a:r>
            <a:r>
              <a:rPr lang="en-US" sz="2000" b="1" dirty="0">
                <a:effectLst>
                  <a:glow rad="139700">
                    <a:srgbClr val="FFC000">
                      <a:alpha val="40000"/>
                    </a:srgbClr>
                  </a:glow>
                </a:effectLst>
                <a:latin typeface="+mj-lt"/>
                <a:ea typeface="Verdana" panose="020B0604030504040204" pitchFamily="34" charset="0"/>
                <a:cs typeface="Verdana" panose="020B0604030504040204" pitchFamily="34" charset="0"/>
              </a:rPr>
              <a:t>if (they are the last elements)   break</a:t>
            </a:r>
            <a:r>
              <a:rPr lang="en-US" sz="2000" b="1" dirty="0">
                <a:latin typeface="+mj-lt"/>
                <a:ea typeface="Verdana" panose="020B0604030504040204" pitchFamily="34" charset="0"/>
                <a:cs typeface="Verdana" panose="020B0604030504040204" pitchFamily="34" charset="0"/>
              </a:rPr>
              <a:t>;</a:t>
            </a:r>
          </a:p>
          <a:p>
            <a:pPr>
              <a:spcAft>
                <a:spcPts val="1200"/>
              </a:spcAft>
              <a:buFont typeface="Monotype Sorts" pitchFamily="2" charset="2"/>
              <a:buNone/>
              <a:defRPr/>
            </a:pPr>
            <a:r>
              <a:rPr lang="en-US" sz="2000" b="1" dirty="0">
                <a:latin typeface="+mj-lt"/>
                <a:ea typeface="Verdana" panose="020B0604030504040204" pitchFamily="34" charset="0"/>
                <a:cs typeface="Verdana" panose="020B0604030504040204" pitchFamily="34" charset="0"/>
              </a:rPr>
              <a:t>		</a:t>
            </a:r>
            <a:r>
              <a:rPr lang="en-US" sz="2000" b="1" dirty="0">
                <a:effectLst>
                  <a:glow rad="139700">
                    <a:srgbClr val="FFC000">
                      <a:alpha val="40000"/>
                    </a:srgbClr>
                  </a:glow>
                </a:effectLst>
                <a:latin typeface="+mj-lt"/>
                <a:ea typeface="Verdana" panose="020B0604030504040204" pitchFamily="34" charset="0"/>
                <a:cs typeface="Verdana" panose="020B0604030504040204" pitchFamily="34" charset="0"/>
              </a:rPr>
              <a:t>        1st element of 1st half joins end of the merged list;</a:t>
            </a:r>
          </a:p>
          <a:p>
            <a:pPr>
              <a:spcAft>
                <a:spcPts val="1200"/>
              </a:spcAft>
              <a:buFont typeface="Monotype Sorts" pitchFamily="2" charset="2"/>
              <a:buNone/>
              <a:defRPr/>
            </a:pPr>
            <a:r>
              <a:rPr lang="en-US" sz="2000" b="1" dirty="0">
                <a:latin typeface="+mj-lt"/>
                <a:ea typeface="Verdana" panose="020B0604030504040204" pitchFamily="34" charset="0"/>
                <a:cs typeface="Verdana" panose="020B0604030504040204" pitchFamily="34" charset="0"/>
              </a:rPr>
              <a:t>		</a:t>
            </a:r>
            <a:r>
              <a:rPr lang="en-US" sz="2000" b="1" dirty="0">
                <a:effectLst>
                  <a:glow rad="139700">
                    <a:srgbClr val="FFC000">
                      <a:alpha val="40000"/>
                    </a:srgbClr>
                  </a:glow>
                </a:effectLst>
                <a:latin typeface="+mj-lt"/>
                <a:ea typeface="Verdana" panose="020B0604030504040204" pitchFamily="34" charset="0"/>
                <a:cs typeface="Verdana" panose="020B0604030504040204" pitchFamily="34" charset="0"/>
              </a:rPr>
              <a:t>         move the 1st element of 2nd half to the end of the 	</a:t>
            </a:r>
            <a:r>
              <a:rPr lang="en-US" sz="2000" b="1" dirty="0" smtClean="0">
                <a:effectLst>
                  <a:glow rad="139700">
                    <a:srgbClr val="FFC000">
                      <a:alpha val="40000"/>
                    </a:srgbClr>
                  </a:glow>
                </a:effectLst>
                <a:latin typeface="+mj-lt"/>
                <a:ea typeface="Verdana" panose="020B0604030504040204" pitchFamily="34" charset="0"/>
                <a:cs typeface="Verdana" panose="020B0604030504040204" pitchFamily="34" charset="0"/>
              </a:rPr>
              <a:t>         merged </a:t>
            </a:r>
            <a:r>
              <a:rPr lang="en-US" sz="2000" b="1" dirty="0">
                <a:effectLst>
                  <a:glow rad="139700">
                    <a:srgbClr val="FFC000">
                      <a:alpha val="40000"/>
                    </a:srgbClr>
                  </a:glow>
                </a:effectLst>
                <a:latin typeface="+mj-lt"/>
                <a:ea typeface="Verdana" panose="020B0604030504040204" pitchFamily="34" charset="0"/>
                <a:cs typeface="Verdana" panose="020B0604030504040204" pitchFamily="34" charset="0"/>
              </a:rPr>
              <a:t>list;        </a:t>
            </a:r>
          </a:p>
          <a:p>
            <a:pPr>
              <a:spcAft>
                <a:spcPts val="1200"/>
              </a:spcAft>
              <a:buFont typeface="Monotype Sorts" pitchFamily="2" charset="2"/>
              <a:buNone/>
              <a:defRPr/>
            </a:pPr>
            <a:r>
              <a:rPr lang="en-US" sz="2000" dirty="0">
                <a:latin typeface="+mj-lt"/>
                <a:ea typeface="Verdana" panose="020B0604030504040204" pitchFamily="34" charset="0"/>
                <a:cs typeface="Verdana" panose="020B0604030504040204" pitchFamily="34" charset="0"/>
              </a:rPr>
              <a:t>	 </a:t>
            </a:r>
            <a:r>
              <a:rPr lang="en-US" sz="2000" dirty="0" smtClean="0">
                <a:latin typeface="+mj-lt"/>
                <a:ea typeface="Verdana" panose="020B0604030504040204" pitchFamily="34" charset="0"/>
                <a:cs typeface="Verdana" panose="020B0604030504040204" pitchFamily="34" charset="0"/>
              </a:rPr>
              <a:t>   }</a:t>
            </a:r>
            <a:endParaRPr lang="en-US" sz="2000" dirty="0">
              <a:latin typeface="+mj-lt"/>
              <a:ea typeface="Verdana" panose="020B0604030504040204" pitchFamily="34" charset="0"/>
              <a:cs typeface="Verdana" panose="020B0604030504040204" pitchFamily="34" charset="0"/>
            </a:endParaRPr>
          </a:p>
          <a:p>
            <a:pPr>
              <a:spcAft>
                <a:spcPts val="1200"/>
              </a:spcAft>
              <a:buFont typeface="Monotype Sorts" pitchFamily="2" charset="2"/>
              <a:buNone/>
              <a:defRPr/>
            </a:pPr>
            <a:r>
              <a:rPr lang="en-US" sz="2000" dirty="0">
                <a:latin typeface="+mj-lt"/>
                <a:ea typeface="Verdana" panose="020B0604030504040204" pitchFamily="34" charset="0"/>
                <a:cs typeface="Verdana" panose="020B0604030504040204" pitchFamily="34" charset="0"/>
              </a:rPr>
              <a:t>    } </a:t>
            </a:r>
            <a:r>
              <a:rPr lang="en-US" sz="2000" dirty="0">
                <a:solidFill>
                  <a:srgbClr val="00B050"/>
                </a:solidFill>
                <a:latin typeface="+mj-lt"/>
                <a:ea typeface="Verdana" panose="020B0604030504040204" pitchFamily="34" charset="0"/>
                <a:cs typeface="Verdana" panose="020B0604030504040204" pitchFamily="34" charset="0"/>
              </a:rPr>
              <a:t>// end of while loop;</a:t>
            </a:r>
          </a:p>
          <a:p>
            <a:pPr>
              <a:spcAft>
                <a:spcPts val="1200"/>
              </a:spcAft>
              <a:buFont typeface="Monotype Sorts" pitchFamily="2" charset="2"/>
              <a:buNone/>
              <a:defRPr/>
            </a:pPr>
            <a:r>
              <a:rPr lang="en-US" sz="2000" dirty="0">
                <a:latin typeface="+mj-lt"/>
                <a:ea typeface="Verdana" panose="020B0604030504040204" pitchFamily="34" charset="0"/>
                <a:cs typeface="Verdana" panose="020B0604030504040204" pitchFamily="34" charset="0"/>
              </a:rPr>
              <a:t>} </a:t>
            </a:r>
            <a:r>
              <a:rPr lang="en-US" sz="2000" dirty="0">
                <a:solidFill>
                  <a:srgbClr val="00B050"/>
                </a:solidFill>
                <a:latin typeface="+mj-lt"/>
                <a:ea typeface="Verdana" panose="020B0604030504040204" pitchFamily="34" charset="0"/>
                <a:cs typeface="Verdana" panose="020B0604030504040204" pitchFamily="34" charset="0"/>
              </a:rPr>
              <a:t>// end of merge</a:t>
            </a:r>
            <a:endParaRPr lang="en-GB" sz="2000" dirty="0">
              <a:solidFill>
                <a:srgbClr val="00B050"/>
              </a:solidFill>
              <a:latin typeface="+mj-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0297548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altLang="en-US" dirty="0" smtClean="0">
                <a:latin typeface="Arial" panose="020B0604020202020204" pitchFamily="34" charset="0"/>
              </a:rPr>
              <a:t>Merge (Pseudo Code)</a:t>
            </a:r>
            <a:endParaRPr lang="en-US" altLang="en-US" dirty="0">
              <a:latin typeface="Arial" panose="020B0604020202020204" pitchFamily="34" charset="0"/>
            </a:endParaRPr>
          </a:p>
        </p:txBody>
      </p:sp>
      <p:sp>
        <p:nvSpPr>
          <p:cNvPr id="4" name="Content Placeholder 3"/>
          <p:cNvSpPr>
            <a:spLocks noGrp="1"/>
          </p:cNvSpPr>
          <p:nvPr>
            <p:ph sz="quarter" idx="17"/>
          </p:nvPr>
        </p:nvSpPr>
        <p:spPr/>
        <p:txBody>
          <a:bodyPr/>
          <a:lstStyle/>
          <a:p>
            <a:pPr>
              <a:spcAft>
                <a:spcPts val="1200"/>
              </a:spcAft>
              <a:buFont typeface="Monotype Sorts" pitchFamily="2" charset="2"/>
              <a:buNone/>
              <a:defRPr/>
            </a:pPr>
            <a:r>
              <a:rPr lang="en-US" sz="2000" dirty="0">
                <a:ea typeface="Verdana" panose="020B0604030504040204" pitchFamily="34" charset="0"/>
                <a:cs typeface="Verdana" panose="020B0604030504040204" pitchFamily="34" charset="0"/>
              </a:rPr>
              <a:t> else {   </a:t>
            </a:r>
            <a:r>
              <a:rPr lang="en-US" sz="2000" dirty="0">
                <a:solidFill>
                  <a:srgbClr val="00B050"/>
                </a:solidFill>
                <a:ea typeface="Verdana" panose="020B0604030504040204" pitchFamily="34" charset="0"/>
                <a:cs typeface="Verdana" panose="020B0604030504040204" pitchFamily="34" charset="0"/>
              </a:rPr>
              <a:t>// the 1</a:t>
            </a:r>
            <a:r>
              <a:rPr lang="en-US" sz="2000" baseline="30000" dirty="0">
                <a:solidFill>
                  <a:srgbClr val="00B050"/>
                </a:solidFill>
                <a:ea typeface="Verdana" panose="020B0604030504040204" pitchFamily="34" charset="0"/>
                <a:cs typeface="Verdana" panose="020B0604030504040204" pitchFamily="34" charset="0"/>
              </a:rPr>
              <a:t>st</a:t>
            </a:r>
            <a:r>
              <a:rPr lang="en-US" sz="2000" dirty="0">
                <a:solidFill>
                  <a:srgbClr val="00B050"/>
                </a:solidFill>
                <a:ea typeface="Verdana" panose="020B0604030504040204" pitchFamily="34" charset="0"/>
                <a:cs typeface="Verdana" panose="020B0604030504040204" pitchFamily="34" charset="0"/>
              </a:rPr>
              <a:t> elements of the 2 halves are equal</a:t>
            </a:r>
          </a:p>
          <a:p>
            <a:pPr>
              <a:spcAft>
                <a:spcPts val="1200"/>
              </a:spcAft>
              <a:buFont typeface="Monotype Sorts" pitchFamily="2" charset="2"/>
              <a:buNone/>
              <a:defRPr/>
            </a:pPr>
            <a:r>
              <a:rPr lang="en-US" sz="2000" dirty="0">
                <a:ea typeface="Verdana" panose="020B0604030504040204" pitchFamily="34" charset="0"/>
                <a:cs typeface="Verdana" panose="020B0604030504040204" pitchFamily="34" charset="0"/>
              </a:rPr>
              <a:t>        	        if (they are the last elements)   break;</a:t>
            </a:r>
          </a:p>
          <a:p>
            <a:pPr>
              <a:spcAft>
                <a:spcPts val="1200"/>
              </a:spcAft>
              <a:buFont typeface="Monotype Sorts" pitchFamily="2" charset="2"/>
              <a:buNone/>
              <a:defRPr/>
            </a:pPr>
            <a:r>
              <a:rPr lang="en-US" sz="2000" dirty="0">
                <a:ea typeface="Verdana" panose="020B0604030504040204" pitchFamily="34" charset="0"/>
                <a:cs typeface="Verdana" panose="020B0604030504040204" pitchFamily="34" charset="0"/>
              </a:rPr>
              <a:t>		        1</a:t>
            </a:r>
            <a:r>
              <a:rPr lang="en-US" sz="2000" baseline="30000" dirty="0">
                <a:ea typeface="Verdana" panose="020B0604030504040204" pitchFamily="34" charset="0"/>
                <a:cs typeface="Verdana" panose="020B0604030504040204" pitchFamily="34" charset="0"/>
              </a:rPr>
              <a:t>st</a:t>
            </a:r>
            <a:r>
              <a:rPr lang="en-US" sz="2000" dirty="0">
                <a:ea typeface="Verdana" panose="020B0604030504040204" pitchFamily="34" charset="0"/>
                <a:cs typeface="Verdana" panose="020B0604030504040204" pitchFamily="34" charset="0"/>
              </a:rPr>
              <a:t> element of 1st half joins end of the merged list;</a:t>
            </a:r>
          </a:p>
          <a:p>
            <a:pPr>
              <a:spcAft>
                <a:spcPts val="1200"/>
              </a:spcAft>
              <a:buFont typeface="Monotype Sorts" pitchFamily="2" charset="2"/>
              <a:buNone/>
              <a:defRPr/>
            </a:pPr>
            <a:r>
              <a:rPr lang="en-US" sz="2000" dirty="0">
                <a:ea typeface="Verdana" panose="020B0604030504040204" pitchFamily="34" charset="0"/>
                <a:cs typeface="Verdana" panose="020B0604030504040204" pitchFamily="34" charset="0"/>
              </a:rPr>
              <a:t>		         move the 1</a:t>
            </a:r>
            <a:r>
              <a:rPr lang="en-US" sz="2000" baseline="30000" dirty="0">
                <a:ea typeface="Verdana" panose="020B0604030504040204" pitchFamily="34" charset="0"/>
                <a:cs typeface="Verdana" panose="020B0604030504040204" pitchFamily="34" charset="0"/>
              </a:rPr>
              <a:t>st</a:t>
            </a:r>
            <a:r>
              <a:rPr lang="en-US" sz="2000" dirty="0">
                <a:ea typeface="Verdana" panose="020B0604030504040204" pitchFamily="34" charset="0"/>
                <a:cs typeface="Verdana" panose="020B0604030504040204" pitchFamily="34" charset="0"/>
              </a:rPr>
              <a:t> element of 2nd half to the end of the 		</a:t>
            </a:r>
            <a:r>
              <a:rPr lang="en-US" sz="2000" dirty="0" smtClean="0">
                <a:ea typeface="Verdana" panose="020B0604030504040204" pitchFamily="34" charset="0"/>
                <a:cs typeface="Verdana" panose="020B0604030504040204" pitchFamily="34" charset="0"/>
              </a:rPr>
              <a:t>         merged </a:t>
            </a:r>
            <a:r>
              <a:rPr lang="en-US" sz="2000" dirty="0">
                <a:ea typeface="Verdana" panose="020B0604030504040204" pitchFamily="34" charset="0"/>
                <a:cs typeface="Verdana" panose="020B0604030504040204" pitchFamily="34" charset="0"/>
              </a:rPr>
              <a:t>list;        </a:t>
            </a:r>
          </a:p>
          <a:p>
            <a:pPr>
              <a:spcAft>
                <a:spcPts val="1200"/>
              </a:spcAft>
              <a:buFont typeface="Monotype Sorts" pitchFamily="2" charset="2"/>
              <a:buNone/>
              <a:defRPr/>
            </a:pPr>
            <a:r>
              <a:rPr lang="en-US" sz="2000" dirty="0">
                <a:ea typeface="Verdana" panose="020B0604030504040204" pitchFamily="34" charset="0"/>
                <a:cs typeface="Verdana" panose="020B0604030504040204" pitchFamily="34" charset="0"/>
              </a:rPr>
              <a:t>	 </a:t>
            </a:r>
            <a:r>
              <a:rPr lang="en-US" sz="2000" dirty="0" smtClean="0">
                <a:ea typeface="Verdana" panose="020B0604030504040204" pitchFamily="34" charset="0"/>
                <a:cs typeface="Verdana" panose="020B0604030504040204" pitchFamily="34" charset="0"/>
              </a:rPr>
              <a:t>   }</a:t>
            </a:r>
            <a:endParaRPr lang="en-US" sz="2000" dirty="0">
              <a:ea typeface="Verdana" panose="020B0604030504040204" pitchFamily="34" charset="0"/>
              <a:cs typeface="Verdana" panose="020B0604030504040204" pitchFamily="34" charset="0"/>
            </a:endParaRPr>
          </a:p>
          <a:p>
            <a:pPr>
              <a:spcAft>
                <a:spcPts val="1200"/>
              </a:spcAft>
              <a:buFont typeface="Monotype Sorts" pitchFamily="2" charset="2"/>
              <a:buNone/>
              <a:defRPr/>
            </a:pPr>
            <a:r>
              <a:rPr lang="en-US" sz="2000" dirty="0">
                <a:ea typeface="Verdana" panose="020B0604030504040204" pitchFamily="34" charset="0"/>
                <a:cs typeface="Verdana" panose="020B0604030504040204" pitchFamily="34" charset="0"/>
              </a:rPr>
              <a:t>    } </a:t>
            </a:r>
            <a:r>
              <a:rPr lang="en-US" sz="2000" dirty="0">
                <a:solidFill>
                  <a:srgbClr val="00B050"/>
                </a:solidFill>
                <a:ea typeface="Verdana" panose="020B0604030504040204" pitchFamily="34" charset="0"/>
                <a:cs typeface="Verdana" panose="020B0604030504040204" pitchFamily="34" charset="0"/>
              </a:rPr>
              <a:t>// end of while loop;</a:t>
            </a:r>
          </a:p>
          <a:p>
            <a:pPr>
              <a:spcAft>
                <a:spcPts val="1200"/>
              </a:spcAft>
              <a:buFont typeface="Monotype Sorts" pitchFamily="2" charset="2"/>
              <a:buNone/>
              <a:defRPr/>
            </a:pPr>
            <a:r>
              <a:rPr lang="en-US" sz="2000" dirty="0">
                <a:ea typeface="Verdana" panose="020B0604030504040204" pitchFamily="34" charset="0"/>
                <a:cs typeface="Verdana" panose="020B0604030504040204" pitchFamily="34" charset="0"/>
              </a:rPr>
              <a:t>} </a:t>
            </a:r>
            <a:r>
              <a:rPr lang="en-US" sz="2000" dirty="0">
                <a:solidFill>
                  <a:srgbClr val="00B050"/>
                </a:solidFill>
                <a:ea typeface="Verdana" panose="020B0604030504040204" pitchFamily="34" charset="0"/>
                <a:cs typeface="Verdana" panose="020B0604030504040204" pitchFamily="34" charset="0"/>
              </a:rPr>
              <a:t>// end of merge</a:t>
            </a:r>
            <a:endParaRPr lang="en-GB" sz="2000" dirty="0">
              <a:solidFill>
                <a:srgbClr val="00B050"/>
              </a:solidFill>
              <a:ea typeface="Verdana" panose="020B0604030504040204" pitchFamily="34" charset="0"/>
              <a:cs typeface="Verdana" panose="020B0604030504040204" pitchFamily="34" charset="0"/>
            </a:endParaRPr>
          </a:p>
        </p:txBody>
      </p:sp>
      <p:sp>
        <p:nvSpPr>
          <p:cNvPr id="38919" name="Cloud Callout 9"/>
          <p:cNvSpPr>
            <a:spLocks noChangeArrowheads="1"/>
          </p:cNvSpPr>
          <p:nvPr/>
        </p:nvSpPr>
        <p:spPr bwMode="auto">
          <a:xfrm>
            <a:off x="4444038" y="3962399"/>
            <a:ext cx="4495800" cy="2093913"/>
          </a:xfrm>
          <a:prstGeom prst="cloudCallout">
            <a:avLst>
              <a:gd name="adj1" fmla="val -40042"/>
              <a:gd name="adj2" fmla="val 57106"/>
            </a:avLst>
          </a:prstGeom>
          <a:solidFill>
            <a:srgbClr val="C00000"/>
          </a:solidFill>
          <a:ln w="12700" cap="sq" algn="ctr">
            <a:solidFill>
              <a:schemeClr val="tx1"/>
            </a:solidFill>
            <a:round/>
            <a:headEnd type="none" w="sm" len="sm"/>
            <a:tailEnd type="none" w="sm" len="sm"/>
          </a:ln>
        </p:spPr>
        <p:txBody>
          <a:bodyPr wrap="none" lIns="92075" tIns="46038" rIns="92075" bIns="46038"/>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smtClean="0">
                <a:solidFill>
                  <a:schemeClr val="bg1"/>
                </a:solidFill>
              </a:rPr>
              <a:t>Challenge:</a:t>
            </a:r>
          </a:p>
          <a:p>
            <a:pPr eaLnBrk="1" hangingPunct="1"/>
            <a:r>
              <a:rPr lang="en-US" altLang="en-US" sz="1800" dirty="0" smtClean="0">
                <a:solidFill>
                  <a:schemeClr val="bg1"/>
                </a:solidFill>
              </a:rPr>
              <a:t>How </a:t>
            </a:r>
            <a:r>
              <a:rPr lang="en-US" altLang="en-US" sz="1800" dirty="0">
                <a:solidFill>
                  <a:schemeClr val="bg1"/>
                </a:solidFill>
              </a:rPr>
              <a:t>to do it without </a:t>
            </a:r>
            <a:r>
              <a:rPr lang="en-US" altLang="en-US" sz="1800" dirty="0" smtClean="0">
                <a:solidFill>
                  <a:schemeClr val="bg1"/>
                </a:solidFill>
              </a:rPr>
              <a:t>auxiliary</a:t>
            </a:r>
          </a:p>
          <a:p>
            <a:pPr eaLnBrk="1" hangingPunct="1"/>
            <a:r>
              <a:rPr lang="en-US" altLang="en-US" sz="1800" dirty="0" smtClean="0">
                <a:solidFill>
                  <a:schemeClr val="bg1"/>
                </a:solidFill>
              </a:rPr>
              <a:t> </a:t>
            </a:r>
            <a:r>
              <a:rPr lang="en-US" altLang="en-US" sz="1800" dirty="0">
                <a:solidFill>
                  <a:schemeClr val="bg1"/>
                </a:solidFill>
              </a:rPr>
              <a:t>storage for the merged list</a:t>
            </a:r>
            <a:r>
              <a:rPr lang="en-US" altLang="en-US" sz="1800" dirty="0" smtClean="0">
                <a:solidFill>
                  <a:schemeClr val="bg1"/>
                </a:solidFill>
              </a:rPr>
              <a:t>?</a:t>
            </a:r>
            <a:endParaRPr lang="en-US" altLang="en-US" sz="1800" dirty="0">
              <a:solidFill>
                <a:schemeClr val="bg1"/>
              </a:solidFill>
            </a:endParaRPr>
          </a:p>
        </p:txBody>
      </p:sp>
    </p:spTree>
    <p:extLst>
      <p:ext uri="{BB962C8B-B14F-4D97-AF65-F5344CB8AC3E}">
        <p14:creationId xmlns:p14="http://schemas.microsoft.com/office/powerpoint/2010/main" val="2162842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919"/>
                                        </p:tgtEl>
                                        <p:attrNameLst>
                                          <p:attrName>style.visibility</p:attrName>
                                        </p:attrNameLst>
                                      </p:cBhvr>
                                      <p:to>
                                        <p:strVal val="visible"/>
                                      </p:to>
                                    </p:set>
                                    <p:animEffect transition="in" filter="fade">
                                      <p:cBhvr>
                                        <p:cTn id="7" dur="500"/>
                                        <p:tgtEl>
                                          <p:spTgt spid="389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9"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GB" dirty="0" smtClean="0"/>
              <a:t>Merge (Case Scenarios)</a:t>
            </a:r>
            <a:endParaRPr lang="en-GB" dirty="0"/>
          </a:p>
        </p:txBody>
      </p:sp>
    </p:spTree>
    <p:extLst>
      <p:ext uri="{BB962C8B-B14F-4D97-AF65-F5344CB8AC3E}">
        <p14:creationId xmlns:p14="http://schemas.microsoft.com/office/powerpoint/2010/main" val="568379808"/>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Text Box 33"/>
          <p:cNvSpPr txBox="1">
            <a:spLocks noChangeArrowheads="1"/>
          </p:cNvSpPr>
          <p:nvPr/>
        </p:nvSpPr>
        <p:spPr bwMode="gray">
          <a:xfrm>
            <a:off x="725611" y="1389103"/>
            <a:ext cx="5421326"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smtClean="0">
                <a:solidFill>
                  <a:srgbClr val="C00000"/>
                </a:solidFill>
                <a:latin typeface="Arial" charset="0"/>
              </a:rPr>
              <a:t>Case 1: </a:t>
            </a:r>
            <a:r>
              <a:rPr lang="en-US" altLang="en-US" sz="2000" dirty="0" smtClean="0">
                <a:solidFill>
                  <a:schemeClr val="tx1"/>
                </a:solidFill>
                <a:latin typeface="Arial" charset="0"/>
              </a:rPr>
              <a:t>1st </a:t>
            </a:r>
            <a:r>
              <a:rPr lang="en-US" altLang="en-US" sz="2000" dirty="0">
                <a:solidFill>
                  <a:schemeClr val="tx1"/>
                </a:solidFill>
                <a:latin typeface="Arial" charset="0"/>
              </a:rPr>
              <a:t>element of 1st half is smaller</a:t>
            </a:r>
          </a:p>
        </p:txBody>
      </p:sp>
      <p:sp>
        <p:nvSpPr>
          <p:cNvPr id="4" name="Text Placeholder 3"/>
          <p:cNvSpPr>
            <a:spLocks noGrp="1"/>
          </p:cNvSpPr>
          <p:nvPr>
            <p:ph type="body" sz="quarter" idx="16"/>
          </p:nvPr>
        </p:nvSpPr>
        <p:spPr/>
        <p:txBody>
          <a:bodyPr/>
          <a:lstStyle/>
          <a:p>
            <a:r>
              <a:rPr lang="en-US" altLang="en-US" dirty="0">
                <a:latin typeface="Arial" panose="020B0604020202020204" pitchFamily="34" charset="0"/>
              </a:rPr>
              <a:t>Merge (Case Scenarios)</a:t>
            </a:r>
          </a:p>
        </p:txBody>
      </p:sp>
      <p:sp>
        <p:nvSpPr>
          <p:cNvPr id="140" name="Rounded Rectangle 139"/>
          <p:cNvSpPr/>
          <p:nvPr/>
        </p:nvSpPr>
        <p:spPr>
          <a:xfrm>
            <a:off x="1038188" y="25905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3</a:t>
            </a:r>
            <a:endParaRPr lang="en-GB" sz="2000" dirty="0"/>
          </a:p>
        </p:txBody>
      </p:sp>
      <p:sp>
        <p:nvSpPr>
          <p:cNvPr id="141" name="Rectangle 140"/>
          <p:cNvSpPr/>
          <p:nvPr/>
        </p:nvSpPr>
        <p:spPr>
          <a:xfrm>
            <a:off x="1229752" y="22224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148" name="Rectangle 147"/>
          <p:cNvSpPr/>
          <p:nvPr/>
        </p:nvSpPr>
        <p:spPr>
          <a:xfrm>
            <a:off x="858645" y="224673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 name="Group 1"/>
          <p:cNvGrpSpPr/>
          <p:nvPr/>
        </p:nvGrpSpPr>
        <p:grpSpPr>
          <a:xfrm>
            <a:off x="1051017" y="3256994"/>
            <a:ext cx="357470" cy="817026"/>
            <a:chOff x="1051017" y="3051077"/>
            <a:chExt cx="357470" cy="817026"/>
          </a:xfrm>
        </p:grpSpPr>
        <p:sp>
          <p:nvSpPr>
            <p:cNvPr id="156" name="Text Box 5"/>
            <p:cNvSpPr txBox="1">
              <a:spLocks noChangeArrowheads="1"/>
            </p:cNvSpPr>
            <p:nvPr/>
          </p:nvSpPr>
          <p:spPr bwMode="gray">
            <a:xfrm>
              <a:off x="1051017" y="3372710"/>
              <a:ext cx="35747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a</a:t>
              </a:r>
              <a:endParaRPr lang="en-US" altLang="en-US" sz="1800" dirty="0"/>
            </a:p>
          </p:txBody>
        </p:sp>
        <p:sp>
          <p:nvSpPr>
            <p:cNvPr id="157" name="Up Arrow 156"/>
            <p:cNvSpPr/>
            <p:nvPr/>
          </p:nvSpPr>
          <p:spPr>
            <a:xfrm>
              <a:off x="1160847" y="3051077"/>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167" name="Rounded Rectangle 166"/>
          <p:cNvSpPr/>
          <p:nvPr/>
        </p:nvSpPr>
        <p:spPr>
          <a:xfrm>
            <a:off x="1624059" y="25905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5</a:t>
            </a:r>
            <a:endParaRPr lang="en-GB" sz="2000" dirty="0"/>
          </a:p>
        </p:txBody>
      </p:sp>
      <p:sp>
        <p:nvSpPr>
          <p:cNvPr id="168" name="Rectangle 167"/>
          <p:cNvSpPr/>
          <p:nvPr/>
        </p:nvSpPr>
        <p:spPr>
          <a:xfrm>
            <a:off x="1815623" y="22224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169" name="Rounded Rectangle 168"/>
          <p:cNvSpPr/>
          <p:nvPr/>
        </p:nvSpPr>
        <p:spPr>
          <a:xfrm>
            <a:off x="2201550" y="25905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170" name="Rectangle 169"/>
          <p:cNvSpPr/>
          <p:nvPr/>
        </p:nvSpPr>
        <p:spPr>
          <a:xfrm>
            <a:off x="2393114" y="22224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3</a:t>
            </a:r>
            <a:endParaRPr lang="en-GB" sz="1800" dirty="0">
              <a:solidFill>
                <a:schemeClr val="tx2"/>
              </a:solidFill>
            </a:endParaRPr>
          </a:p>
        </p:txBody>
      </p:sp>
      <p:sp>
        <p:nvSpPr>
          <p:cNvPr id="171" name="Rounded Rectangle 170"/>
          <p:cNvSpPr/>
          <p:nvPr/>
        </p:nvSpPr>
        <p:spPr>
          <a:xfrm>
            <a:off x="2746598" y="257690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8</a:t>
            </a:r>
            <a:endParaRPr lang="en-GB" sz="2000" dirty="0"/>
          </a:p>
        </p:txBody>
      </p:sp>
      <p:sp>
        <p:nvSpPr>
          <p:cNvPr id="172" name="Rectangle 171"/>
          <p:cNvSpPr/>
          <p:nvPr/>
        </p:nvSpPr>
        <p:spPr>
          <a:xfrm>
            <a:off x="2938162" y="220881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4</a:t>
            </a:r>
            <a:endParaRPr lang="en-GB" sz="1800" dirty="0">
              <a:solidFill>
                <a:schemeClr val="tx2"/>
              </a:solidFill>
            </a:endParaRPr>
          </a:p>
        </p:txBody>
      </p:sp>
      <p:sp>
        <p:nvSpPr>
          <p:cNvPr id="173" name="Rounded Rectangle 172"/>
          <p:cNvSpPr/>
          <p:nvPr/>
        </p:nvSpPr>
        <p:spPr>
          <a:xfrm>
            <a:off x="3751663" y="25905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a:t>
            </a:r>
            <a:endParaRPr lang="en-GB" sz="2000" dirty="0"/>
          </a:p>
        </p:txBody>
      </p:sp>
      <p:sp>
        <p:nvSpPr>
          <p:cNvPr id="174" name="Rectangle 173"/>
          <p:cNvSpPr/>
          <p:nvPr/>
        </p:nvSpPr>
        <p:spPr>
          <a:xfrm>
            <a:off x="3943227" y="22224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5</a:t>
            </a:r>
            <a:endParaRPr lang="en-GB" sz="1800" dirty="0">
              <a:solidFill>
                <a:schemeClr val="tx2"/>
              </a:solidFill>
            </a:endParaRPr>
          </a:p>
        </p:txBody>
      </p:sp>
      <p:sp>
        <p:nvSpPr>
          <p:cNvPr id="175" name="Rectangle 174"/>
          <p:cNvSpPr/>
          <p:nvPr/>
        </p:nvSpPr>
        <p:spPr>
          <a:xfrm>
            <a:off x="3572120" y="224673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0" name="Rounded Rectangle 179"/>
          <p:cNvSpPr/>
          <p:nvPr/>
        </p:nvSpPr>
        <p:spPr>
          <a:xfrm>
            <a:off x="4337534" y="25905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6</a:t>
            </a:r>
            <a:endParaRPr lang="en-GB" sz="2000" dirty="0"/>
          </a:p>
        </p:txBody>
      </p:sp>
      <p:sp>
        <p:nvSpPr>
          <p:cNvPr id="181" name="Rectangle 180"/>
          <p:cNvSpPr/>
          <p:nvPr/>
        </p:nvSpPr>
        <p:spPr>
          <a:xfrm>
            <a:off x="4529098" y="22224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6</a:t>
            </a:r>
            <a:endParaRPr lang="en-GB" sz="1800" dirty="0">
              <a:solidFill>
                <a:schemeClr val="tx2"/>
              </a:solidFill>
            </a:endParaRPr>
          </a:p>
        </p:txBody>
      </p:sp>
      <p:sp>
        <p:nvSpPr>
          <p:cNvPr id="182" name="Rounded Rectangle 181"/>
          <p:cNvSpPr/>
          <p:nvPr/>
        </p:nvSpPr>
        <p:spPr>
          <a:xfrm>
            <a:off x="4915025" y="25905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183" name="Rectangle 182"/>
          <p:cNvSpPr/>
          <p:nvPr/>
        </p:nvSpPr>
        <p:spPr>
          <a:xfrm>
            <a:off x="5106589" y="22224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7</a:t>
            </a:r>
            <a:endParaRPr lang="en-GB" sz="1800" dirty="0">
              <a:solidFill>
                <a:schemeClr val="tx2"/>
              </a:solidFill>
            </a:endParaRPr>
          </a:p>
        </p:txBody>
      </p:sp>
      <p:sp>
        <p:nvSpPr>
          <p:cNvPr id="184" name="Rounded Rectangle 183"/>
          <p:cNvSpPr/>
          <p:nvPr/>
        </p:nvSpPr>
        <p:spPr>
          <a:xfrm>
            <a:off x="5460073" y="257690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9</a:t>
            </a:r>
            <a:endParaRPr lang="en-GB" sz="2000" dirty="0"/>
          </a:p>
        </p:txBody>
      </p:sp>
      <p:sp>
        <p:nvSpPr>
          <p:cNvPr id="185" name="Rectangle 184"/>
          <p:cNvSpPr/>
          <p:nvPr/>
        </p:nvSpPr>
        <p:spPr>
          <a:xfrm>
            <a:off x="5651637" y="220881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8</a:t>
            </a:r>
            <a:endParaRPr lang="en-GB" sz="1800" dirty="0">
              <a:solidFill>
                <a:schemeClr val="tx2"/>
              </a:solidFill>
            </a:endParaRPr>
          </a:p>
        </p:txBody>
      </p:sp>
      <p:sp>
        <p:nvSpPr>
          <p:cNvPr id="186" name="Text Box 5"/>
          <p:cNvSpPr txBox="1">
            <a:spLocks noChangeArrowheads="1"/>
          </p:cNvSpPr>
          <p:nvPr/>
        </p:nvSpPr>
        <p:spPr bwMode="gray">
          <a:xfrm>
            <a:off x="2612127" y="3578627"/>
            <a:ext cx="732573" cy="536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mid</a:t>
            </a:r>
            <a:endParaRPr lang="en-US" altLang="en-US" sz="1800" dirty="0"/>
          </a:p>
        </p:txBody>
      </p:sp>
      <p:sp>
        <p:nvSpPr>
          <p:cNvPr id="187" name="Up Arrow 186"/>
          <p:cNvSpPr/>
          <p:nvPr/>
        </p:nvSpPr>
        <p:spPr>
          <a:xfrm>
            <a:off x="2888414" y="325699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nvGrpSpPr>
          <p:cNvPr id="8" name="Group 7"/>
          <p:cNvGrpSpPr/>
          <p:nvPr/>
        </p:nvGrpSpPr>
        <p:grpSpPr>
          <a:xfrm>
            <a:off x="3764492" y="3256994"/>
            <a:ext cx="373500" cy="817026"/>
            <a:chOff x="3764492" y="3051077"/>
            <a:chExt cx="373500" cy="817026"/>
          </a:xfrm>
        </p:grpSpPr>
        <p:sp>
          <p:nvSpPr>
            <p:cNvPr id="188" name="Text Box 5"/>
            <p:cNvSpPr txBox="1">
              <a:spLocks noChangeArrowheads="1"/>
            </p:cNvSpPr>
            <p:nvPr/>
          </p:nvSpPr>
          <p:spPr bwMode="gray">
            <a:xfrm>
              <a:off x="3764492" y="3372710"/>
              <a:ext cx="37350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b</a:t>
              </a:r>
              <a:endParaRPr lang="en-US" altLang="en-US" sz="1800" dirty="0"/>
            </a:p>
          </p:txBody>
        </p:sp>
        <p:sp>
          <p:nvSpPr>
            <p:cNvPr id="189" name="Up Arrow 188"/>
            <p:cNvSpPr/>
            <p:nvPr/>
          </p:nvSpPr>
          <p:spPr>
            <a:xfrm>
              <a:off x="3874322" y="3051077"/>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Tree>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39940"/>
                                        </p:tgtEl>
                                      </p:cBhvr>
                                    </p:animEffect>
                                    <p:animScale>
                                      <p:cBhvr>
                                        <p:cTn id="7" dur="250" autoRev="1" fill="hold"/>
                                        <p:tgtEl>
                                          <p:spTgt spid="39940"/>
                                        </p:tgtEl>
                                      </p:cBhvr>
                                      <p:by x="105000" y="105000"/>
                                    </p:animScale>
                                  </p:childTnLst>
                                </p:cTn>
                              </p:par>
                              <p:par>
                                <p:cTn id="8" presetID="22" presetClass="entr" presetSubtype="2" fill="hold" grpId="0" nodeType="withEffect">
                                  <p:stCondLst>
                                    <p:cond delay="0"/>
                                  </p:stCondLst>
                                  <p:childTnLst>
                                    <p:set>
                                      <p:cBhvr>
                                        <p:cTn id="9" dur="1" fill="hold">
                                          <p:stCondLst>
                                            <p:cond delay="0"/>
                                          </p:stCondLst>
                                        </p:cTn>
                                        <p:tgtEl>
                                          <p:spTgt spid="148"/>
                                        </p:tgtEl>
                                        <p:attrNameLst>
                                          <p:attrName>style.visibility</p:attrName>
                                        </p:attrNameLst>
                                      </p:cBhvr>
                                      <p:to>
                                        <p:strVal val="visible"/>
                                      </p:to>
                                    </p:set>
                                    <p:animEffect transition="in" filter="wipe(right)">
                                      <p:cBhvr>
                                        <p:cTn id="10" dur="500"/>
                                        <p:tgtEl>
                                          <p:spTgt spid="148"/>
                                        </p:tgtEl>
                                      </p:cBhvr>
                                    </p:animEffect>
                                  </p:childTnLst>
                                </p:cTn>
                              </p:par>
                              <p:par>
                                <p:cTn id="11" presetID="26" presetClass="emph" presetSubtype="0" fill="hold" grpId="0" nodeType="withEffect">
                                  <p:stCondLst>
                                    <p:cond delay="0"/>
                                  </p:stCondLst>
                                  <p:childTnLst>
                                    <p:animEffect transition="out" filter="fade">
                                      <p:cBhvr>
                                        <p:cTn id="12" dur="500" tmFilter="0, 0; .2, .5; .8, .5; 1, 0"/>
                                        <p:tgtEl>
                                          <p:spTgt spid="140"/>
                                        </p:tgtEl>
                                      </p:cBhvr>
                                    </p:animEffect>
                                    <p:animScale>
                                      <p:cBhvr>
                                        <p:cTn id="13" dur="250" autoRev="1" fill="hold"/>
                                        <p:tgtEl>
                                          <p:spTgt spid="140"/>
                                        </p:tgtEl>
                                      </p:cBhvr>
                                      <p:by x="105000" y="105000"/>
                                    </p:animScale>
                                  </p:childTnLst>
                                </p:cTn>
                              </p:par>
                              <p:par>
                                <p:cTn id="14" presetID="26" presetClass="emph" presetSubtype="0" fill="hold" grpId="0" nodeType="withEffect">
                                  <p:stCondLst>
                                    <p:cond delay="0"/>
                                  </p:stCondLst>
                                  <p:childTnLst>
                                    <p:animEffect transition="out" filter="fade">
                                      <p:cBhvr>
                                        <p:cTn id="15" dur="500" tmFilter="0, 0; .2, .5; .8, .5; 1, 0"/>
                                        <p:tgtEl>
                                          <p:spTgt spid="167"/>
                                        </p:tgtEl>
                                      </p:cBhvr>
                                    </p:animEffect>
                                    <p:animScale>
                                      <p:cBhvr>
                                        <p:cTn id="16" dur="250" autoRev="1" fill="hold"/>
                                        <p:tgtEl>
                                          <p:spTgt spid="167"/>
                                        </p:tgtEl>
                                      </p:cBhvr>
                                      <p:by x="105000" y="105000"/>
                                    </p:animScale>
                                  </p:childTnLst>
                                </p:cTn>
                              </p:par>
                              <p:par>
                                <p:cTn id="17" presetID="26" presetClass="emph" presetSubtype="0" fill="hold" grpId="0" nodeType="withEffect">
                                  <p:stCondLst>
                                    <p:cond delay="0"/>
                                  </p:stCondLst>
                                  <p:childTnLst>
                                    <p:animEffect transition="out" filter="fade">
                                      <p:cBhvr>
                                        <p:cTn id="18" dur="500" tmFilter="0, 0; .2, .5; .8, .5; 1, 0"/>
                                        <p:tgtEl>
                                          <p:spTgt spid="169"/>
                                        </p:tgtEl>
                                      </p:cBhvr>
                                    </p:animEffect>
                                    <p:animScale>
                                      <p:cBhvr>
                                        <p:cTn id="19" dur="250" autoRev="1" fill="hold"/>
                                        <p:tgtEl>
                                          <p:spTgt spid="169"/>
                                        </p:tgtEl>
                                      </p:cBhvr>
                                      <p:by x="105000" y="105000"/>
                                    </p:animScale>
                                  </p:childTnLst>
                                </p:cTn>
                              </p:par>
                              <p:par>
                                <p:cTn id="20" presetID="26" presetClass="emph" presetSubtype="0" fill="hold" grpId="0" nodeType="withEffect">
                                  <p:stCondLst>
                                    <p:cond delay="0"/>
                                  </p:stCondLst>
                                  <p:childTnLst>
                                    <p:animEffect transition="out" filter="fade">
                                      <p:cBhvr>
                                        <p:cTn id="21" dur="500" tmFilter="0, 0; .2, .5; .8, .5; 1, 0"/>
                                        <p:tgtEl>
                                          <p:spTgt spid="171"/>
                                        </p:tgtEl>
                                      </p:cBhvr>
                                    </p:animEffect>
                                    <p:animScale>
                                      <p:cBhvr>
                                        <p:cTn id="22" dur="250" autoRev="1" fill="hold"/>
                                        <p:tgtEl>
                                          <p:spTgt spid="171"/>
                                        </p:tgtEl>
                                      </p:cBhvr>
                                      <p:by x="105000" y="105000"/>
                                    </p:animScale>
                                  </p:childTnLst>
                                </p:cTn>
                              </p:par>
                              <p:par>
                                <p:cTn id="23" presetID="22" presetClass="entr" presetSubtype="8" fill="hold" grpId="0" nodeType="withEffect">
                                  <p:stCondLst>
                                    <p:cond delay="0"/>
                                  </p:stCondLst>
                                  <p:childTnLst>
                                    <p:set>
                                      <p:cBhvr>
                                        <p:cTn id="24" dur="1" fill="hold">
                                          <p:stCondLst>
                                            <p:cond delay="0"/>
                                          </p:stCondLst>
                                        </p:cTn>
                                        <p:tgtEl>
                                          <p:spTgt spid="175"/>
                                        </p:tgtEl>
                                        <p:attrNameLst>
                                          <p:attrName>style.visibility</p:attrName>
                                        </p:attrNameLst>
                                      </p:cBhvr>
                                      <p:to>
                                        <p:strVal val="visible"/>
                                      </p:to>
                                    </p:set>
                                    <p:animEffect transition="in" filter="wipe(left)">
                                      <p:cBhvr>
                                        <p:cTn id="25" dur="500"/>
                                        <p:tgtEl>
                                          <p:spTgt spid="175"/>
                                        </p:tgtEl>
                                      </p:cBhvr>
                                    </p:animEffect>
                                  </p:childTnLst>
                                </p:cTn>
                              </p:par>
                              <p:par>
                                <p:cTn id="26" presetID="26" presetClass="emph" presetSubtype="0" fill="hold" grpId="0" nodeType="withEffect">
                                  <p:stCondLst>
                                    <p:cond delay="0"/>
                                  </p:stCondLst>
                                  <p:childTnLst>
                                    <p:animEffect transition="out" filter="fade">
                                      <p:cBhvr>
                                        <p:cTn id="27" dur="500" tmFilter="0, 0; .2, .5; .8, .5; 1, 0"/>
                                        <p:tgtEl>
                                          <p:spTgt spid="173"/>
                                        </p:tgtEl>
                                      </p:cBhvr>
                                    </p:animEffect>
                                    <p:animScale>
                                      <p:cBhvr>
                                        <p:cTn id="28" dur="250" autoRev="1" fill="hold"/>
                                        <p:tgtEl>
                                          <p:spTgt spid="173"/>
                                        </p:tgtEl>
                                      </p:cBhvr>
                                      <p:by x="105000" y="105000"/>
                                    </p:animScale>
                                  </p:childTnLst>
                                </p:cTn>
                              </p:par>
                              <p:par>
                                <p:cTn id="29" presetID="26" presetClass="emph" presetSubtype="0" fill="hold" grpId="0" nodeType="withEffect">
                                  <p:stCondLst>
                                    <p:cond delay="0"/>
                                  </p:stCondLst>
                                  <p:childTnLst>
                                    <p:animEffect transition="out" filter="fade">
                                      <p:cBhvr>
                                        <p:cTn id="30" dur="500" tmFilter="0, 0; .2, .5; .8, .5; 1, 0"/>
                                        <p:tgtEl>
                                          <p:spTgt spid="180"/>
                                        </p:tgtEl>
                                      </p:cBhvr>
                                    </p:animEffect>
                                    <p:animScale>
                                      <p:cBhvr>
                                        <p:cTn id="31" dur="250" autoRev="1" fill="hold"/>
                                        <p:tgtEl>
                                          <p:spTgt spid="180"/>
                                        </p:tgtEl>
                                      </p:cBhvr>
                                      <p:by x="105000" y="105000"/>
                                    </p:animScale>
                                  </p:childTnLst>
                                </p:cTn>
                              </p:par>
                              <p:par>
                                <p:cTn id="32" presetID="26" presetClass="emph" presetSubtype="0" fill="hold" grpId="0" nodeType="withEffect">
                                  <p:stCondLst>
                                    <p:cond delay="0"/>
                                  </p:stCondLst>
                                  <p:childTnLst>
                                    <p:animEffect transition="out" filter="fade">
                                      <p:cBhvr>
                                        <p:cTn id="33" dur="500" tmFilter="0, 0; .2, .5; .8, .5; 1, 0"/>
                                        <p:tgtEl>
                                          <p:spTgt spid="182"/>
                                        </p:tgtEl>
                                      </p:cBhvr>
                                    </p:animEffect>
                                    <p:animScale>
                                      <p:cBhvr>
                                        <p:cTn id="34" dur="250" autoRev="1" fill="hold"/>
                                        <p:tgtEl>
                                          <p:spTgt spid="182"/>
                                        </p:tgtEl>
                                      </p:cBhvr>
                                      <p:by x="105000" y="105000"/>
                                    </p:animScale>
                                  </p:childTnLst>
                                </p:cTn>
                              </p:par>
                              <p:par>
                                <p:cTn id="35" presetID="26" presetClass="emph" presetSubtype="0" fill="hold" grpId="0" nodeType="withEffect">
                                  <p:stCondLst>
                                    <p:cond delay="0"/>
                                  </p:stCondLst>
                                  <p:childTnLst>
                                    <p:animEffect transition="out" filter="fade">
                                      <p:cBhvr>
                                        <p:cTn id="36" dur="500" tmFilter="0, 0; .2, .5; .8, .5; 1, 0"/>
                                        <p:tgtEl>
                                          <p:spTgt spid="184"/>
                                        </p:tgtEl>
                                      </p:cBhvr>
                                    </p:animEffect>
                                    <p:animScale>
                                      <p:cBhvr>
                                        <p:cTn id="37" dur="250" autoRev="1" fill="hold"/>
                                        <p:tgtEl>
                                          <p:spTgt spid="184"/>
                                        </p:tgtEl>
                                      </p:cBhvr>
                                      <p:by x="105000" y="105000"/>
                                    </p:animScale>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fade">
                                      <p:cBhvr>
                                        <p:cTn id="42" dur="5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86"/>
                                        </p:tgtEl>
                                        <p:attrNameLst>
                                          <p:attrName>style.visibility</p:attrName>
                                        </p:attrNameLst>
                                      </p:cBhvr>
                                      <p:to>
                                        <p:strVal val="visible"/>
                                      </p:to>
                                    </p:set>
                                    <p:animEffect transition="in" filter="fade">
                                      <p:cBhvr>
                                        <p:cTn id="47" dur="500"/>
                                        <p:tgtEl>
                                          <p:spTgt spid="18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87"/>
                                        </p:tgtEl>
                                        <p:attrNameLst>
                                          <p:attrName>style.visibility</p:attrName>
                                        </p:attrNameLst>
                                      </p:cBhvr>
                                      <p:to>
                                        <p:strVal val="visible"/>
                                      </p:to>
                                    </p:set>
                                    <p:animEffect transition="in" filter="fade">
                                      <p:cBhvr>
                                        <p:cTn id="50" dur="500"/>
                                        <p:tgtEl>
                                          <p:spTgt spid="18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fade">
                                      <p:cBhvr>
                                        <p:cTn id="5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p:bldP spid="140" grpId="0" animBg="1"/>
      <p:bldP spid="148" grpId="0" animBg="1"/>
      <p:bldP spid="167" grpId="0" animBg="1"/>
      <p:bldP spid="169" grpId="0" animBg="1"/>
      <p:bldP spid="171" grpId="0" animBg="1"/>
      <p:bldP spid="173" grpId="0" animBg="1"/>
      <p:bldP spid="175" grpId="0" animBg="1"/>
      <p:bldP spid="180" grpId="0" animBg="1"/>
      <p:bldP spid="182" grpId="0" animBg="1"/>
      <p:bldP spid="184" grpId="0" animBg="1"/>
      <p:bldP spid="186" grpId="0"/>
      <p:bldP spid="187"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p:txBody>
          <a:bodyPr/>
          <a:lstStyle/>
          <a:p>
            <a:r>
              <a:rPr lang="en-US" altLang="en-US" dirty="0">
                <a:latin typeface="Arial" panose="020B0604020202020204" pitchFamily="34" charset="0"/>
              </a:rPr>
              <a:t>Merge (Case Scenarios)</a:t>
            </a:r>
          </a:p>
        </p:txBody>
      </p:sp>
      <p:sp>
        <p:nvSpPr>
          <p:cNvPr id="140" name="Rounded Rectangle 139"/>
          <p:cNvSpPr/>
          <p:nvPr/>
        </p:nvSpPr>
        <p:spPr>
          <a:xfrm>
            <a:off x="1042200" y="2587666"/>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3</a:t>
            </a:r>
            <a:endParaRPr lang="en-GB" sz="2000" dirty="0"/>
          </a:p>
        </p:txBody>
      </p:sp>
      <p:sp>
        <p:nvSpPr>
          <p:cNvPr id="141" name="Rectangle 140"/>
          <p:cNvSpPr/>
          <p:nvPr/>
        </p:nvSpPr>
        <p:spPr>
          <a:xfrm>
            <a:off x="1233764" y="221957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148" name="Rectangle 147"/>
          <p:cNvSpPr/>
          <p:nvPr/>
        </p:nvSpPr>
        <p:spPr>
          <a:xfrm>
            <a:off x="862657" y="2243904"/>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6" name="Text Box 5"/>
          <p:cNvSpPr txBox="1">
            <a:spLocks noChangeArrowheads="1"/>
          </p:cNvSpPr>
          <p:nvPr/>
        </p:nvSpPr>
        <p:spPr bwMode="gray">
          <a:xfrm>
            <a:off x="1055029" y="3575792"/>
            <a:ext cx="35747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a</a:t>
            </a:r>
            <a:endParaRPr lang="en-US" altLang="en-US" sz="1800" dirty="0"/>
          </a:p>
        </p:txBody>
      </p:sp>
      <p:sp>
        <p:nvSpPr>
          <p:cNvPr id="157" name="Up Arrow 156"/>
          <p:cNvSpPr/>
          <p:nvPr/>
        </p:nvSpPr>
        <p:spPr>
          <a:xfrm>
            <a:off x="1164859" y="3254159"/>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67" name="Rounded Rectangle 166"/>
          <p:cNvSpPr/>
          <p:nvPr/>
        </p:nvSpPr>
        <p:spPr>
          <a:xfrm>
            <a:off x="1628071" y="2587666"/>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5</a:t>
            </a:r>
            <a:endParaRPr lang="en-GB" sz="2000" dirty="0"/>
          </a:p>
        </p:txBody>
      </p:sp>
      <p:sp>
        <p:nvSpPr>
          <p:cNvPr id="168" name="Rectangle 167"/>
          <p:cNvSpPr/>
          <p:nvPr/>
        </p:nvSpPr>
        <p:spPr>
          <a:xfrm>
            <a:off x="1819635" y="221957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169" name="Rounded Rectangle 168"/>
          <p:cNvSpPr/>
          <p:nvPr/>
        </p:nvSpPr>
        <p:spPr>
          <a:xfrm>
            <a:off x="2205562" y="2587666"/>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170" name="Rectangle 169"/>
          <p:cNvSpPr/>
          <p:nvPr/>
        </p:nvSpPr>
        <p:spPr>
          <a:xfrm>
            <a:off x="2397126" y="221957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3</a:t>
            </a:r>
            <a:endParaRPr lang="en-GB" sz="1800" dirty="0">
              <a:solidFill>
                <a:schemeClr val="tx2"/>
              </a:solidFill>
            </a:endParaRPr>
          </a:p>
        </p:txBody>
      </p:sp>
      <p:sp>
        <p:nvSpPr>
          <p:cNvPr id="171" name="Rounded Rectangle 170"/>
          <p:cNvSpPr/>
          <p:nvPr/>
        </p:nvSpPr>
        <p:spPr>
          <a:xfrm>
            <a:off x="2750610" y="2574069"/>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8</a:t>
            </a:r>
            <a:endParaRPr lang="en-GB" sz="2000" dirty="0"/>
          </a:p>
        </p:txBody>
      </p:sp>
      <p:sp>
        <p:nvSpPr>
          <p:cNvPr id="172" name="Rectangle 171"/>
          <p:cNvSpPr/>
          <p:nvPr/>
        </p:nvSpPr>
        <p:spPr>
          <a:xfrm>
            <a:off x="2942174" y="22059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4</a:t>
            </a:r>
            <a:endParaRPr lang="en-GB" sz="1800" dirty="0">
              <a:solidFill>
                <a:schemeClr val="tx2"/>
              </a:solidFill>
            </a:endParaRPr>
          </a:p>
        </p:txBody>
      </p:sp>
      <p:sp>
        <p:nvSpPr>
          <p:cNvPr id="173" name="Rounded Rectangle 172"/>
          <p:cNvSpPr/>
          <p:nvPr/>
        </p:nvSpPr>
        <p:spPr>
          <a:xfrm>
            <a:off x="3755675" y="2587666"/>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a:t>
            </a:r>
            <a:endParaRPr lang="en-GB" sz="2000" dirty="0"/>
          </a:p>
        </p:txBody>
      </p:sp>
      <p:sp>
        <p:nvSpPr>
          <p:cNvPr id="174" name="Rectangle 173"/>
          <p:cNvSpPr/>
          <p:nvPr/>
        </p:nvSpPr>
        <p:spPr>
          <a:xfrm>
            <a:off x="3947239" y="221957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5</a:t>
            </a:r>
            <a:endParaRPr lang="en-GB" sz="1800" dirty="0">
              <a:solidFill>
                <a:schemeClr val="tx2"/>
              </a:solidFill>
            </a:endParaRPr>
          </a:p>
        </p:txBody>
      </p:sp>
      <p:sp>
        <p:nvSpPr>
          <p:cNvPr id="175" name="Rectangle 174"/>
          <p:cNvSpPr/>
          <p:nvPr/>
        </p:nvSpPr>
        <p:spPr>
          <a:xfrm>
            <a:off x="3576132" y="2243904"/>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0" name="Rounded Rectangle 179"/>
          <p:cNvSpPr/>
          <p:nvPr/>
        </p:nvSpPr>
        <p:spPr>
          <a:xfrm>
            <a:off x="4341546" y="2587666"/>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6</a:t>
            </a:r>
            <a:endParaRPr lang="en-GB" sz="2000" dirty="0"/>
          </a:p>
        </p:txBody>
      </p:sp>
      <p:sp>
        <p:nvSpPr>
          <p:cNvPr id="181" name="Rectangle 180"/>
          <p:cNvSpPr/>
          <p:nvPr/>
        </p:nvSpPr>
        <p:spPr>
          <a:xfrm>
            <a:off x="4533110" y="221957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6</a:t>
            </a:r>
            <a:endParaRPr lang="en-GB" sz="1800" dirty="0">
              <a:solidFill>
                <a:schemeClr val="tx2"/>
              </a:solidFill>
            </a:endParaRPr>
          </a:p>
        </p:txBody>
      </p:sp>
      <p:sp>
        <p:nvSpPr>
          <p:cNvPr id="182" name="Rounded Rectangle 181"/>
          <p:cNvSpPr/>
          <p:nvPr/>
        </p:nvSpPr>
        <p:spPr>
          <a:xfrm>
            <a:off x="4919037" y="2587666"/>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183" name="Rectangle 182"/>
          <p:cNvSpPr/>
          <p:nvPr/>
        </p:nvSpPr>
        <p:spPr>
          <a:xfrm>
            <a:off x="5110601" y="221957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7</a:t>
            </a:r>
            <a:endParaRPr lang="en-GB" sz="1800" dirty="0">
              <a:solidFill>
                <a:schemeClr val="tx2"/>
              </a:solidFill>
            </a:endParaRPr>
          </a:p>
        </p:txBody>
      </p:sp>
      <p:sp>
        <p:nvSpPr>
          <p:cNvPr id="184" name="Rounded Rectangle 183"/>
          <p:cNvSpPr/>
          <p:nvPr/>
        </p:nvSpPr>
        <p:spPr>
          <a:xfrm>
            <a:off x="5464085" y="2574069"/>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9</a:t>
            </a:r>
            <a:endParaRPr lang="en-GB" sz="2000" dirty="0"/>
          </a:p>
        </p:txBody>
      </p:sp>
      <p:sp>
        <p:nvSpPr>
          <p:cNvPr id="185" name="Rectangle 184"/>
          <p:cNvSpPr/>
          <p:nvPr/>
        </p:nvSpPr>
        <p:spPr>
          <a:xfrm>
            <a:off x="5655649" y="22059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8</a:t>
            </a:r>
            <a:endParaRPr lang="en-GB" sz="1800" dirty="0">
              <a:solidFill>
                <a:schemeClr val="tx2"/>
              </a:solidFill>
            </a:endParaRPr>
          </a:p>
        </p:txBody>
      </p:sp>
      <p:sp>
        <p:nvSpPr>
          <p:cNvPr id="186" name="Text Box 5"/>
          <p:cNvSpPr txBox="1">
            <a:spLocks noChangeArrowheads="1"/>
          </p:cNvSpPr>
          <p:nvPr/>
        </p:nvSpPr>
        <p:spPr bwMode="gray">
          <a:xfrm>
            <a:off x="2616139" y="3575792"/>
            <a:ext cx="732573" cy="536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mid</a:t>
            </a:r>
            <a:endParaRPr lang="en-US" altLang="en-US" sz="1800" dirty="0"/>
          </a:p>
        </p:txBody>
      </p:sp>
      <p:sp>
        <p:nvSpPr>
          <p:cNvPr id="187" name="Up Arrow 186"/>
          <p:cNvSpPr/>
          <p:nvPr/>
        </p:nvSpPr>
        <p:spPr>
          <a:xfrm>
            <a:off x="2892426" y="3254159"/>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88" name="Text Box 5"/>
          <p:cNvSpPr txBox="1">
            <a:spLocks noChangeArrowheads="1"/>
          </p:cNvSpPr>
          <p:nvPr/>
        </p:nvSpPr>
        <p:spPr bwMode="gray">
          <a:xfrm>
            <a:off x="3768504" y="3575792"/>
            <a:ext cx="37350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b</a:t>
            </a:r>
            <a:endParaRPr lang="en-US" altLang="en-US" sz="1800" dirty="0"/>
          </a:p>
        </p:txBody>
      </p:sp>
      <p:sp>
        <p:nvSpPr>
          <p:cNvPr id="189" name="Up Arrow 188"/>
          <p:cNvSpPr/>
          <p:nvPr/>
        </p:nvSpPr>
        <p:spPr>
          <a:xfrm>
            <a:off x="3878334" y="3254159"/>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nvGrpSpPr>
          <p:cNvPr id="6" name="Group 5"/>
          <p:cNvGrpSpPr/>
          <p:nvPr/>
        </p:nvGrpSpPr>
        <p:grpSpPr>
          <a:xfrm>
            <a:off x="824322" y="4140843"/>
            <a:ext cx="5322615" cy="1905987"/>
            <a:chOff x="824322" y="4140843"/>
            <a:chExt cx="5322615" cy="1905987"/>
          </a:xfrm>
        </p:grpSpPr>
        <p:sp>
          <p:nvSpPr>
            <p:cNvPr id="59" name="Rounded Rectangle 58"/>
            <p:cNvSpPr/>
            <p:nvPr/>
          </p:nvSpPr>
          <p:spPr>
            <a:xfrm>
              <a:off x="1003865" y="4522531"/>
              <a:ext cx="478800" cy="4788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3</a:t>
              </a:r>
              <a:endParaRPr lang="en-GB" sz="2000" dirty="0"/>
            </a:p>
          </p:txBody>
        </p:sp>
        <p:sp>
          <p:nvSpPr>
            <p:cNvPr id="60" name="Rectangle 59"/>
            <p:cNvSpPr/>
            <p:nvPr/>
          </p:nvSpPr>
          <p:spPr>
            <a:xfrm>
              <a:off x="1195429"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61" name="Rectangle 60"/>
            <p:cNvSpPr/>
            <p:nvPr/>
          </p:nvSpPr>
          <p:spPr>
            <a:xfrm>
              <a:off x="824322" y="417876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 name="Group 1"/>
            <p:cNvGrpSpPr/>
            <p:nvPr/>
          </p:nvGrpSpPr>
          <p:grpSpPr>
            <a:xfrm>
              <a:off x="1012542" y="5181600"/>
              <a:ext cx="357470" cy="817026"/>
              <a:chOff x="1651307" y="5140820"/>
              <a:chExt cx="357470" cy="817026"/>
            </a:xfrm>
          </p:grpSpPr>
          <p:sp>
            <p:nvSpPr>
              <p:cNvPr id="62" name="Text Box 5"/>
              <p:cNvSpPr txBox="1">
                <a:spLocks noChangeArrowheads="1"/>
              </p:cNvSpPr>
              <p:nvPr/>
            </p:nvSpPr>
            <p:spPr bwMode="gray">
              <a:xfrm>
                <a:off x="1651307" y="5462453"/>
                <a:ext cx="35747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a</a:t>
                </a:r>
                <a:endParaRPr lang="en-US" altLang="en-US" sz="1800" dirty="0"/>
              </a:p>
            </p:txBody>
          </p:sp>
          <p:sp>
            <p:nvSpPr>
              <p:cNvPr id="63" name="Up Arrow 62"/>
              <p:cNvSpPr/>
              <p:nvPr/>
            </p:nvSpPr>
            <p:spPr>
              <a:xfrm>
                <a:off x="1731972" y="5140820"/>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64" name="Rounded Rectangle 63"/>
            <p:cNvSpPr/>
            <p:nvPr/>
          </p:nvSpPr>
          <p:spPr>
            <a:xfrm>
              <a:off x="1589736"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5</a:t>
              </a:r>
              <a:endParaRPr lang="en-GB" sz="2000" dirty="0"/>
            </a:p>
          </p:txBody>
        </p:sp>
        <p:sp>
          <p:nvSpPr>
            <p:cNvPr id="65" name="Rectangle 64"/>
            <p:cNvSpPr/>
            <p:nvPr/>
          </p:nvSpPr>
          <p:spPr>
            <a:xfrm>
              <a:off x="1781300"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66" name="Rounded Rectangle 65"/>
            <p:cNvSpPr/>
            <p:nvPr/>
          </p:nvSpPr>
          <p:spPr>
            <a:xfrm>
              <a:off x="2167227"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67" name="Rectangle 66"/>
            <p:cNvSpPr/>
            <p:nvPr/>
          </p:nvSpPr>
          <p:spPr>
            <a:xfrm>
              <a:off x="2358791"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3</a:t>
              </a:r>
              <a:endParaRPr lang="en-GB" sz="1800" dirty="0">
                <a:solidFill>
                  <a:schemeClr val="tx2"/>
                </a:solidFill>
              </a:endParaRPr>
            </a:p>
          </p:txBody>
        </p:sp>
        <p:sp>
          <p:nvSpPr>
            <p:cNvPr id="68" name="Rounded Rectangle 67"/>
            <p:cNvSpPr/>
            <p:nvPr/>
          </p:nvSpPr>
          <p:spPr>
            <a:xfrm>
              <a:off x="2712275" y="450893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8</a:t>
              </a:r>
              <a:endParaRPr lang="en-GB" sz="2000" dirty="0"/>
            </a:p>
          </p:txBody>
        </p:sp>
        <p:sp>
          <p:nvSpPr>
            <p:cNvPr id="69" name="Rectangle 68"/>
            <p:cNvSpPr/>
            <p:nvPr/>
          </p:nvSpPr>
          <p:spPr>
            <a:xfrm>
              <a:off x="2903839" y="41408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4</a:t>
              </a:r>
              <a:endParaRPr lang="en-GB" sz="1800" dirty="0">
                <a:solidFill>
                  <a:schemeClr val="tx2"/>
                </a:solidFill>
              </a:endParaRPr>
            </a:p>
          </p:txBody>
        </p:sp>
        <p:sp>
          <p:nvSpPr>
            <p:cNvPr id="70" name="Rounded Rectangle 69"/>
            <p:cNvSpPr/>
            <p:nvPr/>
          </p:nvSpPr>
          <p:spPr>
            <a:xfrm>
              <a:off x="3717340"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a:t>
              </a:r>
              <a:endParaRPr lang="en-GB" sz="2000" dirty="0"/>
            </a:p>
          </p:txBody>
        </p:sp>
        <p:sp>
          <p:nvSpPr>
            <p:cNvPr id="71" name="Rectangle 70"/>
            <p:cNvSpPr/>
            <p:nvPr/>
          </p:nvSpPr>
          <p:spPr>
            <a:xfrm>
              <a:off x="3908904"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5</a:t>
              </a:r>
              <a:endParaRPr lang="en-GB" sz="1800" dirty="0">
                <a:solidFill>
                  <a:schemeClr val="tx2"/>
                </a:solidFill>
              </a:endParaRPr>
            </a:p>
          </p:txBody>
        </p:sp>
        <p:sp>
          <p:nvSpPr>
            <p:cNvPr id="72" name="Rectangle 71"/>
            <p:cNvSpPr/>
            <p:nvPr/>
          </p:nvSpPr>
          <p:spPr>
            <a:xfrm>
              <a:off x="3537797" y="417876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Rounded Rectangle 72"/>
            <p:cNvSpPr/>
            <p:nvPr/>
          </p:nvSpPr>
          <p:spPr>
            <a:xfrm>
              <a:off x="4303211"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6</a:t>
              </a:r>
              <a:endParaRPr lang="en-GB" sz="2000" dirty="0"/>
            </a:p>
          </p:txBody>
        </p:sp>
        <p:sp>
          <p:nvSpPr>
            <p:cNvPr id="74" name="Rectangle 73"/>
            <p:cNvSpPr/>
            <p:nvPr/>
          </p:nvSpPr>
          <p:spPr>
            <a:xfrm>
              <a:off x="4494775"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6</a:t>
              </a:r>
              <a:endParaRPr lang="en-GB" sz="1800" dirty="0">
                <a:solidFill>
                  <a:schemeClr val="tx2"/>
                </a:solidFill>
              </a:endParaRPr>
            </a:p>
          </p:txBody>
        </p:sp>
        <p:sp>
          <p:nvSpPr>
            <p:cNvPr id="75" name="Rounded Rectangle 74"/>
            <p:cNvSpPr/>
            <p:nvPr/>
          </p:nvSpPr>
          <p:spPr>
            <a:xfrm>
              <a:off x="4880702"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76" name="Rectangle 75"/>
            <p:cNvSpPr/>
            <p:nvPr/>
          </p:nvSpPr>
          <p:spPr>
            <a:xfrm>
              <a:off x="5072266"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7</a:t>
              </a:r>
              <a:endParaRPr lang="en-GB" sz="1800" dirty="0">
                <a:solidFill>
                  <a:schemeClr val="tx2"/>
                </a:solidFill>
              </a:endParaRPr>
            </a:p>
          </p:txBody>
        </p:sp>
        <p:sp>
          <p:nvSpPr>
            <p:cNvPr id="77" name="Rounded Rectangle 76"/>
            <p:cNvSpPr/>
            <p:nvPr/>
          </p:nvSpPr>
          <p:spPr>
            <a:xfrm>
              <a:off x="5425750" y="450893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9</a:t>
              </a:r>
              <a:endParaRPr lang="en-GB" sz="2000" dirty="0"/>
            </a:p>
          </p:txBody>
        </p:sp>
        <p:sp>
          <p:nvSpPr>
            <p:cNvPr id="78" name="Rectangle 77"/>
            <p:cNvSpPr/>
            <p:nvPr/>
          </p:nvSpPr>
          <p:spPr>
            <a:xfrm>
              <a:off x="5617314" y="41408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8</a:t>
              </a:r>
              <a:endParaRPr lang="en-GB" sz="1800" dirty="0">
                <a:solidFill>
                  <a:schemeClr val="tx2"/>
                </a:solidFill>
              </a:endParaRPr>
            </a:p>
          </p:txBody>
        </p:sp>
        <p:grpSp>
          <p:nvGrpSpPr>
            <p:cNvPr id="3" name="Group 2"/>
            <p:cNvGrpSpPr/>
            <p:nvPr/>
          </p:nvGrpSpPr>
          <p:grpSpPr>
            <a:xfrm>
              <a:off x="2577804" y="5189024"/>
              <a:ext cx="732573" cy="857806"/>
              <a:chOff x="2577804" y="5189024"/>
              <a:chExt cx="732573" cy="857806"/>
            </a:xfrm>
          </p:grpSpPr>
          <p:sp>
            <p:nvSpPr>
              <p:cNvPr id="79" name="Text Box 5"/>
              <p:cNvSpPr txBox="1">
                <a:spLocks noChangeArrowheads="1"/>
              </p:cNvSpPr>
              <p:nvPr/>
            </p:nvSpPr>
            <p:spPr bwMode="gray">
              <a:xfrm>
                <a:off x="2577804" y="5510657"/>
                <a:ext cx="732573" cy="536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mid</a:t>
                </a:r>
                <a:endParaRPr lang="en-US" altLang="en-US" sz="1800" dirty="0"/>
              </a:p>
            </p:txBody>
          </p:sp>
          <p:sp>
            <p:nvSpPr>
              <p:cNvPr id="80" name="Up Arrow 79"/>
              <p:cNvSpPr/>
              <p:nvPr/>
            </p:nvSpPr>
            <p:spPr>
              <a:xfrm>
                <a:off x="2854091"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5" name="Group 4"/>
            <p:cNvGrpSpPr/>
            <p:nvPr/>
          </p:nvGrpSpPr>
          <p:grpSpPr>
            <a:xfrm>
              <a:off x="3730169" y="5189024"/>
              <a:ext cx="373500" cy="817026"/>
              <a:chOff x="3730169" y="5189024"/>
              <a:chExt cx="373500" cy="817026"/>
            </a:xfrm>
          </p:grpSpPr>
          <p:sp>
            <p:nvSpPr>
              <p:cNvPr id="81" name="Text Box 5"/>
              <p:cNvSpPr txBox="1">
                <a:spLocks noChangeArrowheads="1"/>
              </p:cNvSpPr>
              <p:nvPr/>
            </p:nvSpPr>
            <p:spPr bwMode="gray">
              <a:xfrm>
                <a:off x="3730169" y="5510657"/>
                <a:ext cx="37350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b</a:t>
                </a:r>
                <a:endParaRPr lang="en-US" altLang="en-US" sz="1800" dirty="0"/>
              </a:p>
            </p:txBody>
          </p:sp>
          <p:sp>
            <p:nvSpPr>
              <p:cNvPr id="82" name="Up Arrow 81"/>
              <p:cNvSpPr/>
              <p:nvPr/>
            </p:nvSpPr>
            <p:spPr>
              <a:xfrm>
                <a:off x="3839999"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sp>
        <p:nvSpPr>
          <p:cNvPr id="84" name="Text Box 33"/>
          <p:cNvSpPr txBox="1">
            <a:spLocks noChangeArrowheads="1"/>
          </p:cNvSpPr>
          <p:nvPr/>
        </p:nvSpPr>
        <p:spPr bwMode="gray">
          <a:xfrm>
            <a:off x="725611" y="1389103"/>
            <a:ext cx="5421326"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smtClean="0">
                <a:solidFill>
                  <a:srgbClr val="C00000"/>
                </a:solidFill>
                <a:latin typeface="Arial" charset="0"/>
              </a:rPr>
              <a:t>Case 1: </a:t>
            </a:r>
            <a:r>
              <a:rPr lang="en-US" altLang="en-US" sz="2000" dirty="0" smtClean="0">
                <a:solidFill>
                  <a:schemeClr val="tx1"/>
                </a:solidFill>
                <a:latin typeface="Arial" charset="0"/>
              </a:rPr>
              <a:t>1st </a:t>
            </a:r>
            <a:r>
              <a:rPr lang="en-US" altLang="en-US" sz="2000" dirty="0">
                <a:solidFill>
                  <a:schemeClr val="tx1"/>
                </a:solidFill>
                <a:latin typeface="Arial" charset="0"/>
              </a:rPr>
              <a:t>element of 1st half is smaller</a:t>
            </a:r>
          </a:p>
        </p:txBody>
      </p:sp>
    </p:spTree>
    <p:extLst>
      <p:ext uri="{BB962C8B-B14F-4D97-AF65-F5344CB8AC3E}">
        <p14:creationId xmlns:p14="http://schemas.microsoft.com/office/powerpoint/2010/main" val="2862589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40"/>
                                        </p:tgtEl>
                                      </p:cBhvr>
                                    </p:animEffect>
                                    <p:animScale>
                                      <p:cBhvr>
                                        <p:cTn id="7" dur="250" autoRev="1" fill="hold"/>
                                        <p:tgtEl>
                                          <p:spTgt spid="140"/>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173"/>
                                        </p:tgtEl>
                                      </p:cBhvr>
                                    </p:animEffect>
                                    <p:animScale>
                                      <p:cBhvr>
                                        <p:cTn id="10" dur="250" autoRev="1" fill="hold"/>
                                        <p:tgtEl>
                                          <p:spTgt spid="173"/>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 grpId="0" animBg="1"/>
      <p:bldP spid="17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err="1" smtClean="0"/>
              <a:t>Mergesort</a:t>
            </a:r>
            <a:endParaRPr lang="en-GB" dirty="0"/>
          </a:p>
        </p:txBody>
      </p:sp>
      <p:sp>
        <p:nvSpPr>
          <p:cNvPr id="29699" name="Rectangle 3"/>
          <p:cNvSpPr>
            <a:spLocks noGrp="1" noChangeArrowheads="1"/>
          </p:cNvSpPr>
          <p:nvPr>
            <p:ph sz="quarter" idx="17"/>
          </p:nvPr>
        </p:nvSpPr>
        <p:spPr>
          <a:xfrm>
            <a:off x="495141" y="1471612"/>
            <a:ext cx="8912543" cy="5005387"/>
          </a:xfrm>
        </p:spPr>
        <p:txBody>
          <a:bodyPr/>
          <a:lstStyle/>
          <a:p>
            <a:pPr>
              <a:lnSpc>
                <a:spcPct val="110000"/>
              </a:lnSpc>
              <a:buFont typeface="Monotype Sorts" pitchFamily="2" charset="2"/>
              <a:buNone/>
              <a:defRPr/>
            </a:pPr>
            <a:r>
              <a:rPr lang="en-US" sz="2400" b="1" dirty="0" smtClean="0">
                <a:solidFill>
                  <a:srgbClr val="C00000"/>
                </a:solidFill>
                <a:latin typeface="Arial" charset="0"/>
              </a:rPr>
              <a:t>The Divide and Conquer approach</a:t>
            </a:r>
          </a:p>
          <a:p>
            <a:pPr>
              <a:lnSpc>
                <a:spcPct val="110000"/>
              </a:lnSpc>
              <a:buFont typeface="Monotype Sorts" pitchFamily="2" charset="2"/>
              <a:buNone/>
              <a:defRPr/>
            </a:pPr>
            <a:r>
              <a:rPr lang="en-US" sz="2400" dirty="0" smtClean="0">
                <a:latin typeface="Arial" charset="0"/>
              </a:rPr>
              <a:t>The skeleton of this approach:</a:t>
            </a:r>
          </a:p>
          <a:p>
            <a:pPr lvl="3" indent="-400050">
              <a:lnSpc>
                <a:spcPct val="110000"/>
              </a:lnSpc>
              <a:buFontTx/>
              <a:buNone/>
              <a:defRPr/>
            </a:pPr>
            <a:r>
              <a:rPr lang="en-US" b="1" dirty="0" smtClean="0">
                <a:latin typeface="+mj-lt"/>
                <a:ea typeface="Verdana" panose="020B0604030504040204" pitchFamily="34" charset="0"/>
                <a:cs typeface="Verdana" panose="020B0604030504040204" pitchFamily="34" charset="0"/>
              </a:rPr>
              <a:t>solve (problem of size n)</a:t>
            </a:r>
          </a:p>
          <a:p>
            <a:pPr lvl="4" indent="-400050">
              <a:lnSpc>
                <a:spcPct val="110000"/>
              </a:lnSpc>
              <a:buFontTx/>
              <a:buNone/>
              <a:defRPr/>
            </a:pPr>
            <a:r>
              <a:rPr lang="en-US" dirty="0" smtClean="0">
                <a:latin typeface="+mj-lt"/>
                <a:ea typeface="Verdana" panose="020B0604030504040204" pitchFamily="34" charset="0"/>
                <a:cs typeface="Verdana" panose="020B0604030504040204" pitchFamily="34" charset="0"/>
              </a:rPr>
              <a:t>{	</a:t>
            </a:r>
            <a:r>
              <a:rPr lang="en-US" dirty="0" smtClean="0">
                <a:effectLst/>
                <a:latin typeface="+mj-lt"/>
                <a:ea typeface="Verdana" panose="020B0604030504040204" pitchFamily="34" charset="0"/>
                <a:cs typeface="Verdana" panose="020B0604030504040204" pitchFamily="34" charset="0"/>
              </a:rPr>
              <a:t>if (n &lt;= minimum size)</a:t>
            </a:r>
          </a:p>
          <a:p>
            <a:pPr lvl="4" indent="-400050">
              <a:lnSpc>
                <a:spcPct val="110000"/>
              </a:lnSpc>
              <a:buFontTx/>
              <a:buNone/>
              <a:defRPr/>
            </a:pPr>
            <a:r>
              <a:rPr lang="en-US" dirty="0" smtClean="0">
                <a:latin typeface="+mj-lt"/>
                <a:ea typeface="Verdana" panose="020B0604030504040204" pitchFamily="34" charset="0"/>
                <a:cs typeface="Verdana" panose="020B0604030504040204" pitchFamily="34" charset="0"/>
              </a:rPr>
              <a:t>		</a:t>
            </a:r>
            <a:r>
              <a:rPr lang="en-US" b="1" dirty="0">
                <a:effectLst>
                  <a:glow rad="228600">
                    <a:srgbClr val="FFC000">
                      <a:alpha val="40000"/>
                    </a:srgbClr>
                  </a:glow>
                </a:effectLst>
                <a:latin typeface="+mj-lt"/>
                <a:ea typeface="Verdana" panose="020B0604030504040204" pitchFamily="34" charset="0"/>
                <a:cs typeface="Verdana" panose="020B0604030504040204" pitchFamily="34" charset="0"/>
              </a:rPr>
              <a:t>solve the problem directly;</a:t>
            </a:r>
          </a:p>
          <a:p>
            <a:pPr lvl="4" indent="-400050">
              <a:lnSpc>
                <a:spcPct val="110000"/>
              </a:lnSpc>
              <a:buFontTx/>
              <a:buNone/>
              <a:defRPr/>
            </a:pPr>
            <a:r>
              <a:rPr lang="en-US" dirty="0" smtClean="0">
                <a:latin typeface="+mj-lt"/>
                <a:ea typeface="Verdana" panose="020B0604030504040204" pitchFamily="34" charset="0"/>
                <a:cs typeface="Verdana" panose="020B0604030504040204" pitchFamily="34" charset="0"/>
              </a:rPr>
              <a:t>	else {</a:t>
            </a:r>
          </a:p>
          <a:p>
            <a:pPr marL="2513013" lvl="5" indent="-87313">
              <a:lnSpc>
                <a:spcPct val="110000"/>
              </a:lnSpc>
              <a:buFontTx/>
              <a:buNone/>
              <a:defRPr/>
            </a:pPr>
            <a:r>
              <a:rPr lang="en-US" dirty="0" smtClean="0">
                <a:latin typeface="+mj-lt"/>
                <a:ea typeface="Verdana" panose="020B0604030504040204" pitchFamily="34" charset="0"/>
                <a:cs typeface="Verdana" panose="020B0604030504040204" pitchFamily="34" charset="0"/>
              </a:rPr>
              <a:t>		divide the problem into p</a:t>
            </a:r>
            <a:r>
              <a:rPr lang="en-US" baseline="-25000" dirty="0" smtClean="0">
                <a:latin typeface="+mj-lt"/>
                <a:ea typeface="Verdana" panose="020B0604030504040204" pitchFamily="34" charset="0"/>
                <a:cs typeface="Verdana" panose="020B0604030504040204" pitchFamily="34" charset="0"/>
              </a:rPr>
              <a:t>1</a:t>
            </a:r>
            <a:r>
              <a:rPr lang="en-US" dirty="0" smtClean="0">
                <a:latin typeface="+mj-lt"/>
                <a:ea typeface="Verdana" panose="020B0604030504040204" pitchFamily="34" charset="0"/>
                <a:cs typeface="Verdana" panose="020B0604030504040204" pitchFamily="34" charset="0"/>
              </a:rPr>
              <a:t>, p</a:t>
            </a:r>
            <a:r>
              <a:rPr lang="en-US" baseline="-25000" dirty="0" smtClean="0">
                <a:latin typeface="+mj-lt"/>
                <a:ea typeface="Verdana" panose="020B0604030504040204" pitchFamily="34" charset="0"/>
                <a:cs typeface="Verdana" panose="020B0604030504040204" pitchFamily="34" charset="0"/>
              </a:rPr>
              <a:t>2</a:t>
            </a:r>
            <a:r>
              <a:rPr lang="en-US" dirty="0" smtClean="0">
                <a:latin typeface="+mj-lt"/>
                <a:ea typeface="Verdana" panose="020B0604030504040204" pitchFamily="34" charset="0"/>
                <a:cs typeface="Verdana" panose="020B0604030504040204" pitchFamily="34" charset="0"/>
              </a:rPr>
              <a:t>, … , </a:t>
            </a:r>
            <a:r>
              <a:rPr lang="en-US" dirty="0" err="1" smtClean="0">
                <a:latin typeface="+mj-lt"/>
                <a:ea typeface="Verdana" panose="020B0604030504040204" pitchFamily="34" charset="0"/>
                <a:cs typeface="Verdana" panose="020B0604030504040204" pitchFamily="34" charset="0"/>
              </a:rPr>
              <a:t>p</a:t>
            </a:r>
            <a:r>
              <a:rPr lang="en-US" baseline="-25000" dirty="0" err="1" smtClean="0">
                <a:latin typeface="+mj-lt"/>
                <a:ea typeface="Verdana" panose="020B0604030504040204" pitchFamily="34" charset="0"/>
                <a:cs typeface="Verdana" panose="020B0604030504040204" pitchFamily="34" charset="0"/>
              </a:rPr>
              <a:t>k</a:t>
            </a:r>
            <a:r>
              <a:rPr lang="en-US" dirty="0" smtClean="0">
                <a:latin typeface="+mj-lt"/>
                <a:ea typeface="Verdana" panose="020B0604030504040204" pitchFamily="34" charset="0"/>
                <a:cs typeface="Verdana" panose="020B0604030504040204" pitchFamily="34" charset="0"/>
              </a:rPr>
              <a:t>;</a:t>
            </a:r>
          </a:p>
          <a:p>
            <a:pPr marL="2513013" lvl="5" indent="-87313">
              <a:lnSpc>
                <a:spcPct val="110000"/>
              </a:lnSpc>
              <a:buFontTx/>
              <a:buNone/>
              <a:defRPr/>
            </a:pPr>
            <a:r>
              <a:rPr lang="en-US" dirty="0" smtClean="0">
                <a:latin typeface="+mj-lt"/>
                <a:ea typeface="Verdana" panose="020B0604030504040204" pitchFamily="34" charset="0"/>
                <a:cs typeface="Verdana" panose="020B0604030504040204" pitchFamily="34" charset="0"/>
              </a:rPr>
              <a:t>		for each sub-problem </a:t>
            </a:r>
            <a:r>
              <a:rPr lang="en-US" dirty="0" err="1" smtClean="0">
                <a:latin typeface="+mj-lt"/>
                <a:ea typeface="Verdana" panose="020B0604030504040204" pitchFamily="34" charset="0"/>
                <a:cs typeface="Verdana" panose="020B0604030504040204" pitchFamily="34" charset="0"/>
              </a:rPr>
              <a:t>p</a:t>
            </a:r>
            <a:r>
              <a:rPr lang="en-US" baseline="-25000" dirty="0" err="1" smtClean="0">
                <a:latin typeface="+mj-lt"/>
                <a:ea typeface="Verdana" panose="020B0604030504040204" pitchFamily="34" charset="0"/>
                <a:cs typeface="Verdana" panose="020B0604030504040204" pitchFamily="34" charset="0"/>
              </a:rPr>
              <a:t>s</a:t>
            </a:r>
            <a:endParaRPr lang="en-US" baseline="-25000" dirty="0" smtClean="0">
              <a:latin typeface="+mj-lt"/>
              <a:ea typeface="Verdana" panose="020B0604030504040204" pitchFamily="34" charset="0"/>
              <a:cs typeface="Verdana" panose="020B0604030504040204" pitchFamily="34" charset="0"/>
            </a:endParaRPr>
          </a:p>
          <a:p>
            <a:pPr marL="2513013" lvl="5" indent="-87313">
              <a:lnSpc>
                <a:spcPct val="110000"/>
              </a:lnSpc>
              <a:buFontTx/>
              <a:buNone/>
              <a:defRPr/>
            </a:pPr>
            <a:r>
              <a:rPr lang="en-US" dirty="0" smtClean="0">
                <a:latin typeface="+mj-lt"/>
                <a:ea typeface="Verdana" panose="020B0604030504040204" pitchFamily="34" charset="0"/>
                <a:cs typeface="Verdana" panose="020B0604030504040204" pitchFamily="34" charset="0"/>
              </a:rPr>
              <a:t>			solution</a:t>
            </a:r>
            <a:r>
              <a:rPr lang="en-US" baseline="-25000" dirty="0" smtClean="0">
                <a:latin typeface="+mj-lt"/>
                <a:ea typeface="Verdana" panose="020B0604030504040204" pitchFamily="34" charset="0"/>
                <a:cs typeface="Verdana" panose="020B0604030504040204" pitchFamily="34" charset="0"/>
              </a:rPr>
              <a:t>s</a:t>
            </a:r>
            <a:r>
              <a:rPr lang="en-US" dirty="0" smtClean="0">
                <a:latin typeface="+mj-lt"/>
                <a:ea typeface="Verdana" panose="020B0604030504040204" pitchFamily="34" charset="0"/>
                <a:cs typeface="Verdana" panose="020B0604030504040204" pitchFamily="34" charset="0"/>
              </a:rPr>
              <a:t> = solve (</a:t>
            </a:r>
            <a:r>
              <a:rPr lang="en-US" dirty="0" err="1" smtClean="0">
                <a:latin typeface="+mj-lt"/>
                <a:ea typeface="Verdana" panose="020B0604030504040204" pitchFamily="34" charset="0"/>
                <a:cs typeface="Verdana" panose="020B0604030504040204" pitchFamily="34" charset="0"/>
              </a:rPr>
              <a:t>p</a:t>
            </a:r>
            <a:r>
              <a:rPr lang="en-US" baseline="-25000" dirty="0" err="1" smtClean="0">
                <a:latin typeface="+mj-lt"/>
                <a:ea typeface="Verdana" panose="020B0604030504040204" pitchFamily="34" charset="0"/>
                <a:cs typeface="Verdana" panose="020B0604030504040204" pitchFamily="34" charset="0"/>
              </a:rPr>
              <a:t>s</a:t>
            </a:r>
            <a:r>
              <a:rPr lang="en-US" dirty="0" smtClean="0">
                <a:latin typeface="+mj-lt"/>
                <a:ea typeface="Verdana" panose="020B0604030504040204" pitchFamily="34" charset="0"/>
                <a:cs typeface="Verdana" panose="020B0604030504040204" pitchFamily="34" charset="0"/>
              </a:rPr>
              <a:t>);</a:t>
            </a:r>
          </a:p>
          <a:p>
            <a:pPr marL="2513013" lvl="5" indent="-87313">
              <a:lnSpc>
                <a:spcPct val="110000"/>
              </a:lnSpc>
              <a:buFontTx/>
              <a:buNone/>
              <a:defRPr/>
            </a:pPr>
            <a:r>
              <a:rPr lang="en-US" dirty="0" smtClean="0">
                <a:latin typeface="+mj-lt"/>
                <a:ea typeface="Verdana" panose="020B0604030504040204" pitchFamily="34" charset="0"/>
                <a:cs typeface="Verdana" panose="020B0604030504040204" pitchFamily="34" charset="0"/>
              </a:rPr>
              <a:t>		combine all solution</a:t>
            </a:r>
            <a:r>
              <a:rPr lang="en-US" baseline="-25000" dirty="0" smtClean="0">
                <a:latin typeface="+mj-lt"/>
                <a:ea typeface="Verdana" panose="020B0604030504040204" pitchFamily="34" charset="0"/>
                <a:cs typeface="Verdana" panose="020B0604030504040204" pitchFamily="34" charset="0"/>
              </a:rPr>
              <a:t>s</a:t>
            </a:r>
            <a:r>
              <a:rPr lang="en-US" dirty="0" smtClean="0">
                <a:latin typeface="+mj-lt"/>
                <a:ea typeface="Verdana" panose="020B0604030504040204" pitchFamily="34" charset="0"/>
                <a:cs typeface="Verdana" panose="020B0604030504040204" pitchFamily="34" charset="0"/>
              </a:rPr>
              <a:t>;</a:t>
            </a:r>
          </a:p>
          <a:p>
            <a:pPr lvl="4" indent="-400050">
              <a:lnSpc>
                <a:spcPct val="110000"/>
              </a:lnSpc>
              <a:buFontTx/>
              <a:buNone/>
              <a:defRPr/>
            </a:pPr>
            <a:r>
              <a:rPr lang="en-US" dirty="0" smtClean="0">
                <a:latin typeface="+mj-lt"/>
                <a:ea typeface="Verdana" panose="020B0604030504040204" pitchFamily="34" charset="0"/>
                <a:cs typeface="Verdana" panose="020B0604030504040204" pitchFamily="34" charset="0"/>
              </a:rPr>
              <a:t>	}</a:t>
            </a:r>
          </a:p>
          <a:p>
            <a:pPr lvl="4" indent="-400050">
              <a:lnSpc>
                <a:spcPct val="110000"/>
              </a:lnSpc>
              <a:buFontTx/>
              <a:buNone/>
              <a:defRPr/>
            </a:pPr>
            <a:r>
              <a:rPr lang="en-US" dirty="0" smtClean="0">
                <a:latin typeface="+mj-lt"/>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10545144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p:txBody>
          <a:bodyPr/>
          <a:lstStyle/>
          <a:p>
            <a:r>
              <a:rPr lang="en-US" altLang="en-US" dirty="0">
                <a:latin typeface="Arial" panose="020B0604020202020204" pitchFamily="34" charset="0"/>
              </a:rPr>
              <a:t>Merge (Case Scenarios)</a:t>
            </a:r>
          </a:p>
        </p:txBody>
      </p:sp>
      <p:sp>
        <p:nvSpPr>
          <p:cNvPr id="140" name="Rounded Rectangle 139"/>
          <p:cNvSpPr/>
          <p:nvPr/>
        </p:nvSpPr>
        <p:spPr>
          <a:xfrm>
            <a:off x="1042200" y="2587666"/>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3</a:t>
            </a:r>
            <a:endParaRPr lang="en-GB" sz="2000" dirty="0"/>
          </a:p>
        </p:txBody>
      </p:sp>
      <p:sp>
        <p:nvSpPr>
          <p:cNvPr id="141" name="Rectangle 140"/>
          <p:cNvSpPr/>
          <p:nvPr/>
        </p:nvSpPr>
        <p:spPr>
          <a:xfrm>
            <a:off x="1233764" y="221957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148" name="Rectangle 147"/>
          <p:cNvSpPr/>
          <p:nvPr/>
        </p:nvSpPr>
        <p:spPr>
          <a:xfrm>
            <a:off x="862657" y="2243904"/>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6" name="Text Box 5"/>
          <p:cNvSpPr txBox="1">
            <a:spLocks noChangeArrowheads="1"/>
          </p:cNvSpPr>
          <p:nvPr/>
        </p:nvSpPr>
        <p:spPr bwMode="gray">
          <a:xfrm>
            <a:off x="1055029" y="3575792"/>
            <a:ext cx="35747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a</a:t>
            </a:r>
            <a:endParaRPr lang="en-US" altLang="en-US" sz="1800" dirty="0"/>
          </a:p>
        </p:txBody>
      </p:sp>
      <p:sp>
        <p:nvSpPr>
          <p:cNvPr id="157" name="Up Arrow 156"/>
          <p:cNvSpPr/>
          <p:nvPr/>
        </p:nvSpPr>
        <p:spPr>
          <a:xfrm>
            <a:off x="1164859" y="3254159"/>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67" name="Rounded Rectangle 166"/>
          <p:cNvSpPr/>
          <p:nvPr/>
        </p:nvSpPr>
        <p:spPr>
          <a:xfrm>
            <a:off x="1628071" y="2587666"/>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5</a:t>
            </a:r>
            <a:endParaRPr lang="en-GB" sz="2000" dirty="0"/>
          </a:p>
        </p:txBody>
      </p:sp>
      <p:sp>
        <p:nvSpPr>
          <p:cNvPr id="168" name="Rectangle 167"/>
          <p:cNvSpPr/>
          <p:nvPr/>
        </p:nvSpPr>
        <p:spPr>
          <a:xfrm>
            <a:off x="1819635" y="221957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169" name="Rounded Rectangle 168"/>
          <p:cNvSpPr/>
          <p:nvPr/>
        </p:nvSpPr>
        <p:spPr>
          <a:xfrm>
            <a:off x="2205562" y="2587666"/>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170" name="Rectangle 169"/>
          <p:cNvSpPr/>
          <p:nvPr/>
        </p:nvSpPr>
        <p:spPr>
          <a:xfrm>
            <a:off x="2397126" y="221957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3</a:t>
            </a:r>
            <a:endParaRPr lang="en-GB" sz="1800" dirty="0">
              <a:solidFill>
                <a:schemeClr val="tx2"/>
              </a:solidFill>
            </a:endParaRPr>
          </a:p>
        </p:txBody>
      </p:sp>
      <p:sp>
        <p:nvSpPr>
          <p:cNvPr id="171" name="Rounded Rectangle 170"/>
          <p:cNvSpPr/>
          <p:nvPr/>
        </p:nvSpPr>
        <p:spPr>
          <a:xfrm>
            <a:off x="2750610" y="2574069"/>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8</a:t>
            </a:r>
            <a:endParaRPr lang="en-GB" sz="2000" dirty="0"/>
          </a:p>
        </p:txBody>
      </p:sp>
      <p:sp>
        <p:nvSpPr>
          <p:cNvPr id="172" name="Rectangle 171"/>
          <p:cNvSpPr/>
          <p:nvPr/>
        </p:nvSpPr>
        <p:spPr>
          <a:xfrm>
            <a:off x="2942174" y="22059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4</a:t>
            </a:r>
            <a:endParaRPr lang="en-GB" sz="1800" dirty="0">
              <a:solidFill>
                <a:schemeClr val="tx2"/>
              </a:solidFill>
            </a:endParaRPr>
          </a:p>
        </p:txBody>
      </p:sp>
      <p:sp>
        <p:nvSpPr>
          <p:cNvPr id="173" name="Rounded Rectangle 172"/>
          <p:cNvSpPr/>
          <p:nvPr/>
        </p:nvSpPr>
        <p:spPr>
          <a:xfrm>
            <a:off x="3755675" y="2587666"/>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a:t>
            </a:r>
            <a:endParaRPr lang="en-GB" sz="2000" dirty="0"/>
          </a:p>
        </p:txBody>
      </p:sp>
      <p:sp>
        <p:nvSpPr>
          <p:cNvPr id="174" name="Rectangle 173"/>
          <p:cNvSpPr/>
          <p:nvPr/>
        </p:nvSpPr>
        <p:spPr>
          <a:xfrm>
            <a:off x="3947239" y="221957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5</a:t>
            </a:r>
            <a:endParaRPr lang="en-GB" sz="1800" dirty="0">
              <a:solidFill>
                <a:schemeClr val="tx2"/>
              </a:solidFill>
            </a:endParaRPr>
          </a:p>
        </p:txBody>
      </p:sp>
      <p:sp>
        <p:nvSpPr>
          <p:cNvPr id="175" name="Rectangle 174"/>
          <p:cNvSpPr/>
          <p:nvPr/>
        </p:nvSpPr>
        <p:spPr>
          <a:xfrm>
            <a:off x="3576132" y="2243904"/>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0" name="Rounded Rectangle 179"/>
          <p:cNvSpPr/>
          <p:nvPr/>
        </p:nvSpPr>
        <p:spPr>
          <a:xfrm>
            <a:off x="4341546" y="2587666"/>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6</a:t>
            </a:r>
            <a:endParaRPr lang="en-GB" sz="2000" dirty="0"/>
          </a:p>
        </p:txBody>
      </p:sp>
      <p:sp>
        <p:nvSpPr>
          <p:cNvPr id="181" name="Rectangle 180"/>
          <p:cNvSpPr/>
          <p:nvPr/>
        </p:nvSpPr>
        <p:spPr>
          <a:xfrm>
            <a:off x="4533110" y="221957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6</a:t>
            </a:r>
            <a:endParaRPr lang="en-GB" sz="1800" dirty="0">
              <a:solidFill>
                <a:schemeClr val="tx2"/>
              </a:solidFill>
            </a:endParaRPr>
          </a:p>
        </p:txBody>
      </p:sp>
      <p:sp>
        <p:nvSpPr>
          <p:cNvPr id="182" name="Rounded Rectangle 181"/>
          <p:cNvSpPr/>
          <p:nvPr/>
        </p:nvSpPr>
        <p:spPr>
          <a:xfrm>
            <a:off x="4919037" y="2587666"/>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183" name="Rectangle 182"/>
          <p:cNvSpPr/>
          <p:nvPr/>
        </p:nvSpPr>
        <p:spPr>
          <a:xfrm>
            <a:off x="5110601" y="221957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7</a:t>
            </a:r>
            <a:endParaRPr lang="en-GB" sz="1800" dirty="0">
              <a:solidFill>
                <a:schemeClr val="tx2"/>
              </a:solidFill>
            </a:endParaRPr>
          </a:p>
        </p:txBody>
      </p:sp>
      <p:sp>
        <p:nvSpPr>
          <p:cNvPr id="184" name="Rounded Rectangle 183"/>
          <p:cNvSpPr/>
          <p:nvPr/>
        </p:nvSpPr>
        <p:spPr>
          <a:xfrm>
            <a:off x="5464085" y="2574069"/>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9</a:t>
            </a:r>
            <a:endParaRPr lang="en-GB" sz="2000" dirty="0"/>
          </a:p>
        </p:txBody>
      </p:sp>
      <p:sp>
        <p:nvSpPr>
          <p:cNvPr id="185" name="Rectangle 184"/>
          <p:cNvSpPr/>
          <p:nvPr/>
        </p:nvSpPr>
        <p:spPr>
          <a:xfrm>
            <a:off x="5655649" y="22059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8</a:t>
            </a:r>
            <a:endParaRPr lang="en-GB" sz="1800" dirty="0">
              <a:solidFill>
                <a:schemeClr val="tx2"/>
              </a:solidFill>
            </a:endParaRPr>
          </a:p>
        </p:txBody>
      </p:sp>
      <p:sp>
        <p:nvSpPr>
          <p:cNvPr id="186" name="Text Box 5"/>
          <p:cNvSpPr txBox="1">
            <a:spLocks noChangeArrowheads="1"/>
          </p:cNvSpPr>
          <p:nvPr/>
        </p:nvSpPr>
        <p:spPr bwMode="gray">
          <a:xfrm>
            <a:off x="2616139" y="3575792"/>
            <a:ext cx="732573" cy="536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mid</a:t>
            </a:r>
            <a:endParaRPr lang="en-US" altLang="en-US" sz="1800" dirty="0"/>
          </a:p>
        </p:txBody>
      </p:sp>
      <p:sp>
        <p:nvSpPr>
          <p:cNvPr id="187" name="Up Arrow 186"/>
          <p:cNvSpPr/>
          <p:nvPr/>
        </p:nvSpPr>
        <p:spPr>
          <a:xfrm>
            <a:off x="2892426" y="3254159"/>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88" name="Text Box 5"/>
          <p:cNvSpPr txBox="1">
            <a:spLocks noChangeArrowheads="1"/>
          </p:cNvSpPr>
          <p:nvPr/>
        </p:nvSpPr>
        <p:spPr bwMode="gray">
          <a:xfrm>
            <a:off x="3768504" y="3575792"/>
            <a:ext cx="37350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b</a:t>
            </a:r>
            <a:endParaRPr lang="en-US" altLang="en-US" sz="1800" dirty="0"/>
          </a:p>
        </p:txBody>
      </p:sp>
      <p:sp>
        <p:nvSpPr>
          <p:cNvPr id="189" name="Up Arrow 188"/>
          <p:cNvSpPr/>
          <p:nvPr/>
        </p:nvSpPr>
        <p:spPr>
          <a:xfrm>
            <a:off x="3878334" y="3254159"/>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59" name="Rounded Rectangle 58"/>
          <p:cNvSpPr/>
          <p:nvPr/>
        </p:nvSpPr>
        <p:spPr>
          <a:xfrm>
            <a:off x="1003865" y="4522531"/>
            <a:ext cx="478800" cy="4788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3</a:t>
            </a:r>
            <a:endParaRPr lang="en-GB" sz="2000" dirty="0"/>
          </a:p>
        </p:txBody>
      </p:sp>
      <p:sp>
        <p:nvSpPr>
          <p:cNvPr id="60" name="Rectangle 59"/>
          <p:cNvSpPr/>
          <p:nvPr/>
        </p:nvSpPr>
        <p:spPr>
          <a:xfrm>
            <a:off x="1195429"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61" name="Rectangle 60"/>
          <p:cNvSpPr/>
          <p:nvPr/>
        </p:nvSpPr>
        <p:spPr>
          <a:xfrm>
            <a:off x="824322" y="417876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Rounded Rectangle 63"/>
          <p:cNvSpPr/>
          <p:nvPr/>
        </p:nvSpPr>
        <p:spPr>
          <a:xfrm>
            <a:off x="1589736"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5</a:t>
            </a:r>
            <a:endParaRPr lang="en-GB" sz="2000" dirty="0"/>
          </a:p>
        </p:txBody>
      </p:sp>
      <p:sp>
        <p:nvSpPr>
          <p:cNvPr id="65" name="Rectangle 64"/>
          <p:cNvSpPr/>
          <p:nvPr/>
        </p:nvSpPr>
        <p:spPr>
          <a:xfrm>
            <a:off x="1781300"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66" name="Rounded Rectangle 65"/>
          <p:cNvSpPr/>
          <p:nvPr/>
        </p:nvSpPr>
        <p:spPr>
          <a:xfrm>
            <a:off x="2167227"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67" name="Rectangle 66"/>
          <p:cNvSpPr/>
          <p:nvPr/>
        </p:nvSpPr>
        <p:spPr>
          <a:xfrm>
            <a:off x="2358791"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3</a:t>
            </a:r>
            <a:endParaRPr lang="en-GB" sz="1800" dirty="0">
              <a:solidFill>
                <a:schemeClr val="tx2"/>
              </a:solidFill>
            </a:endParaRPr>
          </a:p>
        </p:txBody>
      </p:sp>
      <p:sp>
        <p:nvSpPr>
          <p:cNvPr id="68" name="Rounded Rectangle 67"/>
          <p:cNvSpPr/>
          <p:nvPr/>
        </p:nvSpPr>
        <p:spPr>
          <a:xfrm>
            <a:off x="2712275" y="450893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8</a:t>
            </a:r>
            <a:endParaRPr lang="en-GB" sz="2000" dirty="0"/>
          </a:p>
        </p:txBody>
      </p:sp>
      <p:sp>
        <p:nvSpPr>
          <p:cNvPr id="69" name="Rectangle 68"/>
          <p:cNvSpPr/>
          <p:nvPr/>
        </p:nvSpPr>
        <p:spPr>
          <a:xfrm>
            <a:off x="2903839" y="41408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4</a:t>
            </a:r>
            <a:endParaRPr lang="en-GB" sz="1800" dirty="0">
              <a:solidFill>
                <a:schemeClr val="tx2"/>
              </a:solidFill>
            </a:endParaRPr>
          </a:p>
        </p:txBody>
      </p:sp>
      <p:sp>
        <p:nvSpPr>
          <p:cNvPr id="70" name="Rounded Rectangle 69"/>
          <p:cNvSpPr/>
          <p:nvPr/>
        </p:nvSpPr>
        <p:spPr>
          <a:xfrm>
            <a:off x="3717340"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a:t>
            </a:r>
            <a:endParaRPr lang="en-GB" sz="2000" dirty="0"/>
          </a:p>
        </p:txBody>
      </p:sp>
      <p:sp>
        <p:nvSpPr>
          <p:cNvPr id="71" name="Rectangle 70"/>
          <p:cNvSpPr/>
          <p:nvPr/>
        </p:nvSpPr>
        <p:spPr>
          <a:xfrm>
            <a:off x="3908904"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5</a:t>
            </a:r>
            <a:endParaRPr lang="en-GB" sz="1800" dirty="0">
              <a:solidFill>
                <a:schemeClr val="tx2"/>
              </a:solidFill>
            </a:endParaRPr>
          </a:p>
        </p:txBody>
      </p:sp>
      <p:sp>
        <p:nvSpPr>
          <p:cNvPr id="72" name="Rectangle 71"/>
          <p:cNvSpPr/>
          <p:nvPr/>
        </p:nvSpPr>
        <p:spPr>
          <a:xfrm>
            <a:off x="3537797" y="417876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Rounded Rectangle 72"/>
          <p:cNvSpPr/>
          <p:nvPr/>
        </p:nvSpPr>
        <p:spPr>
          <a:xfrm>
            <a:off x="4303211"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6</a:t>
            </a:r>
            <a:endParaRPr lang="en-GB" sz="2000" dirty="0"/>
          </a:p>
        </p:txBody>
      </p:sp>
      <p:sp>
        <p:nvSpPr>
          <p:cNvPr id="74" name="Rectangle 73"/>
          <p:cNvSpPr/>
          <p:nvPr/>
        </p:nvSpPr>
        <p:spPr>
          <a:xfrm>
            <a:off x="4494775"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6</a:t>
            </a:r>
            <a:endParaRPr lang="en-GB" sz="1800" dirty="0">
              <a:solidFill>
                <a:schemeClr val="tx2"/>
              </a:solidFill>
            </a:endParaRPr>
          </a:p>
        </p:txBody>
      </p:sp>
      <p:sp>
        <p:nvSpPr>
          <p:cNvPr id="75" name="Rounded Rectangle 74"/>
          <p:cNvSpPr/>
          <p:nvPr/>
        </p:nvSpPr>
        <p:spPr>
          <a:xfrm>
            <a:off x="4880702"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76" name="Rectangle 75"/>
          <p:cNvSpPr/>
          <p:nvPr/>
        </p:nvSpPr>
        <p:spPr>
          <a:xfrm>
            <a:off x="5072266"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7</a:t>
            </a:r>
            <a:endParaRPr lang="en-GB" sz="1800" dirty="0">
              <a:solidFill>
                <a:schemeClr val="tx2"/>
              </a:solidFill>
            </a:endParaRPr>
          </a:p>
        </p:txBody>
      </p:sp>
      <p:sp>
        <p:nvSpPr>
          <p:cNvPr id="77" name="Rounded Rectangle 76"/>
          <p:cNvSpPr/>
          <p:nvPr/>
        </p:nvSpPr>
        <p:spPr>
          <a:xfrm>
            <a:off x="5425750" y="450893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9</a:t>
            </a:r>
            <a:endParaRPr lang="en-GB" sz="2000" dirty="0"/>
          </a:p>
        </p:txBody>
      </p:sp>
      <p:sp>
        <p:nvSpPr>
          <p:cNvPr id="78" name="Rectangle 77"/>
          <p:cNvSpPr/>
          <p:nvPr/>
        </p:nvSpPr>
        <p:spPr>
          <a:xfrm>
            <a:off x="5617314" y="41408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8</a:t>
            </a:r>
            <a:endParaRPr lang="en-GB" sz="1800" dirty="0">
              <a:solidFill>
                <a:schemeClr val="tx2"/>
              </a:solidFill>
            </a:endParaRPr>
          </a:p>
        </p:txBody>
      </p:sp>
      <p:grpSp>
        <p:nvGrpSpPr>
          <p:cNvPr id="3" name="Group 2"/>
          <p:cNvGrpSpPr/>
          <p:nvPr/>
        </p:nvGrpSpPr>
        <p:grpSpPr>
          <a:xfrm>
            <a:off x="2577804" y="5189024"/>
            <a:ext cx="732573" cy="857806"/>
            <a:chOff x="2577804" y="5189024"/>
            <a:chExt cx="732573" cy="857806"/>
          </a:xfrm>
        </p:grpSpPr>
        <p:sp>
          <p:nvSpPr>
            <p:cNvPr id="79" name="Text Box 5"/>
            <p:cNvSpPr txBox="1">
              <a:spLocks noChangeArrowheads="1"/>
            </p:cNvSpPr>
            <p:nvPr/>
          </p:nvSpPr>
          <p:spPr bwMode="gray">
            <a:xfrm>
              <a:off x="2577804" y="5510657"/>
              <a:ext cx="732573" cy="536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mid</a:t>
              </a:r>
              <a:endParaRPr lang="en-US" altLang="en-US" sz="1800" dirty="0"/>
            </a:p>
          </p:txBody>
        </p:sp>
        <p:sp>
          <p:nvSpPr>
            <p:cNvPr id="80" name="Up Arrow 79"/>
            <p:cNvSpPr/>
            <p:nvPr/>
          </p:nvSpPr>
          <p:spPr>
            <a:xfrm>
              <a:off x="2854091"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5" name="Group 4"/>
          <p:cNvGrpSpPr/>
          <p:nvPr/>
        </p:nvGrpSpPr>
        <p:grpSpPr>
          <a:xfrm>
            <a:off x="3730169" y="5189024"/>
            <a:ext cx="373500" cy="817026"/>
            <a:chOff x="3730169" y="5189024"/>
            <a:chExt cx="373500" cy="817026"/>
          </a:xfrm>
        </p:grpSpPr>
        <p:sp>
          <p:nvSpPr>
            <p:cNvPr id="81" name="Text Box 5"/>
            <p:cNvSpPr txBox="1">
              <a:spLocks noChangeArrowheads="1"/>
            </p:cNvSpPr>
            <p:nvPr/>
          </p:nvSpPr>
          <p:spPr bwMode="gray">
            <a:xfrm>
              <a:off x="3730169" y="5510657"/>
              <a:ext cx="37350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b</a:t>
              </a:r>
              <a:endParaRPr lang="en-US" altLang="en-US" sz="1800" dirty="0"/>
            </a:p>
          </p:txBody>
        </p:sp>
        <p:sp>
          <p:nvSpPr>
            <p:cNvPr id="82" name="Up Arrow 81"/>
            <p:cNvSpPr/>
            <p:nvPr/>
          </p:nvSpPr>
          <p:spPr>
            <a:xfrm>
              <a:off x="3839999"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6" name="Group 5"/>
          <p:cNvGrpSpPr/>
          <p:nvPr/>
        </p:nvGrpSpPr>
        <p:grpSpPr>
          <a:xfrm>
            <a:off x="1012542" y="5181600"/>
            <a:ext cx="357470" cy="817026"/>
            <a:chOff x="1012542" y="5181600"/>
            <a:chExt cx="357470" cy="817026"/>
          </a:xfrm>
        </p:grpSpPr>
        <p:sp>
          <p:nvSpPr>
            <p:cNvPr id="58" name="Text Box 5"/>
            <p:cNvSpPr txBox="1">
              <a:spLocks noChangeArrowheads="1"/>
            </p:cNvSpPr>
            <p:nvPr/>
          </p:nvSpPr>
          <p:spPr bwMode="gray">
            <a:xfrm>
              <a:off x="1012542" y="5503233"/>
              <a:ext cx="35747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a</a:t>
              </a:r>
              <a:endParaRPr lang="en-US" altLang="en-US" sz="1800" dirty="0"/>
            </a:p>
          </p:txBody>
        </p:sp>
        <p:sp>
          <p:nvSpPr>
            <p:cNvPr id="83" name="Up Arrow 82"/>
            <p:cNvSpPr/>
            <p:nvPr/>
          </p:nvSpPr>
          <p:spPr>
            <a:xfrm>
              <a:off x="1093207" y="5181600"/>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63" name="Text Box 33"/>
          <p:cNvSpPr txBox="1">
            <a:spLocks noChangeArrowheads="1"/>
          </p:cNvSpPr>
          <p:nvPr/>
        </p:nvSpPr>
        <p:spPr bwMode="gray">
          <a:xfrm>
            <a:off x="725611" y="1389103"/>
            <a:ext cx="5217274"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smtClean="0">
                <a:solidFill>
                  <a:srgbClr val="C00000"/>
                </a:solidFill>
                <a:latin typeface="Arial" charset="0"/>
              </a:rPr>
              <a:t>Case 1: </a:t>
            </a:r>
            <a:r>
              <a:rPr lang="en-US" altLang="en-US" sz="2000" dirty="0" smtClean="0">
                <a:solidFill>
                  <a:schemeClr val="tx1"/>
                </a:solidFill>
                <a:latin typeface="Arial" charset="0"/>
              </a:rPr>
              <a:t>1st </a:t>
            </a:r>
            <a:r>
              <a:rPr lang="en-US" altLang="en-US" sz="2000" dirty="0">
                <a:solidFill>
                  <a:schemeClr val="tx1"/>
                </a:solidFill>
                <a:latin typeface="Arial" charset="0"/>
              </a:rPr>
              <a:t>element of 1st half is smaller</a:t>
            </a:r>
          </a:p>
        </p:txBody>
      </p:sp>
    </p:spTree>
    <p:extLst>
      <p:ext uri="{BB962C8B-B14F-4D97-AF65-F5344CB8AC3E}">
        <p14:creationId xmlns:p14="http://schemas.microsoft.com/office/powerpoint/2010/main" val="6061337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8.43219E-7 3.7037E-6 L 0.06316 3.7037E-6 " pathEditMode="relative" rAng="0" ptsTypes="AA">
                                      <p:cBhvr>
                                        <p:cTn id="6" dur="2000" fill="hold"/>
                                        <p:tgtEl>
                                          <p:spTgt spid="6"/>
                                        </p:tgtEl>
                                        <p:attrNameLst>
                                          <p:attrName>ppt_x</p:attrName>
                                          <p:attrName>ppt_y</p:attrName>
                                        </p:attrNameLst>
                                      </p:cBhvr>
                                      <p:rCtr x="315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Text Box 33"/>
          <p:cNvSpPr txBox="1">
            <a:spLocks noChangeArrowheads="1"/>
          </p:cNvSpPr>
          <p:nvPr/>
        </p:nvSpPr>
        <p:spPr bwMode="gray">
          <a:xfrm>
            <a:off x="725610" y="1389103"/>
            <a:ext cx="5631053"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smtClean="0">
                <a:solidFill>
                  <a:srgbClr val="C00000"/>
                </a:solidFill>
                <a:latin typeface="Arial" charset="0"/>
              </a:rPr>
              <a:t>Case 2: </a:t>
            </a:r>
            <a:r>
              <a:rPr lang="en-US" altLang="en-US" sz="2000" dirty="0" smtClean="0">
                <a:solidFill>
                  <a:schemeClr val="tx1"/>
                </a:solidFill>
                <a:latin typeface="Arial" charset="0"/>
              </a:rPr>
              <a:t>1st element of 2nd half is smaller</a:t>
            </a:r>
            <a:endParaRPr lang="en-US" altLang="en-US" sz="2000" dirty="0">
              <a:solidFill>
                <a:schemeClr val="tx1"/>
              </a:solidFill>
              <a:latin typeface="Arial" charset="0"/>
            </a:endParaRPr>
          </a:p>
        </p:txBody>
      </p:sp>
      <p:sp>
        <p:nvSpPr>
          <p:cNvPr id="4" name="Text Placeholder 3"/>
          <p:cNvSpPr>
            <a:spLocks noGrp="1"/>
          </p:cNvSpPr>
          <p:nvPr>
            <p:ph type="body" sz="quarter" idx="16"/>
          </p:nvPr>
        </p:nvSpPr>
        <p:spPr/>
        <p:txBody>
          <a:bodyPr/>
          <a:lstStyle/>
          <a:p>
            <a:r>
              <a:rPr lang="en-US" altLang="en-US" dirty="0">
                <a:latin typeface="Arial" panose="020B0604020202020204" pitchFamily="34" charset="0"/>
              </a:rPr>
              <a:t>Merge (Case Scenarios)</a:t>
            </a:r>
          </a:p>
        </p:txBody>
      </p:sp>
      <p:sp>
        <p:nvSpPr>
          <p:cNvPr id="59" name="Rounded Rectangle 58"/>
          <p:cNvSpPr/>
          <p:nvPr/>
        </p:nvSpPr>
        <p:spPr>
          <a:xfrm>
            <a:off x="1016155" y="25905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a:t>
            </a:r>
            <a:endParaRPr lang="en-GB" sz="2000" dirty="0"/>
          </a:p>
        </p:txBody>
      </p:sp>
      <p:sp>
        <p:nvSpPr>
          <p:cNvPr id="60" name="Rectangle 59"/>
          <p:cNvSpPr/>
          <p:nvPr/>
        </p:nvSpPr>
        <p:spPr>
          <a:xfrm>
            <a:off x="1207719" y="22224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61" name="Rectangle 60"/>
          <p:cNvSpPr/>
          <p:nvPr/>
        </p:nvSpPr>
        <p:spPr>
          <a:xfrm>
            <a:off x="836612" y="224673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Rounded Rectangle 63"/>
          <p:cNvSpPr/>
          <p:nvPr/>
        </p:nvSpPr>
        <p:spPr>
          <a:xfrm>
            <a:off x="1602026" y="25905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5</a:t>
            </a:r>
            <a:endParaRPr lang="en-GB" sz="2000" dirty="0"/>
          </a:p>
        </p:txBody>
      </p:sp>
      <p:sp>
        <p:nvSpPr>
          <p:cNvPr id="65" name="Rectangle 64"/>
          <p:cNvSpPr/>
          <p:nvPr/>
        </p:nvSpPr>
        <p:spPr>
          <a:xfrm>
            <a:off x="1793590" y="22224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66" name="Rounded Rectangle 65"/>
          <p:cNvSpPr/>
          <p:nvPr/>
        </p:nvSpPr>
        <p:spPr>
          <a:xfrm>
            <a:off x="2179517" y="25905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67" name="Rectangle 66"/>
          <p:cNvSpPr/>
          <p:nvPr/>
        </p:nvSpPr>
        <p:spPr>
          <a:xfrm>
            <a:off x="2371081" y="22224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3</a:t>
            </a:r>
            <a:endParaRPr lang="en-GB" sz="1800" dirty="0">
              <a:solidFill>
                <a:schemeClr val="tx2"/>
              </a:solidFill>
            </a:endParaRPr>
          </a:p>
        </p:txBody>
      </p:sp>
      <p:sp>
        <p:nvSpPr>
          <p:cNvPr id="68" name="Rounded Rectangle 67"/>
          <p:cNvSpPr/>
          <p:nvPr/>
        </p:nvSpPr>
        <p:spPr>
          <a:xfrm>
            <a:off x="2724565" y="257690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8</a:t>
            </a:r>
            <a:endParaRPr lang="en-GB" sz="2000" dirty="0"/>
          </a:p>
        </p:txBody>
      </p:sp>
      <p:sp>
        <p:nvSpPr>
          <p:cNvPr id="69" name="Rectangle 68"/>
          <p:cNvSpPr/>
          <p:nvPr/>
        </p:nvSpPr>
        <p:spPr>
          <a:xfrm>
            <a:off x="2916129" y="220881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4</a:t>
            </a:r>
            <a:endParaRPr lang="en-GB" sz="1800" dirty="0">
              <a:solidFill>
                <a:schemeClr val="tx2"/>
              </a:solidFill>
            </a:endParaRPr>
          </a:p>
        </p:txBody>
      </p:sp>
      <p:sp>
        <p:nvSpPr>
          <p:cNvPr id="70" name="Rounded Rectangle 69"/>
          <p:cNvSpPr/>
          <p:nvPr/>
        </p:nvSpPr>
        <p:spPr>
          <a:xfrm>
            <a:off x="3729630" y="25905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3</a:t>
            </a:r>
            <a:endParaRPr lang="en-GB" sz="2000" dirty="0"/>
          </a:p>
        </p:txBody>
      </p:sp>
      <p:sp>
        <p:nvSpPr>
          <p:cNvPr id="71" name="Rectangle 70"/>
          <p:cNvSpPr/>
          <p:nvPr/>
        </p:nvSpPr>
        <p:spPr>
          <a:xfrm>
            <a:off x="3921194" y="22224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5</a:t>
            </a:r>
            <a:endParaRPr lang="en-GB" sz="1800" dirty="0">
              <a:solidFill>
                <a:schemeClr val="tx2"/>
              </a:solidFill>
            </a:endParaRPr>
          </a:p>
        </p:txBody>
      </p:sp>
      <p:sp>
        <p:nvSpPr>
          <p:cNvPr id="72" name="Rectangle 71"/>
          <p:cNvSpPr/>
          <p:nvPr/>
        </p:nvSpPr>
        <p:spPr>
          <a:xfrm>
            <a:off x="3550087" y="224673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Rounded Rectangle 72"/>
          <p:cNvSpPr/>
          <p:nvPr/>
        </p:nvSpPr>
        <p:spPr>
          <a:xfrm>
            <a:off x="4315501" y="25905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6</a:t>
            </a:r>
            <a:endParaRPr lang="en-GB" sz="2000" dirty="0"/>
          </a:p>
        </p:txBody>
      </p:sp>
      <p:sp>
        <p:nvSpPr>
          <p:cNvPr id="74" name="Rectangle 73"/>
          <p:cNvSpPr/>
          <p:nvPr/>
        </p:nvSpPr>
        <p:spPr>
          <a:xfrm>
            <a:off x="4507065" y="22224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6</a:t>
            </a:r>
            <a:endParaRPr lang="en-GB" sz="1800" dirty="0">
              <a:solidFill>
                <a:schemeClr val="tx2"/>
              </a:solidFill>
            </a:endParaRPr>
          </a:p>
        </p:txBody>
      </p:sp>
      <p:sp>
        <p:nvSpPr>
          <p:cNvPr id="75" name="Rounded Rectangle 74"/>
          <p:cNvSpPr/>
          <p:nvPr/>
        </p:nvSpPr>
        <p:spPr>
          <a:xfrm>
            <a:off x="4892992" y="25905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76" name="Rectangle 75"/>
          <p:cNvSpPr/>
          <p:nvPr/>
        </p:nvSpPr>
        <p:spPr>
          <a:xfrm>
            <a:off x="5084556" y="22224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7</a:t>
            </a:r>
            <a:endParaRPr lang="en-GB" sz="1800" dirty="0">
              <a:solidFill>
                <a:schemeClr val="tx2"/>
              </a:solidFill>
            </a:endParaRPr>
          </a:p>
        </p:txBody>
      </p:sp>
      <p:sp>
        <p:nvSpPr>
          <p:cNvPr id="77" name="Rounded Rectangle 76"/>
          <p:cNvSpPr/>
          <p:nvPr/>
        </p:nvSpPr>
        <p:spPr>
          <a:xfrm>
            <a:off x="5438040" y="257690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9</a:t>
            </a:r>
            <a:endParaRPr lang="en-GB" sz="2000" dirty="0"/>
          </a:p>
        </p:txBody>
      </p:sp>
      <p:sp>
        <p:nvSpPr>
          <p:cNvPr id="78" name="Rectangle 77"/>
          <p:cNvSpPr/>
          <p:nvPr/>
        </p:nvSpPr>
        <p:spPr>
          <a:xfrm>
            <a:off x="5629604" y="220881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8</a:t>
            </a:r>
            <a:endParaRPr lang="en-GB" sz="1800" dirty="0">
              <a:solidFill>
                <a:schemeClr val="tx2"/>
              </a:solidFill>
            </a:endParaRPr>
          </a:p>
        </p:txBody>
      </p:sp>
      <p:grpSp>
        <p:nvGrpSpPr>
          <p:cNvPr id="3" name="Group 2"/>
          <p:cNvGrpSpPr/>
          <p:nvPr/>
        </p:nvGrpSpPr>
        <p:grpSpPr>
          <a:xfrm>
            <a:off x="2590094" y="3256994"/>
            <a:ext cx="732573" cy="857806"/>
            <a:chOff x="2577804" y="5189024"/>
            <a:chExt cx="732573" cy="857806"/>
          </a:xfrm>
        </p:grpSpPr>
        <p:sp>
          <p:nvSpPr>
            <p:cNvPr id="79" name="Text Box 5"/>
            <p:cNvSpPr txBox="1">
              <a:spLocks noChangeArrowheads="1"/>
            </p:cNvSpPr>
            <p:nvPr/>
          </p:nvSpPr>
          <p:spPr bwMode="gray">
            <a:xfrm>
              <a:off x="2577804" y="5510657"/>
              <a:ext cx="732573" cy="536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mid</a:t>
              </a:r>
              <a:endParaRPr lang="en-US" altLang="en-US" sz="1800" dirty="0"/>
            </a:p>
          </p:txBody>
        </p:sp>
        <p:sp>
          <p:nvSpPr>
            <p:cNvPr id="80" name="Up Arrow 79"/>
            <p:cNvSpPr/>
            <p:nvPr/>
          </p:nvSpPr>
          <p:spPr>
            <a:xfrm>
              <a:off x="2854091"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5" name="Group 4"/>
          <p:cNvGrpSpPr/>
          <p:nvPr/>
        </p:nvGrpSpPr>
        <p:grpSpPr>
          <a:xfrm>
            <a:off x="3742459" y="3256994"/>
            <a:ext cx="373500" cy="817026"/>
            <a:chOff x="3730169" y="5189024"/>
            <a:chExt cx="373500" cy="817026"/>
          </a:xfrm>
        </p:grpSpPr>
        <p:sp>
          <p:nvSpPr>
            <p:cNvPr id="81" name="Text Box 5"/>
            <p:cNvSpPr txBox="1">
              <a:spLocks noChangeArrowheads="1"/>
            </p:cNvSpPr>
            <p:nvPr/>
          </p:nvSpPr>
          <p:spPr bwMode="gray">
            <a:xfrm>
              <a:off x="3730169" y="5510657"/>
              <a:ext cx="37350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b</a:t>
              </a:r>
              <a:endParaRPr lang="en-US" altLang="en-US" sz="1800" dirty="0"/>
            </a:p>
          </p:txBody>
        </p:sp>
        <p:sp>
          <p:nvSpPr>
            <p:cNvPr id="82" name="Up Arrow 81"/>
            <p:cNvSpPr/>
            <p:nvPr/>
          </p:nvSpPr>
          <p:spPr>
            <a:xfrm>
              <a:off x="3839999"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6" name="Group 5"/>
          <p:cNvGrpSpPr/>
          <p:nvPr/>
        </p:nvGrpSpPr>
        <p:grpSpPr>
          <a:xfrm>
            <a:off x="1065212" y="3249570"/>
            <a:ext cx="357470" cy="817026"/>
            <a:chOff x="1012542" y="5181600"/>
            <a:chExt cx="357470" cy="817026"/>
          </a:xfrm>
        </p:grpSpPr>
        <p:sp>
          <p:nvSpPr>
            <p:cNvPr id="58" name="Text Box 5"/>
            <p:cNvSpPr txBox="1">
              <a:spLocks noChangeArrowheads="1"/>
            </p:cNvSpPr>
            <p:nvPr/>
          </p:nvSpPr>
          <p:spPr bwMode="gray">
            <a:xfrm>
              <a:off x="1012542" y="5503233"/>
              <a:ext cx="35747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a</a:t>
              </a:r>
              <a:endParaRPr lang="en-US" altLang="en-US" sz="1800" dirty="0"/>
            </a:p>
          </p:txBody>
        </p:sp>
        <p:sp>
          <p:nvSpPr>
            <p:cNvPr id="83" name="Up Arrow 82"/>
            <p:cNvSpPr/>
            <p:nvPr/>
          </p:nvSpPr>
          <p:spPr>
            <a:xfrm>
              <a:off x="1093207" y="5181600"/>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944338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39940"/>
                                        </p:tgtEl>
                                      </p:cBhvr>
                                    </p:animEffect>
                                    <p:animScale>
                                      <p:cBhvr>
                                        <p:cTn id="7" dur="250" autoRev="1" fill="hold"/>
                                        <p:tgtEl>
                                          <p:spTgt spid="39940"/>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59"/>
                                        </p:tgtEl>
                                      </p:cBhvr>
                                    </p:animEffect>
                                    <p:animScale>
                                      <p:cBhvr>
                                        <p:cTn id="12" dur="250" autoRev="1" fill="hold"/>
                                        <p:tgtEl>
                                          <p:spTgt spid="59"/>
                                        </p:tgtEl>
                                      </p:cBhvr>
                                      <p:by x="105000" y="105000"/>
                                    </p:animScale>
                                  </p:childTnLst>
                                </p:cTn>
                              </p:par>
                              <p:par>
                                <p:cTn id="13" presetID="26" presetClass="emph" presetSubtype="0" fill="hold" nodeType="withEffect">
                                  <p:stCondLst>
                                    <p:cond delay="0"/>
                                  </p:stCondLst>
                                  <p:childTnLst>
                                    <p:animEffect transition="out" filter="fade">
                                      <p:cBhvr>
                                        <p:cTn id="14" dur="500" tmFilter="0, 0; .2, .5; .8, .5; 1, 0"/>
                                        <p:tgtEl>
                                          <p:spTgt spid="6"/>
                                        </p:tgtEl>
                                      </p:cBhvr>
                                    </p:animEffect>
                                    <p:animScale>
                                      <p:cBhvr>
                                        <p:cTn id="15" dur="250" autoRev="1" fill="hold"/>
                                        <p:tgtEl>
                                          <p:spTgt spid="6"/>
                                        </p:tgtEl>
                                      </p:cBhvr>
                                      <p:by x="105000" y="105000"/>
                                    </p:animScale>
                                  </p:childTnLst>
                                </p:cTn>
                              </p:par>
                              <p:par>
                                <p:cTn id="16" presetID="26" presetClass="emph" presetSubtype="0" fill="hold" grpId="0" nodeType="withEffect">
                                  <p:stCondLst>
                                    <p:cond delay="0"/>
                                  </p:stCondLst>
                                  <p:childTnLst>
                                    <p:animEffect transition="out" filter="fade">
                                      <p:cBhvr>
                                        <p:cTn id="17" dur="500" tmFilter="0, 0; .2, .5; .8, .5; 1, 0"/>
                                        <p:tgtEl>
                                          <p:spTgt spid="70"/>
                                        </p:tgtEl>
                                      </p:cBhvr>
                                    </p:animEffect>
                                    <p:animScale>
                                      <p:cBhvr>
                                        <p:cTn id="18" dur="250" autoRev="1" fill="hold"/>
                                        <p:tgtEl>
                                          <p:spTgt spid="70"/>
                                        </p:tgtEl>
                                      </p:cBhvr>
                                      <p:by x="105000" y="105000"/>
                                    </p:animScale>
                                  </p:childTnLst>
                                </p:cTn>
                              </p:par>
                              <p:par>
                                <p:cTn id="19" presetID="26" presetClass="emph" presetSubtype="0" fill="hold" nodeType="withEffect">
                                  <p:stCondLst>
                                    <p:cond delay="0"/>
                                  </p:stCondLst>
                                  <p:childTnLst>
                                    <p:animEffect transition="out" filter="fade">
                                      <p:cBhvr>
                                        <p:cTn id="20" dur="500" tmFilter="0, 0; .2, .5; .8, .5; 1, 0"/>
                                        <p:tgtEl>
                                          <p:spTgt spid="5"/>
                                        </p:tgtEl>
                                      </p:cBhvr>
                                    </p:animEffect>
                                    <p:animScale>
                                      <p:cBhvr>
                                        <p:cTn id="21"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p:bldP spid="59" grpId="0" animBg="1"/>
      <p:bldP spid="70"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Text Box 33"/>
          <p:cNvSpPr txBox="1">
            <a:spLocks noChangeArrowheads="1"/>
          </p:cNvSpPr>
          <p:nvPr/>
        </p:nvSpPr>
        <p:spPr bwMode="gray">
          <a:xfrm>
            <a:off x="725611" y="1389103"/>
            <a:ext cx="5391278"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smtClean="0">
                <a:solidFill>
                  <a:srgbClr val="C00000"/>
                </a:solidFill>
                <a:latin typeface="Arial" charset="0"/>
              </a:rPr>
              <a:t>Case 2: </a:t>
            </a:r>
            <a:r>
              <a:rPr lang="en-US" altLang="en-US" sz="2000" dirty="0" smtClean="0">
                <a:solidFill>
                  <a:schemeClr val="tx1"/>
                </a:solidFill>
                <a:latin typeface="Arial" charset="0"/>
              </a:rPr>
              <a:t>1st </a:t>
            </a:r>
            <a:r>
              <a:rPr lang="en-US" altLang="en-US" sz="2000" dirty="0">
                <a:solidFill>
                  <a:schemeClr val="tx1"/>
                </a:solidFill>
                <a:latin typeface="Arial" charset="0"/>
              </a:rPr>
              <a:t>element of </a:t>
            </a:r>
            <a:r>
              <a:rPr lang="en-US" altLang="en-US" sz="2000" dirty="0" smtClean="0">
                <a:solidFill>
                  <a:schemeClr val="tx1"/>
                </a:solidFill>
                <a:latin typeface="Arial" charset="0"/>
              </a:rPr>
              <a:t>2nd </a:t>
            </a:r>
            <a:r>
              <a:rPr lang="en-US" altLang="en-US" sz="2000" dirty="0">
                <a:solidFill>
                  <a:schemeClr val="tx1"/>
                </a:solidFill>
                <a:latin typeface="Arial" charset="0"/>
              </a:rPr>
              <a:t>half is smaller</a:t>
            </a:r>
          </a:p>
        </p:txBody>
      </p:sp>
      <p:sp>
        <p:nvSpPr>
          <p:cNvPr id="4" name="Text Placeholder 3"/>
          <p:cNvSpPr>
            <a:spLocks noGrp="1"/>
          </p:cNvSpPr>
          <p:nvPr>
            <p:ph type="body" sz="quarter" idx="16"/>
          </p:nvPr>
        </p:nvSpPr>
        <p:spPr/>
        <p:txBody>
          <a:bodyPr/>
          <a:lstStyle/>
          <a:p>
            <a:r>
              <a:rPr lang="en-US" altLang="en-US" dirty="0">
                <a:latin typeface="Arial" panose="020B0604020202020204" pitchFamily="34" charset="0"/>
              </a:rPr>
              <a:t>Merge (Case Scenarios)</a:t>
            </a:r>
          </a:p>
        </p:txBody>
      </p:sp>
      <p:sp>
        <p:nvSpPr>
          <p:cNvPr id="59" name="Rounded Rectangle 58"/>
          <p:cNvSpPr/>
          <p:nvPr/>
        </p:nvSpPr>
        <p:spPr>
          <a:xfrm>
            <a:off x="1016155" y="25905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a:t>
            </a:r>
            <a:endParaRPr lang="en-GB" sz="2000" dirty="0"/>
          </a:p>
        </p:txBody>
      </p:sp>
      <p:sp>
        <p:nvSpPr>
          <p:cNvPr id="60" name="Rectangle 59"/>
          <p:cNvSpPr/>
          <p:nvPr/>
        </p:nvSpPr>
        <p:spPr>
          <a:xfrm>
            <a:off x="1207719" y="22224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61" name="Rectangle 60"/>
          <p:cNvSpPr/>
          <p:nvPr/>
        </p:nvSpPr>
        <p:spPr>
          <a:xfrm>
            <a:off x="836612" y="224673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Rounded Rectangle 63"/>
          <p:cNvSpPr/>
          <p:nvPr/>
        </p:nvSpPr>
        <p:spPr>
          <a:xfrm>
            <a:off x="1602026" y="25905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5</a:t>
            </a:r>
            <a:endParaRPr lang="en-GB" sz="2000" dirty="0"/>
          </a:p>
        </p:txBody>
      </p:sp>
      <p:sp>
        <p:nvSpPr>
          <p:cNvPr id="65" name="Rectangle 64"/>
          <p:cNvSpPr/>
          <p:nvPr/>
        </p:nvSpPr>
        <p:spPr>
          <a:xfrm>
            <a:off x="1793590" y="22224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66" name="Rounded Rectangle 65"/>
          <p:cNvSpPr/>
          <p:nvPr/>
        </p:nvSpPr>
        <p:spPr>
          <a:xfrm>
            <a:off x="2179517" y="25905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67" name="Rectangle 66"/>
          <p:cNvSpPr/>
          <p:nvPr/>
        </p:nvSpPr>
        <p:spPr>
          <a:xfrm>
            <a:off x="2371081" y="22224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3</a:t>
            </a:r>
            <a:endParaRPr lang="en-GB" sz="1800" dirty="0">
              <a:solidFill>
                <a:schemeClr val="tx2"/>
              </a:solidFill>
            </a:endParaRPr>
          </a:p>
        </p:txBody>
      </p:sp>
      <p:sp>
        <p:nvSpPr>
          <p:cNvPr id="68" name="Rounded Rectangle 67"/>
          <p:cNvSpPr/>
          <p:nvPr/>
        </p:nvSpPr>
        <p:spPr>
          <a:xfrm>
            <a:off x="2724565" y="257690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8</a:t>
            </a:r>
            <a:endParaRPr lang="en-GB" sz="2000" dirty="0"/>
          </a:p>
        </p:txBody>
      </p:sp>
      <p:sp>
        <p:nvSpPr>
          <p:cNvPr id="69" name="Rectangle 68"/>
          <p:cNvSpPr/>
          <p:nvPr/>
        </p:nvSpPr>
        <p:spPr>
          <a:xfrm>
            <a:off x="2916129" y="220881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4</a:t>
            </a:r>
            <a:endParaRPr lang="en-GB" sz="1800" dirty="0">
              <a:solidFill>
                <a:schemeClr val="tx2"/>
              </a:solidFill>
            </a:endParaRPr>
          </a:p>
        </p:txBody>
      </p:sp>
      <p:sp>
        <p:nvSpPr>
          <p:cNvPr id="70" name="Rounded Rectangle 69"/>
          <p:cNvSpPr/>
          <p:nvPr/>
        </p:nvSpPr>
        <p:spPr>
          <a:xfrm>
            <a:off x="3729630" y="25905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3</a:t>
            </a:r>
            <a:endParaRPr lang="en-GB" sz="2000" dirty="0"/>
          </a:p>
        </p:txBody>
      </p:sp>
      <p:sp>
        <p:nvSpPr>
          <p:cNvPr id="71" name="Rectangle 70"/>
          <p:cNvSpPr/>
          <p:nvPr/>
        </p:nvSpPr>
        <p:spPr>
          <a:xfrm>
            <a:off x="3921194" y="22224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5</a:t>
            </a:r>
            <a:endParaRPr lang="en-GB" sz="1800" dirty="0">
              <a:solidFill>
                <a:schemeClr val="tx2"/>
              </a:solidFill>
            </a:endParaRPr>
          </a:p>
        </p:txBody>
      </p:sp>
      <p:sp>
        <p:nvSpPr>
          <p:cNvPr id="72" name="Rectangle 71"/>
          <p:cNvSpPr/>
          <p:nvPr/>
        </p:nvSpPr>
        <p:spPr>
          <a:xfrm>
            <a:off x="3550087" y="224673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Rounded Rectangle 72"/>
          <p:cNvSpPr/>
          <p:nvPr/>
        </p:nvSpPr>
        <p:spPr>
          <a:xfrm>
            <a:off x="4315501" y="25905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6</a:t>
            </a:r>
            <a:endParaRPr lang="en-GB" sz="2000" dirty="0"/>
          </a:p>
        </p:txBody>
      </p:sp>
      <p:sp>
        <p:nvSpPr>
          <p:cNvPr id="74" name="Rectangle 73"/>
          <p:cNvSpPr/>
          <p:nvPr/>
        </p:nvSpPr>
        <p:spPr>
          <a:xfrm>
            <a:off x="4507065" y="22224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6</a:t>
            </a:r>
            <a:endParaRPr lang="en-GB" sz="1800" dirty="0">
              <a:solidFill>
                <a:schemeClr val="tx2"/>
              </a:solidFill>
            </a:endParaRPr>
          </a:p>
        </p:txBody>
      </p:sp>
      <p:sp>
        <p:nvSpPr>
          <p:cNvPr id="75" name="Rounded Rectangle 74"/>
          <p:cNvSpPr/>
          <p:nvPr/>
        </p:nvSpPr>
        <p:spPr>
          <a:xfrm>
            <a:off x="4892992" y="25905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76" name="Rectangle 75"/>
          <p:cNvSpPr/>
          <p:nvPr/>
        </p:nvSpPr>
        <p:spPr>
          <a:xfrm>
            <a:off x="5084556" y="22224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7</a:t>
            </a:r>
            <a:endParaRPr lang="en-GB" sz="1800" dirty="0">
              <a:solidFill>
                <a:schemeClr val="tx2"/>
              </a:solidFill>
            </a:endParaRPr>
          </a:p>
        </p:txBody>
      </p:sp>
      <p:sp>
        <p:nvSpPr>
          <p:cNvPr id="77" name="Rounded Rectangle 76"/>
          <p:cNvSpPr/>
          <p:nvPr/>
        </p:nvSpPr>
        <p:spPr>
          <a:xfrm>
            <a:off x="5438040" y="257690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9</a:t>
            </a:r>
            <a:endParaRPr lang="en-GB" sz="2000" dirty="0"/>
          </a:p>
        </p:txBody>
      </p:sp>
      <p:sp>
        <p:nvSpPr>
          <p:cNvPr id="78" name="Rectangle 77"/>
          <p:cNvSpPr/>
          <p:nvPr/>
        </p:nvSpPr>
        <p:spPr>
          <a:xfrm>
            <a:off x="5629604" y="220881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8</a:t>
            </a:r>
            <a:endParaRPr lang="en-GB" sz="1800" dirty="0">
              <a:solidFill>
                <a:schemeClr val="tx2"/>
              </a:solidFill>
            </a:endParaRPr>
          </a:p>
        </p:txBody>
      </p:sp>
      <p:grpSp>
        <p:nvGrpSpPr>
          <p:cNvPr id="3" name="Group 2"/>
          <p:cNvGrpSpPr/>
          <p:nvPr/>
        </p:nvGrpSpPr>
        <p:grpSpPr>
          <a:xfrm>
            <a:off x="2590094" y="3256994"/>
            <a:ext cx="732573" cy="857806"/>
            <a:chOff x="2577804" y="5189024"/>
            <a:chExt cx="732573" cy="857806"/>
          </a:xfrm>
        </p:grpSpPr>
        <p:sp>
          <p:nvSpPr>
            <p:cNvPr id="79" name="Text Box 5"/>
            <p:cNvSpPr txBox="1">
              <a:spLocks noChangeArrowheads="1"/>
            </p:cNvSpPr>
            <p:nvPr/>
          </p:nvSpPr>
          <p:spPr bwMode="gray">
            <a:xfrm>
              <a:off x="2577804" y="5510657"/>
              <a:ext cx="732573" cy="536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mid</a:t>
              </a:r>
              <a:endParaRPr lang="en-US" altLang="en-US" sz="1800" dirty="0"/>
            </a:p>
          </p:txBody>
        </p:sp>
        <p:sp>
          <p:nvSpPr>
            <p:cNvPr id="80" name="Up Arrow 79"/>
            <p:cNvSpPr/>
            <p:nvPr/>
          </p:nvSpPr>
          <p:spPr>
            <a:xfrm>
              <a:off x="2854091"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5" name="Group 4"/>
          <p:cNvGrpSpPr/>
          <p:nvPr/>
        </p:nvGrpSpPr>
        <p:grpSpPr>
          <a:xfrm>
            <a:off x="3742459" y="3256994"/>
            <a:ext cx="373500" cy="817026"/>
            <a:chOff x="3730169" y="5189024"/>
            <a:chExt cx="373500" cy="817026"/>
          </a:xfrm>
        </p:grpSpPr>
        <p:sp>
          <p:nvSpPr>
            <p:cNvPr id="81" name="Text Box 5"/>
            <p:cNvSpPr txBox="1">
              <a:spLocks noChangeArrowheads="1"/>
            </p:cNvSpPr>
            <p:nvPr/>
          </p:nvSpPr>
          <p:spPr bwMode="gray">
            <a:xfrm>
              <a:off x="3730169" y="5510657"/>
              <a:ext cx="37350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b</a:t>
              </a:r>
              <a:endParaRPr lang="en-US" altLang="en-US" sz="1800" dirty="0"/>
            </a:p>
          </p:txBody>
        </p:sp>
        <p:sp>
          <p:nvSpPr>
            <p:cNvPr id="82" name="Up Arrow 81"/>
            <p:cNvSpPr/>
            <p:nvPr/>
          </p:nvSpPr>
          <p:spPr>
            <a:xfrm>
              <a:off x="3839999"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6" name="Group 5"/>
          <p:cNvGrpSpPr/>
          <p:nvPr/>
        </p:nvGrpSpPr>
        <p:grpSpPr>
          <a:xfrm>
            <a:off x="1065212" y="3249570"/>
            <a:ext cx="357470" cy="817026"/>
            <a:chOff x="1012542" y="5181600"/>
            <a:chExt cx="357470" cy="817026"/>
          </a:xfrm>
        </p:grpSpPr>
        <p:sp>
          <p:nvSpPr>
            <p:cNvPr id="58" name="Text Box 5"/>
            <p:cNvSpPr txBox="1">
              <a:spLocks noChangeArrowheads="1"/>
            </p:cNvSpPr>
            <p:nvPr/>
          </p:nvSpPr>
          <p:spPr bwMode="gray">
            <a:xfrm>
              <a:off x="1012542" y="5503233"/>
              <a:ext cx="35747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a</a:t>
              </a:r>
              <a:endParaRPr lang="en-US" altLang="en-US" sz="1800" dirty="0"/>
            </a:p>
          </p:txBody>
        </p:sp>
        <p:sp>
          <p:nvSpPr>
            <p:cNvPr id="83" name="Up Arrow 82"/>
            <p:cNvSpPr/>
            <p:nvPr/>
          </p:nvSpPr>
          <p:spPr>
            <a:xfrm>
              <a:off x="1093207" y="5181600"/>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34" name="Rounded Rectangle 33"/>
          <p:cNvSpPr/>
          <p:nvPr/>
        </p:nvSpPr>
        <p:spPr>
          <a:xfrm>
            <a:off x="7978416" y="3345025"/>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3</a:t>
            </a:r>
            <a:endParaRPr lang="en-GB" sz="2000" dirty="0"/>
          </a:p>
        </p:txBody>
      </p:sp>
      <p:sp>
        <p:nvSpPr>
          <p:cNvPr id="35" name="Rectangle 34"/>
          <p:cNvSpPr/>
          <p:nvPr/>
        </p:nvSpPr>
        <p:spPr>
          <a:xfrm>
            <a:off x="7694612" y="2895600"/>
            <a:ext cx="1046408"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TEMP</a:t>
            </a:r>
            <a:endParaRPr lang="en-GB" sz="1800" dirty="0">
              <a:solidFill>
                <a:schemeClr val="tx2"/>
              </a:solidFill>
            </a:endParaRPr>
          </a:p>
        </p:txBody>
      </p:sp>
      <p:cxnSp>
        <p:nvCxnSpPr>
          <p:cNvPr id="7" name="Curved Connector 6"/>
          <p:cNvCxnSpPr>
            <a:stCxn id="70" idx="2"/>
            <a:endCxn id="34" idx="1"/>
          </p:cNvCxnSpPr>
          <p:nvPr/>
        </p:nvCxnSpPr>
        <p:spPr>
          <a:xfrm rot="16200000" flipH="1">
            <a:off x="5716161" y="1322170"/>
            <a:ext cx="515124" cy="4009386"/>
          </a:xfrm>
          <a:prstGeom prst="curvedConnector2">
            <a:avLst/>
          </a:prstGeom>
          <a:ln>
            <a:prstDash val="dash"/>
            <a:tailEnd type="triangle"/>
          </a:ln>
        </p:spPr>
        <p:style>
          <a:lnRef idx="3">
            <a:schemeClr val="dk1"/>
          </a:lnRef>
          <a:fillRef idx="0">
            <a:schemeClr val="dk1"/>
          </a:fillRef>
          <a:effectRef idx="2">
            <a:schemeClr val="dk1"/>
          </a:effectRef>
          <a:fontRef idx="minor">
            <a:schemeClr val="tx1"/>
          </a:fontRef>
        </p:style>
      </p:cxnSp>
      <p:grpSp>
        <p:nvGrpSpPr>
          <p:cNvPr id="10" name="Group 9"/>
          <p:cNvGrpSpPr/>
          <p:nvPr/>
        </p:nvGrpSpPr>
        <p:grpSpPr>
          <a:xfrm>
            <a:off x="828597" y="4266213"/>
            <a:ext cx="5322615" cy="983304"/>
            <a:chOff x="828597" y="4189933"/>
            <a:chExt cx="5322615" cy="983304"/>
          </a:xfrm>
        </p:grpSpPr>
        <p:sp>
          <p:nvSpPr>
            <p:cNvPr id="40" name="Rounded Rectangle 39"/>
            <p:cNvSpPr/>
            <p:nvPr/>
          </p:nvSpPr>
          <p:spPr>
            <a:xfrm>
              <a:off x="1008140" y="457162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a:t>
              </a:r>
              <a:endParaRPr lang="en-GB" sz="2000" dirty="0"/>
            </a:p>
          </p:txBody>
        </p:sp>
        <p:sp>
          <p:nvSpPr>
            <p:cNvPr id="41" name="Rectangle 40"/>
            <p:cNvSpPr/>
            <p:nvPr/>
          </p:nvSpPr>
          <p:spPr>
            <a:xfrm>
              <a:off x="1199704" y="420353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42" name="Rectangle 41"/>
            <p:cNvSpPr/>
            <p:nvPr/>
          </p:nvSpPr>
          <p:spPr>
            <a:xfrm>
              <a:off x="828597" y="422785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ounded Rectangle 42"/>
            <p:cNvSpPr/>
            <p:nvPr/>
          </p:nvSpPr>
          <p:spPr>
            <a:xfrm>
              <a:off x="1594011" y="457162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a:t>
              </a:r>
              <a:endParaRPr lang="en-GB" sz="2000" dirty="0"/>
            </a:p>
          </p:txBody>
        </p:sp>
        <p:sp>
          <p:nvSpPr>
            <p:cNvPr id="44" name="Rectangle 43"/>
            <p:cNvSpPr/>
            <p:nvPr/>
          </p:nvSpPr>
          <p:spPr>
            <a:xfrm>
              <a:off x="1785575" y="420353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45" name="Rounded Rectangle 44"/>
            <p:cNvSpPr/>
            <p:nvPr/>
          </p:nvSpPr>
          <p:spPr>
            <a:xfrm>
              <a:off x="2171502" y="457162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5</a:t>
              </a:r>
              <a:endParaRPr lang="en-GB" sz="2000" dirty="0"/>
            </a:p>
          </p:txBody>
        </p:sp>
        <p:sp>
          <p:nvSpPr>
            <p:cNvPr id="46" name="Rectangle 45"/>
            <p:cNvSpPr/>
            <p:nvPr/>
          </p:nvSpPr>
          <p:spPr>
            <a:xfrm>
              <a:off x="2363066" y="420353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3</a:t>
              </a:r>
              <a:endParaRPr lang="en-GB" sz="1800" dirty="0">
                <a:solidFill>
                  <a:schemeClr val="tx2"/>
                </a:solidFill>
              </a:endParaRPr>
            </a:p>
          </p:txBody>
        </p:sp>
        <p:sp>
          <p:nvSpPr>
            <p:cNvPr id="47" name="Rounded Rectangle 46"/>
            <p:cNvSpPr/>
            <p:nvPr/>
          </p:nvSpPr>
          <p:spPr>
            <a:xfrm>
              <a:off x="2716550" y="455802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48" name="Rectangle 47"/>
            <p:cNvSpPr/>
            <p:nvPr/>
          </p:nvSpPr>
          <p:spPr>
            <a:xfrm>
              <a:off x="2908114" y="418993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4</a:t>
              </a:r>
              <a:endParaRPr lang="en-GB" sz="1800" dirty="0">
                <a:solidFill>
                  <a:schemeClr val="tx2"/>
                </a:solidFill>
              </a:endParaRPr>
            </a:p>
          </p:txBody>
        </p:sp>
        <p:sp>
          <p:nvSpPr>
            <p:cNvPr id="49" name="Rounded Rectangle 48"/>
            <p:cNvSpPr/>
            <p:nvPr/>
          </p:nvSpPr>
          <p:spPr>
            <a:xfrm>
              <a:off x="3721615" y="457162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8</a:t>
              </a:r>
              <a:endParaRPr lang="en-GB" sz="2000" dirty="0"/>
            </a:p>
          </p:txBody>
        </p:sp>
        <p:sp>
          <p:nvSpPr>
            <p:cNvPr id="50" name="Rectangle 49"/>
            <p:cNvSpPr/>
            <p:nvPr/>
          </p:nvSpPr>
          <p:spPr>
            <a:xfrm>
              <a:off x="3913179" y="420353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5</a:t>
              </a:r>
              <a:endParaRPr lang="en-GB" sz="1800" dirty="0">
                <a:solidFill>
                  <a:schemeClr val="tx2"/>
                </a:solidFill>
              </a:endParaRPr>
            </a:p>
          </p:txBody>
        </p:sp>
        <p:sp>
          <p:nvSpPr>
            <p:cNvPr id="51" name="Rectangle 50"/>
            <p:cNvSpPr/>
            <p:nvPr/>
          </p:nvSpPr>
          <p:spPr>
            <a:xfrm>
              <a:off x="3542072" y="422785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Rounded Rectangle 51"/>
            <p:cNvSpPr/>
            <p:nvPr/>
          </p:nvSpPr>
          <p:spPr>
            <a:xfrm>
              <a:off x="4307486" y="457162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6</a:t>
              </a:r>
              <a:endParaRPr lang="en-GB" sz="2000" dirty="0"/>
            </a:p>
          </p:txBody>
        </p:sp>
        <p:sp>
          <p:nvSpPr>
            <p:cNvPr id="53" name="Rectangle 52"/>
            <p:cNvSpPr/>
            <p:nvPr/>
          </p:nvSpPr>
          <p:spPr>
            <a:xfrm>
              <a:off x="4499050" y="420353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6</a:t>
              </a:r>
              <a:endParaRPr lang="en-GB" sz="1800" dirty="0">
                <a:solidFill>
                  <a:schemeClr val="tx2"/>
                </a:solidFill>
              </a:endParaRPr>
            </a:p>
          </p:txBody>
        </p:sp>
        <p:sp>
          <p:nvSpPr>
            <p:cNvPr id="54" name="Rounded Rectangle 53"/>
            <p:cNvSpPr/>
            <p:nvPr/>
          </p:nvSpPr>
          <p:spPr>
            <a:xfrm>
              <a:off x="4884977" y="457162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55" name="Rectangle 54"/>
            <p:cNvSpPr/>
            <p:nvPr/>
          </p:nvSpPr>
          <p:spPr>
            <a:xfrm>
              <a:off x="5076541" y="420353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7</a:t>
              </a:r>
              <a:endParaRPr lang="en-GB" sz="1800" dirty="0">
                <a:solidFill>
                  <a:schemeClr val="tx2"/>
                </a:solidFill>
              </a:endParaRPr>
            </a:p>
          </p:txBody>
        </p:sp>
        <p:sp>
          <p:nvSpPr>
            <p:cNvPr id="63" name="Rounded Rectangle 62"/>
            <p:cNvSpPr/>
            <p:nvPr/>
          </p:nvSpPr>
          <p:spPr>
            <a:xfrm>
              <a:off x="5430025" y="455802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9</a:t>
              </a:r>
              <a:endParaRPr lang="en-GB" sz="2000" dirty="0"/>
            </a:p>
          </p:txBody>
        </p:sp>
        <p:sp>
          <p:nvSpPr>
            <p:cNvPr id="84" name="Rectangle 83"/>
            <p:cNvSpPr/>
            <p:nvPr/>
          </p:nvSpPr>
          <p:spPr>
            <a:xfrm>
              <a:off x="5621589" y="418993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8</a:t>
              </a:r>
              <a:endParaRPr lang="en-GB" sz="1800" dirty="0">
                <a:solidFill>
                  <a:schemeClr val="tx2"/>
                </a:solidFill>
              </a:endParaRPr>
            </a:p>
          </p:txBody>
        </p:sp>
      </p:grpSp>
      <p:sp>
        <p:nvSpPr>
          <p:cNvPr id="2" name="Rectangle 1"/>
          <p:cNvSpPr/>
          <p:nvPr/>
        </p:nvSpPr>
        <p:spPr>
          <a:xfrm>
            <a:off x="836612" y="2222410"/>
            <a:ext cx="2566802" cy="969707"/>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Rounded Rectangle 93"/>
          <p:cNvSpPr/>
          <p:nvPr/>
        </p:nvSpPr>
        <p:spPr>
          <a:xfrm>
            <a:off x="1022090" y="4647900"/>
            <a:ext cx="478800" cy="4788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3</a:t>
            </a:r>
            <a:endParaRPr lang="en-GB" sz="2000" dirty="0"/>
          </a:p>
        </p:txBody>
      </p:sp>
      <p:cxnSp>
        <p:nvCxnSpPr>
          <p:cNvPr id="95" name="Curved Connector 94"/>
          <p:cNvCxnSpPr>
            <a:stCxn id="34" idx="1"/>
            <a:endCxn id="40" idx="0"/>
          </p:cNvCxnSpPr>
          <p:nvPr/>
        </p:nvCxnSpPr>
        <p:spPr>
          <a:xfrm rot="10800000" flipV="1">
            <a:off x="1247540" y="3584425"/>
            <a:ext cx="6730876" cy="1063476"/>
          </a:xfrm>
          <a:prstGeom prst="curvedConnector2">
            <a:avLst/>
          </a:prstGeom>
          <a:ln>
            <a:solidFill>
              <a:srgbClr val="002060"/>
            </a:solidFill>
            <a:prstDash val="dash"/>
            <a:tailEnd type="triangle"/>
          </a:ln>
        </p:spPr>
        <p:style>
          <a:lnRef idx="3">
            <a:schemeClr val="dk1"/>
          </a:lnRef>
          <a:fillRef idx="0">
            <a:schemeClr val="dk1"/>
          </a:fillRef>
          <a:effectRef idx="2">
            <a:schemeClr val="dk1"/>
          </a:effectRef>
          <a:fontRef idx="minor">
            <a:schemeClr val="tx1"/>
          </a:fontRef>
        </p:style>
      </p:cxnSp>
      <p:grpSp>
        <p:nvGrpSpPr>
          <p:cNvPr id="96" name="Group 95"/>
          <p:cNvGrpSpPr/>
          <p:nvPr/>
        </p:nvGrpSpPr>
        <p:grpSpPr>
          <a:xfrm>
            <a:off x="2589212" y="5314394"/>
            <a:ext cx="732573" cy="857806"/>
            <a:chOff x="2577804" y="5189024"/>
            <a:chExt cx="732573" cy="857806"/>
          </a:xfrm>
        </p:grpSpPr>
        <p:sp>
          <p:nvSpPr>
            <p:cNvPr id="97" name="Text Box 5"/>
            <p:cNvSpPr txBox="1">
              <a:spLocks noChangeArrowheads="1"/>
            </p:cNvSpPr>
            <p:nvPr/>
          </p:nvSpPr>
          <p:spPr bwMode="gray">
            <a:xfrm>
              <a:off x="2577804" y="5510657"/>
              <a:ext cx="732573" cy="536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mid</a:t>
              </a:r>
              <a:endParaRPr lang="en-US" altLang="en-US" sz="1800" dirty="0"/>
            </a:p>
          </p:txBody>
        </p:sp>
        <p:sp>
          <p:nvSpPr>
            <p:cNvPr id="98" name="Up Arrow 97"/>
            <p:cNvSpPr/>
            <p:nvPr/>
          </p:nvSpPr>
          <p:spPr>
            <a:xfrm>
              <a:off x="2854091"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99" name="Group 98"/>
          <p:cNvGrpSpPr/>
          <p:nvPr/>
        </p:nvGrpSpPr>
        <p:grpSpPr>
          <a:xfrm>
            <a:off x="3732212" y="5314394"/>
            <a:ext cx="373500" cy="817026"/>
            <a:chOff x="3730169" y="5189024"/>
            <a:chExt cx="373500" cy="817026"/>
          </a:xfrm>
        </p:grpSpPr>
        <p:sp>
          <p:nvSpPr>
            <p:cNvPr id="100" name="Text Box 5"/>
            <p:cNvSpPr txBox="1">
              <a:spLocks noChangeArrowheads="1"/>
            </p:cNvSpPr>
            <p:nvPr/>
          </p:nvSpPr>
          <p:spPr bwMode="gray">
            <a:xfrm>
              <a:off x="3730169" y="5510657"/>
              <a:ext cx="37350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b</a:t>
              </a:r>
              <a:endParaRPr lang="en-US" altLang="en-US" sz="1800" dirty="0"/>
            </a:p>
          </p:txBody>
        </p:sp>
        <p:sp>
          <p:nvSpPr>
            <p:cNvPr id="101" name="Up Arrow 100"/>
            <p:cNvSpPr/>
            <p:nvPr/>
          </p:nvSpPr>
          <p:spPr>
            <a:xfrm>
              <a:off x="3839999"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102" name="Group 101"/>
          <p:cNvGrpSpPr/>
          <p:nvPr/>
        </p:nvGrpSpPr>
        <p:grpSpPr>
          <a:xfrm>
            <a:off x="1057197" y="5306970"/>
            <a:ext cx="357470" cy="817026"/>
            <a:chOff x="1012542" y="5181600"/>
            <a:chExt cx="357470" cy="817026"/>
          </a:xfrm>
        </p:grpSpPr>
        <p:sp>
          <p:nvSpPr>
            <p:cNvPr id="103" name="Text Box 5"/>
            <p:cNvSpPr txBox="1">
              <a:spLocks noChangeArrowheads="1"/>
            </p:cNvSpPr>
            <p:nvPr/>
          </p:nvSpPr>
          <p:spPr bwMode="gray">
            <a:xfrm>
              <a:off x="1012542" y="5503233"/>
              <a:ext cx="35747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a</a:t>
              </a:r>
              <a:endParaRPr lang="en-US" altLang="en-US" sz="1800" dirty="0"/>
            </a:p>
          </p:txBody>
        </p:sp>
        <p:sp>
          <p:nvSpPr>
            <p:cNvPr id="104" name="Up Arrow 103"/>
            <p:cNvSpPr/>
            <p:nvPr/>
          </p:nvSpPr>
          <p:spPr>
            <a:xfrm>
              <a:off x="1093207" y="5181600"/>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13639837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fade">
                                      <p:cBhvr>
                                        <p:cTn id="11" dur="500"/>
                                        <p:tgtEl>
                                          <p:spTgt spid="3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5"/>
                                        </p:tgtEl>
                                        <p:attrNameLst>
                                          <p:attrName>style.visibility</p:attrName>
                                        </p:attrNameLst>
                                      </p:cBhvr>
                                      <p:to>
                                        <p:strVal val="visible"/>
                                      </p:to>
                                    </p:set>
                                    <p:animEffect transition="in" filter="fade">
                                      <p:cBhvr>
                                        <p:cTn id="14" dur="500"/>
                                        <p:tgtEl>
                                          <p:spTgt spid="3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par>
                          <p:cTn id="24" fill="hold">
                            <p:stCondLst>
                              <p:cond delay="1000"/>
                            </p:stCondLst>
                            <p:childTnLst>
                              <p:par>
                                <p:cTn id="25" presetID="42" presetClass="path" presetSubtype="0" accel="50000" decel="50000" fill="hold" grpId="1" nodeType="afterEffect">
                                  <p:stCondLst>
                                    <p:cond delay="0"/>
                                  </p:stCondLst>
                                  <p:childTnLst>
                                    <p:animMotion origin="layout" path="M -9.0093E-7 4.07407E-6 L 0.08048 0.30532 " pathEditMode="relative" rAng="0" ptsTypes="AA">
                                      <p:cBhvr>
                                        <p:cTn id="26" dur="2000" fill="hold"/>
                                        <p:tgtEl>
                                          <p:spTgt spid="2"/>
                                        </p:tgtEl>
                                        <p:attrNameLst>
                                          <p:attrName>ppt_x</p:attrName>
                                          <p:attrName>ppt_y</p:attrName>
                                        </p:attrNameLst>
                                      </p:cBhvr>
                                      <p:rCtr x="4024" y="15255"/>
                                    </p:animMotion>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95"/>
                                        </p:tgtEl>
                                        <p:attrNameLst>
                                          <p:attrName>style.visibility</p:attrName>
                                        </p:attrNameLst>
                                      </p:cBhvr>
                                      <p:to>
                                        <p:strVal val="visible"/>
                                      </p:to>
                                    </p:set>
                                    <p:animEffect transition="in" filter="wipe(right)">
                                      <p:cBhvr>
                                        <p:cTn id="31" dur="500"/>
                                        <p:tgtEl>
                                          <p:spTgt spid="95"/>
                                        </p:tgtEl>
                                      </p:cBhvr>
                                    </p:animEffect>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0"/>
                                          </p:stCondLst>
                                        </p:cTn>
                                        <p:tgtEl>
                                          <p:spTgt spid="9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99"/>
                                        </p:tgtEl>
                                        <p:attrNameLst>
                                          <p:attrName>style.visibility</p:attrName>
                                        </p:attrNameLst>
                                      </p:cBhvr>
                                      <p:to>
                                        <p:strVal val="visible"/>
                                      </p:to>
                                    </p:set>
                                    <p:animEffect transition="in" filter="fade">
                                      <p:cBhvr>
                                        <p:cTn id="39" dur="500"/>
                                        <p:tgtEl>
                                          <p:spTgt spid="99"/>
                                        </p:tgtEl>
                                      </p:cBhvr>
                                    </p:animEffect>
                                  </p:childTnLst>
                                </p:cTn>
                              </p:par>
                              <p:par>
                                <p:cTn id="40" presetID="10" presetClass="entr" presetSubtype="0" fill="hold" nodeType="withEffect">
                                  <p:stCondLst>
                                    <p:cond delay="0"/>
                                  </p:stCondLst>
                                  <p:childTnLst>
                                    <p:set>
                                      <p:cBhvr>
                                        <p:cTn id="41" dur="1" fill="hold">
                                          <p:stCondLst>
                                            <p:cond delay="0"/>
                                          </p:stCondLst>
                                        </p:cTn>
                                        <p:tgtEl>
                                          <p:spTgt spid="102"/>
                                        </p:tgtEl>
                                        <p:attrNameLst>
                                          <p:attrName>style.visibility</p:attrName>
                                        </p:attrNameLst>
                                      </p:cBhvr>
                                      <p:to>
                                        <p:strVal val="visible"/>
                                      </p:to>
                                    </p:set>
                                    <p:animEffect transition="in" filter="fade">
                                      <p:cBhvr>
                                        <p:cTn id="42" dur="500"/>
                                        <p:tgtEl>
                                          <p:spTgt spid="102"/>
                                        </p:tgtEl>
                                      </p:cBhvr>
                                    </p:animEffect>
                                  </p:childTnLst>
                                </p:cTn>
                              </p:par>
                              <p:par>
                                <p:cTn id="43" presetID="10" presetClass="entr" presetSubtype="0" fill="hold" nodeType="withEffect">
                                  <p:stCondLst>
                                    <p:cond delay="0"/>
                                  </p:stCondLst>
                                  <p:childTnLst>
                                    <p:set>
                                      <p:cBhvr>
                                        <p:cTn id="44" dur="1" fill="hold">
                                          <p:stCondLst>
                                            <p:cond delay="0"/>
                                          </p:stCondLst>
                                        </p:cTn>
                                        <p:tgtEl>
                                          <p:spTgt spid="96"/>
                                        </p:tgtEl>
                                        <p:attrNameLst>
                                          <p:attrName>style.visibility</p:attrName>
                                        </p:attrNameLst>
                                      </p:cBhvr>
                                      <p:to>
                                        <p:strVal val="visible"/>
                                      </p:to>
                                    </p:set>
                                    <p:animEffect transition="in" filter="fade">
                                      <p:cBhvr>
                                        <p:cTn id="45"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p:bldP spid="2" grpId="0" animBg="1"/>
      <p:bldP spid="2" grpId="1" animBg="1"/>
      <p:bldP spid="94"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Text Box 33"/>
          <p:cNvSpPr txBox="1">
            <a:spLocks noChangeArrowheads="1"/>
          </p:cNvSpPr>
          <p:nvPr/>
        </p:nvSpPr>
        <p:spPr bwMode="gray">
          <a:xfrm>
            <a:off x="725611" y="1389103"/>
            <a:ext cx="5391278"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smtClean="0">
                <a:solidFill>
                  <a:srgbClr val="C00000"/>
                </a:solidFill>
                <a:latin typeface="Arial" charset="0"/>
              </a:rPr>
              <a:t>Case 2: </a:t>
            </a:r>
            <a:r>
              <a:rPr lang="en-US" altLang="en-US" sz="2000" dirty="0" smtClean="0">
                <a:solidFill>
                  <a:schemeClr val="tx1"/>
                </a:solidFill>
                <a:latin typeface="Arial" charset="0"/>
              </a:rPr>
              <a:t>1st </a:t>
            </a:r>
            <a:r>
              <a:rPr lang="en-US" altLang="en-US" sz="2000" dirty="0">
                <a:solidFill>
                  <a:schemeClr val="tx1"/>
                </a:solidFill>
                <a:latin typeface="Arial" charset="0"/>
              </a:rPr>
              <a:t>element of </a:t>
            </a:r>
            <a:r>
              <a:rPr lang="en-US" altLang="en-US" sz="2000" dirty="0" smtClean="0">
                <a:solidFill>
                  <a:schemeClr val="tx1"/>
                </a:solidFill>
                <a:latin typeface="Arial" charset="0"/>
              </a:rPr>
              <a:t>2nd </a:t>
            </a:r>
            <a:r>
              <a:rPr lang="en-US" altLang="en-US" sz="2000" dirty="0">
                <a:solidFill>
                  <a:schemeClr val="tx1"/>
                </a:solidFill>
                <a:latin typeface="Arial" charset="0"/>
              </a:rPr>
              <a:t>half is smaller</a:t>
            </a:r>
          </a:p>
        </p:txBody>
      </p:sp>
      <p:sp>
        <p:nvSpPr>
          <p:cNvPr id="4" name="Text Placeholder 3"/>
          <p:cNvSpPr>
            <a:spLocks noGrp="1"/>
          </p:cNvSpPr>
          <p:nvPr>
            <p:ph type="body" sz="quarter" idx="16"/>
          </p:nvPr>
        </p:nvSpPr>
        <p:spPr/>
        <p:txBody>
          <a:bodyPr/>
          <a:lstStyle/>
          <a:p>
            <a:r>
              <a:rPr lang="en-US" altLang="en-US" dirty="0">
                <a:latin typeface="Arial" panose="020B0604020202020204" pitchFamily="34" charset="0"/>
              </a:rPr>
              <a:t>Merge (Case Scenarios)</a:t>
            </a:r>
          </a:p>
        </p:txBody>
      </p:sp>
      <p:sp>
        <p:nvSpPr>
          <p:cNvPr id="59" name="Rounded Rectangle 58"/>
          <p:cNvSpPr/>
          <p:nvPr/>
        </p:nvSpPr>
        <p:spPr>
          <a:xfrm>
            <a:off x="1016155" y="25905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a:t>
            </a:r>
            <a:endParaRPr lang="en-GB" sz="2000" dirty="0"/>
          </a:p>
        </p:txBody>
      </p:sp>
      <p:sp>
        <p:nvSpPr>
          <p:cNvPr id="60" name="Rectangle 59"/>
          <p:cNvSpPr/>
          <p:nvPr/>
        </p:nvSpPr>
        <p:spPr>
          <a:xfrm>
            <a:off x="1207719" y="22224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61" name="Rectangle 60"/>
          <p:cNvSpPr/>
          <p:nvPr/>
        </p:nvSpPr>
        <p:spPr>
          <a:xfrm>
            <a:off x="836612" y="224673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Rounded Rectangle 63"/>
          <p:cNvSpPr/>
          <p:nvPr/>
        </p:nvSpPr>
        <p:spPr>
          <a:xfrm>
            <a:off x="1602026" y="25905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5</a:t>
            </a:r>
            <a:endParaRPr lang="en-GB" sz="2000" dirty="0"/>
          </a:p>
        </p:txBody>
      </p:sp>
      <p:sp>
        <p:nvSpPr>
          <p:cNvPr id="65" name="Rectangle 64"/>
          <p:cNvSpPr/>
          <p:nvPr/>
        </p:nvSpPr>
        <p:spPr>
          <a:xfrm>
            <a:off x="1793590" y="22224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66" name="Rounded Rectangle 65"/>
          <p:cNvSpPr/>
          <p:nvPr/>
        </p:nvSpPr>
        <p:spPr>
          <a:xfrm>
            <a:off x="2179517" y="25905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67" name="Rectangle 66"/>
          <p:cNvSpPr/>
          <p:nvPr/>
        </p:nvSpPr>
        <p:spPr>
          <a:xfrm>
            <a:off x="2371081" y="22224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3</a:t>
            </a:r>
            <a:endParaRPr lang="en-GB" sz="1800" dirty="0">
              <a:solidFill>
                <a:schemeClr val="tx2"/>
              </a:solidFill>
            </a:endParaRPr>
          </a:p>
        </p:txBody>
      </p:sp>
      <p:sp>
        <p:nvSpPr>
          <p:cNvPr id="68" name="Rounded Rectangle 67"/>
          <p:cNvSpPr/>
          <p:nvPr/>
        </p:nvSpPr>
        <p:spPr>
          <a:xfrm>
            <a:off x="2724565" y="257690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8</a:t>
            </a:r>
            <a:endParaRPr lang="en-GB" sz="2000" dirty="0"/>
          </a:p>
        </p:txBody>
      </p:sp>
      <p:sp>
        <p:nvSpPr>
          <p:cNvPr id="69" name="Rectangle 68"/>
          <p:cNvSpPr/>
          <p:nvPr/>
        </p:nvSpPr>
        <p:spPr>
          <a:xfrm>
            <a:off x="2916129" y="220881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4</a:t>
            </a:r>
            <a:endParaRPr lang="en-GB" sz="1800" dirty="0">
              <a:solidFill>
                <a:schemeClr val="tx2"/>
              </a:solidFill>
            </a:endParaRPr>
          </a:p>
        </p:txBody>
      </p:sp>
      <p:sp>
        <p:nvSpPr>
          <p:cNvPr id="70" name="Rounded Rectangle 69"/>
          <p:cNvSpPr/>
          <p:nvPr/>
        </p:nvSpPr>
        <p:spPr>
          <a:xfrm>
            <a:off x="3729630" y="25905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3</a:t>
            </a:r>
            <a:endParaRPr lang="en-GB" sz="2000" dirty="0"/>
          </a:p>
        </p:txBody>
      </p:sp>
      <p:sp>
        <p:nvSpPr>
          <p:cNvPr id="71" name="Rectangle 70"/>
          <p:cNvSpPr/>
          <p:nvPr/>
        </p:nvSpPr>
        <p:spPr>
          <a:xfrm>
            <a:off x="3921194" y="22224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5</a:t>
            </a:r>
            <a:endParaRPr lang="en-GB" sz="1800" dirty="0">
              <a:solidFill>
                <a:schemeClr val="tx2"/>
              </a:solidFill>
            </a:endParaRPr>
          </a:p>
        </p:txBody>
      </p:sp>
      <p:sp>
        <p:nvSpPr>
          <p:cNvPr id="72" name="Rectangle 71"/>
          <p:cNvSpPr/>
          <p:nvPr/>
        </p:nvSpPr>
        <p:spPr>
          <a:xfrm>
            <a:off x="3550087" y="224673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Rounded Rectangle 72"/>
          <p:cNvSpPr/>
          <p:nvPr/>
        </p:nvSpPr>
        <p:spPr>
          <a:xfrm>
            <a:off x="4315501" y="25905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6</a:t>
            </a:r>
            <a:endParaRPr lang="en-GB" sz="2000" dirty="0"/>
          </a:p>
        </p:txBody>
      </p:sp>
      <p:sp>
        <p:nvSpPr>
          <p:cNvPr id="74" name="Rectangle 73"/>
          <p:cNvSpPr/>
          <p:nvPr/>
        </p:nvSpPr>
        <p:spPr>
          <a:xfrm>
            <a:off x="4507065" y="22224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6</a:t>
            </a:r>
            <a:endParaRPr lang="en-GB" sz="1800" dirty="0">
              <a:solidFill>
                <a:schemeClr val="tx2"/>
              </a:solidFill>
            </a:endParaRPr>
          </a:p>
        </p:txBody>
      </p:sp>
      <p:sp>
        <p:nvSpPr>
          <p:cNvPr id="75" name="Rounded Rectangle 74"/>
          <p:cNvSpPr/>
          <p:nvPr/>
        </p:nvSpPr>
        <p:spPr>
          <a:xfrm>
            <a:off x="4892992" y="25905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76" name="Rectangle 75"/>
          <p:cNvSpPr/>
          <p:nvPr/>
        </p:nvSpPr>
        <p:spPr>
          <a:xfrm>
            <a:off x="5084556" y="22224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7</a:t>
            </a:r>
            <a:endParaRPr lang="en-GB" sz="1800" dirty="0">
              <a:solidFill>
                <a:schemeClr val="tx2"/>
              </a:solidFill>
            </a:endParaRPr>
          </a:p>
        </p:txBody>
      </p:sp>
      <p:sp>
        <p:nvSpPr>
          <p:cNvPr id="77" name="Rounded Rectangle 76"/>
          <p:cNvSpPr/>
          <p:nvPr/>
        </p:nvSpPr>
        <p:spPr>
          <a:xfrm>
            <a:off x="5438040" y="257690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9</a:t>
            </a:r>
            <a:endParaRPr lang="en-GB" sz="2000" dirty="0"/>
          </a:p>
        </p:txBody>
      </p:sp>
      <p:sp>
        <p:nvSpPr>
          <p:cNvPr id="78" name="Rectangle 77"/>
          <p:cNvSpPr/>
          <p:nvPr/>
        </p:nvSpPr>
        <p:spPr>
          <a:xfrm>
            <a:off x="5629604" y="220881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8</a:t>
            </a:r>
            <a:endParaRPr lang="en-GB" sz="1800" dirty="0">
              <a:solidFill>
                <a:schemeClr val="tx2"/>
              </a:solidFill>
            </a:endParaRPr>
          </a:p>
        </p:txBody>
      </p:sp>
      <p:grpSp>
        <p:nvGrpSpPr>
          <p:cNvPr id="3" name="Group 2"/>
          <p:cNvGrpSpPr/>
          <p:nvPr/>
        </p:nvGrpSpPr>
        <p:grpSpPr>
          <a:xfrm>
            <a:off x="2590094" y="3256994"/>
            <a:ext cx="732573" cy="857806"/>
            <a:chOff x="2577804" y="5189024"/>
            <a:chExt cx="732573" cy="857806"/>
          </a:xfrm>
        </p:grpSpPr>
        <p:sp>
          <p:nvSpPr>
            <p:cNvPr id="79" name="Text Box 5"/>
            <p:cNvSpPr txBox="1">
              <a:spLocks noChangeArrowheads="1"/>
            </p:cNvSpPr>
            <p:nvPr/>
          </p:nvSpPr>
          <p:spPr bwMode="gray">
            <a:xfrm>
              <a:off x="2577804" y="5510657"/>
              <a:ext cx="732573" cy="536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mid</a:t>
              </a:r>
              <a:endParaRPr lang="en-US" altLang="en-US" sz="1800" dirty="0"/>
            </a:p>
          </p:txBody>
        </p:sp>
        <p:sp>
          <p:nvSpPr>
            <p:cNvPr id="80" name="Up Arrow 79"/>
            <p:cNvSpPr/>
            <p:nvPr/>
          </p:nvSpPr>
          <p:spPr>
            <a:xfrm>
              <a:off x="2854091"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5" name="Group 4"/>
          <p:cNvGrpSpPr/>
          <p:nvPr/>
        </p:nvGrpSpPr>
        <p:grpSpPr>
          <a:xfrm>
            <a:off x="3742459" y="3256994"/>
            <a:ext cx="373500" cy="817026"/>
            <a:chOff x="3730169" y="5189024"/>
            <a:chExt cx="373500" cy="817026"/>
          </a:xfrm>
        </p:grpSpPr>
        <p:sp>
          <p:nvSpPr>
            <p:cNvPr id="81" name="Text Box 5"/>
            <p:cNvSpPr txBox="1">
              <a:spLocks noChangeArrowheads="1"/>
            </p:cNvSpPr>
            <p:nvPr/>
          </p:nvSpPr>
          <p:spPr bwMode="gray">
            <a:xfrm>
              <a:off x="3730169" y="5510657"/>
              <a:ext cx="37350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b</a:t>
              </a:r>
              <a:endParaRPr lang="en-US" altLang="en-US" sz="1800" dirty="0"/>
            </a:p>
          </p:txBody>
        </p:sp>
        <p:sp>
          <p:nvSpPr>
            <p:cNvPr id="82" name="Up Arrow 81"/>
            <p:cNvSpPr/>
            <p:nvPr/>
          </p:nvSpPr>
          <p:spPr>
            <a:xfrm>
              <a:off x="3839999"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6" name="Group 5"/>
          <p:cNvGrpSpPr/>
          <p:nvPr/>
        </p:nvGrpSpPr>
        <p:grpSpPr>
          <a:xfrm>
            <a:off x="1065212" y="3249570"/>
            <a:ext cx="357470" cy="817026"/>
            <a:chOff x="1012542" y="5181600"/>
            <a:chExt cx="357470" cy="817026"/>
          </a:xfrm>
        </p:grpSpPr>
        <p:sp>
          <p:nvSpPr>
            <p:cNvPr id="58" name="Text Box 5"/>
            <p:cNvSpPr txBox="1">
              <a:spLocks noChangeArrowheads="1"/>
            </p:cNvSpPr>
            <p:nvPr/>
          </p:nvSpPr>
          <p:spPr bwMode="gray">
            <a:xfrm>
              <a:off x="1012542" y="5503233"/>
              <a:ext cx="35747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a</a:t>
              </a:r>
              <a:endParaRPr lang="en-US" altLang="en-US" sz="1800" dirty="0"/>
            </a:p>
          </p:txBody>
        </p:sp>
        <p:sp>
          <p:nvSpPr>
            <p:cNvPr id="83" name="Up Arrow 82"/>
            <p:cNvSpPr/>
            <p:nvPr/>
          </p:nvSpPr>
          <p:spPr>
            <a:xfrm>
              <a:off x="1093207" y="5181600"/>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34" name="Rounded Rectangle 33"/>
          <p:cNvSpPr/>
          <p:nvPr/>
        </p:nvSpPr>
        <p:spPr>
          <a:xfrm>
            <a:off x="7978416" y="3345025"/>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3</a:t>
            </a:r>
            <a:endParaRPr lang="en-GB" sz="2000" dirty="0"/>
          </a:p>
        </p:txBody>
      </p:sp>
      <p:sp>
        <p:nvSpPr>
          <p:cNvPr id="35" name="Rectangle 34"/>
          <p:cNvSpPr/>
          <p:nvPr/>
        </p:nvSpPr>
        <p:spPr>
          <a:xfrm>
            <a:off x="7694612" y="2895600"/>
            <a:ext cx="1046408"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TEMP</a:t>
            </a:r>
            <a:endParaRPr lang="en-GB" sz="1800" dirty="0">
              <a:solidFill>
                <a:schemeClr val="tx2"/>
              </a:solidFill>
            </a:endParaRPr>
          </a:p>
        </p:txBody>
      </p:sp>
      <p:cxnSp>
        <p:nvCxnSpPr>
          <p:cNvPr id="7" name="Curved Connector 6"/>
          <p:cNvCxnSpPr>
            <a:stCxn id="70" idx="2"/>
            <a:endCxn id="34" idx="1"/>
          </p:cNvCxnSpPr>
          <p:nvPr/>
        </p:nvCxnSpPr>
        <p:spPr>
          <a:xfrm rot="16200000" flipH="1">
            <a:off x="5716161" y="1322170"/>
            <a:ext cx="515124" cy="4009386"/>
          </a:xfrm>
          <a:prstGeom prst="curvedConnector2">
            <a:avLst/>
          </a:prstGeom>
          <a:ln>
            <a:prstDash val="dash"/>
            <a:tailEnd type="triangle"/>
          </a:ln>
        </p:spPr>
        <p:style>
          <a:lnRef idx="3">
            <a:schemeClr val="dk1"/>
          </a:lnRef>
          <a:fillRef idx="0">
            <a:schemeClr val="dk1"/>
          </a:fillRef>
          <a:effectRef idx="2">
            <a:schemeClr val="dk1"/>
          </a:effectRef>
          <a:fontRef idx="minor">
            <a:schemeClr val="tx1"/>
          </a:fontRef>
        </p:style>
      </p:cxnSp>
      <p:sp>
        <p:nvSpPr>
          <p:cNvPr id="40" name="Rounded Rectangle 39"/>
          <p:cNvSpPr/>
          <p:nvPr/>
        </p:nvSpPr>
        <p:spPr>
          <a:xfrm>
            <a:off x="1008140" y="46479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a:t>
            </a:r>
            <a:endParaRPr lang="en-GB" sz="2000" dirty="0"/>
          </a:p>
        </p:txBody>
      </p:sp>
      <p:sp>
        <p:nvSpPr>
          <p:cNvPr id="41" name="Rectangle 40"/>
          <p:cNvSpPr/>
          <p:nvPr/>
        </p:nvSpPr>
        <p:spPr>
          <a:xfrm>
            <a:off x="1199704" y="42798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42" name="Rectangle 41"/>
          <p:cNvSpPr/>
          <p:nvPr/>
        </p:nvSpPr>
        <p:spPr>
          <a:xfrm>
            <a:off x="828597" y="430413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ounded Rectangle 42"/>
          <p:cNvSpPr/>
          <p:nvPr/>
        </p:nvSpPr>
        <p:spPr>
          <a:xfrm>
            <a:off x="1594011" y="46479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a:t>
            </a:r>
            <a:endParaRPr lang="en-GB" sz="2000" dirty="0"/>
          </a:p>
        </p:txBody>
      </p:sp>
      <p:sp>
        <p:nvSpPr>
          <p:cNvPr id="44" name="Rectangle 43"/>
          <p:cNvSpPr/>
          <p:nvPr/>
        </p:nvSpPr>
        <p:spPr>
          <a:xfrm>
            <a:off x="1785575" y="42798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45" name="Rounded Rectangle 44"/>
          <p:cNvSpPr/>
          <p:nvPr/>
        </p:nvSpPr>
        <p:spPr>
          <a:xfrm>
            <a:off x="2171502" y="46479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5</a:t>
            </a:r>
            <a:endParaRPr lang="en-GB" sz="2000" dirty="0"/>
          </a:p>
        </p:txBody>
      </p:sp>
      <p:sp>
        <p:nvSpPr>
          <p:cNvPr id="46" name="Rectangle 45"/>
          <p:cNvSpPr/>
          <p:nvPr/>
        </p:nvSpPr>
        <p:spPr>
          <a:xfrm>
            <a:off x="2363066" y="42798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3</a:t>
            </a:r>
            <a:endParaRPr lang="en-GB" sz="1800" dirty="0">
              <a:solidFill>
                <a:schemeClr val="tx2"/>
              </a:solidFill>
            </a:endParaRPr>
          </a:p>
        </p:txBody>
      </p:sp>
      <p:sp>
        <p:nvSpPr>
          <p:cNvPr id="47" name="Rounded Rectangle 46"/>
          <p:cNvSpPr/>
          <p:nvPr/>
        </p:nvSpPr>
        <p:spPr>
          <a:xfrm>
            <a:off x="2716550" y="463430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48" name="Rectangle 47"/>
          <p:cNvSpPr/>
          <p:nvPr/>
        </p:nvSpPr>
        <p:spPr>
          <a:xfrm>
            <a:off x="2908114" y="426621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4</a:t>
            </a:r>
            <a:endParaRPr lang="en-GB" sz="1800" dirty="0">
              <a:solidFill>
                <a:schemeClr val="tx2"/>
              </a:solidFill>
            </a:endParaRPr>
          </a:p>
        </p:txBody>
      </p:sp>
      <p:sp>
        <p:nvSpPr>
          <p:cNvPr id="49" name="Rounded Rectangle 48"/>
          <p:cNvSpPr/>
          <p:nvPr/>
        </p:nvSpPr>
        <p:spPr>
          <a:xfrm>
            <a:off x="3721615" y="46479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8</a:t>
            </a:r>
            <a:endParaRPr lang="en-GB" sz="2000" dirty="0"/>
          </a:p>
        </p:txBody>
      </p:sp>
      <p:sp>
        <p:nvSpPr>
          <p:cNvPr id="50" name="Rectangle 49"/>
          <p:cNvSpPr/>
          <p:nvPr/>
        </p:nvSpPr>
        <p:spPr>
          <a:xfrm>
            <a:off x="3913179" y="42798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5</a:t>
            </a:r>
            <a:endParaRPr lang="en-GB" sz="1800" dirty="0">
              <a:solidFill>
                <a:schemeClr val="tx2"/>
              </a:solidFill>
            </a:endParaRPr>
          </a:p>
        </p:txBody>
      </p:sp>
      <p:sp>
        <p:nvSpPr>
          <p:cNvPr id="51" name="Rectangle 50"/>
          <p:cNvSpPr/>
          <p:nvPr/>
        </p:nvSpPr>
        <p:spPr>
          <a:xfrm>
            <a:off x="3542072" y="430413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Rounded Rectangle 51"/>
          <p:cNvSpPr/>
          <p:nvPr/>
        </p:nvSpPr>
        <p:spPr>
          <a:xfrm>
            <a:off x="4307486" y="46479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6</a:t>
            </a:r>
            <a:endParaRPr lang="en-GB" sz="2000" dirty="0"/>
          </a:p>
        </p:txBody>
      </p:sp>
      <p:sp>
        <p:nvSpPr>
          <p:cNvPr id="53" name="Rectangle 52"/>
          <p:cNvSpPr/>
          <p:nvPr/>
        </p:nvSpPr>
        <p:spPr>
          <a:xfrm>
            <a:off x="4499050" y="42798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6</a:t>
            </a:r>
            <a:endParaRPr lang="en-GB" sz="1800" dirty="0">
              <a:solidFill>
                <a:schemeClr val="tx2"/>
              </a:solidFill>
            </a:endParaRPr>
          </a:p>
        </p:txBody>
      </p:sp>
      <p:sp>
        <p:nvSpPr>
          <p:cNvPr id="54" name="Rounded Rectangle 53"/>
          <p:cNvSpPr/>
          <p:nvPr/>
        </p:nvSpPr>
        <p:spPr>
          <a:xfrm>
            <a:off x="4884977" y="46479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55" name="Rectangle 54"/>
          <p:cNvSpPr/>
          <p:nvPr/>
        </p:nvSpPr>
        <p:spPr>
          <a:xfrm>
            <a:off x="5076541" y="42798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7</a:t>
            </a:r>
            <a:endParaRPr lang="en-GB" sz="1800" dirty="0">
              <a:solidFill>
                <a:schemeClr val="tx2"/>
              </a:solidFill>
            </a:endParaRPr>
          </a:p>
        </p:txBody>
      </p:sp>
      <p:sp>
        <p:nvSpPr>
          <p:cNvPr id="63" name="Rounded Rectangle 62"/>
          <p:cNvSpPr/>
          <p:nvPr/>
        </p:nvSpPr>
        <p:spPr>
          <a:xfrm>
            <a:off x="5430025" y="463430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9</a:t>
            </a:r>
            <a:endParaRPr lang="en-GB" sz="2000" dirty="0"/>
          </a:p>
        </p:txBody>
      </p:sp>
      <p:sp>
        <p:nvSpPr>
          <p:cNvPr id="84" name="Rectangle 83"/>
          <p:cNvSpPr/>
          <p:nvPr/>
        </p:nvSpPr>
        <p:spPr>
          <a:xfrm>
            <a:off x="5621589" y="426621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8</a:t>
            </a:r>
            <a:endParaRPr lang="en-GB" sz="1800" dirty="0">
              <a:solidFill>
                <a:schemeClr val="tx2"/>
              </a:solidFill>
            </a:endParaRPr>
          </a:p>
        </p:txBody>
      </p:sp>
      <p:grpSp>
        <p:nvGrpSpPr>
          <p:cNvPr id="85" name="Group 84"/>
          <p:cNvGrpSpPr/>
          <p:nvPr/>
        </p:nvGrpSpPr>
        <p:grpSpPr>
          <a:xfrm>
            <a:off x="2589212" y="5314394"/>
            <a:ext cx="732573" cy="857806"/>
            <a:chOff x="2577804" y="5189024"/>
            <a:chExt cx="732573" cy="857806"/>
          </a:xfrm>
        </p:grpSpPr>
        <p:sp>
          <p:nvSpPr>
            <p:cNvPr id="86" name="Text Box 5"/>
            <p:cNvSpPr txBox="1">
              <a:spLocks noChangeArrowheads="1"/>
            </p:cNvSpPr>
            <p:nvPr/>
          </p:nvSpPr>
          <p:spPr bwMode="gray">
            <a:xfrm>
              <a:off x="2577804" y="5510657"/>
              <a:ext cx="732573" cy="536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mid</a:t>
              </a:r>
              <a:endParaRPr lang="en-US" altLang="en-US" sz="1800" dirty="0"/>
            </a:p>
          </p:txBody>
        </p:sp>
        <p:sp>
          <p:nvSpPr>
            <p:cNvPr id="87" name="Up Arrow 86"/>
            <p:cNvSpPr/>
            <p:nvPr/>
          </p:nvSpPr>
          <p:spPr>
            <a:xfrm>
              <a:off x="2854091"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88" name="Group 87"/>
          <p:cNvGrpSpPr/>
          <p:nvPr/>
        </p:nvGrpSpPr>
        <p:grpSpPr>
          <a:xfrm>
            <a:off x="3732212" y="5314394"/>
            <a:ext cx="373500" cy="817026"/>
            <a:chOff x="3730169" y="5189024"/>
            <a:chExt cx="373500" cy="817026"/>
          </a:xfrm>
        </p:grpSpPr>
        <p:sp>
          <p:nvSpPr>
            <p:cNvPr id="89" name="Text Box 5"/>
            <p:cNvSpPr txBox="1">
              <a:spLocks noChangeArrowheads="1"/>
            </p:cNvSpPr>
            <p:nvPr/>
          </p:nvSpPr>
          <p:spPr bwMode="gray">
            <a:xfrm>
              <a:off x="3730169" y="5510657"/>
              <a:ext cx="37350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b</a:t>
              </a:r>
              <a:endParaRPr lang="en-US" altLang="en-US" sz="1800" dirty="0"/>
            </a:p>
          </p:txBody>
        </p:sp>
        <p:sp>
          <p:nvSpPr>
            <p:cNvPr id="90" name="Up Arrow 89"/>
            <p:cNvSpPr/>
            <p:nvPr/>
          </p:nvSpPr>
          <p:spPr>
            <a:xfrm>
              <a:off x="3839999"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91" name="Group 90"/>
          <p:cNvGrpSpPr/>
          <p:nvPr/>
        </p:nvGrpSpPr>
        <p:grpSpPr>
          <a:xfrm>
            <a:off x="1057197" y="5306970"/>
            <a:ext cx="357470" cy="817026"/>
            <a:chOff x="1012542" y="5181600"/>
            <a:chExt cx="357470" cy="817026"/>
          </a:xfrm>
        </p:grpSpPr>
        <p:sp>
          <p:nvSpPr>
            <p:cNvPr id="92" name="Text Box 5"/>
            <p:cNvSpPr txBox="1">
              <a:spLocks noChangeArrowheads="1"/>
            </p:cNvSpPr>
            <p:nvPr/>
          </p:nvSpPr>
          <p:spPr bwMode="gray">
            <a:xfrm>
              <a:off x="1012542" y="5503233"/>
              <a:ext cx="35747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a</a:t>
              </a:r>
              <a:endParaRPr lang="en-US" altLang="en-US" sz="1800" dirty="0"/>
            </a:p>
          </p:txBody>
        </p:sp>
        <p:sp>
          <p:nvSpPr>
            <p:cNvPr id="93" name="Up Arrow 92"/>
            <p:cNvSpPr/>
            <p:nvPr/>
          </p:nvSpPr>
          <p:spPr>
            <a:xfrm>
              <a:off x="1093207" y="5181600"/>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2" name="Rectangle 1"/>
          <p:cNvSpPr/>
          <p:nvPr/>
        </p:nvSpPr>
        <p:spPr>
          <a:xfrm>
            <a:off x="1598612" y="4301459"/>
            <a:ext cx="2566802" cy="969707"/>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Rounded Rectangle 93"/>
          <p:cNvSpPr/>
          <p:nvPr/>
        </p:nvSpPr>
        <p:spPr>
          <a:xfrm>
            <a:off x="1022090" y="4647900"/>
            <a:ext cx="478800" cy="4788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3</a:t>
            </a:r>
            <a:endParaRPr lang="en-GB" sz="2000" dirty="0"/>
          </a:p>
        </p:txBody>
      </p:sp>
      <p:cxnSp>
        <p:nvCxnSpPr>
          <p:cNvPr id="95" name="Curved Connector 94"/>
          <p:cNvCxnSpPr>
            <a:stCxn id="34" idx="1"/>
            <a:endCxn id="40" idx="0"/>
          </p:cNvCxnSpPr>
          <p:nvPr/>
        </p:nvCxnSpPr>
        <p:spPr>
          <a:xfrm rot="10800000" flipV="1">
            <a:off x="1247540" y="3584425"/>
            <a:ext cx="6730876" cy="1063476"/>
          </a:xfrm>
          <a:prstGeom prst="curvedConnector2">
            <a:avLst/>
          </a:prstGeom>
          <a:ln>
            <a:solidFill>
              <a:srgbClr val="002060"/>
            </a:solidFill>
            <a:prstDash val="dash"/>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2426705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5.38634E-7 -3.33333E-6 L 0.05643 -3.33333E-6 " pathEditMode="relative" rAng="0" ptsTypes="AA">
                                      <p:cBhvr>
                                        <p:cTn id="6" dur="2000" fill="hold"/>
                                        <p:tgtEl>
                                          <p:spTgt spid="91"/>
                                        </p:tgtEl>
                                        <p:attrNameLst>
                                          <p:attrName>ppt_x</p:attrName>
                                          <p:attrName>ppt_y</p:attrName>
                                        </p:attrNameLst>
                                      </p:cBhvr>
                                      <p:rCtr x="2821" y="0"/>
                                    </p:animMotion>
                                  </p:childTnLst>
                                </p:cTn>
                              </p:par>
                              <p:par>
                                <p:cTn id="7" presetID="63" presetClass="path" presetSubtype="0" accel="50000" decel="50000" fill="hold" nodeType="withEffect">
                                  <p:stCondLst>
                                    <p:cond delay="0"/>
                                  </p:stCondLst>
                                  <p:childTnLst>
                                    <p:animMotion origin="layout" path="M 3.71914E-7 -7.40741E-7 L 0.05627 -7.40741E-7 " pathEditMode="relative" rAng="0" ptsTypes="AA">
                                      <p:cBhvr>
                                        <p:cTn id="8" dur="2000" fill="hold"/>
                                        <p:tgtEl>
                                          <p:spTgt spid="88"/>
                                        </p:tgtEl>
                                        <p:attrNameLst>
                                          <p:attrName>ppt_x</p:attrName>
                                          <p:attrName>ppt_y</p:attrName>
                                        </p:attrNameLst>
                                      </p:cBhvr>
                                      <p:rCtr x="2805" y="0"/>
                                    </p:animMotion>
                                  </p:childTnLst>
                                </p:cTn>
                              </p:par>
                              <p:par>
                                <p:cTn id="9" presetID="63" presetClass="path" presetSubtype="0" accel="50000" decel="50000" fill="hold" nodeType="withEffect">
                                  <p:stCondLst>
                                    <p:cond delay="0"/>
                                  </p:stCondLst>
                                  <p:childTnLst>
                                    <p:animMotion origin="layout" path="M -2.79897E-6 0 L 0.10244 0 " pathEditMode="relative" rAng="0" ptsTypes="AA">
                                      <p:cBhvr>
                                        <p:cTn id="10" dur="2000" fill="hold"/>
                                        <p:tgtEl>
                                          <p:spTgt spid="85"/>
                                        </p:tgtEl>
                                        <p:attrNameLst>
                                          <p:attrName>ppt_x</p:attrName>
                                          <p:attrName>ppt_y</p:attrName>
                                        </p:attrNameLst>
                                      </p:cBhvr>
                                      <p:rCtr x="511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Text Box 33"/>
          <p:cNvSpPr txBox="1">
            <a:spLocks noChangeArrowheads="1"/>
          </p:cNvSpPr>
          <p:nvPr/>
        </p:nvSpPr>
        <p:spPr bwMode="gray">
          <a:xfrm>
            <a:off x="725610" y="1389103"/>
            <a:ext cx="6359401"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smtClean="0">
                <a:solidFill>
                  <a:srgbClr val="C00000"/>
                </a:solidFill>
                <a:latin typeface="Arial" charset="0"/>
              </a:rPr>
              <a:t>Case 3: </a:t>
            </a:r>
            <a:r>
              <a:rPr lang="en-US" altLang="en-US" sz="2000" dirty="0">
                <a:solidFill>
                  <a:schemeClr val="tx1"/>
                </a:solidFill>
                <a:latin typeface="Arial" charset="0"/>
              </a:rPr>
              <a:t>1st element of 2nd half is </a:t>
            </a:r>
            <a:r>
              <a:rPr lang="en-US" altLang="en-US" sz="2000" dirty="0" smtClean="0">
                <a:solidFill>
                  <a:schemeClr val="tx1"/>
                </a:solidFill>
                <a:latin typeface="Arial" charset="0"/>
              </a:rPr>
              <a:t>equal</a:t>
            </a:r>
            <a:endParaRPr lang="en-US" altLang="en-US" sz="2000" dirty="0">
              <a:solidFill>
                <a:schemeClr val="tx1"/>
              </a:solidFill>
              <a:latin typeface="Arial" charset="0"/>
            </a:endParaRPr>
          </a:p>
        </p:txBody>
      </p:sp>
      <p:sp>
        <p:nvSpPr>
          <p:cNvPr id="4" name="Text Placeholder 3"/>
          <p:cNvSpPr>
            <a:spLocks noGrp="1"/>
          </p:cNvSpPr>
          <p:nvPr>
            <p:ph type="body" sz="quarter" idx="16"/>
          </p:nvPr>
        </p:nvSpPr>
        <p:spPr/>
        <p:txBody>
          <a:bodyPr/>
          <a:lstStyle/>
          <a:p>
            <a:r>
              <a:rPr lang="en-US" altLang="en-US" dirty="0">
                <a:latin typeface="Arial" panose="020B0604020202020204" pitchFamily="34" charset="0"/>
              </a:rPr>
              <a:t>Merge (Case Scenarios)</a:t>
            </a:r>
          </a:p>
        </p:txBody>
      </p:sp>
      <p:sp>
        <p:nvSpPr>
          <p:cNvPr id="59" name="Rounded Rectangle 58"/>
          <p:cNvSpPr/>
          <p:nvPr/>
        </p:nvSpPr>
        <p:spPr>
          <a:xfrm>
            <a:off x="1016155" y="25905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a:t>
            </a:r>
            <a:endParaRPr lang="en-GB" sz="2000" dirty="0"/>
          </a:p>
        </p:txBody>
      </p:sp>
      <p:sp>
        <p:nvSpPr>
          <p:cNvPr id="60" name="Rectangle 59"/>
          <p:cNvSpPr/>
          <p:nvPr/>
        </p:nvSpPr>
        <p:spPr>
          <a:xfrm>
            <a:off x="1207719" y="22224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61" name="Rectangle 60"/>
          <p:cNvSpPr/>
          <p:nvPr/>
        </p:nvSpPr>
        <p:spPr>
          <a:xfrm>
            <a:off x="836612" y="224673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Rounded Rectangle 63"/>
          <p:cNvSpPr/>
          <p:nvPr/>
        </p:nvSpPr>
        <p:spPr>
          <a:xfrm>
            <a:off x="1602026" y="25905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5</a:t>
            </a:r>
            <a:endParaRPr lang="en-GB" sz="2000" dirty="0"/>
          </a:p>
        </p:txBody>
      </p:sp>
      <p:sp>
        <p:nvSpPr>
          <p:cNvPr id="65" name="Rectangle 64"/>
          <p:cNvSpPr/>
          <p:nvPr/>
        </p:nvSpPr>
        <p:spPr>
          <a:xfrm>
            <a:off x="1793590" y="22224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66" name="Rounded Rectangle 65"/>
          <p:cNvSpPr/>
          <p:nvPr/>
        </p:nvSpPr>
        <p:spPr>
          <a:xfrm>
            <a:off x="2179517" y="25905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67" name="Rectangle 66"/>
          <p:cNvSpPr/>
          <p:nvPr/>
        </p:nvSpPr>
        <p:spPr>
          <a:xfrm>
            <a:off x="2371081" y="22224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3</a:t>
            </a:r>
            <a:endParaRPr lang="en-GB" sz="1800" dirty="0">
              <a:solidFill>
                <a:schemeClr val="tx2"/>
              </a:solidFill>
            </a:endParaRPr>
          </a:p>
        </p:txBody>
      </p:sp>
      <p:sp>
        <p:nvSpPr>
          <p:cNvPr id="68" name="Rounded Rectangle 67"/>
          <p:cNvSpPr/>
          <p:nvPr/>
        </p:nvSpPr>
        <p:spPr>
          <a:xfrm>
            <a:off x="2724565" y="257690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8</a:t>
            </a:r>
            <a:endParaRPr lang="en-GB" sz="2000" dirty="0"/>
          </a:p>
        </p:txBody>
      </p:sp>
      <p:sp>
        <p:nvSpPr>
          <p:cNvPr id="69" name="Rectangle 68"/>
          <p:cNvSpPr/>
          <p:nvPr/>
        </p:nvSpPr>
        <p:spPr>
          <a:xfrm>
            <a:off x="2916129" y="220881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4</a:t>
            </a:r>
            <a:endParaRPr lang="en-GB" sz="1800" dirty="0">
              <a:solidFill>
                <a:schemeClr val="tx2"/>
              </a:solidFill>
            </a:endParaRPr>
          </a:p>
        </p:txBody>
      </p:sp>
      <p:sp>
        <p:nvSpPr>
          <p:cNvPr id="70" name="Rounded Rectangle 69"/>
          <p:cNvSpPr/>
          <p:nvPr/>
        </p:nvSpPr>
        <p:spPr>
          <a:xfrm>
            <a:off x="3729630" y="25905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a:t>
            </a:r>
            <a:endParaRPr lang="en-GB" sz="2000" dirty="0"/>
          </a:p>
        </p:txBody>
      </p:sp>
      <p:sp>
        <p:nvSpPr>
          <p:cNvPr id="71" name="Rectangle 70"/>
          <p:cNvSpPr/>
          <p:nvPr/>
        </p:nvSpPr>
        <p:spPr>
          <a:xfrm>
            <a:off x="3921194" y="22224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5</a:t>
            </a:r>
            <a:endParaRPr lang="en-GB" sz="1800" dirty="0">
              <a:solidFill>
                <a:schemeClr val="tx2"/>
              </a:solidFill>
            </a:endParaRPr>
          </a:p>
        </p:txBody>
      </p:sp>
      <p:sp>
        <p:nvSpPr>
          <p:cNvPr id="72" name="Rectangle 71"/>
          <p:cNvSpPr/>
          <p:nvPr/>
        </p:nvSpPr>
        <p:spPr>
          <a:xfrm>
            <a:off x="3550087" y="224673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Rounded Rectangle 72"/>
          <p:cNvSpPr/>
          <p:nvPr/>
        </p:nvSpPr>
        <p:spPr>
          <a:xfrm>
            <a:off x="4315501" y="25905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6</a:t>
            </a:r>
            <a:endParaRPr lang="en-GB" sz="2000" dirty="0"/>
          </a:p>
        </p:txBody>
      </p:sp>
      <p:sp>
        <p:nvSpPr>
          <p:cNvPr id="74" name="Rectangle 73"/>
          <p:cNvSpPr/>
          <p:nvPr/>
        </p:nvSpPr>
        <p:spPr>
          <a:xfrm>
            <a:off x="4507065" y="22224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6</a:t>
            </a:r>
            <a:endParaRPr lang="en-GB" sz="1800" dirty="0">
              <a:solidFill>
                <a:schemeClr val="tx2"/>
              </a:solidFill>
            </a:endParaRPr>
          </a:p>
        </p:txBody>
      </p:sp>
      <p:sp>
        <p:nvSpPr>
          <p:cNvPr id="75" name="Rounded Rectangle 74"/>
          <p:cNvSpPr/>
          <p:nvPr/>
        </p:nvSpPr>
        <p:spPr>
          <a:xfrm>
            <a:off x="4892992" y="25905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76" name="Rectangle 75"/>
          <p:cNvSpPr/>
          <p:nvPr/>
        </p:nvSpPr>
        <p:spPr>
          <a:xfrm>
            <a:off x="5084556" y="22224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7</a:t>
            </a:r>
            <a:endParaRPr lang="en-GB" sz="1800" dirty="0">
              <a:solidFill>
                <a:schemeClr val="tx2"/>
              </a:solidFill>
            </a:endParaRPr>
          </a:p>
        </p:txBody>
      </p:sp>
      <p:sp>
        <p:nvSpPr>
          <p:cNvPr id="77" name="Rounded Rectangle 76"/>
          <p:cNvSpPr/>
          <p:nvPr/>
        </p:nvSpPr>
        <p:spPr>
          <a:xfrm>
            <a:off x="5438040" y="257690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9</a:t>
            </a:r>
            <a:endParaRPr lang="en-GB" sz="2000" dirty="0"/>
          </a:p>
        </p:txBody>
      </p:sp>
      <p:sp>
        <p:nvSpPr>
          <p:cNvPr id="78" name="Rectangle 77"/>
          <p:cNvSpPr/>
          <p:nvPr/>
        </p:nvSpPr>
        <p:spPr>
          <a:xfrm>
            <a:off x="5629604" y="220881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8</a:t>
            </a:r>
            <a:endParaRPr lang="en-GB" sz="1800" dirty="0">
              <a:solidFill>
                <a:schemeClr val="tx2"/>
              </a:solidFill>
            </a:endParaRPr>
          </a:p>
        </p:txBody>
      </p:sp>
      <p:grpSp>
        <p:nvGrpSpPr>
          <p:cNvPr id="3" name="Group 2"/>
          <p:cNvGrpSpPr/>
          <p:nvPr/>
        </p:nvGrpSpPr>
        <p:grpSpPr>
          <a:xfrm>
            <a:off x="2589212" y="3256994"/>
            <a:ext cx="732573" cy="784379"/>
            <a:chOff x="2576922" y="5189024"/>
            <a:chExt cx="732573" cy="784379"/>
          </a:xfrm>
        </p:grpSpPr>
        <p:sp>
          <p:nvSpPr>
            <p:cNvPr id="79" name="Text Box 5"/>
            <p:cNvSpPr txBox="1">
              <a:spLocks noChangeArrowheads="1"/>
            </p:cNvSpPr>
            <p:nvPr/>
          </p:nvSpPr>
          <p:spPr bwMode="gray">
            <a:xfrm>
              <a:off x="2576922" y="5437230"/>
              <a:ext cx="732573" cy="536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mid</a:t>
              </a:r>
              <a:endParaRPr lang="en-US" altLang="en-US" sz="1800" dirty="0"/>
            </a:p>
          </p:txBody>
        </p:sp>
        <p:sp>
          <p:nvSpPr>
            <p:cNvPr id="80" name="Up Arrow 79"/>
            <p:cNvSpPr/>
            <p:nvPr/>
          </p:nvSpPr>
          <p:spPr>
            <a:xfrm>
              <a:off x="2854091"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5" name="Group 4"/>
          <p:cNvGrpSpPr/>
          <p:nvPr/>
        </p:nvGrpSpPr>
        <p:grpSpPr>
          <a:xfrm>
            <a:off x="3732212" y="3256994"/>
            <a:ext cx="373500" cy="743599"/>
            <a:chOff x="3719922" y="5189024"/>
            <a:chExt cx="373500" cy="743599"/>
          </a:xfrm>
        </p:grpSpPr>
        <p:sp>
          <p:nvSpPr>
            <p:cNvPr id="81" name="Text Box 5"/>
            <p:cNvSpPr txBox="1">
              <a:spLocks noChangeArrowheads="1"/>
            </p:cNvSpPr>
            <p:nvPr/>
          </p:nvSpPr>
          <p:spPr bwMode="gray">
            <a:xfrm>
              <a:off x="3719922" y="5437230"/>
              <a:ext cx="37350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b</a:t>
              </a:r>
              <a:endParaRPr lang="en-US" altLang="en-US" sz="1800" dirty="0"/>
            </a:p>
          </p:txBody>
        </p:sp>
        <p:sp>
          <p:nvSpPr>
            <p:cNvPr id="82" name="Up Arrow 81"/>
            <p:cNvSpPr/>
            <p:nvPr/>
          </p:nvSpPr>
          <p:spPr>
            <a:xfrm>
              <a:off x="3839999"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6" name="Group 5"/>
          <p:cNvGrpSpPr/>
          <p:nvPr/>
        </p:nvGrpSpPr>
        <p:grpSpPr>
          <a:xfrm>
            <a:off x="1065212" y="3249570"/>
            <a:ext cx="357470" cy="674823"/>
            <a:chOff x="1012542" y="5181600"/>
            <a:chExt cx="357470" cy="674823"/>
          </a:xfrm>
        </p:grpSpPr>
        <p:sp>
          <p:nvSpPr>
            <p:cNvPr id="58" name="Text Box 5"/>
            <p:cNvSpPr txBox="1">
              <a:spLocks noChangeArrowheads="1"/>
            </p:cNvSpPr>
            <p:nvPr/>
          </p:nvSpPr>
          <p:spPr bwMode="gray">
            <a:xfrm>
              <a:off x="1012542" y="5361030"/>
              <a:ext cx="35747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a</a:t>
              </a:r>
              <a:endParaRPr lang="en-US" altLang="en-US" sz="1800" dirty="0"/>
            </a:p>
          </p:txBody>
        </p:sp>
        <p:sp>
          <p:nvSpPr>
            <p:cNvPr id="83" name="Up Arrow 82"/>
            <p:cNvSpPr/>
            <p:nvPr/>
          </p:nvSpPr>
          <p:spPr>
            <a:xfrm>
              <a:off x="1093207" y="5181600"/>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34" name="Rounded Rectangle 33"/>
          <p:cNvSpPr/>
          <p:nvPr/>
        </p:nvSpPr>
        <p:spPr>
          <a:xfrm>
            <a:off x="7978416" y="3578627"/>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a:t>
            </a:r>
            <a:endParaRPr lang="en-GB" sz="2000" dirty="0"/>
          </a:p>
        </p:txBody>
      </p:sp>
      <p:sp>
        <p:nvSpPr>
          <p:cNvPr id="35" name="Rectangle 34"/>
          <p:cNvSpPr/>
          <p:nvPr/>
        </p:nvSpPr>
        <p:spPr>
          <a:xfrm>
            <a:off x="7694612" y="3129202"/>
            <a:ext cx="1046408"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TEMP</a:t>
            </a:r>
            <a:endParaRPr lang="en-GB" sz="1800" dirty="0">
              <a:solidFill>
                <a:schemeClr val="tx2"/>
              </a:solidFill>
            </a:endParaRPr>
          </a:p>
        </p:txBody>
      </p:sp>
      <p:cxnSp>
        <p:nvCxnSpPr>
          <p:cNvPr id="7" name="Curved Connector 6"/>
          <p:cNvCxnSpPr>
            <a:stCxn id="70" idx="2"/>
          </p:cNvCxnSpPr>
          <p:nvPr/>
        </p:nvCxnSpPr>
        <p:spPr>
          <a:xfrm rot="16200000" flipH="1">
            <a:off x="5565274" y="1473057"/>
            <a:ext cx="816899" cy="4009386"/>
          </a:xfrm>
          <a:prstGeom prst="curvedConnector2">
            <a:avLst/>
          </a:prstGeom>
          <a:ln>
            <a:prstDash val="dash"/>
            <a:tailEnd type="triangle"/>
          </a:ln>
        </p:spPr>
        <p:style>
          <a:lnRef idx="3">
            <a:schemeClr val="dk1"/>
          </a:lnRef>
          <a:fillRef idx="0">
            <a:schemeClr val="dk1"/>
          </a:fillRef>
          <a:effectRef idx="2">
            <a:schemeClr val="dk1"/>
          </a:effectRef>
          <a:fontRef idx="minor">
            <a:schemeClr val="tx1"/>
          </a:fontRef>
        </p:style>
      </p:cxnSp>
      <p:grpSp>
        <p:nvGrpSpPr>
          <p:cNvPr id="2" name="Group 1"/>
          <p:cNvGrpSpPr/>
          <p:nvPr/>
        </p:nvGrpSpPr>
        <p:grpSpPr>
          <a:xfrm>
            <a:off x="828597" y="4037613"/>
            <a:ext cx="5322615" cy="983304"/>
            <a:chOff x="828597" y="4037613"/>
            <a:chExt cx="5322615" cy="983304"/>
          </a:xfrm>
        </p:grpSpPr>
        <p:sp>
          <p:nvSpPr>
            <p:cNvPr id="40" name="Rounded Rectangle 39"/>
            <p:cNvSpPr/>
            <p:nvPr/>
          </p:nvSpPr>
          <p:spPr>
            <a:xfrm>
              <a:off x="1008140" y="44193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a:t>
              </a:r>
              <a:endParaRPr lang="en-GB" sz="2000" dirty="0"/>
            </a:p>
          </p:txBody>
        </p:sp>
        <p:sp>
          <p:nvSpPr>
            <p:cNvPr id="41" name="Rectangle 40"/>
            <p:cNvSpPr/>
            <p:nvPr/>
          </p:nvSpPr>
          <p:spPr>
            <a:xfrm>
              <a:off x="1199704" y="40512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42" name="Rectangle 41"/>
            <p:cNvSpPr/>
            <p:nvPr/>
          </p:nvSpPr>
          <p:spPr>
            <a:xfrm>
              <a:off x="828597" y="407553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ounded Rectangle 42"/>
            <p:cNvSpPr/>
            <p:nvPr/>
          </p:nvSpPr>
          <p:spPr>
            <a:xfrm>
              <a:off x="1594011" y="44193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5</a:t>
              </a:r>
              <a:endParaRPr lang="en-GB" sz="2000" dirty="0"/>
            </a:p>
          </p:txBody>
        </p:sp>
        <p:sp>
          <p:nvSpPr>
            <p:cNvPr id="44" name="Rectangle 43"/>
            <p:cNvSpPr/>
            <p:nvPr/>
          </p:nvSpPr>
          <p:spPr>
            <a:xfrm>
              <a:off x="1785575" y="40512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45" name="Rounded Rectangle 44"/>
            <p:cNvSpPr/>
            <p:nvPr/>
          </p:nvSpPr>
          <p:spPr>
            <a:xfrm>
              <a:off x="2171502" y="44193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5</a:t>
              </a:r>
              <a:endParaRPr lang="en-GB" sz="2000" dirty="0"/>
            </a:p>
          </p:txBody>
        </p:sp>
        <p:sp>
          <p:nvSpPr>
            <p:cNvPr id="46" name="Rectangle 45"/>
            <p:cNvSpPr/>
            <p:nvPr/>
          </p:nvSpPr>
          <p:spPr>
            <a:xfrm>
              <a:off x="2363066" y="40512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3</a:t>
              </a:r>
              <a:endParaRPr lang="en-GB" sz="1800" dirty="0">
                <a:solidFill>
                  <a:schemeClr val="tx2"/>
                </a:solidFill>
              </a:endParaRPr>
            </a:p>
          </p:txBody>
        </p:sp>
        <p:sp>
          <p:nvSpPr>
            <p:cNvPr id="47" name="Rounded Rectangle 46"/>
            <p:cNvSpPr/>
            <p:nvPr/>
          </p:nvSpPr>
          <p:spPr>
            <a:xfrm>
              <a:off x="2716550" y="440570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48" name="Rectangle 47"/>
            <p:cNvSpPr/>
            <p:nvPr/>
          </p:nvSpPr>
          <p:spPr>
            <a:xfrm>
              <a:off x="2908114" y="403761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4</a:t>
              </a:r>
              <a:endParaRPr lang="en-GB" sz="1800" dirty="0">
                <a:solidFill>
                  <a:schemeClr val="tx2"/>
                </a:solidFill>
              </a:endParaRPr>
            </a:p>
          </p:txBody>
        </p:sp>
        <p:sp>
          <p:nvSpPr>
            <p:cNvPr id="49" name="Rounded Rectangle 48"/>
            <p:cNvSpPr/>
            <p:nvPr/>
          </p:nvSpPr>
          <p:spPr>
            <a:xfrm>
              <a:off x="3721615" y="44193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8</a:t>
              </a:r>
              <a:endParaRPr lang="en-GB" sz="2000" dirty="0"/>
            </a:p>
          </p:txBody>
        </p:sp>
        <p:sp>
          <p:nvSpPr>
            <p:cNvPr id="50" name="Rectangle 49"/>
            <p:cNvSpPr/>
            <p:nvPr/>
          </p:nvSpPr>
          <p:spPr>
            <a:xfrm>
              <a:off x="3913179" y="40512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5</a:t>
              </a:r>
              <a:endParaRPr lang="en-GB" sz="1800" dirty="0">
                <a:solidFill>
                  <a:schemeClr val="tx2"/>
                </a:solidFill>
              </a:endParaRPr>
            </a:p>
          </p:txBody>
        </p:sp>
        <p:sp>
          <p:nvSpPr>
            <p:cNvPr id="51" name="Rectangle 50"/>
            <p:cNvSpPr/>
            <p:nvPr/>
          </p:nvSpPr>
          <p:spPr>
            <a:xfrm>
              <a:off x="3542072" y="407553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Rounded Rectangle 51"/>
            <p:cNvSpPr/>
            <p:nvPr/>
          </p:nvSpPr>
          <p:spPr>
            <a:xfrm>
              <a:off x="4307486" y="44193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6</a:t>
              </a:r>
              <a:endParaRPr lang="en-GB" sz="2000" dirty="0"/>
            </a:p>
          </p:txBody>
        </p:sp>
        <p:sp>
          <p:nvSpPr>
            <p:cNvPr id="53" name="Rectangle 52"/>
            <p:cNvSpPr/>
            <p:nvPr/>
          </p:nvSpPr>
          <p:spPr>
            <a:xfrm>
              <a:off x="4499050" y="40512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6</a:t>
              </a:r>
              <a:endParaRPr lang="en-GB" sz="1800" dirty="0">
                <a:solidFill>
                  <a:schemeClr val="tx2"/>
                </a:solidFill>
              </a:endParaRPr>
            </a:p>
          </p:txBody>
        </p:sp>
        <p:sp>
          <p:nvSpPr>
            <p:cNvPr id="54" name="Rounded Rectangle 53"/>
            <p:cNvSpPr/>
            <p:nvPr/>
          </p:nvSpPr>
          <p:spPr>
            <a:xfrm>
              <a:off x="4884977" y="44193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55" name="Rectangle 54"/>
            <p:cNvSpPr/>
            <p:nvPr/>
          </p:nvSpPr>
          <p:spPr>
            <a:xfrm>
              <a:off x="5076541" y="40512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7</a:t>
              </a:r>
              <a:endParaRPr lang="en-GB" sz="1800" dirty="0">
                <a:solidFill>
                  <a:schemeClr val="tx2"/>
                </a:solidFill>
              </a:endParaRPr>
            </a:p>
          </p:txBody>
        </p:sp>
        <p:sp>
          <p:nvSpPr>
            <p:cNvPr id="63" name="Rounded Rectangle 62"/>
            <p:cNvSpPr/>
            <p:nvPr/>
          </p:nvSpPr>
          <p:spPr>
            <a:xfrm>
              <a:off x="5430025" y="440570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9</a:t>
              </a:r>
              <a:endParaRPr lang="en-GB" sz="2000" dirty="0"/>
            </a:p>
          </p:txBody>
        </p:sp>
        <p:sp>
          <p:nvSpPr>
            <p:cNvPr id="84" name="Rectangle 83"/>
            <p:cNvSpPr/>
            <p:nvPr/>
          </p:nvSpPr>
          <p:spPr>
            <a:xfrm>
              <a:off x="5621589" y="403761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8</a:t>
              </a:r>
              <a:endParaRPr lang="en-GB" sz="1800" dirty="0">
                <a:solidFill>
                  <a:schemeClr val="tx2"/>
                </a:solidFill>
              </a:endParaRPr>
            </a:p>
          </p:txBody>
        </p:sp>
      </p:grpSp>
      <p:sp>
        <p:nvSpPr>
          <p:cNvPr id="9" name="Rectangle 8"/>
          <p:cNvSpPr/>
          <p:nvPr/>
        </p:nvSpPr>
        <p:spPr>
          <a:xfrm>
            <a:off x="1494955" y="2208813"/>
            <a:ext cx="1950797" cy="1048181"/>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419031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39940"/>
                                        </p:tgtEl>
                                      </p:cBhvr>
                                    </p:animEffect>
                                    <p:animScale>
                                      <p:cBhvr>
                                        <p:cTn id="7" dur="250" autoRev="1" fill="hold"/>
                                        <p:tgtEl>
                                          <p:spTgt spid="39940"/>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59"/>
                                        </p:tgtEl>
                                      </p:cBhvr>
                                    </p:animEffect>
                                    <p:animScale>
                                      <p:cBhvr>
                                        <p:cTn id="12" dur="250" autoRev="1" fill="hold"/>
                                        <p:tgtEl>
                                          <p:spTgt spid="59"/>
                                        </p:tgtEl>
                                      </p:cBhvr>
                                      <p:by x="105000" y="105000"/>
                                    </p:animScale>
                                  </p:childTnLst>
                                </p:cTn>
                              </p:par>
                              <p:par>
                                <p:cTn id="13" presetID="26" presetClass="emph" presetSubtype="0" fill="hold" grpId="0" nodeType="withEffect">
                                  <p:stCondLst>
                                    <p:cond delay="0"/>
                                  </p:stCondLst>
                                  <p:childTnLst>
                                    <p:animEffect transition="out" filter="fade">
                                      <p:cBhvr>
                                        <p:cTn id="14" dur="500" tmFilter="0, 0; .2, .5; .8, .5; 1, 0"/>
                                        <p:tgtEl>
                                          <p:spTgt spid="70"/>
                                        </p:tgtEl>
                                      </p:cBhvr>
                                    </p:animEffect>
                                    <p:animScale>
                                      <p:cBhvr>
                                        <p:cTn id="15" dur="250" autoRev="1" fill="hold"/>
                                        <p:tgtEl>
                                          <p:spTgt spid="70"/>
                                        </p:tgtEl>
                                      </p:cBhvr>
                                      <p:by x="105000" y="105000"/>
                                    </p:animScale>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500"/>
                                        <p:tgtEl>
                                          <p:spTgt spid="3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fade">
                                      <p:cBhvr>
                                        <p:cTn id="26" dur="500"/>
                                        <p:tgtEl>
                                          <p:spTgt spid="3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par>
                          <p:cTn id="36" fill="hold">
                            <p:stCondLst>
                              <p:cond delay="1000"/>
                            </p:stCondLst>
                            <p:childTnLst>
                              <p:par>
                                <p:cTn id="37" presetID="42" presetClass="path" presetSubtype="0" accel="50000" decel="50000" fill="hold" grpId="1" nodeType="afterEffect">
                                  <p:stCondLst>
                                    <p:cond delay="0"/>
                                  </p:stCondLst>
                                  <p:childTnLst>
                                    <p:animMotion origin="layout" path="M 1.07727E-6 3.7037E-7 L 0.06957 0.26343 " pathEditMode="relative" rAng="0" ptsTypes="AA">
                                      <p:cBhvr>
                                        <p:cTn id="38" dur="2000" fill="hold"/>
                                        <p:tgtEl>
                                          <p:spTgt spid="9"/>
                                        </p:tgtEl>
                                        <p:attrNameLst>
                                          <p:attrName>ppt_x</p:attrName>
                                          <p:attrName>ppt_y</p:attrName>
                                        </p:attrNameLst>
                                      </p:cBhvr>
                                      <p:rCtr x="3479" y="1317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p:bldP spid="59" grpId="0" animBg="1"/>
      <p:bldP spid="70" grpId="0" animBg="1"/>
      <p:bldP spid="34" grpId="0" animBg="1"/>
      <p:bldP spid="35" grpId="0"/>
      <p:bldP spid="9" grpId="0" animBg="1"/>
      <p:bldP spid="9" grpId="1"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Text Box 33"/>
          <p:cNvSpPr txBox="1">
            <a:spLocks noChangeArrowheads="1"/>
          </p:cNvSpPr>
          <p:nvPr/>
        </p:nvSpPr>
        <p:spPr bwMode="gray">
          <a:xfrm>
            <a:off x="725610" y="1389103"/>
            <a:ext cx="6359401"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smtClean="0">
                <a:solidFill>
                  <a:srgbClr val="C00000"/>
                </a:solidFill>
                <a:latin typeface="Arial" charset="0"/>
              </a:rPr>
              <a:t>Case 3: </a:t>
            </a:r>
            <a:r>
              <a:rPr lang="en-US" altLang="en-US" sz="2000" dirty="0">
                <a:solidFill>
                  <a:schemeClr val="tx1"/>
                </a:solidFill>
                <a:latin typeface="Arial" charset="0"/>
              </a:rPr>
              <a:t>1st element of 2nd half is </a:t>
            </a:r>
            <a:r>
              <a:rPr lang="en-US" altLang="en-US" sz="2000" dirty="0" smtClean="0">
                <a:solidFill>
                  <a:schemeClr val="tx1"/>
                </a:solidFill>
                <a:latin typeface="Arial" charset="0"/>
              </a:rPr>
              <a:t>equal</a:t>
            </a:r>
            <a:endParaRPr lang="en-US" altLang="en-US" sz="2000" dirty="0">
              <a:solidFill>
                <a:schemeClr val="tx1"/>
              </a:solidFill>
              <a:latin typeface="Arial" charset="0"/>
            </a:endParaRPr>
          </a:p>
        </p:txBody>
      </p:sp>
      <p:sp>
        <p:nvSpPr>
          <p:cNvPr id="4" name="Text Placeholder 3"/>
          <p:cNvSpPr>
            <a:spLocks noGrp="1"/>
          </p:cNvSpPr>
          <p:nvPr>
            <p:ph type="body" sz="quarter" idx="16"/>
          </p:nvPr>
        </p:nvSpPr>
        <p:spPr/>
        <p:txBody>
          <a:bodyPr/>
          <a:lstStyle/>
          <a:p>
            <a:r>
              <a:rPr lang="en-US" altLang="en-US" dirty="0">
                <a:latin typeface="Arial" panose="020B0604020202020204" pitchFamily="34" charset="0"/>
              </a:rPr>
              <a:t>Merge (Case Scenarios)</a:t>
            </a:r>
          </a:p>
        </p:txBody>
      </p:sp>
      <p:sp>
        <p:nvSpPr>
          <p:cNvPr id="59" name="Rounded Rectangle 58"/>
          <p:cNvSpPr/>
          <p:nvPr/>
        </p:nvSpPr>
        <p:spPr>
          <a:xfrm>
            <a:off x="1016155" y="25905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a:t>
            </a:r>
            <a:endParaRPr lang="en-GB" sz="2000" dirty="0"/>
          </a:p>
        </p:txBody>
      </p:sp>
      <p:sp>
        <p:nvSpPr>
          <p:cNvPr id="60" name="Rectangle 59"/>
          <p:cNvSpPr/>
          <p:nvPr/>
        </p:nvSpPr>
        <p:spPr>
          <a:xfrm>
            <a:off x="1207719" y="22224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61" name="Rectangle 60"/>
          <p:cNvSpPr/>
          <p:nvPr/>
        </p:nvSpPr>
        <p:spPr>
          <a:xfrm>
            <a:off x="836612" y="224673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Rounded Rectangle 63"/>
          <p:cNvSpPr/>
          <p:nvPr/>
        </p:nvSpPr>
        <p:spPr>
          <a:xfrm>
            <a:off x="1602026" y="25905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5</a:t>
            </a:r>
            <a:endParaRPr lang="en-GB" sz="2000" dirty="0"/>
          </a:p>
        </p:txBody>
      </p:sp>
      <p:sp>
        <p:nvSpPr>
          <p:cNvPr id="65" name="Rectangle 64"/>
          <p:cNvSpPr/>
          <p:nvPr/>
        </p:nvSpPr>
        <p:spPr>
          <a:xfrm>
            <a:off x="1793590" y="22224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66" name="Rounded Rectangle 65"/>
          <p:cNvSpPr/>
          <p:nvPr/>
        </p:nvSpPr>
        <p:spPr>
          <a:xfrm>
            <a:off x="2179517" y="25905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67" name="Rectangle 66"/>
          <p:cNvSpPr/>
          <p:nvPr/>
        </p:nvSpPr>
        <p:spPr>
          <a:xfrm>
            <a:off x="2371081" y="22224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3</a:t>
            </a:r>
            <a:endParaRPr lang="en-GB" sz="1800" dirty="0">
              <a:solidFill>
                <a:schemeClr val="tx2"/>
              </a:solidFill>
            </a:endParaRPr>
          </a:p>
        </p:txBody>
      </p:sp>
      <p:sp>
        <p:nvSpPr>
          <p:cNvPr id="68" name="Rounded Rectangle 67"/>
          <p:cNvSpPr/>
          <p:nvPr/>
        </p:nvSpPr>
        <p:spPr>
          <a:xfrm>
            <a:off x="2724565" y="257690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8</a:t>
            </a:r>
            <a:endParaRPr lang="en-GB" sz="2000" dirty="0"/>
          </a:p>
        </p:txBody>
      </p:sp>
      <p:sp>
        <p:nvSpPr>
          <p:cNvPr id="69" name="Rectangle 68"/>
          <p:cNvSpPr/>
          <p:nvPr/>
        </p:nvSpPr>
        <p:spPr>
          <a:xfrm>
            <a:off x="2916129" y="220881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4</a:t>
            </a:r>
            <a:endParaRPr lang="en-GB" sz="1800" dirty="0">
              <a:solidFill>
                <a:schemeClr val="tx2"/>
              </a:solidFill>
            </a:endParaRPr>
          </a:p>
        </p:txBody>
      </p:sp>
      <p:sp>
        <p:nvSpPr>
          <p:cNvPr id="70" name="Rounded Rectangle 69"/>
          <p:cNvSpPr/>
          <p:nvPr/>
        </p:nvSpPr>
        <p:spPr>
          <a:xfrm>
            <a:off x="3729630" y="25905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a:t>
            </a:r>
            <a:endParaRPr lang="en-GB" sz="2000" dirty="0"/>
          </a:p>
        </p:txBody>
      </p:sp>
      <p:sp>
        <p:nvSpPr>
          <p:cNvPr id="71" name="Rectangle 70"/>
          <p:cNvSpPr/>
          <p:nvPr/>
        </p:nvSpPr>
        <p:spPr>
          <a:xfrm>
            <a:off x="3921194" y="22224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5</a:t>
            </a:r>
            <a:endParaRPr lang="en-GB" sz="1800" dirty="0">
              <a:solidFill>
                <a:schemeClr val="tx2"/>
              </a:solidFill>
            </a:endParaRPr>
          </a:p>
        </p:txBody>
      </p:sp>
      <p:sp>
        <p:nvSpPr>
          <p:cNvPr id="72" name="Rectangle 71"/>
          <p:cNvSpPr/>
          <p:nvPr/>
        </p:nvSpPr>
        <p:spPr>
          <a:xfrm>
            <a:off x="3550087" y="224673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Rounded Rectangle 72"/>
          <p:cNvSpPr/>
          <p:nvPr/>
        </p:nvSpPr>
        <p:spPr>
          <a:xfrm>
            <a:off x="4315501" y="25905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6</a:t>
            </a:r>
            <a:endParaRPr lang="en-GB" sz="2000" dirty="0"/>
          </a:p>
        </p:txBody>
      </p:sp>
      <p:sp>
        <p:nvSpPr>
          <p:cNvPr id="74" name="Rectangle 73"/>
          <p:cNvSpPr/>
          <p:nvPr/>
        </p:nvSpPr>
        <p:spPr>
          <a:xfrm>
            <a:off x="4507065" y="22224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6</a:t>
            </a:r>
            <a:endParaRPr lang="en-GB" sz="1800" dirty="0">
              <a:solidFill>
                <a:schemeClr val="tx2"/>
              </a:solidFill>
            </a:endParaRPr>
          </a:p>
        </p:txBody>
      </p:sp>
      <p:sp>
        <p:nvSpPr>
          <p:cNvPr id="75" name="Rounded Rectangle 74"/>
          <p:cNvSpPr/>
          <p:nvPr/>
        </p:nvSpPr>
        <p:spPr>
          <a:xfrm>
            <a:off x="4892992" y="25905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76" name="Rectangle 75"/>
          <p:cNvSpPr/>
          <p:nvPr/>
        </p:nvSpPr>
        <p:spPr>
          <a:xfrm>
            <a:off x="5084556" y="22224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7</a:t>
            </a:r>
            <a:endParaRPr lang="en-GB" sz="1800" dirty="0">
              <a:solidFill>
                <a:schemeClr val="tx2"/>
              </a:solidFill>
            </a:endParaRPr>
          </a:p>
        </p:txBody>
      </p:sp>
      <p:sp>
        <p:nvSpPr>
          <p:cNvPr id="77" name="Rounded Rectangle 76"/>
          <p:cNvSpPr/>
          <p:nvPr/>
        </p:nvSpPr>
        <p:spPr>
          <a:xfrm>
            <a:off x="5438040" y="257690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9</a:t>
            </a:r>
            <a:endParaRPr lang="en-GB" sz="2000" dirty="0"/>
          </a:p>
        </p:txBody>
      </p:sp>
      <p:sp>
        <p:nvSpPr>
          <p:cNvPr id="78" name="Rectangle 77"/>
          <p:cNvSpPr/>
          <p:nvPr/>
        </p:nvSpPr>
        <p:spPr>
          <a:xfrm>
            <a:off x="5629604" y="220881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8</a:t>
            </a:r>
            <a:endParaRPr lang="en-GB" sz="1800" dirty="0">
              <a:solidFill>
                <a:schemeClr val="tx2"/>
              </a:solidFill>
            </a:endParaRPr>
          </a:p>
        </p:txBody>
      </p:sp>
      <p:grpSp>
        <p:nvGrpSpPr>
          <p:cNvPr id="3" name="Group 2"/>
          <p:cNvGrpSpPr/>
          <p:nvPr/>
        </p:nvGrpSpPr>
        <p:grpSpPr>
          <a:xfrm>
            <a:off x="2590094" y="3256994"/>
            <a:ext cx="732573" cy="857806"/>
            <a:chOff x="2577804" y="5189024"/>
            <a:chExt cx="732573" cy="857806"/>
          </a:xfrm>
        </p:grpSpPr>
        <p:sp>
          <p:nvSpPr>
            <p:cNvPr id="79" name="Text Box 5"/>
            <p:cNvSpPr txBox="1">
              <a:spLocks noChangeArrowheads="1"/>
            </p:cNvSpPr>
            <p:nvPr/>
          </p:nvSpPr>
          <p:spPr bwMode="gray">
            <a:xfrm>
              <a:off x="2577804" y="5510657"/>
              <a:ext cx="732573" cy="536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mid</a:t>
              </a:r>
              <a:endParaRPr lang="en-US" altLang="en-US" sz="1800" dirty="0"/>
            </a:p>
          </p:txBody>
        </p:sp>
        <p:sp>
          <p:nvSpPr>
            <p:cNvPr id="80" name="Up Arrow 79"/>
            <p:cNvSpPr/>
            <p:nvPr/>
          </p:nvSpPr>
          <p:spPr>
            <a:xfrm>
              <a:off x="2854091"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5" name="Group 4"/>
          <p:cNvGrpSpPr/>
          <p:nvPr/>
        </p:nvGrpSpPr>
        <p:grpSpPr>
          <a:xfrm>
            <a:off x="3742459" y="3256994"/>
            <a:ext cx="373500" cy="817026"/>
            <a:chOff x="3730169" y="5189024"/>
            <a:chExt cx="373500" cy="817026"/>
          </a:xfrm>
        </p:grpSpPr>
        <p:sp>
          <p:nvSpPr>
            <p:cNvPr id="81" name="Text Box 5"/>
            <p:cNvSpPr txBox="1">
              <a:spLocks noChangeArrowheads="1"/>
            </p:cNvSpPr>
            <p:nvPr/>
          </p:nvSpPr>
          <p:spPr bwMode="gray">
            <a:xfrm>
              <a:off x="3730169" y="5510657"/>
              <a:ext cx="37350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b</a:t>
              </a:r>
              <a:endParaRPr lang="en-US" altLang="en-US" sz="1800" dirty="0"/>
            </a:p>
          </p:txBody>
        </p:sp>
        <p:sp>
          <p:nvSpPr>
            <p:cNvPr id="82" name="Up Arrow 81"/>
            <p:cNvSpPr/>
            <p:nvPr/>
          </p:nvSpPr>
          <p:spPr>
            <a:xfrm>
              <a:off x="3839999"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6" name="Group 5"/>
          <p:cNvGrpSpPr/>
          <p:nvPr/>
        </p:nvGrpSpPr>
        <p:grpSpPr>
          <a:xfrm>
            <a:off x="1065212" y="3249570"/>
            <a:ext cx="357470" cy="817026"/>
            <a:chOff x="1012542" y="5181600"/>
            <a:chExt cx="357470" cy="817026"/>
          </a:xfrm>
        </p:grpSpPr>
        <p:sp>
          <p:nvSpPr>
            <p:cNvPr id="58" name="Text Box 5"/>
            <p:cNvSpPr txBox="1">
              <a:spLocks noChangeArrowheads="1"/>
            </p:cNvSpPr>
            <p:nvPr/>
          </p:nvSpPr>
          <p:spPr bwMode="gray">
            <a:xfrm>
              <a:off x="1012542" y="5503233"/>
              <a:ext cx="35747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a</a:t>
              </a:r>
              <a:endParaRPr lang="en-US" altLang="en-US" sz="1800" dirty="0"/>
            </a:p>
          </p:txBody>
        </p:sp>
        <p:sp>
          <p:nvSpPr>
            <p:cNvPr id="83" name="Up Arrow 82"/>
            <p:cNvSpPr/>
            <p:nvPr/>
          </p:nvSpPr>
          <p:spPr>
            <a:xfrm>
              <a:off x="1093207" y="5181600"/>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34" name="Rounded Rectangle 33"/>
          <p:cNvSpPr/>
          <p:nvPr/>
        </p:nvSpPr>
        <p:spPr>
          <a:xfrm>
            <a:off x="7978416" y="3578627"/>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a:t>
            </a:r>
            <a:endParaRPr lang="en-GB" sz="2000" dirty="0"/>
          </a:p>
        </p:txBody>
      </p:sp>
      <p:sp>
        <p:nvSpPr>
          <p:cNvPr id="35" name="Rectangle 34"/>
          <p:cNvSpPr/>
          <p:nvPr/>
        </p:nvSpPr>
        <p:spPr>
          <a:xfrm>
            <a:off x="7694612" y="3129202"/>
            <a:ext cx="1046408"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TEMP</a:t>
            </a:r>
            <a:endParaRPr lang="en-GB" sz="1800" dirty="0">
              <a:solidFill>
                <a:schemeClr val="tx2"/>
              </a:solidFill>
            </a:endParaRPr>
          </a:p>
        </p:txBody>
      </p:sp>
      <p:cxnSp>
        <p:nvCxnSpPr>
          <p:cNvPr id="7" name="Curved Connector 6"/>
          <p:cNvCxnSpPr>
            <a:stCxn id="70" idx="2"/>
          </p:cNvCxnSpPr>
          <p:nvPr/>
        </p:nvCxnSpPr>
        <p:spPr>
          <a:xfrm rot="16200000" flipH="1">
            <a:off x="5565274" y="1473057"/>
            <a:ext cx="816899" cy="4009386"/>
          </a:xfrm>
          <a:prstGeom prst="curvedConnector2">
            <a:avLst/>
          </a:prstGeom>
          <a:ln>
            <a:prstDash val="dash"/>
            <a:tailEnd type="triangle"/>
          </a:ln>
        </p:spPr>
        <p:style>
          <a:lnRef idx="3">
            <a:schemeClr val="dk1"/>
          </a:lnRef>
          <a:fillRef idx="0">
            <a:schemeClr val="dk1"/>
          </a:fillRef>
          <a:effectRef idx="2">
            <a:schemeClr val="dk1"/>
          </a:effectRef>
          <a:fontRef idx="minor">
            <a:schemeClr val="tx1"/>
          </a:fontRef>
        </p:style>
      </p:cxnSp>
      <p:sp>
        <p:nvSpPr>
          <p:cNvPr id="40" name="Rounded Rectangle 39"/>
          <p:cNvSpPr/>
          <p:nvPr/>
        </p:nvSpPr>
        <p:spPr>
          <a:xfrm>
            <a:off x="1008140" y="44193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a:t>
            </a:r>
            <a:endParaRPr lang="en-GB" sz="2000" dirty="0"/>
          </a:p>
        </p:txBody>
      </p:sp>
      <p:sp>
        <p:nvSpPr>
          <p:cNvPr id="41" name="Rectangle 40"/>
          <p:cNvSpPr/>
          <p:nvPr/>
        </p:nvSpPr>
        <p:spPr>
          <a:xfrm>
            <a:off x="1199704" y="40512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42" name="Rectangle 41"/>
          <p:cNvSpPr/>
          <p:nvPr/>
        </p:nvSpPr>
        <p:spPr>
          <a:xfrm>
            <a:off x="828597" y="407553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ounded Rectangle 42"/>
          <p:cNvSpPr/>
          <p:nvPr/>
        </p:nvSpPr>
        <p:spPr>
          <a:xfrm>
            <a:off x="1594011" y="44193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5</a:t>
            </a:r>
            <a:endParaRPr lang="en-GB" sz="2000" dirty="0"/>
          </a:p>
        </p:txBody>
      </p:sp>
      <p:sp>
        <p:nvSpPr>
          <p:cNvPr id="44" name="Rectangle 43"/>
          <p:cNvSpPr/>
          <p:nvPr/>
        </p:nvSpPr>
        <p:spPr>
          <a:xfrm>
            <a:off x="1785575" y="40512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45" name="Rounded Rectangle 44"/>
          <p:cNvSpPr/>
          <p:nvPr/>
        </p:nvSpPr>
        <p:spPr>
          <a:xfrm>
            <a:off x="2171502" y="44193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5</a:t>
            </a:r>
            <a:endParaRPr lang="en-GB" sz="2000" dirty="0"/>
          </a:p>
        </p:txBody>
      </p:sp>
      <p:sp>
        <p:nvSpPr>
          <p:cNvPr id="46" name="Rectangle 45"/>
          <p:cNvSpPr/>
          <p:nvPr/>
        </p:nvSpPr>
        <p:spPr>
          <a:xfrm>
            <a:off x="2363066" y="40512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3</a:t>
            </a:r>
            <a:endParaRPr lang="en-GB" sz="1800" dirty="0">
              <a:solidFill>
                <a:schemeClr val="tx2"/>
              </a:solidFill>
            </a:endParaRPr>
          </a:p>
        </p:txBody>
      </p:sp>
      <p:sp>
        <p:nvSpPr>
          <p:cNvPr id="47" name="Rounded Rectangle 46"/>
          <p:cNvSpPr/>
          <p:nvPr/>
        </p:nvSpPr>
        <p:spPr>
          <a:xfrm>
            <a:off x="2716550" y="440570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48" name="Rectangle 47"/>
          <p:cNvSpPr/>
          <p:nvPr/>
        </p:nvSpPr>
        <p:spPr>
          <a:xfrm>
            <a:off x="2908114" y="403761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4</a:t>
            </a:r>
            <a:endParaRPr lang="en-GB" sz="1800" dirty="0">
              <a:solidFill>
                <a:schemeClr val="tx2"/>
              </a:solidFill>
            </a:endParaRPr>
          </a:p>
        </p:txBody>
      </p:sp>
      <p:sp>
        <p:nvSpPr>
          <p:cNvPr id="49" name="Rounded Rectangle 48"/>
          <p:cNvSpPr/>
          <p:nvPr/>
        </p:nvSpPr>
        <p:spPr>
          <a:xfrm>
            <a:off x="3721615" y="44193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8</a:t>
            </a:r>
            <a:endParaRPr lang="en-GB" sz="2000" dirty="0"/>
          </a:p>
        </p:txBody>
      </p:sp>
      <p:sp>
        <p:nvSpPr>
          <p:cNvPr id="50" name="Rectangle 49"/>
          <p:cNvSpPr/>
          <p:nvPr/>
        </p:nvSpPr>
        <p:spPr>
          <a:xfrm>
            <a:off x="3913179" y="40512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5</a:t>
            </a:r>
            <a:endParaRPr lang="en-GB" sz="1800" dirty="0">
              <a:solidFill>
                <a:schemeClr val="tx2"/>
              </a:solidFill>
            </a:endParaRPr>
          </a:p>
        </p:txBody>
      </p:sp>
      <p:sp>
        <p:nvSpPr>
          <p:cNvPr id="51" name="Rectangle 50"/>
          <p:cNvSpPr/>
          <p:nvPr/>
        </p:nvSpPr>
        <p:spPr>
          <a:xfrm>
            <a:off x="3542072" y="407553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Rounded Rectangle 51"/>
          <p:cNvSpPr/>
          <p:nvPr/>
        </p:nvSpPr>
        <p:spPr>
          <a:xfrm>
            <a:off x="4307486" y="44193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6</a:t>
            </a:r>
            <a:endParaRPr lang="en-GB" sz="2000" dirty="0"/>
          </a:p>
        </p:txBody>
      </p:sp>
      <p:sp>
        <p:nvSpPr>
          <p:cNvPr id="53" name="Rectangle 52"/>
          <p:cNvSpPr/>
          <p:nvPr/>
        </p:nvSpPr>
        <p:spPr>
          <a:xfrm>
            <a:off x="4499050" y="40512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6</a:t>
            </a:r>
            <a:endParaRPr lang="en-GB" sz="1800" dirty="0">
              <a:solidFill>
                <a:schemeClr val="tx2"/>
              </a:solidFill>
            </a:endParaRPr>
          </a:p>
        </p:txBody>
      </p:sp>
      <p:sp>
        <p:nvSpPr>
          <p:cNvPr id="54" name="Rounded Rectangle 53"/>
          <p:cNvSpPr/>
          <p:nvPr/>
        </p:nvSpPr>
        <p:spPr>
          <a:xfrm>
            <a:off x="4884977" y="44193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55" name="Rectangle 54"/>
          <p:cNvSpPr/>
          <p:nvPr/>
        </p:nvSpPr>
        <p:spPr>
          <a:xfrm>
            <a:off x="5076541" y="40512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7</a:t>
            </a:r>
            <a:endParaRPr lang="en-GB" sz="1800" dirty="0">
              <a:solidFill>
                <a:schemeClr val="tx2"/>
              </a:solidFill>
            </a:endParaRPr>
          </a:p>
        </p:txBody>
      </p:sp>
      <p:sp>
        <p:nvSpPr>
          <p:cNvPr id="63" name="Rounded Rectangle 62"/>
          <p:cNvSpPr/>
          <p:nvPr/>
        </p:nvSpPr>
        <p:spPr>
          <a:xfrm>
            <a:off x="5430025" y="440570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9</a:t>
            </a:r>
            <a:endParaRPr lang="en-GB" sz="2000" dirty="0"/>
          </a:p>
        </p:txBody>
      </p:sp>
      <p:sp>
        <p:nvSpPr>
          <p:cNvPr id="84" name="Rectangle 83"/>
          <p:cNvSpPr/>
          <p:nvPr/>
        </p:nvSpPr>
        <p:spPr>
          <a:xfrm>
            <a:off x="5621589" y="403761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8</a:t>
            </a:r>
            <a:endParaRPr lang="en-GB" sz="1800" dirty="0">
              <a:solidFill>
                <a:schemeClr val="tx2"/>
              </a:solidFill>
            </a:endParaRPr>
          </a:p>
        </p:txBody>
      </p:sp>
      <p:sp>
        <p:nvSpPr>
          <p:cNvPr id="62" name="Rectangle 61"/>
          <p:cNvSpPr/>
          <p:nvPr/>
        </p:nvSpPr>
        <p:spPr>
          <a:xfrm>
            <a:off x="2132012" y="4057219"/>
            <a:ext cx="1950797" cy="1048181"/>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787692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43"/>
                                        </p:tgtEl>
                                      </p:cBhvr>
                                    </p:animEffect>
                                    <p:animScale>
                                      <p:cBhvr>
                                        <p:cTn id="7" dur="250" autoRev="1" fill="hold"/>
                                        <p:tgtEl>
                                          <p:spTgt spid="4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Text Box 33"/>
          <p:cNvSpPr txBox="1">
            <a:spLocks noChangeArrowheads="1"/>
          </p:cNvSpPr>
          <p:nvPr/>
        </p:nvSpPr>
        <p:spPr bwMode="gray">
          <a:xfrm>
            <a:off x="725610" y="1389103"/>
            <a:ext cx="6359401"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smtClean="0">
                <a:solidFill>
                  <a:srgbClr val="C00000"/>
                </a:solidFill>
                <a:latin typeface="Arial" charset="0"/>
              </a:rPr>
              <a:t>Case 3: </a:t>
            </a:r>
            <a:r>
              <a:rPr lang="en-US" altLang="en-US" sz="2000" dirty="0">
                <a:solidFill>
                  <a:schemeClr val="tx1"/>
                </a:solidFill>
                <a:latin typeface="Arial" charset="0"/>
              </a:rPr>
              <a:t>1st element of 2nd half is </a:t>
            </a:r>
            <a:r>
              <a:rPr lang="en-US" altLang="en-US" sz="2000" dirty="0" smtClean="0">
                <a:solidFill>
                  <a:schemeClr val="tx1"/>
                </a:solidFill>
                <a:latin typeface="Arial" charset="0"/>
              </a:rPr>
              <a:t>equal</a:t>
            </a:r>
            <a:endParaRPr lang="en-US" altLang="en-US" sz="2000" dirty="0">
              <a:solidFill>
                <a:schemeClr val="tx1"/>
              </a:solidFill>
              <a:latin typeface="Arial" charset="0"/>
            </a:endParaRPr>
          </a:p>
        </p:txBody>
      </p:sp>
      <p:sp>
        <p:nvSpPr>
          <p:cNvPr id="4" name="Text Placeholder 3"/>
          <p:cNvSpPr>
            <a:spLocks noGrp="1"/>
          </p:cNvSpPr>
          <p:nvPr>
            <p:ph type="body" sz="quarter" idx="16"/>
          </p:nvPr>
        </p:nvSpPr>
        <p:spPr/>
        <p:txBody>
          <a:bodyPr/>
          <a:lstStyle/>
          <a:p>
            <a:r>
              <a:rPr lang="en-US" altLang="en-US" dirty="0">
                <a:latin typeface="Arial" panose="020B0604020202020204" pitchFamily="34" charset="0"/>
              </a:rPr>
              <a:t>Merge (Case Scenarios)</a:t>
            </a:r>
          </a:p>
        </p:txBody>
      </p:sp>
      <p:sp>
        <p:nvSpPr>
          <p:cNvPr id="59" name="Rounded Rectangle 58"/>
          <p:cNvSpPr/>
          <p:nvPr/>
        </p:nvSpPr>
        <p:spPr>
          <a:xfrm>
            <a:off x="1016155" y="2591488"/>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a:t>
            </a:r>
            <a:endParaRPr lang="en-GB" sz="2000" dirty="0"/>
          </a:p>
        </p:txBody>
      </p:sp>
      <p:sp>
        <p:nvSpPr>
          <p:cNvPr id="60" name="Rectangle 59"/>
          <p:cNvSpPr/>
          <p:nvPr/>
        </p:nvSpPr>
        <p:spPr>
          <a:xfrm>
            <a:off x="1207719" y="222339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61" name="Rectangle 60"/>
          <p:cNvSpPr/>
          <p:nvPr/>
        </p:nvSpPr>
        <p:spPr>
          <a:xfrm>
            <a:off x="836612" y="2247726"/>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Rounded Rectangle 63"/>
          <p:cNvSpPr/>
          <p:nvPr/>
        </p:nvSpPr>
        <p:spPr>
          <a:xfrm>
            <a:off x="1602026" y="2591488"/>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5</a:t>
            </a:r>
            <a:endParaRPr lang="en-GB" sz="2000" dirty="0"/>
          </a:p>
        </p:txBody>
      </p:sp>
      <p:sp>
        <p:nvSpPr>
          <p:cNvPr id="65" name="Rectangle 64"/>
          <p:cNvSpPr/>
          <p:nvPr/>
        </p:nvSpPr>
        <p:spPr>
          <a:xfrm>
            <a:off x="1793590" y="222339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66" name="Rounded Rectangle 65"/>
          <p:cNvSpPr/>
          <p:nvPr/>
        </p:nvSpPr>
        <p:spPr>
          <a:xfrm>
            <a:off x="2179517" y="2591488"/>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67" name="Rectangle 66"/>
          <p:cNvSpPr/>
          <p:nvPr/>
        </p:nvSpPr>
        <p:spPr>
          <a:xfrm>
            <a:off x="2371081" y="222339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3</a:t>
            </a:r>
            <a:endParaRPr lang="en-GB" sz="1800" dirty="0">
              <a:solidFill>
                <a:schemeClr val="tx2"/>
              </a:solidFill>
            </a:endParaRPr>
          </a:p>
        </p:txBody>
      </p:sp>
      <p:sp>
        <p:nvSpPr>
          <p:cNvPr id="68" name="Rounded Rectangle 67"/>
          <p:cNvSpPr/>
          <p:nvPr/>
        </p:nvSpPr>
        <p:spPr>
          <a:xfrm>
            <a:off x="2724565" y="257789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8</a:t>
            </a:r>
            <a:endParaRPr lang="en-GB" sz="2000" dirty="0"/>
          </a:p>
        </p:txBody>
      </p:sp>
      <p:sp>
        <p:nvSpPr>
          <p:cNvPr id="69" name="Rectangle 68"/>
          <p:cNvSpPr/>
          <p:nvPr/>
        </p:nvSpPr>
        <p:spPr>
          <a:xfrm>
            <a:off x="2916129" y="22098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4</a:t>
            </a:r>
            <a:endParaRPr lang="en-GB" sz="1800" dirty="0">
              <a:solidFill>
                <a:schemeClr val="tx2"/>
              </a:solidFill>
            </a:endParaRPr>
          </a:p>
        </p:txBody>
      </p:sp>
      <p:sp>
        <p:nvSpPr>
          <p:cNvPr id="70" name="Rounded Rectangle 69"/>
          <p:cNvSpPr/>
          <p:nvPr/>
        </p:nvSpPr>
        <p:spPr>
          <a:xfrm>
            <a:off x="3729630" y="2591488"/>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a:t>
            </a:r>
            <a:endParaRPr lang="en-GB" sz="2000" dirty="0"/>
          </a:p>
        </p:txBody>
      </p:sp>
      <p:sp>
        <p:nvSpPr>
          <p:cNvPr id="71" name="Rectangle 70"/>
          <p:cNvSpPr/>
          <p:nvPr/>
        </p:nvSpPr>
        <p:spPr>
          <a:xfrm>
            <a:off x="3921194" y="222339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5</a:t>
            </a:r>
            <a:endParaRPr lang="en-GB" sz="1800" dirty="0">
              <a:solidFill>
                <a:schemeClr val="tx2"/>
              </a:solidFill>
            </a:endParaRPr>
          </a:p>
        </p:txBody>
      </p:sp>
      <p:sp>
        <p:nvSpPr>
          <p:cNvPr id="72" name="Rectangle 71"/>
          <p:cNvSpPr/>
          <p:nvPr/>
        </p:nvSpPr>
        <p:spPr>
          <a:xfrm>
            <a:off x="3550087" y="2247726"/>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Rounded Rectangle 72"/>
          <p:cNvSpPr/>
          <p:nvPr/>
        </p:nvSpPr>
        <p:spPr>
          <a:xfrm>
            <a:off x="4315501" y="2591488"/>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6</a:t>
            </a:r>
            <a:endParaRPr lang="en-GB" sz="2000" dirty="0"/>
          </a:p>
        </p:txBody>
      </p:sp>
      <p:sp>
        <p:nvSpPr>
          <p:cNvPr id="74" name="Rectangle 73"/>
          <p:cNvSpPr/>
          <p:nvPr/>
        </p:nvSpPr>
        <p:spPr>
          <a:xfrm>
            <a:off x="4507065" y="222339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6</a:t>
            </a:r>
            <a:endParaRPr lang="en-GB" sz="1800" dirty="0">
              <a:solidFill>
                <a:schemeClr val="tx2"/>
              </a:solidFill>
            </a:endParaRPr>
          </a:p>
        </p:txBody>
      </p:sp>
      <p:sp>
        <p:nvSpPr>
          <p:cNvPr id="75" name="Rounded Rectangle 74"/>
          <p:cNvSpPr/>
          <p:nvPr/>
        </p:nvSpPr>
        <p:spPr>
          <a:xfrm>
            <a:off x="4892992" y="2591488"/>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76" name="Rectangle 75"/>
          <p:cNvSpPr/>
          <p:nvPr/>
        </p:nvSpPr>
        <p:spPr>
          <a:xfrm>
            <a:off x="5084556" y="222339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7</a:t>
            </a:r>
            <a:endParaRPr lang="en-GB" sz="1800" dirty="0">
              <a:solidFill>
                <a:schemeClr val="tx2"/>
              </a:solidFill>
            </a:endParaRPr>
          </a:p>
        </p:txBody>
      </p:sp>
      <p:sp>
        <p:nvSpPr>
          <p:cNvPr id="77" name="Rounded Rectangle 76"/>
          <p:cNvSpPr/>
          <p:nvPr/>
        </p:nvSpPr>
        <p:spPr>
          <a:xfrm>
            <a:off x="5438040" y="257789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9</a:t>
            </a:r>
            <a:endParaRPr lang="en-GB" sz="2000" dirty="0"/>
          </a:p>
        </p:txBody>
      </p:sp>
      <p:sp>
        <p:nvSpPr>
          <p:cNvPr id="78" name="Rectangle 77"/>
          <p:cNvSpPr/>
          <p:nvPr/>
        </p:nvSpPr>
        <p:spPr>
          <a:xfrm>
            <a:off x="5629604" y="22098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8</a:t>
            </a:r>
            <a:endParaRPr lang="en-GB" sz="1800" dirty="0">
              <a:solidFill>
                <a:schemeClr val="tx2"/>
              </a:solidFill>
            </a:endParaRPr>
          </a:p>
        </p:txBody>
      </p:sp>
      <p:grpSp>
        <p:nvGrpSpPr>
          <p:cNvPr id="3" name="Group 2"/>
          <p:cNvGrpSpPr/>
          <p:nvPr/>
        </p:nvGrpSpPr>
        <p:grpSpPr>
          <a:xfrm>
            <a:off x="2590094" y="3257981"/>
            <a:ext cx="732573" cy="781606"/>
            <a:chOff x="2577804" y="5189024"/>
            <a:chExt cx="732573" cy="781606"/>
          </a:xfrm>
        </p:grpSpPr>
        <p:sp>
          <p:nvSpPr>
            <p:cNvPr id="79" name="Text Box 5"/>
            <p:cNvSpPr txBox="1">
              <a:spLocks noChangeArrowheads="1"/>
            </p:cNvSpPr>
            <p:nvPr/>
          </p:nvSpPr>
          <p:spPr bwMode="gray">
            <a:xfrm>
              <a:off x="2577804" y="5434457"/>
              <a:ext cx="732573" cy="536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mid</a:t>
              </a:r>
              <a:endParaRPr lang="en-US" altLang="en-US" sz="1800" dirty="0"/>
            </a:p>
          </p:txBody>
        </p:sp>
        <p:sp>
          <p:nvSpPr>
            <p:cNvPr id="80" name="Up Arrow 79"/>
            <p:cNvSpPr/>
            <p:nvPr/>
          </p:nvSpPr>
          <p:spPr>
            <a:xfrm>
              <a:off x="2854091"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5" name="Group 4"/>
          <p:cNvGrpSpPr/>
          <p:nvPr/>
        </p:nvGrpSpPr>
        <p:grpSpPr>
          <a:xfrm>
            <a:off x="3742459" y="3257981"/>
            <a:ext cx="373500" cy="743599"/>
            <a:chOff x="3730169" y="5189024"/>
            <a:chExt cx="373500" cy="743599"/>
          </a:xfrm>
        </p:grpSpPr>
        <p:sp>
          <p:nvSpPr>
            <p:cNvPr id="81" name="Text Box 5"/>
            <p:cNvSpPr txBox="1">
              <a:spLocks noChangeArrowheads="1"/>
            </p:cNvSpPr>
            <p:nvPr/>
          </p:nvSpPr>
          <p:spPr bwMode="gray">
            <a:xfrm>
              <a:off x="3730169" y="5437230"/>
              <a:ext cx="37350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b</a:t>
              </a:r>
              <a:endParaRPr lang="en-US" altLang="en-US" sz="1800" dirty="0"/>
            </a:p>
          </p:txBody>
        </p:sp>
        <p:sp>
          <p:nvSpPr>
            <p:cNvPr id="82" name="Up Arrow 81"/>
            <p:cNvSpPr/>
            <p:nvPr/>
          </p:nvSpPr>
          <p:spPr>
            <a:xfrm>
              <a:off x="3839999"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6" name="Group 5"/>
          <p:cNvGrpSpPr/>
          <p:nvPr/>
        </p:nvGrpSpPr>
        <p:grpSpPr>
          <a:xfrm>
            <a:off x="1065212" y="3250557"/>
            <a:ext cx="357470" cy="712830"/>
            <a:chOff x="1012542" y="5181600"/>
            <a:chExt cx="357470" cy="712830"/>
          </a:xfrm>
        </p:grpSpPr>
        <p:sp>
          <p:nvSpPr>
            <p:cNvPr id="58" name="Text Box 5"/>
            <p:cNvSpPr txBox="1">
              <a:spLocks noChangeArrowheads="1"/>
            </p:cNvSpPr>
            <p:nvPr/>
          </p:nvSpPr>
          <p:spPr bwMode="gray">
            <a:xfrm>
              <a:off x="1012542" y="5399037"/>
              <a:ext cx="35747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a</a:t>
              </a:r>
              <a:endParaRPr lang="en-US" altLang="en-US" sz="1800" dirty="0"/>
            </a:p>
          </p:txBody>
        </p:sp>
        <p:sp>
          <p:nvSpPr>
            <p:cNvPr id="83" name="Up Arrow 82"/>
            <p:cNvSpPr/>
            <p:nvPr/>
          </p:nvSpPr>
          <p:spPr>
            <a:xfrm>
              <a:off x="1093207" y="5181600"/>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20" name="Group 19"/>
          <p:cNvGrpSpPr/>
          <p:nvPr/>
        </p:nvGrpSpPr>
        <p:grpSpPr>
          <a:xfrm>
            <a:off x="836612" y="4037613"/>
            <a:ext cx="5322615" cy="983304"/>
            <a:chOff x="836612" y="4670835"/>
            <a:chExt cx="5322615" cy="983304"/>
          </a:xfrm>
        </p:grpSpPr>
        <p:sp>
          <p:nvSpPr>
            <p:cNvPr id="40" name="Rounded Rectangle 39"/>
            <p:cNvSpPr/>
            <p:nvPr/>
          </p:nvSpPr>
          <p:spPr>
            <a:xfrm>
              <a:off x="1016155" y="5052523"/>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a:t>
              </a:r>
              <a:endParaRPr lang="en-GB" sz="2000" dirty="0"/>
            </a:p>
          </p:txBody>
        </p:sp>
        <p:sp>
          <p:nvSpPr>
            <p:cNvPr id="41" name="Rectangle 40"/>
            <p:cNvSpPr/>
            <p:nvPr/>
          </p:nvSpPr>
          <p:spPr>
            <a:xfrm>
              <a:off x="1207719" y="46844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42" name="Rectangle 41"/>
            <p:cNvSpPr/>
            <p:nvPr/>
          </p:nvSpPr>
          <p:spPr>
            <a:xfrm>
              <a:off x="836612" y="4708761"/>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ounded Rectangle 42"/>
            <p:cNvSpPr/>
            <p:nvPr/>
          </p:nvSpPr>
          <p:spPr>
            <a:xfrm>
              <a:off x="1602026" y="5052523"/>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5</a:t>
              </a:r>
              <a:endParaRPr lang="en-GB" sz="2000" dirty="0"/>
            </a:p>
          </p:txBody>
        </p:sp>
        <p:sp>
          <p:nvSpPr>
            <p:cNvPr id="44" name="Rectangle 43"/>
            <p:cNvSpPr/>
            <p:nvPr/>
          </p:nvSpPr>
          <p:spPr>
            <a:xfrm>
              <a:off x="1793590" y="46844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45" name="Rounded Rectangle 44"/>
            <p:cNvSpPr/>
            <p:nvPr/>
          </p:nvSpPr>
          <p:spPr>
            <a:xfrm>
              <a:off x="2179517" y="5052523"/>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5</a:t>
              </a:r>
              <a:endParaRPr lang="en-GB" sz="2000" dirty="0"/>
            </a:p>
          </p:txBody>
        </p:sp>
        <p:sp>
          <p:nvSpPr>
            <p:cNvPr id="46" name="Rectangle 45"/>
            <p:cNvSpPr/>
            <p:nvPr/>
          </p:nvSpPr>
          <p:spPr>
            <a:xfrm>
              <a:off x="2371081" y="46844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3</a:t>
              </a:r>
              <a:endParaRPr lang="en-GB" sz="1800" dirty="0">
                <a:solidFill>
                  <a:schemeClr val="tx2"/>
                </a:solidFill>
              </a:endParaRPr>
            </a:p>
          </p:txBody>
        </p:sp>
        <p:sp>
          <p:nvSpPr>
            <p:cNvPr id="47" name="Rounded Rectangle 46"/>
            <p:cNvSpPr/>
            <p:nvPr/>
          </p:nvSpPr>
          <p:spPr>
            <a:xfrm>
              <a:off x="2724565" y="5038926"/>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48" name="Rectangle 47"/>
            <p:cNvSpPr/>
            <p:nvPr/>
          </p:nvSpPr>
          <p:spPr>
            <a:xfrm>
              <a:off x="2916129" y="467083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4</a:t>
              </a:r>
              <a:endParaRPr lang="en-GB" sz="1800" dirty="0">
                <a:solidFill>
                  <a:schemeClr val="tx2"/>
                </a:solidFill>
              </a:endParaRPr>
            </a:p>
          </p:txBody>
        </p:sp>
        <p:sp>
          <p:nvSpPr>
            <p:cNvPr id="49" name="Rounded Rectangle 48"/>
            <p:cNvSpPr/>
            <p:nvPr/>
          </p:nvSpPr>
          <p:spPr>
            <a:xfrm>
              <a:off x="3729630" y="5052523"/>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8</a:t>
              </a:r>
              <a:endParaRPr lang="en-GB" sz="2000" dirty="0"/>
            </a:p>
          </p:txBody>
        </p:sp>
        <p:sp>
          <p:nvSpPr>
            <p:cNvPr id="50" name="Rectangle 49"/>
            <p:cNvSpPr/>
            <p:nvPr/>
          </p:nvSpPr>
          <p:spPr>
            <a:xfrm>
              <a:off x="3921194" y="46844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5</a:t>
              </a:r>
              <a:endParaRPr lang="en-GB" sz="1800" dirty="0">
                <a:solidFill>
                  <a:schemeClr val="tx2"/>
                </a:solidFill>
              </a:endParaRPr>
            </a:p>
          </p:txBody>
        </p:sp>
        <p:sp>
          <p:nvSpPr>
            <p:cNvPr id="51" name="Rectangle 50"/>
            <p:cNvSpPr/>
            <p:nvPr/>
          </p:nvSpPr>
          <p:spPr>
            <a:xfrm>
              <a:off x="3550087" y="4708761"/>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Rounded Rectangle 51"/>
            <p:cNvSpPr/>
            <p:nvPr/>
          </p:nvSpPr>
          <p:spPr>
            <a:xfrm>
              <a:off x="4315501" y="5052523"/>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6</a:t>
              </a:r>
              <a:endParaRPr lang="en-GB" sz="2000" dirty="0"/>
            </a:p>
          </p:txBody>
        </p:sp>
        <p:sp>
          <p:nvSpPr>
            <p:cNvPr id="53" name="Rectangle 52"/>
            <p:cNvSpPr/>
            <p:nvPr/>
          </p:nvSpPr>
          <p:spPr>
            <a:xfrm>
              <a:off x="4507065" y="46844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6</a:t>
              </a:r>
              <a:endParaRPr lang="en-GB" sz="1800" dirty="0">
                <a:solidFill>
                  <a:schemeClr val="tx2"/>
                </a:solidFill>
              </a:endParaRPr>
            </a:p>
          </p:txBody>
        </p:sp>
        <p:sp>
          <p:nvSpPr>
            <p:cNvPr id="54" name="Rounded Rectangle 53"/>
            <p:cNvSpPr/>
            <p:nvPr/>
          </p:nvSpPr>
          <p:spPr>
            <a:xfrm>
              <a:off x="4892992" y="5052523"/>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55" name="Rectangle 54"/>
            <p:cNvSpPr/>
            <p:nvPr/>
          </p:nvSpPr>
          <p:spPr>
            <a:xfrm>
              <a:off x="5084556" y="46844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7</a:t>
              </a:r>
              <a:endParaRPr lang="en-GB" sz="1800" dirty="0">
                <a:solidFill>
                  <a:schemeClr val="tx2"/>
                </a:solidFill>
              </a:endParaRPr>
            </a:p>
          </p:txBody>
        </p:sp>
        <p:sp>
          <p:nvSpPr>
            <p:cNvPr id="63" name="Rounded Rectangle 62"/>
            <p:cNvSpPr/>
            <p:nvPr/>
          </p:nvSpPr>
          <p:spPr>
            <a:xfrm>
              <a:off x="5438040" y="5038926"/>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9</a:t>
              </a:r>
              <a:endParaRPr lang="en-GB" sz="2000" dirty="0"/>
            </a:p>
          </p:txBody>
        </p:sp>
        <p:sp>
          <p:nvSpPr>
            <p:cNvPr id="84" name="Rectangle 83"/>
            <p:cNvSpPr/>
            <p:nvPr/>
          </p:nvSpPr>
          <p:spPr>
            <a:xfrm>
              <a:off x="5629604" y="467083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8</a:t>
              </a:r>
              <a:endParaRPr lang="en-GB" sz="1800" dirty="0">
                <a:solidFill>
                  <a:schemeClr val="tx2"/>
                </a:solidFill>
              </a:endParaRPr>
            </a:p>
          </p:txBody>
        </p:sp>
      </p:grpSp>
      <p:grpSp>
        <p:nvGrpSpPr>
          <p:cNvPr id="85" name="Group 84"/>
          <p:cNvGrpSpPr/>
          <p:nvPr/>
        </p:nvGrpSpPr>
        <p:grpSpPr>
          <a:xfrm>
            <a:off x="3661647" y="5085794"/>
            <a:ext cx="732573" cy="857806"/>
            <a:chOff x="2577804" y="5189024"/>
            <a:chExt cx="732573" cy="857806"/>
          </a:xfrm>
        </p:grpSpPr>
        <p:sp>
          <p:nvSpPr>
            <p:cNvPr id="86" name="Text Box 5"/>
            <p:cNvSpPr txBox="1">
              <a:spLocks noChangeArrowheads="1"/>
            </p:cNvSpPr>
            <p:nvPr/>
          </p:nvSpPr>
          <p:spPr bwMode="gray">
            <a:xfrm>
              <a:off x="2577804" y="5510657"/>
              <a:ext cx="732573" cy="536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mid</a:t>
              </a:r>
              <a:endParaRPr lang="en-US" altLang="en-US" sz="1800" dirty="0"/>
            </a:p>
          </p:txBody>
        </p:sp>
        <p:sp>
          <p:nvSpPr>
            <p:cNvPr id="87" name="Up Arrow 86"/>
            <p:cNvSpPr/>
            <p:nvPr/>
          </p:nvSpPr>
          <p:spPr>
            <a:xfrm>
              <a:off x="2854091"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88" name="Group 87"/>
          <p:cNvGrpSpPr/>
          <p:nvPr/>
        </p:nvGrpSpPr>
        <p:grpSpPr>
          <a:xfrm>
            <a:off x="4349312" y="5085794"/>
            <a:ext cx="373500" cy="817026"/>
            <a:chOff x="3730169" y="5189024"/>
            <a:chExt cx="373500" cy="817026"/>
          </a:xfrm>
        </p:grpSpPr>
        <p:sp>
          <p:nvSpPr>
            <p:cNvPr id="89" name="Text Box 5"/>
            <p:cNvSpPr txBox="1">
              <a:spLocks noChangeArrowheads="1"/>
            </p:cNvSpPr>
            <p:nvPr/>
          </p:nvSpPr>
          <p:spPr bwMode="gray">
            <a:xfrm>
              <a:off x="3730169" y="5510657"/>
              <a:ext cx="37350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b</a:t>
              </a:r>
              <a:endParaRPr lang="en-US" altLang="en-US" sz="1800" dirty="0"/>
            </a:p>
          </p:txBody>
        </p:sp>
        <p:sp>
          <p:nvSpPr>
            <p:cNvPr id="90" name="Up Arrow 89"/>
            <p:cNvSpPr/>
            <p:nvPr/>
          </p:nvSpPr>
          <p:spPr>
            <a:xfrm>
              <a:off x="3839999"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91" name="Group 90"/>
          <p:cNvGrpSpPr/>
          <p:nvPr/>
        </p:nvGrpSpPr>
        <p:grpSpPr>
          <a:xfrm>
            <a:off x="2215712" y="5078370"/>
            <a:ext cx="357470" cy="817026"/>
            <a:chOff x="1630157" y="5181600"/>
            <a:chExt cx="357470" cy="817026"/>
          </a:xfrm>
        </p:grpSpPr>
        <p:sp>
          <p:nvSpPr>
            <p:cNvPr id="92" name="Text Box 5"/>
            <p:cNvSpPr txBox="1">
              <a:spLocks noChangeArrowheads="1"/>
            </p:cNvSpPr>
            <p:nvPr/>
          </p:nvSpPr>
          <p:spPr bwMode="gray">
            <a:xfrm>
              <a:off x="1630157" y="5503233"/>
              <a:ext cx="35747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a</a:t>
              </a:r>
              <a:endParaRPr lang="en-US" altLang="en-US" sz="1800" dirty="0"/>
            </a:p>
          </p:txBody>
        </p:sp>
        <p:sp>
          <p:nvSpPr>
            <p:cNvPr id="93" name="Up Arrow 92"/>
            <p:cNvSpPr/>
            <p:nvPr/>
          </p:nvSpPr>
          <p:spPr>
            <a:xfrm>
              <a:off x="1710822" y="5181600"/>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cxnSp>
        <p:nvCxnSpPr>
          <p:cNvPr id="94" name="Curved Connector 93"/>
          <p:cNvCxnSpPr>
            <a:stCxn id="62" idx="1"/>
            <a:endCxn id="43" idx="0"/>
          </p:cNvCxnSpPr>
          <p:nvPr/>
        </p:nvCxnSpPr>
        <p:spPr>
          <a:xfrm rot="10800000" flipV="1">
            <a:off x="1841426" y="3813025"/>
            <a:ext cx="6136990" cy="606276"/>
          </a:xfrm>
          <a:prstGeom prst="curvedConnector2">
            <a:avLst/>
          </a:prstGeom>
          <a:ln>
            <a:solidFill>
              <a:srgbClr val="002060"/>
            </a:solidFill>
            <a:prstDash val="dash"/>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7978416" y="3573625"/>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a:t>
            </a:r>
            <a:endParaRPr lang="en-GB" sz="2000" dirty="0"/>
          </a:p>
        </p:txBody>
      </p:sp>
      <p:sp>
        <p:nvSpPr>
          <p:cNvPr id="95" name="Rectangle 94"/>
          <p:cNvSpPr/>
          <p:nvPr/>
        </p:nvSpPr>
        <p:spPr>
          <a:xfrm>
            <a:off x="7694612" y="3124200"/>
            <a:ext cx="1046408"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TEMP</a:t>
            </a:r>
            <a:endParaRPr lang="en-GB" sz="1800" dirty="0">
              <a:solidFill>
                <a:schemeClr val="tx2"/>
              </a:solidFill>
            </a:endParaRPr>
          </a:p>
        </p:txBody>
      </p:sp>
      <p:sp>
        <p:nvSpPr>
          <p:cNvPr id="96" name="Rectangle 95"/>
          <p:cNvSpPr/>
          <p:nvPr/>
        </p:nvSpPr>
        <p:spPr>
          <a:xfrm>
            <a:off x="6800563" y="4062505"/>
            <a:ext cx="2139275" cy="867930"/>
          </a:xfrm>
          <a:prstGeom prst="rect">
            <a:avLst/>
          </a:prstGeom>
        </p:spPr>
        <p:txBody>
          <a:bodyPr wrap="square">
            <a:spAutoFit/>
          </a:bodyPr>
          <a:lstStyle/>
          <a:p>
            <a:pPr>
              <a:defRPr/>
            </a:pPr>
            <a:r>
              <a:rPr lang="en-US" sz="1400" dirty="0">
                <a:solidFill>
                  <a:srgbClr val="C00000"/>
                </a:solidFill>
                <a:latin typeface="Arial" charset="0"/>
              </a:rPr>
              <a:t>Note: Real code and an example in </a:t>
            </a:r>
            <a:r>
              <a:rPr lang="en-US" sz="1400" dirty="0" smtClean="0">
                <a:solidFill>
                  <a:srgbClr val="C00000"/>
                </a:solidFill>
                <a:latin typeface="Arial" charset="0"/>
              </a:rPr>
              <a:t>Appendix.</a:t>
            </a:r>
            <a:endParaRPr lang="en-US" sz="1400" dirty="0">
              <a:solidFill>
                <a:srgbClr val="C00000"/>
              </a:solidFill>
              <a:latin typeface="Arial" charset="0"/>
            </a:endParaRPr>
          </a:p>
        </p:txBody>
      </p:sp>
      <p:sp>
        <p:nvSpPr>
          <p:cNvPr id="101" name="Rounded Rectangle 100"/>
          <p:cNvSpPr/>
          <p:nvPr/>
        </p:nvSpPr>
        <p:spPr>
          <a:xfrm>
            <a:off x="1020566" y="4409043"/>
            <a:ext cx="478800" cy="4788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a:t>
            </a:r>
            <a:endParaRPr lang="en-GB" sz="2000" dirty="0"/>
          </a:p>
        </p:txBody>
      </p:sp>
      <p:sp>
        <p:nvSpPr>
          <p:cNvPr id="103" name="Rounded Rectangle 102"/>
          <p:cNvSpPr/>
          <p:nvPr/>
        </p:nvSpPr>
        <p:spPr>
          <a:xfrm>
            <a:off x="1601711" y="4412503"/>
            <a:ext cx="478800" cy="4788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a:t>
            </a:r>
            <a:endParaRPr lang="en-GB" sz="2000" dirty="0"/>
          </a:p>
        </p:txBody>
      </p:sp>
      <p:sp>
        <p:nvSpPr>
          <p:cNvPr id="97" name="Rectangle 96"/>
          <p:cNvSpPr/>
          <p:nvPr/>
        </p:nvSpPr>
        <p:spPr>
          <a:xfrm>
            <a:off x="2132012" y="4057219"/>
            <a:ext cx="1950797" cy="1048181"/>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7411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94"/>
                                        </p:tgtEl>
                                        <p:attrNameLst>
                                          <p:attrName>style.visibility</p:attrName>
                                        </p:attrNameLst>
                                      </p:cBhvr>
                                      <p:to>
                                        <p:strVal val="visible"/>
                                      </p:to>
                                    </p:set>
                                    <p:animEffect transition="in" filter="wipe(right)">
                                      <p:cBhvr>
                                        <p:cTn id="7" dur="500"/>
                                        <p:tgtEl>
                                          <p:spTgt spid="9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3"/>
                                        </p:tgtEl>
                                        <p:attrNameLst>
                                          <p:attrName>style.visibility</p:attrName>
                                        </p:attrNameLst>
                                      </p:cBhvr>
                                      <p:to>
                                        <p:strVal val="visible"/>
                                      </p:to>
                                    </p:set>
                                    <p:animEffect transition="in" filter="fade">
                                      <p:cBhvr>
                                        <p:cTn id="11" dur="500"/>
                                        <p:tgtEl>
                                          <p:spTgt spid="10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01"/>
                                        </p:tgtEl>
                                        <p:attrNameLst>
                                          <p:attrName>style.visibility</p:attrName>
                                        </p:attrNameLst>
                                      </p:cBhvr>
                                      <p:to>
                                        <p:strVal val="visible"/>
                                      </p:to>
                                    </p:set>
                                    <p:animEffect transition="in" filter="fade">
                                      <p:cBhvr>
                                        <p:cTn id="16" dur="500"/>
                                        <p:tgtEl>
                                          <p:spTgt spid="10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85"/>
                                        </p:tgtEl>
                                        <p:attrNameLst>
                                          <p:attrName>style.visibility</p:attrName>
                                        </p:attrNameLst>
                                      </p:cBhvr>
                                      <p:to>
                                        <p:strVal val="visible"/>
                                      </p:to>
                                    </p:set>
                                    <p:animEffect transition="in" filter="fade">
                                      <p:cBhvr>
                                        <p:cTn id="21" dur="500"/>
                                        <p:tgtEl>
                                          <p:spTgt spid="85"/>
                                        </p:tgtEl>
                                      </p:cBhvr>
                                    </p:animEffect>
                                  </p:childTnLst>
                                </p:cTn>
                              </p:par>
                              <p:par>
                                <p:cTn id="22" presetID="10" presetClass="entr" presetSubtype="0" fill="hold" nodeType="withEffect">
                                  <p:stCondLst>
                                    <p:cond delay="0"/>
                                  </p:stCondLst>
                                  <p:childTnLst>
                                    <p:set>
                                      <p:cBhvr>
                                        <p:cTn id="23" dur="1" fill="hold">
                                          <p:stCondLst>
                                            <p:cond delay="0"/>
                                          </p:stCondLst>
                                        </p:cTn>
                                        <p:tgtEl>
                                          <p:spTgt spid="88"/>
                                        </p:tgtEl>
                                        <p:attrNameLst>
                                          <p:attrName>style.visibility</p:attrName>
                                        </p:attrNameLst>
                                      </p:cBhvr>
                                      <p:to>
                                        <p:strVal val="visible"/>
                                      </p:to>
                                    </p:set>
                                    <p:animEffect transition="in" filter="fade">
                                      <p:cBhvr>
                                        <p:cTn id="24" dur="500"/>
                                        <p:tgtEl>
                                          <p:spTgt spid="88"/>
                                        </p:tgtEl>
                                      </p:cBhvr>
                                    </p:animEffect>
                                  </p:childTnLst>
                                </p:cTn>
                              </p:par>
                              <p:par>
                                <p:cTn id="25" presetID="10" presetClass="entr" presetSubtype="0" fill="hold" nodeType="withEffect">
                                  <p:stCondLst>
                                    <p:cond delay="0"/>
                                  </p:stCondLst>
                                  <p:childTnLst>
                                    <p:set>
                                      <p:cBhvr>
                                        <p:cTn id="26" dur="1" fill="hold">
                                          <p:stCondLst>
                                            <p:cond delay="0"/>
                                          </p:stCondLst>
                                        </p:cTn>
                                        <p:tgtEl>
                                          <p:spTgt spid="91"/>
                                        </p:tgtEl>
                                        <p:attrNameLst>
                                          <p:attrName>style.visibility</p:attrName>
                                        </p:attrNameLst>
                                      </p:cBhvr>
                                      <p:to>
                                        <p:strVal val="visible"/>
                                      </p:to>
                                    </p:set>
                                    <p:animEffect transition="in" filter="fade">
                                      <p:cBhvr>
                                        <p:cTn id="27" dur="500"/>
                                        <p:tgtEl>
                                          <p:spTgt spid="9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6"/>
                                        </p:tgtEl>
                                        <p:attrNameLst>
                                          <p:attrName>style.visibility</p:attrName>
                                        </p:attrNameLst>
                                      </p:cBhvr>
                                      <p:to>
                                        <p:strVal val="visible"/>
                                      </p:to>
                                    </p:set>
                                    <p:animEffect transition="in" filter="fade">
                                      <p:cBhvr>
                                        <p:cTn id="30"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P spid="101" grpId="0" animBg="1"/>
      <p:bldP spid="103"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err="1" smtClean="0"/>
              <a:t>Mergesort</a:t>
            </a:r>
            <a:r>
              <a:rPr lang="en-US" dirty="0" smtClean="0"/>
              <a:t> Algorithm (Recap)</a:t>
            </a:r>
            <a:endParaRPr lang="en-GB" dirty="0"/>
          </a:p>
        </p:txBody>
      </p:sp>
    </p:spTree>
    <p:extLst>
      <p:ext uri="{BB962C8B-B14F-4D97-AF65-F5344CB8AC3E}">
        <p14:creationId xmlns:p14="http://schemas.microsoft.com/office/powerpoint/2010/main" val="3059546315"/>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err="1">
                <a:latin typeface="Arial" panose="020B0604020202020204" pitchFamily="34" charset="0"/>
              </a:rPr>
              <a:t>Mergesort</a:t>
            </a:r>
            <a:r>
              <a:rPr lang="en-US" altLang="en-US" dirty="0">
                <a:latin typeface="Arial" panose="020B0604020202020204" pitchFamily="34" charset="0"/>
              </a:rPr>
              <a:t> </a:t>
            </a:r>
            <a:r>
              <a:rPr lang="en-US" altLang="en-US" dirty="0" smtClean="0">
                <a:latin typeface="Arial" panose="020B0604020202020204" pitchFamily="34" charset="0"/>
              </a:rPr>
              <a:t>Algorithm (Recap)</a:t>
            </a:r>
            <a:endParaRPr lang="en-US" altLang="en-US" dirty="0">
              <a:latin typeface="Arial" panose="020B0604020202020204" pitchFamily="34" charset="0"/>
            </a:endParaRPr>
          </a:p>
        </p:txBody>
      </p:sp>
      <p:sp>
        <p:nvSpPr>
          <p:cNvPr id="94211" name="Rectangle 3"/>
          <p:cNvSpPr>
            <a:spLocks noGrp="1" noChangeArrowheads="1"/>
          </p:cNvSpPr>
          <p:nvPr>
            <p:ph sz="quarter" idx="17"/>
          </p:nvPr>
        </p:nvSpPr>
        <p:spPr>
          <a:xfrm>
            <a:off x="366617" y="1471612"/>
            <a:ext cx="9041068" cy="5005387"/>
          </a:xfrm>
        </p:spPr>
        <p:txBody>
          <a:bodyPr/>
          <a:lstStyle/>
          <a:p>
            <a:pPr marL="447675" lvl="1" indent="-260350">
              <a:lnSpc>
                <a:spcPct val="80000"/>
              </a:lnSpc>
            </a:pPr>
            <a:r>
              <a:rPr lang="en-US" altLang="en-US" sz="2400" dirty="0" smtClean="0"/>
              <a:t>Since merging is performed directly on the original array, swapping and shifting are needed</a:t>
            </a:r>
          </a:p>
          <a:p>
            <a:pPr marL="447675" lvl="1" indent="-260350">
              <a:lnSpc>
                <a:spcPct val="80000"/>
              </a:lnSpc>
            </a:pPr>
            <a:r>
              <a:rPr lang="en-US" altLang="en-US" sz="2400" dirty="0" err="1" smtClean="0">
                <a:solidFill>
                  <a:srgbClr val="0033CC"/>
                </a:solidFill>
              </a:rPr>
              <a:t>mergesort</a:t>
            </a:r>
            <a:r>
              <a:rPr lang="en-US" altLang="en-US" sz="2400" dirty="0" smtClean="0">
                <a:solidFill>
                  <a:srgbClr val="0033CC"/>
                </a:solidFill>
              </a:rPr>
              <a:t>()</a:t>
            </a:r>
            <a:r>
              <a:rPr lang="en-US" altLang="en-US" sz="2400" dirty="0" smtClean="0"/>
              <a:t> partitions a contiguous array of elements between index </a:t>
            </a:r>
            <a:r>
              <a:rPr lang="en-US" altLang="en-US" sz="2400" dirty="0" smtClean="0">
                <a:solidFill>
                  <a:srgbClr val="0000FF"/>
                </a:solidFill>
              </a:rPr>
              <a:t>n</a:t>
            </a:r>
            <a:r>
              <a:rPr lang="en-US" altLang="en-US" sz="2400" dirty="0" smtClean="0"/>
              <a:t> and </a:t>
            </a:r>
            <a:r>
              <a:rPr lang="en-US" altLang="en-US" sz="2400" dirty="0" smtClean="0">
                <a:solidFill>
                  <a:srgbClr val="0000FF"/>
                </a:solidFill>
              </a:rPr>
              <a:t>m</a:t>
            </a:r>
            <a:r>
              <a:rPr lang="en-US" altLang="en-US" sz="2400" dirty="0" smtClean="0"/>
              <a:t> into two subarrays</a:t>
            </a:r>
          </a:p>
        </p:txBody>
      </p:sp>
      <p:sp>
        <p:nvSpPr>
          <p:cNvPr id="4" name="Rectangle 3"/>
          <p:cNvSpPr txBox="1">
            <a:spLocks noChangeArrowheads="1"/>
          </p:cNvSpPr>
          <p:nvPr/>
        </p:nvSpPr>
        <p:spPr bwMode="auto">
          <a:xfrm>
            <a:off x="2436812" y="2743200"/>
            <a:ext cx="3974121" cy="3588167"/>
          </a:xfrm>
          <a:prstGeom prst="rect">
            <a:avLst/>
          </a:prstGeom>
          <a:solidFill>
            <a:schemeClr val="accent3">
              <a:lumMod val="95000"/>
            </a:schemeClr>
          </a:solidFill>
          <a:ln>
            <a:noFill/>
          </a:ln>
          <a:effectLst/>
          <a:extLst/>
        </p:spPr>
        <p:txBody>
          <a:bodyPr vert="horz" wrap="square" lIns="91440" tIns="45720" rIns="91440" bIns="45720" numCol="1" anchor="t" anchorCtr="0" compatLnSpc="1">
            <a:prstTxWarp prst="textNoShape">
              <a:avLst/>
            </a:prstTxWarp>
          </a:bodyPr>
          <a:lstStyle>
            <a:lvl1pPr marL="342882" indent="-342882" algn="l" rtl="0" eaLnBrk="1" fontAlgn="base" hangingPunct="1">
              <a:spcBef>
                <a:spcPct val="20000"/>
              </a:spcBef>
              <a:spcAft>
                <a:spcPct val="0"/>
              </a:spcAft>
              <a:buClr>
                <a:schemeClr val="bg2"/>
              </a:buClr>
              <a:buFont typeface="Wingdings" panose="05000000000000000000" pitchFamily="2" charset="2"/>
              <a:buChar char="§"/>
              <a:defRPr sz="3200">
                <a:solidFill>
                  <a:schemeClr val="tx1"/>
                </a:solidFill>
                <a:latin typeface="+mn-lt"/>
                <a:ea typeface="+mn-ea"/>
                <a:cs typeface="+mn-cs"/>
              </a:defRPr>
            </a:lvl1pPr>
            <a:lvl2pPr marL="742913" indent="-285737" algn="l" rtl="0" eaLnBrk="1" fontAlgn="base" hangingPunct="1">
              <a:spcBef>
                <a:spcPct val="20000"/>
              </a:spcBef>
              <a:spcAft>
                <a:spcPct val="0"/>
              </a:spcAft>
              <a:buClr>
                <a:schemeClr val="bg2"/>
              </a:buClr>
              <a:buFont typeface="Wingdings" panose="05000000000000000000" pitchFamily="2" charset="2"/>
              <a:buChar char="§"/>
              <a:defRPr sz="2800">
                <a:solidFill>
                  <a:schemeClr val="tx1"/>
                </a:solidFill>
                <a:latin typeface="+mn-lt"/>
              </a:defRPr>
            </a:lvl2pPr>
            <a:lvl3pPr marL="1142942" indent="-228589" algn="l" rtl="0" eaLnBrk="1" fontAlgn="base" hangingPunct="1">
              <a:spcBef>
                <a:spcPct val="20000"/>
              </a:spcBef>
              <a:spcAft>
                <a:spcPct val="0"/>
              </a:spcAft>
              <a:buClr>
                <a:schemeClr val="bg2"/>
              </a:buClr>
              <a:buFont typeface="Wingdings" panose="05000000000000000000" pitchFamily="2" charset="2"/>
              <a:buChar char="§"/>
              <a:defRPr sz="2400">
                <a:solidFill>
                  <a:schemeClr val="tx1"/>
                </a:solidFill>
                <a:latin typeface="+mn-lt"/>
              </a:defRPr>
            </a:lvl3pPr>
            <a:lvl4pPr marL="1600120" indent="-228589"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4pPr>
            <a:lvl5pPr marL="2057298" indent="-228589"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474"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a:lnSpc>
                <a:spcPct val="110000"/>
              </a:lnSpc>
              <a:buSzTx/>
              <a:buFont typeface="Monotype Sorts" pitchFamily="2" charset="2"/>
              <a:buNone/>
            </a:pPr>
            <a:r>
              <a:rPr lang="en-US" altLang="en-US" sz="1800" b="1" kern="0" dirty="0" smtClean="0"/>
              <a:t>void </a:t>
            </a:r>
            <a:r>
              <a:rPr lang="en-US" altLang="en-US" sz="1800" b="1" kern="0" dirty="0" err="1" smtClean="0"/>
              <a:t>mergesort</a:t>
            </a:r>
            <a:r>
              <a:rPr lang="en-US" altLang="en-US" sz="1800" b="1" kern="0" dirty="0" smtClean="0"/>
              <a:t>(</a:t>
            </a:r>
            <a:r>
              <a:rPr lang="en-US" altLang="en-US" sz="1800" b="1" kern="0" dirty="0" err="1" smtClean="0"/>
              <a:t>int</a:t>
            </a:r>
            <a:r>
              <a:rPr lang="en-US" altLang="en-US" sz="1800" b="1" kern="0" dirty="0" smtClean="0"/>
              <a:t> n, </a:t>
            </a:r>
            <a:r>
              <a:rPr lang="en-US" altLang="en-US" sz="1800" b="1" kern="0" dirty="0" err="1" smtClean="0"/>
              <a:t>int</a:t>
            </a:r>
            <a:r>
              <a:rPr lang="en-US" altLang="en-US" sz="1800" b="1" kern="0" dirty="0" smtClean="0"/>
              <a:t> m)</a:t>
            </a:r>
          </a:p>
          <a:p>
            <a:pPr>
              <a:lnSpc>
                <a:spcPct val="110000"/>
              </a:lnSpc>
              <a:buSzTx/>
              <a:buFont typeface="Monotype Sorts" pitchFamily="2" charset="2"/>
              <a:buNone/>
            </a:pPr>
            <a:r>
              <a:rPr lang="en-US" altLang="en-US" sz="1800" b="0" kern="0" dirty="0" smtClean="0"/>
              <a:t>{    </a:t>
            </a:r>
            <a:r>
              <a:rPr lang="en-US" altLang="en-US" sz="1800" b="0" kern="0" dirty="0" err="1" smtClean="0"/>
              <a:t>int</a:t>
            </a:r>
            <a:r>
              <a:rPr lang="en-US" altLang="en-US" sz="1800" b="0" kern="0" dirty="0" smtClean="0"/>
              <a:t> mid = (</a:t>
            </a:r>
            <a:r>
              <a:rPr lang="en-US" altLang="en-US" sz="1800" b="0" kern="0" dirty="0" err="1" smtClean="0"/>
              <a:t>n+m</a:t>
            </a:r>
            <a:r>
              <a:rPr lang="en-US" altLang="en-US" sz="1800" b="0" kern="0" dirty="0" smtClean="0"/>
              <a:t>)/2; </a:t>
            </a:r>
          </a:p>
          <a:p>
            <a:pPr>
              <a:lnSpc>
                <a:spcPct val="110000"/>
              </a:lnSpc>
              <a:buSzTx/>
              <a:buFont typeface="Monotype Sorts" pitchFamily="2" charset="2"/>
              <a:buNone/>
            </a:pPr>
            <a:r>
              <a:rPr lang="en-US" altLang="en-US" sz="1800" b="0" kern="0" dirty="0" smtClean="0">
                <a:effectLst>
                  <a:glow rad="228600">
                    <a:srgbClr val="FFC000">
                      <a:alpha val="40000"/>
                    </a:srgbClr>
                  </a:glow>
                </a:effectLst>
              </a:rPr>
              <a:t>    </a:t>
            </a:r>
            <a:r>
              <a:rPr lang="en-US" altLang="en-US" sz="1800" b="0" kern="0" dirty="0">
                <a:effectLst>
                  <a:glow rad="228600">
                    <a:srgbClr val="FFC000">
                      <a:alpha val="40000"/>
                    </a:srgbClr>
                  </a:glow>
                </a:effectLst>
              </a:rPr>
              <a:t>if (m-n &lt;= 0) </a:t>
            </a:r>
          </a:p>
          <a:p>
            <a:pPr>
              <a:lnSpc>
                <a:spcPct val="110000"/>
              </a:lnSpc>
              <a:buSzTx/>
              <a:buFont typeface="Monotype Sorts" pitchFamily="2" charset="2"/>
              <a:buNone/>
            </a:pPr>
            <a:r>
              <a:rPr lang="en-US" altLang="en-US" sz="1800" b="0" kern="0" dirty="0">
                <a:effectLst>
                  <a:glow rad="228600">
                    <a:srgbClr val="FFC000">
                      <a:alpha val="40000"/>
                    </a:srgbClr>
                  </a:glow>
                </a:effectLst>
              </a:rPr>
              <a:t>        return;</a:t>
            </a:r>
          </a:p>
          <a:p>
            <a:pPr>
              <a:lnSpc>
                <a:spcPct val="110000"/>
              </a:lnSpc>
              <a:buSzTx/>
              <a:buFont typeface="Monotype Sorts" pitchFamily="2" charset="2"/>
              <a:buNone/>
            </a:pPr>
            <a:r>
              <a:rPr lang="en-US" altLang="en-US" sz="1800" b="0" kern="0" dirty="0" smtClean="0">
                <a:effectLst>
                  <a:glow rad="228600">
                    <a:srgbClr val="FFC000">
                      <a:alpha val="40000"/>
                    </a:srgbClr>
                  </a:glow>
                </a:effectLst>
              </a:rPr>
              <a:t>    else if (m-n &gt; 1) {</a:t>
            </a:r>
          </a:p>
          <a:p>
            <a:pPr>
              <a:lnSpc>
                <a:spcPct val="110000"/>
              </a:lnSpc>
              <a:buSzTx/>
              <a:buFont typeface="Monotype Sorts" pitchFamily="2" charset="2"/>
              <a:buNone/>
            </a:pPr>
            <a:r>
              <a:rPr lang="en-US" altLang="en-US" sz="1800" b="0" kern="0" dirty="0" smtClean="0">
                <a:effectLst>
                  <a:glow rad="228600">
                    <a:srgbClr val="FFC000">
                      <a:alpha val="40000"/>
                    </a:srgbClr>
                  </a:glow>
                </a:effectLst>
              </a:rPr>
              <a:t>        </a:t>
            </a:r>
            <a:r>
              <a:rPr lang="en-US" altLang="en-US" sz="1800" b="0" kern="0" dirty="0" err="1" smtClean="0">
                <a:effectLst>
                  <a:glow rad="228600">
                    <a:srgbClr val="FFC000">
                      <a:alpha val="40000"/>
                    </a:srgbClr>
                  </a:glow>
                </a:effectLst>
              </a:rPr>
              <a:t>mergesort</a:t>
            </a:r>
            <a:r>
              <a:rPr lang="en-US" altLang="en-US" sz="1800" b="0" kern="0" dirty="0" smtClean="0">
                <a:effectLst>
                  <a:glow rad="228600">
                    <a:srgbClr val="FFC000">
                      <a:alpha val="40000"/>
                    </a:srgbClr>
                  </a:glow>
                </a:effectLst>
              </a:rPr>
              <a:t>(n, mid);</a:t>
            </a:r>
          </a:p>
          <a:p>
            <a:pPr>
              <a:lnSpc>
                <a:spcPct val="110000"/>
              </a:lnSpc>
              <a:buSzTx/>
              <a:buFont typeface="Monotype Sorts" pitchFamily="2" charset="2"/>
              <a:buNone/>
            </a:pPr>
            <a:r>
              <a:rPr lang="en-US" altLang="en-US" sz="1800" b="0" kern="0" dirty="0" smtClean="0">
                <a:effectLst>
                  <a:glow rad="228600">
                    <a:srgbClr val="FFC000">
                      <a:alpha val="40000"/>
                    </a:srgbClr>
                  </a:glow>
                </a:effectLst>
              </a:rPr>
              <a:t>        </a:t>
            </a:r>
            <a:r>
              <a:rPr lang="en-US" altLang="en-US" sz="1800" b="0" kern="0" dirty="0" err="1" smtClean="0">
                <a:effectLst>
                  <a:glow rad="228600">
                    <a:srgbClr val="FFC000">
                      <a:alpha val="40000"/>
                    </a:srgbClr>
                  </a:glow>
                </a:effectLst>
              </a:rPr>
              <a:t>mergesort</a:t>
            </a:r>
            <a:r>
              <a:rPr lang="en-US" altLang="en-US" sz="1800" b="0" kern="0" dirty="0" smtClean="0">
                <a:effectLst>
                  <a:glow rad="228600">
                    <a:srgbClr val="FFC000">
                      <a:alpha val="40000"/>
                    </a:srgbClr>
                  </a:glow>
                </a:effectLst>
              </a:rPr>
              <a:t>(mid+1, m);</a:t>
            </a:r>
          </a:p>
          <a:p>
            <a:pPr>
              <a:lnSpc>
                <a:spcPct val="110000"/>
              </a:lnSpc>
              <a:buSzTx/>
              <a:buFont typeface="Monotype Sorts" pitchFamily="2" charset="2"/>
              <a:buNone/>
            </a:pPr>
            <a:r>
              <a:rPr lang="en-US" altLang="en-US" sz="1800" b="0" kern="0" dirty="0" smtClean="0">
                <a:effectLst>
                  <a:glow rad="228600">
                    <a:srgbClr val="FFC000">
                      <a:alpha val="40000"/>
                    </a:srgbClr>
                  </a:glow>
                </a:effectLst>
              </a:rPr>
              <a:t>    } </a:t>
            </a:r>
          </a:p>
          <a:p>
            <a:pPr>
              <a:lnSpc>
                <a:spcPct val="110000"/>
              </a:lnSpc>
              <a:buSzTx/>
              <a:buFont typeface="Monotype Sorts" pitchFamily="2" charset="2"/>
              <a:buNone/>
            </a:pPr>
            <a:r>
              <a:rPr lang="en-US" altLang="en-US" sz="1800" b="0" kern="0" dirty="0" smtClean="0"/>
              <a:t>    merge(n, m);</a:t>
            </a:r>
          </a:p>
          <a:p>
            <a:pPr>
              <a:lnSpc>
                <a:spcPct val="110000"/>
              </a:lnSpc>
              <a:buSzTx/>
              <a:buFont typeface="Monotype Sorts" pitchFamily="2" charset="2"/>
              <a:buNone/>
            </a:pPr>
            <a:r>
              <a:rPr lang="en-US" altLang="en-US" sz="1800" b="0" kern="0" dirty="0" smtClean="0"/>
              <a:t>}</a:t>
            </a:r>
          </a:p>
        </p:txBody>
      </p:sp>
    </p:spTree>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4211">
                                            <p:txEl>
                                              <p:pRg st="1" end="1"/>
                                            </p:txEl>
                                          </p:spTgt>
                                        </p:tgtEl>
                                        <p:attrNameLst>
                                          <p:attrName>style.visibility</p:attrName>
                                        </p:attrNameLst>
                                      </p:cBhvr>
                                      <p:to>
                                        <p:strVal val="visible"/>
                                      </p:to>
                                    </p:set>
                                    <p:animEffect transition="in" filter="fade">
                                      <p:cBhvr>
                                        <p:cTn id="7" dur="500"/>
                                        <p:tgtEl>
                                          <p:spTgt spid="94211">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uiExpand="1" build="p"/>
      <p:bldP spid="4"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err="1">
                <a:latin typeface="Arial" panose="020B0604020202020204" pitchFamily="34" charset="0"/>
              </a:rPr>
              <a:t>Mergesort</a:t>
            </a:r>
            <a:r>
              <a:rPr lang="en-US" altLang="en-US" dirty="0">
                <a:latin typeface="Arial" panose="020B0604020202020204" pitchFamily="34" charset="0"/>
              </a:rPr>
              <a:t> </a:t>
            </a:r>
            <a:r>
              <a:rPr lang="en-US" altLang="en-US" dirty="0" smtClean="0">
                <a:latin typeface="Arial" panose="020B0604020202020204" pitchFamily="34" charset="0"/>
              </a:rPr>
              <a:t>Algorithm (Recap)</a:t>
            </a:r>
            <a:endParaRPr lang="en-US" altLang="en-US" dirty="0">
              <a:latin typeface="Arial" panose="020B0604020202020204" pitchFamily="34" charset="0"/>
            </a:endParaRPr>
          </a:p>
        </p:txBody>
      </p:sp>
      <p:sp>
        <p:nvSpPr>
          <p:cNvPr id="94211" name="Rectangle 3"/>
          <p:cNvSpPr>
            <a:spLocks noGrp="1" noChangeArrowheads="1"/>
          </p:cNvSpPr>
          <p:nvPr>
            <p:ph sz="quarter" idx="17"/>
          </p:nvPr>
        </p:nvSpPr>
        <p:spPr>
          <a:xfrm>
            <a:off x="366617" y="1471612"/>
            <a:ext cx="9041068" cy="5005387"/>
          </a:xfrm>
        </p:spPr>
        <p:txBody>
          <a:bodyPr/>
          <a:lstStyle/>
          <a:p>
            <a:pPr marL="447675" lvl="1" indent="-260350">
              <a:lnSpc>
                <a:spcPct val="80000"/>
              </a:lnSpc>
            </a:pPr>
            <a:r>
              <a:rPr lang="en-US" altLang="en-US" sz="2400" dirty="0" smtClean="0"/>
              <a:t>Since merging is performed directly on the original array, swapping and shifting are needed</a:t>
            </a:r>
          </a:p>
          <a:p>
            <a:pPr marL="447675" lvl="1" indent="-260350">
              <a:lnSpc>
                <a:spcPct val="80000"/>
              </a:lnSpc>
            </a:pPr>
            <a:r>
              <a:rPr lang="en-US" altLang="en-US" sz="2400" dirty="0" err="1" smtClean="0">
                <a:solidFill>
                  <a:srgbClr val="0033CC"/>
                </a:solidFill>
              </a:rPr>
              <a:t>mergesort</a:t>
            </a:r>
            <a:r>
              <a:rPr lang="en-US" altLang="en-US" sz="2400" dirty="0" smtClean="0">
                <a:solidFill>
                  <a:srgbClr val="0033CC"/>
                </a:solidFill>
              </a:rPr>
              <a:t>() </a:t>
            </a:r>
            <a:r>
              <a:rPr lang="en-US" altLang="en-US" sz="2400" dirty="0" smtClean="0"/>
              <a:t>partitions a contiguous array of elements between index </a:t>
            </a:r>
            <a:r>
              <a:rPr lang="en-US" altLang="en-US" sz="2400" dirty="0" smtClean="0">
                <a:solidFill>
                  <a:srgbClr val="0000FF"/>
                </a:solidFill>
              </a:rPr>
              <a:t>n</a:t>
            </a:r>
            <a:r>
              <a:rPr lang="en-US" altLang="en-US" sz="2400" dirty="0" smtClean="0"/>
              <a:t> and </a:t>
            </a:r>
            <a:r>
              <a:rPr lang="en-US" altLang="en-US" sz="2400" dirty="0" smtClean="0">
                <a:solidFill>
                  <a:srgbClr val="0000FF"/>
                </a:solidFill>
              </a:rPr>
              <a:t>m</a:t>
            </a:r>
            <a:r>
              <a:rPr lang="en-US" altLang="en-US" sz="2400" dirty="0" smtClean="0"/>
              <a:t> into two subarrays</a:t>
            </a:r>
          </a:p>
          <a:p>
            <a:pPr marL="447675" lvl="1" indent="-260350">
              <a:lnSpc>
                <a:spcPct val="80000"/>
              </a:lnSpc>
            </a:pPr>
            <a:r>
              <a:rPr lang="en-US" altLang="en-US" sz="2400" dirty="0"/>
              <a:t>Recursively partitions until </a:t>
            </a:r>
            <a:r>
              <a:rPr lang="en-US" altLang="en-US" sz="2400" dirty="0">
                <a:solidFill>
                  <a:srgbClr val="0000FF"/>
                </a:solidFill>
              </a:rPr>
              <a:t>m-n&lt;=0</a:t>
            </a:r>
            <a:r>
              <a:rPr lang="en-US" altLang="en-US" sz="2400" dirty="0"/>
              <a:t>, then merge the resulting two subarrays</a:t>
            </a:r>
          </a:p>
          <a:p>
            <a:pPr marL="447675" lvl="1" indent="-260350">
              <a:lnSpc>
                <a:spcPct val="80000"/>
              </a:lnSpc>
            </a:pPr>
            <a:endParaRPr lang="en-US" altLang="en-US" sz="2400" dirty="0" smtClean="0"/>
          </a:p>
        </p:txBody>
      </p:sp>
      <p:sp>
        <p:nvSpPr>
          <p:cNvPr id="4" name="Rectangle 3"/>
          <p:cNvSpPr txBox="1">
            <a:spLocks noChangeArrowheads="1"/>
          </p:cNvSpPr>
          <p:nvPr/>
        </p:nvSpPr>
        <p:spPr bwMode="auto">
          <a:xfrm>
            <a:off x="2900090" y="3581400"/>
            <a:ext cx="3974121" cy="2590800"/>
          </a:xfrm>
          <a:prstGeom prst="rect">
            <a:avLst/>
          </a:prstGeom>
          <a:solidFill>
            <a:schemeClr val="accent3">
              <a:lumMod val="95000"/>
            </a:schemeClr>
          </a:solidFill>
          <a:ln>
            <a:noFill/>
          </a:ln>
          <a:effectLst/>
          <a:extLst/>
        </p:spPr>
        <p:txBody>
          <a:bodyPr vert="horz" wrap="square" lIns="91440" tIns="45720" rIns="91440" bIns="45720" numCol="1" anchor="t" anchorCtr="0" compatLnSpc="1">
            <a:prstTxWarp prst="textNoShape">
              <a:avLst/>
            </a:prstTxWarp>
          </a:bodyPr>
          <a:lstStyle>
            <a:lvl1pPr marL="342882" indent="-342882" algn="l" rtl="0" eaLnBrk="1" fontAlgn="base" hangingPunct="1">
              <a:spcBef>
                <a:spcPct val="20000"/>
              </a:spcBef>
              <a:spcAft>
                <a:spcPct val="0"/>
              </a:spcAft>
              <a:buClr>
                <a:schemeClr val="bg2"/>
              </a:buClr>
              <a:buFont typeface="Wingdings" panose="05000000000000000000" pitchFamily="2" charset="2"/>
              <a:buChar char="§"/>
              <a:defRPr sz="3200">
                <a:solidFill>
                  <a:schemeClr val="tx1"/>
                </a:solidFill>
                <a:latin typeface="+mn-lt"/>
                <a:ea typeface="+mn-ea"/>
                <a:cs typeface="+mn-cs"/>
              </a:defRPr>
            </a:lvl1pPr>
            <a:lvl2pPr marL="742913" indent="-285737" algn="l" rtl="0" eaLnBrk="1" fontAlgn="base" hangingPunct="1">
              <a:spcBef>
                <a:spcPct val="20000"/>
              </a:spcBef>
              <a:spcAft>
                <a:spcPct val="0"/>
              </a:spcAft>
              <a:buClr>
                <a:schemeClr val="bg2"/>
              </a:buClr>
              <a:buFont typeface="Wingdings" panose="05000000000000000000" pitchFamily="2" charset="2"/>
              <a:buChar char="§"/>
              <a:defRPr sz="2800">
                <a:solidFill>
                  <a:schemeClr val="tx1"/>
                </a:solidFill>
                <a:latin typeface="+mn-lt"/>
              </a:defRPr>
            </a:lvl2pPr>
            <a:lvl3pPr marL="1142942" indent="-228589" algn="l" rtl="0" eaLnBrk="1" fontAlgn="base" hangingPunct="1">
              <a:spcBef>
                <a:spcPct val="20000"/>
              </a:spcBef>
              <a:spcAft>
                <a:spcPct val="0"/>
              </a:spcAft>
              <a:buClr>
                <a:schemeClr val="bg2"/>
              </a:buClr>
              <a:buFont typeface="Wingdings" panose="05000000000000000000" pitchFamily="2" charset="2"/>
              <a:buChar char="§"/>
              <a:defRPr sz="2400">
                <a:solidFill>
                  <a:schemeClr val="tx1"/>
                </a:solidFill>
                <a:latin typeface="+mn-lt"/>
              </a:defRPr>
            </a:lvl3pPr>
            <a:lvl4pPr marL="1600120" indent="-228589"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4pPr>
            <a:lvl5pPr marL="2057298" indent="-228589"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474"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a:lnSpc>
                <a:spcPct val="110000"/>
              </a:lnSpc>
              <a:buSzTx/>
              <a:buFont typeface="Monotype Sorts" pitchFamily="2" charset="2"/>
              <a:buNone/>
            </a:pPr>
            <a:r>
              <a:rPr lang="en-US" altLang="en-US" sz="1800" b="1" kern="0" dirty="0" smtClean="0"/>
              <a:t>void </a:t>
            </a:r>
            <a:r>
              <a:rPr lang="en-US" altLang="en-US" sz="1800" b="1" kern="0" dirty="0" err="1" smtClean="0"/>
              <a:t>mergesort</a:t>
            </a:r>
            <a:r>
              <a:rPr lang="en-US" altLang="en-US" sz="1800" b="1" kern="0" dirty="0" smtClean="0"/>
              <a:t>(</a:t>
            </a:r>
            <a:r>
              <a:rPr lang="en-US" altLang="en-US" sz="1800" b="1" kern="0" dirty="0" err="1" smtClean="0"/>
              <a:t>int</a:t>
            </a:r>
            <a:r>
              <a:rPr lang="en-US" altLang="en-US" sz="1800" b="1" kern="0" dirty="0" smtClean="0"/>
              <a:t> n, </a:t>
            </a:r>
            <a:r>
              <a:rPr lang="en-US" altLang="en-US" sz="1800" b="1" kern="0" dirty="0" err="1" smtClean="0"/>
              <a:t>int</a:t>
            </a:r>
            <a:r>
              <a:rPr lang="en-US" altLang="en-US" sz="1800" b="1" kern="0" dirty="0" smtClean="0"/>
              <a:t> m)</a:t>
            </a:r>
          </a:p>
          <a:p>
            <a:pPr>
              <a:lnSpc>
                <a:spcPct val="110000"/>
              </a:lnSpc>
              <a:buSzTx/>
              <a:buFont typeface="Monotype Sorts" pitchFamily="2" charset="2"/>
              <a:buNone/>
            </a:pPr>
            <a:r>
              <a:rPr lang="en-US" altLang="en-US" sz="1800" b="0" kern="0" dirty="0" smtClean="0"/>
              <a:t>{    </a:t>
            </a:r>
            <a:r>
              <a:rPr lang="en-US" altLang="en-US" sz="1800" b="0" kern="0" dirty="0" err="1" smtClean="0"/>
              <a:t>int</a:t>
            </a:r>
            <a:r>
              <a:rPr lang="en-US" altLang="en-US" sz="1800" b="0" kern="0" dirty="0" smtClean="0"/>
              <a:t> mid = (</a:t>
            </a:r>
            <a:r>
              <a:rPr lang="en-US" altLang="en-US" sz="1800" b="0" kern="0" dirty="0" err="1" smtClean="0"/>
              <a:t>n+m</a:t>
            </a:r>
            <a:r>
              <a:rPr lang="en-US" altLang="en-US" sz="1800" b="0" kern="0" dirty="0" smtClean="0"/>
              <a:t>)/2; </a:t>
            </a:r>
          </a:p>
          <a:p>
            <a:pPr>
              <a:lnSpc>
                <a:spcPct val="110000"/>
              </a:lnSpc>
              <a:buSzTx/>
              <a:buNone/>
            </a:pPr>
            <a:r>
              <a:rPr lang="en-US" altLang="en-US" sz="1800" b="0" kern="0" dirty="0" smtClean="0"/>
              <a:t>    </a:t>
            </a:r>
            <a:r>
              <a:rPr lang="en-US" altLang="en-US" sz="1800" b="0" kern="0" dirty="0">
                <a:effectLst>
                  <a:glow rad="228600">
                    <a:srgbClr val="FFC000">
                      <a:alpha val="40000"/>
                    </a:srgbClr>
                  </a:glow>
                </a:effectLst>
              </a:rPr>
              <a:t>if (m-n &lt;= 0) </a:t>
            </a:r>
          </a:p>
          <a:p>
            <a:pPr>
              <a:lnSpc>
                <a:spcPct val="110000"/>
              </a:lnSpc>
              <a:buSzTx/>
              <a:buFont typeface="Monotype Sorts" pitchFamily="2" charset="2"/>
              <a:buNone/>
            </a:pPr>
            <a:r>
              <a:rPr lang="en-US" altLang="en-US" sz="1800" b="0" kern="0" dirty="0" smtClean="0"/>
              <a:t>        return;</a:t>
            </a:r>
          </a:p>
          <a:p>
            <a:pPr>
              <a:lnSpc>
                <a:spcPct val="110000"/>
              </a:lnSpc>
              <a:buSzTx/>
              <a:buFont typeface="Monotype Sorts" pitchFamily="2" charset="2"/>
              <a:buNone/>
            </a:pPr>
            <a:r>
              <a:rPr lang="en-US" altLang="en-US" sz="1800" b="0" kern="0" dirty="0" smtClean="0"/>
              <a:t>    else if (m-n &gt; 1) </a:t>
            </a:r>
          </a:p>
          <a:p>
            <a:pPr>
              <a:lnSpc>
                <a:spcPct val="110000"/>
              </a:lnSpc>
              <a:buSzTx/>
              <a:buFont typeface="Monotype Sorts" pitchFamily="2" charset="2"/>
              <a:buNone/>
            </a:pPr>
            <a:r>
              <a:rPr lang="en-US" altLang="en-US" sz="1800" b="0" kern="0" dirty="0"/>
              <a:t>	</a:t>
            </a:r>
            <a:r>
              <a:rPr lang="en-US" altLang="en-US" sz="1800" b="0" kern="0" dirty="0" smtClean="0"/>
              <a:t>…..</a:t>
            </a:r>
          </a:p>
          <a:p>
            <a:pPr>
              <a:lnSpc>
                <a:spcPct val="110000"/>
              </a:lnSpc>
              <a:buSzTx/>
              <a:buFont typeface="Monotype Sorts" pitchFamily="2" charset="2"/>
              <a:buNone/>
            </a:pPr>
            <a:r>
              <a:rPr lang="en-US" altLang="en-US" sz="1800" b="0" kern="0" dirty="0" smtClean="0"/>
              <a:t>}</a:t>
            </a:r>
          </a:p>
        </p:txBody>
      </p:sp>
    </p:spTree>
    <p:extLst>
      <p:ext uri="{BB962C8B-B14F-4D97-AF65-F5344CB8AC3E}">
        <p14:creationId xmlns:p14="http://schemas.microsoft.com/office/powerpoint/2010/main" val="4141409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4211">
                                            <p:txEl>
                                              <p:pRg st="2" end="2"/>
                                            </p:txEl>
                                          </p:spTgt>
                                        </p:tgtEl>
                                        <p:attrNameLst>
                                          <p:attrName>style.visibility</p:attrName>
                                        </p:attrNameLst>
                                      </p:cBhvr>
                                      <p:to>
                                        <p:strVal val="visible"/>
                                      </p:to>
                                    </p:set>
                                    <p:animEffect transition="in" filter="fade">
                                      <p:cBhvr>
                                        <p:cTn id="7" dur="500"/>
                                        <p:tgtEl>
                                          <p:spTgt spid="94211">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err="1" smtClean="0"/>
              <a:t>Mergesort</a:t>
            </a:r>
            <a:endParaRPr lang="en-GB" dirty="0"/>
          </a:p>
        </p:txBody>
      </p:sp>
      <p:sp>
        <p:nvSpPr>
          <p:cNvPr id="29699" name="Rectangle 3"/>
          <p:cNvSpPr>
            <a:spLocks noGrp="1" noChangeArrowheads="1"/>
          </p:cNvSpPr>
          <p:nvPr>
            <p:ph sz="quarter" idx="17"/>
          </p:nvPr>
        </p:nvSpPr>
        <p:spPr>
          <a:xfrm>
            <a:off x="495141" y="1471612"/>
            <a:ext cx="8912543" cy="5005387"/>
          </a:xfrm>
        </p:spPr>
        <p:txBody>
          <a:bodyPr/>
          <a:lstStyle/>
          <a:p>
            <a:pPr>
              <a:lnSpc>
                <a:spcPct val="110000"/>
              </a:lnSpc>
              <a:buNone/>
              <a:defRPr/>
            </a:pPr>
            <a:r>
              <a:rPr lang="en-US" sz="2400" b="1" dirty="0">
                <a:solidFill>
                  <a:srgbClr val="C00000"/>
                </a:solidFill>
                <a:latin typeface="Arial" charset="0"/>
              </a:rPr>
              <a:t>The Divide and Conquer approach</a:t>
            </a:r>
          </a:p>
          <a:p>
            <a:pPr>
              <a:lnSpc>
                <a:spcPct val="110000"/>
              </a:lnSpc>
              <a:buFont typeface="Monotype Sorts" pitchFamily="2" charset="2"/>
              <a:buNone/>
              <a:defRPr/>
            </a:pPr>
            <a:r>
              <a:rPr lang="en-US" sz="2400" dirty="0" smtClean="0">
                <a:latin typeface="Arial" charset="0"/>
              </a:rPr>
              <a:t>The skeleton of this approach:</a:t>
            </a:r>
          </a:p>
          <a:p>
            <a:pPr lvl="3" indent="-400050">
              <a:lnSpc>
                <a:spcPct val="110000"/>
              </a:lnSpc>
              <a:buFontTx/>
              <a:buNone/>
              <a:defRPr/>
            </a:pPr>
            <a:r>
              <a:rPr lang="en-US" b="1" dirty="0" smtClean="0">
                <a:latin typeface="+mj-lt"/>
                <a:ea typeface="Verdana" panose="020B0604030504040204" pitchFamily="34" charset="0"/>
                <a:cs typeface="Verdana" panose="020B0604030504040204" pitchFamily="34" charset="0"/>
              </a:rPr>
              <a:t>solve (problem of size n)</a:t>
            </a:r>
          </a:p>
          <a:p>
            <a:pPr lvl="4" indent="-400050">
              <a:lnSpc>
                <a:spcPct val="110000"/>
              </a:lnSpc>
              <a:buFontTx/>
              <a:buNone/>
              <a:defRPr/>
            </a:pPr>
            <a:r>
              <a:rPr lang="en-US" dirty="0" smtClean="0">
                <a:latin typeface="+mj-lt"/>
                <a:ea typeface="Verdana" panose="020B0604030504040204" pitchFamily="34" charset="0"/>
                <a:cs typeface="Verdana" panose="020B0604030504040204" pitchFamily="34" charset="0"/>
              </a:rPr>
              <a:t>{	</a:t>
            </a:r>
            <a:r>
              <a:rPr lang="en-US" dirty="0" smtClean="0">
                <a:effectLst/>
                <a:latin typeface="+mj-lt"/>
                <a:ea typeface="Verdana" panose="020B0604030504040204" pitchFamily="34" charset="0"/>
                <a:cs typeface="Verdana" panose="020B0604030504040204" pitchFamily="34" charset="0"/>
              </a:rPr>
              <a:t>if (n &lt;= minimum size)</a:t>
            </a:r>
          </a:p>
          <a:p>
            <a:pPr lvl="4" indent="-400050">
              <a:lnSpc>
                <a:spcPct val="110000"/>
              </a:lnSpc>
              <a:buFontTx/>
              <a:buNone/>
              <a:defRPr/>
            </a:pPr>
            <a:r>
              <a:rPr lang="en-US" dirty="0" smtClean="0">
                <a:latin typeface="+mj-lt"/>
                <a:ea typeface="Verdana" panose="020B0604030504040204" pitchFamily="34" charset="0"/>
                <a:cs typeface="Verdana" panose="020B0604030504040204" pitchFamily="34" charset="0"/>
              </a:rPr>
              <a:t>		</a:t>
            </a:r>
            <a:r>
              <a:rPr lang="en-US" dirty="0">
                <a:effectLst/>
                <a:latin typeface="+mj-lt"/>
                <a:ea typeface="Verdana" panose="020B0604030504040204" pitchFamily="34" charset="0"/>
                <a:cs typeface="Verdana" panose="020B0604030504040204" pitchFamily="34" charset="0"/>
              </a:rPr>
              <a:t>solve the problem directly;</a:t>
            </a:r>
          </a:p>
          <a:p>
            <a:pPr lvl="4" indent="-400050">
              <a:lnSpc>
                <a:spcPct val="110000"/>
              </a:lnSpc>
              <a:buFontTx/>
              <a:buNone/>
              <a:defRPr/>
            </a:pPr>
            <a:r>
              <a:rPr lang="en-US" dirty="0" smtClean="0">
                <a:latin typeface="+mj-lt"/>
                <a:ea typeface="Verdana" panose="020B0604030504040204" pitchFamily="34" charset="0"/>
                <a:cs typeface="Verdana" panose="020B0604030504040204" pitchFamily="34" charset="0"/>
              </a:rPr>
              <a:t>	</a:t>
            </a:r>
            <a:r>
              <a:rPr lang="en-US" b="1" dirty="0">
                <a:effectLst>
                  <a:glow rad="228600">
                    <a:srgbClr val="FFC000">
                      <a:alpha val="40000"/>
                    </a:srgbClr>
                  </a:glow>
                </a:effectLst>
                <a:latin typeface="+mj-lt"/>
                <a:ea typeface="Verdana" panose="020B0604030504040204" pitchFamily="34" charset="0"/>
                <a:cs typeface="Verdana" panose="020B0604030504040204" pitchFamily="34" charset="0"/>
              </a:rPr>
              <a:t>else</a:t>
            </a:r>
            <a:r>
              <a:rPr lang="en-US" b="1" dirty="0" smtClean="0">
                <a:latin typeface="+mj-lt"/>
                <a:ea typeface="Verdana" panose="020B0604030504040204" pitchFamily="34" charset="0"/>
                <a:cs typeface="Verdana" panose="020B0604030504040204" pitchFamily="34" charset="0"/>
              </a:rPr>
              <a:t> </a:t>
            </a:r>
            <a:r>
              <a:rPr lang="en-US" dirty="0" smtClean="0">
                <a:latin typeface="+mj-lt"/>
                <a:ea typeface="Verdana" panose="020B0604030504040204" pitchFamily="34" charset="0"/>
                <a:cs typeface="Verdana" panose="020B0604030504040204" pitchFamily="34" charset="0"/>
              </a:rPr>
              <a:t>{</a:t>
            </a:r>
          </a:p>
          <a:p>
            <a:pPr marL="2513013" lvl="5" indent="-87313">
              <a:lnSpc>
                <a:spcPct val="110000"/>
              </a:lnSpc>
              <a:buFontTx/>
              <a:buNone/>
              <a:defRPr/>
            </a:pPr>
            <a:r>
              <a:rPr lang="en-US" dirty="0" smtClean="0">
                <a:latin typeface="+mj-lt"/>
                <a:ea typeface="Verdana" panose="020B0604030504040204" pitchFamily="34" charset="0"/>
                <a:cs typeface="Verdana" panose="020B0604030504040204" pitchFamily="34" charset="0"/>
              </a:rPr>
              <a:t>	</a:t>
            </a:r>
            <a:r>
              <a:rPr lang="en-US" dirty="0" smtClean="0">
                <a:effectLst/>
                <a:latin typeface="+mj-lt"/>
                <a:ea typeface="Verdana" panose="020B0604030504040204" pitchFamily="34" charset="0"/>
                <a:cs typeface="Verdana" panose="020B0604030504040204" pitchFamily="34" charset="0"/>
              </a:rPr>
              <a:t>	divide the problem into p</a:t>
            </a:r>
            <a:r>
              <a:rPr lang="en-US" baseline="-25000" dirty="0" smtClean="0">
                <a:effectLst/>
                <a:latin typeface="+mj-lt"/>
                <a:ea typeface="Verdana" panose="020B0604030504040204" pitchFamily="34" charset="0"/>
                <a:cs typeface="Verdana" panose="020B0604030504040204" pitchFamily="34" charset="0"/>
              </a:rPr>
              <a:t>1</a:t>
            </a:r>
            <a:r>
              <a:rPr lang="en-US" dirty="0" smtClean="0">
                <a:effectLst/>
                <a:latin typeface="+mj-lt"/>
                <a:ea typeface="Verdana" panose="020B0604030504040204" pitchFamily="34" charset="0"/>
                <a:cs typeface="Verdana" panose="020B0604030504040204" pitchFamily="34" charset="0"/>
              </a:rPr>
              <a:t>, p</a:t>
            </a:r>
            <a:r>
              <a:rPr lang="en-US" baseline="-25000" dirty="0" smtClean="0">
                <a:effectLst/>
                <a:latin typeface="+mj-lt"/>
                <a:ea typeface="Verdana" panose="020B0604030504040204" pitchFamily="34" charset="0"/>
                <a:cs typeface="Verdana" panose="020B0604030504040204" pitchFamily="34" charset="0"/>
              </a:rPr>
              <a:t>2</a:t>
            </a:r>
            <a:r>
              <a:rPr lang="en-US" dirty="0" smtClean="0">
                <a:effectLst/>
                <a:latin typeface="+mj-lt"/>
                <a:ea typeface="Verdana" panose="020B0604030504040204" pitchFamily="34" charset="0"/>
                <a:cs typeface="Verdana" panose="020B0604030504040204" pitchFamily="34" charset="0"/>
              </a:rPr>
              <a:t>, … , </a:t>
            </a:r>
            <a:r>
              <a:rPr lang="en-US" dirty="0" err="1" smtClean="0">
                <a:effectLst/>
                <a:latin typeface="+mj-lt"/>
                <a:ea typeface="Verdana" panose="020B0604030504040204" pitchFamily="34" charset="0"/>
                <a:cs typeface="Verdana" panose="020B0604030504040204" pitchFamily="34" charset="0"/>
              </a:rPr>
              <a:t>p</a:t>
            </a:r>
            <a:r>
              <a:rPr lang="en-US" baseline="-25000" dirty="0" err="1" smtClean="0">
                <a:effectLst/>
                <a:latin typeface="+mj-lt"/>
                <a:ea typeface="Verdana" panose="020B0604030504040204" pitchFamily="34" charset="0"/>
                <a:cs typeface="Verdana" panose="020B0604030504040204" pitchFamily="34" charset="0"/>
              </a:rPr>
              <a:t>k</a:t>
            </a:r>
            <a:r>
              <a:rPr lang="en-US" dirty="0" smtClean="0">
                <a:effectLst/>
                <a:latin typeface="+mj-lt"/>
                <a:ea typeface="Verdana" panose="020B0604030504040204" pitchFamily="34" charset="0"/>
                <a:cs typeface="Verdana" panose="020B0604030504040204" pitchFamily="34" charset="0"/>
              </a:rPr>
              <a:t>;</a:t>
            </a:r>
          </a:p>
          <a:p>
            <a:pPr marL="2513013" lvl="5" indent="-87313">
              <a:lnSpc>
                <a:spcPct val="110000"/>
              </a:lnSpc>
              <a:buFontTx/>
              <a:buNone/>
              <a:defRPr/>
            </a:pPr>
            <a:r>
              <a:rPr lang="en-US" dirty="0" smtClean="0">
                <a:latin typeface="+mj-lt"/>
                <a:ea typeface="Verdana" panose="020B0604030504040204" pitchFamily="34" charset="0"/>
                <a:cs typeface="Verdana" panose="020B0604030504040204" pitchFamily="34" charset="0"/>
              </a:rPr>
              <a:t>		for each sub-problem </a:t>
            </a:r>
            <a:r>
              <a:rPr lang="en-US" dirty="0" err="1" smtClean="0">
                <a:latin typeface="+mj-lt"/>
                <a:ea typeface="Verdana" panose="020B0604030504040204" pitchFamily="34" charset="0"/>
                <a:cs typeface="Verdana" panose="020B0604030504040204" pitchFamily="34" charset="0"/>
              </a:rPr>
              <a:t>p</a:t>
            </a:r>
            <a:r>
              <a:rPr lang="en-US" baseline="-25000" dirty="0" err="1" smtClean="0">
                <a:latin typeface="+mj-lt"/>
                <a:ea typeface="Verdana" panose="020B0604030504040204" pitchFamily="34" charset="0"/>
                <a:cs typeface="Verdana" panose="020B0604030504040204" pitchFamily="34" charset="0"/>
              </a:rPr>
              <a:t>s</a:t>
            </a:r>
            <a:endParaRPr lang="en-US" baseline="-25000" dirty="0" smtClean="0">
              <a:latin typeface="+mj-lt"/>
              <a:ea typeface="Verdana" panose="020B0604030504040204" pitchFamily="34" charset="0"/>
              <a:cs typeface="Verdana" panose="020B0604030504040204" pitchFamily="34" charset="0"/>
            </a:endParaRPr>
          </a:p>
          <a:p>
            <a:pPr marL="2513013" lvl="5" indent="-87313">
              <a:lnSpc>
                <a:spcPct val="110000"/>
              </a:lnSpc>
              <a:buFontTx/>
              <a:buNone/>
              <a:defRPr/>
            </a:pPr>
            <a:r>
              <a:rPr lang="en-US" dirty="0" smtClean="0">
                <a:latin typeface="+mj-lt"/>
                <a:ea typeface="Verdana" panose="020B0604030504040204" pitchFamily="34" charset="0"/>
                <a:cs typeface="Verdana" panose="020B0604030504040204" pitchFamily="34" charset="0"/>
              </a:rPr>
              <a:t>			solution</a:t>
            </a:r>
            <a:r>
              <a:rPr lang="en-US" baseline="-25000" dirty="0" smtClean="0">
                <a:latin typeface="+mj-lt"/>
                <a:ea typeface="Verdana" panose="020B0604030504040204" pitchFamily="34" charset="0"/>
                <a:cs typeface="Verdana" panose="020B0604030504040204" pitchFamily="34" charset="0"/>
              </a:rPr>
              <a:t>s</a:t>
            </a:r>
            <a:r>
              <a:rPr lang="en-US" dirty="0" smtClean="0">
                <a:latin typeface="+mj-lt"/>
                <a:ea typeface="Verdana" panose="020B0604030504040204" pitchFamily="34" charset="0"/>
                <a:cs typeface="Verdana" panose="020B0604030504040204" pitchFamily="34" charset="0"/>
              </a:rPr>
              <a:t> = solve (</a:t>
            </a:r>
            <a:r>
              <a:rPr lang="en-US" dirty="0" err="1" smtClean="0">
                <a:latin typeface="+mj-lt"/>
                <a:ea typeface="Verdana" panose="020B0604030504040204" pitchFamily="34" charset="0"/>
                <a:cs typeface="Verdana" panose="020B0604030504040204" pitchFamily="34" charset="0"/>
              </a:rPr>
              <a:t>p</a:t>
            </a:r>
            <a:r>
              <a:rPr lang="en-US" baseline="-25000" dirty="0" err="1" smtClean="0">
                <a:latin typeface="+mj-lt"/>
                <a:ea typeface="Verdana" panose="020B0604030504040204" pitchFamily="34" charset="0"/>
                <a:cs typeface="Verdana" panose="020B0604030504040204" pitchFamily="34" charset="0"/>
              </a:rPr>
              <a:t>s</a:t>
            </a:r>
            <a:r>
              <a:rPr lang="en-US" dirty="0" smtClean="0">
                <a:latin typeface="+mj-lt"/>
                <a:ea typeface="Verdana" panose="020B0604030504040204" pitchFamily="34" charset="0"/>
                <a:cs typeface="Verdana" panose="020B0604030504040204" pitchFamily="34" charset="0"/>
              </a:rPr>
              <a:t>);</a:t>
            </a:r>
          </a:p>
          <a:p>
            <a:pPr marL="2513013" lvl="5" indent="-87313">
              <a:lnSpc>
                <a:spcPct val="110000"/>
              </a:lnSpc>
              <a:buFontTx/>
              <a:buNone/>
              <a:defRPr/>
            </a:pPr>
            <a:r>
              <a:rPr lang="en-US" dirty="0" smtClean="0">
                <a:latin typeface="+mj-lt"/>
                <a:ea typeface="Verdana" panose="020B0604030504040204" pitchFamily="34" charset="0"/>
                <a:cs typeface="Verdana" panose="020B0604030504040204" pitchFamily="34" charset="0"/>
              </a:rPr>
              <a:t>		combine all solution</a:t>
            </a:r>
            <a:r>
              <a:rPr lang="en-US" baseline="-25000" dirty="0" smtClean="0">
                <a:latin typeface="+mj-lt"/>
                <a:ea typeface="Verdana" panose="020B0604030504040204" pitchFamily="34" charset="0"/>
                <a:cs typeface="Verdana" panose="020B0604030504040204" pitchFamily="34" charset="0"/>
              </a:rPr>
              <a:t>s</a:t>
            </a:r>
            <a:r>
              <a:rPr lang="en-US" dirty="0" smtClean="0">
                <a:latin typeface="+mj-lt"/>
                <a:ea typeface="Verdana" panose="020B0604030504040204" pitchFamily="34" charset="0"/>
                <a:cs typeface="Verdana" panose="020B0604030504040204" pitchFamily="34" charset="0"/>
              </a:rPr>
              <a:t>;</a:t>
            </a:r>
          </a:p>
          <a:p>
            <a:pPr lvl="4" indent="-400050">
              <a:lnSpc>
                <a:spcPct val="110000"/>
              </a:lnSpc>
              <a:buFontTx/>
              <a:buNone/>
              <a:defRPr/>
            </a:pPr>
            <a:r>
              <a:rPr lang="en-US" dirty="0" smtClean="0">
                <a:latin typeface="+mj-lt"/>
                <a:ea typeface="Verdana" panose="020B0604030504040204" pitchFamily="34" charset="0"/>
                <a:cs typeface="Verdana" panose="020B0604030504040204" pitchFamily="34" charset="0"/>
              </a:rPr>
              <a:t>	}</a:t>
            </a:r>
          </a:p>
          <a:p>
            <a:pPr lvl="4" indent="-400050">
              <a:lnSpc>
                <a:spcPct val="110000"/>
              </a:lnSpc>
              <a:buFontTx/>
              <a:buNone/>
              <a:defRPr/>
            </a:pPr>
            <a:r>
              <a:rPr lang="en-US" dirty="0" smtClean="0">
                <a:latin typeface="+mj-lt"/>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16415909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err="1">
                <a:latin typeface="Arial" panose="020B0604020202020204" pitchFamily="34" charset="0"/>
              </a:rPr>
              <a:t>Mergesort</a:t>
            </a:r>
            <a:r>
              <a:rPr lang="en-US" altLang="en-US" dirty="0">
                <a:latin typeface="Arial" panose="020B0604020202020204" pitchFamily="34" charset="0"/>
              </a:rPr>
              <a:t> </a:t>
            </a:r>
            <a:r>
              <a:rPr lang="en-US" altLang="en-US" dirty="0" smtClean="0">
                <a:latin typeface="Arial" panose="020B0604020202020204" pitchFamily="34" charset="0"/>
              </a:rPr>
              <a:t>Algorithm (Recap)</a:t>
            </a:r>
            <a:endParaRPr lang="en-US" altLang="en-US" dirty="0">
              <a:latin typeface="Arial" panose="020B0604020202020204" pitchFamily="34" charset="0"/>
            </a:endParaRPr>
          </a:p>
        </p:txBody>
      </p:sp>
      <p:sp>
        <p:nvSpPr>
          <p:cNvPr id="94211" name="Rectangle 3"/>
          <p:cNvSpPr>
            <a:spLocks noGrp="1" noChangeArrowheads="1"/>
          </p:cNvSpPr>
          <p:nvPr>
            <p:ph sz="quarter" idx="17"/>
          </p:nvPr>
        </p:nvSpPr>
        <p:spPr>
          <a:xfrm>
            <a:off x="366617" y="1471612"/>
            <a:ext cx="9041068" cy="5005387"/>
          </a:xfrm>
        </p:spPr>
        <p:txBody>
          <a:bodyPr/>
          <a:lstStyle/>
          <a:p>
            <a:pPr marL="447675" lvl="1" indent="-260350">
              <a:lnSpc>
                <a:spcPct val="80000"/>
              </a:lnSpc>
            </a:pPr>
            <a:r>
              <a:rPr lang="en-US" altLang="en-US" sz="2400" dirty="0" smtClean="0"/>
              <a:t>Since merging is performed directly on the original array, swapping and shifting are needed</a:t>
            </a:r>
          </a:p>
          <a:p>
            <a:pPr marL="447675" lvl="1" indent="-260350">
              <a:lnSpc>
                <a:spcPct val="80000"/>
              </a:lnSpc>
            </a:pPr>
            <a:r>
              <a:rPr lang="en-US" altLang="en-US" sz="2400" dirty="0" err="1" smtClean="0">
                <a:solidFill>
                  <a:srgbClr val="0033CC"/>
                </a:solidFill>
              </a:rPr>
              <a:t>mergesort</a:t>
            </a:r>
            <a:r>
              <a:rPr lang="en-US" altLang="en-US" sz="2400" dirty="0" smtClean="0">
                <a:solidFill>
                  <a:srgbClr val="0033CC"/>
                </a:solidFill>
              </a:rPr>
              <a:t>() </a:t>
            </a:r>
            <a:r>
              <a:rPr lang="en-US" altLang="en-US" sz="2400" dirty="0" smtClean="0"/>
              <a:t>partitions a contiguous array of elements between index </a:t>
            </a:r>
            <a:r>
              <a:rPr lang="en-US" altLang="en-US" sz="2400" dirty="0" smtClean="0">
                <a:solidFill>
                  <a:srgbClr val="0000FF"/>
                </a:solidFill>
              </a:rPr>
              <a:t>n</a:t>
            </a:r>
            <a:r>
              <a:rPr lang="en-US" altLang="en-US" sz="2400" dirty="0" smtClean="0"/>
              <a:t> and </a:t>
            </a:r>
            <a:r>
              <a:rPr lang="en-US" altLang="en-US" sz="2400" dirty="0" smtClean="0">
                <a:solidFill>
                  <a:srgbClr val="0000FF"/>
                </a:solidFill>
              </a:rPr>
              <a:t>m</a:t>
            </a:r>
            <a:r>
              <a:rPr lang="en-US" altLang="en-US" sz="2400" dirty="0" smtClean="0"/>
              <a:t> into two subarrays</a:t>
            </a:r>
          </a:p>
          <a:p>
            <a:pPr marL="447675" lvl="1" indent="-260350">
              <a:lnSpc>
                <a:spcPct val="80000"/>
              </a:lnSpc>
            </a:pPr>
            <a:r>
              <a:rPr lang="en-US" altLang="en-US" sz="2400" dirty="0"/>
              <a:t>Recursively partitions until </a:t>
            </a:r>
            <a:r>
              <a:rPr lang="en-US" altLang="en-US" sz="2400" dirty="0">
                <a:solidFill>
                  <a:srgbClr val="0000FF"/>
                </a:solidFill>
              </a:rPr>
              <a:t>m-n&lt;=0</a:t>
            </a:r>
            <a:r>
              <a:rPr lang="en-US" altLang="en-US" sz="2400" dirty="0"/>
              <a:t>, then merge the resulting two </a:t>
            </a:r>
            <a:r>
              <a:rPr lang="en-US" altLang="en-US" sz="2400" dirty="0" smtClean="0"/>
              <a:t>subarrays</a:t>
            </a:r>
          </a:p>
          <a:p>
            <a:pPr marL="447675" lvl="1" indent="-260350">
              <a:lnSpc>
                <a:spcPct val="80000"/>
              </a:lnSpc>
            </a:pPr>
            <a:r>
              <a:rPr lang="en-US" altLang="en-US" sz="2400" dirty="0">
                <a:solidFill>
                  <a:srgbClr val="0033CC"/>
                </a:solidFill>
              </a:rPr>
              <a:t>merge</a:t>
            </a:r>
            <a:r>
              <a:rPr lang="en-US" altLang="en-US" sz="2400" dirty="0" smtClean="0">
                <a:solidFill>
                  <a:srgbClr val="0033CC"/>
                </a:solidFill>
              </a:rPr>
              <a:t>() </a:t>
            </a:r>
            <a:r>
              <a:rPr lang="en-US" altLang="en-US" sz="2400" dirty="0" smtClean="0"/>
              <a:t>function </a:t>
            </a:r>
            <a:r>
              <a:rPr lang="en-US" altLang="en-US" sz="2400" dirty="0"/>
              <a:t>merges two sub-arrays of elements between index </a:t>
            </a:r>
            <a:r>
              <a:rPr lang="en-US" altLang="en-US" sz="2400" dirty="0">
                <a:solidFill>
                  <a:srgbClr val="0000FF"/>
                </a:solidFill>
              </a:rPr>
              <a:t>n</a:t>
            </a:r>
            <a:r>
              <a:rPr lang="en-US" altLang="en-US" sz="2400" dirty="0"/>
              <a:t> and ‘</a:t>
            </a:r>
            <a:r>
              <a:rPr lang="en-US" altLang="en-US" sz="2400" dirty="0">
                <a:solidFill>
                  <a:srgbClr val="0000FF"/>
                </a:solidFill>
              </a:rPr>
              <a:t>mid</a:t>
            </a:r>
            <a:r>
              <a:rPr lang="en-US" altLang="en-US" sz="2400" dirty="0"/>
              <a:t>’, and between ‘</a:t>
            </a:r>
            <a:r>
              <a:rPr lang="en-US" altLang="en-US" sz="2400" dirty="0">
                <a:solidFill>
                  <a:srgbClr val="0000FF"/>
                </a:solidFill>
              </a:rPr>
              <a:t>mid+1</a:t>
            </a:r>
            <a:r>
              <a:rPr lang="en-US" altLang="en-US" sz="2400" dirty="0"/>
              <a:t>’ and </a:t>
            </a:r>
            <a:r>
              <a:rPr lang="en-US" altLang="en-US" sz="2400" dirty="0">
                <a:solidFill>
                  <a:srgbClr val="0000FF"/>
                </a:solidFill>
              </a:rPr>
              <a:t>m</a:t>
            </a:r>
          </a:p>
          <a:p>
            <a:pPr marL="447675" lvl="1" indent="-260350">
              <a:lnSpc>
                <a:spcPct val="80000"/>
              </a:lnSpc>
            </a:pPr>
            <a:endParaRPr lang="en-US" altLang="en-US" sz="2400" dirty="0"/>
          </a:p>
          <a:p>
            <a:pPr marL="187325" lvl="1" indent="0">
              <a:lnSpc>
                <a:spcPct val="80000"/>
              </a:lnSpc>
              <a:buNone/>
            </a:pPr>
            <a:endParaRPr lang="en-US" altLang="en-US" sz="2400" dirty="0" smtClean="0"/>
          </a:p>
        </p:txBody>
      </p:sp>
      <p:sp>
        <p:nvSpPr>
          <p:cNvPr id="4" name="Rectangle 3"/>
          <p:cNvSpPr txBox="1">
            <a:spLocks noChangeArrowheads="1"/>
          </p:cNvSpPr>
          <p:nvPr/>
        </p:nvSpPr>
        <p:spPr bwMode="auto">
          <a:xfrm>
            <a:off x="2900090" y="4121401"/>
            <a:ext cx="3974121" cy="2203199"/>
          </a:xfrm>
          <a:prstGeom prst="rect">
            <a:avLst/>
          </a:prstGeom>
          <a:solidFill>
            <a:schemeClr val="accent3">
              <a:lumMod val="95000"/>
            </a:schemeClr>
          </a:solidFill>
          <a:ln>
            <a:noFill/>
          </a:ln>
          <a:effectLst/>
          <a:extLst/>
        </p:spPr>
        <p:txBody>
          <a:bodyPr vert="horz" wrap="square" lIns="91440" tIns="45720" rIns="91440" bIns="45720" numCol="1" anchor="t" anchorCtr="0" compatLnSpc="1">
            <a:prstTxWarp prst="textNoShape">
              <a:avLst/>
            </a:prstTxWarp>
          </a:bodyPr>
          <a:lstStyle>
            <a:lvl1pPr marL="342882" indent="-342882" algn="l" rtl="0" eaLnBrk="1" fontAlgn="base" hangingPunct="1">
              <a:spcBef>
                <a:spcPct val="20000"/>
              </a:spcBef>
              <a:spcAft>
                <a:spcPct val="0"/>
              </a:spcAft>
              <a:buClr>
                <a:schemeClr val="bg2"/>
              </a:buClr>
              <a:buFont typeface="Wingdings" panose="05000000000000000000" pitchFamily="2" charset="2"/>
              <a:buChar char="§"/>
              <a:defRPr sz="3200">
                <a:solidFill>
                  <a:schemeClr val="tx1"/>
                </a:solidFill>
                <a:latin typeface="+mn-lt"/>
                <a:ea typeface="+mn-ea"/>
                <a:cs typeface="+mn-cs"/>
              </a:defRPr>
            </a:lvl1pPr>
            <a:lvl2pPr marL="742913" indent="-285737" algn="l" rtl="0" eaLnBrk="1" fontAlgn="base" hangingPunct="1">
              <a:spcBef>
                <a:spcPct val="20000"/>
              </a:spcBef>
              <a:spcAft>
                <a:spcPct val="0"/>
              </a:spcAft>
              <a:buClr>
                <a:schemeClr val="bg2"/>
              </a:buClr>
              <a:buFont typeface="Wingdings" panose="05000000000000000000" pitchFamily="2" charset="2"/>
              <a:buChar char="§"/>
              <a:defRPr sz="2800">
                <a:solidFill>
                  <a:schemeClr val="tx1"/>
                </a:solidFill>
                <a:latin typeface="+mn-lt"/>
              </a:defRPr>
            </a:lvl2pPr>
            <a:lvl3pPr marL="1142942" indent="-228589" algn="l" rtl="0" eaLnBrk="1" fontAlgn="base" hangingPunct="1">
              <a:spcBef>
                <a:spcPct val="20000"/>
              </a:spcBef>
              <a:spcAft>
                <a:spcPct val="0"/>
              </a:spcAft>
              <a:buClr>
                <a:schemeClr val="bg2"/>
              </a:buClr>
              <a:buFont typeface="Wingdings" panose="05000000000000000000" pitchFamily="2" charset="2"/>
              <a:buChar char="§"/>
              <a:defRPr sz="2400">
                <a:solidFill>
                  <a:schemeClr val="tx1"/>
                </a:solidFill>
                <a:latin typeface="+mn-lt"/>
              </a:defRPr>
            </a:lvl3pPr>
            <a:lvl4pPr marL="1600120" indent="-228589"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4pPr>
            <a:lvl5pPr marL="2057298" indent="-228589"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474"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a:lnSpc>
                <a:spcPct val="110000"/>
              </a:lnSpc>
              <a:buSzTx/>
              <a:buFont typeface="Monotype Sorts" pitchFamily="2" charset="2"/>
              <a:buNone/>
            </a:pPr>
            <a:r>
              <a:rPr lang="en-US" altLang="en-US" sz="1800" kern="0" dirty="0"/>
              <a:t>void </a:t>
            </a:r>
            <a:r>
              <a:rPr lang="en-US" altLang="en-US" sz="1800" kern="0" dirty="0" err="1"/>
              <a:t>mergesort</a:t>
            </a:r>
            <a:r>
              <a:rPr lang="en-US" altLang="en-US" sz="1800" kern="0" dirty="0"/>
              <a:t>(</a:t>
            </a:r>
            <a:r>
              <a:rPr lang="en-US" altLang="en-US" sz="1800" kern="0" dirty="0" err="1"/>
              <a:t>int</a:t>
            </a:r>
            <a:r>
              <a:rPr lang="en-US" altLang="en-US" sz="1800" kern="0" dirty="0"/>
              <a:t> n, </a:t>
            </a:r>
            <a:r>
              <a:rPr lang="en-US" altLang="en-US" sz="1800" kern="0" dirty="0" err="1"/>
              <a:t>int</a:t>
            </a:r>
            <a:r>
              <a:rPr lang="en-US" altLang="en-US" sz="1800" kern="0" dirty="0"/>
              <a:t> m)</a:t>
            </a:r>
          </a:p>
          <a:p>
            <a:pPr>
              <a:lnSpc>
                <a:spcPct val="110000"/>
              </a:lnSpc>
              <a:buSzTx/>
              <a:buFont typeface="Monotype Sorts" pitchFamily="2" charset="2"/>
              <a:buNone/>
            </a:pPr>
            <a:r>
              <a:rPr lang="en-US" altLang="en-US" sz="1800" b="0" kern="0" dirty="0"/>
              <a:t>{    </a:t>
            </a:r>
            <a:r>
              <a:rPr lang="en-US" altLang="en-US" sz="1800" b="0" kern="0" dirty="0" err="1"/>
              <a:t>int</a:t>
            </a:r>
            <a:r>
              <a:rPr lang="en-US" altLang="en-US" sz="1800" b="0" kern="0" dirty="0"/>
              <a:t> mid = (</a:t>
            </a:r>
            <a:r>
              <a:rPr lang="en-US" altLang="en-US" sz="1800" b="0" kern="0" dirty="0" err="1"/>
              <a:t>n+m</a:t>
            </a:r>
            <a:r>
              <a:rPr lang="en-US" altLang="en-US" sz="1800" b="0" kern="0" dirty="0"/>
              <a:t>)/2; </a:t>
            </a:r>
          </a:p>
          <a:p>
            <a:pPr>
              <a:lnSpc>
                <a:spcPct val="110000"/>
              </a:lnSpc>
              <a:buSzTx/>
              <a:buFont typeface="Monotype Sorts" pitchFamily="2" charset="2"/>
              <a:buNone/>
            </a:pPr>
            <a:r>
              <a:rPr lang="en-US" altLang="en-US" sz="1800" b="0" kern="0" dirty="0">
                <a:effectLst>
                  <a:glow rad="228600">
                    <a:srgbClr val="FFC000">
                      <a:alpha val="40000"/>
                    </a:srgbClr>
                  </a:glow>
                </a:effectLst>
              </a:rPr>
              <a:t>    </a:t>
            </a:r>
            <a:r>
              <a:rPr lang="en-US" altLang="en-US" sz="1800" b="0" kern="0" dirty="0"/>
              <a:t>if (m-n &lt;= 0) 	</a:t>
            </a:r>
            <a:endParaRPr lang="en-US" altLang="en-US" sz="1800" b="0" kern="0" dirty="0" smtClean="0"/>
          </a:p>
          <a:p>
            <a:pPr>
              <a:lnSpc>
                <a:spcPct val="110000"/>
              </a:lnSpc>
              <a:buSzTx/>
              <a:buFont typeface="Monotype Sorts" pitchFamily="2" charset="2"/>
              <a:buNone/>
            </a:pPr>
            <a:r>
              <a:rPr lang="en-US" altLang="en-US" sz="1800" b="0" kern="0" dirty="0"/>
              <a:t> </a:t>
            </a:r>
            <a:r>
              <a:rPr lang="en-US" altLang="en-US" sz="1800" b="0" kern="0" dirty="0" smtClean="0"/>
              <a:t>   ……..</a:t>
            </a:r>
            <a:endParaRPr lang="en-US" altLang="en-US" sz="1800" b="0" kern="0" dirty="0"/>
          </a:p>
          <a:p>
            <a:pPr>
              <a:lnSpc>
                <a:spcPct val="110000"/>
              </a:lnSpc>
              <a:buSzTx/>
              <a:buFont typeface="Monotype Sorts" pitchFamily="2" charset="2"/>
              <a:buNone/>
            </a:pPr>
            <a:r>
              <a:rPr lang="en-US" altLang="en-US" sz="1800" b="0" kern="0" dirty="0">
                <a:effectLst>
                  <a:glow rad="228600">
                    <a:srgbClr val="FFC000">
                      <a:alpha val="40000"/>
                    </a:srgbClr>
                  </a:glow>
                </a:effectLst>
              </a:rPr>
              <a:t> </a:t>
            </a:r>
            <a:r>
              <a:rPr lang="en-US" altLang="en-US" sz="1800" b="0" kern="0" dirty="0" smtClean="0">
                <a:effectLst>
                  <a:glow rad="228600">
                    <a:srgbClr val="FFC000">
                      <a:alpha val="40000"/>
                    </a:srgbClr>
                  </a:glow>
                </a:effectLst>
              </a:rPr>
              <a:t>   merge(n</a:t>
            </a:r>
            <a:r>
              <a:rPr lang="en-US" altLang="en-US" sz="1800" b="0" kern="0" dirty="0">
                <a:effectLst>
                  <a:glow rad="228600">
                    <a:srgbClr val="FFC000">
                      <a:alpha val="40000"/>
                    </a:srgbClr>
                  </a:glow>
                </a:effectLst>
              </a:rPr>
              <a:t>, m</a:t>
            </a:r>
            <a:r>
              <a:rPr lang="en-US" altLang="en-US" sz="1800" b="0" kern="0" dirty="0" smtClean="0">
                <a:effectLst>
                  <a:glow rad="228600">
                    <a:srgbClr val="FFC000">
                      <a:alpha val="40000"/>
                    </a:srgbClr>
                  </a:glow>
                </a:effectLst>
              </a:rPr>
              <a:t>);</a:t>
            </a:r>
            <a:endParaRPr lang="en-US" altLang="en-US" sz="1800" b="0" kern="0" dirty="0">
              <a:effectLst>
                <a:glow rad="228600">
                  <a:srgbClr val="FFC000">
                    <a:alpha val="40000"/>
                  </a:srgbClr>
                </a:glow>
              </a:effectLst>
            </a:endParaRPr>
          </a:p>
          <a:p>
            <a:pPr>
              <a:lnSpc>
                <a:spcPct val="110000"/>
              </a:lnSpc>
              <a:buSzTx/>
              <a:buFont typeface="Monotype Sorts" pitchFamily="2" charset="2"/>
              <a:buNone/>
            </a:pPr>
            <a:r>
              <a:rPr lang="en-US" altLang="en-US" sz="1800" b="0" kern="0" dirty="0"/>
              <a:t>}</a:t>
            </a:r>
          </a:p>
        </p:txBody>
      </p:sp>
    </p:spTree>
    <p:extLst>
      <p:ext uri="{BB962C8B-B14F-4D97-AF65-F5344CB8AC3E}">
        <p14:creationId xmlns:p14="http://schemas.microsoft.com/office/powerpoint/2010/main" val="1722821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err="1">
                <a:latin typeface="Arial" panose="020B0604020202020204" pitchFamily="34" charset="0"/>
              </a:rPr>
              <a:t>Mergesort</a:t>
            </a:r>
            <a:r>
              <a:rPr lang="en-US" altLang="en-US" dirty="0">
                <a:latin typeface="Arial" panose="020B0604020202020204" pitchFamily="34" charset="0"/>
              </a:rPr>
              <a:t> </a:t>
            </a:r>
            <a:r>
              <a:rPr lang="en-US" altLang="en-US" dirty="0" smtClean="0">
                <a:latin typeface="Arial" panose="020B0604020202020204" pitchFamily="34" charset="0"/>
              </a:rPr>
              <a:t>Algorithm (Recap)</a:t>
            </a:r>
            <a:endParaRPr lang="en-US" altLang="en-US" dirty="0">
              <a:latin typeface="Arial" panose="020B0604020202020204" pitchFamily="34" charset="0"/>
            </a:endParaRPr>
          </a:p>
        </p:txBody>
      </p:sp>
      <p:sp>
        <p:nvSpPr>
          <p:cNvPr id="94211" name="Rectangle 3"/>
          <p:cNvSpPr>
            <a:spLocks noGrp="1" noChangeArrowheads="1"/>
          </p:cNvSpPr>
          <p:nvPr>
            <p:ph sz="quarter" idx="17"/>
          </p:nvPr>
        </p:nvSpPr>
        <p:spPr>
          <a:xfrm>
            <a:off x="366617" y="1471612"/>
            <a:ext cx="9041068" cy="5005387"/>
          </a:xfrm>
        </p:spPr>
        <p:txBody>
          <a:bodyPr/>
          <a:lstStyle/>
          <a:p>
            <a:pPr marL="447675" lvl="1" indent="-260350">
              <a:lnSpc>
                <a:spcPct val="80000"/>
              </a:lnSpc>
            </a:pPr>
            <a:r>
              <a:rPr lang="en-US" altLang="en-US" sz="2400" dirty="0" smtClean="0"/>
              <a:t>Since merging is performed directly on the original array, swapping and shifting are needed</a:t>
            </a:r>
          </a:p>
          <a:p>
            <a:pPr marL="447675" lvl="1" indent="-260350">
              <a:lnSpc>
                <a:spcPct val="80000"/>
              </a:lnSpc>
            </a:pPr>
            <a:r>
              <a:rPr lang="en-US" altLang="en-US" sz="2400" dirty="0" err="1" smtClean="0">
                <a:solidFill>
                  <a:srgbClr val="0033CC"/>
                </a:solidFill>
              </a:rPr>
              <a:t>mergesort</a:t>
            </a:r>
            <a:r>
              <a:rPr lang="en-US" altLang="en-US" sz="2400" dirty="0" smtClean="0">
                <a:solidFill>
                  <a:srgbClr val="0033CC"/>
                </a:solidFill>
              </a:rPr>
              <a:t>() </a:t>
            </a:r>
            <a:r>
              <a:rPr lang="en-US" altLang="en-US" sz="2400" dirty="0" smtClean="0"/>
              <a:t>partitions a contiguous array of elements between index </a:t>
            </a:r>
            <a:r>
              <a:rPr lang="en-US" altLang="en-US" sz="2400" dirty="0" smtClean="0">
                <a:solidFill>
                  <a:srgbClr val="0000FF"/>
                </a:solidFill>
              </a:rPr>
              <a:t>n</a:t>
            </a:r>
            <a:r>
              <a:rPr lang="en-US" altLang="en-US" sz="2400" dirty="0" smtClean="0"/>
              <a:t> and </a:t>
            </a:r>
            <a:r>
              <a:rPr lang="en-US" altLang="en-US" sz="2400" dirty="0" smtClean="0">
                <a:solidFill>
                  <a:srgbClr val="0000FF"/>
                </a:solidFill>
              </a:rPr>
              <a:t>m</a:t>
            </a:r>
            <a:r>
              <a:rPr lang="en-US" altLang="en-US" sz="2400" dirty="0" smtClean="0"/>
              <a:t> into two subarrays</a:t>
            </a:r>
          </a:p>
          <a:p>
            <a:pPr marL="447675" lvl="1" indent="-260350">
              <a:lnSpc>
                <a:spcPct val="80000"/>
              </a:lnSpc>
            </a:pPr>
            <a:r>
              <a:rPr lang="en-US" altLang="en-US" sz="2400" dirty="0"/>
              <a:t>Recursively partitions until </a:t>
            </a:r>
            <a:r>
              <a:rPr lang="en-US" altLang="en-US" sz="2400" dirty="0">
                <a:solidFill>
                  <a:srgbClr val="0000FF"/>
                </a:solidFill>
              </a:rPr>
              <a:t>m-n&lt;=0</a:t>
            </a:r>
            <a:r>
              <a:rPr lang="en-US" altLang="en-US" sz="2400" dirty="0"/>
              <a:t>, then merge the resulting two </a:t>
            </a:r>
            <a:r>
              <a:rPr lang="en-US" altLang="en-US" sz="2400" dirty="0" smtClean="0"/>
              <a:t>subarrays</a:t>
            </a:r>
          </a:p>
          <a:p>
            <a:pPr marL="447675" lvl="1" indent="-260350">
              <a:lnSpc>
                <a:spcPct val="80000"/>
              </a:lnSpc>
            </a:pPr>
            <a:r>
              <a:rPr lang="en-US" altLang="en-US" sz="2400" dirty="0">
                <a:solidFill>
                  <a:srgbClr val="0033CC"/>
                </a:solidFill>
              </a:rPr>
              <a:t>merge</a:t>
            </a:r>
            <a:r>
              <a:rPr lang="en-US" altLang="en-US" sz="2400" dirty="0" smtClean="0">
                <a:solidFill>
                  <a:srgbClr val="0033CC"/>
                </a:solidFill>
              </a:rPr>
              <a:t>() </a:t>
            </a:r>
            <a:r>
              <a:rPr lang="en-US" altLang="en-US" sz="2400" dirty="0" smtClean="0"/>
              <a:t>function </a:t>
            </a:r>
            <a:r>
              <a:rPr lang="en-US" altLang="en-US" sz="2400" dirty="0"/>
              <a:t>merges two sub-arrays of elements between index </a:t>
            </a:r>
            <a:r>
              <a:rPr lang="en-US" altLang="en-US" sz="2400" dirty="0">
                <a:solidFill>
                  <a:srgbClr val="0000FF"/>
                </a:solidFill>
              </a:rPr>
              <a:t>n</a:t>
            </a:r>
            <a:r>
              <a:rPr lang="en-US" altLang="en-US" sz="2400" dirty="0"/>
              <a:t> and ‘</a:t>
            </a:r>
            <a:r>
              <a:rPr lang="en-US" altLang="en-US" sz="2400" dirty="0">
                <a:solidFill>
                  <a:srgbClr val="0000FF"/>
                </a:solidFill>
              </a:rPr>
              <a:t>mid</a:t>
            </a:r>
            <a:r>
              <a:rPr lang="en-US" altLang="en-US" sz="2400" dirty="0"/>
              <a:t>’, and between ‘</a:t>
            </a:r>
            <a:r>
              <a:rPr lang="en-US" altLang="en-US" sz="2400" dirty="0">
                <a:solidFill>
                  <a:srgbClr val="0000FF"/>
                </a:solidFill>
              </a:rPr>
              <a:t>mid+1</a:t>
            </a:r>
            <a:r>
              <a:rPr lang="en-US" altLang="en-US" sz="2400" dirty="0"/>
              <a:t>’ and </a:t>
            </a:r>
            <a:r>
              <a:rPr lang="en-US" altLang="en-US" sz="2400" dirty="0" smtClean="0">
                <a:solidFill>
                  <a:srgbClr val="0000FF"/>
                </a:solidFill>
              </a:rPr>
              <a:t>m</a:t>
            </a:r>
          </a:p>
          <a:p>
            <a:pPr marL="447675" lvl="1" indent="-260350">
              <a:lnSpc>
                <a:spcPct val="80000"/>
              </a:lnSpc>
            </a:pPr>
            <a:r>
              <a:rPr lang="en-US" altLang="en-US" sz="2400" dirty="0"/>
              <a:t>During merging, one element from each subarray is compared and the smaller one is inserted into new list</a:t>
            </a:r>
          </a:p>
          <a:p>
            <a:pPr marL="447675" lvl="1" indent="-260350">
              <a:lnSpc>
                <a:spcPct val="80000"/>
              </a:lnSpc>
            </a:pPr>
            <a:endParaRPr lang="en-US" altLang="en-US" sz="2400" dirty="0">
              <a:solidFill>
                <a:srgbClr val="0000FF"/>
              </a:solidFill>
            </a:endParaRPr>
          </a:p>
          <a:p>
            <a:pPr marL="447675" lvl="1" indent="-260350">
              <a:lnSpc>
                <a:spcPct val="80000"/>
              </a:lnSpc>
            </a:pPr>
            <a:endParaRPr lang="en-US" altLang="en-US" sz="2400" dirty="0"/>
          </a:p>
          <a:p>
            <a:pPr marL="187325" lvl="1" indent="0">
              <a:lnSpc>
                <a:spcPct val="80000"/>
              </a:lnSpc>
              <a:buNone/>
            </a:pPr>
            <a:endParaRPr lang="en-US" altLang="en-US" sz="2400" dirty="0" smtClean="0"/>
          </a:p>
        </p:txBody>
      </p:sp>
      <p:sp>
        <p:nvSpPr>
          <p:cNvPr id="4" name="Rectangle 3"/>
          <p:cNvSpPr txBox="1">
            <a:spLocks noChangeArrowheads="1"/>
          </p:cNvSpPr>
          <p:nvPr/>
        </p:nvSpPr>
        <p:spPr bwMode="auto">
          <a:xfrm>
            <a:off x="2666166" y="4800600"/>
            <a:ext cx="3974121" cy="1593599"/>
          </a:xfrm>
          <a:prstGeom prst="rect">
            <a:avLst/>
          </a:prstGeom>
          <a:solidFill>
            <a:schemeClr val="accent3">
              <a:lumMod val="95000"/>
            </a:schemeClr>
          </a:solidFill>
          <a:ln>
            <a:noFill/>
          </a:ln>
          <a:effectLst/>
          <a:extLst/>
        </p:spPr>
        <p:txBody>
          <a:bodyPr vert="horz" wrap="square" lIns="91440" tIns="45720" rIns="91440" bIns="45720" numCol="1" anchor="t" anchorCtr="0" compatLnSpc="1">
            <a:prstTxWarp prst="textNoShape">
              <a:avLst/>
            </a:prstTxWarp>
          </a:bodyPr>
          <a:lstStyle>
            <a:lvl1pPr marL="342882" indent="-342882" algn="l" rtl="0" eaLnBrk="1" fontAlgn="base" hangingPunct="1">
              <a:spcBef>
                <a:spcPct val="20000"/>
              </a:spcBef>
              <a:spcAft>
                <a:spcPct val="0"/>
              </a:spcAft>
              <a:buClr>
                <a:schemeClr val="bg2"/>
              </a:buClr>
              <a:buFont typeface="Wingdings" panose="05000000000000000000" pitchFamily="2" charset="2"/>
              <a:buChar char="§"/>
              <a:defRPr sz="3200">
                <a:solidFill>
                  <a:schemeClr val="tx1"/>
                </a:solidFill>
                <a:latin typeface="+mn-lt"/>
                <a:ea typeface="+mn-ea"/>
                <a:cs typeface="+mn-cs"/>
              </a:defRPr>
            </a:lvl1pPr>
            <a:lvl2pPr marL="742913" indent="-285737" algn="l" rtl="0" eaLnBrk="1" fontAlgn="base" hangingPunct="1">
              <a:spcBef>
                <a:spcPct val="20000"/>
              </a:spcBef>
              <a:spcAft>
                <a:spcPct val="0"/>
              </a:spcAft>
              <a:buClr>
                <a:schemeClr val="bg2"/>
              </a:buClr>
              <a:buFont typeface="Wingdings" panose="05000000000000000000" pitchFamily="2" charset="2"/>
              <a:buChar char="§"/>
              <a:defRPr sz="2800">
                <a:solidFill>
                  <a:schemeClr val="tx1"/>
                </a:solidFill>
                <a:latin typeface="+mn-lt"/>
              </a:defRPr>
            </a:lvl2pPr>
            <a:lvl3pPr marL="1142942" indent="-228589" algn="l" rtl="0" eaLnBrk="1" fontAlgn="base" hangingPunct="1">
              <a:spcBef>
                <a:spcPct val="20000"/>
              </a:spcBef>
              <a:spcAft>
                <a:spcPct val="0"/>
              </a:spcAft>
              <a:buClr>
                <a:schemeClr val="bg2"/>
              </a:buClr>
              <a:buFont typeface="Wingdings" panose="05000000000000000000" pitchFamily="2" charset="2"/>
              <a:buChar char="§"/>
              <a:defRPr sz="2400">
                <a:solidFill>
                  <a:schemeClr val="tx1"/>
                </a:solidFill>
                <a:latin typeface="+mn-lt"/>
              </a:defRPr>
            </a:lvl3pPr>
            <a:lvl4pPr marL="1600120" indent="-228589"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4pPr>
            <a:lvl5pPr marL="2057298" indent="-228589"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474"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a:lnSpc>
                <a:spcPct val="110000"/>
              </a:lnSpc>
              <a:buSzTx/>
              <a:buFont typeface="Monotype Sorts" pitchFamily="2" charset="2"/>
              <a:buNone/>
            </a:pPr>
            <a:r>
              <a:rPr lang="en-US" altLang="en-US" sz="1800" kern="0" dirty="0"/>
              <a:t>void </a:t>
            </a:r>
            <a:r>
              <a:rPr lang="en-US" altLang="en-US" sz="1800" kern="0" dirty="0" err="1"/>
              <a:t>mergesort</a:t>
            </a:r>
            <a:r>
              <a:rPr lang="en-US" altLang="en-US" sz="1800" kern="0" dirty="0"/>
              <a:t>(</a:t>
            </a:r>
            <a:r>
              <a:rPr lang="en-US" altLang="en-US" sz="1800" kern="0" dirty="0" err="1"/>
              <a:t>int</a:t>
            </a:r>
            <a:r>
              <a:rPr lang="en-US" altLang="en-US" sz="1800" kern="0" dirty="0"/>
              <a:t> n, </a:t>
            </a:r>
            <a:r>
              <a:rPr lang="en-US" altLang="en-US" sz="1800" kern="0" dirty="0" err="1"/>
              <a:t>int</a:t>
            </a:r>
            <a:r>
              <a:rPr lang="en-US" altLang="en-US" sz="1800" kern="0" dirty="0"/>
              <a:t> m)</a:t>
            </a:r>
          </a:p>
          <a:p>
            <a:pPr>
              <a:lnSpc>
                <a:spcPct val="110000"/>
              </a:lnSpc>
              <a:buSzTx/>
              <a:buFont typeface="Monotype Sorts" pitchFamily="2" charset="2"/>
              <a:buNone/>
            </a:pPr>
            <a:r>
              <a:rPr lang="en-US" altLang="en-US" sz="1800" b="0" kern="0" dirty="0" smtClean="0"/>
              <a:t>{   …..</a:t>
            </a:r>
            <a:endParaRPr lang="en-US" altLang="en-US" sz="1800" b="0" kern="0" dirty="0"/>
          </a:p>
          <a:p>
            <a:pPr>
              <a:lnSpc>
                <a:spcPct val="110000"/>
              </a:lnSpc>
              <a:buSzTx/>
              <a:buNone/>
            </a:pPr>
            <a:r>
              <a:rPr lang="en-US" altLang="en-US" sz="1800" b="0" kern="0" dirty="0">
                <a:effectLst>
                  <a:glow rad="228600">
                    <a:srgbClr val="FFC000">
                      <a:alpha val="40000"/>
                    </a:srgbClr>
                  </a:glow>
                </a:effectLst>
              </a:rPr>
              <a:t>    merge(n, m</a:t>
            </a:r>
            <a:r>
              <a:rPr lang="en-US" altLang="en-US" sz="1800" b="0" kern="0" dirty="0" smtClean="0">
                <a:effectLst>
                  <a:glow rad="228600">
                    <a:srgbClr val="FFC000">
                      <a:alpha val="40000"/>
                    </a:srgbClr>
                  </a:glow>
                </a:effectLst>
              </a:rPr>
              <a:t>);</a:t>
            </a:r>
            <a:endParaRPr lang="en-US" altLang="en-US" sz="1800" b="0" kern="0" dirty="0">
              <a:effectLst>
                <a:glow rad="228600">
                  <a:srgbClr val="FFC000">
                    <a:alpha val="40000"/>
                  </a:srgbClr>
                </a:glow>
              </a:effectLst>
            </a:endParaRPr>
          </a:p>
          <a:p>
            <a:pPr>
              <a:lnSpc>
                <a:spcPct val="110000"/>
              </a:lnSpc>
              <a:buSzTx/>
              <a:buFont typeface="Monotype Sorts" pitchFamily="2" charset="2"/>
              <a:buNone/>
            </a:pPr>
            <a:r>
              <a:rPr lang="en-US" altLang="en-US" sz="1800" b="0" kern="0" dirty="0"/>
              <a:t>}</a:t>
            </a:r>
          </a:p>
        </p:txBody>
      </p:sp>
    </p:spTree>
    <p:extLst>
      <p:ext uri="{BB962C8B-B14F-4D97-AF65-F5344CB8AC3E}">
        <p14:creationId xmlns:p14="http://schemas.microsoft.com/office/powerpoint/2010/main" val="3246448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err="1">
                <a:latin typeface="Arial" panose="020B0604020202020204" pitchFamily="34" charset="0"/>
              </a:rPr>
              <a:t>Mergesort</a:t>
            </a:r>
            <a:r>
              <a:rPr lang="en-US" altLang="en-US" dirty="0">
                <a:latin typeface="Arial" panose="020B0604020202020204" pitchFamily="34" charset="0"/>
              </a:rPr>
              <a:t> </a:t>
            </a:r>
            <a:r>
              <a:rPr lang="en-US" altLang="en-US" dirty="0" smtClean="0">
                <a:latin typeface="Arial" panose="020B0604020202020204" pitchFamily="34" charset="0"/>
              </a:rPr>
              <a:t>Algorithm (Recap)</a:t>
            </a:r>
            <a:endParaRPr lang="en-US" altLang="en-US" dirty="0">
              <a:latin typeface="Arial" panose="020B0604020202020204" pitchFamily="34" charset="0"/>
            </a:endParaRPr>
          </a:p>
        </p:txBody>
      </p:sp>
      <p:sp>
        <p:nvSpPr>
          <p:cNvPr id="94211" name="Rectangle 3"/>
          <p:cNvSpPr>
            <a:spLocks noGrp="1" noChangeArrowheads="1"/>
          </p:cNvSpPr>
          <p:nvPr>
            <p:ph sz="quarter" idx="17"/>
          </p:nvPr>
        </p:nvSpPr>
        <p:spPr>
          <a:xfrm>
            <a:off x="366617" y="1471612"/>
            <a:ext cx="9041068" cy="5005387"/>
          </a:xfrm>
        </p:spPr>
        <p:txBody>
          <a:bodyPr/>
          <a:lstStyle/>
          <a:p>
            <a:pPr marL="447675" lvl="1" indent="-260350">
              <a:lnSpc>
                <a:spcPct val="80000"/>
              </a:lnSpc>
            </a:pPr>
            <a:r>
              <a:rPr lang="en-US" altLang="en-US" sz="2400" dirty="0"/>
              <a:t>Left subarray runs from </a:t>
            </a:r>
            <a:r>
              <a:rPr lang="en-US" altLang="en-US" sz="2400" dirty="0">
                <a:solidFill>
                  <a:srgbClr val="0000FF"/>
                </a:solidFill>
              </a:rPr>
              <a:t>n</a:t>
            </a:r>
            <a:r>
              <a:rPr lang="en-US" altLang="en-US" sz="2400" dirty="0"/>
              <a:t> to ‘</a:t>
            </a:r>
            <a:r>
              <a:rPr lang="en-US" altLang="en-US" sz="2400" dirty="0">
                <a:solidFill>
                  <a:srgbClr val="0000FF"/>
                </a:solidFill>
              </a:rPr>
              <a:t>mid</a:t>
            </a:r>
            <a:r>
              <a:rPr lang="en-US" altLang="en-US" sz="2400" dirty="0"/>
              <a:t>’ with </a:t>
            </a:r>
            <a:r>
              <a:rPr lang="en-US" altLang="en-US" sz="2400" dirty="0">
                <a:solidFill>
                  <a:srgbClr val="0000FF"/>
                </a:solidFill>
              </a:rPr>
              <a:t>a</a:t>
            </a:r>
            <a:r>
              <a:rPr lang="en-US" altLang="en-US" sz="2400" dirty="0"/>
              <a:t> as running index; right subarray runs from </a:t>
            </a:r>
            <a:r>
              <a:rPr lang="en-US" altLang="en-US" sz="2400" dirty="0">
                <a:solidFill>
                  <a:srgbClr val="0000FF"/>
                </a:solidFill>
              </a:rPr>
              <a:t>mid+1</a:t>
            </a:r>
            <a:r>
              <a:rPr lang="en-US" altLang="en-US" sz="2400" dirty="0"/>
              <a:t> to </a:t>
            </a:r>
            <a:r>
              <a:rPr lang="en-US" altLang="en-US" sz="2400" dirty="0">
                <a:solidFill>
                  <a:srgbClr val="0000FF"/>
                </a:solidFill>
              </a:rPr>
              <a:t>m</a:t>
            </a:r>
            <a:r>
              <a:rPr lang="en-US" altLang="en-US" sz="2400" dirty="0"/>
              <a:t> with </a:t>
            </a:r>
            <a:r>
              <a:rPr lang="en-US" altLang="en-US" sz="2400" dirty="0">
                <a:solidFill>
                  <a:srgbClr val="0000FF"/>
                </a:solidFill>
              </a:rPr>
              <a:t>b</a:t>
            </a:r>
            <a:r>
              <a:rPr lang="en-US" altLang="en-US" sz="2400" dirty="0"/>
              <a:t> as running index</a:t>
            </a:r>
          </a:p>
          <a:p>
            <a:pPr marL="187325" lvl="1" indent="0">
              <a:lnSpc>
                <a:spcPct val="80000"/>
              </a:lnSpc>
              <a:buNone/>
            </a:pPr>
            <a:endParaRPr lang="en-US" altLang="en-US" sz="2400" dirty="0"/>
          </a:p>
          <a:p>
            <a:pPr marL="447675" lvl="1" indent="-260350">
              <a:lnSpc>
                <a:spcPct val="80000"/>
              </a:lnSpc>
            </a:pPr>
            <a:endParaRPr lang="en-US" altLang="en-US" sz="2400" dirty="0">
              <a:solidFill>
                <a:srgbClr val="0000FF"/>
              </a:solidFill>
            </a:endParaRPr>
          </a:p>
          <a:p>
            <a:pPr marL="447675" lvl="1" indent="-260350">
              <a:lnSpc>
                <a:spcPct val="80000"/>
              </a:lnSpc>
            </a:pPr>
            <a:endParaRPr lang="en-US" altLang="en-US" sz="2400" dirty="0"/>
          </a:p>
          <a:p>
            <a:pPr marL="187325" lvl="1" indent="0">
              <a:lnSpc>
                <a:spcPct val="80000"/>
              </a:lnSpc>
              <a:buNone/>
            </a:pPr>
            <a:endParaRPr lang="en-US" altLang="en-US" sz="2400" dirty="0" smtClean="0"/>
          </a:p>
        </p:txBody>
      </p:sp>
      <p:grpSp>
        <p:nvGrpSpPr>
          <p:cNvPr id="27" name="Group 26"/>
          <p:cNvGrpSpPr/>
          <p:nvPr/>
        </p:nvGrpSpPr>
        <p:grpSpPr>
          <a:xfrm>
            <a:off x="862657" y="2510778"/>
            <a:ext cx="5322615" cy="1908822"/>
            <a:chOff x="862657" y="2205978"/>
            <a:chExt cx="5322615" cy="1908822"/>
          </a:xfrm>
        </p:grpSpPr>
        <p:sp>
          <p:nvSpPr>
            <p:cNvPr id="4" name="Rounded Rectangle 3"/>
            <p:cNvSpPr/>
            <p:nvPr/>
          </p:nvSpPr>
          <p:spPr>
            <a:xfrm>
              <a:off x="1042200" y="2587666"/>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3</a:t>
              </a:r>
              <a:endParaRPr lang="en-GB" sz="2000" dirty="0"/>
            </a:p>
          </p:txBody>
        </p:sp>
        <p:sp>
          <p:nvSpPr>
            <p:cNvPr id="5" name="Rectangle 4"/>
            <p:cNvSpPr/>
            <p:nvPr/>
          </p:nvSpPr>
          <p:spPr>
            <a:xfrm>
              <a:off x="1233764" y="221957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6" name="Rectangle 5"/>
            <p:cNvSpPr/>
            <p:nvPr/>
          </p:nvSpPr>
          <p:spPr>
            <a:xfrm>
              <a:off x="862657" y="2243904"/>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 Box 5"/>
            <p:cNvSpPr txBox="1">
              <a:spLocks noChangeArrowheads="1"/>
            </p:cNvSpPr>
            <p:nvPr/>
          </p:nvSpPr>
          <p:spPr bwMode="gray">
            <a:xfrm>
              <a:off x="1055029" y="3575792"/>
              <a:ext cx="35747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a</a:t>
              </a:r>
              <a:endParaRPr lang="en-US" altLang="en-US" sz="1800" dirty="0"/>
            </a:p>
          </p:txBody>
        </p:sp>
        <p:sp>
          <p:nvSpPr>
            <p:cNvPr id="8" name="Up Arrow 7"/>
            <p:cNvSpPr/>
            <p:nvPr/>
          </p:nvSpPr>
          <p:spPr>
            <a:xfrm>
              <a:off x="1164859" y="3254159"/>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9" name="Rounded Rectangle 8"/>
            <p:cNvSpPr/>
            <p:nvPr/>
          </p:nvSpPr>
          <p:spPr>
            <a:xfrm>
              <a:off x="1628071" y="2587666"/>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5</a:t>
              </a:r>
              <a:endParaRPr lang="en-GB" sz="2000" dirty="0"/>
            </a:p>
          </p:txBody>
        </p:sp>
        <p:sp>
          <p:nvSpPr>
            <p:cNvPr id="10" name="Rectangle 9"/>
            <p:cNvSpPr/>
            <p:nvPr/>
          </p:nvSpPr>
          <p:spPr>
            <a:xfrm>
              <a:off x="1819635" y="221957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11" name="Rounded Rectangle 10"/>
            <p:cNvSpPr/>
            <p:nvPr/>
          </p:nvSpPr>
          <p:spPr>
            <a:xfrm>
              <a:off x="2205562" y="2587666"/>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12" name="Rectangle 11"/>
            <p:cNvSpPr/>
            <p:nvPr/>
          </p:nvSpPr>
          <p:spPr>
            <a:xfrm>
              <a:off x="2397126" y="221957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3</a:t>
              </a:r>
              <a:endParaRPr lang="en-GB" sz="1800" dirty="0">
                <a:solidFill>
                  <a:schemeClr val="tx2"/>
                </a:solidFill>
              </a:endParaRPr>
            </a:p>
          </p:txBody>
        </p:sp>
        <p:sp>
          <p:nvSpPr>
            <p:cNvPr id="13" name="Rounded Rectangle 12"/>
            <p:cNvSpPr/>
            <p:nvPr/>
          </p:nvSpPr>
          <p:spPr>
            <a:xfrm>
              <a:off x="2750610" y="2574069"/>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8</a:t>
              </a:r>
              <a:endParaRPr lang="en-GB" sz="2000" dirty="0"/>
            </a:p>
          </p:txBody>
        </p:sp>
        <p:sp>
          <p:nvSpPr>
            <p:cNvPr id="14" name="Rectangle 13"/>
            <p:cNvSpPr/>
            <p:nvPr/>
          </p:nvSpPr>
          <p:spPr>
            <a:xfrm>
              <a:off x="2942174" y="22059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4</a:t>
              </a:r>
              <a:endParaRPr lang="en-GB" sz="1800" dirty="0">
                <a:solidFill>
                  <a:schemeClr val="tx2"/>
                </a:solidFill>
              </a:endParaRPr>
            </a:p>
          </p:txBody>
        </p:sp>
        <p:sp>
          <p:nvSpPr>
            <p:cNvPr id="15" name="Rounded Rectangle 14"/>
            <p:cNvSpPr/>
            <p:nvPr/>
          </p:nvSpPr>
          <p:spPr>
            <a:xfrm>
              <a:off x="3755675" y="2587666"/>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a:t>
              </a:r>
              <a:endParaRPr lang="en-GB" sz="2000" dirty="0"/>
            </a:p>
          </p:txBody>
        </p:sp>
        <p:sp>
          <p:nvSpPr>
            <p:cNvPr id="16" name="Rectangle 15"/>
            <p:cNvSpPr/>
            <p:nvPr/>
          </p:nvSpPr>
          <p:spPr>
            <a:xfrm>
              <a:off x="3947239" y="221957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5</a:t>
              </a:r>
              <a:endParaRPr lang="en-GB" sz="1800" dirty="0">
                <a:solidFill>
                  <a:schemeClr val="tx2"/>
                </a:solidFill>
              </a:endParaRPr>
            </a:p>
          </p:txBody>
        </p:sp>
        <p:sp>
          <p:nvSpPr>
            <p:cNvPr id="17" name="Rectangle 16"/>
            <p:cNvSpPr/>
            <p:nvPr/>
          </p:nvSpPr>
          <p:spPr>
            <a:xfrm>
              <a:off x="3576132" y="2243904"/>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ounded Rectangle 17"/>
            <p:cNvSpPr/>
            <p:nvPr/>
          </p:nvSpPr>
          <p:spPr>
            <a:xfrm>
              <a:off x="4341546" y="2587666"/>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6</a:t>
              </a:r>
              <a:endParaRPr lang="en-GB" sz="2000" dirty="0"/>
            </a:p>
          </p:txBody>
        </p:sp>
        <p:sp>
          <p:nvSpPr>
            <p:cNvPr id="19" name="Rectangle 18"/>
            <p:cNvSpPr/>
            <p:nvPr/>
          </p:nvSpPr>
          <p:spPr>
            <a:xfrm>
              <a:off x="4533110" y="221957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6</a:t>
              </a:r>
              <a:endParaRPr lang="en-GB" sz="1800" dirty="0">
                <a:solidFill>
                  <a:schemeClr val="tx2"/>
                </a:solidFill>
              </a:endParaRPr>
            </a:p>
          </p:txBody>
        </p:sp>
        <p:sp>
          <p:nvSpPr>
            <p:cNvPr id="20" name="Rounded Rectangle 19"/>
            <p:cNvSpPr/>
            <p:nvPr/>
          </p:nvSpPr>
          <p:spPr>
            <a:xfrm>
              <a:off x="4919037" y="2587666"/>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21" name="Rectangle 20"/>
            <p:cNvSpPr/>
            <p:nvPr/>
          </p:nvSpPr>
          <p:spPr>
            <a:xfrm>
              <a:off x="5110601" y="221957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7</a:t>
              </a:r>
              <a:endParaRPr lang="en-GB" sz="1800" dirty="0">
                <a:solidFill>
                  <a:schemeClr val="tx2"/>
                </a:solidFill>
              </a:endParaRPr>
            </a:p>
          </p:txBody>
        </p:sp>
        <p:sp>
          <p:nvSpPr>
            <p:cNvPr id="22" name="Rounded Rectangle 21"/>
            <p:cNvSpPr/>
            <p:nvPr/>
          </p:nvSpPr>
          <p:spPr>
            <a:xfrm>
              <a:off x="5464085" y="2574069"/>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9</a:t>
              </a:r>
              <a:endParaRPr lang="en-GB" sz="2000" dirty="0"/>
            </a:p>
          </p:txBody>
        </p:sp>
        <p:sp>
          <p:nvSpPr>
            <p:cNvPr id="23" name="Rectangle 22"/>
            <p:cNvSpPr/>
            <p:nvPr/>
          </p:nvSpPr>
          <p:spPr>
            <a:xfrm>
              <a:off x="5655649" y="22059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8</a:t>
              </a:r>
              <a:endParaRPr lang="en-GB" sz="1800" dirty="0">
                <a:solidFill>
                  <a:schemeClr val="tx2"/>
                </a:solidFill>
              </a:endParaRPr>
            </a:p>
          </p:txBody>
        </p:sp>
        <p:sp>
          <p:nvSpPr>
            <p:cNvPr id="24" name="Up Arrow 23"/>
            <p:cNvSpPr/>
            <p:nvPr/>
          </p:nvSpPr>
          <p:spPr>
            <a:xfrm>
              <a:off x="2892426" y="3254159"/>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25" name="Text Box 5"/>
            <p:cNvSpPr txBox="1">
              <a:spLocks noChangeArrowheads="1"/>
            </p:cNvSpPr>
            <p:nvPr/>
          </p:nvSpPr>
          <p:spPr bwMode="gray">
            <a:xfrm>
              <a:off x="3768504" y="3575792"/>
              <a:ext cx="37350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b</a:t>
              </a:r>
              <a:endParaRPr lang="en-US" altLang="en-US" sz="1800" dirty="0"/>
            </a:p>
          </p:txBody>
        </p:sp>
        <p:sp>
          <p:nvSpPr>
            <p:cNvPr id="26" name="Up Arrow 25"/>
            <p:cNvSpPr/>
            <p:nvPr/>
          </p:nvSpPr>
          <p:spPr>
            <a:xfrm>
              <a:off x="3878334" y="3254159"/>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28" name="Text Box 5"/>
            <p:cNvSpPr txBox="1">
              <a:spLocks noChangeArrowheads="1"/>
            </p:cNvSpPr>
            <p:nvPr/>
          </p:nvSpPr>
          <p:spPr bwMode="gray">
            <a:xfrm>
              <a:off x="2612127" y="3578627"/>
              <a:ext cx="732573" cy="536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mid</a:t>
              </a:r>
              <a:endParaRPr lang="en-US" altLang="en-US" sz="1800" dirty="0"/>
            </a:p>
          </p:txBody>
        </p:sp>
      </p:grpSp>
    </p:spTree>
    <p:extLst>
      <p:ext uri="{BB962C8B-B14F-4D97-AF65-F5344CB8AC3E}">
        <p14:creationId xmlns:p14="http://schemas.microsoft.com/office/powerpoint/2010/main" val="2335844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err="1">
                <a:latin typeface="Arial" panose="020B0604020202020204" pitchFamily="34" charset="0"/>
              </a:rPr>
              <a:t>Mergesort</a:t>
            </a:r>
            <a:r>
              <a:rPr lang="en-US" altLang="en-US" dirty="0">
                <a:latin typeface="Arial" panose="020B0604020202020204" pitchFamily="34" charset="0"/>
              </a:rPr>
              <a:t> </a:t>
            </a:r>
            <a:r>
              <a:rPr lang="en-US" altLang="en-US" dirty="0" smtClean="0">
                <a:latin typeface="Arial" panose="020B0604020202020204" pitchFamily="34" charset="0"/>
              </a:rPr>
              <a:t>Algorithm (Recap)</a:t>
            </a:r>
            <a:endParaRPr lang="en-US" altLang="en-US" dirty="0">
              <a:latin typeface="Arial" panose="020B0604020202020204" pitchFamily="34" charset="0"/>
            </a:endParaRPr>
          </a:p>
        </p:txBody>
      </p:sp>
      <p:sp>
        <p:nvSpPr>
          <p:cNvPr id="94211" name="Rectangle 3"/>
          <p:cNvSpPr>
            <a:spLocks noGrp="1" noChangeArrowheads="1"/>
          </p:cNvSpPr>
          <p:nvPr>
            <p:ph sz="quarter" idx="17"/>
          </p:nvPr>
        </p:nvSpPr>
        <p:spPr>
          <a:xfrm>
            <a:off x="366617" y="1471612"/>
            <a:ext cx="9041068" cy="5005387"/>
          </a:xfrm>
        </p:spPr>
        <p:txBody>
          <a:bodyPr/>
          <a:lstStyle/>
          <a:p>
            <a:pPr marL="447675" lvl="1" indent="-260350">
              <a:lnSpc>
                <a:spcPct val="80000"/>
              </a:lnSpc>
            </a:pPr>
            <a:r>
              <a:rPr lang="en-US" altLang="en-US" sz="2400" dirty="0"/>
              <a:t>Left subarray runs from </a:t>
            </a:r>
            <a:r>
              <a:rPr lang="en-US" altLang="en-US" sz="2400" dirty="0">
                <a:solidFill>
                  <a:srgbClr val="0000FF"/>
                </a:solidFill>
              </a:rPr>
              <a:t>n</a:t>
            </a:r>
            <a:r>
              <a:rPr lang="en-US" altLang="en-US" sz="2400" dirty="0"/>
              <a:t> to ‘</a:t>
            </a:r>
            <a:r>
              <a:rPr lang="en-US" altLang="en-US" sz="2400" dirty="0">
                <a:solidFill>
                  <a:srgbClr val="0000FF"/>
                </a:solidFill>
              </a:rPr>
              <a:t>mid</a:t>
            </a:r>
            <a:r>
              <a:rPr lang="en-US" altLang="en-US" sz="2400" dirty="0"/>
              <a:t>’ with </a:t>
            </a:r>
            <a:r>
              <a:rPr lang="en-US" altLang="en-US" sz="2400" dirty="0">
                <a:solidFill>
                  <a:srgbClr val="0000FF"/>
                </a:solidFill>
              </a:rPr>
              <a:t>a</a:t>
            </a:r>
            <a:r>
              <a:rPr lang="en-US" altLang="en-US" sz="2400" dirty="0"/>
              <a:t> as running index; right subarray runs from </a:t>
            </a:r>
            <a:r>
              <a:rPr lang="en-US" altLang="en-US" sz="2400" dirty="0">
                <a:solidFill>
                  <a:srgbClr val="0000FF"/>
                </a:solidFill>
              </a:rPr>
              <a:t>mid+1</a:t>
            </a:r>
            <a:r>
              <a:rPr lang="en-US" altLang="en-US" sz="2400" dirty="0"/>
              <a:t> to </a:t>
            </a:r>
            <a:r>
              <a:rPr lang="en-US" altLang="en-US" sz="2400" dirty="0">
                <a:solidFill>
                  <a:srgbClr val="0000FF"/>
                </a:solidFill>
              </a:rPr>
              <a:t>m</a:t>
            </a:r>
            <a:r>
              <a:rPr lang="en-US" altLang="en-US" sz="2400" dirty="0"/>
              <a:t> with </a:t>
            </a:r>
            <a:r>
              <a:rPr lang="en-US" altLang="en-US" sz="2400" dirty="0">
                <a:solidFill>
                  <a:srgbClr val="0000FF"/>
                </a:solidFill>
              </a:rPr>
              <a:t>b</a:t>
            </a:r>
            <a:r>
              <a:rPr lang="en-US" altLang="en-US" sz="2400" dirty="0"/>
              <a:t> as running </a:t>
            </a:r>
            <a:r>
              <a:rPr lang="en-US" altLang="en-US" sz="2400" dirty="0" smtClean="0"/>
              <a:t>index</a:t>
            </a:r>
          </a:p>
          <a:p>
            <a:pPr marL="447675" lvl="1" indent="-260350">
              <a:lnSpc>
                <a:spcPct val="80000"/>
              </a:lnSpc>
            </a:pPr>
            <a:r>
              <a:rPr lang="en-US" altLang="en-US" sz="2400" dirty="0">
                <a:solidFill>
                  <a:srgbClr val="0000FF"/>
                </a:solidFill>
                <a:latin typeface="Arial" panose="020B0604020202020204" pitchFamily="34" charset="0"/>
              </a:rPr>
              <a:t>slot[a]</a:t>
            </a:r>
            <a:r>
              <a:rPr lang="en-US" altLang="en-US" sz="2400" dirty="0">
                <a:latin typeface="Arial" panose="020B0604020202020204" pitchFamily="34" charset="0"/>
              </a:rPr>
              <a:t> is the head element of left subarray, </a:t>
            </a:r>
            <a:r>
              <a:rPr lang="en-US" altLang="en-US" sz="2400" dirty="0">
                <a:solidFill>
                  <a:srgbClr val="0000FF"/>
                </a:solidFill>
                <a:latin typeface="Arial" panose="020B0604020202020204" pitchFamily="34" charset="0"/>
              </a:rPr>
              <a:t>slot[b]</a:t>
            </a:r>
            <a:r>
              <a:rPr lang="en-US" altLang="en-US" sz="2400" dirty="0">
                <a:latin typeface="Arial" panose="020B0604020202020204" pitchFamily="34" charset="0"/>
              </a:rPr>
              <a:t> is the head element of right </a:t>
            </a:r>
            <a:r>
              <a:rPr lang="en-US" altLang="en-US" sz="2400" dirty="0" smtClean="0">
                <a:latin typeface="Arial" panose="020B0604020202020204" pitchFamily="34" charset="0"/>
              </a:rPr>
              <a:t>subarray</a:t>
            </a:r>
          </a:p>
          <a:p>
            <a:pPr marL="447675" lvl="1" indent="-260350">
              <a:lnSpc>
                <a:spcPct val="80000"/>
              </a:lnSpc>
            </a:pPr>
            <a:endParaRPr lang="en-US" altLang="en-US" sz="2400" dirty="0">
              <a:latin typeface="Arial" panose="020B0604020202020204" pitchFamily="34" charset="0"/>
            </a:endParaRPr>
          </a:p>
          <a:p>
            <a:pPr marL="447675" lvl="1" indent="-260350">
              <a:lnSpc>
                <a:spcPct val="80000"/>
              </a:lnSpc>
            </a:pPr>
            <a:endParaRPr lang="en-US" altLang="en-US" sz="2400" dirty="0"/>
          </a:p>
          <a:p>
            <a:pPr marL="187325" lvl="1" indent="0">
              <a:lnSpc>
                <a:spcPct val="80000"/>
              </a:lnSpc>
              <a:buNone/>
            </a:pPr>
            <a:endParaRPr lang="en-US" altLang="en-US" sz="2400" dirty="0"/>
          </a:p>
          <a:p>
            <a:pPr marL="447675" lvl="1" indent="-260350">
              <a:lnSpc>
                <a:spcPct val="80000"/>
              </a:lnSpc>
            </a:pPr>
            <a:endParaRPr lang="en-US" altLang="en-US" sz="2400" dirty="0">
              <a:solidFill>
                <a:srgbClr val="0000FF"/>
              </a:solidFill>
            </a:endParaRPr>
          </a:p>
          <a:p>
            <a:pPr marL="447675" lvl="1" indent="-260350">
              <a:lnSpc>
                <a:spcPct val="80000"/>
              </a:lnSpc>
            </a:pPr>
            <a:endParaRPr lang="en-US" altLang="en-US" sz="2400" dirty="0"/>
          </a:p>
          <a:p>
            <a:pPr marL="187325" lvl="1" indent="0">
              <a:lnSpc>
                <a:spcPct val="80000"/>
              </a:lnSpc>
              <a:buNone/>
            </a:pPr>
            <a:endParaRPr lang="en-US" altLang="en-US" sz="2400" dirty="0" smtClean="0"/>
          </a:p>
        </p:txBody>
      </p:sp>
      <p:sp>
        <p:nvSpPr>
          <p:cNvPr id="4" name="Rounded Rectangle 3"/>
          <p:cNvSpPr/>
          <p:nvPr/>
        </p:nvSpPr>
        <p:spPr>
          <a:xfrm>
            <a:off x="1168555" y="3315562"/>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3</a:t>
            </a:r>
            <a:endParaRPr lang="en-GB" sz="2000" dirty="0"/>
          </a:p>
        </p:txBody>
      </p:sp>
      <p:sp>
        <p:nvSpPr>
          <p:cNvPr id="5" name="Rectangle 4"/>
          <p:cNvSpPr/>
          <p:nvPr/>
        </p:nvSpPr>
        <p:spPr>
          <a:xfrm>
            <a:off x="1360119" y="294747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6" name="Rectangle 5"/>
          <p:cNvSpPr/>
          <p:nvPr/>
        </p:nvSpPr>
        <p:spPr>
          <a:xfrm>
            <a:off x="989012" y="2971800"/>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 Box 5"/>
          <p:cNvSpPr txBox="1">
            <a:spLocks noChangeArrowheads="1"/>
          </p:cNvSpPr>
          <p:nvPr/>
        </p:nvSpPr>
        <p:spPr bwMode="gray">
          <a:xfrm>
            <a:off x="1181384" y="4303688"/>
            <a:ext cx="35747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a</a:t>
            </a:r>
            <a:endParaRPr lang="en-US" altLang="en-US" sz="1800" dirty="0"/>
          </a:p>
        </p:txBody>
      </p:sp>
      <p:sp>
        <p:nvSpPr>
          <p:cNvPr id="8" name="Up Arrow 7"/>
          <p:cNvSpPr/>
          <p:nvPr/>
        </p:nvSpPr>
        <p:spPr>
          <a:xfrm>
            <a:off x="1291214" y="3982055"/>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9" name="Rounded Rectangle 8"/>
          <p:cNvSpPr/>
          <p:nvPr/>
        </p:nvSpPr>
        <p:spPr>
          <a:xfrm>
            <a:off x="1754426" y="3315562"/>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5</a:t>
            </a:r>
            <a:endParaRPr lang="en-GB" sz="2000" dirty="0"/>
          </a:p>
        </p:txBody>
      </p:sp>
      <p:sp>
        <p:nvSpPr>
          <p:cNvPr id="10" name="Rectangle 9"/>
          <p:cNvSpPr/>
          <p:nvPr/>
        </p:nvSpPr>
        <p:spPr>
          <a:xfrm>
            <a:off x="1945990" y="294747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11" name="Rounded Rectangle 10"/>
          <p:cNvSpPr/>
          <p:nvPr/>
        </p:nvSpPr>
        <p:spPr>
          <a:xfrm>
            <a:off x="2331917" y="3315562"/>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12" name="Rectangle 11"/>
          <p:cNvSpPr/>
          <p:nvPr/>
        </p:nvSpPr>
        <p:spPr>
          <a:xfrm>
            <a:off x="2523481" y="294747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3</a:t>
            </a:r>
            <a:endParaRPr lang="en-GB" sz="1800" dirty="0">
              <a:solidFill>
                <a:schemeClr val="tx2"/>
              </a:solidFill>
            </a:endParaRPr>
          </a:p>
        </p:txBody>
      </p:sp>
      <p:sp>
        <p:nvSpPr>
          <p:cNvPr id="13" name="Rounded Rectangle 12"/>
          <p:cNvSpPr/>
          <p:nvPr/>
        </p:nvSpPr>
        <p:spPr>
          <a:xfrm>
            <a:off x="2876965" y="3301965"/>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8</a:t>
            </a:r>
            <a:endParaRPr lang="en-GB" sz="2000" dirty="0"/>
          </a:p>
        </p:txBody>
      </p:sp>
      <p:sp>
        <p:nvSpPr>
          <p:cNvPr id="14" name="Rectangle 13"/>
          <p:cNvSpPr/>
          <p:nvPr/>
        </p:nvSpPr>
        <p:spPr>
          <a:xfrm>
            <a:off x="3068529" y="293387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4</a:t>
            </a:r>
            <a:endParaRPr lang="en-GB" sz="1800" dirty="0">
              <a:solidFill>
                <a:schemeClr val="tx2"/>
              </a:solidFill>
            </a:endParaRPr>
          </a:p>
        </p:txBody>
      </p:sp>
      <p:sp>
        <p:nvSpPr>
          <p:cNvPr id="15" name="Rounded Rectangle 14"/>
          <p:cNvSpPr/>
          <p:nvPr/>
        </p:nvSpPr>
        <p:spPr>
          <a:xfrm>
            <a:off x="3882030" y="3315562"/>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a:t>
            </a:r>
            <a:endParaRPr lang="en-GB" sz="2000" dirty="0"/>
          </a:p>
        </p:txBody>
      </p:sp>
      <p:sp>
        <p:nvSpPr>
          <p:cNvPr id="16" name="Rectangle 15"/>
          <p:cNvSpPr/>
          <p:nvPr/>
        </p:nvSpPr>
        <p:spPr>
          <a:xfrm>
            <a:off x="4073594" y="294747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5</a:t>
            </a:r>
            <a:endParaRPr lang="en-GB" sz="1800" dirty="0">
              <a:solidFill>
                <a:schemeClr val="tx2"/>
              </a:solidFill>
            </a:endParaRPr>
          </a:p>
        </p:txBody>
      </p:sp>
      <p:sp>
        <p:nvSpPr>
          <p:cNvPr id="17" name="Rectangle 16"/>
          <p:cNvSpPr/>
          <p:nvPr/>
        </p:nvSpPr>
        <p:spPr>
          <a:xfrm>
            <a:off x="3702487" y="2971800"/>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ounded Rectangle 17"/>
          <p:cNvSpPr/>
          <p:nvPr/>
        </p:nvSpPr>
        <p:spPr>
          <a:xfrm>
            <a:off x="4467901" y="3315562"/>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6</a:t>
            </a:r>
            <a:endParaRPr lang="en-GB" sz="2000" dirty="0"/>
          </a:p>
        </p:txBody>
      </p:sp>
      <p:sp>
        <p:nvSpPr>
          <p:cNvPr id="19" name="Rectangle 18"/>
          <p:cNvSpPr/>
          <p:nvPr/>
        </p:nvSpPr>
        <p:spPr>
          <a:xfrm>
            <a:off x="4659465" y="294747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6</a:t>
            </a:r>
            <a:endParaRPr lang="en-GB" sz="1800" dirty="0">
              <a:solidFill>
                <a:schemeClr val="tx2"/>
              </a:solidFill>
            </a:endParaRPr>
          </a:p>
        </p:txBody>
      </p:sp>
      <p:sp>
        <p:nvSpPr>
          <p:cNvPr id="20" name="Rounded Rectangle 19"/>
          <p:cNvSpPr/>
          <p:nvPr/>
        </p:nvSpPr>
        <p:spPr>
          <a:xfrm>
            <a:off x="5045392" y="3315562"/>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21" name="Rectangle 20"/>
          <p:cNvSpPr/>
          <p:nvPr/>
        </p:nvSpPr>
        <p:spPr>
          <a:xfrm>
            <a:off x="5236956" y="294747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7</a:t>
            </a:r>
            <a:endParaRPr lang="en-GB" sz="1800" dirty="0">
              <a:solidFill>
                <a:schemeClr val="tx2"/>
              </a:solidFill>
            </a:endParaRPr>
          </a:p>
        </p:txBody>
      </p:sp>
      <p:sp>
        <p:nvSpPr>
          <p:cNvPr id="22" name="Rounded Rectangle 21"/>
          <p:cNvSpPr/>
          <p:nvPr/>
        </p:nvSpPr>
        <p:spPr>
          <a:xfrm>
            <a:off x="5590440" y="3301965"/>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9</a:t>
            </a:r>
            <a:endParaRPr lang="en-GB" sz="2000" dirty="0"/>
          </a:p>
        </p:txBody>
      </p:sp>
      <p:sp>
        <p:nvSpPr>
          <p:cNvPr id="23" name="Rectangle 22"/>
          <p:cNvSpPr/>
          <p:nvPr/>
        </p:nvSpPr>
        <p:spPr>
          <a:xfrm>
            <a:off x="5782004" y="293387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8</a:t>
            </a:r>
            <a:endParaRPr lang="en-GB" sz="1800" dirty="0">
              <a:solidFill>
                <a:schemeClr val="tx2"/>
              </a:solidFill>
            </a:endParaRPr>
          </a:p>
        </p:txBody>
      </p:sp>
      <p:sp>
        <p:nvSpPr>
          <p:cNvPr id="24" name="Up Arrow 23"/>
          <p:cNvSpPr/>
          <p:nvPr/>
        </p:nvSpPr>
        <p:spPr>
          <a:xfrm>
            <a:off x="3018781" y="3982055"/>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25" name="Text Box 5"/>
          <p:cNvSpPr txBox="1">
            <a:spLocks noChangeArrowheads="1"/>
          </p:cNvSpPr>
          <p:nvPr/>
        </p:nvSpPr>
        <p:spPr bwMode="gray">
          <a:xfrm>
            <a:off x="3894859" y="4303688"/>
            <a:ext cx="37350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b</a:t>
            </a:r>
            <a:endParaRPr lang="en-US" altLang="en-US" sz="1800" dirty="0"/>
          </a:p>
        </p:txBody>
      </p:sp>
      <p:sp>
        <p:nvSpPr>
          <p:cNvPr id="26" name="Up Arrow 25"/>
          <p:cNvSpPr/>
          <p:nvPr/>
        </p:nvSpPr>
        <p:spPr>
          <a:xfrm>
            <a:off x="4004689" y="3982055"/>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28" name="Text Box 5"/>
          <p:cNvSpPr txBox="1">
            <a:spLocks noChangeArrowheads="1"/>
          </p:cNvSpPr>
          <p:nvPr/>
        </p:nvSpPr>
        <p:spPr bwMode="gray">
          <a:xfrm>
            <a:off x="2738482" y="4306523"/>
            <a:ext cx="732573" cy="536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mid</a:t>
            </a:r>
            <a:endParaRPr lang="en-US" altLang="en-US" sz="1800" dirty="0"/>
          </a:p>
        </p:txBody>
      </p:sp>
    </p:spTree>
    <p:extLst>
      <p:ext uri="{BB962C8B-B14F-4D97-AF65-F5344CB8AC3E}">
        <p14:creationId xmlns:p14="http://schemas.microsoft.com/office/powerpoint/2010/main" val="768797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err="1">
                <a:latin typeface="Arial" panose="020B0604020202020204" pitchFamily="34" charset="0"/>
              </a:rPr>
              <a:t>Mergesort</a:t>
            </a:r>
            <a:r>
              <a:rPr lang="en-US" altLang="en-US" dirty="0">
                <a:latin typeface="Arial" panose="020B0604020202020204" pitchFamily="34" charset="0"/>
              </a:rPr>
              <a:t> </a:t>
            </a:r>
            <a:r>
              <a:rPr lang="en-US" altLang="en-US" dirty="0" smtClean="0">
                <a:latin typeface="Arial" panose="020B0604020202020204" pitchFamily="34" charset="0"/>
              </a:rPr>
              <a:t>Algorithm (Recap)</a:t>
            </a:r>
            <a:endParaRPr lang="en-US" altLang="en-US" dirty="0">
              <a:latin typeface="Arial" panose="020B0604020202020204" pitchFamily="34" charset="0"/>
            </a:endParaRPr>
          </a:p>
        </p:txBody>
      </p:sp>
      <p:sp>
        <p:nvSpPr>
          <p:cNvPr id="94211" name="Rectangle 3"/>
          <p:cNvSpPr>
            <a:spLocks noGrp="1" noChangeArrowheads="1"/>
          </p:cNvSpPr>
          <p:nvPr>
            <p:ph sz="quarter" idx="17"/>
          </p:nvPr>
        </p:nvSpPr>
        <p:spPr>
          <a:xfrm>
            <a:off x="366617" y="1471612"/>
            <a:ext cx="9041068" cy="5005387"/>
          </a:xfrm>
        </p:spPr>
        <p:txBody>
          <a:bodyPr/>
          <a:lstStyle/>
          <a:p>
            <a:pPr marL="447675" lvl="1" indent="-260350">
              <a:lnSpc>
                <a:spcPct val="80000"/>
              </a:lnSpc>
            </a:pPr>
            <a:r>
              <a:rPr lang="en-US" altLang="en-US" sz="2400" dirty="0"/>
              <a:t>Left subarray runs from </a:t>
            </a:r>
            <a:r>
              <a:rPr lang="en-US" altLang="en-US" sz="2400" dirty="0">
                <a:solidFill>
                  <a:srgbClr val="0000FF"/>
                </a:solidFill>
              </a:rPr>
              <a:t>n</a:t>
            </a:r>
            <a:r>
              <a:rPr lang="en-US" altLang="en-US" sz="2400" dirty="0"/>
              <a:t> to ‘</a:t>
            </a:r>
            <a:r>
              <a:rPr lang="en-US" altLang="en-US" sz="2400" dirty="0">
                <a:solidFill>
                  <a:srgbClr val="0000FF"/>
                </a:solidFill>
              </a:rPr>
              <a:t>mid</a:t>
            </a:r>
            <a:r>
              <a:rPr lang="en-US" altLang="en-US" sz="2400" dirty="0"/>
              <a:t>’ with </a:t>
            </a:r>
            <a:r>
              <a:rPr lang="en-US" altLang="en-US" sz="2400" dirty="0">
                <a:solidFill>
                  <a:srgbClr val="0000FF"/>
                </a:solidFill>
              </a:rPr>
              <a:t>a</a:t>
            </a:r>
            <a:r>
              <a:rPr lang="en-US" altLang="en-US" sz="2400" dirty="0"/>
              <a:t> as running index; right subarray runs from </a:t>
            </a:r>
            <a:r>
              <a:rPr lang="en-US" altLang="en-US" sz="2400" dirty="0">
                <a:solidFill>
                  <a:srgbClr val="0000FF"/>
                </a:solidFill>
              </a:rPr>
              <a:t>mid+1</a:t>
            </a:r>
            <a:r>
              <a:rPr lang="en-US" altLang="en-US" sz="2400" dirty="0"/>
              <a:t> to </a:t>
            </a:r>
            <a:r>
              <a:rPr lang="en-US" altLang="en-US" sz="2400" dirty="0">
                <a:solidFill>
                  <a:srgbClr val="0000FF"/>
                </a:solidFill>
              </a:rPr>
              <a:t>m</a:t>
            </a:r>
            <a:r>
              <a:rPr lang="en-US" altLang="en-US" sz="2400" dirty="0"/>
              <a:t> with </a:t>
            </a:r>
            <a:r>
              <a:rPr lang="en-US" altLang="en-US" sz="2400" dirty="0">
                <a:solidFill>
                  <a:srgbClr val="0000FF"/>
                </a:solidFill>
              </a:rPr>
              <a:t>b</a:t>
            </a:r>
            <a:r>
              <a:rPr lang="en-US" altLang="en-US" sz="2400" dirty="0"/>
              <a:t> as running </a:t>
            </a:r>
            <a:r>
              <a:rPr lang="en-US" altLang="en-US" sz="2400" dirty="0" smtClean="0"/>
              <a:t>index</a:t>
            </a:r>
          </a:p>
          <a:p>
            <a:pPr marL="447675" lvl="1" indent="-260350">
              <a:lnSpc>
                <a:spcPct val="80000"/>
              </a:lnSpc>
            </a:pPr>
            <a:r>
              <a:rPr lang="en-US" altLang="en-US" sz="2400" dirty="0">
                <a:solidFill>
                  <a:srgbClr val="0000FF"/>
                </a:solidFill>
                <a:latin typeface="Arial" panose="020B0604020202020204" pitchFamily="34" charset="0"/>
              </a:rPr>
              <a:t>slot[a]</a:t>
            </a:r>
            <a:r>
              <a:rPr lang="en-US" altLang="en-US" sz="2400" dirty="0">
                <a:latin typeface="Arial" panose="020B0604020202020204" pitchFamily="34" charset="0"/>
              </a:rPr>
              <a:t> is the head element of left subarray, </a:t>
            </a:r>
            <a:r>
              <a:rPr lang="en-US" altLang="en-US" sz="2400" dirty="0">
                <a:solidFill>
                  <a:srgbClr val="0000FF"/>
                </a:solidFill>
                <a:latin typeface="Arial" panose="020B0604020202020204" pitchFamily="34" charset="0"/>
              </a:rPr>
              <a:t>slot[b]</a:t>
            </a:r>
            <a:r>
              <a:rPr lang="en-US" altLang="en-US" sz="2400" dirty="0">
                <a:latin typeface="Arial" panose="020B0604020202020204" pitchFamily="34" charset="0"/>
              </a:rPr>
              <a:t> is the head element of right </a:t>
            </a:r>
            <a:r>
              <a:rPr lang="en-US" altLang="en-US" sz="2400" dirty="0" smtClean="0">
                <a:latin typeface="Arial" panose="020B0604020202020204" pitchFamily="34" charset="0"/>
              </a:rPr>
              <a:t>subarray</a:t>
            </a:r>
          </a:p>
          <a:p>
            <a:pPr marL="447675" lvl="1" indent="-260350">
              <a:lnSpc>
                <a:spcPct val="80000"/>
              </a:lnSpc>
            </a:pPr>
            <a:r>
              <a:rPr lang="en-US" altLang="en-US" sz="2400" dirty="0">
                <a:latin typeface="Arial" panose="020B0604020202020204" pitchFamily="34" charset="0"/>
              </a:rPr>
              <a:t>During merging, both left and right subarrays shrink towards the right to make space for the </a:t>
            </a:r>
            <a:r>
              <a:rPr lang="en-US" altLang="en-US" sz="2400" dirty="0" smtClean="0">
                <a:latin typeface="Arial" panose="020B0604020202020204" pitchFamily="34" charset="0"/>
              </a:rPr>
              <a:t>newly </a:t>
            </a:r>
            <a:r>
              <a:rPr lang="en-US" altLang="en-US" sz="2400" dirty="0">
                <a:latin typeface="Arial" panose="020B0604020202020204" pitchFamily="34" charset="0"/>
              </a:rPr>
              <a:t>merged array </a:t>
            </a:r>
          </a:p>
          <a:p>
            <a:pPr marL="447675" lvl="1" indent="-260350">
              <a:lnSpc>
                <a:spcPct val="80000"/>
              </a:lnSpc>
            </a:pPr>
            <a:endParaRPr lang="en-US" altLang="en-US" sz="2400" dirty="0">
              <a:latin typeface="Arial" panose="020B0604020202020204" pitchFamily="34" charset="0"/>
            </a:endParaRPr>
          </a:p>
          <a:p>
            <a:pPr marL="447675" lvl="1" indent="-260350">
              <a:lnSpc>
                <a:spcPct val="80000"/>
              </a:lnSpc>
            </a:pPr>
            <a:endParaRPr lang="en-US" altLang="en-US" sz="2400" dirty="0"/>
          </a:p>
          <a:p>
            <a:pPr marL="187325" lvl="1" indent="0">
              <a:lnSpc>
                <a:spcPct val="80000"/>
              </a:lnSpc>
              <a:buNone/>
            </a:pPr>
            <a:endParaRPr lang="en-US" altLang="en-US" sz="2400" dirty="0"/>
          </a:p>
          <a:p>
            <a:pPr marL="447675" lvl="1" indent="-260350">
              <a:lnSpc>
                <a:spcPct val="80000"/>
              </a:lnSpc>
            </a:pPr>
            <a:endParaRPr lang="en-US" altLang="en-US" sz="2400" dirty="0">
              <a:solidFill>
                <a:srgbClr val="0000FF"/>
              </a:solidFill>
            </a:endParaRPr>
          </a:p>
          <a:p>
            <a:pPr marL="447675" lvl="1" indent="-260350">
              <a:lnSpc>
                <a:spcPct val="80000"/>
              </a:lnSpc>
            </a:pPr>
            <a:endParaRPr lang="en-US" altLang="en-US" sz="2400" dirty="0"/>
          </a:p>
          <a:p>
            <a:pPr marL="187325" lvl="1" indent="0">
              <a:lnSpc>
                <a:spcPct val="80000"/>
              </a:lnSpc>
              <a:buNone/>
            </a:pPr>
            <a:endParaRPr lang="en-US" altLang="en-US" sz="2400" dirty="0" smtClean="0"/>
          </a:p>
        </p:txBody>
      </p:sp>
      <p:grpSp>
        <p:nvGrpSpPr>
          <p:cNvPr id="29" name="Group 28"/>
          <p:cNvGrpSpPr/>
          <p:nvPr/>
        </p:nvGrpSpPr>
        <p:grpSpPr>
          <a:xfrm>
            <a:off x="912812" y="3657600"/>
            <a:ext cx="5322615" cy="1905987"/>
            <a:chOff x="824322" y="4140843"/>
            <a:chExt cx="5322615" cy="1905987"/>
          </a:xfrm>
        </p:grpSpPr>
        <p:sp>
          <p:nvSpPr>
            <p:cNvPr id="30" name="Rounded Rectangle 29"/>
            <p:cNvSpPr/>
            <p:nvPr/>
          </p:nvSpPr>
          <p:spPr>
            <a:xfrm>
              <a:off x="1003865" y="4522531"/>
              <a:ext cx="478800" cy="4788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3</a:t>
              </a:r>
              <a:endParaRPr lang="en-GB" sz="2000" dirty="0"/>
            </a:p>
          </p:txBody>
        </p:sp>
        <p:sp>
          <p:nvSpPr>
            <p:cNvPr id="31" name="Rectangle 30"/>
            <p:cNvSpPr/>
            <p:nvPr/>
          </p:nvSpPr>
          <p:spPr>
            <a:xfrm>
              <a:off x="1195429"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32" name="Rectangle 31"/>
            <p:cNvSpPr/>
            <p:nvPr/>
          </p:nvSpPr>
          <p:spPr>
            <a:xfrm>
              <a:off x="824322" y="417876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3" name="Group 32"/>
            <p:cNvGrpSpPr/>
            <p:nvPr/>
          </p:nvGrpSpPr>
          <p:grpSpPr>
            <a:xfrm>
              <a:off x="1012542" y="5181600"/>
              <a:ext cx="357470" cy="817026"/>
              <a:chOff x="1651307" y="5140820"/>
              <a:chExt cx="357470" cy="817026"/>
            </a:xfrm>
          </p:grpSpPr>
          <p:sp>
            <p:nvSpPr>
              <p:cNvPr id="55" name="Text Box 5"/>
              <p:cNvSpPr txBox="1">
                <a:spLocks noChangeArrowheads="1"/>
              </p:cNvSpPr>
              <p:nvPr/>
            </p:nvSpPr>
            <p:spPr bwMode="gray">
              <a:xfrm>
                <a:off x="1651307" y="5462453"/>
                <a:ext cx="35747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a</a:t>
                </a:r>
                <a:endParaRPr lang="en-US" altLang="en-US" sz="1800" dirty="0"/>
              </a:p>
            </p:txBody>
          </p:sp>
          <p:sp>
            <p:nvSpPr>
              <p:cNvPr id="56" name="Up Arrow 55"/>
              <p:cNvSpPr/>
              <p:nvPr/>
            </p:nvSpPr>
            <p:spPr>
              <a:xfrm>
                <a:off x="1731972" y="5140820"/>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34" name="Rounded Rectangle 33"/>
            <p:cNvSpPr/>
            <p:nvPr/>
          </p:nvSpPr>
          <p:spPr>
            <a:xfrm>
              <a:off x="1589736"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5</a:t>
              </a:r>
              <a:endParaRPr lang="en-GB" sz="2000" dirty="0"/>
            </a:p>
          </p:txBody>
        </p:sp>
        <p:sp>
          <p:nvSpPr>
            <p:cNvPr id="35" name="Rectangle 34"/>
            <p:cNvSpPr/>
            <p:nvPr/>
          </p:nvSpPr>
          <p:spPr>
            <a:xfrm>
              <a:off x="1781300"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36" name="Rounded Rectangle 35"/>
            <p:cNvSpPr/>
            <p:nvPr/>
          </p:nvSpPr>
          <p:spPr>
            <a:xfrm>
              <a:off x="2167227"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37" name="Rectangle 36"/>
            <p:cNvSpPr/>
            <p:nvPr/>
          </p:nvSpPr>
          <p:spPr>
            <a:xfrm>
              <a:off x="2358791"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3</a:t>
              </a:r>
              <a:endParaRPr lang="en-GB" sz="1800" dirty="0">
                <a:solidFill>
                  <a:schemeClr val="tx2"/>
                </a:solidFill>
              </a:endParaRPr>
            </a:p>
          </p:txBody>
        </p:sp>
        <p:sp>
          <p:nvSpPr>
            <p:cNvPr id="38" name="Rounded Rectangle 37"/>
            <p:cNvSpPr/>
            <p:nvPr/>
          </p:nvSpPr>
          <p:spPr>
            <a:xfrm>
              <a:off x="2712275" y="450893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8</a:t>
              </a:r>
              <a:endParaRPr lang="en-GB" sz="2000" dirty="0"/>
            </a:p>
          </p:txBody>
        </p:sp>
        <p:sp>
          <p:nvSpPr>
            <p:cNvPr id="39" name="Rectangle 38"/>
            <p:cNvSpPr/>
            <p:nvPr/>
          </p:nvSpPr>
          <p:spPr>
            <a:xfrm>
              <a:off x="2903839" y="41408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4</a:t>
              </a:r>
              <a:endParaRPr lang="en-GB" sz="1800" dirty="0">
                <a:solidFill>
                  <a:schemeClr val="tx2"/>
                </a:solidFill>
              </a:endParaRPr>
            </a:p>
          </p:txBody>
        </p:sp>
        <p:sp>
          <p:nvSpPr>
            <p:cNvPr id="40" name="Rounded Rectangle 39"/>
            <p:cNvSpPr/>
            <p:nvPr/>
          </p:nvSpPr>
          <p:spPr>
            <a:xfrm>
              <a:off x="3717340"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a:t>
              </a:r>
              <a:endParaRPr lang="en-GB" sz="2000" dirty="0"/>
            </a:p>
          </p:txBody>
        </p:sp>
        <p:sp>
          <p:nvSpPr>
            <p:cNvPr id="41" name="Rectangle 40"/>
            <p:cNvSpPr/>
            <p:nvPr/>
          </p:nvSpPr>
          <p:spPr>
            <a:xfrm>
              <a:off x="3908904"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5</a:t>
              </a:r>
              <a:endParaRPr lang="en-GB" sz="1800" dirty="0">
                <a:solidFill>
                  <a:schemeClr val="tx2"/>
                </a:solidFill>
              </a:endParaRPr>
            </a:p>
          </p:txBody>
        </p:sp>
        <p:sp>
          <p:nvSpPr>
            <p:cNvPr id="42" name="Rectangle 41"/>
            <p:cNvSpPr/>
            <p:nvPr/>
          </p:nvSpPr>
          <p:spPr>
            <a:xfrm>
              <a:off x="3537797" y="417876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ounded Rectangle 42"/>
            <p:cNvSpPr/>
            <p:nvPr/>
          </p:nvSpPr>
          <p:spPr>
            <a:xfrm>
              <a:off x="4303211"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6</a:t>
              </a:r>
              <a:endParaRPr lang="en-GB" sz="2000" dirty="0"/>
            </a:p>
          </p:txBody>
        </p:sp>
        <p:sp>
          <p:nvSpPr>
            <p:cNvPr id="44" name="Rectangle 43"/>
            <p:cNvSpPr/>
            <p:nvPr/>
          </p:nvSpPr>
          <p:spPr>
            <a:xfrm>
              <a:off x="4494775"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6</a:t>
              </a:r>
              <a:endParaRPr lang="en-GB" sz="1800" dirty="0">
                <a:solidFill>
                  <a:schemeClr val="tx2"/>
                </a:solidFill>
              </a:endParaRPr>
            </a:p>
          </p:txBody>
        </p:sp>
        <p:sp>
          <p:nvSpPr>
            <p:cNvPr id="45" name="Rounded Rectangle 44"/>
            <p:cNvSpPr/>
            <p:nvPr/>
          </p:nvSpPr>
          <p:spPr>
            <a:xfrm>
              <a:off x="4880702"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46" name="Rectangle 45"/>
            <p:cNvSpPr/>
            <p:nvPr/>
          </p:nvSpPr>
          <p:spPr>
            <a:xfrm>
              <a:off x="5072266"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7</a:t>
              </a:r>
              <a:endParaRPr lang="en-GB" sz="1800" dirty="0">
                <a:solidFill>
                  <a:schemeClr val="tx2"/>
                </a:solidFill>
              </a:endParaRPr>
            </a:p>
          </p:txBody>
        </p:sp>
        <p:sp>
          <p:nvSpPr>
            <p:cNvPr id="47" name="Rounded Rectangle 46"/>
            <p:cNvSpPr/>
            <p:nvPr/>
          </p:nvSpPr>
          <p:spPr>
            <a:xfrm>
              <a:off x="5425750" y="450893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9</a:t>
              </a:r>
              <a:endParaRPr lang="en-GB" sz="2000" dirty="0"/>
            </a:p>
          </p:txBody>
        </p:sp>
        <p:sp>
          <p:nvSpPr>
            <p:cNvPr id="48" name="Rectangle 47"/>
            <p:cNvSpPr/>
            <p:nvPr/>
          </p:nvSpPr>
          <p:spPr>
            <a:xfrm>
              <a:off x="5617314" y="41408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8</a:t>
              </a:r>
              <a:endParaRPr lang="en-GB" sz="1800" dirty="0">
                <a:solidFill>
                  <a:schemeClr val="tx2"/>
                </a:solidFill>
              </a:endParaRPr>
            </a:p>
          </p:txBody>
        </p:sp>
        <p:grpSp>
          <p:nvGrpSpPr>
            <p:cNvPr id="49" name="Group 48"/>
            <p:cNvGrpSpPr/>
            <p:nvPr/>
          </p:nvGrpSpPr>
          <p:grpSpPr>
            <a:xfrm>
              <a:off x="2577804" y="5189024"/>
              <a:ext cx="732573" cy="857806"/>
              <a:chOff x="2577804" y="5189024"/>
              <a:chExt cx="732573" cy="857806"/>
            </a:xfrm>
          </p:grpSpPr>
          <p:sp>
            <p:nvSpPr>
              <p:cNvPr id="53" name="Text Box 5"/>
              <p:cNvSpPr txBox="1">
                <a:spLocks noChangeArrowheads="1"/>
              </p:cNvSpPr>
              <p:nvPr/>
            </p:nvSpPr>
            <p:spPr bwMode="gray">
              <a:xfrm>
                <a:off x="2577804" y="5510657"/>
                <a:ext cx="732573" cy="536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mid</a:t>
                </a:r>
                <a:endParaRPr lang="en-US" altLang="en-US" sz="1800" dirty="0"/>
              </a:p>
            </p:txBody>
          </p:sp>
          <p:sp>
            <p:nvSpPr>
              <p:cNvPr id="54" name="Up Arrow 53"/>
              <p:cNvSpPr/>
              <p:nvPr/>
            </p:nvSpPr>
            <p:spPr>
              <a:xfrm>
                <a:off x="2854091"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50" name="Group 49"/>
            <p:cNvGrpSpPr/>
            <p:nvPr/>
          </p:nvGrpSpPr>
          <p:grpSpPr>
            <a:xfrm>
              <a:off x="3730169" y="5189024"/>
              <a:ext cx="373500" cy="817026"/>
              <a:chOff x="3730169" y="5189024"/>
              <a:chExt cx="373500" cy="817026"/>
            </a:xfrm>
          </p:grpSpPr>
          <p:sp>
            <p:nvSpPr>
              <p:cNvPr id="51" name="Text Box 5"/>
              <p:cNvSpPr txBox="1">
                <a:spLocks noChangeArrowheads="1"/>
              </p:cNvSpPr>
              <p:nvPr/>
            </p:nvSpPr>
            <p:spPr bwMode="gray">
              <a:xfrm>
                <a:off x="3730169" y="5510657"/>
                <a:ext cx="37350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b</a:t>
                </a:r>
                <a:endParaRPr lang="en-US" altLang="en-US" sz="1800" dirty="0"/>
              </a:p>
            </p:txBody>
          </p:sp>
          <p:sp>
            <p:nvSpPr>
              <p:cNvPr id="52" name="Up Arrow 51"/>
              <p:cNvSpPr/>
              <p:nvPr/>
            </p:nvSpPr>
            <p:spPr>
              <a:xfrm>
                <a:off x="3839999"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spTree>
    <p:extLst>
      <p:ext uri="{BB962C8B-B14F-4D97-AF65-F5344CB8AC3E}">
        <p14:creationId xmlns:p14="http://schemas.microsoft.com/office/powerpoint/2010/main" val="3701475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err="1">
                <a:latin typeface="Arial" panose="020B0604020202020204" pitchFamily="34" charset="0"/>
              </a:rPr>
              <a:t>Mergesort</a:t>
            </a:r>
            <a:r>
              <a:rPr lang="en-US" altLang="en-US" dirty="0">
                <a:latin typeface="Arial" panose="020B0604020202020204" pitchFamily="34" charset="0"/>
              </a:rPr>
              <a:t> </a:t>
            </a:r>
            <a:r>
              <a:rPr lang="en-US" altLang="en-US" dirty="0" smtClean="0">
                <a:latin typeface="Arial" panose="020B0604020202020204" pitchFamily="34" charset="0"/>
              </a:rPr>
              <a:t>Algorithm (Recap)</a:t>
            </a:r>
            <a:endParaRPr lang="en-US" altLang="en-US" dirty="0">
              <a:latin typeface="Arial" panose="020B0604020202020204" pitchFamily="34" charset="0"/>
            </a:endParaRPr>
          </a:p>
        </p:txBody>
      </p:sp>
      <p:sp>
        <p:nvSpPr>
          <p:cNvPr id="94211" name="Rectangle 3"/>
          <p:cNvSpPr>
            <a:spLocks noGrp="1" noChangeArrowheads="1"/>
          </p:cNvSpPr>
          <p:nvPr>
            <p:ph sz="quarter" idx="17"/>
          </p:nvPr>
        </p:nvSpPr>
        <p:spPr>
          <a:xfrm>
            <a:off x="366617" y="1471612"/>
            <a:ext cx="9041068" cy="5005387"/>
          </a:xfrm>
        </p:spPr>
        <p:txBody>
          <a:bodyPr/>
          <a:lstStyle/>
          <a:p>
            <a:pPr marL="187325" lvl="1" indent="0">
              <a:lnSpc>
                <a:spcPct val="80000"/>
              </a:lnSpc>
              <a:buNone/>
            </a:pPr>
            <a:r>
              <a:rPr lang="en-US" altLang="en-US" sz="2400" b="1" dirty="0" smtClean="0">
                <a:solidFill>
                  <a:srgbClr val="C00000"/>
                </a:solidFill>
                <a:latin typeface="Arial" panose="020B0604020202020204" pitchFamily="34" charset="0"/>
              </a:rPr>
              <a:t>Case 1:</a:t>
            </a:r>
            <a:r>
              <a:rPr lang="en-US" altLang="en-US" sz="2400" dirty="0" smtClean="0">
                <a:solidFill>
                  <a:srgbClr val="C00000"/>
                </a:solidFill>
                <a:latin typeface="Arial" panose="020B0604020202020204" pitchFamily="34" charset="0"/>
              </a:rPr>
              <a:t> </a:t>
            </a:r>
            <a:r>
              <a:rPr lang="en-US" altLang="en-US" sz="2400" dirty="0">
                <a:latin typeface="Arial" panose="020B0604020202020204" pitchFamily="34" charset="0"/>
              </a:rPr>
              <a:t>if </a:t>
            </a:r>
            <a:r>
              <a:rPr lang="en-US" altLang="en-US" sz="2400" dirty="0">
                <a:solidFill>
                  <a:srgbClr val="0000FF"/>
                </a:solidFill>
                <a:latin typeface="Arial" panose="020B0604020202020204" pitchFamily="34" charset="0"/>
              </a:rPr>
              <a:t>slot[a] &lt; slot[b]</a:t>
            </a:r>
            <a:r>
              <a:rPr lang="en-US" altLang="en-US" sz="2400" dirty="0">
                <a:latin typeface="Arial" panose="020B0604020202020204" pitchFamily="34" charset="0"/>
              </a:rPr>
              <a:t>, </a:t>
            </a:r>
            <a:r>
              <a:rPr lang="en-US" altLang="en-US" sz="2400" dirty="0" smtClean="0">
                <a:latin typeface="Arial" panose="020B0604020202020204" pitchFamily="34" charset="0"/>
              </a:rPr>
              <a:t>there is nothing </a:t>
            </a:r>
            <a:r>
              <a:rPr lang="en-US" altLang="en-US" sz="2400" dirty="0">
                <a:latin typeface="Arial" panose="020B0604020202020204" pitchFamily="34" charset="0"/>
              </a:rPr>
              <a:t>much to do since smaller element already in correct position (with regard to the merged array)</a:t>
            </a:r>
          </a:p>
          <a:p>
            <a:pPr marL="187325" lvl="1" indent="0">
              <a:lnSpc>
                <a:spcPct val="80000"/>
              </a:lnSpc>
              <a:buNone/>
            </a:pPr>
            <a:endParaRPr lang="en-US" altLang="en-US" sz="2400" dirty="0">
              <a:latin typeface="Arial" panose="020B0604020202020204" pitchFamily="34" charset="0"/>
            </a:endParaRPr>
          </a:p>
          <a:p>
            <a:pPr marL="447675" lvl="1" indent="-260350">
              <a:lnSpc>
                <a:spcPct val="80000"/>
              </a:lnSpc>
            </a:pPr>
            <a:endParaRPr lang="en-US" altLang="en-US" sz="2400" dirty="0">
              <a:latin typeface="Arial" panose="020B0604020202020204" pitchFamily="34" charset="0"/>
            </a:endParaRPr>
          </a:p>
          <a:p>
            <a:pPr marL="447675" lvl="1" indent="-260350">
              <a:lnSpc>
                <a:spcPct val="80000"/>
              </a:lnSpc>
            </a:pPr>
            <a:endParaRPr lang="en-US" altLang="en-US" sz="2400" dirty="0"/>
          </a:p>
          <a:p>
            <a:pPr marL="187325" lvl="1" indent="0">
              <a:lnSpc>
                <a:spcPct val="80000"/>
              </a:lnSpc>
              <a:buNone/>
            </a:pPr>
            <a:endParaRPr lang="en-US" altLang="en-US" sz="2400" dirty="0"/>
          </a:p>
          <a:p>
            <a:pPr marL="447675" lvl="1" indent="-260350">
              <a:lnSpc>
                <a:spcPct val="80000"/>
              </a:lnSpc>
            </a:pPr>
            <a:endParaRPr lang="en-US" altLang="en-US" sz="2400" dirty="0">
              <a:solidFill>
                <a:srgbClr val="0000FF"/>
              </a:solidFill>
            </a:endParaRPr>
          </a:p>
          <a:p>
            <a:pPr marL="447675" lvl="1" indent="-260350">
              <a:lnSpc>
                <a:spcPct val="80000"/>
              </a:lnSpc>
            </a:pPr>
            <a:endParaRPr lang="en-US" altLang="en-US" sz="2400" dirty="0"/>
          </a:p>
          <a:p>
            <a:pPr marL="187325" lvl="1" indent="0">
              <a:lnSpc>
                <a:spcPct val="80000"/>
              </a:lnSpc>
              <a:buNone/>
            </a:pPr>
            <a:endParaRPr lang="en-US" altLang="en-US" sz="2400" dirty="0" smtClean="0"/>
          </a:p>
        </p:txBody>
      </p:sp>
      <p:sp>
        <p:nvSpPr>
          <p:cNvPr id="109" name="Rounded Rectangle 108"/>
          <p:cNvSpPr/>
          <p:nvPr/>
        </p:nvSpPr>
        <p:spPr>
          <a:xfrm>
            <a:off x="1421161" y="2915569"/>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3</a:t>
            </a:r>
            <a:endParaRPr lang="en-GB" sz="2000" dirty="0"/>
          </a:p>
        </p:txBody>
      </p:sp>
      <p:sp>
        <p:nvSpPr>
          <p:cNvPr id="110" name="Rectangle 109"/>
          <p:cNvSpPr/>
          <p:nvPr/>
        </p:nvSpPr>
        <p:spPr>
          <a:xfrm>
            <a:off x="1612725" y="25474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111" name="Rectangle 110"/>
          <p:cNvSpPr/>
          <p:nvPr/>
        </p:nvSpPr>
        <p:spPr>
          <a:xfrm>
            <a:off x="1241618" y="2571807"/>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2" name="Text Box 5"/>
          <p:cNvSpPr txBox="1">
            <a:spLocks noChangeArrowheads="1"/>
          </p:cNvSpPr>
          <p:nvPr/>
        </p:nvSpPr>
        <p:spPr bwMode="gray">
          <a:xfrm>
            <a:off x="1433990" y="3903695"/>
            <a:ext cx="35747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a</a:t>
            </a:r>
            <a:endParaRPr lang="en-US" altLang="en-US" sz="1800" dirty="0"/>
          </a:p>
        </p:txBody>
      </p:sp>
      <p:sp>
        <p:nvSpPr>
          <p:cNvPr id="113" name="Up Arrow 112"/>
          <p:cNvSpPr/>
          <p:nvPr/>
        </p:nvSpPr>
        <p:spPr>
          <a:xfrm>
            <a:off x="1543820" y="3582062"/>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14" name="Rounded Rectangle 113"/>
          <p:cNvSpPr/>
          <p:nvPr/>
        </p:nvSpPr>
        <p:spPr>
          <a:xfrm>
            <a:off x="2007032" y="2915569"/>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5</a:t>
            </a:r>
            <a:endParaRPr lang="en-GB" sz="2000" dirty="0"/>
          </a:p>
        </p:txBody>
      </p:sp>
      <p:sp>
        <p:nvSpPr>
          <p:cNvPr id="115" name="Rectangle 114"/>
          <p:cNvSpPr/>
          <p:nvPr/>
        </p:nvSpPr>
        <p:spPr>
          <a:xfrm>
            <a:off x="2198596" y="25474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116" name="Rounded Rectangle 115"/>
          <p:cNvSpPr/>
          <p:nvPr/>
        </p:nvSpPr>
        <p:spPr>
          <a:xfrm>
            <a:off x="2584523" y="2915569"/>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117" name="Rectangle 116"/>
          <p:cNvSpPr/>
          <p:nvPr/>
        </p:nvSpPr>
        <p:spPr>
          <a:xfrm>
            <a:off x="2776087" y="25474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3</a:t>
            </a:r>
            <a:endParaRPr lang="en-GB" sz="1800" dirty="0">
              <a:solidFill>
                <a:schemeClr val="tx2"/>
              </a:solidFill>
            </a:endParaRPr>
          </a:p>
        </p:txBody>
      </p:sp>
      <p:sp>
        <p:nvSpPr>
          <p:cNvPr id="118" name="Rounded Rectangle 117"/>
          <p:cNvSpPr/>
          <p:nvPr/>
        </p:nvSpPr>
        <p:spPr>
          <a:xfrm>
            <a:off x="3129571" y="2901972"/>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8</a:t>
            </a:r>
            <a:endParaRPr lang="en-GB" sz="2000" dirty="0"/>
          </a:p>
        </p:txBody>
      </p:sp>
      <p:sp>
        <p:nvSpPr>
          <p:cNvPr id="119" name="Rectangle 118"/>
          <p:cNvSpPr/>
          <p:nvPr/>
        </p:nvSpPr>
        <p:spPr>
          <a:xfrm>
            <a:off x="3321135" y="253388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4</a:t>
            </a:r>
            <a:endParaRPr lang="en-GB" sz="1800" dirty="0">
              <a:solidFill>
                <a:schemeClr val="tx2"/>
              </a:solidFill>
            </a:endParaRPr>
          </a:p>
        </p:txBody>
      </p:sp>
      <p:sp>
        <p:nvSpPr>
          <p:cNvPr id="120" name="Rounded Rectangle 119"/>
          <p:cNvSpPr/>
          <p:nvPr/>
        </p:nvSpPr>
        <p:spPr>
          <a:xfrm>
            <a:off x="4134636" y="2915569"/>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a:t>
            </a:r>
            <a:endParaRPr lang="en-GB" sz="2000" dirty="0"/>
          </a:p>
        </p:txBody>
      </p:sp>
      <p:sp>
        <p:nvSpPr>
          <p:cNvPr id="121" name="Rectangle 120"/>
          <p:cNvSpPr/>
          <p:nvPr/>
        </p:nvSpPr>
        <p:spPr>
          <a:xfrm>
            <a:off x="4326200" y="25474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5</a:t>
            </a:r>
            <a:endParaRPr lang="en-GB" sz="1800" dirty="0">
              <a:solidFill>
                <a:schemeClr val="tx2"/>
              </a:solidFill>
            </a:endParaRPr>
          </a:p>
        </p:txBody>
      </p:sp>
      <p:sp>
        <p:nvSpPr>
          <p:cNvPr id="122" name="Rectangle 121"/>
          <p:cNvSpPr/>
          <p:nvPr/>
        </p:nvSpPr>
        <p:spPr>
          <a:xfrm>
            <a:off x="3955093" y="2571807"/>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Rounded Rectangle 122"/>
          <p:cNvSpPr/>
          <p:nvPr/>
        </p:nvSpPr>
        <p:spPr>
          <a:xfrm>
            <a:off x="4720507" y="2915569"/>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6</a:t>
            </a:r>
            <a:endParaRPr lang="en-GB" sz="2000" dirty="0"/>
          </a:p>
        </p:txBody>
      </p:sp>
      <p:sp>
        <p:nvSpPr>
          <p:cNvPr id="124" name="Rectangle 123"/>
          <p:cNvSpPr/>
          <p:nvPr/>
        </p:nvSpPr>
        <p:spPr>
          <a:xfrm>
            <a:off x="4912071" y="25474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6</a:t>
            </a:r>
            <a:endParaRPr lang="en-GB" sz="1800" dirty="0">
              <a:solidFill>
                <a:schemeClr val="tx2"/>
              </a:solidFill>
            </a:endParaRPr>
          </a:p>
        </p:txBody>
      </p:sp>
      <p:sp>
        <p:nvSpPr>
          <p:cNvPr id="125" name="Rounded Rectangle 124"/>
          <p:cNvSpPr/>
          <p:nvPr/>
        </p:nvSpPr>
        <p:spPr>
          <a:xfrm>
            <a:off x="5297998" y="2915569"/>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126" name="Rectangle 125"/>
          <p:cNvSpPr/>
          <p:nvPr/>
        </p:nvSpPr>
        <p:spPr>
          <a:xfrm>
            <a:off x="5489562" y="25474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7</a:t>
            </a:r>
            <a:endParaRPr lang="en-GB" sz="1800" dirty="0">
              <a:solidFill>
                <a:schemeClr val="tx2"/>
              </a:solidFill>
            </a:endParaRPr>
          </a:p>
        </p:txBody>
      </p:sp>
      <p:sp>
        <p:nvSpPr>
          <p:cNvPr id="127" name="Rounded Rectangle 126"/>
          <p:cNvSpPr/>
          <p:nvPr/>
        </p:nvSpPr>
        <p:spPr>
          <a:xfrm>
            <a:off x="5843046" y="2901972"/>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9</a:t>
            </a:r>
            <a:endParaRPr lang="en-GB" sz="2000" dirty="0"/>
          </a:p>
        </p:txBody>
      </p:sp>
      <p:sp>
        <p:nvSpPr>
          <p:cNvPr id="128" name="Rectangle 127"/>
          <p:cNvSpPr/>
          <p:nvPr/>
        </p:nvSpPr>
        <p:spPr>
          <a:xfrm>
            <a:off x="6034610" y="253388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8</a:t>
            </a:r>
            <a:endParaRPr lang="en-GB" sz="1800" dirty="0">
              <a:solidFill>
                <a:schemeClr val="tx2"/>
              </a:solidFill>
            </a:endParaRPr>
          </a:p>
        </p:txBody>
      </p:sp>
      <p:sp>
        <p:nvSpPr>
          <p:cNvPr id="129" name="Text Box 5"/>
          <p:cNvSpPr txBox="1">
            <a:spLocks noChangeArrowheads="1"/>
          </p:cNvSpPr>
          <p:nvPr/>
        </p:nvSpPr>
        <p:spPr bwMode="gray">
          <a:xfrm>
            <a:off x="2995100" y="3903695"/>
            <a:ext cx="732573" cy="536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mid</a:t>
            </a:r>
            <a:endParaRPr lang="en-US" altLang="en-US" sz="1800" dirty="0"/>
          </a:p>
        </p:txBody>
      </p:sp>
      <p:sp>
        <p:nvSpPr>
          <p:cNvPr id="130" name="Up Arrow 129"/>
          <p:cNvSpPr/>
          <p:nvPr/>
        </p:nvSpPr>
        <p:spPr>
          <a:xfrm>
            <a:off x="3271387" y="3582062"/>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31" name="Text Box 5"/>
          <p:cNvSpPr txBox="1">
            <a:spLocks noChangeArrowheads="1"/>
          </p:cNvSpPr>
          <p:nvPr/>
        </p:nvSpPr>
        <p:spPr bwMode="gray">
          <a:xfrm>
            <a:off x="4147465" y="3903695"/>
            <a:ext cx="37350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b</a:t>
            </a:r>
            <a:endParaRPr lang="en-US" altLang="en-US" sz="1800" dirty="0"/>
          </a:p>
        </p:txBody>
      </p:sp>
      <p:sp>
        <p:nvSpPr>
          <p:cNvPr id="132" name="Up Arrow 131"/>
          <p:cNvSpPr/>
          <p:nvPr/>
        </p:nvSpPr>
        <p:spPr>
          <a:xfrm>
            <a:off x="4257295" y="3582062"/>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nvGrpSpPr>
          <p:cNvPr id="137" name="Group 136"/>
          <p:cNvGrpSpPr/>
          <p:nvPr/>
        </p:nvGrpSpPr>
        <p:grpSpPr>
          <a:xfrm>
            <a:off x="1522412" y="5569815"/>
            <a:ext cx="357470" cy="817026"/>
            <a:chOff x="1651307" y="5140820"/>
            <a:chExt cx="357470" cy="817026"/>
          </a:xfrm>
        </p:grpSpPr>
        <p:sp>
          <p:nvSpPr>
            <p:cNvPr id="159" name="Text Box 5"/>
            <p:cNvSpPr txBox="1">
              <a:spLocks noChangeArrowheads="1"/>
            </p:cNvSpPr>
            <p:nvPr/>
          </p:nvSpPr>
          <p:spPr bwMode="gray">
            <a:xfrm>
              <a:off x="1651307" y="5462453"/>
              <a:ext cx="35747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a</a:t>
              </a:r>
              <a:endParaRPr lang="en-US" altLang="en-US" sz="1800" dirty="0"/>
            </a:p>
          </p:txBody>
        </p:sp>
        <p:sp>
          <p:nvSpPr>
            <p:cNvPr id="160" name="Up Arrow 159"/>
            <p:cNvSpPr/>
            <p:nvPr/>
          </p:nvSpPr>
          <p:spPr>
            <a:xfrm>
              <a:off x="1731972" y="5140820"/>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4" name="Group 3"/>
          <p:cNvGrpSpPr/>
          <p:nvPr/>
        </p:nvGrpSpPr>
        <p:grpSpPr>
          <a:xfrm>
            <a:off x="1272818" y="4529058"/>
            <a:ext cx="5322615" cy="983304"/>
            <a:chOff x="1272818" y="4529058"/>
            <a:chExt cx="5322615" cy="983304"/>
          </a:xfrm>
        </p:grpSpPr>
        <p:sp>
          <p:nvSpPr>
            <p:cNvPr id="134" name="Rounded Rectangle 133"/>
            <p:cNvSpPr/>
            <p:nvPr/>
          </p:nvSpPr>
          <p:spPr>
            <a:xfrm>
              <a:off x="1452361" y="4910746"/>
              <a:ext cx="478800" cy="4788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3</a:t>
              </a:r>
              <a:endParaRPr lang="en-GB" sz="2000" dirty="0"/>
            </a:p>
          </p:txBody>
        </p:sp>
        <p:sp>
          <p:nvSpPr>
            <p:cNvPr id="135" name="Rectangle 134"/>
            <p:cNvSpPr/>
            <p:nvPr/>
          </p:nvSpPr>
          <p:spPr>
            <a:xfrm>
              <a:off x="1643925" y="454265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136" name="Rectangle 135"/>
            <p:cNvSpPr/>
            <p:nvPr/>
          </p:nvSpPr>
          <p:spPr>
            <a:xfrm>
              <a:off x="1272818" y="4566984"/>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8" name="Rounded Rectangle 137"/>
            <p:cNvSpPr/>
            <p:nvPr/>
          </p:nvSpPr>
          <p:spPr>
            <a:xfrm>
              <a:off x="2038232" y="4910746"/>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5</a:t>
              </a:r>
              <a:endParaRPr lang="en-GB" sz="2000" dirty="0"/>
            </a:p>
          </p:txBody>
        </p:sp>
        <p:sp>
          <p:nvSpPr>
            <p:cNvPr id="139" name="Rectangle 138"/>
            <p:cNvSpPr/>
            <p:nvPr/>
          </p:nvSpPr>
          <p:spPr>
            <a:xfrm>
              <a:off x="2229796" y="454265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140" name="Rounded Rectangle 139"/>
            <p:cNvSpPr/>
            <p:nvPr/>
          </p:nvSpPr>
          <p:spPr>
            <a:xfrm>
              <a:off x="2615723" y="4910746"/>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141" name="Rectangle 140"/>
            <p:cNvSpPr/>
            <p:nvPr/>
          </p:nvSpPr>
          <p:spPr>
            <a:xfrm>
              <a:off x="2807287" y="454265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3</a:t>
              </a:r>
              <a:endParaRPr lang="en-GB" sz="1800" dirty="0">
                <a:solidFill>
                  <a:schemeClr val="tx2"/>
                </a:solidFill>
              </a:endParaRPr>
            </a:p>
          </p:txBody>
        </p:sp>
        <p:sp>
          <p:nvSpPr>
            <p:cNvPr id="142" name="Rounded Rectangle 141"/>
            <p:cNvSpPr/>
            <p:nvPr/>
          </p:nvSpPr>
          <p:spPr>
            <a:xfrm>
              <a:off x="3160771" y="4897149"/>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8</a:t>
              </a:r>
              <a:endParaRPr lang="en-GB" sz="2000" dirty="0"/>
            </a:p>
          </p:txBody>
        </p:sp>
        <p:sp>
          <p:nvSpPr>
            <p:cNvPr id="143" name="Rectangle 142"/>
            <p:cNvSpPr/>
            <p:nvPr/>
          </p:nvSpPr>
          <p:spPr>
            <a:xfrm>
              <a:off x="3352335" y="452905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4</a:t>
              </a:r>
              <a:endParaRPr lang="en-GB" sz="1800" dirty="0">
                <a:solidFill>
                  <a:schemeClr val="tx2"/>
                </a:solidFill>
              </a:endParaRPr>
            </a:p>
          </p:txBody>
        </p:sp>
        <p:sp>
          <p:nvSpPr>
            <p:cNvPr id="144" name="Rounded Rectangle 143"/>
            <p:cNvSpPr/>
            <p:nvPr/>
          </p:nvSpPr>
          <p:spPr>
            <a:xfrm>
              <a:off x="4165836" y="4910746"/>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a:t>
              </a:r>
              <a:endParaRPr lang="en-GB" sz="2000" dirty="0"/>
            </a:p>
          </p:txBody>
        </p:sp>
        <p:sp>
          <p:nvSpPr>
            <p:cNvPr id="145" name="Rectangle 144"/>
            <p:cNvSpPr/>
            <p:nvPr/>
          </p:nvSpPr>
          <p:spPr>
            <a:xfrm>
              <a:off x="4357400" y="454265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5</a:t>
              </a:r>
              <a:endParaRPr lang="en-GB" sz="1800" dirty="0">
                <a:solidFill>
                  <a:schemeClr val="tx2"/>
                </a:solidFill>
              </a:endParaRPr>
            </a:p>
          </p:txBody>
        </p:sp>
        <p:sp>
          <p:nvSpPr>
            <p:cNvPr id="146" name="Rectangle 145"/>
            <p:cNvSpPr/>
            <p:nvPr/>
          </p:nvSpPr>
          <p:spPr>
            <a:xfrm>
              <a:off x="3986293" y="4566984"/>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Rounded Rectangle 146"/>
            <p:cNvSpPr/>
            <p:nvPr/>
          </p:nvSpPr>
          <p:spPr>
            <a:xfrm>
              <a:off x="4751707" y="4910746"/>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6</a:t>
              </a:r>
              <a:endParaRPr lang="en-GB" sz="2000" dirty="0"/>
            </a:p>
          </p:txBody>
        </p:sp>
        <p:sp>
          <p:nvSpPr>
            <p:cNvPr id="148" name="Rectangle 147"/>
            <p:cNvSpPr/>
            <p:nvPr/>
          </p:nvSpPr>
          <p:spPr>
            <a:xfrm>
              <a:off x="4943271" y="454265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6</a:t>
              </a:r>
              <a:endParaRPr lang="en-GB" sz="1800" dirty="0">
                <a:solidFill>
                  <a:schemeClr val="tx2"/>
                </a:solidFill>
              </a:endParaRPr>
            </a:p>
          </p:txBody>
        </p:sp>
        <p:sp>
          <p:nvSpPr>
            <p:cNvPr id="149" name="Rounded Rectangle 148"/>
            <p:cNvSpPr/>
            <p:nvPr/>
          </p:nvSpPr>
          <p:spPr>
            <a:xfrm>
              <a:off x="5329198" y="4910746"/>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150" name="Rectangle 149"/>
            <p:cNvSpPr/>
            <p:nvPr/>
          </p:nvSpPr>
          <p:spPr>
            <a:xfrm>
              <a:off x="5520762" y="454265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7</a:t>
              </a:r>
              <a:endParaRPr lang="en-GB" sz="1800" dirty="0">
                <a:solidFill>
                  <a:schemeClr val="tx2"/>
                </a:solidFill>
              </a:endParaRPr>
            </a:p>
          </p:txBody>
        </p:sp>
        <p:sp>
          <p:nvSpPr>
            <p:cNvPr id="151" name="Rounded Rectangle 150"/>
            <p:cNvSpPr/>
            <p:nvPr/>
          </p:nvSpPr>
          <p:spPr>
            <a:xfrm>
              <a:off x="5874246" y="4897149"/>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9</a:t>
              </a:r>
              <a:endParaRPr lang="en-GB" sz="2000" dirty="0"/>
            </a:p>
          </p:txBody>
        </p:sp>
        <p:sp>
          <p:nvSpPr>
            <p:cNvPr id="152" name="Rectangle 151"/>
            <p:cNvSpPr/>
            <p:nvPr/>
          </p:nvSpPr>
          <p:spPr>
            <a:xfrm>
              <a:off x="6065810" y="452905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8</a:t>
              </a:r>
              <a:endParaRPr lang="en-GB" sz="1800" dirty="0">
                <a:solidFill>
                  <a:schemeClr val="tx2"/>
                </a:solidFill>
              </a:endParaRPr>
            </a:p>
          </p:txBody>
        </p:sp>
      </p:grpSp>
      <p:grpSp>
        <p:nvGrpSpPr>
          <p:cNvPr id="153" name="Group 152"/>
          <p:cNvGrpSpPr/>
          <p:nvPr/>
        </p:nvGrpSpPr>
        <p:grpSpPr>
          <a:xfrm>
            <a:off x="3026300" y="5577239"/>
            <a:ext cx="732573" cy="857806"/>
            <a:chOff x="2577804" y="5189024"/>
            <a:chExt cx="732573" cy="857806"/>
          </a:xfrm>
        </p:grpSpPr>
        <p:sp>
          <p:nvSpPr>
            <p:cNvPr id="157" name="Text Box 5"/>
            <p:cNvSpPr txBox="1">
              <a:spLocks noChangeArrowheads="1"/>
            </p:cNvSpPr>
            <p:nvPr/>
          </p:nvSpPr>
          <p:spPr bwMode="gray">
            <a:xfrm>
              <a:off x="2577804" y="5510657"/>
              <a:ext cx="732573" cy="536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mid</a:t>
              </a:r>
              <a:endParaRPr lang="en-US" altLang="en-US" sz="1800" dirty="0"/>
            </a:p>
          </p:txBody>
        </p:sp>
        <p:sp>
          <p:nvSpPr>
            <p:cNvPr id="158" name="Up Arrow 157"/>
            <p:cNvSpPr/>
            <p:nvPr/>
          </p:nvSpPr>
          <p:spPr>
            <a:xfrm>
              <a:off x="2854091"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154" name="Group 153"/>
          <p:cNvGrpSpPr/>
          <p:nvPr/>
        </p:nvGrpSpPr>
        <p:grpSpPr>
          <a:xfrm>
            <a:off x="4178665" y="5577239"/>
            <a:ext cx="373500" cy="817026"/>
            <a:chOff x="3730169" y="5189024"/>
            <a:chExt cx="373500" cy="817026"/>
          </a:xfrm>
        </p:grpSpPr>
        <p:sp>
          <p:nvSpPr>
            <p:cNvPr id="155" name="Text Box 5"/>
            <p:cNvSpPr txBox="1">
              <a:spLocks noChangeArrowheads="1"/>
            </p:cNvSpPr>
            <p:nvPr/>
          </p:nvSpPr>
          <p:spPr bwMode="gray">
            <a:xfrm>
              <a:off x="3730169" y="5510657"/>
              <a:ext cx="37350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b</a:t>
              </a:r>
              <a:endParaRPr lang="en-US" altLang="en-US" sz="1800" dirty="0"/>
            </a:p>
          </p:txBody>
        </p:sp>
        <p:sp>
          <p:nvSpPr>
            <p:cNvPr id="156" name="Up Arrow 155"/>
            <p:cNvSpPr/>
            <p:nvPr/>
          </p:nvSpPr>
          <p:spPr>
            <a:xfrm>
              <a:off x="3839999"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155862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09"/>
                                        </p:tgtEl>
                                      </p:cBhvr>
                                    </p:animEffect>
                                    <p:animScale>
                                      <p:cBhvr>
                                        <p:cTn id="7" dur="250" autoRev="1" fill="hold"/>
                                        <p:tgtEl>
                                          <p:spTgt spid="109"/>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120"/>
                                        </p:tgtEl>
                                      </p:cBhvr>
                                    </p:animEffect>
                                    <p:animScale>
                                      <p:cBhvr>
                                        <p:cTn id="10" dur="250" autoRev="1" fill="hold"/>
                                        <p:tgtEl>
                                          <p:spTgt spid="120"/>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53"/>
                                        </p:tgtEl>
                                        <p:attrNameLst>
                                          <p:attrName>style.visibility</p:attrName>
                                        </p:attrNameLst>
                                      </p:cBhvr>
                                      <p:to>
                                        <p:strVal val="visible"/>
                                      </p:to>
                                    </p:set>
                                    <p:animEffect transition="in" filter="fade">
                                      <p:cBhvr>
                                        <p:cTn id="20" dur="500"/>
                                        <p:tgtEl>
                                          <p:spTgt spid="153"/>
                                        </p:tgtEl>
                                      </p:cBhvr>
                                    </p:animEffect>
                                  </p:childTnLst>
                                </p:cTn>
                              </p:par>
                              <p:par>
                                <p:cTn id="21" presetID="10" presetClass="entr" presetSubtype="0" fill="hold" nodeType="withEffect">
                                  <p:stCondLst>
                                    <p:cond delay="0"/>
                                  </p:stCondLst>
                                  <p:childTnLst>
                                    <p:set>
                                      <p:cBhvr>
                                        <p:cTn id="22" dur="1" fill="hold">
                                          <p:stCondLst>
                                            <p:cond delay="0"/>
                                          </p:stCondLst>
                                        </p:cTn>
                                        <p:tgtEl>
                                          <p:spTgt spid="154"/>
                                        </p:tgtEl>
                                        <p:attrNameLst>
                                          <p:attrName>style.visibility</p:attrName>
                                        </p:attrNameLst>
                                      </p:cBhvr>
                                      <p:to>
                                        <p:strVal val="visible"/>
                                      </p:to>
                                    </p:set>
                                    <p:animEffect transition="in" filter="fade">
                                      <p:cBhvr>
                                        <p:cTn id="23" dur="500"/>
                                        <p:tgtEl>
                                          <p:spTgt spid="154"/>
                                        </p:tgtEl>
                                      </p:cBhvr>
                                    </p:animEffect>
                                  </p:childTnLst>
                                </p:cTn>
                              </p:par>
                              <p:par>
                                <p:cTn id="24" presetID="10" presetClass="entr" presetSubtype="0" fill="hold" nodeType="withEffect">
                                  <p:stCondLst>
                                    <p:cond delay="0"/>
                                  </p:stCondLst>
                                  <p:childTnLst>
                                    <p:set>
                                      <p:cBhvr>
                                        <p:cTn id="25" dur="1" fill="hold">
                                          <p:stCondLst>
                                            <p:cond delay="0"/>
                                          </p:stCondLst>
                                        </p:cTn>
                                        <p:tgtEl>
                                          <p:spTgt spid="137"/>
                                        </p:tgtEl>
                                        <p:attrNameLst>
                                          <p:attrName>style.visibility</p:attrName>
                                        </p:attrNameLst>
                                      </p:cBhvr>
                                      <p:to>
                                        <p:strVal val="visible"/>
                                      </p:to>
                                    </p:set>
                                    <p:animEffect transition="in" filter="fade">
                                      <p:cBhvr>
                                        <p:cTn id="26" dur="500"/>
                                        <p:tgtEl>
                                          <p:spTgt spid="137"/>
                                        </p:tgtEl>
                                      </p:cBhvr>
                                    </p:animEffect>
                                  </p:childTnLst>
                                </p:cTn>
                              </p:par>
                            </p:childTnLst>
                          </p:cTn>
                        </p:par>
                      </p:childTnLst>
                    </p:cTn>
                  </p:par>
                  <p:par>
                    <p:cTn id="27" fill="hold">
                      <p:stCondLst>
                        <p:cond delay="indefinite"/>
                      </p:stCondLst>
                      <p:childTnLst>
                        <p:par>
                          <p:cTn id="28" fill="hold">
                            <p:stCondLst>
                              <p:cond delay="0"/>
                            </p:stCondLst>
                            <p:childTnLst>
                              <p:par>
                                <p:cTn id="29" presetID="63" presetClass="path" presetSubtype="0" accel="50000" decel="50000" fill="hold" nodeType="clickEffect">
                                  <p:stCondLst>
                                    <p:cond delay="0"/>
                                  </p:stCondLst>
                                  <p:childTnLst>
                                    <p:animMotion origin="layout" path="M 3.55883E-7 7.40741E-7 L 0.05354 7.40741E-7 " pathEditMode="relative" rAng="0" ptsTypes="AA">
                                      <p:cBhvr>
                                        <p:cTn id="30" dur="2000" fill="hold"/>
                                        <p:tgtEl>
                                          <p:spTgt spid="137"/>
                                        </p:tgtEl>
                                        <p:attrNameLst>
                                          <p:attrName>ppt_x</p:attrName>
                                          <p:attrName>ppt_y</p:attrName>
                                        </p:attrNameLst>
                                      </p:cBhvr>
                                      <p:rCtr x="267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animBg="1"/>
      <p:bldP spid="120"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err="1">
                <a:latin typeface="Arial" panose="020B0604020202020204" pitchFamily="34" charset="0"/>
              </a:rPr>
              <a:t>Mergesort</a:t>
            </a:r>
            <a:r>
              <a:rPr lang="en-US" altLang="en-US" dirty="0">
                <a:latin typeface="Arial" panose="020B0604020202020204" pitchFamily="34" charset="0"/>
              </a:rPr>
              <a:t> </a:t>
            </a:r>
            <a:r>
              <a:rPr lang="en-US" altLang="en-US" dirty="0" smtClean="0">
                <a:latin typeface="Arial" panose="020B0604020202020204" pitchFamily="34" charset="0"/>
              </a:rPr>
              <a:t>Algorithm (Recap)</a:t>
            </a:r>
            <a:endParaRPr lang="en-US" altLang="en-US" dirty="0">
              <a:latin typeface="Arial" panose="020B0604020202020204" pitchFamily="34" charset="0"/>
            </a:endParaRPr>
          </a:p>
        </p:txBody>
      </p:sp>
      <p:sp>
        <p:nvSpPr>
          <p:cNvPr id="94211" name="Rectangle 3"/>
          <p:cNvSpPr>
            <a:spLocks noGrp="1" noChangeArrowheads="1"/>
          </p:cNvSpPr>
          <p:nvPr>
            <p:ph sz="quarter" idx="17"/>
          </p:nvPr>
        </p:nvSpPr>
        <p:spPr>
          <a:xfrm>
            <a:off x="366617" y="1471612"/>
            <a:ext cx="9041068" cy="5005387"/>
          </a:xfrm>
        </p:spPr>
        <p:txBody>
          <a:bodyPr/>
          <a:lstStyle/>
          <a:p>
            <a:pPr marL="187325" lvl="1" indent="0">
              <a:lnSpc>
                <a:spcPct val="80000"/>
              </a:lnSpc>
              <a:buNone/>
            </a:pPr>
            <a:r>
              <a:rPr lang="en-US" altLang="en-US" sz="2400" b="1" dirty="0" smtClean="0">
                <a:solidFill>
                  <a:srgbClr val="C00000"/>
                </a:solidFill>
                <a:latin typeface="Arial" panose="020B0604020202020204" pitchFamily="34" charset="0"/>
              </a:rPr>
              <a:t>Case 2: </a:t>
            </a:r>
            <a:r>
              <a:rPr lang="en-US" altLang="en-US" sz="2400" dirty="0" smtClean="0">
                <a:latin typeface="Arial" panose="020B0604020202020204" pitchFamily="34" charset="0"/>
              </a:rPr>
              <a:t>if </a:t>
            </a:r>
            <a:r>
              <a:rPr lang="en-US" altLang="en-US" sz="2400" dirty="0">
                <a:solidFill>
                  <a:srgbClr val="0000FF"/>
                </a:solidFill>
                <a:latin typeface="Arial" panose="020B0604020202020204" pitchFamily="34" charset="0"/>
              </a:rPr>
              <a:t>slot[a] &gt; slot[b]</a:t>
            </a:r>
            <a:r>
              <a:rPr lang="en-US" altLang="en-US" sz="2400" dirty="0">
                <a:latin typeface="Arial" panose="020B0604020202020204" pitchFamily="34" charset="0"/>
              </a:rPr>
              <a:t>, then </a:t>
            </a:r>
            <a:r>
              <a:rPr lang="en-US" altLang="en-US" sz="2400" dirty="0" smtClean="0">
                <a:latin typeface="Arial" panose="020B0604020202020204" pitchFamily="34" charset="0"/>
              </a:rPr>
              <a:t>Right-shift </a:t>
            </a:r>
            <a:r>
              <a:rPr lang="en-US" altLang="en-US" sz="2400" dirty="0">
                <a:latin typeface="Arial" panose="020B0604020202020204" pitchFamily="34" charset="0"/>
              </a:rPr>
              <a:t>(by one) elements of left subarray from index </a:t>
            </a:r>
            <a:r>
              <a:rPr lang="en-US" altLang="en-US" sz="2400" dirty="0">
                <a:solidFill>
                  <a:srgbClr val="0000FF"/>
                </a:solidFill>
                <a:latin typeface="Arial" panose="020B0604020202020204" pitchFamily="34" charset="0"/>
              </a:rPr>
              <a:t>a</a:t>
            </a:r>
            <a:r>
              <a:rPr lang="en-US" altLang="en-US" sz="2400" dirty="0">
                <a:latin typeface="Arial" panose="020B0604020202020204" pitchFamily="34" charset="0"/>
              </a:rPr>
              <a:t> to ‘</a:t>
            </a:r>
            <a:r>
              <a:rPr lang="en-US" altLang="en-US" sz="2400" dirty="0">
                <a:solidFill>
                  <a:srgbClr val="0000FF"/>
                </a:solidFill>
                <a:latin typeface="Arial" panose="020B0604020202020204" pitchFamily="34" charset="0"/>
              </a:rPr>
              <a:t>mid</a:t>
            </a:r>
            <a:r>
              <a:rPr lang="en-US" altLang="en-US" sz="2400" dirty="0" smtClean="0">
                <a:latin typeface="Arial" panose="020B0604020202020204" pitchFamily="34" charset="0"/>
              </a:rPr>
              <a:t>’ and </a:t>
            </a:r>
            <a:r>
              <a:rPr lang="en-US" altLang="en-US" sz="2400" dirty="0">
                <a:latin typeface="Arial" panose="020B0604020202020204" pitchFamily="34" charset="0"/>
              </a:rPr>
              <a:t>insert element at </a:t>
            </a:r>
            <a:r>
              <a:rPr lang="en-US" altLang="en-US" sz="2400" dirty="0">
                <a:solidFill>
                  <a:srgbClr val="0000FF"/>
                </a:solidFill>
                <a:latin typeface="Arial" panose="020B0604020202020204" pitchFamily="34" charset="0"/>
              </a:rPr>
              <a:t>slot[b]</a:t>
            </a:r>
            <a:r>
              <a:rPr lang="en-US" altLang="en-US" sz="2400" dirty="0">
                <a:latin typeface="Arial" panose="020B0604020202020204" pitchFamily="34" charset="0"/>
              </a:rPr>
              <a:t> into </a:t>
            </a:r>
            <a:r>
              <a:rPr lang="en-US" altLang="en-US" sz="2400" dirty="0">
                <a:solidFill>
                  <a:srgbClr val="0000FF"/>
                </a:solidFill>
                <a:latin typeface="Arial" panose="020B0604020202020204" pitchFamily="34" charset="0"/>
              </a:rPr>
              <a:t>slot[a]</a:t>
            </a:r>
          </a:p>
          <a:p>
            <a:pPr marL="447675" lvl="1" indent="-260350">
              <a:lnSpc>
                <a:spcPct val="80000"/>
              </a:lnSpc>
            </a:pPr>
            <a:endParaRPr lang="en-US" altLang="en-US" sz="2400" dirty="0">
              <a:latin typeface="Arial" panose="020B0604020202020204" pitchFamily="34" charset="0"/>
            </a:endParaRPr>
          </a:p>
          <a:p>
            <a:pPr marL="447675" lvl="1" indent="-260350">
              <a:lnSpc>
                <a:spcPct val="80000"/>
              </a:lnSpc>
            </a:pPr>
            <a:endParaRPr lang="en-US" altLang="en-US" sz="2400" dirty="0">
              <a:latin typeface="Arial" panose="020B0604020202020204" pitchFamily="34" charset="0"/>
            </a:endParaRPr>
          </a:p>
          <a:p>
            <a:pPr marL="447675" lvl="1" indent="-260350">
              <a:lnSpc>
                <a:spcPct val="80000"/>
              </a:lnSpc>
            </a:pPr>
            <a:endParaRPr lang="en-US" altLang="en-US" sz="2400" dirty="0"/>
          </a:p>
          <a:p>
            <a:pPr marL="187325" lvl="1" indent="0">
              <a:lnSpc>
                <a:spcPct val="80000"/>
              </a:lnSpc>
              <a:buNone/>
            </a:pPr>
            <a:endParaRPr lang="en-US" altLang="en-US" sz="2400" dirty="0"/>
          </a:p>
          <a:p>
            <a:pPr marL="447675" lvl="1" indent="-260350">
              <a:lnSpc>
                <a:spcPct val="80000"/>
              </a:lnSpc>
            </a:pPr>
            <a:endParaRPr lang="en-US" altLang="en-US" sz="2400" dirty="0">
              <a:solidFill>
                <a:srgbClr val="0000FF"/>
              </a:solidFill>
            </a:endParaRPr>
          </a:p>
          <a:p>
            <a:pPr marL="447675" lvl="1" indent="-260350">
              <a:lnSpc>
                <a:spcPct val="80000"/>
              </a:lnSpc>
            </a:pPr>
            <a:endParaRPr lang="en-US" altLang="en-US" sz="2400" dirty="0"/>
          </a:p>
          <a:p>
            <a:pPr marL="187325" lvl="1" indent="0">
              <a:lnSpc>
                <a:spcPct val="80000"/>
              </a:lnSpc>
              <a:buNone/>
            </a:pPr>
            <a:endParaRPr lang="en-US" altLang="en-US" sz="2400" dirty="0" smtClean="0"/>
          </a:p>
        </p:txBody>
      </p:sp>
      <p:sp>
        <p:nvSpPr>
          <p:cNvPr id="57" name="Rounded Rectangle 56"/>
          <p:cNvSpPr/>
          <p:nvPr/>
        </p:nvSpPr>
        <p:spPr>
          <a:xfrm>
            <a:off x="1426880" y="2896288"/>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a:t>
            </a:r>
            <a:endParaRPr lang="en-GB" sz="2000" dirty="0"/>
          </a:p>
        </p:txBody>
      </p:sp>
      <p:sp>
        <p:nvSpPr>
          <p:cNvPr id="58" name="Rectangle 57"/>
          <p:cNvSpPr/>
          <p:nvPr/>
        </p:nvSpPr>
        <p:spPr>
          <a:xfrm>
            <a:off x="1618444" y="252819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59" name="Rectangle 58"/>
          <p:cNvSpPr/>
          <p:nvPr/>
        </p:nvSpPr>
        <p:spPr>
          <a:xfrm>
            <a:off x="1247337" y="2552526"/>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Rounded Rectangle 59"/>
          <p:cNvSpPr/>
          <p:nvPr/>
        </p:nvSpPr>
        <p:spPr>
          <a:xfrm>
            <a:off x="2012751" y="2896288"/>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5</a:t>
            </a:r>
            <a:endParaRPr lang="en-GB" sz="2000" dirty="0"/>
          </a:p>
        </p:txBody>
      </p:sp>
      <p:sp>
        <p:nvSpPr>
          <p:cNvPr id="61" name="Rectangle 60"/>
          <p:cNvSpPr/>
          <p:nvPr/>
        </p:nvSpPr>
        <p:spPr>
          <a:xfrm>
            <a:off x="2204315" y="252819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62" name="Rounded Rectangle 61"/>
          <p:cNvSpPr/>
          <p:nvPr/>
        </p:nvSpPr>
        <p:spPr>
          <a:xfrm>
            <a:off x="2590242" y="2896288"/>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63" name="Rectangle 62"/>
          <p:cNvSpPr/>
          <p:nvPr/>
        </p:nvSpPr>
        <p:spPr>
          <a:xfrm>
            <a:off x="2781806" y="252819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3</a:t>
            </a:r>
            <a:endParaRPr lang="en-GB" sz="1800" dirty="0">
              <a:solidFill>
                <a:schemeClr val="tx2"/>
              </a:solidFill>
            </a:endParaRPr>
          </a:p>
        </p:txBody>
      </p:sp>
      <p:sp>
        <p:nvSpPr>
          <p:cNvPr id="64" name="Rounded Rectangle 63"/>
          <p:cNvSpPr/>
          <p:nvPr/>
        </p:nvSpPr>
        <p:spPr>
          <a:xfrm>
            <a:off x="3135290" y="288269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8</a:t>
            </a:r>
            <a:endParaRPr lang="en-GB" sz="2000" dirty="0"/>
          </a:p>
        </p:txBody>
      </p:sp>
      <p:sp>
        <p:nvSpPr>
          <p:cNvPr id="65" name="Rectangle 64"/>
          <p:cNvSpPr/>
          <p:nvPr/>
        </p:nvSpPr>
        <p:spPr>
          <a:xfrm>
            <a:off x="3326854" y="25146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4</a:t>
            </a:r>
            <a:endParaRPr lang="en-GB" sz="1800" dirty="0">
              <a:solidFill>
                <a:schemeClr val="tx2"/>
              </a:solidFill>
            </a:endParaRPr>
          </a:p>
        </p:txBody>
      </p:sp>
      <p:sp>
        <p:nvSpPr>
          <p:cNvPr id="66" name="Rounded Rectangle 65"/>
          <p:cNvSpPr/>
          <p:nvPr/>
        </p:nvSpPr>
        <p:spPr>
          <a:xfrm>
            <a:off x="4140355" y="2896288"/>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3</a:t>
            </a:r>
            <a:endParaRPr lang="en-GB" sz="2000" dirty="0"/>
          </a:p>
        </p:txBody>
      </p:sp>
      <p:sp>
        <p:nvSpPr>
          <p:cNvPr id="67" name="Rectangle 66"/>
          <p:cNvSpPr/>
          <p:nvPr/>
        </p:nvSpPr>
        <p:spPr>
          <a:xfrm>
            <a:off x="4331919" y="252819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5</a:t>
            </a:r>
            <a:endParaRPr lang="en-GB" sz="1800" dirty="0">
              <a:solidFill>
                <a:schemeClr val="tx2"/>
              </a:solidFill>
            </a:endParaRPr>
          </a:p>
        </p:txBody>
      </p:sp>
      <p:sp>
        <p:nvSpPr>
          <p:cNvPr id="68" name="Rectangle 67"/>
          <p:cNvSpPr/>
          <p:nvPr/>
        </p:nvSpPr>
        <p:spPr>
          <a:xfrm>
            <a:off x="3960812" y="2552526"/>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Rounded Rectangle 68"/>
          <p:cNvSpPr/>
          <p:nvPr/>
        </p:nvSpPr>
        <p:spPr>
          <a:xfrm>
            <a:off x="4726226" y="2896288"/>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6</a:t>
            </a:r>
            <a:endParaRPr lang="en-GB" sz="2000" dirty="0"/>
          </a:p>
        </p:txBody>
      </p:sp>
      <p:sp>
        <p:nvSpPr>
          <p:cNvPr id="70" name="Rectangle 69"/>
          <p:cNvSpPr/>
          <p:nvPr/>
        </p:nvSpPr>
        <p:spPr>
          <a:xfrm>
            <a:off x="4917790" y="252819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6</a:t>
            </a:r>
            <a:endParaRPr lang="en-GB" sz="1800" dirty="0">
              <a:solidFill>
                <a:schemeClr val="tx2"/>
              </a:solidFill>
            </a:endParaRPr>
          </a:p>
        </p:txBody>
      </p:sp>
      <p:sp>
        <p:nvSpPr>
          <p:cNvPr id="71" name="Rounded Rectangle 70"/>
          <p:cNvSpPr/>
          <p:nvPr/>
        </p:nvSpPr>
        <p:spPr>
          <a:xfrm>
            <a:off x="5303717" y="2896288"/>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72" name="Rectangle 71"/>
          <p:cNvSpPr/>
          <p:nvPr/>
        </p:nvSpPr>
        <p:spPr>
          <a:xfrm>
            <a:off x="5495281" y="252819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7</a:t>
            </a:r>
            <a:endParaRPr lang="en-GB" sz="1800" dirty="0">
              <a:solidFill>
                <a:schemeClr val="tx2"/>
              </a:solidFill>
            </a:endParaRPr>
          </a:p>
        </p:txBody>
      </p:sp>
      <p:sp>
        <p:nvSpPr>
          <p:cNvPr id="73" name="Rounded Rectangle 72"/>
          <p:cNvSpPr/>
          <p:nvPr/>
        </p:nvSpPr>
        <p:spPr>
          <a:xfrm>
            <a:off x="5848765" y="288269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9</a:t>
            </a:r>
            <a:endParaRPr lang="en-GB" sz="2000" dirty="0"/>
          </a:p>
        </p:txBody>
      </p:sp>
      <p:sp>
        <p:nvSpPr>
          <p:cNvPr id="74" name="Rectangle 73"/>
          <p:cNvSpPr/>
          <p:nvPr/>
        </p:nvSpPr>
        <p:spPr>
          <a:xfrm>
            <a:off x="6040329" y="25146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8</a:t>
            </a:r>
            <a:endParaRPr lang="en-GB" sz="1800" dirty="0">
              <a:solidFill>
                <a:schemeClr val="tx2"/>
              </a:solidFill>
            </a:endParaRPr>
          </a:p>
        </p:txBody>
      </p:sp>
      <p:grpSp>
        <p:nvGrpSpPr>
          <p:cNvPr id="75" name="Group 74"/>
          <p:cNvGrpSpPr/>
          <p:nvPr/>
        </p:nvGrpSpPr>
        <p:grpSpPr>
          <a:xfrm>
            <a:off x="4162424" y="3562781"/>
            <a:ext cx="373500" cy="817026"/>
            <a:chOff x="3739409" y="5189024"/>
            <a:chExt cx="373500" cy="817026"/>
          </a:xfrm>
        </p:grpSpPr>
        <p:sp>
          <p:nvSpPr>
            <p:cNvPr id="76" name="Text Box 5"/>
            <p:cNvSpPr txBox="1">
              <a:spLocks noChangeArrowheads="1"/>
            </p:cNvSpPr>
            <p:nvPr/>
          </p:nvSpPr>
          <p:spPr bwMode="gray">
            <a:xfrm>
              <a:off x="3739409" y="5510657"/>
              <a:ext cx="37350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b</a:t>
              </a:r>
              <a:endParaRPr lang="en-US" altLang="en-US" sz="1800" dirty="0"/>
            </a:p>
          </p:txBody>
        </p:sp>
        <p:sp>
          <p:nvSpPr>
            <p:cNvPr id="77" name="Up Arrow 76"/>
            <p:cNvSpPr/>
            <p:nvPr/>
          </p:nvSpPr>
          <p:spPr>
            <a:xfrm>
              <a:off x="3839999"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78" name="Group 77"/>
          <p:cNvGrpSpPr/>
          <p:nvPr/>
        </p:nvGrpSpPr>
        <p:grpSpPr>
          <a:xfrm>
            <a:off x="1475937" y="3555357"/>
            <a:ext cx="357470" cy="817026"/>
            <a:chOff x="1012542" y="5181600"/>
            <a:chExt cx="357470" cy="817026"/>
          </a:xfrm>
        </p:grpSpPr>
        <p:sp>
          <p:nvSpPr>
            <p:cNvPr id="79" name="Text Box 5"/>
            <p:cNvSpPr txBox="1">
              <a:spLocks noChangeArrowheads="1"/>
            </p:cNvSpPr>
            <p:nvPr/>
          </p:nvSpPr>
          <p:spPr bwMode="gray">
            <a:xfrm>
              <a:off x="1012542" y="5503233"/>
              <a:ext cx="35747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a</a:t>
              </a:r>
              <a:endParaRPr lang="en-US" altLang="en-US" sz="1800" dirty="0"/>
            </a:p>
          </p:txBody>
        </p:sp>
        <p:sp>
          <p:nvSpPr>
            <p:cNvPr id="80" name="Up Arrow 79"/>
            <p:cNvSpPr/>
            <p:nvPr/>
          </p:nvSpPr>
          <p:spPr>
            <a:xfrm>
              <a:off x="1093207" y="5181600"/>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81" name="Group 80"/>
          <p:cNvGrpSpPr/>
          <p:nvPr/>
        </p:nvGrpSpPr>
        <p:grpSpPr>
          <a:xfrm>
            <a:off x="1247337" y="4487122"/>
            <a:ext cx="5322615" cy="1905987"/>
            <a:chOff x="828597" y="4189933"/>
            <a:chExt cx="5322615" cy="1905987"/>
          </a:xfrm>
        </p:grpSpPr>
        <p:sp>
          <p:nvSpPr>
            <p:cNvPr id="82" name="Rounded Rectangle 81"/>
            <p:cNvSpPr/>
            <p:nvPr/>
          </p:nvSpPr>
          <p:spPr>
            <a:xfrm>
              <a:off x="1008140" y="457162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a:t>
              </a:r>
              <a:endParaRPr lang="en-GB" sz="2000" dirty="0"/>
            </a:p>
          </p:txBody>
        </p:sp>
        <p:sp>
          <p:nvSpPr>
            <p:cNvPr id="83" name="Rectangle 82"/>
            <p:cNvSpPr/>
            <p:nvPr/>
          </p:nvSpPr>
          <p:spPr>
            <a:xfrm>
              <a:off x="1199704" y="420353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84" name="Rectangle 83"/>
            <p:cNvSpPr/>
            <p:nvPr/>
          </p:nvSpPr>
          <p:spPr>
            <a:xfrm>
              <a:off x="828597" y="422785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Rounded Rectangle 84"/>
            <p:cNvSpPr/>
            <p:nvPr/>
          </p:nvSpPr>
          <p:spPr>
            <a:xfrm>
              <a:off x="1594011" y="457162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a:t>
              </a:r>
              <a:endParaRPr lang="en-GB" sz="2000" dirty="0"/>
            </a:p>
          </p:txBody>
        </p:sp>
        <p:sp>
          <p:nvSpPr>
            <p:cNvPr id="86" name="Rectangle 85"/>
            <p:cNvSpPr/>
            <p:nvPr/>
          </p:nvSpPr>
          <p:spPr>
            <a:xfrm>
              <a:off x="1785575" y="420353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87" name="Rounded Rectangle 86"/>
            <p:cNvSpPr/>
            <p:nvPr/>
          </p:nvSpPr>
          <p:spPr>
            <a:xfrm>
              <a:off x="2171502" y="457162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5</a:t>
              </a:r>
              <a:endParaRPr lang="en-GB" sz="2000" dirty="0"/>
            </a:p>
          </p:txBody>
        </p:sp>
        <p:sp>
          <p:nvSpPr>
            <p:cNvPr id="88" name="Rectangle 87"/>
            <p:cNvSpPr/>
            <p:nvPr/>
          </p:nvSpPr>
          <p:spPr>
            <a:xfrm>
              <a:off x="2363066" y="420353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3</a:t>
              </a:r>
              <a:endParaRPr lang="en-GB" sz="1800" dirty="0">
                <a:solidFill>
                  <a:schemeClr val="tx2"/>
                </a:solidFill>
              </a:endParaRPr>
            </a:p>
          </p:txBody>
        </p:sp>
        <p:sp>
          <p:nvSpPr>
            <p:cNvPr id="89" name="Rounded Rectangle 88"/>
            <p:cNvSpPr/>
            <p:nvPr/>
          </p:nvSpPr>
          <p:spPr>
            <a:xfrm>
              <a:off x="2716550" y="455802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90" name="Rectangle 89"/>
            <p:cNvSpPr/>
            <p:nvPr/>
          </p:nvSpPr>
          <p:spPr>
            <a:xfrm>
              <a:off x="2908114" y="418993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4</a:t>
              </a:r>
              <a:endParaRPr lang="en-GB" sz="1800" dirty="0">
                <a:solidFill>
                  <a:schemeClr val="tx2"/>
                </a:solidFill>
              </a:endParaRPr>
            </a:p>
          </p:txBody>
        </p:sp>
        <p:sp>
          <p:nvSpPr>
            <p:cNvPr id="91" name="Rounded Rectangle 90"/>
            <p:cNvSpPr/>
            <p:nvPr/>
          </p:nvSpPr>
          <p:spPr>
            <a:xfrm>
              <a:off x="3721615" y="457162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8</a:t>
              </a:r>
              <a:endParaRPr lang="en-GB" sz="2000" dirty="0"/>
            </a:p>
          </p:txBody>
        </p:sp>
        <p:sp>
          <p:nvSpPr>
            <p:cNvPr id="92" name="Rectangle 91"/>
            <p:cNvSpPr/>
            <p:nvPr/>
          </p:nvSpPr>
          <p:spPr>
            <a:xfrm>
              <a:off x="3913179" y="420353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5</a:t>
              </a:r>
              <a:endParaRPr lang="en-GB" sz="1800" dirty="0">
                <a:solidFill>
                  <a:schemeClr val="tx2"/>
                </a:solidFill>
              </a:endParaRPr>
            </a:p>
          </p:txBody>
        </p:sp>
        <p:sp>
          <p:nvSpPr>
            <p:cNvPr id="93" name="Rectangle 92"/>
            <p:cNvSpPr/>
            <p:nvPr/>
          </p:nvSpPr>
          <p:spPr>
            <a:xfrm>
              <a:off x="3542072" y="422785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Rounded Rectangle 93"/>
            <p:cNvSpPr/>
            <p:nvPr/>
          </p:nvSpPr>
          <p:spPr>
            <a:xfrm>
              <a:off x="4307486" y="457162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6</a:t>
              </a:r>
              <a:endParaRPr lang="en-GB" sz="2000" dirty="0"/>
            </a:p>
          </p:txBody>
        </p:sp>
        <p:sp>
          <p:nvSpPr>
            <p:cNvPr id="95" name="Rectangle 94"/>
            <p:cNvSpPr/>
            <p:nvPr/>
          </p:nvSpPr>
          <p:spPr>
            <a:xfrm>
              <a:off x="4499050" y="420353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6</a:t>
              </a:r>
              <a:endParaRPr lang="en-GB" sz="1800" dirty="0">
                <a:solidFill>
                  <a:schemeClr val="tx2"/>
                </a:solidFill>
              </a:endParaRPr>
            </a:p>
          </p:txBody>
        </p:sp>
        <p:sp>
          <p:nvSpPr>
            <p:cNvPr id="96" name="Rounded Rectangle 95"/>
            <p:cNvSpPr/>
            <p:nvPr/>
          </p:nvSpPr>
          <p:spPr>
            <a:xfrm>
              <a:off x="4884977" y="457162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97" name="Rectangle 96"/>
            <p:cNvSpPr/>
            <p:nvPr/>
          </p:nvSpPr>
          <p:spPr>
            <a:xfrm>
              <a:off x="5076541" y="420353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7</a:t>
              </a:r>
              <a:endParaRPr lang="en-GB" sz="1800" dirty="0">
                <a:solidFill>
                  <a:schemeClr val="tx2"/>
                </a:solidFill>
              </a:endParaRPr>
            </a:p>
          </p:txBody>
        </p:sp>
        <p:sp>
          <p:nvSpPr>
            <p:cNvPr id="98" name="Rounded Rectangle 97"/>
            <p:cNvSpPr/>
            <p:nvPr/>
          </p:nvSpPr>
          <p:spPr>
            <a:xfrm>
              <a:off x="5430025" y="455802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9</a:t>
              </a:r>
              <a:endParaRPr lang="en-GB" sz="2000" dirty="0"/>
            </a:p>
          </p:txBody>
        </p:sp>
        <p:sp>
          <p:nvSpPr>
            <p:cNvPr id="99" name="Rectangle 98"/>
            <p:cNvSpPr/>
            <p:nvPr/>
          </p:nvSpPr>
          <p:spPr>
            <a:xfrm>
              <a:off x="5621589" y="418993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8</a:t>
              </a:r>
              <a:endParaRPr lang="en-GB" sz="1800" dirty="0">
                <a:solidFill>
                  <a:schemeClr val="tx2"/>
                </a:solidFill>
              </a:endParaRPr>
            </a:p>
          </p:txBody>
        </p:sp>
        <p:grpSp>
          <p:nvGrpSpPr>
            <p:cNvPr id="100" name="Group 99"/>
            <p:cNvGrpSpPr/>
            <p:nvPr/>
          </p:nvGrpSpPr>
          <p:grpSpPr>
            <a:xfrm>
              <a:off x="3654147" y="5238114"/>
              <a:ext cx="732573" cy="857806"/>
              <a:chOff x="2577804" y="5189024"/>
              <a:chExt cx="732573" cy="857806"/>
            </a:xfrm>
          </p:grpSpPr>
          <p:sp>
            <p:nvSpPr>
              <p:cNvPr id="107" name="Text Box 5"/>
              <p:cNvSpPr txBox="1">
                <a:spLocks noChangeArrowheads="1"/>
              </p:cNvSpPr>
              <p:nvPr/>
            </p:nvSpPr>
            <p:spPr bwMode="gray">
              <a:xfrm>
                <a:off x="2577804" y="5510657"/>
                <a:ext cx="732573" cy="536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mid</a:t>
                </a:r>
                <a:endParaRPr lang="en-US" altLang="en-US" sz="1800" dirty="0"/>
              </a:p>
            </p:txBody>
          </p:sp>
          <p:sp>
            <p:nvSpPr>
              <p:cNvPr id="108" name="Up Arrow 107"/>
              <p:cNvSpPr/>
              <p:nvPr/>
            </p:nvSpPr>
            <p:spPr>
              <a:xfrm>
                <a:off x="2854091"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101" name="Group 100"/>
            <p:cNvGrpSpPr/>
            <p:nvPr/>
          </p:nvGrpSpPr>
          <p:grpSpPr>
            <a:xfrm>
              <a:off x="4354892" y="5238114"/>
              <a:ext cx="373500" cy="809601"/>
              <a:chOff x="3743249" y="5189024"/>
              <a:chExt cx="373500" cy="809601"/>
            </a:xfrm>
          </p:grpSpPr>
          <p:sp>
            <p:nvSpPr>
              <p:cNvPr id="105" name="Text Box 5"/>
              <p:cNvSpPr txBox="1">
                <a:spLocks noChangeArrowheads="1"/>
              </p:cNvSpPr>
              <p:nvPr/>
            </p:nvSpPr>
            <p:spPr bwMode="gray">
              <a:xfrm>
                <a:off x="3743249" y="5503232"/>
                <a:ext cx="37350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b</a:t>
                </a:r>
                <a:endParaRPr lang="en-US" altLang="en-US" sz="1800" dirty="0"/>
              </a:p>
            </p:txBody>
          </p:sp>
          <p:sp>
            <p:nvSpPr>
              <p:cNvPr id="106" name="Up Arrow 105"/>
              <p:cNvSpPr/>
              <p:nvPr/>
            </p:nvSpPr>
            <p:spPr>
              <a:xfrm>
                <a:off x="3839999"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102" name="Group 101"/>
            <p:cNvGrpSpPr/>
            <p:nvPr/>
          </p:nvGrpSpPr>
          <p:grpSpPr>
            <a:xfrm>
              <a:off x="1736802" y="5230690"/>
              <a:ext cx="357470" cy="817026"/>
              <a:chOff x="1692147" y="5181600"/>
              <a:chExt cx="357470" cy="817026"/>
            </a:xfrm>
          </p:grpSpPr>
          <p:sp>
            <p:nvSpPr>
              <p:cNvPr id="103" name="Text Box 5"/>
              <p:cNvSpPr txBox="1">
                <a:spLocks noChangeArrowheads="1"/>
              </p:cNvSpPr>
              <p:nvPr/>
            </p:nvSpPr>
            <p:spPr bwMode="gray">
              <a:xfrm>
                <a:off x="1692147" y="5503233"/>
                <a:ext cx="35747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a</a:t>
                </a:r>
                <a:endParaRPr lang="en-US" altLang="en-US" sz="1800" dirty="0"/>
              </a:p>
            </p:txBody>
          </p:sp>
          <p:sp>
            <p:nvSpPr>
              <p:cNvPr id="104" name="Up Arrow 103"/>
              <p:cNvSpPr/>
              <p:nvPr/>
            </p:nvSpPr>
            <p:spPr>
              <a:xfrm>
                <a:off x="1772812" y="5181600"/>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sp>
        <p:nvSpPr>
          <p:cNvPr id="3" name="Rectangle 2"/>
          <p:cNvSpPr/>
          <p:nvPr/>
        </p:nvSpPr>
        <p:spPr>
          <a:xfrm>
            <a:off x="1247337" y="2544516"/>
            <a:ext cx="2614784" cy="102716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06341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7"/>
                                        </p:tgtEl>
                                      </p:cBhvr>
                                    </p:animEffect>
                                    <p:animScale>
                                      <p:cBhvr>
                                        <p:cTn id="7" dur="250" autoRev="1" fill="hold"/>
                                        <p:tgtEl>
                                          <p:spTgt spid="57"/>
                                        </p:tgtEl>
                                      </p:cBhvr>
                                      <p:by x="105000" y="105000"/>
                                    </p:animScale>
                                  </p:childTnLst>
                                </p:cTn>
                              </p:par>
                              <p:par>
                                <p:cTn id="8" presetID="26" presetClass="emph" presetSubtype="0" fill="hold" nodeType="withEffect">
                                  <p:stCondLst>
                                    <p:cond delay="0"/>
                                  </p:stCondLst>
                                  <p:childTnLst>
                                    <p:animEffect transition="out" filter="fade">
                                      <p:cBhvr>
                                        <p:cTn id="9" dur="500" tmFilter="0, 0; .2, .5; .8, .5; 1, 0"/>
                                        <p:tgtEl>
                                          <p:spTgt spid="78"/>
                                        </p:tgtEl>
                                      </p:cBhvr>
                                    </p:animEffect>
                                    <p:animScale>
                                      <p:cBhvr>
                                        <p:cTn id="10" dur="250" autoRev="1" fill="hold"/>
                                        <p:tgtEl>
                                          <p:spTgt spid="78"/>
                                        </p:tgtEl>
                                      </p:cBhvr>
                                      <p:by x="105000" y="105000"/>
                                    </p:animScale>
                                  </p:childTnLst>
                                </p:cTn>
                              </p:par>
                              <p:par>
                                <p:cTn id="11" presetID="26" presetClass="emph" presetSubtype="0" fill="hold" grpId="0" nodeType="withEffect">
                                  <p:stCondLst>
                                    <p:cond delay="0"/>
                                  </p:stCondLst>
                                  <p:childTnLst>
                                    <p:animEffect transition="out" filter="fade">
                                      <p:cBhvr>
                                        <p:cTn id="12" dur="500" tmFilter="0, 0; .2, .5; .8, .5; 1, 0"/>
                                        <p:tgtEl>
                                          <p:spTgt spid="66"/>
                                        </p:tgtEl>
                                      </p:cBhvr>
                                    </p:animEffect>
                                    <p:animScale>
                                      <p:cBhvr>
                                        <p:cTn id="13" dur="250" autoRev="1" fill="hold"/>
                                        <p:tgtEl>
                                          <p:spTgt spid="66"/>
                                        </p:tgtEl>
                                      </p:cBhvr>
                                      <p:by x="105000" y="105000"/>
                                    </p:animScale>
                                  </p:childTnLst>
                                </p:cTn>
                              </p:par>
                              <p:par>
                                <p:cTn id="14" presetID="26" presetClass="emph" presetSubtype="0" fill="hold" nodeType="withEffect">
                                  <p:stCondLst>
                                    <p:cond delay="0"/>
                                  </p:stCondLst>
                                  <p:childTnLst>
                                    <p:animEffect transition="out" filter="fade">
                                      <p:cBhvr>
                                        <p:cTn id="15" dur="500" tmFilter="0, 0; .2, .5; .8, .5; 1, 0"/>
                                        <p:tgtEl>
                                          <p:spTgt spid="75"/>
                                        </p:tgtEl>
                                      </p:cBhvr>
                                    </p:animEffect>
                                    <p:animScale>
                                      <p:cBhvr>
                                        <p:cTn id="16" dur="250" autoRev="1" fill="hold"/>
                                        <p:tgtEl>
                                          <p:spTgt spid="75"/>
                                        </p:tgtEl>
                                      </p:cBhvr>
                                      <p:by x="105000" y="105000"/>
                                    </p:animScale>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81"/>
                                        </p:tgtEl>
                                        <p:attrNameLst>
                                          <p:attrName>style.visibility</p:attrName>
                                        </p:attrNameLst>
                                      </p:cBhvr>
                                      <p:to>
                                        <p:strVal val="visible"/>
                                      </p:to>
                                    </p:set>
                                    <p:animEffect transition="in" filter="fade">
                                      <p:cBhvr>
                                        <p:cTn id="21" dur="500"/>
                                        <p:tgtEl>
                                          <p:spTgt spid="81"/>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1" nodeType="clickEffect">
                                  <p:stCondLst>
                                    <p:cond delay="0"/>
                                  </p:stCondLst>
                                  <p:childTnLst>
                                    <p:set>
                                      <p:cBhvr>
                                        <p:cTn id="25" dur="1" fill="hold">
                                          <p:stCondLst>
                                            <p:cond delay="0"/>
                                          </p:stCondLst>
                                        </p:cTn>
                                        <p:tgtEl>
                                          <p:spTgt spid="3"/>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42" presetClass="path" presetSubtype="0" accel="50000" decel="50000" fill="hold" grpId="0" nodeType="clickEffect">
                                  <p:stCondLst>
                                    <p:cond delay="0"/>
                                  </p:stCondLst>
                                  <p:childTnLst>
                                    <p:animMotion origin="layout" path="M -0.00129 0.01088 L 0.07807 0.2875 " pathEditMode="relative" rAng="0" ptsTypes="AA">
                                      <p:cBhvr>
                                        <p:cTn id="29" dur="2000" fill="hold"/>
                                        <p:tgtEl>
                                          <p:spTgt spid="3"/>
                                        </p:tgtEl>
                                        <p:attrNameLst>
                                          <p:attrName>ppt_x</p:attrName>
                                          <p:attrName>ppt_y</p:attrName>
                                        </p:attrNameLst>
                                      </p:cBhvr>
                                      <p:rCtr x="3960" y="1381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66" grpId="0" animBg="1"/>
      <p:bldP spid="3" grpId="0" animBg="1"/>
      <p:bldP spid="3" grpId="1"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err="1">
                <a:latin typeface="Arial" panose="020B0604020202020204" pitchFamily="34" charset="0"/>
              </a:rPr>
              <a:t>Mergesort</a:t>
            </a:r>
            <a:r>
              <a:rPr lang="en-US" altLang="en-US" dirty="0">
                <a:latin typeface="Arial" panose="020B0604020202020204" pitchFamily="34" charset="0"/>
              </a:rPr>
              <a:t> </a:t>
            </a:r>
            <a:r>
              <a:rPr lang="en-US" altLang="en-US" dirty="0" smtClean="0">
                <a:latin typeface="Arial" panose="020B0604020202020204" pitchFamily="34" charset="0"/>
              </a:rPr>
              <a:t>Algorithm (Recap)</a:t>
            </a:r>
            <a:endParaRPr lang="en-US" altLang="en-US" dirty="0">
              <a:latin typeface="Arial" panose="020B0604020202020204" pitchFamily="34" charset="0"/>
            </a:endParaRPr>
          </a:p>
        </p:txBody>
      </p:sp>
      <p:sp>
        <p:nvSpPr>
          <p:cNvPr id="94211" name="Rectangle 3"/>
          <p:cNvSpPr>
            <a:spLocks noGrp="1" noChangeArrowheads="1"/>
          </p:cNvSpPr>
          <p:nvPr>
            <p:ph sz="quarter" idx="17"/>
          </p:nvPr>
        </p:nvSpPr>
        <p:spPr>
          <a:xfrm>
            <a:off x="366617" y="1471612"/>
            <a:ext cx="9041068" cy="5005387"/>
          </a:xfrm>
        </p:spPr>
        <p:txBody>
          <a:bodyPr/>
          <a:lstStyle/>
          <a:p>
            <a:pPr marL="187325" lvl="1" indent="0">
              <a:lnSpc>
                <a:spcPct val="80000"/>
              </a:lnSpc>
              <a:buNone/>
            </a:pPr>
            <a:r>
              <a:rPr lang="en-US" altLang="en-US" sz="2400" b="1" dirty="0" smtClean="0">
                <a:solidFill>
                  <a:srgbClr val="C00000"/>
                </a:solidFill>
                <a:latin typeface="Arial" panose="020B0604020202020204" pitchFamily="34" charset="0"/>
              </a:rPr>
              <a:t>Case 3:</a:t>
            </a:r>
            <a:r>
              <a:rPr lang="en-US" altLang="en-US" sz="2400" dirty="0" smtClean="0">
                <a:solidFill>
                  <a:srgbClr val="C00000"/>
                </a:solidFill>
                <a:latin typeface="Arial" panose="020B0604020202020204" pitchFamily="34" charset="0"/>
              </a:rPr>
              <a:t> </a:t>
            </a:r>
            <a:r>
              <a:rPr lang="en-US" altLang="en-US" sz="2400" dirty="0">
                <a:latin typeface="Arial" panose="020B0604020202020204" pitchFamily="34" charset="0"/>
              </a:rPr>
              <a:t>if </a:t>
            </a:r>
            <a:r>
              <a:rPr lang="en-US" altLang="en-US" sz="2400" dirty="0">
                <a:solidFill>
                  <a:srgbClr val="0000FF"/>
                </a:solidFill>
                <a:latin typeface="Arial" panose="020B0604020202020204" pitchFamily="34" charset="0"/>
              </a:rPr>
              <a:t>slot[a] == slot[b]</a:t>
            </a:r>
            <a:r>
              <a:rPr lang="en-US" altLang="en-US" sz="2400" dirty="0">
                <a:latin typeface="Arial" panose="020B0604020202020204" pitchFamily="34" charset="0"/>
              </a:rPr>
              <a:t>, then </a:t>
            </a:r>
            <a:r>
              <a:rPr lang="en-US" altLang="en-US" sz="2400" dirty="0">
                <a:solidFill>
                  <a:srgbClr val="0000FF"/>
                </a:solidFill>
                <a:latin typeface="Arial" panose="020B0604020202020204" pitchFamily="34" charset="0"/>
              </a:rPr>
              <a:t>slot[a]</a:t>
            </a:r>
            <a:r>
              <a:rPr lang="en-US" altLang="en-US" sz="2400" dirty="0">
                <a:latin typeface="Arial" panose="020B0604020202020204" pitchFamily="34" charset="0"/>
              </a:rPr>
              <a:t> is in </a:t>
            </a:r>
            <a:r>
              <a:rPr lang="en-US" altLang="en-US" sz="2400" dirty="0" smtClean="0">
                <a:latin typeface="Arial" panose="020B0604020202020204" pitchFamily="34" charset="0"/>
              </a:rPr>
              <a:t>the correct position. So, </a:t>
            </a:r>
            <a:r>
              <a:rPr lang="en-US" altLang="en-US" sz="2400" dirty="0">
                <a:latin typeface="Arial" panose="020B0604020202020204" pitchFamily="34" charset="0"/>
              </a:rPr>
              <a:t>move </a:t>
            </a:r>
            <a:r>
              <a:rPr lang="en-US" altLang="en-US" sz="2400" dirty="0">
                <a:solidFill>
                  <a:srgbClr val="0000FF"/>
                </a:solidFill>
                <a:latin typeface="Arial" panose="020B0604020202020204" pitchFamily="34" charset="0"/>
              </a:rPr>
              <a:t>slot[b]</a:t>
            </a:r>
            <a:r>
              <a:rPr lang="en-US" altLang="en-US" sz="2400" dirty="0">
                <a:latin typeface="Arial" panose="020B0604020202020204" pitchFamily="34" charset="0"/>
              </a:rPr>
              <a:t> </a:t>
            </a:r>
            <a:r>
              <a:rPr lang="en-US" altLang="en-US" sz="2400" dirty="0" smtClean="0">
                <a:latin typeface="Arial" panose="020B0604020202020204" pitchFamily="34" charset="0"/>
              </a:rPr>
              <a:t>next to </a:t>
            </a:r>
            <a:r>
              <a:rPr lang="en-US" altLang="en-US" sz="2400" dirty="0">
                <a:latin typeface="Arial" panose="020B0604020202020204" pitchFamily="34" charset="0"/>
              </a:rPr>
              <a:t>beside </a:t>
            </a:r>
            <a:r>
              <a:rPr lang="en-US" altLang="en-US" sz="2400" dirty="0">
                <a:solidFill>
                  <a:srgbClr val="0000FF"/>
                </a:solidFill>
                <a:latin typeface="Arial" panose="020B0604020202020204" pitchFamily="34" charset="0"/>
              </a:rPr>
              <a:t>slot[a</a:t>
            </a:r>
            <a:r>
              <a:rPr lang="en-US" altLang="en-US" sz="2400" dirty="0" smtClean="0">
                <a:solidFill>
                  <a:srgbClr val="0000FF"/>
                </a:solidFill>
                <a:latin typeface="Arial" panose="020B0604020202020204" pitchFamily="34" charset="0"/>
              </a:rPr>
              <a:t>]</a:t>
            </a:r>
            <a:r>
              <a:rPr lang="en-US" altLang="en-US" sz="2400" dirty="0" smtClean="0">
                <a:latin typeface="Arial" panose="020B0604020202020204" pitchFamily="34" charset="0"/>
              </a:rPr>
              <a:t>, </a:t>
            </a:r>
            <a:r>
              <a:rPr lang="en-US" altLang="en-US" sz="2400" dirty="0">
                <a:latin typeface="Arial" panose="020B0604020202020204" pitchFamily="34" charset="0"/>
              </a:rPr>
              <a:t>by </a:t>
            </a:r>
            <a:r>
              <a:rPr lang="en-US" altLang="en-US" sz="2400" dirty="0" smtClean="0">
                <a:latin typeface="Arial" panose="020B0604020202020204" pitchFamily="34" charset="0"/>
              </a:rPr>
              <a:t>Right-shifting </a:t>
            </a:r>
            <a:r>
              <a:rPr lang="en-US" altLang="en-US" sz="2400" dirty="0">
                <a:latin typeface="Arial" panose="020B0604020202020204" pitchFamily="34" charset="0"/>
              </a:rPr>
              <a:t>and swapping</a:t>
            </a:r>
            <a:endParaRPr lang="en-US" altLang="en-US" sz="2400" dirty="0"/>
          </a:p>
          <a:p>
            <a:pPr marL="530225" lvl="1" indent="-342900">
              <a:lnSpc>
                <a:spcPct val="80000"/>
              </a:lnSpc>
            </a:pPr>
            <a:endParaRPr lang="en-US" altLang="en-US" sz="2400" dirty="0">
              <a:latin typeface="Arial" panose="020B0604020202020204" pitchFamily="34" charset="0"/>
            </a:endParaRPr>
          </a:p>
          <a:p>
            <a:pPr marL="447675" lvl="1" indent="-260350">
              <a:lnSpc>
                <a:spcPct val="80000"/>
              </a:lnSpc>
            </a:pPr>
            <a:endParaRPr lang="en-US" altLang="en-US" sz="2400" dirty="0">
              <a:latin typeface="Arial" panose="020B0604020202020204" pitchFamily="34" charset="0"/>
            </a:endParaRPr>
          </a:p>
          <a:p>
            <a:pPr marL="447675" lvl="1" indent="-260350">
              <a:lnSpc>
                <a:spcPct val="80000"/>
              </a:lnSpc>
            </a:pPr>
            <a:endParaRPr lang="en-US" altLang="en-US" sz="2400" dirty="0"/>
          </a:p>
          <a:p>
            <a:pPr marL="187325" lvl="1" indent="0">
              <a:lnSpc>
                <a:spcPct val="80000"/>
              </a:lnSpc>
              <a:buNone/>
            </a:pPr>
            <a:endParaRPr lang="en-US" altLang="en-US" sz="2400" dirty="0"/>
          </a:p>
          <a:p>
            <a:pPr marL="47644" indent="-260350">
              <a:lnSpc>
                <a:spcPct val="80000"/>
              </a:lnSpc>
            </a:pPr>
            <a:endParaRPr lang="en-US" altLang="en-US" dirty="0">
              <a:solidFill>
                <a:srgbClr val="0000FF"/>
              </a:solidFill>
            </a:endParaRPr>
          </a:p>
          <a:p>
            <a:pPr marL="447675" lvl="1" indent="-260350">
              <a:lnSpc>
                <a:spcPct val="80000"/>
              </a:lnSpc>
            </a:pPr>
            <a:endParaRPr lang="en-US" altLang="en-US" sz="2400" dirty="0"/>
          </a:p>
          <a:p>
            <a:pPr marL="187325" lvl="1" indent="0">
              <a:lnSpc>
                <a:spcPct val="80000"/>
              </a:lnSpc>
              <a:buNone/>
            </a:pPr>
            <a:endParaRPr lang="en-US" altLang="en-US" sz="2400" dirty="0" smtClean="0"/>
          </a:p>
        </p:txBody>
      </p:sp>
      <p:sp>
        <p:nvSpPr>
          <p:cNvPr id="57" name="Rounded Rectangle 56"/>
          <p:cNvSpPr/>
          <p:nvPr/>
        </p:nvSpPr>
        <p:spPr>
          <a:xfrm>
            <a:off x="1452361" y="288637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a:t>
            </a:r>
            <a:endParaRPr lang="en-GB" sz="2000" dirty="0"/>
          </a:p>
        </p:txBody>
      </p:sp>
      <p:sp>
        <p:nvSpPr>
          <p:cNvPr id="58" name="Rectangle 57"/>
          <p:cNvSpPr/>
          <p:nvPr/>
        </p:nvSpPr>
        <p:spPr>
          <a:xfrm>
            <a:off x="1643925" y="251828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59" name="Rectangle 58"/>
          <p:cNvSpPr/>
          <p:nvPr/>
        </p:nvSpPr>
        <p:spPr>
          <a:xfrm>
            <a:off x="1272818" y="254260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Rounded Rectangle 59"/>
          <p:cNvSpPr/>
          <p:nvPr/>
        </p:nvSpPr>
        <p:spPr>
          <a:xfrm>
            <a:off x="2038232" y="288637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5</a:t>
            </a:r>
            <a:endParaRPr lang="en-GB" sz="2000" dirty="0"/>
          </a:p>
        </p:txBody>
      </p:sp>
      <p:sp>
        <p:nvSpPr>
          <p:cNvPr id="61" name="Rectangle 60"/>
          <p:cNvSpPr/>
          <p:nvPr/>
        </p:nvSpPr>
        <p:spPr>
          <a:xfrm>
            <a:off x="2229796" y="251828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62" name="Rounded Rectangle 61"/>
          <p:cNvSpPr/>
          <p:nvPr/>
        </p:nvSpPr>
        <p:spPr>
          <a:xfrm>
            <a:off x="2615723" y="288637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63" name="Rectangle 62"/>
          <p:cNvSpPr/>
          <p:nvPr/>
        </p:nvSpPr>
        <p:spPr>
          <a:xfrm>
            <a:off x="2807287" y="251828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3</a:t>
            </a:r>
            <a:endParaRPr lang="en-GB" sz="1800" dirty="0">
              <a:solidFill>
                <a:schemeClr val="tx2"/>
              </a:solidFill>
            </a:endParaRPr>
          </a:p>
        </p:txBody>
      </p:sp>
      <p:sp>
        <p:nvSpPr>
          <p:cNvPr id="64" name="Rounded Rectangle 63"/>
          <p:cNvSpPr/>
          <p:nvPr/>
        </p:nvSpPr>
        <p:spPr>
          <a:xfrm>
            <a:off x="3160771" y="287277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8</a:t>
            </a:r>
            <a:endParaRPr lang="en-GB" sz="2000" dirty="0"/>
          </a:p>
        </p:txBody>
      </p:sp>
      <p:sp>
        <p:nvSpPr>
          <p:cNvPr id="65" name="Rectangle 64"/>
          <p:cNvSpPr/>
          <p:nvPr/>
        </p:nvSpPr>
        <p:spPr>
          <a:xfrm>
            <a:off x="3352335" y="250468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4</a:t>
            </a:r>
            <a:endParaRPr lang="en-GB" sz="1800" dirty="0">
              <a:solidFill>
                <a:schemeClr val="tx2"/>
              </a:solidFill>
            </a:endParaRPr>
          </a:p>
        </p:txBody>
      </p:sp>
      <p:sp>
        <p:nvSpPr>
          <p:cNvPr id="66" name="Rounded Rectangle 65"/>
          <p:cNvSpPr/>
          <p:nvPr/>
        </p:nvSpPr>
        <p:spPr>
          <a:xfrm>
            <a:off x="4165836" y="288637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a:t>
            </a:r>
            <a:endParaRPr lang="en-GB" sz="2000" dirty="0"/>
          </a:p>
        </p:txBody>
      </p:sp>
      <p:sp>
        <p:nvSpPr>
          <p:cNvPr id="67" name="Rectangle 66"/>
          <p:cNvSpPr/>
          <p:nvPr/>
        </p:nvSpPr>
        <p:spPr>
          <a:xfrm>
            <a:off x="4357400" y="251828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5</a:t>
            </a:r>
            <a:endParaRPr lang="en-GB" sz="1800" dirty="0">
              <a:solidFill>
                <a:schemeClr val="tx2"/>
              </a:solidFill>
            </a:endParaRPr>
          </a:p>
        </p:txBody>
      </p:sp>
      <p:sp>
        <p:nvSpPr>
          <p:cNvPr id="68" name="Rectangle 67"/>
          <p:cNvSpPr/>
          <p:nvPr/>
        </p:nvSpPr>
        <p:spPr>
          <a:xfrm>
            <a:off x="3986293" y="254260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Rounded Rectangle 68"/>
          <p:cNvSpPr/>
          <p:nvPr/>
        </p:nvSpPr>
        <p:spPr>
          <a:xfrm>
            <a:off x="4751707" y="288637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6</a:t>
            </a:r>
            <a:endParaRPr lang="en-GB" sz="2000" dirty="0"/>
          </a:p>
        </p:txBody>
      </p:sp>
      <p:sp>
        <p:nvSpPr>
          <p:cNvPr id="70" name="Rectangle 69"/>
          <p:cNvSpPr/>
          <p:nvPr/>
        </p:nvSpPr>
        <p:spPr>
          <a:xfrm>
            <a:off x="4943271" y="251828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6</a:t>
            </a:r>
            <a:endParaRPr lang="en-GB" sz="1800" dirty="0">
              <a:solidFill>
                <a:schemeClr val="tx2"/>
              </a:solidFill>
            </a:endParaRPr>
          </a:p>
        </p:txBody>
      </p:sp>
      <p:sp>
        <p:nvSpPr>
          <p:cNvPr id="71" name="Rounded Rectangle 70"/>
          <p:cNvSpPr/>
          <p:nvPr/>
        </p:nvSpPr>
        <p:spPr>
          <a:xfrm>
            <a:off x="5329198" y="288637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72" name="Rectangle 71"/>
          <p:cNvSpPr/>
          <p:nvPr/>
        </p:nvSpPr>
        <p:spPr>
          <a:xfrm>
            <a:off x="5520762" y="251828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7</a:t>
            </a:r>
            <a:endParaRPr lang="en-GB" sz="1800" dirty="0">
              <a:solidFill>
                <a:schemeClr val="tx2"/>
              </a:solidFill>
            </a:endParaRPr>
          </a:p>
        </p:txBody>
      </p:sp>
      <p:sp>
        <p:nvSpPr>
          <p:cNvPr id="73" name="Rounded Rectangle 72"/>
          <p:cNvSpPr/>
          <p:nvPr/>
        </p:nvSpPr>
        <p:spPr>
          <a:xfrm>
            <a:off x="5874246" y="287277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9</a:t>
            </a:r>
            <a:endParaRPr lang="en-GB" sz="2000" dirty="0"/>
          </a:p>
        </p:txBody>
      </p:sp>
      <p:sp>
        <p:nvSpPr>
          <p:cNvPr id="74" name="Rectangle 73"/>
          <p:cNvSpPr/>
          <p:nvPr/>
        </p:nvSpPr>
        <p:spPr>
          <a:xfrm>
            <a:off x="6065810" y="250468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8</a:t>
            </a:r>
            <a:endParaRPr lang="en-GB" sz="1800" dirty="0">
              <a:solidFill>
                <a:schemeClr val="tx2"/>
              </a:solidFill>
            </a:endParaRPr>
          </a:p>
        </p:txBody>
      </p:sp>
      <p:grpSp>
        <p:nvGrpSpPr>
          <p:cNvPr id="75" name="Group 74"/>
          <p:cNvGrpSpPr/>
          <p:nvPr/>
        </p:nvGrpSpPr>
        <p:grpSpPr>
          <a:xfrm>
            <a:off x="4178665" y="3552864"/>
            <a:ext cx="373500" cy="817026"/>
            <a:chOff x="3730169" y="5189024"/>
            <a:chExt cx="373500" cy="817026"/>
          </a:xfrm>
        </p:grpSpPr>
        <p:sp>
          <p:nvSpPr>
            <p:cNvPr id="76" name="Text Box 5"/>
            <p:cNvSpPr txBox="1">
              <a:spLocks noChangeArrowheads="1"/>
            </p:cNvSpPr>
            <p:nvPr/>
          </p:nvSpPr>
          <p:spPr bwMode="gray">
            <a:xfrm>
              <a:off x="3730169" y="5510657"/>
              <a:ext cx="37350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b</a:t>
              </a:r>
              <a:endParaRPr lang="en-US" altLang="en-US" sz="1800" dirty="0"/>
            </a:p>
          </p:txBody>
        </p:sp>
        <p:sp>
          <p:nvSpPr>
            <p:cNvPr id="77" name="Up Arrow 76"/>
            <p:cNvSpPr/>
            <p:nvPr/>
          </p:nvSpPr>
          <p:spPr>
            <a:xfrm>
              <a:off x="3839999"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78" name="Group 77"/>
          <p:cNvGrpSpPr/>
          <p:nvPr/>
        </p:nvGrpSpPr>
        <p:grpSpPr>
          <a:xfrm>
            <a:off x="1501418" y="3545440"/>
            <a:ext cx="357470" cy="817026"/>
            <a:chOff x="1012542" y="5181600"/>
            <a:chExt cx="357470" cy="817026"/>
          </a:xfrm>
        </p:grpSpPr>
        <p:sp>
          <p:nvSpPr>
            <p:cNvPr id="79" name="Text Box 5"/>
            <p:cNvSpPr txBox="1">
              <a:spLocks noChangeArrowheads="1"/>
            </p:cNvSpPr>
            <p:nvPr/>
          </p:nvSpPr>
          <p:spPr bwMode="gray">
            <a:xfrm>
              <a:off x="1012542" y="5503233"/>
              <a:ext cx="35747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a</a:t>
              </a:r>
              <a:endParaRPr lang="en-US" altLang="en-US" sz="1800" dirty="0"/>
            </a:p>
          </p:txBody>
        </p:sp>
        <p:sp>
          <p:nvSpPr>
            <p:cNvPr id="80" name="Up Arrow 79"/>
            <p:cNvSpPr/>
            <p:nvPr/>
          </p:nvSpPr>
          <p:spPr>
            <a:xfrm>
              <a:off x="1093207" y="5181600"/>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161" name="Group 160"/>
          <p:cNvGrpSpPr/>
          <p:nvPr/>
        </p:nvGrpSpPr>
        <p:grpSpPr>
          <a:xfrm>
            <a:off x="1241618" y="4342413"/>
            <a:ext cx="5322615" cy="983304"/>
            <a:chOff x="836612" y="4670835"/>
            <a:chExt cx="5322615" cy="983304"/>
          </a:xfrm>
        </p:grpSpPr>
        <p:sp>
          <p:nvSpPr>
            <p:cNvPr id="162" name="Rounded Rectangle 161"/>
            <p:cNvSpPr/>
            <p:nvPr/>
          </p:nvSpPr>
          <p:spPr>
            <a:xfrm>
              <a:off x="1016155" y="5052523"/>
              <a:ext cx="478800" cy="4788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a:t>
              </a:r>
              <a:endParaRPr lang="en-GB" sz="2000" dirty="0"/>
            </a:p>
          </p:txBody>
        </p:sp>
        <p:sp>
          <p:nvSpPr>
            <p:cNvPr id="163" name="Rectangle 162"/>
            <p:cNvSpPr/>
            <p:nvPr/>
          </p:nvSpPr>
          <p:spPr>
            <a:xfrm>
              <a:off x="1207719" y="46844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164" name="Rectangle 163"/>
            <p:cNvSpPr/>
            <p:nvPr/>
          </p:nvSpPr>
          <p:spPr>
            <a:xfrm>
              <a:off x="836612" y="4708761"/>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5" name="Rounded Rectangle 164"/>
            <p:cNvSpPr/>
            <p:nvPr/>
          </p:nvSpPr>
          <p:spPr>
            <a:xfrm>
              <a:off x="1602026" y="5052523"/>
              <a:ext cx="478800" cy="4788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a:t>
              </a:r>
              <a:endParaRPr lang="en-GB" sz="2000" dirty="0"/>
            </a:p>
          </p:txBody>
        </p:sp>
        <p:sp>
          <p:nvSpPr>
            <p:cNvPr id="166" name="Rectangle 165"/>
            <p:cNvSpPr/>
            <p:nvPr/>
          </p:nvSpPr>
          <p:spPr>
            <a:xfrm>
              <a:off x="1793590" y="46844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167" name="Rounded Rectangle 166"/>
            <p:cNvSpPr/>
            <p:nvPr/>
          </p:nvSpPr>
          <p:spPr>
            <a:xfrm>
              <a:off x="2179517" y="5052523"/>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5</a:t>
              </a:r>
              <a:endParaRPr lang="en-GB" sz="2000" dirty="0"/>
            </a:p>
          </p:txBody>
        </p:sp>
        <p:sp>
          <p:nvSpPr>
            <p:cNvPr id="168" name="Rectangle 167"/>
            <p:cNvSpPr/>
            <p:nvPr/>
          </p:nvSpPr>
          <p:spPr>
            <a:xfrm>
              <a:off x="2371081" y="46844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3</a:t>
              </a:r>
              <a:endParaRPr lang="en-GB" sz="1800" dirty="0">
                <a:solidFill>
                  <a:schemeClr val="tx2"/>
                </a:solidFill>
              </a:endParaRPr>
            </a:p>
          </p:txBody>
        </p:sp>
        <p:sp>
          <p:nvSpPr>
            <p:cNvPr id="169" name="Rounded Rectangle 168"/>
            <p:cNvSpPr/>
            <p:nvPr/>
          </p:nvSpPr>
          <p:spPr>
            <a:xfrm>
              <a:off x="2724565" y="5038926"/>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170" name="Rectangle 169"/>
            <p:cNvSpPr/>
            <p:nvPr/>
          </p:nvSpPr>
          <p:spPr>
            <a:xfrm>
              <a:off x="2916129" y="467083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4</a:t>
              </a:r>
              <a:endParaRPr lang="en-GB" sz="1800" dirty="0">
                <a:solidFill>
                  <a:schemeClr val="tx2"/>
                </a:solidFill>
              </a:endParaRPr>
            </a:p>
          </p:txBody>
        </p:sp>
        <p:sp>
          <p:nvSpPr>
            <p:cNvPr id="171" name="Rounded Rectangle 170"/>
            <p:cNvSpPr/>
            <p:nvPr/>
          </p:nvSpPr>
          <p:spPr>
            <a:xfrm>
              <a:off x="3729630" y="5052523"/>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8</a:t>
              </a:r>
              <a:endParaRPr lang="en-GB" sz="2000" dirty="0"/>
            </a:p>
          </p:txBody>
        </p:sp>
        <p:sp>
          <p:nvSpPr>
            <p:cNvPr id="172" name="Rectangle 171"/>
            <p:cNvSpPr/>
            <p:nvPr/>
          </p:nvSpPr>
          <p:spPr>
            <a:xfrm>
              <a:off x="3921194" y="46844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5</a:t>
              </a:r>
              <a:endParaRPr lang="en-GB" sz="1800" dirty="0">
                <a:solidFill>
                  <a:schemeClr val="tx2"/>
                </a:solidFill>
              </a:endParaRPr>
            </a:p>
          </p:txBody>
        </p:sp>
        <p:sp>
          <p:nvSpPr>
            <p:cNvPr id="173" name="Rectangle 172"/>
            <p:cNvSpPr/>
            <p:nvPr/>
          </p:nvSpPr>
          <p:spPr>
            <a:xfrm>
              <a:off x="3550087" y="4708761"/>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4" name="Rounded Rectangle 173"/>
            <p:cNvSpPr/>
            <p:nvPr/>
          </p:nvSpPr>
          <p:spPr>
            <a:xfrm>
              <a:off x="4315501" y="5052523"/>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6</a:t>
              </a:r>
              <a:endParaRPr lang="en-GB" sz="2000" dirty="0"/>
            </a:p>
          </p:txBody>
        </p:sp>
        <p:sp>
          <p:nvSpPr>
            <p:cNvPr id="175" name="Rectangle 174"/>
            <p:cNvSpPr/>
            <p:nvPr/>
          </p:nvSpPr>
          <p:spPr>
            <a:xfrm>
              <a:off x="4507065" y="46844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6</a:t>
              </a:r>
              <a:endParaRPr lang="en-GB" sz="1800" dirty="0">
                <a:solidFill>
                  <a:schemeClr val="tx2"/>
                </a:solidFill>
              </a:endParaRPr>
            </a:p>
          </p:txBody>
        </p:sp>
        <p:sp>
          <p:nvSpPr>
            <p:cNvPr id="176" name="Rounded Rectangle 175"/>
            <p:cNvSpPr/>
            <p:nvPr/>
          </p:nvSpPr>
          <p:spPr>
            <a:xfrm>
              <a:off x="4892992" y="5052523"/>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177" name="Rectangle 176"/>
            <p:cNvSpPr/>
            <p:nvPr/>
          </p:nvSpPr>
          <p:spPr>
            <a:xfrm>
              <a:off x="5084556" y="46844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7</a:t>
              </a:r>
              <a:endParaRPr lang="en-GB" sz="1800" dirty="0">
                <a:solidFill>
                  <a:schemeClr val="tx2"/>
                </a:solidFill>
              </a:endParaRPr>
            </a:p>
          </p:txBody>
        </p:sp>
        <p:sp>
          <p:nvSpPr>
            <p:cNvPr id="178" name="Rounded Rectangle 177"/>
            <p:cNvSpPr/>
            <p:nvPr/>
          </p:nvSpPr>
          <p:spPr>
            <a:xfrm>
              <a:off x="5438040" y="5038926"/>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9</a:t>
              </a:r>
              <a:endParaRPr lang="en-GB" sz="2000" dirty="0"/>
            </a:p>
          </p:txBody>
        </p:sp>
        <p:sp>
          <p:nvSpPr>
            <p:cNvPr id="179" name="Rectangle 178"/>
            <p:cNvSpPr/>
            <p:nvPr/>
          </p:nvSpPr>
          <p:spPr>
            <a:xfrm>
              <a:off x="5629604" y="467083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8</a:t>
              </a:r>
              <a:endParaRPr lang="en-GB" sz="1800" dirty="0">
                <a:solidFill>
                  <a:schemeClr val="tx2"/>
                </a:solidFill>
              </a:endParaRPr>
            </a:p>
          </p:txBody>
        </p:sp>
      </p:grpSp>
      <p:grpSp>
        <p:nvGrpSpPr>
          <p:cNvPr id="180" name="Group 179"/>
          <p:cNvGrpSpPr/>
          <p:nvPr/>
        </p:nvGrpSpPr>
        <p:grpSpPr>
          <a:xfrm>
            <a:off x="4066653" y="5390594"/>
            <a:ext cx="732573" cy="857806"/>
            <a:chOff x="2577804" y="5189024"/>
            <a:chExt cx="732573" cy="857806"/>
          </a:xfrm>
        </p:grpSpPr>
        <p:sp>
          <p:nvSpPr>
            <p:cNvPr id="181" name="Text Box 5"/>
            <p:cNvSpPr txBox="1">
              <a:spLocks noChangeArrowheads="1"/>
            </p:cNvSpPr>
            <p:nvPr/>
          </p:nvSpPr>
          <p:spPr bwMode="gray">
            <a:xfrm>
              <a:off x="2577804" y="5510657"/>
              <a:ext cx="732573" cy="536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mid</a:t>
              </a:r>
              <a:endParaRPr lang="en-US" altLang="en-US" sz="1800" dirty="0"/>
            </a:p>
          </p:txBody>
        </p:sp>
        <p:sp>
          <p:nvSpPr>
            <p:cNvPr id="182" name="Up Arrow 181"/>
            <p:cNvSpPr/>
            <p:nvPr/>
          </p:nvSpPr>
          <p:spPr>
            <a:xfrm>
              <a:off x="2854091"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183" name="Group 182"/>
          <p:cNvGrpSpPr/>
          <p:nvPr/>
        </p:nvGrpSpPr>
        <p:grpSpPr>
          <a:xfrm>
            <a:off x="4754318" y="5390594"/>
            <a:ext cx="373500" cy="817026"/>
            <a:chOff x="3730169" y="5189024"/>
            <a:chExt cx="373500" cy="817026"/>
          </a:xfrm>
        </p:grpSpPr>
        <p:sp>
          <p:nvSpPr>
            <p:cNvPr id="184" name="Text Box 5"/>
            <p:cNvSpPr txBox="1">
              <a:spLocks noChangeArrowheads="1"/>
            </p:cNvSpPr>
            <p:nvPr/>
          </p:nvSpPr>
          <p:spPr bwMode="gray">
            <a:xfrm>
              <a:off x="3730169" y="5510657"/>
              <a:ext cx="37350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b</a:t>
              </a:r>
              <a:endParaRPr lang="en-US" altLang="en-US" sz="1800" dirty="0"/>
            </a:p>
          </p:txBody>
        </p:sp>
        <p:sp>
          <p:nvSpPr>
            <p:cNvPr id="185" name="Up Arrow 184"/>
            <p:cNvSpPr/>
            <p:nvPr/>
          </p:nvSpPr>
          <p:spPr>
            <a:xfrm>
              <a:off x="3839999"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186" name="Group 185"/>
          <p:cNvGrpSpPr/>
          <p:nvPr/>
        </p:nvGrpSpPr>
        <p:grpSpPr>
          <a:xfrm>
            <a:off x="2620718" y="5383170"/>
            <a:ext cx="357470" cy="817026"/>
            <a:chOff x="1630157" y="5181600"/>
            <a:chExt cx="357470" cy="817026"/>
          </a:xfrm>
        </p:grpSpPr>
        <p:sp>
          <p:nvSpPr>
            <p:cNvPr id="187" name="Text Box 5"/>
            <p:cNvSpPr txBox="1">
              <a:spLocks noChangeArrowheads="1"/>
            </p:cNvSpPr>
            <p:nvPr/>
          </p:nvSpPr>
          <p:spPr bwMode="gray">
            <a:xfrm>
              <a:off x="1630157" y="5503233"/>
              <a:ext cx="35747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a</a:t>
              </a:r>
              <a:endParaRPr lang="en-US" altLang="en-US" sz="1800" dirty="0"/>
            </a:p>
          </p:txBody>
        </p:sp>
        <p:sp>
          <p:nvSpPr>
            <p:cNvPr id="188" name="Up Arrow 187"/>
            <p:cNvSpPr/>
            <p:nvPr/>
          </p:nvSpPr>
          <p:spPr>
            <a:xfrm>
              <a:off x="1710822" y="5181600"/>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3" name="Rectangle 2"/>
          <p:cNvSpPr/>
          <p:nvPr/>
        </p:nvSpPr>
        <p:spPr>
          <a:xfrm>
            <a:off x="1980908" y="2498858"/>
            <a:ext cx="1967298" cy="102716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193519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66"/>
                                        </p:tgtEl>
                                      </p:cBhvr>
                                    </p:animEffect>
                                    <p:animScale>
                                      <p:cBhvr>
                                        <p:cTn id="7" dur="250" autoRev="1" fill="hold"/>
                                        <p:tgtEl>
                                          <p:spTgt spid="66"/>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57"/>
                                        </p:tgtEl>
                                      </p:cBhvr>
                                    </p:animEffect>
                                    <p:animScale>
                                      <p:cBhvr>
                                        <p:cTn id="10" dur="250" autoRev="1" fill="hold"/>
                                        <p:tgtEl>
                                          <p:spTgt spid="57"/>
                                        </p:tgtEl>
                                      </p:cBhvr>
                                      <p:by x="105000" y="105000"/>
                                    </p:animScale>
                                  </p:childTnLst>
                                </p:cTn>
                              </p:par>
                              <p:par>
                                <p:cTn id="11" presetID="26" presetClass="emph" presetSubtype="0" fill="hold" nodeType="withEffect">
                                  <p:stCondLst>
                                    <p:cond delay="0"/>
                                  </p:stCondLst>
                                  <p:childTnLst>
                                    <p:animEffect transition="out" filter="fade">
                                      <p:cBhvr>
                                        <p:cTn id="12" dur="500" tmFilter="0, 0; .2, .5; .8, .5; 1, 0"/>
                                        <p:tgtEl>
                                          <p:spTgt spid="78"/>
                                        </p:tgtEl>
                                      </p:cBhvr>
                                    </p:animEffect>
                                    <p:animScale>
                                      <p:cBhvr>
                                        <p:cTn id="13" dur="250" autoRev="1" fill="hold"/>
                                        <p:tgtEl>
                                          <p:spTgt spid="78"/>
                                        </p:tgtEl>
                                      </p:cBhvr>
                                      <p:by x="105000" y="105000"/>
                                    </p:animScale>
                                  </p:childTnLst>
                                </p:cTn>
                              </p:par>
                              <p:par>
                                <p:cTn id="14" presetID="26" presetClass="emph" presetSubtype="0" fill="hold" nodeType="withEffect">
                                  <p:stCondLst>
                                    <p:cond delay="0"/>
                                  </p:stCondLst>
                                  <p:childTnLst>
                                    <p:animEffect transition="out" filter="fade">
                                      <p:cBhvr>
                                        <p:cTn id="15" dur="500" tmFilter="0, 0; .2, .5; .8, .5; 1, 0"/>
                                        <p:tgtEl>
                                          <p:spTgt spid="75"/>
                                        </p:tgtEl>
                                      </p:cBhvr>
                                    </p:animEffect>
                                    <p:animScale>
                                      <p:cBhvr>
                                        <p:cTn id="16" dur="250" autoRev="1" fill="hold"/>
                                        <p:tgtEl>
                                          <p:spTgt spid="75"/>
                                        </p:tgtEl>
                                      </p:cBhvr>
                                      <p:by x="105000" y="105000"/>
                                    </p:animScale>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grpId="0" nodeType="clickEffect">
                                  <p:stCondLst>
                                    <p:cond delay="0"/>
                                  </p:stCondLst>
                                  <p:childTnLst>
                                    <p:animMotion origin="layout" path="M -4.64572E-6 -7.40741E-7 L 0.06172 0.26435 " pathEditMode="relative" rAng="0" ptsTypes="AA">
                                      <p:cBhvr>
                                        <p:cTn id="24" dur="2000" fill="hold"/>
                                        <p:tgtEl>
                                          <p:spTgt spid="3"/>
                                        </p:tgtEl>
                                        <p:attrNameLst>
                                          <p:attrName>ppt_x</p:attrName>
                                          <p:attrName>ppt_y</p:attrName>
                                        </p:attrNameLst>
                                      </p:cBhvr>
                                      <p:rCtr x="3078" y="1321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66" grpId="0" animBg="1"/>
      <p:bldP spid="3" grpId="0" animBg="1"/>
      <p:bldP spid="3" grpId="1"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
          <p:cNvSpPr>
            <a:spLocks noGrp="1"/>
          </p:cNvSpPr>
          <p:nvPr>
            <p:ph type="subTitle" idx="1"/>
          </p:nvPr>
        </p:nvSpPr>
        <p:spPr/>
        <p:txBody>
          <a:bodyPr/>
          <a:lstStyle/>
          <a:p>
            <a:r>
              <a:rPr lang="en-US" altLang="en-US" dirty="0" smtClean="0">
                <a:latin typeface="Arial" panose="020B0604020202020204" pitchFamily="34" charset="0"/>
              </a:rPr>
              <a:t>Complexity </a:t>
            </a:r>
            <a:r>
              <a:rPr lang="en-US" altLang="en-US" dirty="0">
                <a:latin typeface="Arial" panose="020B0604020202020204" pitchFamily="34" charset="0"/>
              </a:rPr>
              <a:t>of </a:t>
            </a:r>
            <a:r>
              <a:rPr lang="en-US" altLang="en-US" dirty="0" err="1">
                <a:latin typeface="Arial" panose="020B0604020202020204" pitchFamily="34" charset="0"/>
              </a:rPr>
              <a:t>Mergesort</a:t>
            </a:r>
            <a:endParaRPr lang="en-US" altLang="en-US" dirty="0">
              <a:latin typeface="Arial" panose="020B0604020202020204" pitchFamily="34" charset="0"/>
            </a:endParaRPr>
          </a:p>
        </p:txBody>
      </p:sp>
    </p:spTree>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p:txBody>
          <a:bodyPr/>
          <a:lstStyle/>
          <a:p>
            <a:r>
              <a:rPr lang="en-US" dirty="0"/>
              <a:t>Complexity of </a:t>
            </a:r>
            <a:r>
              <a:rPr lang="en-US" dirty="0" err="1"/>
              <a:t>Mergesort</a:t>
            </a:r>
            <a:endParaRPr lang="en-US" dirty="0"/>
          </a:p>
        </p:txBody>
      </p:sp>
      <p:sp>
        <p:nvSpPr>
          <p:cNvPr id="45059" name="TextBox 180"/>
          <p:cNvSpPr txBox="1">
            <a:spLocks noChangeArrowheads="1"/>
          </p:cNvSpPr>
          <p:nvPr/>
        </p:nvSpPr>
        <p:spPr bwMode="auto">
          <a:xfrm>
            <a:off x="366616" y="1471733"/>
            <a:ext cx="9156796" cy="3342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marL="530225" indent="-342900" eaLnBrk="1" hangingPunct="1">
              <a:buSzPct val="120000"/>
              <a:buFont typeface="Wingdings" panose="05000000000000000000" pitchFamily="2" charset="2"/>
              <a:buChar char="§"/>
            </a:pPr>
            <a:r>
              <a:rPr lang="en-US" altLang="en-US" sz="2400" b="0" dirty="0" smtClean="0">
                <a:solidFill>
                  <a:schemeClr val="tx1"/>
                </a:solidFill>
              </a:rPr>
              <a:t>After </a:t>
            </a:r>
            <a:r>
              <a:rPr lang="en-US" altLang="en-US" sz="2400" b="0" dirty="0">
                <a:solidFill>
                  <a:srgbClr val="C00000"/>
                </a:solidFill>
              </a:rPr>
              <a:t>each</a:t>
            </a:r>
            <a:r>
              <a:rPr lang="en-US" altLang="en-US" sz="2400" b="0" dirty="0">
                <a:solidFill>
                  <a:schemeClr val="tx1"/>
                </a:solidFill>
              </a:rPr>
              <a:t> comparison of keys from the two sub-lists, </a:t>
            </a:r>
            <a:r>
              <a:rPr lang="en-US" altLang="en-US" sz="2400" b="0" dirty="0">
                <a:solidFill>
                  <a:srgbClr val="C00000"/>
                </a:solidFill>
              </a:rPr>
              <a:t>at least one</a:t>
            </a:r>
            <a:r>
              <a:rPr lang="en-US" altLang="en-US" sz="2400" b="0" dirty="0">
                <a:solidFill>
                  <a:schemeClr val="tx1"/>
                </a:solidFill>
              </a:rPr>
              <a:t> element is moved to the new merged list and never compared </a:t>
            </a:r>
            <a:r>
              <a:rPr lang="en-US" altLang="en-US" sz="2400" b="0" dirty="0" smtClean="0">
                <a:solidFill>
                  <a:schemeClr val="tx1"/>
                </a:solidFill>
              </a:rPr>
              <a:t>again</a:t>
            </a:r>
            <a:endParaRPr lang="en-US" altLang="en-US" sz="2400" b="0" dirty="0">
              <a:solidFill>
                <a:schemeClr val="tx1"/>
              </a:solidFill>
            </a:endParaRPr>
          </a:p>
          <a:p>
            <a:pPr marL="530225" indent="-342900" eaLnBrk="1" hangingPunct="1">
              <a:buSzPct val="120000"/>
              <a:buFont typeface="Wingdings" panose="05000000000000000000" pitchFamily="2" charset="2"/>
              <a:buChar char="§"/>
            </a:pPr>
            <a:r>
              <a:rPr lang="en-US" altLang="en-US" sz="2400" b="0" dirty="0" smtClean="0">
                <a:solidFill>
                  <a:schemeClr val="tx1"/>
                </a:solidFill>
              </a:rPr>
              <a:t>After </a:t>
            </a:r>
            <a:r>
              <a:rPr lang="en-US" altLang="en-US" sz="2400" b="0" dirty="0">
                <a:solidFill>
                  <a:schemeClr val="tx1"/>
                </a:solidFill>
              </a:rPr>
              <a:t>the </a:t>
            </a:r>
            <a:r>
              <a:rPr lang="en-US" altLang="en-US" sz="2400" b="0" dirty="0">
                <a:solidFill>
                  <a:srgbClr val="C00000"/>
                </a:solidFill>
              </a:rPr>
              <a:t>last</a:t>
            </a:r>
            <a:r>
              <a:rPr lang="en-US" altLang="en-US" sz="2400" b="0" dirty="0">
                <a:solidFill>
                  <a:srgbClr val="FF0000"/>
                </a:solidFill>
              </a:rPr>
              <a:t> </a:t>
            </a:r>
            <a:r>
              <a:rPr lang="en-US" altLang="en-US" sz="2400" b="0" dirty="0">
                <a:solidFill>
                  <a:schemeClr val="tx1"/>
                </a:solidFill>
              </a:rPr>
              <a:t>key comparison, at least </a:t>
            </a:r>
            <a:r>
              <a:rPr lang="en-US" altLang="en-US" sz="2400" b="0" dirty="0">
                <a:solidFill>
                  <a:srgbClr val="C00000"/>
                </a:solidFill>
              </a:rPr>
              <a:t>two</a:t>
            </a:r>
            <a:r>
              <a:rPr lang="en-US" altLang="en-US" sz="2400" b="0" dirty="0">
                <a:solidFill>
                  <a:schemeClr val="tx1"/>
                </a:solidFill>
              </a:rPr>
              <a:t> elements will be moved into the merged </a:t>
            </a:r>
            <a:r>
              <a:rPr lang="en-US" altLang="en-US" sz="2400" b="0" dirty="0" smtClean="0">
                <a:solidFill>
                  <a:schemeClr val="tx1"/>
                </a:solidFill>
              </a:rPr>
              <a:t>list</a:t>
            </a:r>
            <a:endParaRPr lang="en-US" altLang="en-US" sz="2400" b="0" dirty="0">
              <a:solidFill>
                <a:schemeClr val="tx1"/>
              </a:solidFill>
            </a:endParaRPr>
          </a:p>
          <a:p>
            <a:pPr marL="530225" indent="-342900" eaLnBrk="1" hangingPunct="1">
              <a:buSzPct val="120000"/>
              <a:buFont typeface="Wingdings" panose="05000000000000000000" pitchFamily="2" charset="2"/>
              <a:buChar char="§"/>
            </a:pPr>
            <a:r>
              <a:rPr lang="en-US" altLang="en-US" sz="2400" b="0" dirty="0" smtClean="0">
                <a:solidFill>
                  <a:schemeClr val="tx1"/>
                </a:solidFill>
              </a:rPr>
              <a:t>Thus</a:t>
            </a:r>
            <a:r>
              <a:rPr lang="en-US" altLang="en-US" sz="2400" b="0" dirty="0">
                <a:solidFill>
                  <a:schemeClr val="tx1"/>
                </a:solidFill>
              </a:rPr>
              <a:t>, to merge two sub-lists of </a:t>
            </a:r>
            <a:r>
              <a:rPr lang="en-US" altLang="en-US" sz="2400" b="0" dirty="0">
                <a:solidFill>
                  <a:srgbClr val="0000FF"/>
                </a:solidFill>
              </a:rPr>
              <a:t>n</a:t>
            </a:r>
            <a:r>
              <a:rPr lang="en-US" altLang="en-US" sz="2400" b="0" dirty="0">
                <a:solidFill>
                  <a:schemeClr val="tx1"/>
                </a:solidFill>
              </a:rPr>
              <a:t> elements in total, the number of key comparisons needed is at most </a:t>
            </a:r>
            <a:r>
              <a:rPr lang="en-US" altLang="en-US" sz="2400" b="0" dirty="0">
                <a:solidFill>
                  <a:srgbClr val="0000FF"/>
                </a:solidFill>
              </a:rPr>
              <a:t>n − 1</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059">
                                            <p:txEl>
                                              <p:pRg st="1" end="1"/>
                                            </p:txEl>
                                          </p:spTgt>
                                        </p:tgtEl>
                                        <p:attrNameLst>
                                          <p:attrName>style.visibility</p:attrName>
                                        </p:attrNameLst>
                                      </p:cBhvr>
                                      <p:to>
                                        <p:strVal val="visible"/>
                                      </p:to>
                                    </p:set>
                                    <p:animEffect transition="in" filter="fade">
                                      <p:cBhvr>
                                        <p:cTn id="7" dur="500"/>
                                        <p:tgtEl>
                                          <p:spTgt spid="4505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5059">
                                            <p:txEl>
                                              <p:pRg st="2" end="2"/>
                                            </p:txEl>
                                          </p:spTgt>
                                        </p:tgtEl>
                                        <p:attrNameLst>
                                          <p:attrName>style.visibility</p:attrName>
                                        </p:attrNameLst>
                                      </p:cBhvr>
                                      <p:to>
                                        <p:strVal val="visible"/>
                                      </p:to>
                                    </p:set>
                                    <p:animEffect transition="in" filter="fade">
                                      <p:cBhvr>
                                        <p:cTn id="12" dur="500"/>
                                        <p:tgtEl>
                                          <p:spTgt spid="450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err="1" smtClean="0"/>
              <a:t>Mergesort</a:t>
            </a:r>
            <a:endParaRPr lang="en-GB" dirty="0"/>
          </a:p>
        </p:txBody>
      </p:sp>
      <p:sp>
        <p:nvSpPr>
          <p:cNvPr id="29699" name="Rectangle 3"/>
          <p:cNvSpPr>
            <a:spLocks noGrp="1" noChangeArrowheads="1"/>
          </p:cNvSpPr>
          <p:nvPr>
            <p:ph sz="quarter" idx="17"/>
          </p:nvPr>
        </p:nvSpPr>
        <p:spPr>
          <a:xfrm>
            <a:off x="495141" y="1471612"/>
            <a:ext cx="8912543" cy="5005387"/>
          </a:xfrm>
        </p:spPr>
        <p:txBody>
          <a:bodyPr/>
          <a:lstStyle/>
          <a:p>
            <a:pPr>
              <a:lnSpc>
                <a:spcPct val="110000"/>
              </a:lnSpc>
              <a:buNone/>
              <a:defRPr/>
            </a:pPr>
            <a:r>
              <a:rPr lang="en-US" sz="2400" b="1" dirty="0">
                <a:solidFill>
                  <a:srgbClr val="C00000"/>
                </a:solidFill>
                <a:latin typeface="Arial" charset="0"/>
              </a:rPr>
              <a:t>The Divide and Conquer approach</a:t>
            </a:r>
          </a:p>
          <a:p>
            <a:pPr>
              <a:lnSpc>
                <a:spcPct val="110000"/>
              </a:lnSpc>
              <a:buFont typeface="Monotype Sorts" pitchFamily="2" charset="2"/>
              <a:buNone/>
              <a:defRPr/>
            </a:pPr>
            <a:r>
              <a:rPr lang="en-US" sz="2400" dirty="0" smtClean="0">
                <a:latin typeface="Arial" charset="0"/>
              </a:rPr>
              <a:t>The skeleton of this approach:</a:t>
            </a:r>
          </a:p>
          <a:p>
            <a:pPr lvl="3" indent="-400050">
              <a:lnSpc>
                <a:spcPct val="110000"/>
              </a:lnSpc>
              <a:buFontTx/>
              <a:buNone/>
              <a:defRPr/>
            </a:pPr>
            <a:r>
              <a:rPr lang="en-US" b="1" dirty="0" smtClean="0">
                <a:latin typeface="+mj-lt"/>
                <a:ea typeface="Verdana" panose="020B0604030504040204" pitchFamily="34" charset="0"/>
                <a:cs typeface="Verdana" panose="020B0604030504040204" pitchFamily="34" charset="0"/>
              </a:rPr>
              <a:t>solve (problem of size n)</a:t>
            </a:r>
          </a:p>
          <a:p>
            <a:pPr lvl="4" indent="-400050">
              <a:lnSpc>
                <a:spcPct val="110000"/>
              </a:lnSpc>
              <a:buFontTx/>
              <a:buNone/>
              <a:defRPr/>
            </a:pPr>
            <a:r>
              <a:rPr lang="en-US" dirty="0" smtClean="0">
                <a:latin typeface="+mj-lt"/>
                <a:ea typeface="Verdana" panose="020B0604030504040204" pitchFamily="34" charset="0"/>
                <a:cs typeface="Verdana" panose="020B0604030504040204" pitchFamily="34" charset="0"/>
              </a:rPr>
              <a:t>{	</a:t>
            </a:r>
            <a:r>
              <a:rPr lang="en-US" dirty="0" smtClean="0">
                <a:effectLst/>
                <a:latin typeface="+mj-lt"/>
                <a:ea typeface="Verdana" panose="020B0604030504040204" pitchFamily="34" charset="0"/>
                <a:cs typeface="Verdana" panose="020B0604030504040204" pitchFamily="34" charset="0"/>
              </a:rPr>
              <a:t>if (n &lt;= minimum size)</a:t>
            </a:r>
          </a:p>
          <a:p>
            <a:pPr lvl="4" indent="-400050">
              <a:lnSpc>
                <a:spcPct val="110000"/>
              </a:lnSpc>
              <a:buFontTx/>
              <a:buNone/>
              <a:defRPr/>
            </a:pPr>
            <a:r>
              <a:rPr lang="en-US" dirty="0" smtClean="0">
                <a:latin typeface="+mj-lt"/>
                <a:ea typeface="Verdana" panose="020B0604030504040204" pitchFamily="34" charset="0"/>
                <a:cs typeface="Verdana" panose="020B0604030504040204" pitchFamily="34" charset="0"/>
              </a:rPr>
              <a:t>		</a:t>
            </a:r>
            <a:r>
              <a:rPr lang="en-US" dirty="0">
                <a:effectLst/>
                <a:latin typeface="+mj-lt"/>
                <a:ea typeface="Verdana" panose="020B0604030504040204" pitchFamily="34" charset="0"/>
                <a:cs typeface="Verdana" panose="020B0604030504040204" pitchFamily="34" charset="0"/>
              </a:rPr>
              <a:t>solve the problem directly;</a:t>
            </a:r>
          </a:p>
          <a:p>
            <a:pPr lvl="4" indent="-400050">
              <a:lnSpc>
                <a:spcPct val="110000"/>
              </a:lnSpc>
              <a:buFontTx/>
              <a:buNone/>
              <a:defRPr/>
            </a:pPr>
            <a:r>
              <a:rPr lang="en-US" dirty="0" smtClean="0">
                <a:latin typeface="+mj-lt"/>
                <a:ea typeface="Verdana" panose="020B0604030504040204" pitchFamily="34" charset="0"/>
                <a:cs typeface="Verdana" panose="020B0604030504040204" pitchFamily="34" charset="0"/>
              </a:rPr>
              <a:t>	</a:t>
            </a:r>
            <a:r>
              <a:rPr lang="en-US" b="1" dirty="0">
                <a:effectLst>
                  <a:glow rad="228600">
                    <a:srgbClr val="FFC000">
                      <a:alpha val="40000"/>
                    </a:srgbClr>
                  </a:glow>
                </a:effectLst>
                <a:latin typeface="+mj-lt"/>
                <a:ea typeface="Verdana" panose="020B0604030504040204" pitchFamily="34" charset="0"/>
                <a:cs typeface="Verdana" panose="020B0604030504040204" pitchFamily="34" charset="0"/>
              </a:rPr>
              <a:t>else</a:t>
            </a:r>
            <a:r>
              <a:rPr lang="en-US" b="1" dirty="0" smtClean="0">
                <a:latin typeface="+mj-lt"/>
                <a:ea typeface="Verdana" panose="020B0604030504040204" pitchFamily="34" charset="0"/>
                <a:cs typeface="Verdana" panose="020B0604030504040204" pitchFamily="34" charset="0"/>
              </a:rPr>
              <a:t> {</a:t>
            </a:r>
          </a:p>
          <a:p>
            <a:pPr marL="2513013" lvl="5" indent="-87313">
              <a:lnSpc>
                <a:spcPct val="110000"/>
              </a:lnSpc>
              <a:buFontTx/>
              <a:buNone/>
              <a:defRPr/>
            </a:pPr>
            <a:r>
              <a:rPr lang="en-US" b="1" dirty="0" smtClean="0">
                <a:latin typeface="+mj-lt"/>
                <a:ea typeface="Verdana" panose="020B0604030504040204" pitchFamily="34" charset="0"/>
                <a:cs typeface="Verdana" panose="020B0604030504040204" pitchFamily="34" charset="0"/>
              </a:rPr>
              <a:t>		</a:t>
            </a:r>
            <a:r>
              <a:rPr lang="en-US" b="1" dirty="0" smtClean="0">
                <a:effectLst>
                  <a:glow rad="228600">
                    <a:srgbClr val="FFC000">
                      <a:alpha val="40000"/>
                    </a:srgbClr>
                  </a:glow>
                </a:effectLst>
                <a:latin typeface="+mj-lt"/>
                <a:ea typeface="Verdana" panose="020B0604030504040204" pitchFamily="34" charset="0"/>
                <a:cs typeface="Verdana" panose="020B0604030504040204" pitchFamily="34" charset="0"/>
              </a:rPr>
              <a:t>divide the problem into p</a:t>
            </a:r>
            <a:r>
              <a:rPr lang="en-US" b="1" baseline="-25000" dirty="0" smtClean="0">
                <a:effectLst>
                  <a:glow rad="228600">
                    <a:srgbClr val="FFC000">
                      <a:alpha val="40000"/>
                    </a:srgbClr>
                  </a:glow>
                </a:effectLst>
                <a:latin typeface="+mj-lt"/>
                <a:ea typeface="Verdana" panose="020B0604030504040204" pitchFamily="34" charset="0"/>
                <a:cs typeface="Verdana" panose="020B0604030504040204" pitchFamily="34" charset="0"/>
              </a:rPr>
              <a:t>1</a:t>
            </a:r>
            <a:r>
              <a:rPr lang="en-US" b="1" dirty="0" smtClean="0">
                <a:effectLst>
                  <a:glow rad="228600">
                    <a:srgbClr val="FFC000">
                      <a:alpha val="40000"/>
                    </a:srgbClr>
                  </a:glow>
                </a:effectLst>
                <a:latin typeface="+mj-lt"/>
                <a:ea typeface="Verdana" panose="020B0604030504040204" pitchFamily="34" charset="0"/>
                <a:cs typeface="Verdana" panose="020B0604030504040204" pitchFamily="34" charset="0"/>
              </a:rPr>
              <a:t>, p</a:t>
            </a:r>
            <a:r>
              <a:rPr lang="en-US" b="1" baseline="-25000" dirty="0" smtClean="0">
                <a:effectLst>
                  <a:glow rad="228600">
                    <a:srgbClr val="FFC000">
                      <a:alpha val="40000"/>
                    </a:srgbClr>
                  </a:glow>
                </a:effectLst>
                <a:latin typeface="+mj-lt"/>
                <a:ea typeface="Verdana" panose="020B0604030504040204" pitchFamily="34" charset="0"/>
                <a:cs typeface="Verdana" panose="020B0604030504040204" pitchFamily="34" charset="0"/>
              </a:rPr>
              <a:t>2</a:t>
            </a:r>
            <a:r>
              <a:rPr lang="en-US" b="1" dirty="0" smtClean="0">
                <a:effectLst>
                  <a:glow rad="228600">
                    <a:srgbClr val="FFC000">
                      <a:alpha val="40000"/>
                    </a:srgbClr>
                  </a:glow>
                </a:effectLst>
                <a:latin typeface="+mj-lt"/>
                <a:ea typeface="Verdana" panose="020B0604030504040204" pitchFamily="34" charset="0"/>
                <a:cs typeface="Verdana" panose="020B0604030504040204" pitchFamily="34" charset="0"/>
              </a:rPr>
              <a:t>, … , </a:t>
            </a:r>
            <a:r>
              <a:rPr lang="en-US" b="1" dirty="0" err="1" smtClean="0">
                <a:effectLst>
                  <a:glow rad="228600">
                    <a:srgbClr val="FFC000">
                      <a:alpha val="40000"/>
                    </a:srgbClr>
                  </a:glow>
                </a:effectLst>
                <a:latin typeface="+mj-lt"/>
                <a:ea typeface="Verdana" panose="020B0604030504040204" pitchFamily="34" charset="0"/>
                <a:cs typeface="Verdana" panose="020B0604030504040204" pitchFamily="34" charset="0"/>
              </a:rPr>
              <a:t>p</a:t>
            </a:r>
            <a:r>
              <a:rPr lang="en-US" b="1" baseline="-25000" dirty="0" err="1" smtClean="0">
                <a:effectLst>
                  <a:glow rad="228600">
                    <a:srgbClr val="FFC000">
                      <a:alpha val="40000"/>
                    </a:srgbClr>
                  </a:glow>
                </a:effectLst>
                <a:latin typeface="+mj-lt"/>
                <a:ea typeface="Verdana" panose="020B0604030504040204" pitchFamily="34" charset="0"/>
                <a:cs typeface="Verdana" panose="020B0604030504040204" pitchFamily="34" charset="0"/>
              </a:rPr>
              <a:t>k</a:t>
            </a:r>
            <a:r>
              <a:rPr lang="en-US" b="1" dirty="0" smtClean="0">
                <a:effectLst>
                  <a:glow rad="228600">
                    <a:srgbClr val="FFC000">
                      <a:alpha val="40000"/>
                    </a:srgbClr>
                  </a:glow>
                </a:effectLst>
                <a:latin typeface="+mj-lt"/>
                <a:ea typeface="Verdana" panose="020B0604030504040204" pitchFamily="34" charset="0"/>
                <a:cs typeface="Verdana" panose="020B0604030504040204" pitchFamily="34" charset="0"/>
              </a:rPr>
              <a:t>;</a:t>
            </a:r>
          </a:p>
          <a:p>
            <a:pPr marL="2513013" lvl="5" indent="-87313">
              <a:lnSpc>
                <a:spcPct val="110000"/>
              </a:lnSpc>
              <a:buFontTx/>
              <a:buNone/>
              <a:defRPr/>
            </a:pPr>
            <a:r>
              <a:rPr lang="en-US" dirty="0" smtClean="0">
                <a:latin typeface="+mj-lt"/>
                <a:ea typeface="Verdana" panose="020B0604030504040204" pitchFamily="34" charset="0"/>
                <a:cs typeface="Verdana" panose="020B0604030504040204" pitchFamily="34" charset="0"/>
              </a:rPr>
              <a:t>		for each sub-problem </a:t>
            </a:r>
            <a:r>
              <a:rPr lang="en-US" dirty="0" err="1" smtClean="0">
                <a:latin typeface="+mj-lt"/>
                <a:ea typeface="Verdana" panose="020B0604030504040204" pitchFamily="34" charset="0"/>
                <a:cs typeface="Verdana" panose="020B0604030504040204" pitchFamily="34" charset="0"/>
              </a:rPr>
              <a:t>p</a:t>
            </a:r>
            <a:r>
              <a:rPr lang="en-US" baseline="-25000" dirty="0" err="1" smtClean="0">
                <a:latin typeface="+mj-lt"/>
                <a:ea typeface="Verdana" panose="020B0604030504040204" pitchFamily="34" charset="0"/>
                <a:cs typeface="Verdana" panose="020B0604030504040204" pitchFamily="34" charset="0"/>
              </a:rPr>
              <a:t>s</a:t>
            </a:r>
            <a:endParaRPr lang="en-US" baseline="-25000" dirty="0" smtClean="0">
              <a:latin typeface="+mj-lt"/>
              <a:ea typeface="Verdana" panose="020B0604030504040204" pitchFamily="34" charset="0"/>
              <a:cs typeface="Verdana" panose="020B0604030504040204" pitchFamily="34" charset="0"/>
            </a:endParaRPr>
          </a:p>
          <a:p>
            <a:pPr marL="2513013" lvl="5" indent="-87313">
              <a:lnSpc>
                <a:spcPct val="110000"/>
              </a:lnSpc>
              <a:buFontTx/>
              <a:buNone/>
              <a:defRPr/>
            </a:pPr>
            <a:r>
              <a:rPr lang="en-US" dirty="0" smtClean="0">
                <a:latin typeface="+mj-lt"/>
                <a:ea typeface="Verdana" panose="020B0604030504040204" pitchFamily="34" charset="0"/>
                <a:cs typeface="Verdana" panose="020B0604030504040204" pitchFamily="34" charset="0"/>
              </a:rPr>
              <a:t>			solution</a:t>
            </a:r>
            <a:r>
              <a:rPr lang="en-US" baseline="-25000" dirty="0" smtClean="0">
                <a:latin typeface="+mj-lt"/>
                <a:ea typeface="Verdana" panose="020B0604030504040204" pitchFamily="34" charset="0"/>
                <a:cs typeface="Verdana" panose="020B0604030504040204" pitchFamily="34" charset="0"/>
              </a:rPr>
              <a:t>s</a:t>
            </a:r>
            <a:r>
              <a:rPr lang="en-US" dirty="0" smtClean="0">
                <a:latin typeface="+mj-lt"/>
                <a:ea typeface="Verdana" panose="020B0604030504040204" pitchFamily="34" charset="0"/>
                <a:cs typeface="Verdana" panose="020B0604030504040204" pitchFamily="34" charset="0"/>
              </a:rPr>
              <a:t> = solve (</a:t>
            </a:r>
            <a:r>
              <a:rPr lang="en-US" dirty="0" err="1" smtClean="0">
                <a:latin typeface="+mj-lt"/>
                <a:ea typeface="Verdana" panose="020B0604030504040204" pitchFamily="34" charset="0"/>
                <a:cs typeface="Verdana" panose="020B0604030504040204" pitchFamily="34" charset="0"/>
              </a:rPr>
              <a:t>p</a:t>
            </a:r>
            <a:r>
              <a:rPr lang="en-US" baseline="-25000" dirty="0" err="1" smtClean="0">
                <a:latin typeface="+mj-lt"/>
                <a:ea typeface="Verdana" panose="020B0604030504040204" pitchFamily="34" charset="0"/>
                <a:cs typeface="Verdana" panose="020B0604030504040204" pitchFamily="34" charset="0"/>
              </a:rPr>
              <a:t>s</a:t>
            </a:r>
            <a:r>
              <a:rPr lang="en-US" dirty="0" smtClean="0">
                <a:latin typeface="+mj-lt"/>
                <a:ea typeface="Verdana" panose="020B0604030504040204" pitchFamily="34" charset="0"/>
                <a:cs typeface="Verdana" panose="020B0604030504040204" pitchFamily="34" charset="0"/>
              </a:rPr>
              <a:t>);</a:t>
            </a:r>
          </a:p>
          <a:p>
            <a:pPr marL="2513013" lvl="5" indent="-87313">
              <a:lnSpc>
                <a:spcPct val="110000"/>
              </a:lnSpc>
              <a:buFontTx/>
              <a:buNone/>
              <a:defRPr/>
            </a:pPr>
            <a:r>
              <a:rPr lang="en-US" dirty="0" smtClean="0">
                <a:latin typeface="+mj-lt"/>
                <a:ea typeface="Verdana" panose="020B0604030504040204" pitchFamily="34" charset="0"/>
                <a:cs typeface="Verdana" panose="020B0604030504040204" pitchFamily="34" charset="0"/>
              </a:rPr>
              <a:t>		combine all solution</a:t>
            </a:r>
            <a:r>
              <a:rPr lang="en-US" baseline="-25000" dirty="0" smtClean="0">
                <a:latin typeface="+mj-lt"/>
                <a:ea typeface="Verdana" panose="020B0604030504040204" pitchFamily="34" charset="0"/>
                <a:cs typeface="Verdana" panose="020B0604030504040204" pitchFamily="34" charset="0"/>
              </a:rPr>
              <a:t>s</a:t>
            </a:r>
            <a:r>
              <a:rPr lang="en-US" dirty="0" smtClean="0">
                <a:latin typeface="+mj-lt"/>
                <a:ea typeface="Verdana" panose="020B0604030504040204" pitchFamily="34" charset="0"/>
                <a:cs typeface="Verdana" panose="020B0604030504040204" pitchFamily="34" charset="0"/>
              </a:rPr>
              <a:t>;</a:t>
            </a:r>
          </a:p>
          <a:p>
            <a:pPr lvl="4" indent="-400050">
              <a:lnSpc>
                <a:spcPct val="110000"/>
              </a:lnSpc>
              <a:buFontTx/>
              <a:buNone/>
              <a:defRPr/>
            </a:pPr>
            <a:r>
              <a:rPr lang="en-US" dirty="0" smtClean="0">
                <a:latin typeface="+mj-lt"/>
                <a:ea typeface="Verdana" panose="020B0604030504040204" pitchFamily="34" charset="0"/>
                <a:cs typeface="Verdana" panose="020B0604030504040204" pitchFamily="34" charset="0"/>
              </a:rPr>
              <a:t>	}</a:t>
            </a:r>
          </a:p>
          <a:p>
            <a:pPr lvl="4" indent="-400050">
              <a:lnSpc>
                <a:spcPct val="110000"/>
              </a:lnSpc>
              <a:buFontTx/>
              <a:buNone/>
              <a:defRPr/>
            </a:pPr>
            <a:r>
              <a:rPr lang="en-US" dirty="0" smtClean="0">
                <a:latin typeface="+mj-lt"/>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35184331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6"/>
          </p:nvPr>
        </p:nvSpPr>
        <p:spPr/>
        <p:txBody>
          <a:bodyPr/>
          <a:lstStyle/>
          <a:p>
            <a:r>
              <a:rPr lang="en-US" dirty="0"/>
              <a:t>Complexity of </a:t>
            </a:r>
            <a:r>
              <a:rPr lang="en-US" dirty="0" err="1" smtClean="0"/>
              <a:t>Mergesort</a:t>
            </a:r>
            <a:endParaRPr lang="en-GB" sz="1800" dirty="0"/>
          </a:p>
        </p:txBody>
      </p:sp>
      <p:sp>
        <p:nvSpPr>
          <p:cNvPr id="46083" name="Rectangle 3"/>
          <p:cNvSpPr>
            <a:spLocks noGrp="1" noChangeArrowheads="1"/>
          </p:cNvSpPr>
          <p:nvPr>
            <p:ph sz="quarter" idx="17"/>
          </p:nvPr>
        </p:nvSpPr>
        <p:spPr>
          <a:xfrm>
            <a:off x="495141" y="1471612"/>
            <a:ext cx="8912543" cy="4395787"/>
          </a:xfrm>
        </p:spPr>
        <p:txBody>
          <a:bodyPr/>
          <a:lstStyle/>
          <a:p>
            <a:pPr>
              <a:lnSpc>
                <a:spcPct val="110000"/>
              </a:lnSpc>
              <a:buFont typeface="Monotype Sorts" pitchFamily="2" charset="2"/>
              <a:buNone/>
            </a:pPr>
            <a:r>
              <a:rPr lang="en-US" altLang="en-US" sz="2400" b="1" dirty="0" smtClean="0">
                <a:latin typeface="+mj-lt"/>
              </a:rPr>
              <a:t>void </a:t>
            </a:r>
            <a:r>
              <a:rPr lang="en-US" altLang="en-US" sz="2400" b="1" dirty="0" err="1" smtClean="0">
                <a:latin typeface="+mj-lt"/>
              </a:rPr>
              <a:t>mergesort</a:t>
            </a:r>
            <a:r>
              <a:rPr lang="en-US" altLang="en-US" sz="2400" b="1" dirty="0" smtClean="0">
                <a:latin typeface="+mj-lt"/>
              </a:rPr>
              <a:t>(</a:t>
            </a:r>
            <a:r>
              <a:rPr lang="en-US" altLang="en-US" sz="2400" b="1" dirty="0" err="1" smtClean="0">
                <a:latin typeface="+mj-lt"/>
              </a:rPr>
              <a:t>int</a:t>
            </a:r>
            <a:r>
              <a:rPr lang="en-US" altLang="en-US" sz="2400" b="1" dirty="0" smtClean="0">
                <a:latin typeface="+mj-lt"/>
              </a:rPr>
              <a:t> s, </a:t>
            </a:r>
            <a:r>
              <a:rPr lang="en-US" altLang="en-US" sz="2400" b="1" dirty="0" err="1" smtClean="0">
                <a:latin typeface="+mj-lt"/>
              </a:rPr>
              <a:t>int</a:t>
            </a:r>
            <a:r>
              <a:rPr lang="en-US" altLang="en-US" sz="2400" b="1" dirty="0" smtClean="0">
                <a:latin typeface="+mj-lt"/>
              </a:rPr>
              <a:t> e) </a:t>
            </a:r>
            <a:r>
              <a:rPr lang="en-US" altLang="en-US" sz="2400" dirty="0" smtClean="0">
                <a:solidFill>
                  <a:srgbClr val="00B050"/>
                </a:solidFill>
                <a:latin typeface="+mj-lt"/>
              </a:rPr>
              <a:t>// s=start, e=end</a:t>
            </a:r>
          </a:p>
          <a:p>
            <a:pPr>
              <a:lnSpc>
                <a:spcPct val="110000"/>
              </a:lnSpc>
              <a:buFont typeface="Monotype Sorts" pitchFamily="2" charset="2"/>
              <a:buNone/>
            </a:pPr>
            <a:r>
              <a:rPr lang="en-US" altLang="en-US" sz="2400" dirty="0" smtClean="0">
                <a:latin typeface="+mj-lt"/>
              </a:rPr>
              <a:t>{   </a:t>
            </a:r>
            <a:r>
              <a:rPr lang="en-US" altLang="en-US" sz="2400" dirty="0" err="1" smtClean="0">
                <a:latin typeface="+mj-lt"/>
              </a:rPr>
              <a:t>int</a:t>
            </a:r>
            <a:r>
              <a:rPr lang="en-US" altLang="en-US" sz="2400" dirty="0" smtClean="0">
                <a:latin typeface="+mj-lt"/>
              </a:rPr>
              <a:t> mid = (</a:t>
            </a:r>
            <a:r>
              <a:rPr lang="en-US" altLang="en-US" sz="2400" dirty="0" err="1" smtClean="0">
                <a:latin typeface="+mj-lt"/>
              </a:rPr>
              <a:t>s+e</a:t>
            </a:r>
            <a:r>
              <a:rPr lang="en-US" altLang="en-US" sz="2400" dirty="0" smtClean="0">
                <a:latin typeface="+mj-lt"/>
              </a:rPr>
              <a:t>)/2; </a:t>
            </a:r>
          </a:p>
          <a:p>
            <a:pPr>
              <a:lnSpc>
                <a:spcPct val="110000"/>
              </a:lnSpc>
              <a:buFont typeface="Monotype Sorts" pitchFamily="2" charset="2"/>
              <a:buNone/>
            </a:pPr>
            <a:r>
              <a:rPr lang="en-US" altLang="en-US" sz="2400" dirty="0" smtClean="0">
                <a:latin typeface="+mj-lt"/>
              </a:rPr>
              <a:t>    if (e-s &lt;= 0) return; </a:t>
            </a:r>
          </a:p>
          <a:p>
            <a:pPr>
              <a:lnSpc>
                <a:spcPct val="110000"/>
              </a:lnSpc>
              <a:buFont typeface="Monotype Sorts" pitchFamily="2" charset="2"/>
              <a:buNone/>
            </a:pPr>
            <a:r>
              <a:rPr lang="en-US" altLang="en-US" sz="2400" dirty="0" smtClean="0">
                <a:latin typeface="+mj-lt"/>
              </a:rPr>
              <a:t>    else if (e-s &gt; 1) {</a:t>
            </a:r>
          </a:p>
          <a:p>
            <a:pPr>
              <a:lnSpc>
                <a:spcPct val="110000"/>
              </a:lnSpc>
              <a:buFont typeface="Monotype Sorts" pitchFamily="2" charset="2"/>
              <a:buNone/>
            </a:pPr>
            <a:r>
              <a:rPr lang="en-US" altLang="en-US" sz="2400" dirty="0" smtClean="0">
                <a:latin typeface="+mj-lt"/>
              </a:rPr>
              <a:t>        </a:t>
            </a:r>
            <a:r>
              <a:rPr lang="en-US" altLang="en-US" sz="2400" dirty="0" err="1" smtClean="0">
                <a:latin typeface="+mj-lt"/>
              </a:rPr>
              <a:t>mergesort</a:t>
            </a:r>
            <a:r>
              <a:rPr lang="en-US" altLang="en-US" sz="2400" dirty="0" smtClean="0">
                <a:latin typeface="+mj-lt"/>
              </a:rPr>
              <a:t>(s, mid);</a:t>
            </a:r>
          </a:p>
          <a:p>
            <a:pPr>
              <a:lnSpc>
                <a:spcPct val="110000"/>
              </a:lnSpc>
              <a:buFont typeface="Monotype Sorts" pitchFamily="2" charset="2"/>
              <a:buNone/>
            </a:pPr>
            <a:r>
              <a:rPr lang="en-US" altLang="en-US" sz="2400" dirty="0" smtClean="0">
                <a:latin typeface="+mj-lt"/>
              </a:rPr>
              <a:t>        </a:t>
            </a:r>
            <a:r>
              <a:rPr lang="en-US" altLang="en-US" sz="2400" dirty="0" err="1" smtClean="0">
                <a:latin typeface="+mj-lt"/>
              </a:rPr>
              <a:t>mergesort</a:t>
            </a:r>
            <a:r>
              <a:rPr lang="en-US" altLang="en-US" sz="2400" dirty="0" smtClean="0">
                <a:latin typeface="+mj-lt"/>
              </a:rPr>
              <a:t>(mid+1, e);</a:t>
            </a:r>
          </a:p>
          <a:p>
            <a:pPr>
              <a:lnSpc>
                <a:spcPct val="110000"/>
              </a:lnSpc>
              <a:buFont typeface="Monotype Sorts" pitchFamily="2" charset="2"/>
              <a:buNone/>
            </a:pPr>
            <a:r>
              <a:rPr lang="en-US" altLang="en-US" sz="2400" dirty="0" smtClean="0">
                <a:latin typeface="+mj-lt"/>
              </a:rPr>
              <a:t>    } </a:t>
            </a:r>
          </a:p>
          <a:p>
            <a:pPr>
              <a:lnSpc>
                <a:spcPct val="110000"/>
              </a:lnSpc>
              <a:buFont typeface="Monotype Sorts" pitchFamily="2" charset="2"/>
              <a:buNone/>
            </a:pPr>
            <a:r>
              <a:rPr lang="en-US" altLang="en-US" sz="2400" dirty="0" smtClean="0">
                <a:latin typeface="+mj-lt"/>
              </a:rPr>
              <a:t>    merge(s, e);</a:t>
            </a:r>
          </a:p>
          <a:p>
            <a:pPr>
              <a:lnSpc>
                <a:spcPct val="110000"/>
              </a:lnSpc>
              <a:buFont typeface="Monotype Sorts" pitchFamily="2" charset="2"/>
              <a:buNone/>
            </a:pPr>
            <a:r>
              <a:rPr lang="en-US" altLang="en-US" sz="2400" dirty="0">
                <a:latin typeface="+mj-lt"/>
              </a:rPr>
              <a:t>}</a:t>
            </a:r>
          </a:p>
        </p:txBody>
      </p:sp>
      <p:grpSp>
        <p:nvGrpSpPr>
          <p:cNvPr id="2" name="Group 13"/>
          <p:cNvGrpSpPr>
            <a:grpSpLocks/>
          </p:cNvGrpSpPr>
          <p:nvPr/>
        </p:nvGrpSpPr>
        <p:grpSpPr bwMode="auto">
          <a:xfrm>
            <a:off x="7692424" y="1781428"/>
            <a:ext cx="1324356" cy="3927057"/>
            <a:chOff x="5375" y="576"/>
            <a:chExt cx="869" cy="3120"/>
          </a:xfrm>
        </p:grpSpPr>
        <p:sp>
          <p:nvSpPr>
            <p:cNvPr id="46101" name="AutoShape 5"/>
            <p:cNvSpPr>
              <a:spLocks/>
            </p:cNvSpPr>
            <p:nvPr/>
          </p:nvSpPr>
          <p:spPr bwMode="gray">
            <a:xfrm>
              <a:off x="5375" y="576"/>
              <a:ext cx="336" cy="3120"/>
            </a:xfrm>
            <a:prstGeom prst="rightBrace">
              <a:avLst>
                <a:gd name="adj1" fmla="val 77381"/>
                <a:gd name="adj2" fmla="val 50000"/>
              </a:avLst>
            </a:pr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46102" name="Text Box 6"/>
            <p:cNvSpPr txBox="1">
              <a:spLocks noChangeArrowheads="1"/>
            </p:cNvSpPr>
            <p:nvPr/>
          </p:nvSpPr>
          <p:spPr bwMode="gray">
            <a:xfrm>
              <a:off x="5749" y="1968"/>
              <a:ext cx="495"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rgbClr val="C00000"/>
                  </a:solidFill>
                </a:rPr>
                <a:t>W(n)</a:t>
              </a:r>
            </a:p>
          </p:txBody>
        </p:sp>
      </p:grpSp>
      <p:sp>
        <p:nvSpPr>
          <p:cNvPr id="46100" name="Text Box 8"/>
          <p:cNvSpPr txBox="1">
            <a:spLocks noChangeArrowheads="1"/>
          </p:cNvSpPr>
          <p:nvPr/>
        </p:nvSpPr>
        <p:spPr bwMode="gray">
          <a:xfrm>
            <a:off x="5771261" y="3446877"/>
            <a:ext cx="9683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rgbClr val="C00000"/>
                </a:solidFill>
              </a:rPr>
              <a:t>W(n/2)</a:t>
            </a:r>
          </a:p>
        </p:txBody>
      </p:sp>
      <p:sp>
        <p:nvSpPr>
          <p:cNvPr id="46098" name="Text Box 10"/>
          <p:cNvSpPr txBox="1">
            <a:spLocks noChangeArrowheads="1"/>
          </p:cNvSpPr>
          <p:nvPr/>
        </p:nvSpPr>
        <p:spPr bwMode="gray">
          <a:xfrm>
            <a:off x="5786849" y="3881853"/>
            <a:ext cx="9683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rgbClr val="C00000"/>
                </a:solidFill>
              </a:rPr>
              <a:t>W(n/2)</a:t>
            </a:r>
          </a:p>
        </p:txBody>
      </p:sp>
      <p:sp>
        <p:nvSpPr>
          <p:cNvPr id="46096" name="Text Box 12"/>
          <p:cNvSpPr txBox="1">
            <a:spLocks noChangeArrowheads="1"/>
          </p:cNvSpPr>
          <p:nvPr/>
        </p:nvSpPr>
        <p:spPr bwMode="gray">
          <a:xfrm>
            <a:off x="5786849" y="4864435"/>
            <a:ext cx="20891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rgbClr val="C00000"/>
                </a:solidFill>
              </a:rPr>
              <a:t>Worst case: n-1</a:t>
            </a:r>
          </a:p>
        </p:txBody>
      </p:sp>
      <p:sp>
        <p:nvSpPr>
          <p:cNvPr id="46094" name="Text Box 8"/>
          <p:cNvSpPr txBox="1">
            <a:spLocks noChangeArrowheads="1"/>
          </p:cNvSpPr>
          <p:nvPr/>
        </p:nvSpPr>
        <p:spPr bwMode="gray">
          <a:xfrm>
            <a:off x="5786849" y="2509837"/>
            <a:ext cx="11731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rgbClr val="C00000"/>
                </a:solidFill>
              </a:rPr>
              <a:t>W(1) = 0</a:t>
            </a:r>
          </a:p>
        </p:txBody>
      </p:sp>
      <p:cxnSp>
        <p:nvCxnSpPr>
          <p:cNvPr id="9" name="Straight Arrow Connector 8"/>
          <p:cNvCxnSpPr/>
          <p:nvPr/>
        </p:nvCxnSpPr>
        <p:spPr>
          <a:xfrm>
            <a:off x="4688981" y="2740818"/>
            <a:ext cx="905022" cy="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p:cNvCxnSpPr/>
          <p:nvPr/>
        </p:nvCxnSpPr>
        <p:spPr>
          <a:xfrm>
            <a:off x="4646612" y="3657600"/>
            <a:ext cx="905022" cy="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p:cNvCxnSpPr/>
          <p:nvPr/>
        </p:nvCxnSpPr>
        <p:spPr>
          <a:xfrm>
            <a:off x="4632992" y="4120228"/>
            <a:ext cx="905022" cy="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p:cNvCxnSpPr/>
          <p:nvPr/>
        </p:nvCxnSpPr>
        <p:spPr>
          <a:xfrm>
            <a:off x="4667499" y="5084850"/>
            <a:ext cx="905022" cy="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6094"/>
                                        </p:tgtEl>
                                        <p:attrNameLst>
                                          <p:attrName>style.visibility</p:attrName>
                                        </p:attrNameLst>
                                      </p:cBhvr>
                                      <p:to>
                                        <p:strVal val="visible"/>
                                      </p:to>
                                    </p:set>
                                    <p:animEffect transition="in" filter="fade">
                                      <p:cBhvr>
                                        <p:cTn id="11" dur="500"/>
                                        <p:tgtEl>
                                          <p:spTgt spid="4609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left)">
                                      <p:cBhvr>
                                        <p:cTn id="16" dur="500"/>
                                        <p:tgtEl>
                                          <p:spTgt spid="22"/>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46100"/>
                                        </p:tgtEl>
                                        <p:attrNameLst>
                                          <p:attrName>style.visibility</p:attrName>
                                        </p:attrNameLst>
                                      </p:cBhvr>
                                      <p:to>
                                        <p:strVal val="visible"/>
                                      </p:to>
                                    </p:set>
                                    <p:animEffect transition="in" filter="fade">
                                      <p:cBhvr>
                                        <p:cTn id="20" dur="500"/>
                                        <p:tgtEl>
                                          <p:spTgt spid="4610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left)">
                                      <p:cBhvr>
                                        <p:cTn id="25" dur="500"/>
                                        <p:tgtEl>
                                          <p:spTgt spid="23"/>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46098"/>
                                        </p:tgtEl>
                                        <p:attrNameLst>
                                          <p:attrName>style.visibility</p:attrName>
                                        </p:attrNameLst>
                                      </p:cBhvr>
                                      <p:to>
                                        <p:strVal val="visible"/>
                                      </p:to>
                                    </p:set>
                                    <p:animEffect transition="in" filter="fade">
                                      <p:cBhvr>
                                        <p:cTn id="29" dur="500"/>
                                        <p:tgtEl>
                                          <p:spTgt spid="4609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wipe(left)">
                                      <p:cBhvr>
                                        <p:cTn id="34" dur="500"/>
                                        <p:tgtEl>
                                          <p:spTgt spid="24"/>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46096"/>
                                        </p:tgtEl>
                                        <p:attrNameLst>
                                          <p:attrName>style.visibility</p:attrName>
                                        </p:attrNameLst>
                                      </p:cBhvr>
                                      <p:to>
                                        <p:strVal val="visible"/>
                                      </p:to>
                                    </p:set>
                                    <p:animEffect transition="in" filter="fade">
                                      <p:cBhvr>
                                        <p:cTn id="38" dur="500"/>
                                        <p:tgtEl>
                                          <p:spTgt spid="46096"/>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wipe(up)">
                                      <p:cBhvr>
                                        <p:cTn id="4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00" grpId="0"/>
      <p:bldP spid="46098" grpId="0"/>
      <p:bldP spid="46096" grpId="0"/>
      <p:bldP spid="46094"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dirty="0"/>
              <a:t>Complexity of </a:t>
            </a:r>
            <a:r>
              <a:rPr lang="en-US" dirty="0" err="1"/>
              <a:t>Mergesort</a:t>
            </a:r>
            <a:endParaRPr lang="en-GB" sz="1800" dirty="0"/>
          </a:p>
        </p:txBody>
      </p:sp>
      <p:sp>
        <p:nvSpPr>
          <p:cNvPr id="37893" name="Rectangle 4"/>
          <p:cNvSpPr>
            <a:spLocks noGrp="1" noChangeArrowheads="1"/>
          </p:cNvSpPr>
          <p:nvPr>
            <p:ph sz="quarter" idx="17"/>
          </p:nvPr>
        </p:nvSpPr>
        <p:spPr>
          <a:xfrm>
            <a:off x="531812" y="1422400"/>
            <a:ext cx="8912543" cy="3987800"/>
          </a:xfrm>
        </p:spPr>
        <p:txBody>
          <a:bodyPr/>
          <a:lstStyle/>
          <a:p>
            <a:pPr>
              <a:lnSpc>
                <a:spcPct val="80000"/>
              </a:lnSpc>
              <a:buFont typeface="Monotype Sorts" pitchFamily="2" charset="2"/>
              <a:buNone/>
            </a:pPr>
            <a:r>
              <a:rPr lang="en-US" altLang="en-US" sz="2400" b="1" u="sng" dirty="0" err="1" smtClean="0">
                <a:solidFill>
                  <a:srgbClr val="C00000"/>
                </a:solidFill>
                <a:latin typeface="Arial" panose="020B0604020202020204" pitchFamily="34" charset="0"/>
              </a:rPr>
              <a:t>Mergesort</a:t>
            </a:r>
            <a:r>
              <a:rPr lang="en-US" altLang="en-US" sz="2400" b="1" u="sng" dirty="0" smtClean="0">
                <a:solidFill>
                  <a:srgbClr val="C00000"/>
                </a:solidFill>
                <a:latin typeface="Arial" panose="020B0604020202020204" pitchFamily="34" charset="0"/>
              </a:rPr>
              <a:t> performance (assume n = 2</a:t>
            </a:r>
            <a:r>
              <a:rPr lang="en-US" altLang="en-US" sz="2400" b="1" u="sng" baseline="30000" dirty="0" smtClean="0">
                <a:solidFill>
                  <a:srgbClr val="C00000"/>
                </a:solidFill>
                <a:latin typeface="Arial" panose="020B0604020202020204" pitchFamily="34" charset="0"/>
              </a:rPr>
              <a:t>k</a:t>
            </a:r>
            <a:r>
              <a:rPr lang="en-US" altLang="en-US" sz="2400" b="1" u="sng" dirty="0" smtClean="0">
                <a:solidFill>
                  <a:srgbClr val="C00000"/>
                </a:solidFill>
                <a:latin typeface="Arial" panose="020B0604020202020204" pitchFamily="34" charset="0"/>
              </a:rPr>
              <a:t>)</a:t>
            </a:r>
          </a:p>
          <a:p>
            <a:pPr>
              <a:lnSpc>
                <a:spcPct val="80000"/>
              </a:lnSpc>
              <a:buFont typeface="Monotype Sorts" pitchFamily="2" charset="2"/>
              <a:buNone/>
            </a:pPr>
            <a:endParaRPr lang="en-US" altLang="en-US" sz="2400" b="1" dirty="0" smtClean="0">
              <a:latin typeface="Arial" panose="020B0604020202020204" pitchFamily="34" charset="0"/>
            </a:endParaRPr>
          </a:p>
          <a:p>
            <a:pPr>
              <a:lnSpc>
                <a:spcPct val="80000"/>
              </a:lnSpc>
              <a:buFont typeface="Monotype Sorts" pitchFamily="2" charset="2"/>
              <a:buNone/>
            </a:pPr>
            <a:r>
              <a:rPr lang="en-US" altLang="en-US" sz="2400" b="1" dirty="0" smtClean="0">
                <a:latin typeface="Arial" panose="020B0604020202020204" pitchFamily="34" charset="0"/>
              </a:rPr>
              <a:t>Worst case :</a:t>
            </a:r>
          </a:p>
          <a:p>
            <a:pPr>
              <a:lnSpc>
                <a:spcPct val="80000"/>
              </a:lnSpc>
              <a:buFont typeface="Monotype Sorts" pitchFamily="2" charset="2"/>
              <a:buNone/>
            </a:pPr>
            <a:r>
              <a:rPr lang="en-US" altLang="en-US" sz="2000" dirty="0" smtClean="0">
                <a:latin typeface="Arial" panose="020B0604020202020204" pitchFamily="34" charset="0"/>
              </a:rPr>
              <a:t>	W(1) = 0,</a:t>
            </a:r>
          </a:p>
          <a:p>
            <a:pPr>
              <a:lnSpc>
                <a:spcPct val="80000"/>
              </a:lnSpc>
              <a:buFont typeface="Monotype Sorts" pitchFamily="2" charset="2"/>
              <a:buNone/>
            </a:pPr>
            <a:r>
              <a:rPr lang="en-US" altLang="en-US" sz="2000" dirty="0" smtClean="0">
                <a:latin typeface="Arial" panose="020B0604020202020204" pitchFamily="34" charset="0"/>
              </a:rPr>
              <a:t>	W(n) = W(n/2) + W(n/2) + n-1		Or</a:t>
            </a:r>
          </a:p>
          <a:p>
            <a:pPr>
              <a:lnSpc>
                <a:spcPct val="80000"/>
              </a:lnSpc>
              <a:buFont typeface="Monotype Sorts" pitchFamily="2" charset="2"/>
              <a:buNone/>
            </a:pPr>
            <a:r>
              <a:rPr lang="en-US" altLang="en-US" sz="2000" dirty="0" smtClean="0">
                <a:latin typeface="Arial" panose="020B0604020202020204" pitchFamily="34" charset="0"/>
              </a:rPr>
              <a:t>	W(2</a:t>
            </a:r>
            <a:r>
              <a:rPr lang="en-US" altLang="en-US" sz="2000" baseline="30000" dirty="0" smtClean="0">
                <a:latin typeface="Arial" panose="020B0604020202020204" pitchFamily="34" charset="0"/>
              </a:rPr>
              <a:t>k</a:t>
            </a:r>
            <a:r>
              <a:rPr lang="en-US" altLang="en-US" sz="2000" dirty="0" smtClean="0">
                <a:latin typeface="Arial" panose="020B0604020202020204" pitchFamily="34" charset="0"/>
              </a:rPr>
              <a:t>) = </a:t>
            </a:r>
            <a:r>
              <a:rPr lang="en-US" altLang="en-US" sz="2000" dirty="0" smtClean="0">
                <a:solidFill>
                  <a:srgbClr val="191919"/>
                </a:solidFill>
                <a:latin typeface="Arial" panose="020B0604020202020204" pitchFamily="34" charset="0"/>
              </a:rPr>
              <a:t>2</a:t>
            </a:r>
            <a:r>
              <a:rPr lang="en-US" altLang="en-US" sz="2000" dirty="0" smtClean="0">
                <a:solidFill>
                  <a:srgbClr val="6600FF"/>
                </a:solidFill>
                <a:latin typeface="Arial" panose="020B0604020202020204" pitchFamily="34" charset="0"/>
              </a:rPr>
              <a:t>W(2</a:t>
            </a:r>
            <a:r>
              <a:rPr lang="en-US" altLang="en-US" sz="2000" baseline="30000" dirty="0" smtClean="0">
                <a:solidFill>
                  <a:srgbClr val="6600FF"/>
                </a:solidFill>
                <a:latin typeface="Arial" panose="020B0604020202020204" pitchFamily="34" charset="0"/>
              </a:rPr>
              <a:t>k-1</a:t>
            </a:r>
            <a:r>
              <a:rPr lang="en-US" altLang="en-US" sz="2000" dirty="0" smtClean="0">
                <a:solidFill>
                  <a:srgbClr val="6600FF"/>
                </a:solidFill>
                <a:latin typeface="Arial" panose="020B0604020202020204" pitchFamily="34" charset="0"/>
              </a:rPr>
              <a:t>)</a:t>
            </a:r>
            <a:r>
              <a:rPr lang="en-US" altLang="en-US" sz="2000" dirty="0" smtClean="0">
                <a:latin typeface="Arial" panose="020B0604020202020204" pitchFamily="34" charset="0"/>
              </a:rPr>
              <a:t> + 2</a:t>
            </a:r>
            <a:r>
              <a:rPr lang="en-US" altLang="en-US" sz="2000" baseline="30000" dirty="0" smtClean="0">
                <a:latin typeface="Arial" panose="020B0604020202020204" pitchFamily="34" charset="0"/>
              </a:rPr>
              <a:t>k</a:t>
            </a:r>
            <a:r>
              <a:rPr lang="en-US" altLang="en-US" sz="2000" dirty="0" smtClean="0">
                <a:latin typeface="Arial" panose="020B0604020202020204" pitchFamily="34" charset="0"/>
              </a:rPr>
              <a:t> -1</a:t>
            </a:r>
          </a:p>
          <a:p>
            <a:pPr>
              <a:lnSpc>
                <a:spcPct val="80000"/>
              </a:lnSpc>
              <a:buFont typeface="Monotype Sorts" pitchFamily="2" charset="2"/>
              <a:buNone/>
            </a:pPr>
            <a:r>
              <a:rPr lang="en-US" altLang="en-US" sz="2000" dirty="0" smtClean="0">
                <a:latin typeface="Arial" panose="020B0604020202020204" pitchFamily="34" charset="0"/>
              </a:rPr>
              <a:t>		  = 2(</a:t>
            </a:r>
            <a:r>
              <a:rPr lang="en-US" altLang="en-US" sz="2000" dirty="0" smtClean="0">
                <a:solidFill>
                  <a:srgbClr val="6600FF"/>
                </a:solidFill>
                <a:latin typeface="Arial" panose="020B0604020202020204" pitchFamily="34" charset="0"/>
              </a:rPr>
              <a:t>2W(2</a:t>
            </a:r>
            <a:r>
              <a:rPr lang="en-US" altLang="en-US" sz="2000" baseline="30000" dirty="0" smtClean="0">
                <a:solidFill>
                  <a:srgbClr val="6600FF"/>
                </a:solidFill>
                <a:latin typeface="Arial" panose="020B0604020202020204" pitchFamily="34" charset="0"/>
              </a:rPr>
              <a:t>k-2</a:t>
            </a:r>
            <a:r>
              <a:rPr lang="en-US" altLang="en-US" sz="2000" dirty="0" smtClean="0">
                <a:solidFill>
                  <a:srgbClr val="6600FF"/>
                </a:solidFill>
                <a:latin typeface="Arial" panose="020B0604020202020204" pitchFamily="34" charset="0"/>
              </a:rPr>
              <a:t>) + 2</a:t>
            </a:r>
            <a:r>
              <a:rPr lang="en-US" altLang="en-US" sz="2000" baseline="30000" dirty="0" smtClean="0">
                <a:solidFill>
                  <a:srgbClr val="6600FF"/>
                </a:solidFill>
                <a:latin typeface="Arial" panose="020B0604020202020204" pitchFamily="34" charset="0"/>
              </a:rPr>
              <a:t>k-1</a:t>
            </a:r>
            <a:r>
              <a:rPr lang="en-US" altLang="en-US" sz="2000" dirty="0" smtClean="0">
                <a:solidFill>
                  <a:srgbClr val="6600FF"/>
                </a:solidFill>
                <a:latin typeface="Arial" panose="020B0604020202020204" pitchFamily="34" charset="0"/>
              </a:rPr>
              <a:t> -1</a:t>
            </a:r>
            <a:r>
              <a:rPr lang="en-US" altLang="en-US" sz="2000" dirty="0" smtClean="0">
                <a:latin typeface="Arial" panose="020B0604020202020204" pitchFamily="34" charset="0"/>
              </a:rPr>
              <a:t>) + 2</a:t>
            </a:r>
            <a:r>
              <a:rPr lang="en-US" altLang="en-US" sz="2000" baseline="30000" dirty="0" smtClean="0">
                <a:latin typeface="Arial" panose="020B0604020202020204" pitchFamily="34" charset="0"/>
              </a:rPr>
              <a:t>k</a:t>
            </a:r>
            <a:r>
              <a:rPr lang="en-US" altLang="en-US" sz="2000" dirty="0" smtClean="0">
                <a:latin typeface="Arial" panose="020B0604020202020204" pitchFamily="34" charset="0"/>
              </a:rPr>
              <a:t> -1</a:t>
            </a:r>
          </a:p>
          <a:p>
            <a:pPr>
              <a:lnSpc>
                <a:spcPct val="80000"/>
              </a:lnSpc>
              <a:buFont typeface="Monotype Sorts" pitchFamily="2" charset="2"/>
              <a:buNone/>
            </a:pPr>
            <a:r>
              <a:rPr lang="en-US" altLang="en-US" sz="2000" dirty="0" smtClean="0">
                <a:latin typeface="Arial" panose="020B0604020202020204" pitchFamily="34" charset="0"/>
              </a:rPr>
              <a:t>		  = </a:t>
            </a:r>
            <a:r>
              <a:rPr lang="en-US" altLang="en-US" sz="2000" dirty="0" smtClean="0">
                <a:solidFill>
                  <a:srgbClr val="191919"/>
                </a:solidFill>
                <a:latin typeface="Arial" panose="020B0604020202020204" pitchFamily="34" charset="0"/>
              </a:rPr>
              <a:t>2</a:t>
            </a:r>
            <a:r>
              <a:rPr lang="en-US" altLang="en-US" sz="2000" baseline="30000" dirty="0" smtClean="0">
                <a:solidFill>
                  <a:srgbClr val="191919"/>
                </a:solidFill>
                <a:latin typeface="Arial" panose="020B0604020202020204" pitchFamily="34" charset="0"/>
              </a:rPr>
              <a:t>2</a:t>
            </a:r>
            <a:r>
              <a:rPr lang="en-US" altLang="en-US" sz="2000" dirty="0" smtClean="0">
                <a:solidFill>
                  <a:srgbClr val="00B050"/>
                </a:solidFill>
                <a:latin typeface="Arial" panose="020B0604020202020204" pitchFamily="34" charset="0"/>
              </a:rPr>
              <a:t>W(2</a:t>
            </a:r>
            <a:r>
              <a:rPr lang="en-US" altLang="en-US" sz="2000" baseline="30000" dirty="0" smtClean="0">
                <a:solidFill>
                  <a:srgbClr val="00B050"/>
                </a:solidFill>
                <a:latin typeface="Arial" panose="020B0604020202020204" pitchFamily="34" charset="0"/>
              </a:rPr>
              <a:t>k-2</a:t>
            </a:r>
            <a:r>
              <a:rPr lang="en-US" altLang="en-US" sz="2000" dirty="0" smtClean="0">
                <a:solidFill>
                  <a:srgbClr val="00B050"/>
                </a:solidFill>
                <a:latin typeface="Arial" panose="020B0604020202020204" pitchFamily="34" charset="0"/>
              </a:rPr>
              <a:t>) </a:t>
            </a:r>
            <a:r>
              <a:rPr lang="en-US" altLang="en-US" sz="2000" dirty="0" smtClean="0">
                <a:latin typeface="Arial" panose="020B0604020202020204" pitchFamily="34" charset="0"/>
              </a:rPr>
              <a:t>+ 2</a:t>
            </a:r>
            <a:r>
              <a:rPr lang="en-US" altLang="en-US" sz="2000" baseline="30000" dirty="0" smtClean="0">
                <a:latin typeface="Arial" panose="020B0604020202020204" pitchFamily="34" charset="0"/>
              </a:rPr>
              <a:t>k</a:t>
            </a:r>
            <a:r>
              <a:rPr lang="en-US" altLang="en-US" sz="2000" dirty="0" smtClean="0">
                <a:latin typeface="Arial" panose="020B0604020202020204" pitchFamily="34" charset="0"/>
              </a:rPr>
              <a:t> -2 + 2</a:t>
            </a:r>
            <a:r>
              <a:rPr lang="en-US" altLang="en-US" sz="2000" baseline="30000" dirty="0" smtClean="0">
                <a:latin typeface="Arial" panose="020B0604020202020204" pitchFamily="34" charset="0"/>
              </a:rPr>
              <a:t>k</a:t>
            </a:r>
            <a:r>
              <a:rPr lang="en-US" altLang="en-US" sz="2000" dirty="0" smtClean="0">
                <a:latin typeface="Arial" panose="020B0604020202020204" pitchFamily="34" charset="0"/>
              </a:rPr>
              <a:t> -1</a:t>
            </a:r>
          </a:p>
          <a:p>
            <a:pPr>
              <a:lnSpc>
                <a:spcPct val="80000"/>
              </a:lnSpc>
              <a:buFont typeface="Monotype Sorts" pitchFamily="2" charset="2"/>
              <a:buNone/>
            </a:pPr>
            <a:r>
              <a:rPr lang="en-US" altLang="en-US" sz="2000" dirty="0" smtClean="0">
                <a:latin typeface="Arial" panose="020B0604020202020204" pitchFamily="34" charset="0"/>
              </a:rPr>
              <a:t>		</a:t>
            </a:r>
            <a:r>
              <a:rPr lang="en-US" altLang="en-US" sz="2000" dirty="0" smtClean="0">
                <a:latin typeface="Arial" panose="020B0604020202020204" pitchFamily="34" charset="0"/>
                <a:cs typeface="Arial" panose="020B0604020202020204" pitchFamily="34" charset="0"/>
              </a:rPr>
              <a:t>  = 2</a:t>
            </a:r>
            <a:r>
              <a:rPr lang="en-US" altLang="en-US" sz="2000" baseline="30000" dirty="0" smtClean="0">
                <a:latin typeface="Arial" panose="020B0604020202020204" pitchFamily="34" charset="0"/>
                <a:cs typeface="Arial" panose="020B0604020202020204" pitchFamily="34" charset="0"/>
              </a:rPr>
              <a:t>2</a:t>
            </a:r>
            <a:r>
              <a:rPr lang="en-US" altLang="en-US" sz="2000" dirty="0" smtClean="0">
                <a:solidFill>
                  <a:srgbClr val="00B050"/>
                </a:solidFill>
                <a:latin typeface="Arial" panose="020B0604020202020204" pitchFamily="34" charset="0"/>
                <a:cs typeface="Arial" panose="020B0604020202020204" pitchFamily="34" charset="0"/>
              </a:rPr>
              <a:t>(2W(2</a:t>
            </a:r>
            <a:r>
              <a:rPr lang="en-US" altLang="en-US" sz="2000" baseline="30000" dirty="0" smtClean="0">
                <a:solidFill>
                  <a:srgbClr val="00B050"/>
                </a:solidFill>
                <a:latin typeface="Arial" panose="020B0604020202020204" pitchFamily="34" charset="0"/>
                <a:cs typeface="Arial" panose="020B0604020202020204" pitchFamily="34" charset="0"/>
              </a:rPr>
              <a:t>k-3</a:t>
            </a:r>
            <a:r>
              <a:rPr lang="en-US" altLang="en-US" sz="2000" dirty="0" smtClean="0">
                <a:solidFill>
                  <a:srgbClr val="00B050"/>
                </a:solidFill>
                <a:latin typeface="Arial" panose="020B0604020202020204" pitchFamily="34" charset="0"/>
                <a:cs typeface="Arial" panose="020B0604020202020204" pitchFamily="34" charset="0"/>
              </a:rPr>
              <a:t>)+ 2</a:t>
            </a:r>
            <a:r>
              <a:rPr lang="en-US" altLang="en-US" sz="2000" baseline="30000" dirty="0" smtClean="0">
                <a:solidFill>
                  <a:srgbClr val="00B050"/>
                </a:solidFill>
                <a:latin typeface="Arial" panose="020B0604020202020204" pitchFamily="34" charset="0"/>
                <a:cs typeface="Arial" panose="020B0604020202020204" pitchFamily="34" charset="0"/>
              </a:rPr>
              <a:t>k-2</a:t>
            </a:r>
            <a:r>
              <a:rPr lang="en-US" altLang="en-US" sz="2000" dirty="0" smtClean="0">
                <a:solidFill>
                  <a:srgbClr val="00B050"/>
                </a:solidFill>
                <a:latin typeface="Arial" panose="020B0604020202020204" pitchFamily="34" charset="0"/>
                <a:cs typeface="Arial" panose="020B0604020202020204" pitchFamily="34" charset="0"/>
              </a:rPr>
              <a:t> -1) </a:t>
            </a:r>
            <a:r>
              <a:rPr lang="en-US" altLang="en-US" sz="2000" dirty="0" smtClean="0">
                <a:latin typeface="Arial" panose="020B0604020202020204" pitchFamily="34" charset="0"/>
                <a:cs typeface="Arial" panose="020B0604020202020204" pitchFamily="34" charset="0"/>
              </a:rPr>
              <a:t>+ 2</a:t>
            </a:r>
            <a:r>
              <a:rPr lang="en-US" altLang="en-US" sz="2000" baseline="30000" dirty="0" smtClean="0">
                <a:latin typeface="Arial" panose="020B0604020202020204" pitchFamily="34" charset="0"/>
                <a:cs typeface="Arial" panose="020B0604020202020204" pitchFamily="34" charset="0"/>
              </a:rPr>
              <a:t>k</a:t>
            </a:r>
            <a:r>
              <a:rPr lang="en-US" altLang="en-US" sz="2000" dirty="0" smtClean="0">
                <a:latin typeface="Arial" panose="020B0604020202020204" pitchFamily="34" charset="0"/>
                <a:cs typeface="Arial" panose="020B0604020202020204" pitchFamily="34" charset="0"/>
              </a:rPr>
              <a:t> -2 + 2</a:t>
            </a:r>
            <a:r>
              <a:rPr lang="en-US" altLang="en-US" sz="2000" baseline="30000" dirty="0" smtClean="0">
                <a:latin typeface="Arial" panose="020B0604020202020204" pitchFamily="34" charset="0"/>
                <a:cs typeface="Arial" panose="020B0604020202020204" pitchFamily="34" charset="0"/>
              </a:rPr>
              <a:t>k</a:t>
            </a:r>
            <a:r>
              <a:rPr lang="en-US" altLang="en-US" sz="2000" dirty="0" smtClean="0">
                <a:latin typeface="Arial" panose="020B0604020202020204" pitchFamily="34" charset="0"/>
                <a:cs typeface="Arial" panose="020B0604020202020204" pitchFamily="34" charset="0"/>
              </a:rPr>
              <a:t> -1</a:t>
            </a:r>
          </a:p>
          <a:p>
            <a:pPr>
              <a:lnSpc>
                <a:spcPct val="80000"/>
              </a:lnSpc>
              <a:buFont typeface="Monotype Sorts" pitchFamily="2" charset="2"/>
              <a:buNone/>
            </a:pPr>
            <a:r>
              <a:rPr lang="en-US" altLang="en-US" sz="2000" dirty="0" smtClean="0">
                <a:latin typeface="Arial" panose="020B0604020202020204" pitchFamily="34" charset="0"/>
                <a:cs typeface="Arial" panose="020B0604020202020204" pitchFamily="34" charset="0"/>
              </a:rPr>
              <a:t>		  = 2</a:t>
            </a:r>
            <a:r>
              <a:rPr lang="en-US" altLang="en-US" sz="2000" baseline="30000" dirty="0" smtClean="0">
                <a:latin typeface="Arial" panose="020B0604020202020204" pitchFamily="34" charset="0"/>
                <a:cs typeface="Arial" panose="020B0604020202020204" pitchFamily="34" charset="0"/>
              </a:rPr>
              <a:t>3</a:t>
            </a:r>
            <a:r>
              <a:rPr lang="en-US" altLang="en-US" sz="2000" dirty="0" smtClean="0">
                <a:latin typeface="Arial" panose="020B0604020202020204" pitchFamily="34" charset="0"/>
                <a:cs typeface="Arial" panose="020B0604020202020204" pitchFamily="34" charset="0"/>
              </a:rPr>
              <a:t>W(2</a:t>
            </a:r>
            <a:r>
              <a:rPr lang="en-US" altLang="en-US" sz="2000" baseline="30000" dirty="0" smtClean="0">
                <a:latin typeface="Arial" panose="020B0604020202020204" pitchFamily="34" charset="0"/>
                <a:cs typeface="Arial" panose="020B0604020202020204" pitchFamily="34" charset="0"/>
              </a:rPr>
              <a:t>k-3</a:t>
            </a:r>
            <a:r>
              <a:rPr lang="en-US" altLang="en-US" sz="2000" dirty="0" smtClean="0">
                <a:latin typeface="Arial" panose="020B0604020202020204" pitchFamily="34" charset="0"/>
                <a:cs typeface="Arial" panose="020B0604020202020204" pitchFamily="34" charset="0"/>
              </a:rPr>
              <a:t>)+ </a:t>
            </a:r>
            <a:r>
              <a:rPr lang="en-US" altLang="en-US" sz="2000" dirty="0" smtClean="0">
                <a:solidFill>
                  <a:srgbClr val="FF0066"/>
                </a:solidFill>
                <a:latin typeface="Arial" panose="020B0604020202020204" pitchFamily="34" charset="0"/>
                <a:cs typeface="Arial" panose="020B0604020202020204" pitchFamily="34" charset="0"/>
              </a:rPr>
              <a:t>2</a:t>
            </a:r>
            <a:r>
              <a:rPr lang="en-US" altLang="en-US" sz="2000" baseline="30000" dirty="0" smtClean="0">
                <a:solidFill>
                  <a:srgbClr val="FF0066"/>
                </a:solidFill>
                <a:latin typeface="Arial" panose="020B0604020202020204" pitchFamily="34" charset="0"/>
                <a:cs typeface="Arial" panose="020B0604020202020204" pitchFamily="34" charset="0"/>
              </a:rPr>
              <a:t>k</a:t>
            </a:r>
            <a:r>
              <a:rPr lang="en-US" altLang="en-US" sz="2000" dirty="0" smtClean="0">
                <a:latin typeface="Arial" panose="020B0604020202020204" pitchFamily="34" charset="0"/>
                <a:cs typeface="Arial" panose="020B0604020202020204" pitchFamily="34" charset="0"/>
              </a:rPr>
              <a:t> </a:t>
            </a:r>
            <a:r>
              <a:rPr lang="en-US" altLang="en-US" sz="2000" dirty="0" smtClean="0">
                <a:solidFill>
                  <a:srgbClr val="0066FF"/>
                </a:solidFill>
                <a:latin typeface="Arial" panose="020B0604020202020204" pitchFamily="34" charset="0"/>
                <a:cs typeface="Arial" panose="020B0604020202020204" pitchFamily="34" charset="0"/>
              </a:rPr>
              <a:t>-2</a:t>
            </a:r>
            <a:r>
              <a:rPr lang="en-US" altLang="en-US" sz="2000" baseline="30000" dirty="0" smtClean="0">
                <a:solidFill>
                  <a:srgbClr val="0066FF"/>
                </a:solidFill>
                <a:latin typeface="Arial" panose="020B0604020202020204" pitchFamily="34" charset="0"/>
                <a:cs typeface="Arial" panose="020B0604020202020204" pitchFamily="34" charset="0"/>
              </a:rPr>
              <a:t>2</a:t>
            </a:r>
            <a:r>
              <a:rPr lang="en-US" altLang="en-US" sz="2000" dirty="0" smtClean="0">
                <a:solidFill>
                  <a:srgbClr val="0066FF"/>
                </a:solidFill>
                <a:latin typeface="Arial" panose="020B0604020202020204" pitchFamily="34" charset="0"/>
                <a:cs typeface="Arial" panose="020B0604020202020204" pitchFamily="34" charset="0"/>
              </a:rPr>
              <a:t> </a:t>
            </a:r>
            <a:r>
              <a:rPr lang="en-US" altLang="en-US" sz="2000" dirty="0" smtClean="0">
                <a:latin typeface="Arial" panose="020B0604020202020204" pitchFamily="34" charset="0"/>
                <a:cs typeface="Arial" panose="020B0604020202020204" pitchFamily="34" charset="0"/>
              </a:rPr>
              <a:t>+ </a:t>
            </a:r>
            <a:r>
              <a:rPr lang="en-US" altLang="en-US" sz="2000" dirty="0" smtClean="0">
                <a:solidFill>
                  <a:srgbClr val="FF0066"/>
                </a:solidFill>
                <a:latin typeface="Arial" panose="020B0604020202020204" pitchFamily="34" charset="0"/>
                <a:cs typeface="Arial" panose="020B0604020202020204" pitchFamily="34" charset="0"/>
              </a:rPr>
              <a:t>2</a:t>
            </a:r>
            <a:r>
              <a:rPr lang="en-US" altLang="en-US" sz="2000" baseline="30000" dirty="0" smtClean="0">
                <a:solidFill>
                  <a:srgbClr val="FF0066"/>
                </a:solidFill>
                <a:latin typeface="Arial" panose="020B0604020202020204" pitchFamily="34" charset="0"/>
                <a:cs typeface="Arial" panose="020B0604020202020204" pitchFamily="34" charset="0"/>
              </a:rPr>
              <a:t>k</a:t>
            </a:r>
            <a:r>
              <a:rPr lang="en-US" altLang="en-US" sz="2000" dirty="0" smtClean="0">
                <a:latin typeface="Arial" panose="020B0604020202020204" pitchFamily="34" charset="0"/>
                <a:cs typeface="Arial" panose="020B0604020202020204" pitchFamily="34" charset="0"/>
              </a:rPr>
              <a:t> </a:t>
            </a:r>
            <a:r>
              <a:rPr lang="en-US" altLang="en-US" sz="2000" dirty="0" smtClean="0">
                <a:solidFill>
                  <a:srgbClr val="0066FF"/>
                </a:solidFill>
                <a:latin typeface="Arial" panose="020B0604020202020204" pitchFamily="34" charset="0"/>
                <a:cs typeface="Arial" panose="020B0604020202020204" pitchFamily="34" charset="0"/>
              </a:rPr>
              <a:t>-2</a:t>
            </a:r>
            <a:r>
              <a:rPr lang="en-US" altLang="en-US" sz="2000" dirty="0" smtClean="0">
                <a:latin typeface="Arial" panose="020B0604020202020204" pitchFamily="34" charset="0"/>
                <a:cs typeface="Arial" panose="020B0604020202020204" pitchFamily="34" charset="0"/>
              </a:rPr>
              <a:t> + </a:t>
            </a:r>
            <a:r>
              <a:rPr lang="en-US" altLang="en-US" sz="2000" dirty="0" smtClean="0">
                <a:solidFill>
                  <a:srgbClr val="FF0066"/>
                </a:solidFill>
                <a:latin typeface="Arial" panose="020B0604020202020204" pitchFamily="34" charset="0"/>
                <a:cs typeface="Arial" panose="020B0604020202020204" pitchFamily="34" charset="0"/>
              </a:rPr>
              <a:t>2</a:t>
            </a:r>
            <a:r>
              <a:rPr lang="en-US" altLang="en-US" sz="2000" baseline="30000" dirty="0" smtClean="0">
                <a:solidFill>
                  <a:srgbClr val="FF0066"/>
                </a:solidFill>
                <a:latin typeface="Arial" panose="020B0604020202020204" pitchFamily="34" charset="0"/>
                <a:cs typeface="Arial" panose="020B0604020202020204" pitchFamily="34" charset="0"/>
              </a:rPr>
              <a:t>k</a:t>
            </a:r>
            <a:r>
              <a:rPr lang="en-US" altLang="en-US" sz="2000" dirty="0" smtClean="0">
                <a:latin typeface="Arial" panose="020B0604020202020204" pitchFamily="34" charset="0"/>
                <a:cs typeface="Arial" panose="020B0604020202020204" pitchFamily="34" charset="0"/>
              </a:rPr>
              <a:t> </a:t>
            </a:r>
            <a:r>
              <a:rPr lang="en-US" altLang="en-US" sz="2000" dirty="0" smtClean="0">
                <a:solidFill>
                  <a:srgbClr val="0066FF"/>
                </a:solidFill>
                <a:latin typeface="Arial" panose="020B0604020202020204" pitchFamily="34" charset="0"/>
                <a:cs typeface="Arial" panose="020B0604020202020204" pitchFamily="34" charset="0"/>
              </a:rPr>
              <a:t>-1</a:t>
            </a:r>
            <a:endParaRPr lang="en-US" altLang="en-US" sz="2000" dirty="0" smtClean="0">
              <a:latin typeface="Arial" panose="020B0604020202020204" pitchFamily="34" charset="0"/>
              <a:cs typeface="Arial" panose="020B0604020202020204" pitchFamily="34" charset="0"/>
            </a:endParaRPr>
          </a:p>
          <a:p>
            <a:pPr>
              <a:lnSpc>
                <a:spcPct val="80000"/>
              </a:lnSpc>
              <a:buFont typeface="Monotype Sorts" pitchFamily="2" charset="2"/>
              <a:buNone/>
            </a:pPr>
            <a:r>
              <a:rPr lang="en-US" altLang="en-US" sz="2000" dirty="0" smtClean="0">
                <a:latin typeface="Arial" panose="020B0604020202020204" pitchFamily="34" charset="0"/>
              </a:rPr>
              <a:t>		   …</a:t>
            </a:r>
          </a:p>
          <a:p>
            <a:pPr>
              <a:lnSpc>
                <a:spcPct val="80000"/>
              </a:lnSpc>
              <a:buFont typeface="Monotype Sorts" pitchFamily="2" charset="2"/>
              <a:buNone/>
            </a:pPr>
            <a:r>
              <a:rPr lang="en-US" altLang="en-US" sz="2000" dirty="0" smtClean="0">
                <a:latin typeface="Arial" panose="020B0604020202020204" pitchFamily="34" charset="0"/>
              </a:rPr>
              <a:t>               = 2</a:t>
            </a:r>
            <a:r>
              <a:rPr lang="en-US" altLang="en-US" sz="2000" baseline="30000" dirty="0" smtClean="0">
                <a:latin typeface="Arial" panose="020B0604020202020204" pitchFamily="34" charset="0"/>
              </a:rPr>
              <a:t>k</a:t>
            </a:r>
            <a:r>
              <a:rPr lang="en-US" altLang="en-US" sz="2000" dirty="0" smtClean="0">
                <a:latin typeface="Arial" panose="020B0604020202020204" pitchFamily="34" charset="0"/>
              </a:rPr>
              <a:t>W(2</a:t>
            </a:r>
            <a:r>
              <a:rPr lang="en-US" altLang="en-US" sz="2000" baseline="30000" dirty="0" smtClean="0">
                <a:latin typeface="Arial" panose="020B0604020202020204" pitchFamily="34" charset="0"/>
              </a:rPr>
              <a:t>k-k</a:t>
            </a:r>
            <a:r>
              <a:rPr lang="en-US" altLang="en-US" sz="2000" dirty="0" smtClean="0">
                <a:latin typeface="Arial" panose="020B0604020202020204" pitchFamily="34" charset="0"/>
              </a:rPr>
              <a:t>) + </a:t>
            </a:r>
            <a:r>
              <a:rPr lang="en-US" altLang="en-US" sz="2000" dirty="0" smtClean="0">
                <a:solidFill>
                  <a:srgbClr val="FF0066"/>
                </a:solidFill>
                <a:latin typeface="Arial" panose="020B0604020202020204" pitchFamily="34" charset="0"/>
              </a:rPr>
              <a:t>k2</a:t>
            </a:r>
            <a:r>
              <a:rPr lang="en-US" altLang="en-US" sz="2000" baseline="30000" dirty="0" smtClean="0">
                <a:solidFill>
                  <a:srgbClr val="FF0066"/>
                </a:solidFill>
                <a:latin typeface="Arial" panose="020B0604020202020204" pitchFamily="34" charset="0"/>
              </a:rPr>
              <a:t>k</a:t>
            </a:r>
            <a:r>
              <a:rPr lang="en-US" altLang="en-US" sz="2000" dirty="0" smtClean="0">
                <a:latin typeface="Arial" panose="020B0604020202020204" pitchFamily="34" charset="0"/>
              </a:rPr>
              <a:t> </a:t>
            </a:r>
            <a:r>
              <a:rPr lang="en-US" altLang="en-US" sz="2000" dirty="0" smtClean="0">
                <a:solidFill>
                  <a:srgbClr val="0066FF"/>
                </a:solidFill>
                <a:latin typeface="Arial" panose="020B0604020202020204" pitchFamily="34" charset="0"/>
              </a:rPr>
              <a:t>– (1 + 2 + 4 + … + 2</a:t>
            </a:r>
            <a:r>
              <a:rPr lang="en-US" altLang="en-US" sz="2000" baseline="30000" dirty="0" smtClean="0">
                <a:solidFill>
                  <a:srgbClr val="0066FF"/>
                </a:solidFill>
                <a:latin typeface="Arial" panose="020B0604020202020204" pitchFamily="34" charset="0"/>
              </a:rPr>
              <a:t>k-1</a:t>
            </a:r>
            <a:r>
              <a:rPr lang="en-US" altLang="en-US" sz="2000" dirty="0" smtClean="0">
                <a:solidFill>
                  <a:srgbClr val="0066FF"/>
                </a:solidFill>
                <a:latin typeface="Arial" panose="020B0604020202020204" pitchFamily="34" charset="0"/>
              </a:rPr>
              <a:t>) </a:t>
            </a:r>
          </a:p>
          <a:p>
            <a:pPr>
              <a:lnSpc>
                <a:spcPct val="80000"/>
              </a:lnSpc>
              <a:buFont typeface="Monotype Sorts" pitchFamily="2" charset="2"/>
              <a:buNone/>
            </a:pPr>
            <a:r>
              <a:rPr lang="en-US" altLang="en-US" sz="2000" dirty="0" smtClean="0">
                <a:latin typeface="Arial" panose="020B0604020202020204" pitchFamily="34" charset="0"/>
              </a:rPr>
              <a:t>		  = </a:t>
            </a:r>
            <a:r>
              <a:rPr lang="en-US" altLang="en-US" sz="2000" dirty="0" smtClean="0">
                <a:solidFill>
                  <a:srgbClr val="FF0066"/>
                </a:solidFill>
                <a:latin typeface="Arial" panose="020B0604020202020204" pitchFamily="34" charset="0"/>
              </a:rPr>
              <a:t>k2</a:t>
            </a:r>
            <a:r>
              <a:rPr lang="en-US" altLang="en-US" sz="2000" baseline="30000" dirty="0" smtClean="0">
                <a:solidFill>
                  <a:srgbClr val="FF0066"/>
                </a:solidFill>
                <a:latin typeface="Arial" panose="020B0604020202020204" pitchFamily="34" charset="0"/>
              </a:rPr>
              <a:t>k</a:t>
            </a:r>
            <a:r>
              <a:rPr lang="en-US" altLang="en-US" sz="2000" dirty="0" smtClean="0">
                <a:latin typeface="Arial" panose="020B0604020202020204" pitchFamily="34" charset="0"/>
              </a:rPr>
              <a:t> – </a:t>
            </a:r>
            <a:r>
              <a:rPr lang="en-US" altLang="en-US" sz="2000" dirty="0" smtClean="0">
                <a:solidFill>
                  <a:srgbClr val="0066FF"/>
                </a:solidFill>
                <a:latin typeface="Arial" panose="020B0604020202020204" pitchFamily="34" charset="0"/>
              </a:rPr>
              <a:t>(2</a:t>
            </a:r>
            <a:r>
              <a:rPr lang="en-US" altLang="en-US" sz="2000" baseline="30000" dirty="0" smtClean="0">
                <a:solidFill>
                  <a:srgbClr val="0066FF"/>
                </a:solidFill>
                <a:latin typeface="Arial" panose="020B0604020202020204" pitchFamily="34" charset="0"/>
              </a:rPr>
              <a:t>k</a:t>
            </a:r>
            <a:r>
              <a:rPr lang="en-US" altLang="en-US" sz="2000" dirty="0" smtClean="0">
                <a:solidFill>
                  <a:srgbClr val="0066FF"/>
                </a:solidFill>
                <a:latin typeface="Arial" panose="020B0604020202020204" pitchFamily="34" charset="0"/>
              </a:rPr>
              <a:t> – 1) </a:t>
            </a:r>
          </a:p>
          <a:p>
            <a:pPr>
              <a:lnSpc>
                <a:spcPct val="80000"/>
              </a:lnSpc>
              <a:buFont typeface="Monotype Sorts" pitchFamily="2" charset="2"/>
              <a:buNone/>
            </a:pPr>
            <a:r>
              <a:rPr lang="en-US" altLang="en-US" sz="2000" dirty="0" smtClean="0">
                <a:latin typeface="Arial" panose="020B0604020202020204" pitchFamily="34" charset="0"/>
              </a:rPr>
              <a:t>		  = </a:t>
            </a:r>
            <a:r>
              <a:rPr lang="en-US" altLang="en-US" sz="2000" dirty="0" smtClean="0">
                <a:solidFill>
                  <a:srgbClr val="FF0066"/>
                </a:solidFill>
                <a:latin typeface="Arial" panose="020B0604020202020204" pitchFamily="34" charset="0"/>
              </a:rPr>
              <a:t>n </a:t>
            </a:r>
            <a:r>
              <a:rPr lang="en-US" altLang="en-US" sz="2000" dirty="0" err="1" smtClean="0">
                <a:solidFill>
                  <a:srgbClr val="FF0066"/>
                </a:solidFill>
                <a:latin typeface="Arial" panose="020B0604020202020204" pitchFamily="34" charset="0"/>
              </a:rPr>
              <a:t>lg</a:t>
            </a:r>
            <a:r>
              <a:rPr lang="en-US" altLang="en-US" sz="2000" dirty="0" smtClean="0">
                <a:solidFill>
                  <a:srgbClr val="FF0066"/>
                </a:solidFill>
                <a:latin typeface="Arial" panose="020B0604020202020204" pitchFamily="34" charset="0"/>
              </a:rPr>
              <a:t> n </a:t>
            </a:r>
            <a:r>
              <a:rPr lang="en-US" altLang="en-US" sz="2000" dirty="0" smtClean="0">
                <a:latin typeface="Arial" panose="020B0604020202020204" pitchFamily="34" charset="0"/>
              </a:rPr>
              <a:t>– </a:t>
            </a:r>
            <a:r>
              <a:rPr lang="en-US" altLang="en-US" sz="2000" dirty="0" smtClean="0">
                <a:solidFill>
                  <a:srgbClr val="0066FF"/>
                </a:solidFill>
                <a:latin typeface="Arial" panose="020B0604020202020204" pitchFamily="34" charset="0"/>
              </a:rPr>
              <a:t>(n – 1</a:t>
            </a:r>
            <a:r>
              <a:rPr lang="en-US" altLang="en-US" sz="2000" dirty="0" smtClean="0">
                <a:latin typeface="Arial" panose="020B0604020202020204" pitchFamily="34" charset="0"/>
              </a:rPr>
              <a:t>)</a:t>
            </a:r>
          </a:p>
          <a:p>
            <a:pPr>
              <a:lnSpc>
                <a:spcPct val="80000"/>
              </a:lnSpc>
              <a:buFont typeface="Monotype Sorts" pitchFamily="2" charset="2"/>
              <a:buNone/>
            </a:pPr>
            <a:r>
              <a:rPr lang="en-US" altLang="en-US" sz="2000" dirty="0" smtClean="0">
                <a:latin typeface="Arial" panose="020B0604020202020204" pitchFamily="34" charset="0"/>
              </a:rPr>
              <a:t>		  = O(n </a:t>
            </a:r>
            <a:r>
              <a:rPr lang="en-US" altLang="en-US" sz="2000" dirty="0" err="1" smtClean="0">
                <a:latin typeface="Arial" panose="020B0604020202020204" pitchFamily="34" charset="0"/>
              </a:rPr>
              <a:t>lg</a:t>
            </a:r>
            <a:r>
              <a:rPr lang="en-US" altLang="en-US" sz="2000" dirty="0" smtClean="0">
                <a:latin typeface="Arial" panose="020B0604020202020204" pitchFamily="34" charset="0"/>
              </a:rPr>
              <a:t> n)</a:t>
            </a:r>
          </a:p>
          <a:p>
            <a:pPr>
              <a:lnSpc>
                <a:spcPct val="80000"/>
              </a:lnSpc>
              <a:buFont typeface="Monotype Sorts" pitchFamily="2" charset="2"/>
              <a:buNone/>
            </a:pPr>
            <a:endParaRPr lang="en-US" altLang="en-US" sz="2400" b="1" dirty="0" smtClean="0">
              <a:latin typeface="Arial" panose="020B0604020202020204" pitchFamily="34" charset="0"/>
            </a:endParaRPr>
          </a:p>
        </p:txBody>
      </p:sp>
      <p:grpSp>
        <p:nvGrpSpPr>
          <p:cNvPr id="4" name="Group 3"/>
          <p:cNvGrpSpPr/>
          <p:nvPr/>
        </p:nvGrpSpPr>
        <p:grpSpPr>
          <a:xfrm>
            <a:off x="6704013" y="1947484"/>
            <a:ext cx="1761616" cy="762000"/>
            <a:chOff x="6704013" y="1947484"/>
            <a:chExt cx="1761616" cy="762000"/>
          </a:xfrm>
        </p:grpSpPr>
        <p:sp>
          <p:nvSpPr>
            <p:cNvPr id="8" name="Rounded Rectangular Callout 7"/>
            <p:cNvSpPr/>
            <p:nvPr/>
          </p:nvSpPr>
          <p:spPr bwMode="auto">
            <a:xfrm>
              <a:off x="6704013" y="1947484"/>
              <a:ext cx="1600200" cy="762000"/>
            </a:xfrm>
            <a:prstGeom prst="wedgeRoundRectCallout">
              <a:avLst>
                <a:gd name="adj1" fmla="val -124457"/>
                <a:gd name="adj2" fmla="val -74792"/>
                <a:gd name="adj3" fmla="val 16667"/>
              </a:avLst>
            </a:prstGeom>
            <a:solidFill>
              <a:srgbClr val="C00000"/>
            </a:solidFill>
            <a:ln w="19050" cap="sq" cmpd="sng" algn="ctr">
              <a:solidFill>
                <a:schemeClr val="tx1"/>
              </a:solidFill>
              <a:prstDash val="solid"/>
              <a:round/>
              <a:headEnd type="none" w="sm" len="sm"/>
              <a:tailEnd type="none" w="sm" len="sm"/>
            </a:ln>
            <a:effectLst/>
          </p:spPr>
          <p:txBody>
            <a:bodyPr wrap="none" lIns="92075" tIns="46038" rIns="92075" bIns="46038"/>
            <a:lstStyle/>
            <a:p>
              <a:pPr>
                <a:defRPr/>
              </a:pPr>
              <a:endParaRPr lang="en-US">
                <a:solidFill>
                  <a:schemeClr val="bg1"/>
                </a:solidFill>
                <a:latin typeface="Arial" charset="0"/>
              </a:endParaRPr>
            </a:p>
          </p:txBody>
        </p:sp>
        <p:sp>
          <p:nvSpPr>
            <p:cNvPr id="9" name="TextBox 8"/>
            <p:cNvSpPr txBox="1"/>
            <p:nvPr/>
          </p:nvSpPr>
          <p:spPr>
            <a:xfrm>
              <a:off x="6865429" y="2039951"/>
              <a:ext cx="1600200" cy="494751"/>
            </a:xfrm>
            <a:prstGeom prst="rect">
              <a:avLst/>
            </a:prstGeom>
            <a:noFill/>
          </p:spPr>
          <p:txBody>
            <a:bodyPr>
              <a:spAutoFit/>
            </a:bodyPr>
            <a:lstStyle/>
            <a:p>
              <a:pPr>
                <a:defRPr/>
              </a:pPr>
              <a:r>
                <a:rPr lang="en-US" sz="2400" dirty="0">
                  <a:solidFill>
                    <a:schemeClr val="bg1"/>
                  </a:solidFill>
                  <a:latin typeface="Arial" charset="0"/>
                </a:rPr>
                <a:t>k = </a:t>
              </a:r>
              <a:r>
                <a:rPr lang="en-US" sz="2400" dirty="0" err="1">
                  <a:solidFill>
                    <a:schemeClr val="bg1"/>
                  </a:solidFill>
                  <a:latin typeface="Arial" charset="0"/>
                </a:rPr>
                <a:t>lg</a:t>
              </a:r>
              <a:r>
                <a:rPr lang="en-US" sz="2400" dirty="0">
                  <a:solidFill>
                    <a:schemeClr val="bg1"/>
                  </a:solidFill>
                  <a:latin typeface="Arial" charset="0"/>
                </a:rPr>
                <a:t> n</a:t>
              </a:r>
            </a:p>
          </p:txBody>
        </p:sp>
      </p:grpSp>
      <p:grpSp>
        <p:nvGrpSpPr>
          <p:cNvPr id="2" name="Group 11"/>
          <p:cNvGrpSpPr>
            <a:grpSpLocks/>
          </p:cNvGrpSpPr>
          <p:nvPr/>
        </p:nvGrpSpPr>
        <p:grpSpPr bwMode="auto">
          <a:xfrm>
            <a:off x="5791569" y="5408428"/>
            <a:ext cx="2514600" cy="762000"/>
            <a:chOff x="5865813" y="5029200"/>
            <a:chExt cx="2514599" cy="762000"/>
          </a:xfrm>
          <a:solidFill>
            <a:srgbClr val="C00000"/>
          </a:solidFill>
        </p:grpSpPr>
        <p:sp>
          <p:nvSpPr>
            <p:cNvPr id="11" name="Rounded Rectangular Callout 10"/>
            <p:cNvSpPr/>
            <p:nvPr/>
          </p:nvSpPr>
          <p:spPr bwMode="auto">
            <a:xfrm>
              <a:off x="5865813" y="5029200"/>
              <a:ext cx="2514599" cy="762000"/>
            </a:xfrm>
            <a:prstGeom prst="wedgeRoundRectCallout">
              <a:avLst>
                <a:gd name="adj1" fmla="val -74287"/>
                <a:gd name="adj2" fmla="val -61985"/>
                <a:gd name="adj3" fmla="val 16667"/>
              </a:avLst>
            </a:prstGeom>
            <a:grpFill/>
            <a:ln w="19050" cap="sq" cmpd="sng" algn="ctr">
              <a:solidFill>
                <a:schemeClr val="tx1"/>
              </a:solidFill>
              <a:prstDash val="solid"/>
              <a:round/>
              <a:headEnd type="none" w="sm" len="sm"/>
              <a:tailEnd type="none" w="sm" len="sm"/>
            </a:ln>
            <a:effectLst/>
          </p:spPr>
          <p:txBody>
            <a:bodyPr wrap="none" lIns="92075" tIns="46038" rIns="92075" bIns="46038"/>
            <a:lstStyle/>
            <a:p>
              <a:pPr>
                <a:defRPr/>
              </a:pPr>
              <a:endParaRPr lang="en-US">
                <a:solidFill>
                  <a:schemeClr val="bg1"/>
                </a:solidFill>
                <a:latin typeface="Arial" charset="0"/>
              </a:endParaRPr>
            </a:p>
          </p:txBody>
        </p:sp>
        <p:sp>
          <p:nvSpPr>
            <p:cNvPr id="3083" name="TextBox 9"/>
            <p:cNvSpPr txBox="1">
              <a:spLocks noChangeArrowheads="1"/>
            </p:cNvSpPr>
            <p:nvPr/>
          </p:nvSpPr>
          <p:spPr bwMode="auto">
            <a:xfrm>
              <a:off x="6018212" y="5226334"/>
              <a:ext cx="2362200" cy="46166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Geometric series</a:t>
              </a:r>
            </a:p>
          </p:txBody>
        </p:sp>
      </p:grpSp>
      <mc:AlternateContent xmlns:mc="http://schemas.openxmlformats.org/markup-compatibility/2006" xmlns:p14="http://schemas.microsoft.com/office/powerpoint/2010/main">
        <mc:Choice Requires="p14">
          <p:contentPart p14:bwMode="auto" r:id="rId3">
            <p14:nvContentPartPr>
              <p14:cNvPr id="3074" name="Ink 11"/>
              <p14:cNvContentPartPr>
                <a14:cpLocks xmlns:a14="http://schemas.microsoft.com/office/drawing/2010/main" noRot="1" noChangeAspect="1" noEditPoints="1" noChangeArrowheads="1" noChangeShapeType="1"/>
              </p14:cNvContentPartPr>
              <p14:nvPr/>
            </p14:nvContentPartPr>
            <p14:xfrm>
              <a:off x="10291763" y="5924550"/>
              <a:ext cx="1587" cy="1588"/>
            </p14:xfrm>
          </p:contentPart>
        </mc:Choice>
        <mc:Fallback xmlns="">
          <p:pic>
            <p:nvPicPr>
              <p:cNvPr id="3074" name="Ink 11"/>
              <p:cNvPicPr>
                <a:picLocks noRot="1" noChangeAspect="1" noEditPoints="1" noChangeArrowheads="1" noChangeShapeType="1"/>
              </p:cNvPicPr>
              <p:nvPr/>
            </p:nvPicPr>
            <p:blipFill>
              <a:blip r:embed="rId4" cstate="print"/>
              <a:stretch>
                <a:fillRect/>
              </a:stretch>
            </p:blipFill>
            <p:spPr>
              <a:xfrm>
                <a:off x="10250501" y="5883262"/>
                <a:ext cx="84111" cy="84164"/>
              </a:xfrm>
              <a:prstGeom prst="rect">
                <a:avLst/>
              </a:prstGeom>
            </p:spPr>
          </p:pic>
        </mc:Fallback>
      </mc:AlternateContent>
    </p:spTree>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893">
                                            <p:txEl>
                                              <p:pRg st="4" end="4"/>
                                            </p:txEl>
                                          </p:spTgt>
                                        </p:tgtEl>
                                        <p:attrNameLst>
                                          <p:attrName>style.visibility</p:attrName>
                                        </p:attrNameLst>
                                      </p:cBhvr>
                                      <p:to>
                                        <p:strVal val="visible"/>
                                      </p:to>
                                    </p:set>
                                    <p:animEffect transition="in" filter="fade">
                                      <p:cBhvr>
                                        <p:cTn id="12" dur="500"/>
                                        <p:tgtEl>
                                          <p:spTgt spid="3789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7893">
                                            <p:txEl>
                                              <p:pRg st="5" end="5"/>
                                            </p:txEl>
                                          </p:spTgt>
                                        </p:tgtEl>
                                        <p:attrNameLst>
                                          <p:attrName>style.visibility</p:attrName>
                                        </p:attrNameLst>
                                      </p:cBhvr>
                                      <p:to>
                                        <p:strVal val="visible"/>
                                      </p:to>
                                    </p:set>
                                    <p:animEffect transition="in" filter="fade">
                                      <p:cBhvr>
                                        <p:cTn id="17" dur="500"/>
                                        <p:tgtEl>
                                          <p:spTgt spid="37893">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7893">
                                            <p:txEl>
                                              <p:pRg st="6" end="6"/>
                                            </p:txEl>
                                          </p:spTgt>
                                        </p:tgtEl>
                                        <p:attrNameLst>
                                          <p:attrName>style.visibility</p:attrName>
                                        </p:attrNameLst>
                                      </p:cBhvr>
                                      <p:to>
                                        <p:strVal val="visible"/>
                                      </p:to>
                                    </p:set>
                                    <p:animEffect transition="in" filter="fade">
                                      <p:cBhvr>
                                        <p:cTn id="22" dur="500"/>
                                        <p:tgtEl>
                                          <p:spTgt spid="37893">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7893">
                                            <p:txEl>
                                              <p:pRg st="7" end="7"/>
                                            </p:txEl>
                                          </p:spTgt>
                                        </p:tgtEl>
                                        <p:attrNameLst>
                                          <p:attrName>style.visibility</p:attrName>
                                        </p:attrNameLst>
                                      </p:cBhvr>
                                      <p:to>
                                        <p:strVal val="visible"/>
                                      </p:to>
                                    </p:set>
                                    <p:animEffect transition="in" filter="fade">
                                      <p:cBhvr>
                                        <p:cTn id="27" dur="500"/>
                                        <p:tgtEl>
                                          <p:spTgt spid="37893">
                                            <p:txEl>
                                              <p:pRg st="7" end="7"/>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7893">
                                            <p:txEl>
                                              <p:pRg st="8" end="8"/>
                                            </p:txEl>
                                          </p:spTgt>
                                        </p:tgtEl>
                                        <p:attrNameLst>
                                          <p:attrName>style.visibility</p:attrName>
                                        </p:attrNameLst>
                                      </p:cBhvr>
                                      <p:to>
                                        <p:strVal val="visible"/>
                                      </p:to>
                                    </p:set>
                                    <p:animEffect transition="in" filter="fade">
                                      <p:cBhvr>
                                        <p:cTn id="32" dur="500"/>
                                        <p:tgtEl>
                                          <p:spTgt spid="37893">
                                            <p:txEl>
                                              <p:pRg st="8" end="8"/>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7893">
                                            <p:txEl>
                                              <p:pRg st="9" end="9"/>
                                            </p:txEl>
                                          </p:spTgt>
                                        </p:tgtEl>
                                        <p:attrNameLst>
                                          <p:attrName>style.visibility</p:attrName>
                                        </p:attrNameLst>
                                      </p:cBhvr>
                                      <p:to>
                                        <p:strVal val="visible"/>
                                      </p:to>
                                    </p:set>
                                    <p:animEffect transition="in" filter="fade">
                                      <p:cBhvr>
                                        <p:cTn id="37" dur="500"/>
                                        <p:tgtEl>
                                          <p:spTgt spid="37893">
                                            <p:txEl>
                                              <p:pRg st="9" end="9"/>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7893">
                                            <p:txEl>
                                              <p:pRg st="10" end="10"/>
                                            </p:txEl>
                                          </p:spTgt>
                                        </p:tgtEl>
                                        <p:attrNameLst>
                                          <p:attrName>style.visibility</p:attrName>
                                        </p:attrNameLst>
                                      </p:cBhvr>
                                      <p:to>
                                        <p:strVal val="visible"/>
                                      </p:to>
                                    </p:set>
                                    <p:animEffect transition="in" filter="fade">
                                      <p:cBhvr>
                                        <p:cTn id="42" dur="500"/>
                                        <p:tgtEl>
                                          <p:spTgt spid="37893">
                                            <p:txEl>
                                              <p:pRg st="10" end="1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7893">
                                            <p:txEl>
                                              <p:pRg st="11" end="11"/>
                                            </p:txEl>
                                          </p:spTgt>
                                        </p:tgtEl>
                                        <p:attrNameLst>
                                          <p:attrName>style.visibility</p:attrName>
                                        </p:attrNameLst>
                                      </p:cBhvr>
                                      <p:to>
                                        <p:strVal val="visible"/>
                                      </p:to>
                                    </p:set>
                                    <p:animEffect transition="in" filter="fade">
                                      <p:cBhvr>
                                        <p:cTn id="47" dur="500"/>
                                        <p:tgtEl>
                                          <p:spTgt spid="37893">
                                            <p:txEl>
                                              <p:pRg st="11" end="11"/>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ntr" presetSubtype="0" fill="hold" nodeType="click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fade">
                                      <p:cBhvr>
                                        <p:cTn id="52" dur="500"/>
                                        <p:tgtEl>
                                          <p:spTgt spid="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7893">
                                            <p:txEl>
                                              <p:pRg st="12" end="12"/>
                                            </p:txEl>
                                          </p:spTgt>
                                        </p:tgtEl>
                                        <p:attrNameLst>
                                          <p:attrName>style.visibility</p:attrName>
                                        </p:attrNameLst>
                                      </p:cBhvr>
                                      <p:to>
                                        <p:strVal val="visible"/>
                                      </p:to>
                                    </p:set>
                                    <p:animEffect transition="in" filter="fade">
                                      <p:cBhvr>
                                        <p:cTn id="57" dur="500"/>
                                        <p:tgtEl>
                                          <p:spTgt spid="37893">
                                            <p:txEl>
                                              <p:pRg st="12" end="12"/>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7893">
                                            <p:txEl>
                                              <p:pRg st="13" end="13"/>
                                            </p:txEl>
                                          </p:spTgt>
                                        </p:tgtEl>
                                        <p:attrNameLst>
                                          <p:attrName>style.visibility</p:attrName>
                                        </p:attrNameLst>
                                      </p:cBhvr>
                                      <p:to>
                                        <p:strVal val="visible"/>
                                      </p:to>
                                    </p:set>
                                    <p:animEffect transition="in" filter="fade">
                                      <p:cBhvr>
                                        <p:cTn id="62" dur="500"/>
                                        <p:tgtEl>
                                          <p:spTgt spid="37893">
                                            <p:txEl>
                                              <p:pRg st="13" end="13"/>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7893">
                                            <p:txEl>
                                              <p:pRg st="14" end="14"/>
                                            </p:txEl>
                                          </p:spTgt>
                                        </p:tgtEl>
                                        <p:attrNameLst>
                                          <p:attrName>style.visibility</p:attrName>
                                        </p:attrNameLst>
                                      </p:cBhvr>
                                      <p:to>
                                        <p:strVal val="visible"/>
                                      </p:to>
                                    </p:set>
                                    <p:animEffect transition="in" filter="fade">
                                      <p:cBhvr>
                                        <p:cTn id="67" dur="500"/>
                                        <p:tgtEl>
                                          <p:spTgt spid="3789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3" grpId="0" uiExpand="1"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6"/>
          </p:nvPr>
        </p:nvSpPr>
        <p:spPr/>
        <p:txBody>
          <a:bodyPr/>
          <a:lstStyle/>
          <a:p>
            <a:r>
              <a:rPr lang="en-US" dirty="0">
                <a:latin typeface="Arial" charset="0"/>
              </a:rPr>
              <a:t>Visually </a:t>
            </a:r>
            <a:r>
              <a:rPr lang="en-US" dirty="0" smtClean="0">
                <a:latin typeface="Arial" charset="0"/>
              </a:rPr>
              <a:t>:Recursion </a:t>
            </a:r>
            <a:r>
              <a:rPr lang="en-US" dirty="0">
                <a:latin typeface="Arial" charset="0"/>
              </a:rPr>
              <a:t>Tree</a:t>
            </a:r>
          </a:p>
        </p:txBody>
      </p:sp>
      <p:sp>
        <p:nvSpPr>
          <p:cNvPr id="2" name="Rectangle 48"/>
          <p:cNvSpPr>
            <a:spLocks noChangeArrowheads="1"/>
          </p:cNvSpPr>
          <p:nvPr/>
        </p:nvSpPr>
        <p:spPr bwMode="gray">
          <a:xfrm>
            <a:off x="357982" y="793750"/>
            <a:ext cx="185737" cy="395288"/>
          </a:xfrm>
          <a:prstGeom prst="rect">
            <a:avLst/>
          </a:prstGeom>
          <a:noFill/>
          <a:ln w="9525">
            <a:noFill/>
            <a:miter lim="800000"/>
            <a:headEnd/>
            <a:tailEnd/>
          </a:ln>
        </p:spPr>
        <p:txBody>
          <a:bodyPr wrap="none" lIns="92075" tIns="46038" rIns="92075" bIns="46038">
            <a:spAutoFit/>
          </a:bodyPr>
          <a:lstStyle/>
          <a:p>
            <a:pPr>
              <a:defRPr/>
            </a:pPr>
            <a:endParaRPr lang="en-US" sz="1800" dirty="0">
              <a:solidFill>
                <a:schemeClr val="accent6">
                  <a:lumMod val="50000"/>
                </a:schemeClr>
              </a:solidFill>
              <a:latin typeface="Arial" charset="0"/>
            </a:endParaRPr>
          </a:p>
        </p:txBody>
      </p:sp>
      <p:sp>
        <p:nvSpPr>
          <p:cNvPr id="47144" name="Text Box 52"/>
          <p:cNvSpPr txBox="1">
            <a:spLocks noChangeArrowheads="1"/>
          </p:cNvSpPr>
          <p:nvPr/>
        </p:nvSpPr>
        <p:spPr bwMode="gray">
          <a:xfrm>
            <a:off x="8939837" y="2320060"/>
            <a:ext cx="532197" cy="394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a:solidFill>
                  <a:srgbClr val="CC6600"/>
                </a:solidFill>
              </a:rPr>
              <a:t>n-2</a:t>
            </a:r>
            <a:endParaRPr lang="en-US" altLang="en-US" dirty="0">
              <a:solidFill>
                <a:srgbClr val="CC6600"/>
              </a:solidFill>
            </a:endParaRPr>
          </a:p>
        </p:txBody>
      </p:sp>
      <p:sp>
        <p:nvSpPr>
          <p:cNvPr id="47145" name="Text Box 53"/>
          <p:cNvSpPr txBox="1">
            <a:spLocks noChangeArrowheads="1"/>
          </p:cNvSpPr>
          <p:nvPr/>
        </p:nvSpPr>
        <p:spPr bwMode="gray">
          <a:xfrm>
            <a:off x="8966603" y="3323768"/>
            <a:ext cx="532197" cy="394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a:solidFill>
                  <a:srgbClr val="CC6600"/>
                </a:solidFill>
              </a:rPr>
              <a:t>n-4</a:t>
            </a:r>
          </a:p>
        </p:txBody>
      </p:sp>
      <p:sp>
        <p:nvSpPr>
          <p:cNvPr id="47146" name="Text Box 54"/>
          <p:cNvSpPr txBox="1">
            <a:spLocks noChangeArrowheads="1"/>
          </p:cNvSpPr>
          <p:nvPr/>
        </p:nvSpPr>
        <p:spPr bwMode="gray">
          <a:xfrm>
            <a:off x="8939838" y="1394363"/>
            <a:ext cx="532197" cy="394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eaLnBrk="1" hangingPunct="1">
              <a:defRPr sz="1800">
                <a:solidFill>
                  <a:srgbClr val="CC6600"/>
                </a:solidFill>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lnSpc>
                <a:spcPct val="120000"/>
              </a:lnSpc>
              <a:spcBef>
                <a:spcPct val="20000"/>
              </a:spcBef>
              <a:spcAft>
                <a:spcPct val="0"/>
              </a:spcAft>
              <a:buClr>
                <a:schemeClr val="bg2"/>
              </a:buClr>
              <a:buSzPct val="60000"/>
              <a:buFont typeface="Monotype Sorts" pitchFamily="2" charset="2"/>
            </a:lvl6pPr>
            <a:lvl7pPr marL="2971800" indent="-228600" eaLnBrk="0" fontAlgn="base" hangingPunct="0">
              <a:lnSpc>
                <a:spcPct val="120000"/>
              </a:lnSpc>
              <a:spcBef>
                <a:spcPct val="20000"/>
              </a:spcBef>
              <a:spcAft>
                <a:spcPct val="0"/>
              </a:spcAft>
              <a:buClr>
                <a:schemeClr val="bg2"/>
              </a:buClr>
              <a:buSzPct val="60000"/>
              <a:buFont typeface="Monotype Sorts" pitchFamily="2" charset="2"/>
            </a:lvl7pPr>
            <a:lvl8pPr marL="3429000" indent="-228600" eaLnBrk="0" fontAlgn="base" hangingPunct="0">
              <a:lnSpc>
                <a:spcPct val="120000"/>
              </a:lnSpc>
              <a:spcBef>
                <a:spcPct val="20000"/>
              </a:spcBef>
              <a:spcAft>
                <a:spcPct val="0"/>
              </a:spcAft>
              <a:buClr>
                <a:schemeClr val="bg2"/>
              </a:buClr>
              <a:buSzPct val="60000"/>
              <a:buFont typeface="Monotype Sorts" pitchFamily="2" charset="2"/>
            </a:lvl8pPr>
            <a:lvl9pPr marL="3886200" indent="-228600" eaLnBrk="0" fontAlgn="base" hangingPunct="0">
              <a:lnSpc>
                <a:spcPct val="120000"/>
              </a:lnSpc>
              <a:spcBef>
                <a:spcPct val="20000"/>
              </a:spcBef>
              <a:spcAft>
                <a:spcPct val="0"/>
              </a:spcAft>
              <a:buClr>
                <a:schemeClr val="bg2"/>
              </a:buClr>
              <a:buSzPct val="60000"/>
              <a:buFont typeface="Monotype Sorts" pitchFamily="2" charset="2"/>
            </a:lvl9pPr>
          </a:lstStyle>
          <a:p>
            <a:r>
              <a:rPr lang="en-US" altLang="en-US" dirty="0"/>
              <a:t>n-1</a:t>
            </a:r>
          </a:p>
        </p:txBody>
      </p:sp>
      <p:sp>
        <p:nvSpPr>
          <p:cNvPr id="47148" name="Text Box 58"/>
          <p:cNvSpPr txBox="1">
            <a:spLocks noChangeArrowheads="1"/>
          </p:cNvSpPr>
          <p:nvPr/>
        </p:nvSpPr>
        <p:spPr bwMode="gray">
          <a:xfrm>
            <a:off x="8663577" y="4725619"/>
            <a:ext cx="881652" cy="394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a:solidFill>
                  <a:srgbClr val="CC6600"/>
                </a:solidFill>
              </a:rPr>
              <a:t>n - 2</a:t>
            </a:r>
            <a:r>
              <a:rPr lang="en-US" altLang="en-US" sz="1800" baseline="30000" dirty="0">
                <a:solidFill>
                  <a:srgbClr val="CC6600"/>
                </a:solidFill>
              </a:rPr>
              <a:t>k-1</a:t>
            </a:r>
          </a:p>
        </p:txBody>
      </p:sp>
      <p:sp>
        <p:nvSpPr>
          <p:cNvPr id="57" name="TextBox 56"/>
          <p:cNvSpPr txBox="1"/>
          <p:nvPr/>
        </p:nvSpPr>
        <p:spPr>
          <a:xfrm>
            <a:off x="655468" y="5914933"/>
            <a:ext cx="3581400" cy="461665"/>
          </a:xfrm>
          <a:prstGeom prst="rect">
            <a:avLst/>
          </a:prstGeom>
          <a:noFill/>
        </p:spPr>
        <p:txBody>
          <a:bodyPr>
            <a:spAutoFit/>
          </a:bodyPr>
          <a:lstStyle/>
          <a:p>
            <a:pPr algn="ctr">
              <a:defRPr/>
            </a:pPr>
            <a:r>
              <a:rPr lang="en-US" sz="2000" b="0" dirty="0">
                <a:solidFill>
                  <a:schemeClr val="tx1"/>
                </a:solidFill>
                <a:latin typeface="+mn-lt"/>
              </a:rPr>
              <a:t>Height of tree is </a:t>
            </a:r>
            <a:r>
              <a:rPr lang="en-US" sz="2000" i="1" dirty="0">
                <a:solidFill>
                  <a:srgbClr val="002060"/>
                </a:solidFill>
                <a:latin typeface="+mn-lt"/>
              </a:rPr>
              <a:t>k</a:t>
            </a:r>
            <a:r>
              <a:rPr lang="en-US" sz="2000" dirty="0">
                <a:solidFill>
                  <a:srgbClr val="002060"/>
                </a:solidFill>
                <a:latin typeface="+mn-lt"/>
              </a:rPr>
              <a:t> = </a:t>
            </a:r>
            <a:r>
              <a:rPr lang="en-US" sz="2000" i="1" dirty="0">
                <a:solidFill>
                  <a:srgbClr val="002060"/>
                </a:solidFill>
                <a:latin typeface="+mn-lt"/>
              </a:rPr>
              <a:t>O</a:t>
            </a:r>
            <a:r>
              <a:rPr lang="en-US" sz="2000" dirty="0">
                <a:solidFill>
                  <a:srgbClr val="002060"/>
                </a:solidFill>
                <a:latin typeface="+mn-lt"/>
              </a:rPr>
              <a:t>(</a:t>
            </a:r>
            <a:r>
              <a:rPr lang="en-US" sz="2000" dirty="0" err="1">
                <a:solidFill>
                  <a:srgbClr val="002060"/>
                </a:solidFill>
                <a:latin typeface="+mn-lt"/>
              </a:rPr>
              <a:t>lg</a:t>
            </a:r>
            <a:r>
              <a:rPr lang="en-US" sz="2000" dirty="0">
                <a:solidFill>
                  <a:srgbClr val="002060"/>
                </a:solidFill>
                <a:latin typeface="+mn-lt"/>
              </a:rPr>
              <a:t> </a:t>
            </a:r>
            <a:r>
              <a:rPr lang="en-US" sz="2000" i="1" dirty="0">
                <a:solidFill>
                  <a:srgbClr val="002060"/>
                </a:solidFill>
                <a:latin typeface="+mn-lt"/>
              </a:rPr>
              <a:t>n</a:t>
            </a:r>
            <a:r>
              <a:rPr lang="en-US" sz="2000" dirty="0">
                <a:solidFill>
                  <a:srgbClr val="002060"/>
                </a:solidFill>
                <a:latin typeface="+mn-lt"/>
              </a:rPr>
              <a:t>)</a:t>
            </a:r>
          </a:p>
        </p:txBody>
      </p:sp>
      <p:sp>
        <p:nvSpPr>
          <p:cNvPr id="47111" name="TextBox 59"/>
          <p:cNvSpPr txBox="1">
            <a:spLocks noChangeArrowheads="1"/>
          </p:cNvSpPr>
          <p:nvPr/>
        </p:nvSpPr>
        <p:spPr bwMode="auto">
          <a:xfrm>
            <a:off x="7441560" y="5159375"/>
            <a:ext cx="2133600" cy="394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algn="r" eaLnBrk="1" hangingPunct="1"/>
            <a:r>
              <a:rPr lang="en-US" altLang="en-US" sz="1800" dirty="0">
                <a:solidFill>
                  <a:srgbClr val="CC6600"/>
                </a:solidFill>
              </a:rPr>
              <a:t>Total: </a:t>
            </a:r>
            <a:r>
              <a:rPr lang="en-US" altLang="en-US" sz="1800" i="1" dirty="0">
                <a:solidFill>
                  <a:srgbClr val="CC6600"/>
                </a:solidFill>
              </a:rPr>
              <a:t>O</a:t>
            </a:r>
            <a:r>
              <a:rPr lang="en-US" altLang="en-US" sz="1800" dirty="0">
                <a:solidFill>
                  <a:srgbClr val="CC6600"/>
                </a:solidFill>
              </a:rPr>
              <a:t>(</a:t>
            </a:r>
            <a:r>
              <a:rPr lang="en-US" altLang="en-US" sz="1800" dirty="0" err="1">
                <a:solidFill>
                  <a:srgbClr val="CC6600"/>
                </a:solidFill>
              </a:rPr>
              <a:t>nlgn</a:t>
            </a:r>
            <a:r>
              <a:rPr lang="en-US" altLang="en-US" sz="1800" dirty="0">
                <a:solidFill>
                  <a:srgbClr val="CC6600"/>
                </a:solidFill>
              </a:rPr>
              <a:t>)</a:t>
            </a:r>
          </a:p>
        </p:txBody>
      </p:sp>
      <p:grpSp>
        <p:nvGrpSpPr>
          <p:cNvPr id="7" name="Group 61"/>
          <p:cNvGrpSpPr>
            <a:grpSpLocks/>
          </p:cNvGrpSpPr>
          <p:nvPr/>
        </p:nvGrpSpPr>
        <p:grpSpPr bwMode="auto">
          <a:xfrm>
            <a:off x="516992" y="5413283"/>
            <a:ext cx="2209800" cy="387350"/>
            <a:chOff x="303212" y="5867400"/>
            <a:chExt cx="2209800" cy="387798"/>
          </a:xfrm>
          <a:solidFill>
            <a:schemeClr val="accent2">
              <a:lumMod val="50000"/>
            </a:schemeClr>
          </a:solidFill>
        </p:grpSpPr>
        <p:sp>
          <p:nvSpPr>
            <p:cNvPr id="47113" name="Rounded Rectangular Callout 59"/>
            <p:cNvSpPr>
              <a:spLocks noChangeArrowheads="1"/>
            </p:cNvSpPr>
            <p:nvPr/>
          </p:nvSpPr>
          <p:spPr bwMode="auto">
            <a:xfrm>
              <a:off x="303212" y="5867400"/>
              <a:ext cx="2209800" cy="381000"/>
            </a:xfrm>
            <a:prstGeom prst="wedgeRoundRectCallout">
              <a:avLst>
                <a:gd name="adj1" fmla="val -29926"/>
                <a:gd name="adj2" fmla="val -98537"/>
                <a:gd name="adj3" fmla="val 16667"/>
              </a:avLst>
            </a:prstGeom>
            <a:grpFill/>
            <a:ln w="12700" cap="sq" algn="ctr">
              <a:solidFill>
                <a:schemeClr val="tx1"/>
              </a:solidFill>
              <a:round/>
              <a:headEnd type="none" w="sm" len="sm"/>
              <a:tailEnd type="none" w="sm" len="sm"/>
            </a:ln>
          </p:spPr>
          <p:txBody>
            <a:bodyPr wrap="none" lIns="92075" tIns="46038" rIns="92075" bIns="46038"/>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solidFill>
                  <a:schemeClr val="bg1"/>
                </a:solidFill>
              </a:endParaRPr>
            </a:p>
          </p:txBody>
        </p:sp>
        <p:sp>
          <p:nvSpPr>
            <p:cNvPr id="61" name="TextBox 60"/>
            <p:cNvSpPr txBox="1"/>
            <p:nvPr/>
          </p:nvSpPr>
          <p:spPr>
            <a:xfrm>
              <a:off x="379412" y="5867400"/>
              <a:ext cx="2133600" cy="387798"/>
            </a:xfrm>
            <a:prstGeom prst="rect">
              <a:avLst/>
            </a:prstGeom>
            <a:grpFill/>
          </p:spPr>
          <p:txBody>
            <a:bodyPr>
              <a:spAutoFit/>
            </a:bodyPr>
            <a:lstStyle/>
            <a:p>
              <a:pPr>
                <a:defRPr/>
              </a:pPr>
              <a:r>
                <a:rPr lang="en-US" dirty="0">
                  <a:solidFill>
                    <a:schemeClr val="bg1"/>
                  </a:solidFill>
                  <a:latin typeface="+mn-lt"/>
                </a:rPr>
                <a:t>W(2) = 2W(1) + 1 = 1</a:t>
              </a:r>
            </a:p>
          </p:txBody>
        </p:sp>
      </p:grpSp>
      <p:graphicFrame>
        <p:nvGraphicFramePr>
          <p:cNvPr id="60" name="Table 59"/>
          <p:cNvGraphicFramePr>
            <a:graphicFrameLocks noGrp="1"/>
          </p:cNvGraphicFramePr>
          <p:nvPr>
            <p:extLst>
              <p:ext uri="{D42A27DB-BD31-4B8C-83A1-F6EECF244321}">
                <p14:modId xmlns:p14="http://schemas.microsoft.com/office/powerpoint/2010/main" val="2200643092"/>
              </p:ext>
            </p:extLst>
          </p:nvPr>
        </p:nvGraphicFramePr>
        <p:xfrm>
          <a:off x="4143999" y="1371600"/>
          <a:ext cx="1614826" cy="394865"/>
        </p:xfrm>
        <a:graphic>
          <a:graphicData uri="http://schemas.openxmlformats.org/drawingml/2006/table">
            <a:tbl>
              <a:tblPr firstRow="1" bandRow="1">
                <a:tableStyleId>{5C22544A-7EE6-4342-B048-85BDC9FD1C3A}</a:tableStyleId>
              </a:tblPr>
              <a:tblGrid>
                <a:gridCol w="807413">
                  <a:extLst>
                    <a:ext uri="{9D8B030D-6E8A-4147-A177-3AD203B41FA5}">
                      <a16:colId xmlns:a16="http://schemas.microsoft.com/office/drawing/2014/main" val="20000"/>
                    </a:ext>
                  </a:extLst>
                </a:gridCol>
                <a:gridCol w="807413">
                  <a:extLst>
                    <a:ext uri="{9D8B030D-6E8A-4147-A177-3AD203B41FA5}">
                      <a16:colId xmlns:a16="http://schemas.microsoft.com/office/drawing/2014/main" val="20001"/>
                    </a:ext>
                  </a:extLst>
                </a:gridCol>
              </a:tblGrid>
              <a:tr h="394865">
                <a:tc>
                  <a:txBody>
                    <a:bodyPr/>
                    <a:lstStyle/>
                    <a:p>
                      <a:pPr algn="ctr"/>
                      <a:r>
                        <a:rPr lang="en-GB" dirty="0" smtClean="0"/>
                        <a:t>W(n)</a:t>
                      </a:r>
                      <a:endParaRPr lang="en-GB" dirty="0"/>
                    </a:p>
                  </a:txBody>
                  <a:tcPr anchor="ctr">
                    <a:solidFill>
                      <a:schemeClr val="accent1">
                        <a:lumMod val="50000"/>
                      </a:schemeClr>
                    </a:solidFill>
                  </a:tcPr>
                </a:tc>
                <a:tc>
                  <a:txBody>
                    <a:bodyPr/>
                    <a:lstStyle/>
                    <a:p>
                      <a:pPr algn="ctr"/>
                      <a:r>
                        <a:rPr lang="en-GB" dirty="0" smtClean="0">
                          <a:solidFill>
                            <a:schemeClr val="tx1"/>
                          </a:solidFill>
                        </a:rPr>
                        <a:t>n-1</a:t>
                      </a:r>
                      <a:endParaRPr lang="en-GB" dirty="0">
                        <a:solidFill>
                          <a:schemeClr val="tx1"/>
                        </a:solidFill>
                      </a:endParaRPr>
                    </a:p>
                  </a:txBody>
                  <a:tcPr anchor="ctr">
                    <a:solidFill>
                      <a:schemeClr val="accent5">
                        <a:lumMod val="75000"/>
                      </a:schemeClr>
                    </a:solidFill>
                  </a:tcPr>
                </a:tc>
                <a:extLst>
                  <a:ext uri="{0D108BD9-81ED-4DB2-BD59-A6C34878D82A}">
                    <a16:rowId xmlns:a16="http://schemas.microsoft.com/office/drawing/2014/main" val="10000"/>
                  </a:ext>
                </a:extLst>
              </a:tr>
            </a:tbl>
          </a:graphicData>
        </a:graphic>
      </p:graphicFrame>
      <p:graphicFrame>
        <p:nvGraphicFramePr>
          <p:cNvPr id="62" name="Table 61"/>
          <p:cNvGraphicFramePr>
            <a:graphicFrameLocks noGrp="1"/>
          </p:cNvGraphicFramePr>
          <p:nvPr>
            <p:extLst>
              <p:ext uri="{D42A27DB-BD31-4B8C-83A1-F6EECF244321}">
                <p14:modId xmlns:p14="http://schemas.microsoft.com/office/powerpoint/2010/main" val="3952310819"/>
              </p:ext>
            </p:extLst>
          </p:nvPr>
        </p:nvGraphicFramePr>
        <p:xfrm>
          <a:off x="1913051" y="2281157"/>
          <a:ext cx="1933744" cy="472660"/>
        </p:xfrm>
        <a:graphic>
          <a:graphicData uri="http://schemas.openxmlformats.org/drawingml/2006/table">
            <a:tbl>
              <a:tblPr firstRow="1" bandRow="1">
                <a:tableStyleId>{5C22544A-7EE6-4342-B048-85BDC9FD1C3A}</a:tableStyleId>
              </a:tblPr>
              <a:tblGrid>
                <a:gridCol w="966872">
                  <a:extLst>
                    <a:ext uri="{9D8B030D-6E8A-4147-A177-3AD203B41FA5}">
                      <a16:colId xmlns:a16="http://schemas.microsoft.com/office/drawing/2014/main" val="20000"/>
                    </a:ext>
                  </a:extLst>
                </a:gridCol>
                <a:gridCol w="966872">
                  <a:extLst>
                    <a:ext uri="{9D8B030D-6E8A-4147-A177-3AD203B41FA5}">
                      <a16:colId xmlns:a16="http://schemas.microsoft.com/office/drawing/2014/main" val="20001"/>
                    </a:ext>
                  </a:extLst>
                </a:gridCol>
              </a:tblGrid>
              <a:tr h="472660">
                <a:tc>
                  <a:txBody>
                    <a:bodyPr/>
                    <a:lstStyle/>
                    <a:p>
                      <a:pPr algn="ctr"/>
                      <a:r>
                        <a:rPr lang="en-GB" dirty="0" smtClean="0"/>
                        <a:t>W(n/2)</a:t>
                      </a:r>
                      <a:endParaRPr lang="en-GB" dirty="0"/>
                    </a:p>
                  </a:txBody>
                  <a:tcPr anchor="ctr">
                    <a:solidFill>
                      <a:schemeClr val="accent1">
                        <a:lumMod val="50000"/>
                      </a:schemeClr>
                    </a:solidFill>
                  </a:tcPr>
                </a:tc>
                <a:tc>
                  <a:txBody>
                    <a:bodyPr/>
                    <a:lstStyle/>
                    <a:p>
                      <a:pPr algn="ctr"/>
                      <a:r>
                        <a:rPr lang="en-GB" dirty="0" smtClean="0">
                          <a:solidFill>
                            <a:schemeClr val="tx1"/>
                          </a:solidFill>
                        </a:rPr>
                        <a:t>n/2 -1</a:t>
                      </a:r>
                      <a:endParaRPr lang="en-GB" dirty="0">
                        <a:solidFill>
                          <a:schemeClr val="tx1"/>
                        </a:solidFill>
                      </a:endParaRPr>
                    </a:p>
                  </a:txBody>
                  <a:tcPr anchor="ctr">
                    <a:solidFill>
                      <a:schemeClr val="accent5">
                        <a:lumMod val="75000"/>
                      </a:schemeClr>
                    </a:solidFill>
                  </a:tcPr>
                </a:tc>
                <a:extLst>
                  <a:ext uri="{0D108BD9-81ED-4DB2-BD59-A6C34878D82A}">
                    <a16:rowId xmlns:a16="http://schemas.microsoft.com/office/drawing/2014/main" val="10000"/>
                  </a:ext>
                </a:extLst>
              </a:tr>
            </a:tbl>
          </a:graphicData>
        </a:graphic>
      </p:graphicFrame>
      <p:graphicFrame>
        <p:nvGraphicFramePr>
          <p:cNvPr id="64" name="Table 63"/>
          <p:cNvGraphicFramePr>
            <a:graphicFrameLocks noGrp="1"/>
          </p:cNvGraphicFramePr>
          <p:nvPr>
            <p:extLst>
              <p:ext uri="{D42A27DB-BD31-4B8C-83A1-F6EECF244321}">
                <p14:modId xmlns:p14="http://schemas.microsoft.com/office/powerpoint/2010/main" val="1390537775"/>
              </p:ext>
            </p:extLst>
          </p:nvPr>
        </p:nvGraphicFramePr>
        <p:xfrm>
          <a:off x="5913268" y="2281157"/>
          <a:ext cx="1933744" cy="472660"/>
        </p:xfrm>
        <a:graphic>
          <a:graphicData uri="http://schemas.openxmlformats.org/drawingml/2006/table">
            <a:tbl>
              <a:tblPr firstRow="1" bandRow="1">
                <a:tableStyleId>{5C22544A-7EE6-4342-B048-85BDC9FD1C3A}</a:tableStyleId>
              </a:tblPr>
              <a:tblGrid>
                <a:gridCol w="966872">
                  <a:extLst>
                    <a:ext uri="{9D8B030D-6E8A-4147-A177-3AD203B41FA5}">
                      <a16:colId xmlns:a16="http://schemas.microsoft.com/office/drawing/2014/main" val="20000"/>
                    </a:ext>
                  </a:extLst>
                </a:gridCol>
                <a:gridCol w="966872">
                  <a:extLst>
                    <a:ext uri="{9D8B030D-6E8A-4147-A177-3AD203B41FA5}">
                      <a16:colId xmlns:a16="http://schemas.microsoft.com/office/drawing/2014/main" val="20001"/>
                    </a:ext>
                  </a:extLst>
                </a:gridCol>
              </a:tblGrid>
              <a:tr h="472660">
                <a:tc>
                  <a:txBody>
                    <a:bodyPr/>
                    <a:lstStyle/>
                    <a:p>
                      <a:pPr algn="ctr"/>
                      <a:r>
                        <a:rPr lang="en-GB" dirty="0" smtClean="0"/>
                        <a:t>W(n/2)</a:t>
                      </a:r>
                      <a:endParaRPr lang="en-GB" dirty="0"/>
                    </a:p>
                  </a:txBody>
                  <a:tcPr anchor="ctr">
                    <a:solidFill>
                      <a:schemeClr val="accent1">
                        <a:lumMod val="50000"/>
                      </a:schemeClr>
                    </a:solidFill>
                  </a:tcPr>
                </a:tc>
                <a:tc>
                  <a:txBody>
                    <a:bodyPr/>
                    <a:lstStyle/>
                    <a:p>
                      <a:pPr algn="ctr"/>
                      <a:r>
                        <a:rPr lang="en-GB" dirty="0" smtClean="0">
                          <a:solidFill>
                            <a:schemeClr val="tx1"/>
                          </a:solidFill>
                        </a:rPr>
                        <a:t>n/2 -1</a:t>
                      </a:r>
                      <a:endParaRPr lang="en-GB" dirty="0">
                        <a:solidFill>
                          <a:schemeClr val="tx1"/>
                        </a:solidFill>
                      </a:endParaRPr>
                    </a:p>
                  </a:txBody>
                  <a:tcPr anchor="ctr">
                    <a:solidFill>
                      <a:schemeClr val="accent5">
                        <a:lumMod val="75000"/>
                      </a:schemeClr>
                    </a:solidFill>
                  </a:tcPr>
                </a:tc>
                <a:extLst>
                  <a:ext uri="{0D108BD9-81ED-4DB2-BD59-A6C34878D82A}">
                    <a16:rowId xmlns:a16="http://schemas.microsoft.com/office/drawing/2014/main" val="10000"/>
                  </a:ext>
                </a:extLst>
              </a:tr>
            </a:tbl>
          </a:graphicData>
        </a:graphic>
      </p:graphicFrame>
      <p:graphicFrame>
        <p:nvGraphicFramePr>
          <p:cNvPr id="67" name="Table 66"/>
          <p:cNvGraphicFramePr>
            <a:graphicFrameLocks noGrp="1"/>
          </p:cNvGraphicFramePr>
          <p:nvPr>
            <p:extLst>
              <p:ext uri="{D42A27DB-BD31-4B8C-83A1-F6EECF244321}">
                <p14:modId xmlns:p14="http://schemas.microsoft.com/office/powerpoint/2010/main" val="607383773"/>
              </p:ext>
            </p:extLst>
          </p:nvPr>
        </p:nvGraphicFramePr>
        <p:xfrm>
          <a:off x="531812" y="3284864"/>
          <a:ext cx="1933744" cy="472660"/>
        </p:xfrm>
        <a:graphic>
          <a:graphicData uri="http://schemas.openxmlformats.org/drawingml/2006/table">
            <a:tbl>
              <a:tblPr firstRow="1" bandRow="1">
                <a:tableStyleId>{5C22544A-7EE6-4342-B048-85BDC9FD1C3A}</a:tableStyleId>
              </a:tblPr>
              <a:tblGrid>
                <a:gridCol w="966872">
                  <a:extLst>
                    <a:ext uri="{9D8B030D-6E8A-4147-A177-3AD203B41FA5}">
                      <a16:colId xmlns:a16="http://schemas.microsoft.com/office/drawing/2014/main" val="20000"/>
                    </a:ext>
                  </a:extLst>
                </a:gridCol>
                <a:gridCol w="966872">
                  <a:extLst>
                    <a:ext uri="{9D8B030D-6E8A-4147-A177-3AD203B41FA5}">
                      <a16:colId xmlns:a16="http://schemas.microsoft.com/office/drawing/2014/main" val="20001"/>
                    </a:ext>
                  </a:extLst>
                </a:gridCol>
              </a:tblGrid>
              <a:tr h="472660">
                <a:tc>
                  <a:txBody>
                    <a:bodyPr/>
                    <a:lstStyle/>
                    <a:p>
                      <a:pPr algn="ctr"/>
                      <a:r>
                        <a:rPr lang="en-GB" dirty="0" smtClean="0"/>
                        <a:t>W(n/4)</a:t>
                      </a:r>
                      <a:endParaRPr lang="en-GB" dirty="0"/>
                    </a:p>
                  </a:txBody>
                  <a:tcPr anchor="ctr">
                    <a:solidFill>
                      <a:schemeClr val="accent1">
                        <a:lumMod val="50000"/>
                      </a:schemeClr>
                    </a:solidFill>
                  </a:tcPr>
                </a:tc>
                <a:tc>
                  <a:txBody>
                    <a:bodyPr/>
                    <a:lstStyle/>
                    <a:p>
                      <a:pPr algn="ctr"/>
                      <a:r>
                        <a:rPr lang="en-GB" dirty="0" smtClean="0">
                          <a:solidFill>
                            <a:schemeClr val="tx1"/>
                          </a:solidFill>
                        </a:rPr>
                        <a:t>n/4 -1</a:t>
                      </a:r>
                      <a:endParaRPr lang="en-GB" dirty="0">
                        <a:solidFill>
                          <a:schemeClr val="tx1"/>
                        </a:solidFill>
                      </a:endParaRPr>
                    </a:p>
                  </a:txBody>
                  <a:tcPr anchor="ctr">
                    <a:solidFill>
                      <a:schemeClr val="accent5">
                        <a:lumMod val="75000"/>
                      </a:schemeClr>
                    </a:solidFill>
                  </a:tcPr>
                </a:tc>
                <a:extLst>
                  <a:ext uri="{0D108BD9-81ED-4DB2-BD59-A6C34878D82A}">
                    <a16:rowId xmlns:a16="http://schemas.microsoft.com/office/drawing/2014/main" val="10000"/>
                  </a:ext>
                </a:extLst>
              </a:tr>
            </a:tbl>
          </a:graphicData>
        </a:graphic>
      </p:graphicFrame>
      <p:graphicFrame>
        <p:nvGraphicFramePr>
          <p:cNvPr id="70" name="Table 69"/>
          <p:cNvGraphicFramePr>
            <a:graphicFrameLocks noGrp="1"/>
          </p:cNvGraphicFramePr>
          <p:nvPr>
            <p:extLst>
              <p:ext uri="{D42A27DB-BD31-4B8C-83A1-F6EECF244321}">
                <p14:modId xmlns:p14="http://schemas.microsoft.com/office/powerpoint/2010/main" val="2325067295"/>
              </p:ext>
            </p:extLst>
          </p:nvPr>
        </p:nvGraphicFramePr>
        <p:xfrm>
          <a:off x="2665412" y="3284864"/>
          <a:ext cx="1933744" cy="472660"/>
        </p:xfrm>
        <a:graphic>
          <a:graphicData uri="http://schemas.openxmlformats.org/drawingml/2006/table">
            <a:tbl>
              <a:tblPr firstRow="1" bandRow="1">
                <a:tableStyleId>{5C22544A-7EE6-4342-B048-85BDC9FD1C3A}</a:tableStyleId>
              </a:tblPr>
              <a:tblGrid>
                <a:gridCol w="966872">
                  <a:extLst>
                    <a:ext uri="{9D8B030D-6E8A-4147-A177-3AD203B41FA5}">
                      <a16:colId xmlns:a16="http://schemas.microsoft.com/office/drawing/2014/main" val="20000"/>
                    </a:ext>
                  </a:extLst>
                </a:gridCol>
                <a:gridCol w="966872">
                  <a:extLst>
                    <a:ext uri="{9D8B030D-6E8A-4147-A177-3AD203B41FA5}">
                      <a16:colId xmlns:a16="http://schemas.microsoft.com/office/drawing/2014/main" val="20001"/>
                    </a:ext>
                  </a:extLst>
                </a:gridCol>
              </a:tblGrid>
              <a:tr h="472660">
                <a:tc>
                  <a:txBody>
                    <a:bodyPr/>
                    <a:lstStyle/>
                    <a:p>
                      <a:pPr algn="ctr"/>
                      <a:r>
                        <a:rPr lang="en-GB" dirty="0" smtClean="0"/>
                        <a:t>W(n/4)</a:t>
                      </a:r>
                      <a:endParaRPr lang="en-GB" dirty="0"/>
                    </a:p>
                  </a:txBody>
                  <a:tcPr anchor="ctr">
                    <a:solidFill>
                      <a:schemeClr val="accent1">
                        <a:lumMod val="50000"/>
                      </a:schemeClr>
                    </a:solidFill>
                  </a:tcPr>
                </a:tc>
                <a:tc>
                  <a:txBody>
                    <a:bodyPr/>
                    <a:lstStyle/>
                    <a:p>
                      <a:pPr algn="ctr"/>
                      <a:r>
                        <a:rPr lang="en-GB" dirty="0" smtClean="0">
                          <a:solidFill>
                            <a:schemeClr val="tx1"/>
                          </a:solidFill>
                        </a:rPr>
                        <a:t>n/4 -1</a:t>
                      </a:r>
                      <a:endParaRPr lang="en-GB" dirty="0">
                        <a:solidFill>
                          <a:schemeClr val="tx1"/>
                        </a:solidFill>
                      </a:endParaRPr>
                    </a:p>
                  </a:txBody>
                  <a:tcPr anchor="ctr">
                    <a:solidFill>
                      <a:schemeClr val="accent5">
                        <a:lumMod val="75000"/>
                      </a:schemeClr>
                    </a:solidFill>
                  </a:tcPr>
                </a:tc>
                <a:extLst>
                  <a:ext uri="{0D108BD9-81ED-4DB2-BD59-A6C34878D82A}">
                    <a16:rowId xmlns:a16="http://schemas.microsoft.com/office/drawing/2014/main" val="10000"/>
                  </a:ext>
                </a:extLst>
              </a:tr>
            </a:tbl>
          </a:graphicData>
        </a:graphic>
      </p:graphicFrame>
      <p:graphicFrame>
        <p:nvGraphicFramePr>
          <p:cNvPr id="72" name="Table 71"/>
          <p:cNvGraphicFramePr>
            <a:graphicFrameLocks noGrp="1"/>
          </p:cNvGraphicFramePr>
          <p:nvPr>
            <p:extLst>
              <p:ext uri="{D42A27DB-BD31-4B8C-83A1-F6EECF244321}">
                <p14:modId xmlns:p14="http://schemas.microsoft.com/office/powerpoint/2010/main" val="3311317890"/>
              </p:ext>
            </p:extLst>
          </p:nvPr>
        </p:nvGraphicFramePr>
        <p:xfrm>
          <a:off x="5011750" y="3284864"/>
          <a:ext cx="1933744" cy="472660"/>
        </p:xfrm>
        <a:graphic>
          <a:graphicData uri="http://schemas.openxmlformats.org/drawingml/2006/table">
            <a:tbl>
              <a:tblPr firstRow="1" bandRow="1">
                <a:tableStyleId>{5C22544A-7EE6-4342-B048-85BDC9FD1C3A}</a:tableStyleId>
              </a:tblPr>
              <a:tblGrid>
                <a:gridCol w="966872">
                  <a:extLst>
                    <a:ext uri="{9D8B030D-6E8A-4147-A177-3AD203B41FA5}">
                      <a16:colId xmlns:a16="http://schemas.microsoft.com/office/drawing/2014/main" val="20000"/>
                    </a:ext>
                  </a:extLst>
                </a:gridCol>
                <a:gridCol w="966872">
                  <a:extLst>
                    <a:ext uri="{9D8B030D-6E8A-4147-A177-3AD203B41FA5}">
                      <a16:colId xmlns:a16="http://schemas.microsoft.com/office/drawing/2014/main" val="20001"/>
                    </a:ext>
                  </a:extLst>
                </a:gridCol>
              </a:tblGrid>
              <a:tr h="472660">
                <a:tc>
                  <a:txBody>
                    <a:bodyPr/>
                    <a:lstStyle/>
                    <a:p>
                      <a:pPr algn="ctr"/>
                      <a:r>
                        <a:rPr lang="en-GB" dirty="0" smtClean="0"/>
                        <a:t>W(n/4)</a:t>
                      </a:r>
                      <a:endParaRPr lang="en-GB" dirty="0"/>
                    </a:p>
                  </a:txBody>
                  <a:tcPr anchor="ctr">
                    <a:solidFill>
                      <a:schemeClr val="accent1">
                        <a:lumMod val="50000"/>
                      </a:schemeClr>
                    </a:solidFill>
                  </a:tcPr>
                </a:tc>
                <a:tc>
                  <a:txBody>
                    <a:bodyPr/>
                    <a:lstStyle/>
                    <a:p>
                      <a:pPr algn="ctr"/>
                      <a:r>
                        <a:rPr lang="en-GB" dirty="0" smtClean="0">
                          <a:solidFill>
                            <a:schemeClr val="tx1"/>
                          </a:solidFill>
                        </a:rPr>
                        <a:t>n/4 -1</a:t>
                      </a:r>
                      <a:endParaRPr lang="en-GB" dirty="0">
                        <a:solidFill>
                          <a:schemeClr val="tx1"/>
                        </a:solidFill>
                      </a:endParaRPr>
                    </a:p>
                  </a:txBody>
                  <a:tcPr anchor="ctr">
                    <a:solidFill>
                      <a:schemeClr val="accent5">
                        <a:lumMod val="75000"/>
                      </a:schemeClr>
                    </a:solidFill>
                  </a:tcPr>
                </a:tc>
                <a:extLst>
                  <a:ext uri="{0D108BD9-81ED-4DB2-BD59-A6C34878D82A}">
                    <a16:rowId xmlns:a16="http://schemas.microsoft.com/office/drawing/2014/main" val="10000"/>
                  </a:ext>
                </a:extLst>
              </a:tr>
            </a:tbl>
          </a:graphicData>
        </a:graphic>
      </p:graphicFrame>
      <p:graphicFrame>
        <p:nvGraphicFramePr>
          <p:cNvPr id="74" name="Table 73"/>
          <p:cNvGraphicFramePr>
            <a:graphicFrameLocks noGrp="1"/>
          </p:cNvGraphicFramePr>
          <p:nvPr>
            <p:extLst>
              <p:ext uri="{D42A27DB-BD31-4B8C-83A1-F6EECF244321}">
                <p14:modId xmlns:p14="http://schemas.microsoft.com/office/powerpoint/2010/main" val="1139897175"/>
              </p:ext>
            </p:extLst>
          </p:nvPr>
        </p:nvGraphicFramePr>
        <p:xfrm>
          <a:off x="7056268" y="3284864"/>
          <a:ext cx="1933744" cy="472660"/>
        </p:xfrm>
        <a:graphic>
          <a:graphicData uri="http://schemas.openxmlformats.org/drawingml/2006/table">
            <a:tbl>
              <a:tblPr firstRow="1" bandRow="1">
                <a:tableStyleId>{5C22544A-7EE6-4342-B048-85BDC9FD1C3A}</a:tableStyleId>
              </a:tblPr>
              <a:tblGrid>
                <a:gridCol w="966872">
                  <a:extLst>
                    <a:ext uri="{9D8B030D-6E8A-4147-A177-3AD203B41FA5}">
                      <a16:colId xmlns:a16="http://schemas.microsoft.com/office/drawing/2014/main" val="20000"/>
                    </a:ext>
                  </a:extLst>
                </a:gridCol>
                <a:gridCol w="966872">
                  <a:extLst>
                    <a:ext uri="{9D8B030D-6E8A-4147-A177-3AD203B41FA5}">
                      <a16:colId xmlns:a16="http://schemas.microsoft.com/office/drawing/2014/main" val="20001"/>
                    </a:ext>
                  </a:extLst>
                </a:gridCol>
              </a:tblGrid>
              <a:tr h="472660">
                <a:tc>
                  <a:txBody>
                    <a:bodyPr/>
                    <a:lstStyle/>
                    <a:p>
                      <a:pPr algn="ctr"/>
                      <a:r>
                        <a:rPr lang="en-GB" dirty="0" smtClean="0"/>
                        <a:t>W(n/4)</a:t>
                      </a:r>
                      <a:endParaRPr lang="en-GB" dirty="0"/>
                    </a:p>
                  </a:txBody>
                  <a:tcPr anchor="ctr">
                    <a:solidFill>
                      <a:schemeClr val="accent1">
                        <a:lumMod val="50000"/>
                      </a:schemeClr>
                    </a:solidFill>
                  </a:tcPr>
                </a:tc>
                <a:tc>
                  <a:txBody>
                    <a:bodyPr/>
                    <a:lstStyle/>
                    <a:p>
                      <a:pPr algn="ctr"/>
                      <a:r>
                        <a:rPr lang="en-GB" dirty="0" smtClean="0">
                          <a:solidFill>
                            <a:schemeClr val="tx1"/>
                          </a:solidFill>
                        </a:rPr>
                        <a:t>n/4 -1</a:t>
                      </a:r>
                      <a:endParaRPr lang="en-GB" dirty="0">
                        <a:solidFill>
                          <a:schemeClr val="tx1"/>
                        </a:solidFill>
                      </a:endParaRPr>
                    </a:p>
                  </a:txBody>
                  <a:tcPr anchor="ctr">
                    <a:solidFill>
                      <a:schemeClr val="accent5">
                        <a:lumMod val="75000"/>
                      </a:schemeClr>
                    </a:solidFill>
                  </a:tcPr>
                </a:tc>
                <a:extLst>
                  <a:ext uri="{0D108BD9-81ED-4DB2-BD59-A6C34878D82A}">
                    <a16:rowId xmlns:a16="http://schemas.microsoft.com/office/drawing/2014/main" val="10000"/>
                  </a:ext>
                </a:extLst>
              </a:tr>
            </a:tbl>
          </a:graphicData>
        </a:graphic>
      </p:graphicFrame>
      <p:graphicFrame>
        <p:nvGraphicFramePr>
          <p:cNvPr id="91" name="Table 90"/>
          <p:cNvGraphicFramePr>
            <a:graphicFrameLocks noGrp="1"/>
          </p:cNvGraphicFramePr>
          <p:nvPr>
            <p:extLst>
              <p:ext uri="{D42A27DB-BD31-4B8C-83A1-F6EECF244321}">
                <p14:modId xmlns:p14="http://schemas.microsoft.com/office/powerpoint/2010/main" val="4290209049"/>
              </p:ext>
            </p:extLst>
          </p:nvPr>
        </p:nvGraphicFramePr>
        <p:xfrm>
          <a:off x="530757" y="4686715"/>
          <a:ext cx="2352768" cy="472660"/>
        </p:xfrm>
        <a:graphic>
          <a:graphicData uri="http://schemas.openxmlformats.org/drawingml/2006/table">
            <a:tbl>
              <a:tblPr firstRow="1" bandRow="1">
                <a:tableStyleId>{5C22544A-7EE6-4342-B048-85BDC9FD1C3A}</a:tableStyleId>
              </a:tblPr>
              <a:tblGrid>
                <a:gridCol w="1176384">
                  <a:extLst>
                    <a:ext uri="{9D8B030D-6E8A-4147-A177-3AD203B41FA5}">
                      <a16:colId xmlns:a16="http://schemas.microsoft.com/office/drawing/2014/main" val="20000"/>
                    </a:ext>
                  </a:extLst>
                </a:gridCol>
                <a:gridCol w="1176384">
                  <a:extLst>
                    <a:ext uri="{9D8B030D-6E8A-4147-A177-3AD203B41FA5}">
                      <a16:colId xmlns:a16="http://schemas.microsoft.com/office/drawing/2014/main" val="20001"/>
                    </a:ext>
                  </a:extLst>
                </a:gridCol>
              </a:tblGrid>
              <a:tr h="472660">
                <a:tc>
                  <a:txBody>
                    <a:bodyPr/>
                    <a:lstStyle/>
                    <a:p>
                      <a:pPr eaLnBrk="1" hangingPunct="1"/>
                      <a:r>
                        <a:rPr lang="en-US" altLang="en-US" sz="1800" dirty="0" smtClean="0">
                          <a:solidFill>
                            <a:schemeClr val="bg1"/>
                          </a:solidFill>
                        </a:rPr>
                        <a:t>W(n/2</a:t>
                      </a:r>
                      <a:r>
                        <a:rPr lang="en-US" altLang="en-US" sz="1800" baseline="30000" dirty="0" smtClean="0">
                          <a:solidFill>
                            <a:schemeClr val="bg1"/>
                          </a:solidFill>
                        </a:rPr>
                        <a:t>k-1</a:t>
                      </a:r>
                      <a:r>
                        <a:rPr lang="en-US" altLang="en-US" sz="1800" dirty="0" smtClean="0">
                          <a:solidFill>
                            <a:schemeClr val="bg1"/>
                          </a:solidFill>
                        </a:rPr>
                        <a:t>)</a:t>
                      </a:r>
                      <a:endParaRPr lang="en-US" altLang="en-US" sz="1800" dirty="0">
                        <a:solidFill>
                          <a:schemeClr val="bg1"/>
                        </a:solidFill>
                      </a:endParaRPr>
                    </a:p>
                  </a:txBody>
                  <a:tcPr anchor="ctr">
                    <a:solidFill>
                      <a:schemeClr val="accent1">
                        <a:lumMod val="50000"/>
                      </a:schemeClr>
                    </a:solidFill>
                  </a:tcPr>
                </a:tc>
                <a:tc>
                  <a:txBody>
                    <a:bodyPr/>
                    <a:lstStyle/>
                    <a:p>
                      <a:pPr eaLnBrk="1" hangingPunct="1"/>
                      <a:r>
                        <a:rPr lang="en-US" altLang="en-US" sz="1800" dirty="0" smtClean="0">
                          <a:solidFill>
                            <a:schemeClr val="tx1"/>
                          </a:solidFill>
                        </a:rPr>
                        <a:t>n/2</a:t>
                      </a:r>
                      <a:r>
                        <a:rPr lang="en-US" altLang="en-US" sz="1800" baseline="30000" dirty="0" smtClean="0">
                          <a:solidFill>
                            <a:schemeClr val="tx1"/>
                          </a:solidFill>
                        </a:rPr>
                        <a:t>k-1</a:t>
                      </a:r>
                      <a:r>
                        <a:rPr lang="en-US" altLang="en-US" sz="1800" dirty="0" smtClean="0">
                          <a:solidFill>
                            <a:schemeClr val="tx1"/>
                          </a:solidFill>
                        </a:rPr>
                        <a:t> -1</a:t>
                      </a:r>
                      <a:endParaRPr lang="en-US" altLang="en-US" sz="1800" dirty="0">
                        <a:solidFill>
                          <a:schemeClr val="tx1"/>
                        </a:solidFill>
                      </a:endParaRPr>
                    </a:p>
                  </a:txBody>
                  <a:tcPr anchor="ctr">
                    <a:solidFill>
                      <a:schemeClr val="accent5">
                        <a:lumMod val="75000"/>
                      </a:schemeClr>
                    </a:solidFill>
                  </a:tcPr>
                </a:tc>
                <a:extLst>
                  <a:ext uri="{0D108BD9-81ED-4DB2-BD59-A6C34878D82A}">
                    <a16:rowId xmlns:a16="http://schemas.microsoft.com/office/drawing/2014/main" val="10000"/>
                  </a:ext>
                </a:extLst>
              </a:tr>
            </a:tbl>
          </a:graphicData>
        </a:graphic>
      </p:graphicFrame>
      <p:graphicFrame>
        <p:nvGraphicFramePr>
          <p:cNvPr id="93" name="Table 92"/>
          <p:cNvGraphicFramePr>
            <a:graphicFrameLocks noGrp="1"/>
          </p:cNvGraphicFramePr>
          <p:nvPr>
            <p:extLst>
              <p:ext uri="{D42A27DB-BD31-4B8C-83A1-F6EECF244321}">
                <p14:modId xmlns:p14="http://schemas.microsoft.com/office/powerpoint/2010/main" val="1172015127"/>
              </p:ext>
            </p:extLst>
          </p:nvPr>
        </p:nvGraphicFramePr>
        <p:xfrm>
          <a:off x="3040191" y="4686715"/>
          <a:ext cx="2322600" cy="472660"/>
        </p:xfrm>
        <a:graphic>
          <a:graphicData uri="http://schemas.openxmlformats.org/drawingml/2006/table">
            <a:tbl>
              <a:tblPr firstRow="1" bandRow="1">
                <a:tableStyleId>{5C22544A-7EE6-4342-B048-85BDC9FD1C3A}</a:tableStyleId>
              </a:tblPr>
              <a:tblGrid>
                <a:gridCol w="1161300">
                  <a:extLst>
                    <a:ext uri="{9D8B030D-6E8A-4147-A177-3AD203B41FA5}">
                      <a16:colId xmlns:a16="http://schemas.microsoft.com/office/drawing/2014/main" val="20000"/>
                    </a:ext>
                  </a:extLst>
                </a:gridCol>
                <a:gridCol w="1161300">
                  <a:extLst>
                    <a:ext uri="{9D8B030D-6E8A-4147-A177-3AD203B41FA5}">
                      <a16:colId xmlns:a16="http://schemas.microsoft.com/office/drawing/2014/main" val="20001"/>
                    </a:ext>
                  </a:extLst>
                </a:gridCol>
              </a:tblGrid>
              <a:tr h="472660">
                <a:tc>
                  <a:txBody>
                    <a:bodyPr/>
                    <a:lstStyle/>
                    <a:p>
                      <a:pPr eaLnBrk="1" hangingPunct="1"/>
                      <a:r>
                        <a:rPr lang="en-US" altLang="en-US" sz="1800" dirty="0" smtClean="0">
                          <a:solidFill>
                            <a:schemeClr val="bg1"/>
                          </a:solidFill>
                        </a:rPr>
                        <a:t>W(n/2</a:t>
                      </a:r>
                      <a:r>
                        <a:rPr lang="en-US" altLang="en-US" sz="1800" baseline="30000" dirty="0" smtClean="0">
                          <a:solidFill>
                            <a:schemeClr val="bg1"/>
                          </a:solidFill>
                        </a:rPr>
                        <a:t>k-1</a:t>
                      </a:r>
                      <a:r>
                        <a:rPr lang="en-US" altLang="en-US" sz="1800" dirty="0" smtClean="0">
                          <a:solidFill>
                            <a:schemeClr val="bg1"/>
                          </a:solidFill>
                        </a:rPr>
                        <a:t>)</a:t>
                      </a:r>
                      <a:endParaRPr lang="en-US" altLang="en-US" sz="1800" dirty="0">
                        <a:solidFill>
                          <a:schemeClr val="bg1"/>
                        </a:solidFill>
                      </a:endParaRPr>
                    </a:p>
                  </a:txBody>
                  <a:tcPr anchor="ctr">
                    <a:solidFill>
                      <a:schemeClr val="accent1">
                        <a:lumMod val="50000"/>
                      </a:schemeClr>
                    </a:solidFill>
                  </a:tcPr>
                </a:tc>
                <a:tc>
                  <a:txBody>
                    <a:bodyPr/>
                    <a:lstStyle/>
                    <a:p>
                      <a:pPr eaLnBrk="1" hangingPunct="1"/>
                      <a:r>
                        <a:rPr lang="en-US" altLang="en-US" sz="1800" dirty="0" smtClean="0">
                          <a:solidFill>
                            <a:schemeClr val="tx1"/>
                          </a:solidFill>
                        </a:rPr>
                        <a:t>n/2</a:t>
                      </a:r>
                      <a:r>
                        <a:rPr lang="en-US" altLang="en-US" sz="1800" baseline="30000" dirty="0" smtClean="0">
                          <a:solidFill>
                            <a:schemeClr val="tx1"/>
                          </a:solidFill>
                        </a:rPr>
                        <a:t>k-1</a:t>
                      </a:r>
                      <a:r>
                        <a:rPr lang="en-US" altLang="en-US" sz="1800" dirty="0" smtClean="0">
                          <a:solidFill>
                            <a:schemeClr val="tx1"/>
                          </a:solidFill>
                        </a:rPr>
                        <a:t> -1</a:t>
                      </a:r>
                      <a:endParaRPr lang="en-US" altLang="en-US" sz="1800" dirty="0">
                        <a:solidFill>
                          <a:schemeClr val="tx1"/>
                        </a:solidFill>
                      </a:endParaRPr>
                    </a:p>
                  </a:txBody>
                  <a:tcPr anchor="ctr">
                    <a:solidFill>
                      <a:schemeClr val="accent5">
                        <a:lumMod val="75000"/>
                      </a:schemeClr>
                    </a:solidFill>
                  </a:tcPr>
                </a:tc>
                <a:extLst>
                  <a:ext uri="{0D108BD9-81ED-4DB2-BD59-A6C34878D82A}">
                    <a16:rowId xmlns:a16="http://schemas.microsoft.com/office/drawing/2014/main" val="10000"/>
                  </a:ext>
                </a:extLst>
              </a:tr>
            </a:tbl>
          </a:graphicData>
        </a:graphic>
      </p:graphicFrame>
      <p:cxnSp>
        <p:nvCxnSpPr>
          <p:cNvPr id="9" name="Straight Connector 8"/>
          <p:cNvCxnSpPr/>
          <p:nvPr/>
        </p:nvCxnSpPr>
        <p:spPr>
          <a:xfrm>
            <a:off x="5484812" y="4923045"/>
            <a:ext cx="838200" cy="0"/>
          </a:xfrm>
          <a:prstGeom prst="line">
            <a:avLst/>
          </a:prstGeom>
          <a:ln w="28575">
            <a:solidFill>
              <a:schemeClr val="accent1">
                <a:lumMod val="50000"/>
              </a:schemeClr>
            </a:solidFill>
            <a:prstDash val="dash"/>
            <a:headEnd/>
            <a:tailEnd/>
          </a:ln>
        </p:spPr>
        <p:style>
          <a:lnRef idx="2">
            <a:schemeClr val="dk1"/>
          </a:lnRef>
          <a:fillRef idx="0">
            <a:schemeClr val="dk1"/>
          </a:fillRef>
          <a:effectRef idx="1">
            <a:schemeClr val="dk1"/>
          </a:effectRef>
          <a:fontRef idx="minor">
            <a:schemeClr val="tx1"/>
          </a:fontRef>
        </p:style>
      </p:cxnSp>
      <p:graphicFrame>
        <p:nvGraphicFramePr>
          <p:cNvPr id="98" name="Table 97"/>
          <p:cNvGraphicFramePr>
            <a:graphicFrameLocks noGrp="1"/>
          </p:cNvGraphicFramePr>
          <p:nvPr>
            <p:extLst>
              <p:ext uri="{D42A27DB-BD31-4B8C-83A1-F6EECF244321}">
                <p14:modId xmlns:p14="http://schemas.microsoft.com/office/powerpoint/2010/main" val="15257445"/>
              </p:ext>
            </p:extLst>
          </p:nvPr>
        </p:nvGraphicFramePr>
        <p:xfrm>
          <a:off x="6386640" y="4686715"/>
          <a:ext cx="2322600" cy="472660"/>
        </p:xfrm>
        <a:graphic>
          <a:graphicData uri="http://schemas.openxmlformats.org/drawingml/2006/table">
            <a:tbl>
              <a:tblPr firstRow="1" bandRow="1">
                <a:tableStyleId>{5C22544A-7EE6-4342-B048-85BDC9FD1C3A}</a:tableStyleId>
              </a:tblPr>
              <a:tblGrid>
                <a:gridCol w="1161300">
                  <a:extLst>
                    <a:ext uri="{9D8B030D-6E8A-4147-A177-3AD203B41FA5}">
                      <a16:colId xmlns:a16="http://schemas.microsoft.com/office/drawing/2014/main" val="20000"/>
                    </a:ext>
                  </a:extLst>
                </a:gridCol>
                <a:gridCol w="1161300">
                  <a:extLst>
                    <a:ext uri="{9D8B030D-6E8A-4147-A177-3AD203B41FA5}">
                      <a16:colId xmlns:a16="http://schemas.microsoft.com/office/drawing/2014/main" val="20001"/>
                    </a:ext>
                  </a:extLst>
                </a:gridCol>
              </a:tblGrid>
              <a:tr h="472660">
                <a:tc>
                  <a:txBody>
                    <a:bodyPr/>
                    <a:lstStyle/>
                    <a:p>
                      <a:pPr eaLnBrk="1" hangingPunct="1"/>
                      <a:r>
                        <a:rPr lang="en-US" altLang="en-US" sz="1800" dirty="0" smtClean="0">
                          <a:solidFill>
                            <a:schemeClr val="bg1"/>
                          </a:solidFill>
                        </a:rPr>
                        <a:t>W(n/2</a:t>
                      </a:r>
                      <a:r>
                        <a:rPr lang="en-US" altLang="en-US" sz="1800" baseline="30000" dirty="0" smtClean="0">
                          <a:solidFill>
                            <a:schemeClr val="bg1"/>
                          </a:solidFill>
                        </a:rPr>
                        <a:t>k-1</a:t>
                      </a:r>
                      <a:r>
                        <a:rPr lang="en-US" altLang="en-US" sz="1800" dirty="0" smtClean="0">
                          <a:solidFill>
                            <a:schemeClr val="bg1"/>
                          </a:solidFill>
                        </a:rPr>
                        <a:t>)</a:t>
                      </a:r>
                      <a:endParaRPr lang="en-US" altLang="en-US" sz="1800" dirty="0">
                        <a:solidFill>
                          <a:schemeClr val="bg1"/>
                        </a:solidFill>
                      </a:endParaRPr>
                    </a:p>
                  </a:txBody>
                  <a:tcPr anchor="ctr">
                    <a:solidFill>
                      <a:schemeClr val="accent1">
                        <a:lumMod val="50000"/>
                      </a:schemeClr>
                    </a:solidFill>
                  </a:tcPr>
                </a:tc>
                <a:tc>
                  <a:txBody>
                    <a:bodyPr/>
                    <a:lstStyle/>
                    <a:p>
                      <a:pPr eaLnBrk="1" hangingPunct="1"/>
                      <a:r>
                        <a:rPr lang="en-US" altLang="en-US" sz="1800" dirty="0" smtClean="0">
                          <a:solidFill>
                            <a:schemeClr val="tx1"/>
                          </a:solidFill>
                        </a:rPr>
                        <a:t>n/2</a:t>
                      </a:r>
                      <a:r>
                        <a:rPr lang="en-US" altLang="en-US" sz="1800" baseline="30000" dirty="0" smtClean="0">
                          <a:solidFill>
                            <a:schemeClr val="tx1"/>
                          </a:solidFill>
                        </a:rPr>
                        <a:t>k-1</a:t>
                      </a:r>
                      <a:r>
                        <a:rPr lang="en-US" altLang="en-US" sz="1800" dirty="0" smtClean="0">
                          <a:solidFill>
                            <a:schemeClr val="tx1"/>
                          </a:solidFill>
                        </a:rPr>
                        <a:t> -1</a:t>
                      </a:r>
                      <a:endParaRPr lang="en-US" altLang="en-US" sz="1800" dirty="0">
                        <a:solidFill>
                          <a:schemeClr val="tx1"/>
                        </a:solidFill>
                      </a:endParaRPr>
                    </a:p>
                  </a:txBody>
                  <a:tcPr anchor="ctr">
                    <a:solidFill>
                      <a:schemeClr val="accent5">
                        <a:lumMod val="75000"/>
                      </a:schemeClr>
                    </a:solidFill>
                  </a:tcPr>
                </a:tc>
                <a:extLst>
                  <a:ext uri="{0D108BD9-81ED-4DB2-BD59-A6C34878D82A}">
                    <a16:rowId xmlns:a16="http://schemas.microsoft.com/office/drawing/2014/main" val="10000"/>
                  </a:ext>
                </a:extLst>
              </a:tr>
            </a:tbl>
          </a:graphicData>
        </a:graphic>
      </p:graphicFrame>
      <p:grpSp>
        <p:nvGrpSpPr>
          <p:cNvPr id="10" name="Group 9"/>
          <p:cNvGrpSpPr/>
          <p:nvPr/>
        </p:nvGrpSpPr>
        <p:grpSpPr>
          <a:xfrm>
            <a:off x="3121379" y="1789216"/>
            <a:ext cx="3660066" cy="489053"/>
            <a:chOff x="3121379" y="1789216"/>
            <a:chExt cx="3660066" cy="489053"/>
          </a:xfrm>
        </p:grpSpPr>
        <p:sp>
          <p:nvSpPr>
            <p:cNvPr id="47124" name="Line 18"/>
            <p:cNvSpPr>
              <a:spLocks noChangeShapeType="1"/>
            </p:cNvSpPr>
            <p:nvPr/>
          </p:nvSpPr>
          <p:spPr bwMode="gray">
            <a:xfrm flipH="1">
              <a:off x="3121379" y="1789216"/>
              <a:ext cx="1398822" cy="489053"/>
            </a:xfrm>
            <a:prstGeom prst="line">
              <a:avLst/>
            </a:prstGeom>
            <a:ln>
              <a:headEnd/>
              <a:tailEnd/>
            </a:ln>
            <a:extLst/>
          </p:spPr>
          <p:style>
            <a:lnRef idx="2">
              <a:schemeClr val="dk1"/>
            </a:lnRef>
            <a:fillRef idx="0">
              <a:schemeClr val="dk1"/>
            </a:fillRef>
            <a:effectRef idx="1">
              <a:schemeClr val="dk1"/>
            </a:effectRef>
            <a:fontRef idx="minor">
              <a:schemeClr val="tx1"/>
            </a:fontRef>
          </p:style>
          <p:txBody>
            <a:bodyPr wrap="none" lIns="92075" tIns="46038" rIns="92075" bIns="46038" anchor="ctr"/>
            <a:lstStyle/>
            <a:p>
              <a:endParaRPr lang="en-GB"/>
            </a:p>
          </p:txBody>
        </p:sp>
        <p:sp>
          <p:nvSpPr>
            <p:cNvPr id="44" name="Line 18"/>
            <p:cNvSpPr>
              <a:spLocks noChangeShapeType="1"/>
            </p:cNvSpPr>
            <p:nvPr/>
          </p:nvSpPr>
          <p:spPr bwMode="gray">
            <a:xfrm>
              <a:off x="5382623" y="1789216"/>
              <a:ext cx="1398822" cy="489053"/>
            </a:xfrm>
            <a:prstGeom prst="line">
              <a:avLst/>
            </a:prstGeom>
            <a:ln>
              <a:headEnd/>
              <a:tailEnd/>
            </a:ln>
            <a:extLst/>
          </p:spPr>
          <p:style>
            <a:lnRef idx="2">
              <a:schemeClr val="dk1"/>
            </a:lnRef>
            <a:fillRef idx="0">
              <a:schemeClr val="dk1"/>
            </a:fillRef>
            <a:effectRef idx="1">
              <a:schemeClr val="dk1"/>
            </a:effectRef>
            <a:fontRef idx="minor">
              <a:schemeClr val="tx1"/>
            </a:fontRef>
          </p:style>
          <p:txBody>
            <a:bodyPr wrap="none" lIns="92075" tIns="46038" rIns="92075" bIns="46038" anchor="ctr"/>
            <a:lstStyle/>
            <a:p>
              <a:endParaRPr lang="en-GB"/>
            </a:p>
          </p:txBody>
        </p:sp>
      </p:grpSp>
      <p:grpSp>
        <p:nvGrpSpPr>
          <p:cNvPr id="13" name="Group 12"/>
          <p:cNvGrpSpPr/>
          <p:nvPr/>
        </p:nvGrpSpPr>
        <p:grpSpPr>
          <a:xfrm>
            <a:off x="2156624" y="2743200"/>
            <a:ext cx="5429813" cy="541664"/>
            <a:chOff x="2156624" y="2743200"/>
            <a:chExt cx="5429813" cy="541664"/>
          </a:xfrm>
        </p:grpSpPr>
        <p:sp>
          <p:nvSpPr>
            <p:cNvPr id="73" name="Line 18"/>
            <p:cNvSpPr>
              <a:spLocks noChangeShapeType="1"/>
            </p:cNvSpPr>
            <p:nvPr/>
          </p:nvSpPr>
          <p:spPr bwMode="gray">
            <a:xfrm>
              <a:off x="7344574" y="2743200"/>
              <a:ext cx="241863" cy="541664"/>
            </a:xfrm>
            <a:prstGeom prst="line">
              <a:avLst/>
            </a:prstGeom>
            <a:ln>
              <a:headEnd/>
              <a:tailEnd/>
            </a:ln>
            <a:extLst/>
          </p:spPr>
          <p:style>
            <a:lnRef idx="2">
              <a:schemeClr val="dk1"/>
            </a:lnRef>
            <a:fillRef idx="0">
              <a:schemeClr val="dk1"/>
            </a:fillRef>
            <a:effectRef idx="1">
              <a:schemeClr val="dk1"/>
            </a:effectRef>
            <a:fontRef idx="minor">
              <a:schemeClr val="tx1"/>
            </a:fontRef>
          </p:style>
          <p:txBody>
            <a:bodyPr wrap="none" lIns="92075" tIns="46038" rIns="92075" bIns="46038" anchor="ctr"/>
            <a:lstStyle/>
            <a:p>
              <a:endParaRPr lang="en-GB"/>
            </a:p>
          </p:txBody>
        </p:sp>
        <p:sp>
          <p:nvSpPr>
            <p:cNvPr id="46" name="Line 18"/>
            <p:cNvSpPr>
              <a:spLocks noChangeShapeType="1"/>
            </p:cNvSpPr>
            <p:nvPr/>
          </p:nvSpPr>
          <p:spPr bwMode="gray">
            <a:xfrm flipH="1">
              <a:off x="6219684" y="2743200"/>
              <a:ext cx="241863" cy="541664"/>
            </a:xfrm>
            <a:prstGeom prst="line">
              <a:avLst/>
            </a:prstGeom>
            <a:ln>
              <a:headEnd/>
              <a:tailEnd/>
            </a:ln>
            <a:extLst/>
          </p:spPr>
          <p:style>
            <a:lnRef idx="2">
              <a:schemeClr val="dk1"/>
            </a:lnRef>
            <a:fillRef idx="0">
              <a:schemeClr val="dk1"/>
            </a:fillRef>
            <a:effectRef idx="1">
              <a:schemeClr val="dk1"/>
            </a:effectRef>
            <a:fontRef idx="minor">
              <a:schemeClr val="tx1"/>
            </a:fontRef>
          </p:style>
          <p:txBody>
            <a:bodyPr wrap="none" lIns="92075" tIns="46038" rIns="92075" bIns="46038" anchor="ctr"/>
            <a:lstStyle/>
            <a:p>
              <a:endParaRPr lang="en-GB"/>
            </a:p>
          </p:txBody>
        </p:sp>
        <p:sp>
          <p:nvSpPr>
            <p:cNvPr id="47" name="Line 18"/>
            <p:cNvSpPr>
              <a:spLocks noChangeShapeType="1"/>
            </p:cNvSpPr>
            <p:nvPr/>
          </p:nvSpPr>
          <p:spPr bwMode="gray">
            <a:xfrm>
              <a:off x="3281514" y="2743200"/>
              <a:ext cx="241863" cy="541664"/>
            </a:xfrm>
            <a:prstGeom prst="line">
              <a:avLst/>
            </a:prstGeom>
            <a:ln>
              <a:headEnd/>
              <a:tailEnd/>
            </a:ln>
            <a:extLst/>
          </p:spPr>
          <p:style>
            <a:lnRef idx="2">
              <a:schemeClr val="dk1"/>
            </a:lnRef>
            <a:fillRef idx="0">
              <a:schemeClr val="dk1"/>
            </a:fillRef>
            <a:effectRef idx="1">
              <a:schemeClr val="dk1"/>
            </a:effectRef>
            <a:fontRef idx="minor">
              <a:schemeClr val="tx1"/>
            </a:fontRef>
          </p:style>
          <p:txBody>
            <a:bodyPr wrap="none" lIns="92075" tIns="46038" rIns="92075" bIns="46038" anchor="ctr"/>
            <a:lstStyle/>
            <a:p>
              <a:endParaRPr lang="en-GB"/>
            </a:p>
          </p:txBody>
        </p:sp>
        <p:sp>
          <p:nvSpPr>
            <p:cNvPr id="48" name="Line 18"/>
            <p:cNvSpPr>
              <a:spLocks noChangeShapeType="1"/>
            </p:cNvSpPr>
            <p:nvPr/>
          </p:nvSpPr>
          <p:spPr bwMode="gray">
            <a:xfrm flipH="1">
              <a:off x="2156624" y="2743200"/>
              <a:ext cx="241863" cy="541664"/>
            </a:xfrm>
            <a:prstGeom prst="line">
              <a:avLst/>
            </a:prstGeom>
            <a:ln>
              <a:headEnd/>
              <a:tailEnd/>
            </a:ln>
            <a:extLst/>
          </p:spPr>
          <p:style>
            <a:lnRef idx="2">
              <a:schemeClr val="dk1"/>
            </a:lnRef>
            <a:fillRef idx="0">
              <a:schemeClr val="dk1"/>
            </a:fillRef>
            <a:effectRef idx="1">
              <a:schemeClr val="dk1"/>
            </a:effectRef>
            <a:fontRef idx="minor">
              <a:schemeClr val="tx1"/>
            </a:fontRef>
          </p:style>
          <p:txBody>
            <a:bodyPr wrap="none" lIns="92075" tIns="46038" rIns="92075" bIns="46038" anchor="ctr"/>
            <a:lstStyle/>
            <a:p>
              <a:endParaRPr lang="en-GB"/>
            </a:p>
          </p:txBody>
        </p:sp>
      </p:grpSp>
      <p:grpSp>
        <p:nvGrpSpPr>
          <p:cNvPr id="3" name="Group 2"/>
          <p:cNvGrpSpPr/>
          <p:nvPr/>
        </p:nvGrpSpPr>
        <p:grpSpPr>
          <a:xfrm>
            <a:off x="1261809" y="3868370"/>
            <a:ext cx="7499603" cy="334957"/>
            <a:chOff x="1261809" y="3868370"/>
            <a:chExt cx="7499603" cy="334957"/>
          </a:xfrm>
        </p:grpSpPr>
        <p:sp>
          <p:nvSpPr>
            <p:cNvPr id="82" name="Line 18"/>
            <p:cNvSpPr>
              <a:spLocks noChangeShapeType="1"/>
            </p:cNvSpPr>
            <p:nvPr/>
          </p:nvSpPr>
          <p:spPr bwMode="gray">
            <a:xfrm>
              <a:off x="8577009" y="3868370"/>
              <a:ext cx="184403" cy="334957"/>
            </a:xfrm>
            <a:prstGeom prst="line">
              <a:avLst/>
            </a:prstGeom>
            <a:ln>
              <a:solidFill>
                <a:schemeClr val="accent1">
                  <a:lumMod val="50000"/>
                </a:schemeClr>
              </a:solidFill>
              <a:prstDash val="dash"/>
              <a:headEnd/>
              <a:tailEnd/>
            </a:ln>
            <a:extLst/>
          </p:spPr>
          <p:style>
            <a:lnRef idx="2">
              <a:schemeClr val="dk1"/>
            </a:lnRef>
            <a:fillRef idx="0">
              <a:schemeClr val="dk1"/>
            </a:fillRef>
            <a:effectRef idx="1">
              <a:schemeClr val="dk1"/>
            </a:effectRef>
            <a:fontRef idx="minor">
              <a:schemeClr val="tx1"/>
            </a:fontRef>
          </p:style>
          <p:txBody>
            <a:bodyPr wrap="none" lIns="92075" tIns="46038" rIns="92075" bIns="46038" anchor="ctr"/>
            <a:lstStyle/>
            <a:p>
              <a:endParaRPr lang="en-GB"/>
            </a:p>
          </p:txBody>
        </p:sp>
        <p:sp>
          <p:nvSpPr>
            <p:cNvPr id="49" name="Line 18"/>
            <p:cNvSpPr>
              <a:spLocks noChangeShapeType="1"/>
            </p:cNvSpPr>
            <p:nvPr/>
          </p:nvSpPr>
          <p:spPr bwMode="gray">
            <a:xfrm flipH="1">
              <a:off x="7420511" y="3868370"/>
              <a:ext cx="184403" cy="334957"/>
            </a:xfrm>
            <a:prstGeom prst="line">
              <a:avLst/>
            </a:prstGeom>
            <a:ln>
              <a:solidFill>
                <a:schemeClr val="accent1">
                  <a:lumMod val="50000"/>
                </a:schemeClr>
              </a:solidFill>
              <a:prstDash val="dash"/>
              <a:headEnd/>
              <a:tailEnd/>
            </a:ln>
            <a:extLst/>
          </p:spPr>
          <p:style>
            <a:lnRef idx="2">
              <a:schemeClr val="dk1"/>
            </a:lnRef>
            <a:fillRef idx="0">
              <a:schemeClr val="dk1"/>
            </a:fillRef>
            <a:effectRef idx="1">
              <a:schemeClr val="dk1"/>
            </a:effectRef>
            <a:fontRef idx="minor">
              <a:schemeClr val="tx1"/>
            </a:fontRef>
          </p:style>
          <p:txBody>
            <a:bodyPr wrap="none" lIns="92075" tIns="46038" rIns="92075" bIns="46038" anchor="ctr"/>
            <a:lstStyle/>
            <a:p>
              <a:endParaRPr lang="en-GB"/>
            </a:p>
          </p:txBody>
        </p:sp>
        <p:sp>
          <p:nvSpPr>
            <p:cNvPr id="50" name="Line 18"/>
            <p:cNvSpPr>
              <a:spLocks noChangeShapeType="1"/>
            </p:cNvSpPr>
            <p:nvPr/>
          </p:nvSpPr>
          <p:spPr bwMode="gray">
            <a:xfrm>
              <a:off x="6519289" y="3868370"/>
              <a:ext cx="184403" cy="334957"/>
            </a:xfrm>
            <a:prstGeom prst="line">
              <a:avLst/>
            </a:prstGeom>
            <a:ln>
              <a:solidFill>
                <a:schemeClr val="accent1">
                  <a:lumMod val="50000"/>
                </a:schemeClr>
              </a:solidFill>
              <a:prstDash val="dash"/>
              <a:headEnd/>
              <a:tailEnd/>
            </a:ln>
            <a:extLst/>
          </p:spPr>
          <p:style>
            <a:lnRef idx="2">
              <a:schemeClr val="dk1"/>
            </a:lnRef>
            <a:fillRef idx="0">
              <a:schemeClr val="dk1"/>
            </a:fillRef>
            <a:effectRef idx="1">
              <a:schemeClr val="dk1"/>
            </a:effectRef>
            <a:fontRef idx="minor">
              <a:schemeClr val="tx1"/>
            </a:fontRef>
          </p:style>
          <p:txBody>
            <a:bodyPr wrap="none" lIns="92075" tIns="46038" rIns="92075" bIns="46038" anchor="ctr"/>
            <a:lstStyle/>
            <a:p>
              <a:endParaRPr lang="en-GB"/>
            </a:p>
          </p:txBody>
        </p:sp>
        <p:sp>
          <p:nvSpPr>
            <p:cNvPr id="51" name="Line 18"/>
            <p:cNvSpPr>
              <a:spLocks noChangeShapeType="1"/>
            </p:cNvSpPr>
            <p:nvPr/>
          </p:nvSpPr>
          <p:spPr bwMode="gray">
            <a:xfrm flipH="1">
              <a:off x="5362791" y="3868370"/>
              <a:ext cx="184403" cy="334957"/>
            </a:xfrm>
            <a:prstGeom prst="line">
              <a:avLst/>
            </a:prstGeom>
            <a:ln>
              <a:solidFill>
                <a:schemeClr val="accent1">
                  <a:lumMod val="50000"/>
                </a:schemeClr>
              </a:solidFill>
              <a:prstDash val="dash"/>
              <a:headEnd/>
              <a:tailEnd/>
            </a:ln>
            <a:extLst/>
          </p:spPr>
          <p:style>
            <a:lnRef idx="2">
              <a:schemeClr val="dk1"/>
            </a:lnRef>
            <a:fillRef idx="0">
              <a:schemeClr val="dk1"/>
            </a:fillRef>
            <a:effectRef idx="1">
              <a:schemeClr val="dk1"/>
            </a:effectRef>
            <a:fontRef idx="minor">
              <a:schemeClr val="tx1"/>
            </a:fontRef>
          </p:style>
          <p:txBody>
            <a:bodyPr wrap="none" lIns="92075" tIns="46038" rIns="92075" bIns="46038" anchor="ctr"/>
            <a:lstStyle/>
            <a:p>
              <a:endParaRPr lang="en-GB"/>
            </a:p>
          </p:txBody>
        </p:sp>
        <p:sp>
          <p:nvSpPr>
            <p:cNvPr id="52" name="Line 18"/>
            <p:cNvSpPr>
              <a:spLocks noChangeShapeType="1"/>
            </p:cNvSpPr>
            <p:nvPr/>
          </p:nvSpPr>
          <p:spPr bwMode="gray">
            <a:xfrm>
              <a:off x="3624009" y="3868370"/>
              <a:ext cx="184403" cy="334957"/>
            </a:xfrm>
            <a:prstGeom prst="line">
              <a:avLst/>
            </a:prstGeom>
            <a:ln>
              <a:solidFill>
                <a:schemeClr val="accent1">
                  <a:lumMod val="50000"/>
                </a:schemeClr>
              </a:solidFill>
              <a:prstDash val="dash"/>
              <a:headEnd/>
              <a:tailEnd/>
            </a:ln>
            <a:extLst/>
          </p:spPr>
          <p:style>
            <a:lnRef idx="2">
              <a:schemeClr val="dk1"/>
            </a:lnRef>
            <a:fillRef idx="0">
              <a:schemeClr val="dk1"/>
            </a:fillRef>
            <a:effectRef idx="1">
              <a:schemeClr val="dk1"/>
            </a:effectRef>
            <a:fontRef idx="minor">
              <a:schemeClr val="tx1"/>
            </a:fontRef>
          </p:style>
          <p:txBody>
            <a:bodyPr wrap="none" lIns="92075" tIns="46038" rIns="92075" bIns="46038" anchor="ctr"/>
            <a:lstStyle/>
            <a:p>
              <a:endParaRPr lang="en-GB"/>
            </a:p>
          </p:txBody>
        </p:sp>
        <p:sp>
          <p:nvSpPr>
            <p:cNvPr id="53" name="Line 18"/>
            <p:cNvSpPr>
              <a:spLocks noChangeShapeType="1"/>
            </p:cNvSpPr>
            <p:nvPr/>
          </p:nvSpPr>
          <p:spPr bwMode="gray">
            <a:xfrm flipH="1">
              <a:off x="1261809" y="3868370"/>
              <a:ext cx="184403" cy="334957"/>
            </a:xfrm>
            <a:prstGeom prst="line">
              <a:avLst/>
            </a:prstGeom>
            <a:ln>
              <a:solidFill>
                <a:schemeClr val="accent1">
                  <a:lumMod val="50000"/>
                </a:schemeClr>
              </a:solidFill>
              <a:prstDash val="dash"/>
              <a:headEnd/>
              <a:tailEnd/>
            </a:ln>
            <a:extLst/>
          </p:spPr>
          <p:style>
            <a:lnRef idx="2">
              <a:schemeClr val="dk1"/>
            </a:lnRef>
            <a:fillRef idx="0">
              <a:schemeClr val="dk1"/>
            </a:fillRef>
            <a:effectRef idx="1">
              <a:schemeClr val="dk1"/>
            </a:effectRef>
            <a:fontRef idx="minor">
              <a:schemeClr val="tx1"/>
            </a:fontRef>
          </p:style>
          <p:txBody>
            <a:bodyPr wrap="none" lIns="92075" tIns="46038" rIns="92075" bIns="46038" anchor="ctr"/>
            <a:lstStyle/>
            <a:p>
              <a:endParaRPr lang="en-GB"/>
            </a:p>
          </p:txBody>
        </p:sp>
      </p:grpSp>
    </p:spTree>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7146"/>
                                        </p:tgtEl>
                                        <p:attrNameLst>
                                          <p:attrName>style.visibility</p:attrName>
                                        </p:attrNameLst>
                                      </p:cBhvr>
                                      <p:to>
                                        <p:strVal val="visible"/>
                                      </p:to>
                                    </p:set>
                                    <p:animEffect transition="in" filter="fade">
                                      <p:cBhvr>
                                        <p:cTn id="11" dur="500"/>
                                        <p:tgtEl>
                                          <p:spTgt spid="4714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up)">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4"/>
                                        </p:tgtEl>
                                        <p:attrNameLst>
                                          <p:attrName>style.visibility</p:attrName>
                                        </p:attrNameLst>
                                      </p:cBhvr>
                                      <p:to>
                                        <p:strVal val="visible"/>
                                      </p:to>
                                    </p:set>
                                    <p:animEffect transition="in" filter="fade">
                                      <p:cBhvr>
                                        <p:cTn id="21" dur="500"/>
                                        <p:tgtEl>
                                          <p:spTgt spid="64"/>
                                        </p:tgtEl>
                                      </p:cBhvr>
                                    </p:animEffect>
                                  </p:childTnLst>
                                </p:cTn>
                              </p:par>
                              <p:par>
                                <p:cTn id="22" presetID="10" presetClass="entr" presetSubtype="0" fill="hold" nodeType="withEffect">
                                  <p:stCondLst>
                                    <p:cond delay="0"/>
                                  </p:stCondLst>
                                  <p:childTnLst>
                                    <p:set>
                                      <p:cBhvr>
                                        <p:cTn id="23" dur="1" fill="hold">
                                          <p:stCondLst>
                                            <p:cond delay="0"/>
                                          </p:stCondLst>
                                        </p:cTn>
                                        <p:tgtEl>
                                          <p:spTgt spid="62"/>
                                        </p:tgtEl>
                                        <p:attrNameLst>
                                          <p:attrName>style.visibility</p:attrName>
                                        </p:attrNameLst>
                                      </p:cBhvr>
                                      <p:to>
                                        <p:strVal val="visible"/>
                                      </p:to>
                                    </p:set>
                                    <p:animEffect transition="in" filter="fade">
                                      <p:cBhvr>
                                        <p:cTn id="24" dur="500"/>
                                        <p:tgtEl>
                                          <p:spTgt spid="6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7144"/>
                                        </p:tgtEl>
                                        <p:attrNameLst>
                                          <p:attrName>style.visibility</p:attrName>
                                        </p:attrNameLst>
                                      </p:cBhvr>
                                      <p:to>
                                        <p:strVal val="visible"/>
                                      </p:to>
                                    </p:set>
                                    <p:animEffect transition="in" filter="fade">
                                      <p:cBhvr>
                                        <p:cTn id="27" dur="500"/>
                                        <p:tgtEl>
                                          <p:spTgt spid="4714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up)">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7"/>
                                        </p:tgtEl>
                                        <p:attrNameLst>
                                          <p:attrName>style.visibility</p:attrName>
                                        </p:attrNameLst>
                                      </p:cBhvr>
                                      <p:to>
                                        <p:strVal val="visible"/>
                                      </p:to>
                                    </p:set>
                                    <p:animEffect transition="in" filter="fade">
                                      <p:cBhvr>
                                        <p:cTn id="37" dur="500"/>
                                        <p:tgtEl>
                                          <p:spTgt spid="67"/>
                                        </p:tgtEl>
                                      </p:cBhvr>
                                    </p:animEffect>
                                  </p:childTnLst>
                                </p:cTn>
                              </p:par>
                              <p:par>
                                <p:cTn id="38" presetID="10" presetClass="entr" presetSubtype="0" fill="hold" nodeType="withEffect">
                                  <p:stCondLst>
                                    <p:cond delay="0"/>
                                  </p:stCondLst>
                                  <p:childTnLst>
                                    <p:set>
                                      <p:cBhvr>
                                        <p:cTn id="39" dur="1" fill="hold">
                                          <p:stCondLst>
                                            <p:cond delay="0"/>
                                          </p:stCondLst>
                                        </p:cTn>
                                        <p:tgtEl>
                                          <p:spTgt spid="70"/>
                                        </p:tgtEl>
                                        <p:attrNameLst>
                                          <p:attrName>style.visibility</p:attrName>
                                        </p:attrNameLst>
                                      </p:cBhvr>
                                      <p:to>
                                        <p:strVal val="visible"/>
                                      </p:to>
                                    </p:set>
                                    <p:animEffect transition="in" filter="fade">
                                      <p:cBhvr>
                                        <p:cTn id="40" dur="500"/>
                                        <p:tgtEl>
                                          <p:spTgt spid="70"/>
                                        </p:tgtEl>
                                      </p:cBhvr>
                                    </p:animEffect>
                                  </p:childTnLst>
                                </p:cTn>
                              </p:par>
                              <p:par>
                                <p:cTn id="41" presetID="10" presetClass="entr" presetSubtype="0" fill="hold" nodeType="withEffect">
                                  <p:stCondLst>
                                    <p:cond delay="0"/>
                                  </p:stCondLst>
                                  <p:childTnLst>
                                    <p:set>
                                      <p:cBhvr>
                                        <p:cTn id="42" dur="1" fill="hold">
                                          <p:stCondLst>
                                            <p:cond delay="0"/>
                                          </p:stCondLst>
                                        </p:cTn>
                                        <p:tgtEl>
                                          <p:spTgt spid="72"/>
                                        </p:tgtEl>
                                        <p:attrNameLst>
                                          <p:attrName>style.visibility</p:attrName>
                                        </p:attrNameLst>
                                      </p:cBhvr>
                                      <p:to>
                                        <p:strVal val="visible"/>
                                      </p:to>
                                    </p:set>
                                    <p:animEffect transition="in" filter="fade">
                                      <p:cBhvr>
                                        <p:cTn id="43" dur="500"/>
                                        <p:tgtEl>
                                          <p:spTgt spid="72"/>
                                        </p:tgtEl>
                                      </p:cBhvr>
                                    </p:animEffect>
                                  </p:childTnLst>
                                </p:cTn>
                              </p:par>
                              <p:par>
                                <p:cTn id="44" presetID="10" presetClass="entr" presetSubtype="0" fill="hold" nodeType="withEffect">
                                  <p:stCondLst>
                                    <p:cond delay="0"/>
                                  </p:stCondLst>
                                  <p:childTnLst>
                                    <p:set>
                                      <p:cBhvr>
                                        <p:cTn id="45" dur="1" fill="hold">
                                          <p:stCondLst>
                                            <p:cond delay="0"/>
                                          </p:stCondLst>
                                        </p:cTn>
                                        <p:tgtEl>
                                          <p:spTgt spid="74"/>
                                        </p:tgtEl>
                                        <p:attrNameLst>
                                          <p:attrName>style.visibility</p:attrName>
                                        </p:attrNameLst>
                                      </p:cBhvr>
                                      <p:to>
                                        <p:strVal val="visible"/>
                                      </p:to>
                                    </p:set>
                                    <p:animEffect transition="in" filter="fade">
                                      <p:cBhvr>
                                        <p:cTn id="46" dur="500"/>
                                        <p:tgtEl>
                                          <p:spTgt spid="7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7145"/>
                                        </p:tgtEl>
                                        <p:attrNameLst>
                                          <p:attrName>style.visibility</p:attrName>
                                        </p:attrNameLst>
                                      </p:cBhvr>
                                      <p:to>
                                        <p:strVal val="visible"/>
                                      </p:to>
                                    </p:set>
                                    <p:animEffect transition="in" filter="fade">
                                      <p:cBhvr>
                                        <p:cTn id="49" dur="500"/>
                                        <p:tgtEl>
                                          <p:spTgt spid="47145"/>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nodeType="clickEffect">
                                  <p:stCondLst>
                                    <p:cond delay="0"/>
                                  </p:stCondLst>
                                  <p:childTnLst>
                                    <p:set>
                                      <p:cBhvr>
                                        <p:cTn id="53" dur="1" fill="hold">
                                          <p:stCondLst>
                                            <p:cond delay="0"/>
                                          </p:stCondLst>
                                        </p:cTn>
                                        <p:tgtEl>
                                          <p:spTgt spid="3"/>
                                        </p:tgtEl>
                                        <p:attrNameLst>
                                          <p:attrName>style.visibility</p:attrName>
                                        </p:attrNameLst>
                                      </p:cBhvr>
                                      <p:to>
                                        <p:strVal val="visible"/>
                                      </p:to>
                                    </p:set>
                                    <p:animEffect transition="in" filter="wipe(up)">
                                      <p:cBhvr>
                                        <p:cTn id="54" dur="500"/>
                                        <p:tgtEl>
                                          <p:spTgt spid="3"/>
                                        </p:tgtEl>
                                      </p:cBhvr>
                                    </p:animEffect>
                                  </p:childTnLst>
                                </p:cTn>
                              </p:par>
                            </p:childTnLst>
                          </p:cTn>
                        </p:par>
                        <p:par>
                          <p:cTn id="55" fill="hold">
                            <p:stCondLst>
                              <p:cond delay="500"/>
                            </p:stCondLst>
                            <p:childTnLst>
                              <p:par>
                                <p:cTn id="56" presetID="22" presetClass="entr" presetSubtype="8" fill="hold" nodeType="afterEffect">
                                  <p:stCondLst>
                                    <p:cond delay="0"/>
                                  </p:stCondLst>
                                  <p:childTnLst>
                                    <p:set>
                                      <p:cBhvr>
                                        <p:cTn id="57" dur="1" fill="hold">
                                          <p:stCondLst>
                                            <p:cond delay="0"/>
                                          </p:stCondLst>
                                        </p:cTn>
                                        <p:tgtEl>
                                          <p:spTgt spid="91"/>
                                        </p:tgtEl>
                                        <p:attrNameLst>
                                          <p:attrName>style.visibility</p:attrName>
                                        </p:attrNameLst>
                                      </p:cBhvr>
                                      <p:to>
                                        <p:strVal val="visible"/>
                                      </p:to>
                                    </p:set>
                                    <p:animEffect transition="in" filter="wipe(left)">
                                      <p:cBhvr>
                                        <p:cTn id="58" dur="500"/>
                                        <p:tgtEl>
                                          <p:spTgt spid="91"/>
                                        </p:tgtEl>
                                      </p:cBhvr>
                                    </p:animEffect>
                                  </p:childTnLst>
                                </p:cTn>
                              </p:par>
                            </p:childTnLst>
                          </p:cTn>
                        </p:par>
                        <p:par>
                          <p:cTn id="59" fill="hold">
                            <p:stCondLst>
                              <p:cond delay="1000"/>
                            </p:stCondLst>
                            <p:childTnLst>
                              <p:par>
                                <p:cTn id="60" presetID="22" presetClass="entr" presetSubtype="8" fill="hold" nodeType="afterEffect">
                                  <p:stCondLst>
                                    <p:cond delay="0"/>
                                  </p:stCondLst>
                                  <p:childTnLst>
                                    <p:set>
                                      <p:cBhvr>
                                        <p:cTn id="61" dur="1" fill="hold">
                                          <p:stCondLst>
                                            <p:cond delay="0"/>
                                          </p:stCondLst>
                                        </p:cTn>
                                        <p:tgtEl>
                                          <p:spTgt spid="93"/>
                                        </p:tgtEl>
                                        <p:attrNameLst>
                                          <p:attrName>style.visibility</p:attrName>
                                        </p:attrNameLst>
                                      </p:cBhvr>
                                      <p:to>
                                        <p:strVal val="visible"/>
                                      </p:to>
                                    </p:set>
                                    <p:animEffect transition="in" filter="wipe(left)">
                                      <p:cBhvr>
                                        <p:cTn id="62" dur="500"/>
                                        <p:tgtEl>
                                          <p:spTgt spid="93"/>
                                        </p:tgtEl>
                                      </p:cBhvr>
                                    </p:animEffect>
                                  </p:childTnLst>
                                </p:cTn>
                              </p:par>
                            </p:childTnLst>
                          </p:cTn>
                        </p:par>
                        <p:par>
                          <p:cTn id="63" fill="hold">
                            <p:stCondLst>
                              <p:cond delay="1500"/>
                            </p:stCondLst>
                            <p:childTnLst>
                              <p:par>
                                <p:cTn id="64" presetID="22" presetClass="entr" presetSubtype="8" fill="hold" nodeType="afterEffect">
                                  <p:stCondLst>
                                    <p:cond delay="0"/>
                                  </p:stCondLst>
                                  <p:childTnLst>
                                    <p:set>
                                      <p:cBhvr>
                                        <p:cTn id="65" dur="1" fill="hold">
                                          <p:stCondLst>
                                            <p:cond delay="0"/>
                                          </p:stCondLst>
                                        </p:cTn>
                                        <p:tgtEl>
                                          <p:spTgt spid="9"/>
                                        </p:tgtEl>
                                        <p:attrNameLst>
                                          <p:attrName>style.visibility</p:attrName>
                                        </p:attrNameLst>
                                      </p:cBhvr>
                                      <p:to>
                                        <p:strVal val="visible"/>
                                      </p:to>
                                    </p:set>
                                    <p:animEffect transition="in" filter="wipe(left)">
                                      <p:cBhvr>
                                        <p:cTn id="66" dur="500"/>
                                        <p:tgtEl>
                                          <p:spTgt spid="9"/>
                                        </p:tgtEl>
                                      </p:cBhvr>
                                    </p:animEffect>
                                  </p:childTnLst>
                                </p:cTn>
                              </p:par>
                            </p:childTnLst>
                          </p:cTn>
                        </p:par>
                        <p:par>
                          <p:cTn id="67" fill="hold">
                            <p:stCondLst>
                              <p:cond delay="2000"/>
                            </p:stCondLst>
                            <p:childTnLst>
                              <p:par>
                                <p:cTn id="68" presetID="22" presetClass="entr" presetSubtype="8" fill="hold" nodeType="afterEffect">
                                  <p:stCondLst>
                                    <p:cond delay="0"/>
                                  </p:stCondLst>
                                  <p:childTnLst>
                                    <p:set>
                                      <p:cBhvr>
                                        <p:cTn id="69" dur="1" fill="hold">
                                          <p:stCondLst>
                                            <p:cond delay="0"/>
                                          </p:stCondLst>
                                        </p:cTn>
                                        <p:tgtEl>
                                          <p:spTgt spid="98"/>
                                        </p:tgtEl>
                                        <p:attrNameLst>
                                          <p:attrName>style.visibility</p:attrName>
                                        </p:attrNameLst>
                                      </p:cBhvr>
                                      <p:to>
                                        <p:strVal val="visible"/>
                                      </p:to>
                                    </p:set>
                                    <p:animEffect transition="in" filter="wipe(left)">
                                      <p:cBhvr>
                                        <p:cTn id="70" dur="500"/>
                                        <p:tgtEl>
                                          <p:spTgt spid="98"/>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47148"/>
                                        </p:tgtEl>
                                        <p:attrNameLst>
                                          <p:attrName>style.visibility</p:attrName>
                                        </p:attrNameLst>
                                      </p:cBhvr>
                                      <p:to>
                                        <p:strVal val="visible"/>
                                      </p:to>
                                    </p:set>
                                    <p:animEffect transition="in" filter="fade">
                                      <p:cBhvr>
                                        <p:cTn id="75" dur="500"/>
                                        <p:tgtEl>
                                          <p:spTgt spid="47148"/>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7"/>
                                        </p:tgtEl>
                                        <p:attrNameLst>
                                          <p:attrName>style.visibility</p:attrName>
                                        </p:attrNameLst>
                                      </p:cBhvr>
                                      <p:to>
                                        <p:strVal val="visible"/>
                                      </p:to>
                                    </p:set>
                                    <p:animEffect transition="in" filter="fade">
                                      <p:cBhvr>
                                        <p:cTn id="80" dur="500"/>
                                        <p:tgtEl>
                                          <p:spTgt spid="7"/>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57"/>
                                        </p:tgtEl>
                                        <p:attrNameLst>
                                          <p:attrName>style.visibility</p:attrName>
                                        </p:attrNameLst>
                                      </p:cBhvr>
                                      <p:to>
                                        <p:strVal val="visible"/>
                                      </p:to>
                                    </p:set>
                                    <p:animEffect transition="in" filter="fade">
                                      <p:cBhvr>
                                        <p:cTn id="85" dur="500"/>
                                        <p:tgtEl>
                                          <p:spTgt spid="57"/>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47111"/>
                                        </p:tgtEl>
                                        <p:attrNameLst>
                                          <p:attrName>style.visibility</p:attrName>
                                        </p:attrNameLst>
                                      </p:cBhvr>
                                      <p:to>
                                        <p:strVal val="visible"/>
                                      </p:to>
                                    </p:set>
                                    <p:animEffect transition="in" filter="fade">
                                      <p:cBhvr>
                                        <p:cTn id="90" dur="500"/>
                                        <p:tgtEl>
                                          <p:spTgt spid="47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44" grpId="0"/>
      <p:bldP spid="47145" grpId="0"/>
      <p:bldP spid="47146" grpId="0"/>
      <p:bldP spid="47148" grpId="0"/>
      <p:bldP spid="57" grpId="0"/>
      <p:bldP spid="47111"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dirty="0">
                <a:latin typeface="Arial" charset="0"/>
              </a:rPr>
              <a:t>Evaluation of </a:t>
            </a:r>
            <a:r>
              <a:rPr lang="en-US" dirty="0" err="1">
                <a:latin typeface="Arial" charset="0"/>
              </a:rPr>
              <a:t>Mergesort</a:t>
            </a:r>
            <a:endParaRPr lang="en-US" dirty="0">
              <a:latin typeface="Arial" charset="0"/>
            </a:endParaRPr>
          </a:p>
        </p:txBody>
      </p:sp>
      <p:sp>
        <p:nvSpPr>
          <p:cNvPr id="44035" name="Rectangle 3"/>
          <p:cNvSpPr>
            <a:spLocks noGrp="1" noChangeArrowheads="1"/>
          </p:cNvSpPr>
          <p:nvPr>
            <p:ph sz="quarter" idx="17"/>
          </p:nvPr>
        </p:nvSpPr>
        <p:spPr/>
        <p:txBody>
          <a:bodyPr/>
          <a:lstStyle/>
          <a:p>
            <a:pPr>
              <a:lnSpc>
                <a:spcPct val="140000"/>
              </a:lnSpc>
              <a:buClr>
                <a:srgbClr val="002060"/>
              </a:buClr>
              <a:buFont typeface="Wingdings" panose="05000000000000000000" pitchFamily="2" charset="2"/>
              <a:buChar char="J"/>
            </a:pPr>
            <a:r>
              <a:rPr lang="en-US" altLang="en-US" sz="2400" b="1" dirty="0" smtClean="0">
                <a:solidFill>
                  <a:srgbClr val="002060"/>
                </a:solidFill>
                <a:latin typeface="Arial" panose="020B0604020202020204" pitchFamily="34" charset="0"/>
              </a:rPr>
              <a:t>Strengths:</a:t>
            </a:r>
          </a:p>
          <a:p>
            <a:pPr marL="858838" lvl="1" indent="-401638">
              <a:lnSpc>
                <a:spcPct val="140000"/>
              </a:lnSpc>
              <a:buClr>
                <a:srgbClr val="002060"/>
              </a:buClr>
              <a:buFont typeface="Wingdings" panose="05000000000000000000" pitchFamily="2" charset="2"/>
              <a:buChar char="F"/>
            </a:pPr>
            <a:r>
              <a:rPr lang="en-US" altLang="en-US" sz="2400" dirty="0" smtClean="0">
                <a:latin typeface="Arial" panose="020B0604020202020204" pitchFamily="34" charset="0"/>
              </a:rPr>
              <a:t>Simple and good runtime behavior</a:t>
            </a:r>
          </a:p>
          <a:p>
            <a:pPr marL="858838" lvl="1" indent="-401638">
              <a:lnSpc>
                <a:spcPct val="140000"/>
              </a:lnSpc>
              <a:buClr>
                <a:srgbClr val="002060"/>
              </a:buClr>
              <a:buFont typeface="Wingdings" panose="05000000000000000000" pitchFamily="2" charset="2"/>
              <a:buChar char="F"/>
            </a:pPr>
            <a:r>
              <a:rPr lang="en-US" altLang="en-US" sz="2400" dirty="0" smtClean="0">
                <a:latin typeface="Arial" panose="020B0604020202020204" pitchFamily="34" charset="0"/>
              </a:rPr>
              <a:t>Easy to implement when using linked list</a:t>
            </a:r>
          </a:p>
          <a:p>
            <a:pPr>
              <a:lnSpc>
                <a:spcPct val="140000"/>
              </a:lnSpc>
              <a:buClr>
                <a:srgbClr val="C00000"/>
              </a:buClr>
              <a:buFont typeface="Wingdings" panose="05000000000000000000" pitchFamily="2" charset="2"/>
              <a:buChar char="L"/>
            </a:pPr>
            <a:r>
              <a:rPr lang="en-US" altLang="en-US" sz="2400" b="1" dirty="0" smtClean="0">
                <a:solidFill>
                  <a:srgbClr val="C00000"/>
                </a:solidFill>
                <a:latin typeface="Arial" panose="020B0604020202020204" pitchFamily="34" charset="0"/>
              </a:rPr>
              <a:t>Weaknesses:</a:t>
            </a:r>
          </a:p>
          <a:p>
            <a:pPr marL="858838" lvl="1" indent="-401638">
              <a:lnSpc>
                <a:spcPct val="140000"/>
              </a:lnSpc>
              <a:buClr>
                <a:srgbClr val="C00000"/>
              </a:buClr>
              <a:buFont typeface="Wingdings" panose="05000000000000000000" pitchFamily="2" charset="2"/>
              <a:buChar char="F"/>
            </a:pPr>
            <a:r>
              <a:rPr lang="en-US" altLang="en-US" sz="2400" dirty="0" smtClean="0">
                <a:latin typeface="Arial" panose="020B0604020202020204" pitchFamily="34" charset="0"/>
              </a:rPr>
              <a:t>Difficult to implement for contiguous data storage such as array without auxiliary storage (requires data movements during merging)</a:t>
            </a:r>
          </a:p>
        </p:txBody>
      </p:sp>
    </p:spTree>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403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03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403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403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Summary</a:t>
            </a:r>
            <a:endParaRPr lang="en-GB" dirty="0"/>
          </a:p>
        </p:txBody>
      </p:sp>
      <p:sp>
        <p:nvSpPr>
          <p:cNvPr id="4" name="Content Placeholder 2"/>
          <p:cNvSpPr>
            <a:spLocks noGrp="1"/>
          </p:cNvSpPr>
          <p:nvPr>
            <p:ph sz="quarter" idx="17"/>
          </p:nvPr>
        </p:nvSpPr>
        <p:spPr>
          <a:xfrm>
            <a:off x="495141" y="1471613"/>
            <a:ext cx="8912543" cy="3987800"/>
          </a:xfrm>
        </p:spPr>
        <p:txBody>
          <a:bodyPr/>
          <a:lstStyle/>
          <a:p>
            <a:r>
              <a:rPr lang="en-GB" sz="2400" dirty="0" err="1" smtClean="0"/>
              <a:t>Mergesort</a:t>
            </a:r>
            <a:r>
              <a:rPr lang="en-GB" sz="2400" dirty="0" smtClean="0"/>
              <a:t> uses the Divide and Conquer approach.</a:t>
            </a:r>
          </a:p>
          <a:p>
            <a:r>
              <a:rPr lang="en-GB" sz="2400" dirty="0" smtClean="0"/>
              <a:t>It recursively divide a list into two halves of approximately equal sizes, until the sub-list is too small (no more than two elements).</a:t>
            </a:r>
          </a:p>
          <a:p>
            <a:r>
              <a:rPr lang="en-GB" sz="2400" dirty="0" smtClean="0"/>
              <a:t>Then, it recursively merges two sorted sub-lists into one sorted list.</a:t>
            </a:r>
          </a:p>
          <a:p>
            <a:r>
              <a:rPr lang="en-GB" sz="2400" dirty="0" smtClean="0"/>
              <a:t>The worst-case running time for merging two sorted lists of total size </a:t>
            </a:r>
            <a:r>
              <a:rPr lang="en-GB" sz="2400" i="1" dirty="0" smtClean="0">
                <a:solidFill>
                  <a:srgbClr val="0000FF"/>
                </a:solidFill>
              </a:rPr>
              <a:t>n</a:t>
            </a:r>
            <a:r>
              <a:rPr lang="en-GB" sz="2400" dirty="0" smtClean="0"/>
              <a:t> is </a:t>
            </a:r>
            <a:r>
              <a:rPr lang="en-GB" sz="2400" i="1" dirty="0" smtClean="0">
                <a:solidFill>
                  <a:srgbClr val="0000FF"/>
                </a:solidFill>
              </a:rPr>
              <a:t>n</a:t>
            </a:r>
            <a:r>
              <a:rPr lang="en-GB" sz="2400" dirty="0" smtClean="0">
                <a:solidFill>
                  <a:srgbClr val="0000FF"/>
                </a:solidFill>
              </a:rPr>
              <a:t> – 1</a:t>
            </a:r>
            <a:r>
              <a:rPr lang="en-GB" sz="2400" dirty="0" smtClean="0"/>
              <a:t> key comparisons.</a:t>
            </a:r>
          </a:p>
          <a:p>
            <a:r>
              <a:rPr lang="en-GB" sz="2400" dirty="0" smtClean="0"/>
              <a:t>The running time of </a:t>
            </a:r>
            <a:r>
              <a:rPr lang="en-GB" sz="2400" dirty="0" err="1" smtClean="0"/>
              <a:t>Mergesort</a:t>
            </a:r>
            <a:r>
              <a:rPr lang="en-GB" sz="2400" dirty="0" smtClean="0"/>
              <a:t> is </a:t>
            </a:r>
            <a:r>
              <a:rPr lang="en-GB" sz="2400" i="1" dirty="0" smtClean="0">
                <a:solidFill>
                  <a:srgbClr val="0000FF"/>
                </a:solidFill>
              </a:rPr>
              <a:t>O</a:t>
            </a:r>
            <a:r>
              <a:rPr lang="en-GB" sz="2400" dirty="0" smtClean="0">
                <a:solidFill>
                  <a:srgbClr val="0000FF"/>
                </a:solidFill>
              </a:rPr>
              <a:t>(</a:t>
            </a:r>
            <a:r>
              <a:rPr lang="en-GB" sz="2400" i="1" dirty="0" err="1" smtClean="0">
                <a:solidFill>
                  <a:srgbClr val="0000FF"/>
                </a:solidFill>
              </a:rPr>
              <a:t>n</a:t>
            </a:r>
            <a:r>
              <a:rPr lang="en-GB" sz="2400" dirty="0" err="1" smtClean="0">
                <a:solidFill>
                  <a:srgbClr val="0000FF"/>
                </a:solidFill>
              </a:rPr>
              <a:t>lg</a:t>
            </a:r>
            <a:r>
              <a:rPr lang="en-GB" sz="2400" i="1" dirty="0" err="1" smtClean="0">
                <a:solidFill>
                  <a:srgbClr val="0000FF"/>
                </a:solidFill>
              </a:rPr>
              <a:t>n</a:t>
            </a:r>
            <a:r>
              <a:rPr lang="en-GB" sz="2400" dirty="0" smtClean="0">
                <a:solidFill>
                  <a:srgbClr val="0000FF"/>
                </a:solidFill>
              </a:rPr>
              <a:t>)</a:t>
            </a:r>
            <a:r>
              <a:rPr lang="en-GB" sz="2400" dirty="0" smtClean="0"/>
              <a:t>.</a:t>
            </a:r>
          </a:p>
          <a:p>
            <a:pPr marL="0" indent="0">
              <a:buNone/>
            </a:pPr>
            <a:endParaRPr lang="en-GB" sz="2800" dirty="0" smtClean="0"/>
          </a:p>
          <a:p>
            <a:pPr marL="0" indent="0">
              <a:buNone/>
            </a:pPr>
            <a:endParaRPr lang="en-GB" sz="2800" dirty="0"/>
          </a:p>
        </p:txBody>
      </p:sp>
    </p:spTree>
    <p:extLst>
      <p:ext uri="{BB962C8B-B14F-4D97-AF65-F5344CB8AC3E}">
        <p14:creationId xmlns:p14="http://schemas.microsoft.com/office/powerpoint/2010/main" val="885745398"/>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err="1" smtClean="0"/>
              <a:t>Mergesort</a:t>
            </a:r>
            <a:endParaRPr lang="en-GB" dirty="0"/>
          </a:p>
        </p:txBody>
      </p:sp>
      <p:sp>
        <p:nvSpPr>
          <p:cNvPr id="29699" name="Rectangle 3"/>
          <p:cNvSpPr>
            <a:spLocks noGrp="1" noChangeArrowheads="1"/>
          </p:cNvSpPr>
          <p:nvPr>
            <p:ph sz="quarter" idx="17"/>
          </p:nvPr>
        </p:nvSpPr>
        <p:spPr>
          <a:xfrm>
            <a:off x="495141" y="1471612"/>
            <a:ext cx="8912543" cy="5005387"/>
          </a:xfrm>
        </p:spPr>
        <p:txBody>
          <a:bodyPr/>
          <a:lstStyle/>
          <a:p>
            <a:pPr>
              <a:lnSpc>
                <a:spcPct val="110000"/>
              </a:lnSpc>
              <a:buNone/>
              <a:defRPr/>
            </a:pPr>
            <a:r>
              <a:rPr lang="en-US" sz="2400" b="1" dirty="0">
                <a:solidFill>
                  <a:srgbClr val="C00000"/>
                </a:solidFill>
                <a:latin typeface="Arial" charset="0"/>
              </a:rPr>
              <a:t>The Divide and Conquer approach</a:t>
            </a:r>
          </a:p>
          <a:p>
            <a:pPr>
              <a:lnSpc>
                <a:spcPct val="110000"/>
              </a:lnSpc>
              <a:buFont typeface="Monotype Sorts" pitchFamily="2" charset="2"/>
              <a:buNone/>
              <a:defRPr/>
            </a:pPr>
            <a:r>
              <a:rPr lang="en-US" sz="2400" dirty="0" smtClean="0">
                <a:latin typeface="Arial" charset="0"/>
              </a:rPr>
              <a:t>The skeleton of this approach:</a:t>
            </a:r>
          </a:p>
          <a:p>
            <a:pPr lvl="3" indent="-400050">
              <a:lnSpc>
                <a:spcPct val="110000"/>
              </a:lnSpc>
              <a:buFontTx/>
              <a:buNone/>
              <a:defRPr/>
            </a:pPr>
            <a:r>
              <a:rPr lang="en-US" b="1" dirty="0" smtClean="0">
                <a:latin typeface="+mj-lt"/>
                <a:ea typeface="Verdana" panose="020B0604030504040204" pitchFamily="34" charset="0"/>
                <a:cs typeface="Verdana" panose="020B0604030504040204" pitchFamily="34" charset="0"/>
              </a:rPr>
              <a:t>solve (problem of size n)</a:t>
            </a:r>
          </a:p>
          <a:p>
            <a:pPr lvl="4" indent="-400050">
              <a:lnSpc>
                <a:spcPct val="110000"/>
              </a:lnSpc>
              <a:buFontTx/>
              <a:buNone/>
              <a:defRPr/>
            </a:pPr>
            <a:r>
              <a:rPr lang="en-US" dirty="0" smtClean="0">
                <a:latin typeface="+mj-lt"/>
                <a:ea typeface="Verdana" panose="020B0604030504040204" pitchFamily="34" charset="0"/>
                <a:cs typeface="Verdana" panose="020B0604030504040204" pitchFamily="34" charset="0"/>
              </a:rPr>
              <a:t>{	</a:t>
            </a:r>
            <a:r>
              <a:rPr lang="en-US" dirty="0" smtClean="0">
                <a:effectLst/>
                <a:latin typeface="+mj-lt"/>
                <a:ea typeface="Verdana" panose="020B0604030504040204" pitchFamily="34" charset="0"/>
                <a:cs typeface="Verdana" panose="020B0604030504040204" pitchFamily="34" charset="0"/>
              </a:rPr>
              <a:t>if (n &lt;= minimum size)</a:t>
            </a:r>
          </a:p>
          <a:p>
            <a:pPr lvl="4" indent="-400050">
              <a:lnSpc>
                <a:spcPct val="110000"/>
              </a:lnSpc>
              <a:buFontTx/>
              <a:buNone/>
              <a:defRPr/>
            </a:pPr>
            <a:r>
              <a:rPr lang="en-US" dirty="0" smtClean="0">
                <a:latin typeface="+mj-lt"/>
                <a:ea typeface="Verdana" panose="020B0604030504040204" pitchFamily="34" charset="0"/>
                <a:cs typeface="Verdana" panose="020B0604030504040204" pitchFamily="34" charset="0"/>
              </a:rPr>
              <a:t>		</a:t>
            </a:r>
            <a:r>
              <a:rPr lang="en-US" dirty="0">
                <a:effectLst/>
                <a:latin typeface="+mj-lt"/>
                <a:ea typeface="Verdana" panose="020B0604030504040204" pitchFamily="34" charset="0"/>
                <a:cs typeface="Verdana" panose="020B0604030504040204" pitchFamily="34" charset="0"/>
              </a:rPr>
              <a:t>solve the problem directly;</a:t>
            </a:r>
          </a:p>
          <a:p>
            <a:pPr lvl="4" indent="-400050">
              <a:lnSpc>
                <a:spcPct val="110000"/>
              </a:lnSpc>
              <a:buFontTx/>
              <a:buNone/>
              <a:defRPr/>
            </a:pPr>
            <a:r>
              <a:rPr lang="en-US" dirty="0" smtClean="0">
                <a:latin typeface="+mj-lt"/>
                <a:ea typeface="Verdana" panose="020B0604030504040204" pitchFamily="34" charset="0"/>
                <a:cs typeface="Verdana" panose="020B0604030504040204" pitchFamily="34" charset="0"/>
              </a:rPr>
              <a:t>	</a:t>
            </a:r>
            <a:r>
              <a:rPr lang="en-US" dirty="0">
                <a:effectLst/>
                <a:latin typeface="+mj-lt"/>
                <a:ea typeface="Verdana" panose="020B0604030504040204" pitchFamily="34" charset="0"/>
                <a:cs typeface="Verdana" panose="020B0604030504040204" pitchFamily="34" charset="0"/>
              </a:rPr>
              <a:t>else</a:t>
            </a:r>
            <a:r>
              <a:rPr lang="en-US" dirty="0" smtClean="0">
                <a:effectLst/>
                <a:latin typeface="+mj-lt"/>
                <a:ea typeface="Verdana" panose="020B0604030504040204" pitchFamily="34" charset="0"/>
                <a:cs typeface="Verdana" panose="020B0604030504040204" pitchFamily="34" charset="0"/>
              </a:rPr>
              <a:t> {</a:t>
            </a:r>
          </a:p>
          <a:p>
            <a:pPr marL="2513013" lvl="5" indent="-87313">
              <a:lnSpc>
                <a:spcPct val="110000"/>
              </a:lnSpc>
              <a:buFontTx/>
              <a:buNone/>
              <a:defRPr/>
            </a:pPr>
            <a:r>
              <a:rPr lang="en-US" dirty="0" smtClean="0">
                <a:effectLst/>
                <a:latin typeface="+mj-lt"/>
                <a:ea typeface="Verdana" panose="020B0604030504040204" pitchFamily="34" charset="0"/>
                <a:cs typeface="Verdana" panose="020B0604030504040204" pitchFamily="34" charset="0"/>
              </a:rPr>
              <a:t>		divide the problem into p</a:t>
            </a:r>
            <a:r>
              <a:rPr lang="en-US" baseline="-25000" dirty="0" smtClean="0">
                <a:effectLst/>
                <a:latin typeface="+mj-lt"/>
                <a:ea typeface="Verdana" panose="020B0604030504040204" pitchFamily="34" charset="0"/>
                <a:cs typeface="Verdana" panose="020B0604030504040204" pitchFamily="34" charset="0"/>
              </a:rPr>
              <a:t>1</a:t>
            </a:r>
            <a:r>
              <a:rPr lang="en-US" dirty="0" smtClean="0">
                <a:effectLst/>
                <a:latin typeface="+mj-lt"/>
                <a:ea typeface="Verdana" panose="020B0604030504040204" pitchFamily="34" charset="0"/>
                <a:cs typeface="Verdana" panose="020B0604030504040204" pitchFamily="34" charset="0"/>
              </a:rPr>
              <a:t>, p</a:t>
            </a:r>
            <a:r>
              <a:rPr lang="en-US" baseline="-25000" dirty="0" smtClean="0">
                <a:effectLst/>
                <a:latin typeface="+mj-lt"/>
                <a:ea typeface="Verdana" panose="020B0604030504040204" pitchFamily="34" charset="0"/>
                <a:cs typeface="Verdana" panose="020B0604030504040204" pitchFamily="34" charset="0"/>
              </a:rPr>
              <a:t>2</a:t>
            </a:r>
            <a:r>
              <a:rPr lang="en-US" dirty="0" smtClean="0">
                <a:effectLst/>
                <a:latin typeface="+mj-lt"/>
                <a:ea typeface="Verdana" panose="020B0604030504040204" pitchFamily="34" charset="0"/>
                <a:cs typeface="Verdana" panose="020B0604030504040204" pitchFamily="34" charset="0"/>
              </a:rPr>
              <a:t>, … , </a:t>
            </a:r>
            <a:r>
              <a:rPr lang="en-US" dirty="0" err="1" smtClean="0">
                <a:effectLst/>
                <a:latin typeface="+mj-lt"/>
                <a:ea typeface="Verdana" panose="020B0604030504040204" pitchFamily="34" charset="0"/>
                <a:cs typeface="Verdana" panose="020B0604030504040204" pitchFamily="34" charset="0"/>
              </a:rPr>
              <a:t>p</a:t>
            </a:r>
            <a:r>
              <a:rPr lang="en-US" baseline="-25000" dirty="0" err="1" smtClean="0">
                <a:effectLst/>
                <a:latin typeface="+mj-lt"/>
                <a:ea typeface="Verdana" panose="020B0604030504040204" pitchFamily="34" charset="0"/>
                <a:cs typeface="Verdana" panose="020B0604030504040204" pitchFamily="34" charset="0"/>
              </a:rPr>
              <a:t>k</a:t>
            </a:r>
            <a:r>
              <a:rPr lang="en-US" dirty="0" smtClean="0">
                <a:effectLst/>
                <a:latin typeface="+mj-lt"/>
                <a:ea typeface="Verdana" panose="020B0604030504040204" pitchFamily="34" charset="0"/>
                <a:cs typeface="Verdana" panose="020B0604030504040204" pitchFamily="34" charset="0"/>
              </a:rPr>
              <a:t>;</a:t>
            </a:r>
          </a:p>
          <a:p>
            <a:pPr marL="2513013" lvl="5" indent="-87313">
              <a:lnSpc>
                <a:spcPct val="110000"/>
              </a:lnSpc>
              <a:buFontTx/>
              <a:buNone/>
              <a:defRPr/>
            </a:pPr>
            <a:r>
              <a:rPr lang="en-US" dirty="0" smtClean="0">
                <a:latin typeface="+mj-lt"/>
                <a:ea typeface="Verdana" panose="020B0604030504040204" pitchFamily="34" charset="0"/>
                <a:cs typeface="Verdana" panose="020B0604030504040204" pitchFamily="34" charset="0"/>
              </a:rPr>
              <a:t>		</a:t>
            </a:r>
            <a:r>
              <a:rPr lang="en-US" b="1" dirty="0" smtClean="0">
                <a:effectLst>
                  <a:glow rad="228600">
                    <a:srgbClr val="FFC000">
                      <a:alpha val="40000"/>
                    </a:srgbClr>
                  </a:glow>
                </a:effectLst>
                <a:latin typeface="+mj-lt"/>
                <a:ea typeface="Verdana" panose="020B0604030504040204" pitchFamily="34" charset="0"/>
                <a:cs typeface="Verdana" panose="020B0604030504040204" pitchFamily="34" charset="0"/>
              </a:rPr>
              <a:t>for each sub-problem </a:t>
            </a:r>
            <a:r>
              <a:rPr lang="en-US" b="1" dirty="0" err="1" smtClean="0">
                <a:effectLst>
                  <a:glow rad="228600">
                    <a:srgbClr val="FFC000">
                      <a:alpha val="40000"/>
                    </a:srgbClr>
                  </a:glow>
                </a:effectLst>
                <a:latin typeface="+mj-lt"/>
                <a:ea typeface="Verdana" panose="020B0604030504040204" pitchFamily="34" charset="0"/>
                <a:cs typeface="Verdana" panose="020B0604030504040204" pitchFamily="34" charset="0"/>
              </a:rPr>
              <a:t>p</a:t>
            </a:r>
            <a:r>
              <a:rPr lang="en-US" b="1" baseline="-25000" dirty="0" err="1" smtClean="0">
                <a:effectLst>
                  <a:glow rad="228600">
                    <a:srgbClr val="FFC000">
                      <a:alpha val="40000"/>
                    </a:srgbClr>
                  </a:glow>
                </a:effectLst>
                <a:latin typeface="+mj-lt"/>
                <a:ea typeface="Verdana" panose="020B0604030504040204" pitchFamily="34" charset="0"/>
                <a:cs typeface="Verdana" panose="020B0604030504040204" pitchFamily="34" charset="0"/>
              </a:rPr>
              <a:t>s</a:t>
            </a:r>
            <a:endParaRPr lang="en-US" b="1" baseline="-25000" dirty="0" smtClean="0">
              <a:effectLst>
                <a:glow rad="228600">
                  <a:srgbClr val="FFC000">
                    <a:alpha val="40000"/>
                  </a:srgbClr>
                </a:glow>
              </a:effectLst>
              <a:latin typeface="+mj-lt"/>
              <a:ea typeface="Verdana" panose="020B0604030504040204" pitchFamily="34" charset="0"/>
              <a:cs typeface="Verdana" panose="020B0604030504040204" pitchFamily="34" charset="0"/>
            </a:endParaRPr>
          </a:p>
          <a:p>
            <a:pPr marL="2513013" lvl="5" indent="-87313">
              <a:lnSpc>
                <a:spcPct val="110000"/>
              </a:lnSpc>
              <a:buFontTx/>
              <a:buNone/>
              <a:defRPr/>
            </a:pPr>
            <a:r>
              <a:rPr lang="en-US" b="1" dirty="0" smtClean="0">
                <a:latin typeface="+mj-lt"/>
                <a:ea typeface="Verdana" panose="020B0604030504040204" pitchFamily="34" charset="0"/>
                <a:cs typeface="Verdana" panose="020B0604030504040204" pitchFamily="34" charset="0"/>
              </a:rPr>
              <a:t>			</a:t>
            </a:r>
            <a:r>
              <a:rPr lang="en-US" b="1" dirty="0" smtClean="0">
                <a:effectLst>
                  <a:glow rad="228600">
                    <a:srgbClr val="FFC000">
                      <a:alpha val="40000"/>
                    </a:srgbClr>
                  </a:glow>
                </a:effectLst>
                <a:latin typeface="+mj-lt"/>
                <a:ea typeface="Verdana" panose="020B0604030504040204" pitchFamily="34" charset="0"/>
                <a:cs typeface="Verdana" panose="020B0604030504040204" pitchFamily="34" charset="0"/>
              </a:rPr>
              <a:t>solution</a:t>
            </a:r>
            <a:r>
              <a:rPr lang="en-US" b="1" baseline="-25000" dirty="0" smtClean="0">
                <a:effectLst>
                  <a:glow rad="228600">
                    <a:srgbClr val="FFC000">
                      <a:alpha val="40000"/>
                    </a:srgbClr>
                  </a:glow>
                </a:effectLst>
                <a:latin typeface="+mj-lt"/>
                <a:ea typeface="Verdana" panose="020B0604030504040204" pitchFamily="34" charset="0"/>
                <a:cs typeface="Verdana" panose="020B0604030504040204" pitchFamily="34" charset="0"/>
              </a:rPr>
              <a:t>s</a:t>
            </a:r>
            <a:r>
              <a:rPr lang="en-US" b="1" dirty="0" smtClean="0">
                <a:effectLst>
                  <a:glow rad="228600">
                    <a:srgbClr val="FFC000">
                      <a:alpha val="40000"/>
                    </a:srgbClr>
                  </a:glow>
                </a:effectLst>
                <a:latin typeface="+mj-lt"/>
                <a:ea typeface="Verdana" panose="020B0604030504040204" pitchFamily="34" charset="0"/>
                <a:cs typeface="Verdana" panose="020B0604030504040204" pitchFamily="34" charset="0"/>
              </a:rPr>
              <a:t> </a:t>
            </a:r>
            <a:r>
              <a:rPr lang="en-US" b="1" dirty="0">
                <a:effectLst>
                  <a:glow rad="228600">
                    <a:srgbClr val="FFC000">
                      <a:alpha val="40000"/>
                    </a:srgbClr>
                  </a:glow>
                </a:effectLst>
                <a:latin typeface="+mj-lt"/>
                <a:ea typeface="Verdana" panose="020B0604030504040204" pitchFamily="34" charset="0"/>
                <a:cs typeface="Verdana" panose="020B0604030504040204" pitchFamily="34" charset="0"/>
              </a:rPr>
              <a:t>= solve (</a:t>
            </a:r>
            <a:r>
              <a:rPr lang="en-US" b="1" dirty="0" err="1">
                <a:effectLst>
                  <a:glow rad="228600">
                    <a:srgbClr val="FFC000">
                      <a:alpha val="40000"/>
                    </a:srgbClr>
                  </a:glow>
                </a:effectLst>
                <a:latin typeface="+mj-lt"/>
                <a:ea typeface="Verdana" panose="020B0604030504040204" pitchFamily="34" charset="0"/>
                <a:cs typeface="Verdana" panose="020B0604030504040204" pitchFamily="34" charset="0"/>
              </a:rPr>
              <a:t>p</a:t>
            </a:r>
            <a:r>
              <a:rPr lang="en-US" b="1" baseline="-25000" dirty="0" err="1">
                <a:effectLst>
                  <a:glow rad="228600">
                    <a:srgbClr val="FFC000">
                      <a:alpha val="40000"/>
                    </a:srgbClr>
                  </a:glow>
                </a:effectLst>
                <a:latin typeface="+mj-lt"/>
                <a:ea typeface="Verdana" panose="020B0604030504040204" pitchFamily="34" charset="0"/>
                <a:cs typeface="Verdana" panose="020B0604030504040204" pitchFamily="34" charset="0"/>
              </a:rPr>
              <a:t>s</a:t>
            </a:r>
            <a:r>
              <a:rPr lang="en-US" b="1" dirty="0">
                <a:effectLst>
                  <a:glow rad="228600">
                    <a:srgbClr val="FFC000">
                      <a:alpha val="40000"/>
                    </a:srgbClr>
                  </a:glow>
                </a:effectLst>
                <a:latin typeface="+mj-lt"/>
                <a:ea typeface="Verdana" panose="020B0604030504040204" pitchFamily="34" charset="0"/>
                <a:cs typeface="Verdana" panose="020B0604030504040204" pitchFamily="34" charset="0"/>
              </a:rPr>
              <a:t>);</a:t>
            </a:r>
          </a:p>
          <a:p>
            <a:pPr marL="2513013" lvl="5" indent="-87313">
              <a:lnSpc>
                <a:spcPct val="110000"/>
              </a:lnSpc>
              <a:buFontTx/>
              <a:buNone/>
              <a:defRPr/>
            </a:pPr>
            <a:r>
              <a:rPr lang="en-US" dirty="0" smtClean="0">
                <a:latin typeface="+mj-lt"/>
                <a:ea typeface="Verdana" panose="020B0604030504040204" pitchFamily="34" charset="0"/>
                <a:cs typeface="Verdana" panose="020B0604030504040204" pitchFamily="34" charset="0"/>
              </a:rPr>
              <a:t>		combine all solution</a:t>
            </a:r>
            <a:r>
              <a:rPr lang="en-US" baseline="-25000" dirty="0" smtClean="0">
                <a:latin typeface="+mj-lt"/>
                <a:ea typeface="Verdana" panose="020B0604030504040204" pitchFamily="34" charset="0"/>
                <a:cs typeface="Verdana" panose="020B0604030504040204" pitchFamily="34" charset="0"/>
              </a:rPr>
              <a:t>s</a:t>
            </a:r>
            <a:r>
              <a:rPr lang="en-US" dirty="0" smtClean="0">
                <a:latin typeface="+mj-lt"/>
                <a:ea typeface="Verdana" panose="020B0604030504040204" pitchFamily="34" charset="0"/>
                <a:cs typeface="Verdana" panose="020B0604030504040204" pitchFamily="34" charset="0"/>
              </a:rPr>
              <a:t>;</a:t>
            </a:r>
          </a:p>
          <a:p>
            <a:pPr lvl="4" indent="-400050">
              <a:lnSpc>
                <a:spcPct val="110000"/>
              </a:lnSpc>
              <a:buFontTx/>
              <a:buNone/>
              <a:defRPr/>
            </a:pPr>
            <a:r>
              <a:rPr lang="en-US" dirty="0" smtClean="0">
                <a:latin typeface="+mj-lt"/>
                <a:ea typeface="Verdana" panose="020B0604030504040204" pitchFamily="34" charset="0"/>
                <a:cs typeface="Verdana" panose="020B0604030504040204" pitchFamily="34" charset="0"/>
              </a:rPr>
              <a:t>	}</a:t>
            </a:r>
          </a:p>
          <a:p>
            <a:pPr lvl="4" indent="-400050">
              <a:lnSpc>
                <a:spcPct val="110000"/>
              </a:lnSpc>
              <a:buFontTx/>
              <a:buNone/>
              <a:defRPr/>
            </a:pPr>
            <a:r>
              <a:rPr lang="en-US" dirty="0" smtClean="0">
                <a:latin typeface="+mj-lt"/>
                <a:ea typeface="Verdana" panose="020B0604030504040204" pitchFamily="34" charset="0"/>
                <a:cs typeface="Verdana" panose="020B0604030504040204" pitchFamily="34" charset="0"/>
              </a:rPr>
              <a:t>}</a:t>
            </a:r>
          </a:p>
        </p:txBody>
      </p:sp>
      <p:cxnSp>
        <p:nvCxnSpPr>
          <p:cNvPr id="6" name="Curved Connector 5"/>
          <p:cNvCxnSpPr/>
          <p:nvPr/>
        </p:nvCxnSpPr>
        <p:spPr>
          <a:xfrm rot="10800000">
            <a:off x="1682954" y="2743200"/>
            <a:ext cx="2430259" cy="2286000"/>
          </a:xfrm>
          <a:prstGeom prst="curvedConnector3">
            <a:avLst>
              <a:gd name="adj1" fmla="val 105095"/>
            </a:avLst>
          </a:prstGeom>
          <a:ln>
            <a:solidFill>
              <a:srgbClr val="CC66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4391826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Khin-CE2001">
  <a:themeElements>
    <a:clrScheme name="subtle_blu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ubtle_blu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ubtle_blu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ubtle_blu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ubtle_blu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ubtle_blu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ubtle_blu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ubtle_blu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ubtle_blu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ubtle_blu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ubtle_blu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ubtle_blu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ubtle_blu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ubtle_blu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2001" id="{780D7E34-E7D6-4DC9-921F-623EDA0EB552}" vid="{70033C97-5FB9-45FF-BB6F-515E5F65C7B8}"/>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CE2001</Template>
  <TotalTime>140098</TotalTime>
  <Words>7435</Words>
  <Application>Microsoft Office PowerPoint</Application>
  <PresentationFormat>Custom</PresentationFormat>
  <Paragraphs>1651</Paragraphs>
  <Slides>84</Slides>
  <Notes>84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84</vt:i4>
      </vt:variant>
    </vt:vector>
  </HeadingPairs>
  <TitlesOfParts>
    <vt:vector size="91" baseType="lpstr">
      <vt:lpstr>Monotype Sorts</vt:lpstr>
      <vt:lpstr>Open Sans Extrabold</vt:lpstr>
      <vt:lpstr>Arial</vt:lpstr>
      <vt:lpstr>Times New Roman</vt:lpstr>
      <vt:lpstr>Verdana</vt:lpstr>
      <vt:lpstr>Wingdings</vt:lpstr>
      <vt:lpstr>Khin-CE2001</vt:lpstr>
      <vt:lpstr>CE2101/ CZ2101: Algorithm Design and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CE2101/ CZ2101: Algorithm Design and Analysis</dc:title>
  <cp:lastModifiedBy>Ke Kelly</cp:lastModifiedBy>
  <cp:revision>4</cp:revision>
  <cp:lastPrinted>2016-05-25T06:12:33Z</cp:lastPrinted>
  <dcterms:created xsi:type="dcterms:W3CDTF">1995-06-02T22:16:36Z</dcterms:created>
  <dcterms:modified xsi:type="dcterms:W3CDTF">2021-01-07T06:30:03Z</dcterms:modified>
</cp:coreProperties>
</file>