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xml" ContentType="application/vnd.openxmlformats-officedocument.presentationml.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53"/>
  </p:notesMasterIdLst>
  <p:handoutMasterIdLst>
    <p:handoutMasterId r:id="rId54"/>
  </p:handoutMasterIdLst>
  <p:sldIdLst>
    <p:sldId id="256" r:id="rId2"/>
    <p:sldId id="453" r:id="rId3"/>
    <p:sldId id="263" r:id="rId4"/>
    <p:sldId id="467" r:id="rId5"/>
    <p:sldId id="449" r:id="rId6"/>
    <p:sldId id="468" r:id="rId7"/>
    <p:sldId id="469" r:id="rId8"/>
    <p:sldId id="470" r:id="rId9"/>
    <p:sldId id="471" r:id="rId10"/>
    <p:sldId id="472" r:id="rId11"/>
    <p:sldId id="450" r:id="rId12"/>
    <p:sldId id="473" r:id="rId13"/>
    <p:sldId id="474" r:id="rId14"/>
    <p:sldId id="475" r:id="rId15"/>
    <p:sldId id="476" r:id="rId16"/>
    <p:sldId id="477" r:id="rId17"/>
    <p:sldId id="451" r:id="rId18"/>
    <p:sldId id="478" r:id="rId19"/>
    <p:sldId id="479" r:id="rId20"/>
    <p:sldId id="505" r:id="rId21"/>
    <p:sldId id="480" r:id="rId22"/>
    <p:sldId id="506" r:id="rId23"/>
    <p:sldId id="489" r:id="rId24"/>
    <p:sldId id="481" r:id="rId25"/>
    <p:sldId id="483" r:id="rId26"/>
    <p:sldId id="380" r:id="rId27"/>
    <p:sldId id="484" r:id="rId28"/>
    <p:sldId id="485" r:id="rId29"/>
    <p:sldId id="486" r:id="rId30"/>
    <p:sldId id="490" r:id="rId31"/>
    <p:sldId id="487" r:id="rId32"/>
    <p:sldId id="488" r:id="rId33"/>
    <p:sldId id="491" r:id="rId34"/>
    <p:sldId id="492" r:id="rId35"/>
    <p:sldId id="493" r:id="rId36"/>
    <p:sldId id="494" r:id="rId37"/>
    <p:sldId id="495" r:id="rId38"/>
    <p:sldId id="301" r:id="rId39"/>
    <p:sldId id="503" r:id="rId40"/>
    <p:sldId id="496" r:id="rId41"/>
    <p:sldId id="498" r:id="rId42"/>
    <p:sldId id="500" r:id="rId43"/>
    <p:sldId id="324" r:id="rId44"/>
    <p:sldId id="448" r:id="rId45"/>
    <p:sldId id="501" r:id="rId46"/>
    <p:sldId id="382" r:id="rId47"/>
    <p:sldId id="383" r:id="rId48"/>
    <p:sldId id="504" r:id="rId49"/>
    <p:sldId id="303" r:id="rId50"/>
    <p:sldId id="507" r:id="rId51"/>
    <p:sldId id="465" r:id="rId52"/>
  </p:sldIdLst>
  <p:sldSz cx="9902825" cy="6858000"/>
  <p:notesSz cx="9601200" cy="7315200"/>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04" userDrawn="1">
          <p15:clr>
            <a:srgbClr val="A4A3A4"/>
          </p15:clr>
        </p15:guide>
        <p15:guide id="2" pos="1487"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heng Jie (Asst Prof)" initials="ZJ"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a:srgbClr val="669900"/>
    <a:srgbClr val="CC6600"/>
    <a:srgbClr val="CC0000"/>
    <a:srgbClr val="C00000"/>
    <a:srgbClr val="000000"/>
    <a:srgbClr val="FFC000"/>
    <a:srgbClr val="0000FF"/>
    <a:srgbClr val="00CC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0" autoAdjust="0"/>
    <p:restoredTop sz="90693" autoAdjust="0"/>
  </p:normalViewPr>
  <p:slideViewPr>
    <p:cSldViewPr>
      <p:cViewPr varScale="1">
        <p:scale>
          <a:sx n="87" d="100"/>
          <a:sy n="87" d="100"/>
        </p:scale>
        <p:origin x="1040" y="60"/>
      </p:cViewPr>
      <p:guideLst>
        <p:guide orient="horz" pos="1104"/>
        <p:guide pos="14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32"/>
    </p:cViewPr>
  </p:sorterViewPr>
  <p:notesViewPr>
    <p:cSldViewPr>
      <p:cViewPr varScale="1">
        <p:scale>
          <a:sx n="67" d="100"/>
          <a:sy n="67" d="100"/>
        </p:scale>
        <p:origin x="1950" y="60"/>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10T14:32:27.866" idx="17">
    <p:pos x="10" y="10"/>
    <p:text>edit the array number for rest of the slides.
show all array and highlight only those which is being treat ( the rest will be in gray colour).</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2827338" y="554038"/>
            <a:ext cx="3946525" cy="2733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054"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Let’s learn the third sorting algorithm, called “Quicksort”. From the name, we can guess this algorithm is fast (since it is called “quick”). That is indeed the case.</a:t>
            </a: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strike="noStrike" kern="1200" baseline="0" dirty="0" smtClean="0">
                <a:solidFill>
                  <a:schemeClr val="tx1"/>
                </a:solidFill>
                <a:effectLst/>
                <a:latin typeface="Times New Roman" pitchFamily="18" charset="0"/>
                <a:ea typeface="+mn-ea"/>
                <a:cs typeface="+mn-cs"/>
              </a:rPr>
              <a:t>As we have just seen, partition at the core of Quicksort. </a:t>
            </a:r>
          </a:p>
          <a:p>
            <a:r>
              <a:rPr lang="en-GB" sz="1200" strike="noStrike" kern="1200" baseline="0" dirty="0" smtClean="0">
                <a:solidFill>
                  <a:schemeClr val="tx1"/>
                </a:solidFill>
                <a:effectLst/>
                <a:latin typeface="Times New Roman" pitchFamily="18" charset="0"/>
                <a:ea typeface="+mn-ea"/>
                <a:cs typeface="+mn-cs"/>
              </a:rPr>
              <a:t>So now let us look at how the algorithm of “partition” works, by studying its pseudo code.</a:t>
            </a:r>
            <a:endParaRPr lang="en-GB" sz="1200" strike="noStrike"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a:p>
        </p:txBody>
      </p:sp>
    </p:spTree>
    <p:extLst>
      <p:ext uri="{BB962C8B-B14F-4D97-AF65-F5344CB8AC3E}">
        <p14:creationId xmlns:p14="http://schemas.microsoft.com/office/powerpoint/2010/main" val="832912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objective of partition is to divide the elements other than the pivot into left and right sub-lists, such that elements smaller than the pivot will be put in the left sub-list, and elements bigger than or equal to the pivot will go to the right sub-list. </a:t>
            </a:r>
          </a:p>
          <a:p>
            <a:r>
              <a:rPr lang="en-GB" sz="1200" kern="1200" dirty="0" smtClean="0">
                <a:solidFill>
                  <a:schemeClr val="tx1"/>
                </a:solidFill>
                <a:effectLst/>
                <a:latin typeface="Times New Roman" pitchFamily="18" charset="0"/>
                <a:ea typeface="+mn-ea"/>
                <a:cs typeface="+mn-cs"/>
              </a:rPr>
              <a:t>When looking at the algorithm of partition, let’s keep this objective in mind. </a:t>
            </a:r>
          </a:p>
          <a:p>
            <a:r>
              <a:rPr lang="en-GB" sz="1200" kern="1200" dirty="0" smtClean="0">
                <a:solidFill>
                  <a:schemeClr val="tx1"/>
                </a:solidFill>
                <a:effectLst/>
                <a:latin typeface="Times New Roman" pitchFamily="18" charset="0"/>
                <a:ea typeface="+mn-ea"/>
                <a:cs typeface="+mn-cs"/>
              </a:rPr>
              <a:t>To do the partition, we need to pick up an array element as the pivot. </a:t>
            </a:r>
          </a:p>
          <a:p>
            <a:r>
              <a:rPr lang="en-GB" sz="1200" kern="1200" dirty="0" smtClean="0">
                <a:solidFill>
                  <a:schemeClr val="tx1"/>
                </a:solidFill>
                <a:effectLst/>
                <a:latin typeface="Times New Roman" pitchFamily="18" charset="0"/>
                <a:ea typeface="+mn-ea"/>
                <a:cs typeface="+mn-cs"/>
              </a:rPr>
              <a:t>In our case, we pick the element at the middle position of the input array as the pivot. </a:t>
            </a:r>
          </a:p>
          <a:p>
            <a:r>
              <a:rPr lang="en-GB" sz="1200" kern="1200" dirty="0" smtClean="0">
                <a:solidFill>
                  <a:schemeClr val="tx1"/>
                </a:solidFill>
                <a:effectLst/>
                <a:latin typeface="Times New Roman" pitchFamily="18" charset="0"/>
                <a:ea typeface="+mn-ea"/>
                <a:cs typeface="+mn-cs"/>
              </a:rPr>
              <a:t>Now, let’s look at the pseudo code of the partition function.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a:p>
        </p:txBody>
      </p:sp>
    </p:spTree>
    <p:extLst>
      <p:ext uri="{BB962C8B-B14F-4D97-AF65-F5344CB8AC3E}">
        <p14:creationId xmlns:p14="http://schemas.microsoft.com/office/powerpoint/2010/main" val="318760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parameters are the first and last positions of the array, which are integer variables, “low” and “high” respectively. </a:t>
            </a:r>
          </a:p>
          <a:p>
            <a:r>
              <a:rPr lang="en-GB" sz="1200" kern="1200" dirty="0" smtClean="0">
                <a:solidFill>
                  <a:schemeClr val="tx1"/>
                </a:solidFill>
                <a:effectLst/>
                <a:latin typeface="Times New Roman" pitchFamily="18" charset="0"/>
                <a:ea typeface="+mn-ea"/>
                <a:cs typeface="+mn-cs"/>
              </a:rPr>
              <a:t>What is to be returned is an integer for the final position of the pivot.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a:p>
        </p:txBody>
      </p:sp>
    </p:spTree>
    <p:extLst>
      <p:ext uri="{BB962C8B-B14F-4D97-AF65-F5344CB8AC3E}">
        <p14:creationId xmlns:p14="http://schemas.microsoft.com/office/powerpoint/2010/main" val="1809062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First, we define a few variables.</a:t>
            </a:r>
          </a:p>
          <a:p>
            <a:r>
              <a:rPr lang="en-GB" sz="1200" kern="1200" dirty="0" smtClean="0">
                <a:solidFill>
                  <a:schemeClr val="tx1"/>
                </a:solidFill>
                <a:effectLst/>
                <a:latin typeface="Times New Roman" pitchFamily="18" charset="0"/>
                <a:ea typeface="+mn-ea"/>
                <a:cs typeface="+mn-cs"/>
              </a:rPr>
              <a:t>Integer variable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a running index for a scan of the input array.</a:t>
            </a:r>
          </a:p>
          <a:p>
            <a:r>
              <a:rPr lang="en-GB" sz="1200" kern="1200" dirty="0" smtClean="0">
                <a:solidFill>
                  <a:schemeClr val="tx1"/>
                </a:solidFill>
                <a:effectLst/>
                <a:latin typeface="Times New Roman" pitchFamily="18" charset="0"/>
                <a:ea typeface="+mn-ea"/>
                <a:cs typeface="+mn-cs"/>
              </a:rPr>
              <a:t>The variable “last small”, as the name suggests, should be the end position of the left sub-list, that is, the last element that is smaller than the pivot. </a:t>
            </a:r>
          </a:p>
          <a:p>
            <a:r>
              <a:rPr lang="en-GB" sz="1200" kern="1200" dirty="0" smtClean="0">
                <a:solidFill>
                  <a:schemeClr val="tx1"/>
                </a:solidFill>
                <a:effectLst/>
                <a:latin typeface="Times New Roman" pitchFamily="18" charset="0"/>
                <a:ea typeface="+mn-ea"/>
                <a:cs typeface="+mn-cs"/>
              </a:rPr>
              <a:t>The variable “pivot” contains the value of the pivot.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a:p>
        </p:txBody>
      </p:sp>
    </p:spTree>
    <p:extLst>
      <p:ext uri="{BB962C8B-B14F-4D97-AF65-F5344CB8AC3E}">
        <p14:creationId xmlns:p14="http://schemas.microsoft.com/office/powerpoint/2010/main" val="1020466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next line, we calculate the middle position with the variable of mid, as index</a:t>
            </a:r>
            <a:r>
              <a:rPr lang="en-GB" sz="1200" kern="1200" baseline="0" dirty="0" smtClean="0">
                <a:solidFill>
                  <a:schemeClr val="tx1"/>
                </a:solidFill>
                <a:effectLst/>
                <a:latin typeface="Times New Roman" pitchFamily="18" charset="0"/>
                <a:ea typeface="+mn-ea"/>
                <a:cs typeface="+mn-cs"/>
              </a:rPr>
              <a:t> of </a:t>
            </a:r>
            <a:r>
              <a:rPr lang="en-GB" sz="1200" kern="1200" dirty="0" smtClean="0">
                <a:solidFill>
                  <a:schemeClr val="tx1"/>
                </a:solidFill>
                <a:effectLst/>
                <a:latin typeface="Times New Roman" pitchFamily="18" charset="0"/>
                <a:ea typeface="+mn-ea"/>
                <a:cs typeface="+mn-cs"/>
              </a:rPr>
              <a:t>low plus index of high divided by 2. </a:t>
            </a:r>
          </a:p>
          <a:p>
            <a:endParaRPr lang="en-GB" dirty="0" smtClean="0"/>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3112928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For the convenience of the scan, we first move the pivot to the left most end of the array, by swapping the element at the position “low” with the pivot at the “mid” position. </a:t>
            </a:r>
          </a:p>
          <a:p>
            <a:endParaRPr lang="en-GB" dirty="0" smtClean="0"/>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3585555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After the swap, the originally middle element is now located at low position, so slot low will return the value of the pivot. </a:t>
            </a:r>
          </a:p>
          <a:p>
            <a:r>
              <a:rPr lang="en-GB" sz="1200" kern="1200" dirty="0" smtClean="0">
                <a:solidFill>
                  <a:schemeClr val="tx1"/>
                </a:solidFill>
                <a:effectLst/>
                <a:latin typeface="Times New Roman" pitchFamily="18" charset="0"/>
                <a:ea typeface="+mn-ea"/>
                <a:cs typeface="+mn-cs"/>
              </a:rPr>
              <a:t>The initial value of “last small” is also equal to “low” because at the beginning the left sub-list is empty.</a:t>
            </a:r>
          </a:p>
          <a:p>
            <a:r>
              <a:rPr lang="en-GB" sz="1200" kern="1200" dirty="0" smtClean="0">
                <a:solidFill>
                  <a:schemeClr val="tx1"/>
                </a:solidFill>
                <a:effectLst/>
                <a:latin typeface="Times New Roman" pitchFamily="18" charset="0"/>
                <a:ea typeface="+mn-ea"/>
                <a:cs typeface="+mn-cs"/>
              </a:rPr>
              <a:t>The code we have seen so far is for the preparation for the scan in the partition.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1672783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we use a for-loop to do the scan of the array to partition the elements. </a:t>
            </a:r>
          </a:p>
          <a:p>
            <a:r>
              <a:rPr lang="en-GB" sz="1200" kern="1200" dirty="0" smtClean="0">
                <a:solidFill>
                  <a:schemeClr val="tx1"/>
                </a:solidFill>
                <a:effectLst/>
                <a:latin typeface="Times New Roman" pitchFamily="18" charset="0"/>
                <a:ea typeface="+mn-ea"/>
                <a:cs typeface="+mn-cs"/>
              </a:rPr>
              <a:t>The running index </a:t>
            </a:r>
            <a:r>
              <a:rPr lang="en-GB" sz="1200" b="1" kern="1200" dirty="0" smtClean="0">
                <a:solidFill>
                  <a:schemeClr val="tx1"/>
                </a:solidFill>
                <a:effectLst/>
                <a:latin typeface="Times New Roman" pitchFamily="18" charset="0"/>
                <a:ea typeface="+mn-ea"/>
                <a:cs typeface="+mn-cs"/>
              </a:rPr>
              <a:t>I </a:t>
            </a:r>
            <a:r>
              <a:rPr lang="en-GB" sz="1200" kern="1200" dirty="0" smtClean="0">
                <a:solidFill>
                  <a:schemeClr val="tx1"/>
                </a:solidFill>
                <a:effectLst/>
                <a:latin typeface="Times New Roman" pitchFamily="18" charset="0"/>
                <a:ea typeface="+mn-ea"/>
                <a:cs typeface="+mn-cs"/>
              </a:rPr>
              <a:t>always points to the element </a:t>
            </a:r>
            <a:r>
              <a:rPr lang="en-GB" sz="1200" b="0" kern="1200" dirty="0" smtClean="0">
                <a:solidFill>
                  <a:schemeClr val="tx1"/>
                </a:solidFill>
                <a:effectLst/>
                <a:latin typeface="Times New Roman" pitchFamily="18" charset="0"/>
                <a:ea typeface="+mn-ea"/>
                <a:cs typeface="+mn-cs"/>
              </a:rPr>
              <a:t>for which </a:t>
            </a:r>
            <a:r>
              <a:rPr lang="en-GB" sz="1200" kern="1200" dirty="0" smtClean="0">
                <a:solidFill>
                  <a:schemeClr val="tx1"/>
                </a:solidFill>
                <a:effectLst/>
                <a:latin typeface="Times New Roman" pitchFamily="18" charset="0"/>
                <a:ea typeface="+mn-ea"/>
                <a:cs typeface="+mn-cs"/>
              </a:rPr>
              <a:t>we want to decide if it should belong to the left sub-list or the right sub-list.</a:t>
            </a:r>
          </a:p>
          <a:p>
            <a:r>
              <a:rPr lang="en-GB" sz="1200" kern="1200" dirty="0" smtClean="0">
                <a:solidFill>
                  <a:schemeClr val="tx1"/>
                </a:solidFill>
                <a:effectLst/>
                <a:latin typeface="Times New Roman" pitchFamily="18" charset="0"/>
                <a:ea typeface="+mn-ea"/>
                <a:cs typeface="+mn-cs"/>
              </a:rPr>
              <a:t>The decision is made by comparing the i-</a:t>
            </a:r>
            <a:r>
              <a:rPr lang="en-GB" sz="1200" kern="1200" dirty="0" err="1" smtClean="0">
                <a:solidFill>
                  <a:schemeClr val="tx1"/>
                </a:solidFill>
                <a:effectLst/>
                <a:latin typeface="Times New Roman" pitchFamily="18" charset="0"/>
                <a:ea typeface="+mn-ea"/>
                <a:cs typeface="+mn-cs"/>
              </a:rPr>
              <a:t>th</a:t>
            </a:r>
            <a:r>
              <a:rPr lang="en-GB" sz="1200" kern="1200" dirty="0" smtClean="0">
                <a:solidFill>
                  <a:schemeClr val="tx1"/>
                </a:solidFill>
                <a:effectLst/>
                <a:latin typeface="Times New Roman" pitchFamily="18" charset="0"/>
                <a:ea typeface="+mn-ea"/>
                <a:cs typeface="+mn-cs"/>
              </a:rPr>
              <a:t> element with the pivot.</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At the first iteration of the for-loop,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equal to low + 1 , which points to the element next to the pivot, since the pivot is located at position low. </a:t>
            </a:r>
          </a:p>
          <a:p>
            <a:r>
              <a:rPr lang="en-GB" sz="1200" kern="1200" dirty="0" smtClean="0">
                <a:solidFill>
                  <a:schemeClr val="tx1"/>
                </a:solidFill>
                <a:effectLst/>
                <a:latin typeface="Times New Roman" pitchFamily="18" charset="0"/>
                <a:ea typeface="+mn-ea"/>
                <a:cs typeface="+mn-cs"/>
              </a:rPr>
              <a:t>The condition of the for-loop is that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less than or equal to high, because the right-most position of “high” is where the last element will be compared with the pivot. </a:t>
            </a:r>
          </a:p>
          <a:p>
            <a:r>
              <a:rPr lang="en-GB" sz="1200" kern="1200" dirty="0" smtClean="0">
                <a:solidFill>
                  <a:schemeClr val="tx1"/>
                </a:solidFill>
                <a:effectLst/>
                <a:latin typeface="Times New Roman" pitchFamily="18" charset="0"/>
                <a:ea typeface="+mn-ea"/>
                <a:cs typeface="+mn-cs"/>
              </a:rPr>
              <a:t>At each iteration,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will increase by one, which means we look at the elements one by one from left to right.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679218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Inside the for-loop, we compare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with the pivot, and make a decision. </a:t>
            </a:r>
          </a:p>
          <a:p>
            <a:r>
              <a:rPr lang="en-GB" sz="1200" kern="1200" dirty="0" smtClean="0">
                <a:solidFill>
                  <a:schemeClr val="tx1"/>
                </a:solidFill>
                <a:effectLst/>
                <a:latin typeface="Times New Roman" pitchFamily="18" charset="0"/>
                <a:ea typeface="+mn-ea"/>
                <a:cs typeface="+mn-cs"/>
              </a:rPr>
              <a:t>If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smaller than the pivot, we should move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to the left sub-list. </a:t>
            </a:r>
          </a:p>
          <a:p>
            <a:r>
              <a:rPr lang="en-GB" sz="1200" kern="1200" dirty="0" smtClean="0">
                <a:solidFill>
                  <a:schemeClr val="tx1"/>
                </a:solidFill>
                <a:effectLst/>
                <a:latin typeface="Times New Roman" pitchFamily="18" charset="0"/>
                <a:ea typeface="+mn-ea"/>
                <a:cs typeface="+mn-cs"/>
              </a:rPr>
              <a:t>That is, we should move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to the </a:t>
            </a:r>
            <a:r>
              <a:rPr lang="en-GB" sz="1200" b="0" kern="1200" dirty="0" smtClean="0">
                <a:solidFill>
                  <a:schemeClr val="tx1"/>
                </a:solidFill>
                <a:effectLst/>
                <a:latin typeface="Times New Roman" pitchFamily="18" charset="0"/>
                <a:ea typeface="+mn-ea"/>
                <a:cs typeface="+mn-cs"/>
              </a:rPr>
              <a:t>position</a:t>
            </a:r>
            <a:r>
              <a:rPr lang="en-GB" sz="1200" kern="1200" dirty="0" smtClean="0">
                <a:solidFill>
                  <a:schemeClr val="tx1"/>
                </a:solidFill>
                <a:effectLst/>
                <a:latin typeface="Times New Roman" pitchFamily="18" charset="0"/>
                <a:ea typeface="+mn-ea"/>
                <a:cs typeface="+mn-cs"/>
              </a:rPr>
              <a:t> right after the position “last small”, because the position “last small” actually serves as the boundary between the left sub-list and the right sub-list.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a:p>
        </p:txBody>
      </p:sp>
    </p:spTree>
    <p:extLst>
      <p:ext uri="{BB962C8B-B14F-4D97-AF65-F5344CB8AC3E}">
        <p14:creationId xmlns:p14="http://schemas.microsoft.com/office/powerpoint/2010/main" val="3945713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How to make the movement? This is done by the swap operation.</a:t>
            </a:r>
          </a:p>
          <a:p>
            <a:r>
              <a:rPr lang="en-GB" sz="1200" kern="1200" dirty="0" smtClean="0">
                <a:solidFill>
                  <a:schemeClr val="tx1"/>
                </a:solidFill>
                <a:effectLst/>
                <a:latin typeface="Times New Roman" pitchFamily="18" charset="0"/>
                <a:ea typeface="+mn-ea"/>
                <a:cs typeface="+mn-cs"/>
              </a:rPr>
              <a:t>We first increase “last small” by one, so that the index of “last small” will point to the target position, to which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will be moved. After that, we swap the position “last small” with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position.</a:t>
            </a:r>
          </a:p>
          <a:p>
            <a:endParaRPr lang="en-GB" dirty="0" smtClean="0"/>
          </a:p>
          <a:p>
            <a:endParaRPr lang="en-GB"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143794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this lecture, we aim to achieve the following objectives.</a:t>
            </a:r>
          </a:p>
          <a:p>
            <a:r>
              <a:rPr lang="en-US" altLang="en-US" dirty="0" smtClean="0"/>
              <a:t>First,</a:t>
            </a:r>
            <a:r>
              <a:rPr lang="en-US" altLang="en-US" baseline="0" dirty="0" smtClean="0"/>
              <a:t> we will see how the “Divide and Conquer” approach is used in sorting again. Remember it has been used in the </a:t>
            </a:r>
            <a:r>
              <a:rPr lang="en-US" altLang="en-US" baseline="0" dirty="0" err="1" smtClean="0"/>
              <a:t>Mergesort</a:t>
            </a:r>
            <a:r>
              <a:rPr lang="en-US" altLang="en-US" baseline="0" dirty="0" smtClean="0"/>
              <a:t> algorithm. Now Quicksort also uses the strategy of “Divide and Conquer”. So what is the difference between </a:t>
            </a:r>
            <a:r>
              <a:rPr lang="en-US" altLang="en-US" baseline="0" dirty="0" err="1" smtClean="0"/>
              <a:t>Mergesort</a:t>
            </a:r>
            <a:r>
              <a:rPr lang="en-US" altLang="en-US" baseline="0" dirty="0" smtClean="0"/>
              <a:t> and Quicksort? We should be able to answer this question after this lecture.</a:t>
            </a:r>
          </a:p>
          <a:p>
            <a:r>
              <a:rPr lang="en-US" altLang="en-US" baseline="0" dirty="0" smtClean="0"/>
              <a:t>Secondly, by reading the pseudo code of Quicksort, we should know clearly how Quicksort algorithm works. Of course our understanding of the pseudo code can be greatly enhanced by examples. So, given a toy example of input array, we should be able to manually execute the code of Quicksort, and predict the intermediate content of the array. As such we can gain intuition about how Quicksort is run to sort large arrays in real computers.</a:t>
            </a:r>
          </a:p>
          <a:p>
            <a:r>
              <a:rPr lang="en-US" altLang="en-US" dirty="0" smtClean="0"/>
              <a:t>Last but not the least, we need to </a:t>
            </a:r>
            <a:r>
              <a:rPr lang="en-US" altLang="en-US" dirty="0" err="1" smtClean="0"/>
              <a:t>analyse</a:t>
            </a:r>
            <a:r>
              <a:rPr lang="en-US" altLang="en-US" baseline="0" dirty="0" smtClean="0"/>
              <a:t> the performance of Quicksort, with a focus on the running time. Based on our understanding of the algorithm, we should know what are the best case and worst case, and what are the corresponding time complexities. Also, we need to do average-case analysis of running time, because a major strength of Quicksort is that its average speed is almost as fast as in the best case.</a:t>
            </a:r>
          </a:p>
          <a:p>
            <a:endParaRPr lang="en-US" altLang="en-US" dirty="0" smtClean="0"/>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How to make the movement? This is done by the swap operation.</a:t>
            </a:r>
          </a:p>
          <a:p>
            <a:r>
              <a:rPr lang="en-GB" sz="1200" kern="1200" dirty="0" smtClean="0">
                <a:solidFill>
                  <a:schemeClr val="tx1"/>
                </a:solidFill>
                <a:effectLst/>
                <a:latin typeface="Times New Roman" pitchFamily="18" charset="0"/>
                <a:ea typeface="+mn-ea"/>
                <a:cs typeface="+mn-cs"/>
              </a:rPr>
              <a:t>We first increase “last small” by one, so that the index of “last small” will point to the target position, to which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will be moved. After that, we swap the position “last small” with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position.</a:t>
            </a:r>
          </a:p>
          <a:p>
            <a:endParaRPr lang="en-GB" dirty="0" smtClean="0"/>
          </a:p>
          <a:p>
            <a:endParaRPr lang="en-GB"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a:p>
        </p:txBody>
      </p:sp>
    </p:spTree>
    <p:extLst>
      <p:ext uri="{BB962C8B-B14F-4D97-AF65-F5344CB8AC3E}">
        <p14:creationId xmlns:p14="http://schemas.microsoft.com/office/powerpoint/2010/main" val="343890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if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larger than or equal to the pivot, how is the partition done?</a:t>
            </a:r>
          </a:p>
          <a:p>
            <a:r>
              <a:rPr lang="en-GB" sz="1200" kern="1200" dirty="0" smtClean="0">
                <a:solidFill>
                  <a:schemeClr val="tx1"/>
                </a:solidFill>
                <a:effectLst/>
                <a:latin typeface="Times New Roman" pitchFamily="18" charset="0"/>
                <a:ea typeface="+mn-ea"/>
                <a:cs typeface="+mn-cs"/>
              </a:rPr>
              <a:t>In that case,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will take care of it, because then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will be automatically merged to the right sub-list which has the range from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+ 1 to the position of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 1. This is basically how we do the partition, using a for-loop to do a scan.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a:p>
        </p:txBody>
      </p:sp>
    </p:spTree>
    <p:extLst>
      <p:ext uri="{BB962C8B-B14F-4D97-AF65-F5344CB8AC3E}">
        <p14:creationId xmlns:p14="http://schemas.microsoft.com/office/powerpoint/2010/main" val="560544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if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larger than or equal to the pivot, how is the partition done?</a:t>
            </a:r>
          </a:p>
          <a:p>
            <a:r>
              <a:rPr lang="en-GB" sz="1200" kern="1200" dirty="0" smtClean="0">
                <a:solidFill>
                  <a:schemeClr val="tx1"/>
                </a:solidFill>
                <a:effectLst/>
                <a:latin typeface="Times New Roman" pitchFamily="18" charset="0"/>
                <a:ea typeface="+mn-ea"/>
                <a:cs typeface="+mn-cs"/>
              </a:rPr>
              <a:t>In that case,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will take care of it, because then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will be automatically merged to the right sub-list which has the range from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+ 1 to the position of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 1. This is basically how we do the partition, using a for-loop to do a scan.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22</a:t>
            </a:fld>
            <a:endParaRPr lang="en-US" altLang="en-US"/>
          </a:p>
        </p:txBody>
      </p:sp>
    </p:spTree>
    <p:extLst>
      <p:ext uri="{BB962C8B-B14F-4D97-AF65-F5344CB8AC3E}">
        <p14:creationId xmlns:p14="http://schemas.microsoft.com/office/powerpoint/2010/main" val="4192677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There is one special case that is worth our attention. </a:t>
            </a:r>
          </a:p>
          <a:p>
            <a:r>
              <a:rPr lang="en-GB" sz="1200" b="0" kern="1200" dirty="0" smtClean="0">
                <a:solidFill>
                  <a:schemeClr val="tx1"/>
                </a:solidFill>
                <a:effectLst/>
                <a:latin typeface="Times New Roman" pitchFamily="18" charset="0"/>
                <a:ea typeface="+mn-ea"/>
                <a:cs typeface="+mn-cs"/>
              </a:rPr>
              <a:t>At the beginning, last small is equal to low, while index </a:t>
            </a:r>
            <a:r>
              <a:rPr lang="en-GB" sz="1200" b="0" kern="1200" dirty="0" err="1" smtClean="0">
                <a:solidFill>
                  <a:schemeClr val="tx1"/>
                </a:solidFill>
                <a:effectLst/>
                <a:latin typeface="Times New Roman" pitchFamily="18" charset="0"/>
                <a:ea typeface="+mn-ea"/>
                <a:cs typeface="+mn-cs"/>
              </a:rPr>
              <a:t>i</a:t>
            </a:r>
            <a:r>
              <a:rPr lang="en-GB" sz="1200" b="0" kern="1200" dirty="0" smtClean="0">
                <a:solidFill>
                  <a:schemeClr val="tx1"/>
                </a:solidFill>
                <a:effectLst/>
                <a:latin typeface="Times New Roman" pitchFamily="18" charset="0"/>
                <a:ea typeface="+mn-ea"/>
                <a:cs typeface="+mn-cs"/>
              </a:rPr>
              <a:t> is equal to low + 1. </a:t>
            </a:r>
          </a:p>
          <a:p>
            <a:r>
              <a:rPr lang="en-GB" sz="1200" b="0" kern="1200" dirty="0" smtClean="0">
                <a:solidFill>
                  <a:schemeClr val="tx1"/>
                </a:solidFill>
                <a:effectLst/>
                <a:latin typeface="Times New Roman" pitchFamily="18" charset="0"/>
                <a:ea typeface="+mn-ea"/>
                <a:cs typeface="+mn-cs"/>
              </a:rPr>
              <a:t>Then, if slot </a:t>
            </a:r>
            <a:r>
              <a:rPr lang="en-GB" sz="1200" b="0" kern="1200" dirty="0" err="1" smtClean="0">
                <a:solidFill>
                  <a:schemeClr val="tx1"/>
                </a:solidFill>
                <a:effectLst/>
                <a:latin typeface="Times New Roman" pitchFamily="18" charset="0"/>
                <a:ea typeface="+mn-ea"/>
                <a:cs typeface="+mn-cs"/>
              </a:rPr>
              <a:t>i</a:t>
            </a:r>
            <a:r>
              <a:rPr lang="en-GB" sz="1200" b="0" kern="1200" dirty="0" smtClean="0">
                <a:solidFill>
                  <a:schemeClr val="tx1"/>
                </a:solidFill>
                <a:effectLst/>
                <a:latin typeface="Times New Roman" pitchFamily="18" charset="0"/>
                <a:ea typeface="+mn-ea"/>
                <a:cs typeface="+mn-cs"/>
              </a:rPr>
              <a:t> is less than pivot , we increase </a:t>
            </a:r>
            <a:r>
              <a:rPr lang="en-GB" sz="1200" b="0" kern="1200" dirty="0" err="1" smtClean="0">
                <a:solidFill>
                  <a:schemeClr val="tx1"/>
                </a:solidFill>
                <a:effectLst/>
                <a:latin typeface="Times New Roman" pitchFamily="18" charset="0"/>
                <a:ea typeface="+mn-ea"/>
                <a:cs typeface="+mn-cs"/>
              </a:rPr>
              <a:t>last_small</a:t>
            </a:r>
            <a:r>
              <a:rPr lang="en-GB" sz="1200" b="0" kern="1200" dirty="0" smtClean="0">
                <a:solidFill>
                  <a:schemeClr val="tx1"/>
                </a:solidFill>
                <a:effectLst/>
                <a:latin typeface="Times New Roman" pitchFamily="18" charset="0"/>
                <a:ea typeface="+mn-ea"/>
                <a:cs typeface="+mn-cs"/>
              </a:rPr>
              <a:t> by one, then the element at the position of the </a:t>
            </a:r>
            <a:r>
              <a:rPr lang="en-GB" sz="1200" b="0" kern="1200" dirty="0" err="1" smtClean="0">
                <a:solidFill>
                  <a:schemeClr val="tx1"/>
                </a:solidFill>
                <a:effectLst/>
                <a:latin typeface="Times New Roman" pitchFamily="18" charset="0"/>
                <a:ea typeface="+mn-ea"/>
                <a:cs typeface="+mn-cs"/>
              </a:rPr>
              <a:t>last_small</a:t>
            </a:r>
            <a:r>
              <a:rPr lang="en-GB" sz="1200" b="0" kern="1200" dirty="0" smtClean="0">
                <a:solidFill>
                  <a:schemeClr val="tx1"/>
                </a:solidFill>
                <a:effectLst/>
                <a:latin typeface="Times New Roman" pitchFamily="18" charset="0"/>
                <a:ea typeface="+mn-ea"/>
                <a:cs typeface="+mn-cs"/>
              </a:rPr>
              <a:t> will</a:t>
            </a:r>
            <a:r>
              <a:rPr lang="en-GB" sz="1200" b="0" kern="1200" baseline="0" dirty="0" smtClean="0">
                <a:solidFill>
                  <a:schemeClr val="tx1"/>
                </a:solidFill>
                <a:effectLst/>
                <a:latin typeface="Times New Roman" pitchFamily="18" charset="0"/>
                <a:ea typeface="+mn-ea"/>
                <a:cs typeface="+mn-cs"/>
              </a:rPr>
              <a:t> be swapped </a:t>
            </a:r>
            <a:r>
              <a:rPr lang="en-GB" sz="1200" b="0" kern="1200" dirty="0" smtClean="0">
                <a:solidFill>
                  <a:schemeClr val="tx1"/>
                </a:solidFill>
                <a:effectLst/>
                <a:latin typeface="Times New Roman" pitchFamily="18" charset="0"/>
                <a:ea typeface="+mn-ea"/>
                <a:cs typeface="+mn-cs"/>
              </a:rPr>
              <a:t> with the element at the position </a:t>
            </a:r>
            <a:r>
              <a:rPr lang="en-GB" sz="1200" b="0" kern="1200" dirty="0" err="1" smtClean="0">
                <a:solidFill>
                  <a:schemeClr val="tx1"/>
                </a:solidFill>
                <a:effectLst/>
                <a:latin typeface="Times New Roman" pitchFamily="18" charset="0"/>
                <a:ea typeface="+mn-ea"/>
                <a:cs typeface="+mn-cs"/>
              </a:rPr>
              <a:t>i</a:t>
            </a:r>
            <a:r>
              <a:rPr lang="en-GB" sz="1200" b="0" kern="1200" baseline="0" dirty="0" smtClean="0">
                <a:solidFill>
                  <a:schemeClr val="tx1"/>
                </a:solidFill>
                <a:effectLst/>
                <a:latin typeface="Times New Roman" pitchFamily="18" charset="0"/>
                <a:ea typeface="+mn-ea"/>
                <a:cs typeface="+mn-cs"/>
              </a:rPr>
              <a:t>.</a:t>
            </a:r>
            <a:endParaRPr lang="en-GB" sz="1200" b="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 As a result, the swap operation will be done on the same position. But this won’t cause any error because a swap of an element with itself will not change its position.</a:t>
            </a:r>
          </a:p>
          <a:p>
            <a:r>
              <a:rPr lang="en-GB" sz="1200" kern="1200" dirty="0" smtClean="0">
                <a:solidFill>
                  <a:schemeClr val="tx1"/>
                </a:solidFill>
                <a:effectLst/>
                <a:latin typeface="Times New Roman" pitchFamily="18" charset="0"/>
                <a:ea typeface="+mn-ea"/>
                <a:cs typeface="+mn-cs"/>
              </a:rPr>
              <a:t>For simplicity and efficiency of the code, we do not need to treat this particular case differently from other cases.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23</a:t>
            </a:fld>
            <a:endParaRPr lang="en-US" altLang="en-US"/>
          </a:p>
        </p:txBody>
      </p:sp>
    </p:spTree>
    <p:extLst>
      <p:ext uri="{BB962C8B-B14F-4D97-AF65-F5344CB8AC3E}">
        <p14:creationId xmlns:p14="http://schemas.microsoft.com/office/powerpoint/2010/main" val="4283194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After the for-loop, we still need to move the pivot to its final position. So where should be the final position for the pivot? </a:t>
            </a:r>
          </a:p>
          <a:p>
            <a:r>
              <a:rPr lang="en-GB" sz="1200" kern="1200" dirty="0" smtClean="0">
                <a:solidFill>
                  <a:schemeClr val="tx1"/>
                </a:solidFill>
                <a:effectLst/>
                <a:latin typeface="Times New Roman" pitchFamily="18" charset="0"/>
                <a:ea typeface="+mn-ea"/>
                <a:cs typeface="+mn-cs"/>
              </a:rPr>
              <a:t>It is the position of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because the pivot is supposed to be the boundary between the left sub-list and the right sub-list, with the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pointing exactly to the boundary.</a:t>
            </a:r>
          </a:p>
          <a:p>
            <a:r>
              <a:rPr lang="en-GB" sz="1200" kern="1200" dirty="0" smtClean="0">
                <a:solidFill>
                  <a:schemeClr val="tx1"/>
                </a:solidFill>
                <a:effectLst/>
                <a:latin typeface="Times New Roman" pitchFamily="18" charset="0"/>
                <a:ea typeface="+mn-ea"/>
                <a:cs typeface="+mn-cs"/>
              </a:rPr>
              <a:t>Therefore, we swap “low” with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so that the pivot will be moved to its proper position. In the last line, the final position of pivot, which is held in variable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is returned, as expected for the partition function.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&lt;&lt;</a:t>
            </a:r>
            <a:r>
              <a:rPr lang="en-GB" sz="1200" kern="1200" baseline="0" dirty="0" smtClean="0">
                <a:solidFill>
                  <a:schemeClr val="tx1"/>
                </a:solidFill>
                <a:effectLst/>
                <a:latin typeface="Times New Roman" pitchFamily="18" charset="0"/>
                <a:ea typeface="+mn-ea"/>
                <a:cs typeface="+mn-cs"/>
              </a:rPr>
              <a:t> End of lecture video&gt;&gt;</a:t>
            </a:r>
            <a:endParaRPr lang="en-GB" sz="1200" kern="1200" dirty="0" smtClean="0">
              <a:solidFill>
                <a:schemeClr val="tx1"/>
              </a:solidFill>
              <a:effectLst/>
              <a:latin typeface="Times New Roman" pitchFamily="18" charset="0"/>
              <a:ea typeface="+mn-ea"/>
              <a:cs typeface="+mn-cs"/>
            </a:endParaRPr>
          </a:p>
          <a:p>
            <a:endParaRPr lang="en-GB" dirty="0" smtClean="0"/>
          </a:p>
          <a:p>
            <a:endParaRPr lang="en-GB"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24</a:t>
            </a:fld>
            <a:endParaRPr lang="en-US" altLang="en-US"/>
          </a:p>
        </p:txBody>
      </p:sp>
    </p:spTree>
    <p:extLst>
      <p:ext uri="{BB962C8B-B14F-4D97-AF65-F5344CB8AC3E}">
        <p14:creationId xmlns:p14="http://schemas.microsoft.com/office/powerpoint/2010/main" val="2366658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25</a:t>
            </a:fld>
            <a:endParaRPr lang="en-US" altLang="en-US"/>
          </a:p>
        </p:txBody>
      </p:sp>
    </p:spTree>
    <p:extLst>
      <p:ext uri="{BB962C8B-B14F-4D97-AF65-F5344CB8AC3E}">
        <p14:creationId xmlns:p14="http://schemas.microsoft.com/office/powerpoint/2010/main" val="2287394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26</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03250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27</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409386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28</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74521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29</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Pls</a:t>
            </a:r>
            <a:r>
              <a:rPr lang="en-US" altLang="en-US" dirty="0" smtClean="0"/>
              <a:t> kindly confirm the animation</a:t>
            </a:r>
            <a:r>
              <a:rPr lang="en-US" altLang="en-US" baseline="0" dirty="0" smtClean="0"/>
              <a:t> steps</a:t>
            </a:r>
            <a:endParaRPr lang="en-US" altLang="en-US" dirty="0" smtClean="0"/>
          </a:p>
        </p:txBody>
      </p:sp>
    </p:spTree>
    <p:extLst>
      <p:ext uri="{BB962C8B-B14F-4D97-AF65-F5344CB8AC3E}">
        <p14:creationId xmlns:p14="http://schemas.microsoft.com/office/powerpoint/2010/main" val="1423261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Among the general-purpose internal sorting algorithms, Quicksort is arguably the fastest in the average case. </a:t>
            </a:r>
          </a:p>
          <a:p>
            <a:r>
              <a:rPr lang="en-GB" sz="1200" kern="1200" dirty="0" smtClean="0">
                <a:solidFill>
                  <a:schemeClr val="tx1"/>
                </a:solidFill>
                <a:effectLst/>
                <a:latin typeface="Times New Roman" pitchFamily="18" charset="0"/>
                <a:ea typeface="+mn-ea"/>
                <a:cs typeface="+mn-cs"/>
              </a:rPr>
              <a:t>However, in the worst case, Quicksort is not so fast.</a:t>
            </a:r>
          </a:p>
          <a:p>
            <a:r>
              <a:rPr lang="en-GB" sz="1200" kern="1200" dirty="0" smtClean="0">
                <a:solidFill>
                  <a:schemeClr val="tx1"/>
                </a:solidFill>
                <a:effectLst/>
                <a:latin typeface="Times New Roman" pitchFamily="18" charset="0"/>
                <a:ea typeface="+mn-ea"/>
                <a:cs typeface="+mn-cs"/>
              </a:rPr>
              <a:t>It is so powerful that it has been implemented as a command called “</a:t>
            </a:r>
            <a:r>
              <a:rPr lang="en-GB" sz="1200" kern="1200" dirty="0" err="1" smtClean="0">
                <a:solidFill>
                  <a:schemeClr val="tx1"/>
                </a:solidFill>
                <a:effectLst/>
                <a:latin typeface="Times New Roman" pitchFamily="18" charset="0"/>
                <a:ea typeface="+mn-ea"/>
                <a:cs typeface="+mn-cs"/>
              </a:rPr>
              <a:t>qsort</a:t>
            </a:r>
            <a:r>
              <a:rPr lang="en-GB" sz="1200" kern="1200" dirty="0" smtClean="0">
                <a:solidFill>
                  <a:schemeClr val="tx1"/>
                </a:solidFill>
                <a:effectLst/>
                <a:latin typeface="Times New Roman" pitchFamily="18" charset="0"/>
                <a:ea typeface="+mn-ea"/>
                <a:cs typeface="+mn-cs"/>
              </a:rPr>
              <a:t>” under the UNIX or Linux operating system. What is the idea behind Quicksort? </a:t>
            </a:r>
          </a:p>
          <a:p>
            <a:r>
              <a:rPr lang="en-GB" sz="1200" kern="1200" dirty="0" smtClean="0">
                <a:solidFill>
                  <a:schemeClr val="tx1"/>
                </a:solidFill>
                <a:effectLst/>
                <a:latin typeface="Times New Roman" pitchFamily="18" charset="0"/>
                <a:ea typeface="+mn-ea"/>
                <a:cs typeface="+mn-cs"/>
              </a:rPr>
              <a:t>Like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Quicksort also uses the strategy of “Divide and Conquer”. </a:t>
            </a:r>
          </a:p>
          <a:p>
            <a:r>
              <a:rPr lang="en-GB" sz="1200" kern="1200" dirty="0" smtClean="0">
                <a:solidFill>
                  <a:schemeClr val="tx1"/>
                </a:solidFill>
                <a:effectLst/>
                <a:latin typeface="Times New Roman" pitchFamily="18" charset="0"/>
                <a:ea typeface="+mn-ea"/>
                <a:cs typeface="+mn-cs"/>
              </a:rPr>
              <a:t>The main steps are as follows.</a:t>
            </a:r>
          </a:p>
          <a:p>
            <a:r>
              <a:rPr lang="en-GB" sz="1200" kern="1200" dirty="0" smtClean="0">
                <a:solidFill>
                  <a:schemeClr val="tx1"/>
                </a:solidFill>
                <a:effectLst/>
                <a:latin typeface="Times New Roman" pitchFamily="18" charset="0"/>
                <a:ea typeface="+mn-ea"/>
                <a:cs typeface="+mn-cs"/>
              </a:rPr>
              <a:t>First, we choose one element from the array as the so-called “pivot”. A pivot means a member in a group which other members of the group will look up to as the reference. </a:t>
            </a:r>
          </a:p>
          <a:p>
            <a:r>
              <a:rPr lang="en-GB" sz="1200" kern="1200" dirty="0" smtClean="0">
                <a:solidFill>
                  <a:schemeClr val="tx1"/>
                </a:solidFill>
                <a:effectLst/>
                <a:latin typeface="Times New Roman" pitchFamily="18" charset="0"/>
                <a:ea typeface="+mn-ea"/>
                <a:cs typeface="+mn-cs"/>
              </a:rPr>
              <a:t>Then, we compare other elements with the pivot, and classify them into two sub-lists, which are on the left and right sides of the pivot. </a:t>
            </a:r>
          </a:p>
          <a:p>
            <a:r>
              <a:rPr lang="en-GB" sz="1200" kern="1200" dirty="0" smtClean="0">
                <a:solidFill>
                  <a:schemeClr val="tx1"/>
                </a:solidFill>
                <a:effectLst/>
                <a:latin typeface="Times New Roman" pitchFamily="18" charset="0"/>
                <a:ea typeface="+mn-ea"/>
                <a:cs typeface="+mn-cs"/>
              </a:rPr>
              <a:t>In the left sub-list, all the elements are less than the pivot, whereas in the right sub-list, all the elements are greater than or equal to the pivot. So the pivot serves as the boundary between small elements and big elements. </a:t>
            </a:r>
          </a:p>
          <a:p>
            <a:r>
              <a:rPr lang="en-GB" sz="1200" kern="1200" dirty="0" smtClean="0">
                <a:solidFill>
                  <a:schemeClr val="tx1"/>
                </a:solidFill>
                <a:effectLst/>
                <a:latin typeface="Times New Roman" pitchFamily="18" charset="0"/>
                <a:ea typeface="+mn-ea"/>
                <a:cs typeface="+mn-cs"/>
              </a:rPr>
              <a:t>And then we recursively partition each of the two sub-lists. We pick a new pivot for both the left and right sub-lists. </a:t>
            </a:r>
          </a:p>
          <a:p>
            <a:r>
              <a:rPr lang="en-GB" sz="1200" kern="1200" dirty="0" smtClean="0">
                <a:solidFill>
                  <a:schemeClr val="tx1"/>
                </a:solidFill>
                <a:effectLst/>
                <a:latin typeface="Times New Roman" pitchFamily="18" charset="0"/>
                <a:ea typeface="+mn-ea"/>
                <a:cs typeface="+mn-cs"/>
              </a:rPr>
              <a:t>The recursive partitioning will continue until the sub-lists are so small that we cannot partition them anymore. </a:t>
            </a:r>
          </a:p>
          <a:p>
            <a:r>
              <a:rPr lang="en-GB" sz="1200" kern="1200" dirty="0" smtClean="0">
                <a:solidFill>
                  <a:schemeClr val="tx1"/>
                </a:solidFill>
                <a:effectLst/>
                <a:latin typeface="Times New Roman" pitchFamily="18" charset="0"/>
                <a:ea typeface="+mn-ea"/>
                <a:cs typeface="+mn-cs"/>
              </a:rPr>
              <a:t>Compared with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Quicksort does not need to do any merging, because once the partition is done the pivot has found its final position. </a:t>
            </a:r>
          </a:p>
          <a:p>
            <a:r>
              <a:rPr lang="en-GB" sz="1200" kern="1200" dirty="0" smtClean="0">
                <a:solidFill>
                  <a:schemeClr val="tx1"/>
                </a:solidFill>
                <a:effectLst/>
                <a:latin typeface="Times New Roman" pitchFamily="18" charset="0"/>
                <a:ea typeface="+mn-ea"/>
                <a:cs typeface="+mn-cs"/>
              </a:rPr>
              <a:t>That can partly explain why Quicksort is fast. Another reason is that, after the elements are separated into two sub-lists, with the pivot as boundary in between, there would be no more comparison across the two sub-lists. As such, comparisons across the boundaries are skipped, allowing the algorithm to quickly narrow down the search space.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53631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30</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74691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31</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714233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32</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78127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33</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58342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34</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3924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35</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31751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36</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18173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37</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91107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38</a:t>
            </a:fld>
            <a:endParaRPr lang="en-US" altLang="en-US"/>
          </a:p>
        </p:txBody>
      </p:sp>
    </p:spTree>
    <p:extLst>
      <p:ext uri="{BB962C8B-B14F-4D97-AF65-F5344CB8AC3E}">
        <p14:creationId xmlns:p14="http://schemas.microsoft.com/office/powerpoint/2010/main" val="810575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39</a:t>
            </a:fld>
            <a:endParaRPr lang="en-US" altLang="en-US"/>
          </a:p>
        </p:txBody>
      </p:sp>
    </p:spTree>
    <p:extLst>
      <p:ext uri="{BB962C8B-B14F-4D97-AF65-F5344CB8AC3E}">
        <p14:creationId xmlns:p14="http://schemas.microsoft.com/office/powerpoint/2010/main" val="231940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a:t>
            </a:r>
            <a:r>
              <a:rPr lang="en-GB" baseline="0" dirty="0" smtClean="0"/>
              <a:t> have a look the pseudo code of the Quicksort Algorithm.</a:t>
            </a:r>
            <a:endParaRPr lang="en-GB"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12210532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40</a:t>
            </a:fld>
            <a:endParaRPr lang="en-US" altLang="en-US"/>
          </a:p>
        </p:txBody>
      </p:sp>
    </p:spTree>
    <p:extLst>
      <p:ext uri="{BB962C8B-B14F-4D97-AF65-F5344CB8AC3E}">
        <p14:creationId xmlns:p14="http://schemas.microsoft.com/office/powerpoint/2010/main" val="1126574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41</a:t>
            </a:fld>
            <a:endParaRPr lang="en-US" altLang="en-US"/>
          </a:p>
        </p:txBody>
      </p:sp>
    </p:spTree>
    <p:extLst>
      <p:ext uri="{BB962C8B-B14F-4D97-AF65-F5344CB8AC3E}">
        <p14:creationId xmlns:p14="http://schemas.microsoft.com/office/powerpoint/2010/main" val="2607872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Proof in text-book (MIT book) by Thomas H. Cormen, Charles E. Leiserson, Ronald L. Rivest.  Section 8.4.2</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2190112B-BD4D-4339-A489-E2B5FF2F35B9}" type="slidenum">
              <a:rPr lang="en-US" altLang="en-US" sz="1000" b="0">
                <a:solidFill>
                  <a:schemeClr val="tx1"/>
                </a:solidFill>
                <a:latin typeface="Times New Roman" panose="02020603050405020304" pitchFamily="18" charset="0"/>
              </a:rPr>
              <a:pPr/>
              <a:t>47</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26366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Proof in text-book (MIT book) by Thomas H. Cormen, Charles E. Leiserson, Ronald L. Rivest.  Section 8.4.2</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2190112B-BD4D-4339-A489-E2B5FF2F35B9}" type="slidenum">
              <a:rPr lang="en-US" altLang="en-US" sz="1000" b="0">
                <a:solidFill>
                  <a:schemeClr val="tx1"/>
                </a:solidFill>
                <a:latin typeface="Times New Roman" panose="02020603050405020304" pitchFamily="18" charset="0"/>
              </a:rPr>
              <a:pPr/>
              <a:t>48</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721558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51</a:t>
            </a:fld>
            <a:endParaRPr lang="en-US" altLang="en-US"/>
          </a:p>
        </p:txBody>
      </p:sp>
    </p:spTree>
    <p:extLst>
      <p:ext uri="{BB962C8B-B14F-4D97-AF65-F5344CB8AC3E}">
        <p14:creationId xmlns:p14="http://schemas.microsoft.com/office/powerpoint/2010/main" val="38131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This is a pseudo code of Quicksort.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 parameters n and m are integer indexes for the start and end positions of the input array.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14223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First, we define the pivot position as an integer variable, which will be the final position for the pivot.</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If n is larger than or equal to m, it means that the input array is either empty or contains only one element.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This is the base case: The input is so small that we just return.</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4040541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Or else, if the input array is not so small, comprising at least two elements, then we do the partition.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 Quicksort, the “dirty job” of comparing array elements and rearrangements are done inside the partition function. Once the partition is done, we have then found the final position for the pivot to be the boundary between the two sub-lists.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401285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According to the pivot position, we then make a recursive call of Quicksort on the left sub-list, from the beginning position n to the position right before the pivot position (that is, pivot position minus 1);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54099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we also make a recursive call of Quicksort on the right sub-list, from the position right after the pivot position till the end position m. This is the framework of Quicksort.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a:p>
        </p:txBody>
      </p:sp>
    </p:spTree>
    <p:extLst>
      <p:ext uri="{BB962C8B-B14F-4D97-AF65-F5344CB8AC3E}">
        <p14:creationId xmlns:p14="http://schemas.microsoft.com/office/powerpoint/2010/main" val="245670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smtClean="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smtClean="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smtClean="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smtClean="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07/01/2021</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1/7/2021</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21" name="Rectangle 20"/>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0" name="Rectangle 9"/>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07/01/2021</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07/01/2021</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07/01/2021</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07/01/2021</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2951" y="1981200"/>
            <a:ext cx="4132263"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7613" y="19812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7613" y="41148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07/01/2021</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0813" y="4114800"/>
            <a:ext cx="9525000" cy="594139"/>
          </a:xfrm>
        </p:spPr>
        <p:txBody>
          <a:bodyPr/>
          <a:lstStyle/>
          <a:p>
            <a:r>
              <a:rPr lang="en-GB" dirty="0" smtClean="0"/>
              <a:t>Quicksort</a:t>
            </a:r>
            <a:endParaRPr lang="en-GB" dirty="0"/>
          </a:p>
        </p:txBody>
      </p:sp>
      <p:sp>
        <p:nvSpPr>
          <p:cNvPr id="4" name="Text Placeholder 3"/>
          <p:cNvSpPr>
            <a:spLocks noGrp="1"/>
          </p:cNvSpPr>
          <p:nvPr>
            <p:ph type="body" sz="quarter" idx="13"/>
          </p:nvPr>
        </p:nvSpPr>
        <p:spPr>
          <a:xfrm>
            <a:off x="150813" y="5123008"/>
            <a:ext cx="9525000" cy="542925"/>
          </a:xfrm>
        </p:spPr>
        <p:txBody>
          <a:bodyPr/>
          <a:lstStyle/>
          <a:p>
            <a:r>
              <a:rPr lang="en-US" dirty="0" smtClean="0"/>
              <a:t>Ke </a:t>
            </a:r>
            <a:r>
              <a:rPr lang="en-US" dirty="0" err="1" smtClean="0"/>
              <a:t>Yiping</a:t>
            </a:r>
            <a:r>
              <a:rPr lang="en-US" dirty="0" smtClean="0"/>
              <a:t>, Kelly</a:t>
            </a:r>
            <a:endParaRPr lang="en-GB" dirty="0"/>
          </a:p>
        </p:txBody>
      </p:sp>
      <p:sp>
        <p:nvSpPr>
          <p:cNvPr id="6" name="Title 2"/>
          <p:cNvSpPr>
            <a:spLocks noGrp="1"/>
          </p:cNvSpPr>
          <p:nvPr>
            <p:ph type="ctrTitle"/>
          </p:nvPr>
        </p:nvSpPr>
        <p:spPr>
          <a:xfrm>
            <a:off x="150813" y="2484170"/>
            <a:ext cx="9525000" cy="1571319"/>
          </a:xfrm>
        </p:spPr>
        <p:txBody>
          <a:bodyPr/>
          <a:lstStyle/>
          <a:p>
            <a:r>
              <a:rPr lang="en-GB" sz="4000" dirty="0" smtClean="0"/>
              <a:t>CE2101</a:t>
            </a:r>
            <a:r>
              <a:rPr lang="en-GB" sz="4000" dirty="0"/>
              <a:t>/ </a:t>
            </a:r>
            <a:r>
              <a:rPr lang="en-GB" sz="4000" dirty="0" smtClean="0"/>
              <a:t>CZ2101</a:t>
            </a:r>
            <a:r>
              <a:rPr lang="en-GB" sz="4000" dirty="0"/>
              <a:t>: </a:t>
            </a:r>
            <a:r>
              <a:rPr lang="en-GB" sz="4000" dirty="0" smtClean="0"/>
              <a:t>Algorithm Design and Analysis</a:t>
            </a:r>
            <a:endParaRPr lang="en-GB" sz="4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a:t>Partition Routine in Quicksort</a:t>
            </a:r>
          </a:p>
          <a:p>
            <a:endParaRPr lang="en-GB" strike="sngStrike" dirty="0"/>
          </a:p>
        </p:txBody>
      </p:sp>
      <p:sp>
        <p:nvSpPr>
          <p:cNvPr id="3" name="Subtitle 3"/>
          <p:cNvSpPr txBox="1">
            <a:spLocks/>
          </p:cNvSpPr>
          <p:nvPr/>
        </p:nvSpPr>
        <p:spPr bwMode="auto">
          <a:xfrm>
            <a:off x="1598612" y="4724400"/>
            <a:ext cx="6931978" cy="59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bg2"/>
              </a:buClr>
              <a:buFont typeface="Wingdings" panose="05000000000000000000" pitchFamily="2" charset="2"/>
              <a:buNone/>
              <a:defRPr sz="3200" b="1">
                <a:solidFill>
                  <a:srgbClr val="C00000"/>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00000"/>
              </a:lnSpc>
              <a:buSzTx/>
            </a:pPr>
            <a:endParaRPr lang="en-GB" kern="0" dirty="0"/>
          </a:p>
        </p:txBody>
      </p:sp>
    </p:spTree>
    <p:extLst>
      <p:ext uri="{BB962C8B-B14F-4D97-AF65-F5344CB8AC3E}">
        <p14:creationId xmlns:p14="http://schemas.microsoft.com/office/powerpoint/2010/main" val="22538818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t>Partition Routine in Quicksort</a:t>
            </a:r>
            <a:endParaRPr lang="en-US" altLang="en-US" dirty="0"/>
          </a:p>
        </p:txBody>
      </p:sp>
      <p:sp>
        <p:nvSpPr>
          <p:cNvPr id="52227" name="Rectangle 3"/>
          <p:cNvSpPr>
            <a:spLocks noGrp="1" noChangeArrowheads="1"/>
          </p:cNvSpPr>
          <p:nvPr>
            <p:ph sz="quarter" idx="17"/>
          </p:nvPr>
        </p:nvSpPr>
        <p:spPr>
          <a:xfrm>
            <a:off x="989713" y="3474350"/>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r>
              <a:rPr lang="en-US" altLang="en-US" sz="2400" b="1"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int</a:t>
            </a:r>
            <a:r>
              <a:rPr lang="en-US" altLang="en-US" sz="2000" dirty="0" smtClean="0">
                <a:latin typeface="Arial" panose="020B0604020202020204" pitchFamily="34" charset="0"/>
              </a:rPr>
              <a:t> </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a:t>
            </a:r>
            <a:r>
              <a:rPr lang="en-US" altLang="en-US" sz="2000" dirty="0" err="1" smtClean="0">
                <a:latin typeface="Arial" panose="020B0604020202020204" pitchFamily="34" charset="0"/>
              </a:rPr>
              <a:t>last_small</a:t>
            </a:r>
            <a:r>
              <a:rPr lang="en-US" altLang="en-US" sz="2000" dirty="0" smtClean="0">
                <a:latin typeface="Arial" panose="020B0604020202020204" pitchFamily="34" charset="0"/>
              </a:rPr>
              <a:t>, pivot;</a:t>
            </a:r>
          </a:p>
          <a:p>
            <a:pPr>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int</a:t>
            </a:r>
            <a:r>
              <a:rPr lang="en-US" altLang="en-US" sz="2000" dirty="0" smtClean="0">
                <a:latin typeface="Arial" panose="020B0604020202020204" pitchFamily="34" charset="0"/>
              </a:rPr>
              <a:t> mid = (</a:t>
            </a:r>
            <a:r>
              <a:rPr lang="en-US" altLang="en-US" sz="2000" dirty="0" err="1" smtClean="0">
                <a:latin typeface="Arial" panose="020B0604020202020204" pitchFamily="34" charset="0"/>
              </a:rPr>
              <a:t>low+high</a:t>
            </a:r>
            <a:r>
              <a:rPr lang="en-US" altLang="en-US" sz="2000" dirty="0" smtClean="0">
                <a:latin typeface="Arial" panose="020B0604020202020204" pitchFamily="34" charset="0"/>
              </a:rPr>
              <a:t>)/2;</a:t>
            </a:r>
            <a:endParaRPr lang="en-US" altLang="en-US" sz="2000" dirty="0">
              <a:latin typeface="Arial" panose="020B0604020202020204" pitchFamily="34" charset="0"/>
            </a:endParaRP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smtClean="0">
              <a:latin typeface="Arial" panose="020B0604020202020204" pitchFamily="34" charset="0"/>
            </a:endParaRPr>
          </a:p>
        </p:txBody>
      </p:sp>
      <p:sp>
        <p:nvSpPr>
          <p:cNvPr id="21"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mid</a:t>
            </a:r>
            <a:endParaRPr lang="en-US" altLang="en-US" dirty="0">
              <a:solidFill>
                <a:schemeClr val="tx1"/>
              </a:solidFill>
            </a:endParaRPr>
          </a:p>
        </p:txBody>
      </p:sp>
      <p:cxnSp>
        <p:nvCxnSpPr>
          <p:cNvPr id="6" name="Straight Connector 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6" name="Up Arrow 25"/>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8" name="Up Arrow 27"/>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Rounded Rectangle 18"/>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 name="Rounded Rectangle 23"/>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0" name="Rounded Rectangle 29"/>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6" name="Rounded Rectangle 3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Up Arrow 45"/>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7" name="Rounded Rectangle 46"/>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effectLst>
                  <a:glow rad="101600">
                    <a:srgbClr val="FFC000">
                      <a:alpha val="60000"/>
                    </a:srgbClr>
                  </a:glow>
                </a:effectLst>
                <a:latin typeface="Arial" panose="020B0604020202020204" pitchFamily="34" charset="0"/>
              </a:rPr>
              <a:t>int</a:t>
            </a:r>
            <a:r>
              <a:rPr lang="en-US" altLang="en-US" sz="2400" b="1" dirty="0">
                <a:effectLst>
                  <a:glow rad="101600">
                    <a:srgbClr val="FFC000">
                      <a:alpha val="60000"/>
                    </a:srgbClr>
                  </a:glow>
                </a:effectLst>
                <a:latin typeface="Arial" panose="020B0604020202020204" pitchFamily="34" charset="0"/>
              </a:rPr>
              <a:t> low, </a:t>
            </a:r>
            <a:r>
              <a:rPr lang="en-US" altLang="en-US" sz="2400" b="1" dirty="0" err="1">
                <a:effectLst>
                  <a:glow rad="101600">
                    <a:srgbClr val="FFC000">
                      <a:alpha val="60000"/>
                    </a:srgbClr>
                  </a:glow>
                </a:effectLst>
                <a:latin typeface="Arial" panose="020B0604020202020204" pitchFamily="34" charset="0"/>
              </a:rPr>
              <a:t>int</a:t>
            </a:r>
            <a:r>
              <a:rPr lang="en-US" altLang="en-US" sz="2400" b="1" dirty="0">
                <a:effectLst>
                  <a:glow rad="101600">
                    <a:srgbClr val="FFC000">
                      <a:alpha val="60000"/>
                    </a:srgbClr>
                  </a:glow>
                </a:effectLst>
                <a:latin typeface="Arial" panose="020B0604020202020204" pitchFamily="34" charset="0"/>
              </a:rPr>
              <a:t> high</a:t>
            </a:r>
            <a:r>
              <a:rPr lang="en-US" altLang="en-US" sz="2400" b="1"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   </a:t>
            </a:r>
            <a:r>
              <a:rPr lang="en-US" altLang="en-US" sz="2000" dirty="0" err="1" smtClean="0">
                <a:latin typeface="Arial" panose="020B0604020202020204" pitchFamily="34" charset="0"/>
              </a:rPr>
              <a:t>int</a:t>
            </a:r>
            <a:r>
              <a:rPr lang="en-US" altLang="en-US" sz="2000" dirty="0" smtClean="0">
                <a:latin typeface="Arial" panose="020B0604020202020204" pitchFamily="34" charset="0"/>
              </a:rPr>
              <a:t> </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a:t>
            </a:r>
            <a:r>
              <a:rPr lang="en-US" altLang="en-US" sz="2000" dirty="0" err="1" smtClean="0">
                <a:latin typeface="Arial" panose="020B0604020202020204" pitchFamily="34" charset="0"/>
              </a:rPr>
              <a:t>last_small</a:t>
            </a:r>
            <a:r>
              <a:rPr lang="en-US" altLang="en-US" sz="2000" dirty="0" smtClean="0">
                <a:latin typeface="Arial" panose="020B0604020202020204" pitchFamily="34" charset="0"/>
              </a:rPr>
              <a:t>, pivot;</a:t>
            </a:r>
          </a:p>
          <a:p>
            <a:pPr>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int</a:t>
            </a:r>
            <a:r>
              <a:rPr lang="en-US" altLang="en-US" sz="2000" dirty="0" smtClean="0">
                <a:latin typeface="Arial" panose="020B0604020202020204" pitchFamily="34" charset="0"/>
              </a:rPr>
              <a:t> mid = (</a:t>
            </a:r>
            <a:r>
              <a:rPr lang="en-US" altLang="en-US" sz="2000" dirty="0" err="1" smtClean="0">
                <a:latin typeface="Arial" panose="020B0604020202020204" pitchFamily="34" charset="0"/>
              </a:rPr>
              <a:t>low+high</a:t>
            </a:r>
            <a:r>
              <a:rPr lang="en-US" altLang="en-US" sz="2000" dirty="0" smtClean="0">
                <a:latin typeface="Arial" panose="020B0604020202020204" pitchFamily="34" charset="0"/>
              </a:rPr>
              <a:t>)/2;</a:t>
            </a:r>
            <a:endParaRPr lang="en-US" altLang="en-US" sz="2000" dirty="0">
              <a:latin typeface="Arial" panose="020B0604020202020204" pitchFamily="34" charset="0"/>
            </a:endParaRP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6" name="Straight Connector 2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446212" y="2512291"/>
            <a:ext cx="612775" cy="827989"/>
            <a:chOff x="1446212" y="2512291"/>
            <a:chExt cx="612775" cy="827989"/>
          </a:xfrm>
        </p:grpSpPr>
        <p:sp>
          <p:nvSpPr>
            <p:cNvPr id="31"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2" name="Up Arrow 31"/>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7313612" y="2512291"/>
            <a:ext cx="727075" cy="827989"/>
            <a:chOff x="7313612" y="2512291"/>
            <a:chExt cx="727075" cy="827989"/>
          </a:xfrm>
        </p:grpSpPr>
        <p:sp>
          <p:nvSpPr>
            <p:cNvPr id="33"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4" name="Up Arrow 33"/>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5" name="Rounded Rectangle 34"/>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9" name="Rounded Rectangle 38"/>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1" name="Rounded Rectangle 40"/>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58" name="Group 57"/>
          <p:cNvGrpSpPr/>
          <p:nvPr/>
        </p:nvGrpSpPr>
        <p:grpSpPr>
          <a:xfrm>
            <a:off x="4113212" y="2493816"/>
            <a:ext cx="641201" cy="812889"/>
            <a:chOff x="4113212" y="2493816"/>
            <a:chExt cx="641201" cy="812889"/>
          </a:xfrm>
        </p:grpSpPr>
        <p:sp>
          <p:nvSpPr>
            <p:cNvPr id="59"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mid</a:t>
              </a:r>
              <a:endParaRPr lang="en-US" altLang="en-US" dirty="0">
                <a:solidFill>
                  <a:schemeClr val="tx1"/>
                </a:solidFill>
              </a:endParaRPr>
            </a:p>
          </p:txBody>
        </p:sp>
        <p:sp>
          <p:nvSpPr>
            <p:cNvPr id="60" name="Up Arrow 59"/>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1" name="Rounded Rectangle 60"/>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spTree>
    <p:extLst>
      <p:ext uri="{BB962C8B-B14F-4D97-AF65-F5344CB8AC3E}">
        <p14:creationId xmlns:p14="http://schemas.microsoft.com/office/powerpoint/2010/main" val="34154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   </a:t>
            </a:r>
            <a:r>
              <a:rPr lang="en-US" altLang="en-US" sz="2000" b="1" dirty="0" err="1" smtClean="0">
                <a:effectLst>
                  <a:glow rad="101600">
                    <a:srgbClr val="FFC000">
                      <a:alpha val="60000"/>
                    </a:srgbClr>
                  </a:glow>
                </a:effectLst>
                <a:latin typeface="Arial" panose="020B0604020202020204" pitchFamily="34" charset="0"/>
              </a:rPr>
              <a:t>int</a:t>
            </a:r>
            <a:r>
              <a:rPr lang="en-US" altLang="en-US" sz="2000" b="1" dirty="0" smtClean="0">
                <a:effectLst>
                  <a:glow rad="101600">
                    <a:srgbClr val="FFC000">
                      <a:alpha val="60000"/>
                    </a:srgbClr>
                  </a:glow>
                </a:effectLst>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i</a:t>
            </a:r>
            <a:r>
              <a:rPr lang="en-US" altLang="en-US" sz="2000" b="1" dirty="0">
                <a:effectLst>
                  <a:glow rad="101600">
                    <a:srgbClr val="FFC000">
                      <a:alpha val="60000"/>
                    </a:srgbClr>
                  </a:glow>
                </a:effectLst>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last_small</a:t>
            </a:r>
            <a:r>
              <a:rPr lang="en-US" altLang="en-US" sz="2000" b="1" dirty="0">
                <a:effectLst>
                  <a:glow rad="101600">
                    <a:srgbClr val="FFC000">
                      <a:alpha val="60000"/>
                    </a:srgbClr>
                  </a:glow>
                </a:effectLst>
                <a:latin typeface="Arial" panose="020B0604020202020204" pitchFamily="34" charset="0"/>
              </a:rPr>
              <a:t>, pivot;</a:t>
            </a:r>
          </a:p>
          <a:p>
            <a:pPr>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int</a:t>
            </a:r>
            <a:r>
              <a:rPr lang="en-US" altLang="en-US" sz="2000" dirty="0" smtClean="0">
                <a:latin typeface="Arial" panose="020B0604020202020204" pitchFamily="34" charset="0"/>
              </a:rPr>
              <a:t> mid = (</a:t>
            </a:r>
            <a:r>
              <a:rPr lang="en-US" altLang="en-US" sz="2000" dirty="0" err="1" smtClean="0">
                <a:latin typeface="Arial" panose="020B0604020202020204" pitchFamily="34" charset="0"/>
              </a:rPr>
              <a:t>low+high</a:t>
            </a:r>
            <a:r>
              <a:rPr lang="en-US" altLang="en-US" sz="2000" dirty="0" smtClean="0">
                <a:latin typeface="Arial" panose="020B0604020202020204" pitchFamily="34" charset="0"/>
              </a:rPr>
              <a:t>)/2;</a:t>
            </a:r>
            <a:endParaRPr lang="en-US" altLang="en-US" sz="2000" dirty="0">
              <a:latin typeface="Arial" panose="020B0604020202020204" pitchFamily="34" charset="0"/>
            </a:endParaRP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3" name="Up Arrow 32"/>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5" name="Up Arrow 34"/>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6" name="Rounded Rectangle 35"/>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Rounded Rectangle 53"/>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Rounded Rectangle 58"/>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0"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nvGrpSpPr>
          <p:cNvPr id="61" name="Group 60"/>
          <p:cNvGrpSpPr/>
          <p:nvPr/>
        </p:nvGrpSpPr>
        <p:grpSpPr>
          <a:xfrm>
            <a:off x="4113212" y="2493816"/>
            <a:ext cx="641201" cy="812889"/>
            <a:chOff x="4113212" y="2493816"/>
            <a:chExt cx="641201" cy="812889"/>
          </a:xfrm>
        </p:grpSpPr>
        <p:sp>
          <p:nvSpPr>
            <p:cNvPr id="62"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mid</a:t>
              </a:r>
              <a:endParaRPr lang="en-US" altLang="en-US" dirty="0">
                <a:solidFill>
                  <a:schemeClr val="tx1"/>
                </a:solidFill>
              </a:endParaRPr>
            </a:p>
          </p:txBody>
        </p:sp>
        <p:sp>
          <p:nvSpPr>
            <p:cNvPr id="63" name="Up Arrow 62"/>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849773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9"/>
                                        </p:tgtEl>
                                      </p:cBhvr>
                                    </p:animEffect>
                                    <p:animScale>
                                      <p:cBhvr>
                                        <p:cTn id="7" dur="250" autoRev="1" fill="hold"/>
                                        <p:tgtEl>
                                          <p:spTgt spid="5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0"/>
                                        </p:tgtEl>
                                      </p:cBhvr>
                                    </p:animEffect>
                                    <p:animScale>
                                      <p:cBhvr>
                                        <p:cTn id="10"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   </a:t>
            </a:r>
            <a:r>
              <a:rPr lang="en-US" altLang="en-US" sz="2000" dirty="0" err="1" smtClean="0"/>
              <a:t>int</a:t>
            </a:r>
            <a:r>
              <a:rPr lang="en-US" altLang="en-US" sz="2000" dirty="0" smtClean="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smtClean="0">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int</a:t>
            </a:r>
            <a:r>
              <a:rPr lang="en-US" altLang="en-US" sz="2000" b="1" dirty="0">
                <a:effectLst>
                  <a:glow rad="101600">
                    <a:srgbClr val="FFC000">
                      <a:alpha val="60000"/>
                    </a:srgbClr>
                  </a:glow>
                </a:effectLst>
                <a:latin typeface="Arial" panose="020B0604020202020204" pitchFamily="34" charset="0"/>
              </a:rPr>
              <a:t> mid = (</a:t>
            </a:r>
            <a:r>
              <a:rPr lang="en-US" altLang="en-US" sz="2000" b="1" dirty="0" err="1" smtClean="0">
                <a:effectLst>
                  <a:glow rad="101600">
                    <a:srgbClr val="FFC000">
                      <a:alpha val="60000"/>
                    </a:srgbClr>
                  </a:glow>
                </a:effectLst>
                <a:latin typeface="Arial" panose="020B0604020202020204" pitchFamily="34" charset="0"/>
              </a:rPr>
              <a:t>low+high</a:t>
            </a:r>
            <a:r>
              <a:rPr lang="en-US" altLang="en-US" sz="2000" b="1" dirty="0" smtClean="0">
                <a:effectLst>
                  <a:glow rad="101600">
                    <a:srgbClr val="FFC000">
                      <a:alpha val="60000"/>
                    </a:srgbClr>
                  </a:glow>
                </a:effectLst>
                <a:latin typeface="Arial" panose="020B0604020202020204" pitchFamily="34" charset="0"/>
              </a:rPr>
              <a:t>)/2</a:t>
            </a:r>
            <a:r>
              <a:rPr lang="en-US" altLang="en-US" sz="2000" b="1" dirty="0">
                <a:effectLst>
                  <a:glow rad="101600">
                    <a:srgbClr val="FFC000">
                      <a:alpha val="60000"/>
                    </a:srgbClr>
                  </a:glow>
                </a:effectLst>
                <a:latin typeface="Arial" panose="020B0604020202020204" pitchFamily="34" charset="0"/>
              </a:rPr>
              <a:t>;</a:t>
            </a: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7" name="Up Arrow 36"/>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8"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9" name="Up Arrow 38"/>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0" name="Rounded Rectangle 39"/>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Rounded Rectangle 53"/>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Rounded Rectangle 5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4" name="Group 3"/>
          <p:cNvGrpSpPr/>
          <p:nvPr/>
        </p:nvGrpSpPr>
        <p:grpSpPr>
          <a:xfrm>
            <a:off x="4113212" y="2493816"/>
            <a:ext cx="641201" cy="812889"/>
            <a:chOff x="4113212" y="2493816"/>
            <a:chExt cx="641201" cy="812889"/>
          </a:xfrm>
        </p:grpSpPr>
        <p:sp>
          <p:nvSpPr>
            <p:cNvPr id="19"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mid</a:t>
              </a:r>
              <a:endParaRPr lang="en-US" altLang="en-US" dirty="0">
                <a:solidFill>
                  <a:schemeClr val="tx1"/>
                </a:solidFill>
              </a:endParaRPr>
            </a:p>
          </p:txBody>
        </p:sp>
        <p:sp>
          <p:nvSpPr>
            <p:cNvPr id="60" name="Up Arrow 59"/>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5" name="Rounded Rectangle 64"/>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6"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spTree>
    <p:extLst>
      <p:ext uri="{BB962C8B-B14F-4D97-AF65-F5344CB8AC3E}">
        <p14:creationId xmlns:p14="http://schemas.microsoft.com/office/powerpoint/2010/main" val="3763270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   </a:t>
            </a:r>
            <a:r>
              <a:rPr lang="en-US" altLang="en-US" sz="2000" dirty="0" err="1" smtClean="0"/>
              <a:t>int</a:t>
            </a:r>
            <a:r>
              <a:rPr lang="en-US" altLang="en-US" sz="2000" dirty="0" smtClean="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a:t>    </a:t>
            </a:r>
            <a:r>
              <a:rPr lang="en-US" altLang="en-US" sz="2000" dirty="0" err="1"/>
              <a:t>int</a:t>
            </a:r>
            <a:r>
              <a:rPr lang="en-US" altLang="en-US" sz="2000" dirty="0"/>
              <a:t> mid = (</a:t>
            </a:r>
            <a:r>
              <a:rPr lang="en-US" altLang="en-US" sz="2000" dirty="0" err="1"/>
              <a:t>low+high</a:t>
            </a:r>
            <a:r>
              <a:rPr lang="en-US" altLang="en-US" sz="2000" dirty="0"/>
              <a:t>)/2;</a:t>
            </a:r>
          </a:p>
          <a:p>
            <a:pPr marL="341313" indent="-79375">
              <a:lnSpc>
                <a:spcPct val="100000"/>
              </a:lnSpc>
              <a:spcBef>
                <a:spcPct val="0"/>
              </a:spcBef>
              <a:buClrTx/>
              <a:buSzTx/>
              <a:buFontTx/>
              <a:buNone/>
            </a:pPr>
            <a:r>
              <a:rPr lang="en-US" altLang="en-US" sz="2000" b="1" dirty="0">
                <a:effectLst>
                  <a:glow rad="101600">
                    <a:srgbClr val="FFC000">
                      <a:alpha val="60000"/>
                    </a:srgbClr>
                  </a:glow>
                </a:effectLst>
                <a:latin typeface="Arial" panose="020B0604020202020204" pitchFamily="34" charset="0"/>
              </a:rPr>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6" name="Straight Connector 2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2" name="Rounded Rectangle 4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51" name="Group 50"/>
          <p:cNvGrpSpPr/>
          <p:nvPr/>
        </p:nvGrpSpPr>
        <p:grpSpPr>
          <a:xfrm>
            <a:off x="4113212" y="2493816"/>
            <a:ext cx="641201" cy="812889"/>
            <a:chOff x="4113212" y="2493816"/>
            <a:chExt cx="641201" cy="812889"/>
          </a:xfrm>
        </p:grpSpPr>
        <p:sp>
          <p:nvSpPr>
            <p:cNvPr id="52"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mid</a:t>
              </a:r>
              <a:endParaRPr lang="en-US" altLang="en-US" dirty="0">
                <a:solidFill>
                  <a:schemeClr val="tx1"/>
                </a:solidFill>
              </a:endParaRPr>
            </a:p>
          </p:txBody>
        </p:sp>
        <p:sp>
          <p:nvSpPr>
            <p:cNvPr id="53" name="Up Arrow 52"/>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 name="Group 7"/>
          <p:cNvGrpSpPr/>
          <p:nvPr/>
        </p:nvGrpSpPr>
        <p:grpSpPr>
          <a:xfrm>
            <a:off x="4154812" y="1922437"/>
            <a:ext cx="565428" cy="478800"/>
            <a:chOff x="4154812" y="1922437"/>
            <a:chExt cx="565428" cy="478800"/>
          </a:xfrm>
        </p:grpSpPr>
        <p:sp>
          <p:nvSpPr>
            <p:cNvPr id="45" name="Rounded Rectangle 44"/>
            <p:cNvSpPr/>
            <p:nvPr/>
          </p:nvSpPr>
          <p:spPr>
            <a:xfrm>
              <a:off x="4154812" y="1922437"/>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6"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41" name="Rounded Rectangle 40"/>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Tree>
    <p:extLst>
      <p:ext uri="{BB962C8B-B14F-4D97-AF65-F5344CB8AC3E}">
        <p14:creationId xmlns:p14="http://schemas.microsoft.com/office/powerpoint/2010/main" val="695886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5729E-7 2.22222E-6 L -0.26643 2.22222E-6 " pathEditMode="relative" rAng="0" ptsTypes="AA">
                                      <p:cBhvr>
                                        <p:cTn id="6" dur="2000" fill="hold"/>
                                        <p:tgtEl>
                                          <p:spTgt spid="8"/>
                                        </p:tgtEl>
                                        <p:attrNameLst>
                                          <p:attrName>ppt_x</p:attrName>
                                          <p:attrName>ppt_y</p:attrName>
                                        </p:attrNameLst>
                                      </p:cBhvr>
                                      <p:rCtr x="-13322" y="0"/>
                                    </p:animMotion>
                                  </p:childTnLst>
                                </p:cTn>
                              </p:par>
                              <p:par>
                                <p:cTn id="7" presetID="63" presetClass="path" presetSubtype="0" accel="50000" decel="50000" fill="hold" grpId="0" nodeType="withEffect">
                                  <p:stCondLst>
                                    <p:cond delay="0"/>
                                  </p:stCondLst>
                                  <p:childTnLst>
                                    <p:animMotion origin="layout" path="M 9.65053E-7 2.22222E-6 L 0.26628 2.22222E-6 " pathEditMode="relative" rAng="0" ptsTypes="AA">
                                      <p:cBhvr>
                                        <p:cTn id="8" dur="2000" fill="hold"/>
                                        <p:tgtEl>
                                          <p:spTgt spid="41"/>
                                        </p:tgtEl>
                                        <p:attrNameLst>
                                          <p:attrName>ppt_x</p:attrName>
                                          <p:attrName>ppt_y</p:attrName>
                                        </p:attrNameLst>
                                      </p:cBhvr>
                                      <p:rCtr x="134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   </a:t>
            </a:r>
            <a:r>
              <a:rPr lang="en-US" altLang="en-US" sz="2000" dirty="0" err="1" smtClean="0"/>
              <a:t>int</a:t>
            </a:r>
            <a:r>
              <a:rPr lang="en-US" altLang="en-US" sz="2000" dirty="0" smtClean="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a:t>    </a:t>
            </a:r>
            <a:r>
              <a:rPr lang="en-US" altLang="en-US" sz="2000" dirty="0" err="1"/>
              <a:t>int</a:t>
            </a:r>
            <a:r>
              <a:rPr lang="en-US" altLang="en-US" sz="2000" dirty="0"/>
              <a:t> mid = (</a:t>
            </a:r>
            <a:r>
              <a:rPr lang="en-US" altLang="en-US" sz="2000" dirty="0" err="1"/>
              <a:t>low+high</a:t>
            </a:r>
            <a:r>
              <a:rPr lang="en-US" altLang="en-US" sz="2000" dirty="0"/>
              <a:t>)/2;</a:t>
            </a:r>
          </a:p>
          <a:p>
            <a:pPr marL="341313" indent="-79375">
              <a:lnSpc>
                <a:spcPct val="100000"/>
              </a:lnSpc>
              <a:spcBef>
                <a:spcPct val="0"/>
              </a:spcBef>
              <a:buClrTx/>
              <a:buSzTx/>
              <a:buFontTx/>
              <a:buNone/>
            </a:pPr>
            <a:r>
              <a:rPr lang="en-US" altLang="en-US" sz="2000" dirty="0"/>
              <a:t>swap(low, mid);</a:t>
            </a:r>
          </a:p>
          <a:p>
            <a:pPr marL="341313" indent="-79375">
              <a:lnSpc>
                <a:spcPct val="100000"/>
              </a:lnSpc>
              <a:buSzTx/>
              <a:buNone/>
            </a:pPr>
            <a:r>
              <a:rPr lang="en-US" altLang="en-US" sz="2000" b="1" dirty="0">
                <a:effectLst>
                  <a:glow rad="101600">
                    <a:srgbClr val="FFC000">
                      <a:alpha val="60000"/>
                    </a:srgbClr>
                  </a:glow>
                </a:effectLst>
                <a:latin typeface="Arial" panose="020B0604020202020204" pitchFamily="34" charset="0"/>
              </a:rPr>
              <a:t>pivot = slot[low];</a:t>
            </a:r>
          </a:p>
          <a:p>
            <a:pPr marL="341313" indent="-79375">
              <a:lnSpc>
                <a:spcPct val="100000"/>
              </a:lnSpc>
              <a:buSzTx/>
              <a:buNone/>
            </a:pPr>
            <a:r>
              <a:rPr lang="en-US" altLang="en-US" sz="2000" b="1" dirty="0" err="1">
                <a:effectLst>
                  <a:glow rad="101600">
                    <a:srgbClr val="FFC000">
                      <a:alpha val="60000"/>
                    </a:srgbClr>
                  </a:glow>
                </a:effectLst>
                <a:latin typeface="Arial" panose="020B0604020202020204" pitchFamily="34" charset="0"/>
              </a:rPr>
              <a:t>last_small</a:t>
            </a:r>
            <a:r>
              <a:rPr lang="en-US" altLang="en-US" sz="2000" b="1" dirty="0">
                <a:effectLst>
                  <a:glow rad="101600">
                    <a:srgbClr val="FFC000">
                      <a:alpha val="60000"/>
                    </a:srgbClr>
                  </a:glow>
                </a:effectLst>
                <a:latin typeface="Arial" panose="020B0604020202020204" pitchFamily="34" charset="0"/>
              </a:rPr>
              <a:t> = low;</a:t>
            </a:r>
          </a:p>
          <a:p>
            <a:pPr>
              <a:buFont typeface="Monotype Sorts" pitchFamily="2" charset="2"/>
              <a:buNone/>
            </a:pPr>
            <a:endParaRPr lang="en-US" altLang="en-US" sz="2000" dirty="0" smtClean="0">
              <a:latin typeface="Arial" panose="020B0604020202020204" pitchFamily="34" charset="0"/>
            </a:endParaRPr>
          </a:p>
        </p:txBody>
      </p:sp>
      <p:cxnSp>
        <p:nvCxnSpPr>
          <p:cNvPr id="37" name="Straight Connector 36"/>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43" name="Up Arrow 42"/>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4"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5" name="Up Arrow 44"/>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6" name="Rounded Rectangle 45"/>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Rounded Rectangle 57"/>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60" name="Rounded Rectangle 59"/>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1"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nvGrpSpPr>
          <p:cNvPr id="4" name="Group 3"/>
          <p:cNvGrpSpPr/>
          <p:nvPr/>
        </p:nvGrpSpPr>
        <p:grpSpPr>
          <a:xfrm>
            <a:off x="1446212" y="2514600"/>
            <a:ext cx="1301638" cy="990600"/>
            <a:chOff x="1446212" y="2514600"/>
            <a:chExt cx="1301638" cy="990600"/>
          </a:xfrm>
        </p:grpSpPr>
        <p:sp>
          <p:nvSpPr>
            <p:cNvPr id="62"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63" name="Up Arrow 62"/>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068488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dirty="0">
                <a:effectLst/>
              </a:rPr>
              <a:t>	if (slot[</a:t>
            </a:r>
            <a:r>
              <a:rPr lang="en-US" altLang="en-US" sz="2000" dirty="0" err="1">
                <a:effectLst/>
              </a:rPr>
              <a:t>i</a:t>
            </a:r>
            <a:r>
              <a:rPr lang="en-US" altLang="en-US" sz="2000" dirty="0">
                <a:effectLst/>
              </a:rPr>
              <a:t>] &lt; pivot)</a:t>
            </a:r>
          </a:p>
          <a:p>
            <a:pPr marL="341313" indent="200025">
              <a:spcBef>
                <a:spcPct val="0"/>
              </a:spcBef>
              <a:buClrTx/>
              <a:buFontTx/>
              <a:buNone/>
            </a:pPr>
            <a:r>
              <a:rPr lang="en-US" altLang="en-US" sz="2000" dirty="0">
                <a:effectLst/>
              </a:rPr>
              <a:t>			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smtClean="0"/>
              <a:t>  </a:t>
            </a:r>
            <a:r>
              <a:rPr lang="en-US" altLang="en-US" sz="2400" dirty="0"/>
              <a:t>}</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sp>
        <p:nvSpPr>
          <p:cNvPr id="11" name="Text Placeholder 10"/>
          <p:cNvSpPr>
            <a:spLocks noGrp="1"/>
          </p:cNvSpPr>
          <p:nvPr>
            <p:ph type="body" sz="quarter" idx="16"/>
          </p:nvPr>
        </p:nvSpPr>
        <p:spPr/>
        <p:txBody>
          <a:bodyPr/>
          <a:lstStyle/>
          <a:p>
            <a:r>
              <a:rPr lang="en-US" altLang="en-US" dirty="0"/>
              <a:t>Partition Routine in Quicksort</a:t>
            </a:r>
          </a:p>
        </p:txBody>
      </p:sp>
      <p:cxnSp>
        <p:nvCxnSpPr>
          <p:cNvPr id="18" name="Straight Connector 17"/>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8" name="Up Arrow 2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0" name="Up Arrow 2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1" name="Rounded Rectangle 3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1" name="Rounded Rectangle 40"/>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48" name="Rounded Rectangle 47"/>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nvGrpSpPr>
          <p:cNvPr id="50" name="Group 49"/>
          <p:cNvGrpSpPr/>
          <p:nvPr/>
        </p:nvGrpSpPr>
        <p:grpSpPr>
          <a:xfrm>
            <a:off x="1446212" y="2514600"/>
            <a:ext cx="1301638" cy="990600"/>
            <a:chOff x="1446212" y="2514600"/>
            <a:chExt cx="1301638" cy="990600"/>
          </a:xfrm>
        </p:grpSpPr>
        <p:sp>
          <p:nvSpPr>
            <p:cNvPr id="51"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52" name="Up Arrow 51"/>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53" name="Text Box 14"/>
          <p:cNvSpPr txBox="1">
            <a:spLocks noChangeArrowheads="1"/>
          </p:cNvSpPr>
          <p:nvPr/>
        </p:nvSpPr>
        <p:spPr bwMode="gray">
          <a:xfrm>
            <a:off x="2385278"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54" name="Up Arrow 53"/>
          <p:cNvSpPr/>
          <p:nvPr/>
        </p:nvSpPr>
        <p:spPr>
          <a:xfrm>
            <a:off x="2467798"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5" name="Rounded Rectangle 54"/>
          <p:cNvSpPr/>
          <p:nvPr/>
        </p:nvSpPr>
        <p:spPr>
          <a:xfrm>
            <a:off x="2195379" y="1942776"/>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smtClean="0"/>
              <a:t>	swap(low</a:t>
            </a:r>
            <a:r>
              <a:rPr lang="en-US" altLang="en-US" sz="2000" dirty="0"/>
              <a:t>, </a:t>
            </a:r>
            <a:r>
              <a:rPr lang="en-US" altLang="en-US" sz="2000" dirty="0" err="1"/>
              <a:t>last_small</a:t>
            </a:r>
            <a:r>
              <a:rPr lang="en-US" altLang="en-US" sz="2000" dirty="0"/>
              <a:t>);</a:t>
            </a:r>
          </a:p>
          <a:p>
            <a:pPr marL="341313" indent="-168275">
              <a:spcBef>
                <a:spcPct val="0"/>
              </a:spcBef>
              <a:buClrTx/>
              <a:buFontTx/>
              <a:buNone/>
            </a:pPr>
            <a:r>
              <a:rPr lang="en-US" altLang="en-US" sz="2000" dirty="0" smtClean="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1" name="Straight Connector 2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7" name="Up Arrow 26"/>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9" name="Up Arrow 28"/>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0" name="Rounded Rectangle 29"/>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1" name="Rounded Rectangle 30"/>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6075123" y="1908840"/>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3" name="Rounded Rectangle 52"/>
          <p:cNvSpPr/>
          <p:nvPr/>
        </p:nvSpPr>
        <p:spPr>
          <a:xfrm>
            <a:off x="1477671" y="1961061"/>
            <a:ext cx="578142" cy="477339"/>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Text Box 7"/>
          <p:cNvSpPr txBox="1">
            <a:spLocks noChangeArrowheads="1"/>
          </p:cNvSpPr>
          <p:nvPr/>
        </p:nvSpPr>
        <p:spPr bwMode="gray">
          <a:xfrm>
            <a:off x="1501173" y="2047626"/>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sp>
        <p:nvSpPr>
          <p:cNvPr id="60"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62"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63" name="Up Arrow 62"/>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4" name="Rounded Rectangle 63"/>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5" name="TextBox 64"/>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3" name="Right Brace 2"/>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7" name="TextBox 66"/>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68" name="Right Brace 67"/>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9" name="Up Arrow 6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158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3"/>
                                        </p:tgtEl>
                                      </p:cBhvr>
                                    </p:animEffect>
                                    <p:animScale>
                                      <p:cBhvr>
                                        <p:cTn id="10" dur="250" autoRev="1" fill="hold"/>
                                        <p:tgtEl>
                                          <p:spTgt spid="5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44"/>
                                        </p:tgtEl>
                                      </p:cBhvr>
                                    </p:animEffect>
                                    <p:animScale>
                                      <p:cBhvr>
                                        <p:cTn id="13" dur="250" autoRev="1" fill="hold"/>
                                        <p:tgtEl>
                                          <p:spTgt spid="4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47">
                                            <p:txEl>
                                              <p:pRg st="3" end="3"/>
                                            </p:txEl>
                                          </p:spTgt>
                                        </p:tgtEl>
                                      </p:cBhvr>
                                    </p:animEffect>
                                    <p:animScale>
                                      <p:cBhvr>
                                        <p:cTn id="18" dur="250" autoRev="1" fill="hold"/>
                                        <p:tgtEl>
                                          <p:spTgt spid="47">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3" grpId="0" animBg="1"/>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smtClean="0"/>
              <a:t>  	swap(low</a:t>
            </a:r>
            <a:r>
              <a:rPr lang="en-US" altLang="en-US" sz="2000" dirty="0"/>
              <a:t>, </a:t>
            </a:r>
            <a:r>
              <a:rPr lang="en-US" altLang="en-US" sz="2000" dirty="0" err="1"/>
              <a:t>last_small</a:t>
            </a:r>
            <a:r>
              <a:rPr lang="en-US" altLang="en-US" sz="2000" dirty="0"/>
              <a:t>);</a:t>
            </a:r>
          </a:p>
          <a:p>
            <a:pPr marL="341313" indent="-168275">
              <a:spcBef>
                <a:spcPct val="0"/>
              </a:spcBef>
              <a:buClrTx/>
              <a:buFontTx/>
              <a:buNone/>
            </a:pPr>
            <a:r>
              <a:rPr lang="en-US" altLang="en-US" sz="2000" dirty="0" smtClean="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31" name="Straight Connector 3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1" name="Rounded Rectangle 4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30503" cy="512736"/>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60" name="Up Arrow 59"/>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1" name="Rounded Rectangle 60"/>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Box 61"/>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63" name="Right Brace 62"/>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4" name="TextBox 63"/>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65" name="Right Brace 64"/>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6" name="Group 5"/>
          <p:cNvGrpSpPr/>
          <p:nvPr/>
        </p:nvGrpSpPr>
        <p:grpSpPr>
          <a:xfrm>
            <a:off x="3807425" y="2497317"/>
            <a:ext cx="1301638" cy="779283"/>
            <a:chOff x="3807425" y="2497317"/>
            <a:chExt cx="1301638" cy="779283"/>
          </a:xfrm>
        </p:grpSpPr>
        <p:sp>
          <p:nvSpPr>
            <p:cNvPr id="66"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67" name="Up Arrow 66"/>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48" name="Rounded Rectangle 47"/>
          <p:cNvSpPr/>
          <p:nvPr/>
        </p:nvSpPr>
        <p:spPr>
          <a:xfrm>
            <a:off x="4778609" y="1922436"/>
            <a:ext cx="558000" cy="499139"/>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7" name="Group 6"/>
          <p:cNvGrpSpPr/>
          <p:nvPr/>
        </p:nvGrpSpPr>
        <p:grpSpPr>
          <a:xfrm>
            <a:off x="1499713" y="1959600"/>
            <a:ext cx="556099" cy="478800"/>
            <a:chOff x="1522412" y="1922437"/>
            <a:chExt cx="556099" cy="478800"/>
          </a:xfrm>
        </p:grpSpPr>
        <p:sp>
          <p:nvSpPr>
            <p:cNvPr id="57" name="Rounded Rectangle 56"/>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8" name="TextBox 7"/>
          <p:cNvSpPr txBox="1"/>
          <p:nvPr/>
        </p:nvSpPr>
        <p:spPr>
          <a:xfrm>
            <a:off x="4929240" y="4652600"/>
            <a:ext cx="426720" cy="535531"/>
          </a:xfrm>
          <a:prstGeom prst="rect">
            <a:avLst/>
          </a:prstGeom>
          <a:noFill/>
        </p:spPr>
        <p:txBody>
          <a:bodyPr wrap="none" rtlCol="0">
            <a:spAutoFit/>
          </a:bodyPr>
          <a:lstStyle/>
          <a:p>
            <a:r>
              <a:rPr lang="en-GB" sz="2400" dirty="0" smtClean="0">
                <a:solidFill>
                  <a:srgbClr val="00B050"/>
                </a:solidFill>
                <a:sym typeface="Wingdings" panose="05000000000000000000" pitchFamily="2" charset="2"/>
              </a:rPr>
              <a:t></a:t>
            </a:r>
            <a:endParaRPr lang="en-GB" sz="2400" dirty="0">
              <a:solidFill>
                <a:srgbClr val="00B050"/>
              </a:solidFill>
            </a:endParaRPr>
          </a:p>
        </p:txBody>
      </p:sp>
    </p:spTree>
    <p:extLst>
      <p:ext uri="{BB962C8B-B14F-4D97-AF65-F5344CB8AC3E}">
        <p14:creationId xmlns:p14="http://schemas.microsoft.com/office/powerpoint/2010/main" val="1699605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4.27701E-6 -3.33333E-6 L 0.06108 0.00278 " pathEditMode="relative" rAng="0" ptsTypes="AA">
                                      <p:cBhvr>
                                        <p:cTn id="11" dur="2000" fill="hold"/>
                                        <p:tgtEl>
                                          <p:spTgt spid="6"/>
                                        </p:tgtEl>
                                        <p:attrNameLst>
                                          <p:attrName>ppt_x</p:attrName>
                                          <p:attrName>ppt_y</p:attrName>
                                        </p:attrNameLst>
                                      </p:cBhvr>
                                      <p:rCtr x="3046" y="139"/>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0" nodeType="clickEffect">
                                  <p:stCondLst>
                                    <p:cond delay="0"/>
                                  </p:stCondLst>
                                  <p:childTnLst>
                                    <p:animMotion origin="layout" path="M -0.00032 0.00162 L 0.13546 -0.00278 " pathEditMode="relative" rAng="0" ptsTypes="AA">
                                      <p:cBhvr>
                                        <p:cTn id="15" dur="2000" fill="hold"/>
                                        <p:tgtEl>
                                          <p:spTgt spid="48"/>
                                        </p:tgtEl>
                                        <p:attrNameLst>
                                          <p:attrName>ppt_x</p:attrName>
                                          <p:attrName>ppt_y</p:attrName>
                                        </p:attrNameLst>
                                      </p:cBhvr>
                                      <p:rCtr x="6781" y="-231"/>
                                    </p:animMotion>
                                  </p:childTnLst>
                                </p:cTn>
                              </p:par>
                              <p:par>
                                <p:cTn id="16" presetID="35" presetClass="path" presetSubtype="0" accel="50000" decel="50000" fill="hold" grpId="0" nodeType="withEffect">
                                  <p:stCondLst>
                                    <p:cond delay="0"/>
                                  </p:stCondLst>
                                  <p:childTnLst>
                                    <p:animMotion origin="layout" path="M 6.82911E-7 7.40741E-7 L -0.12985 0.00023 " pathEditMode="relative" rAng="0" ptsTypes="AA">
                                      <p:cBhvr>
                                        <p:cTn id="17" dur="2000" fill="hold"/>
                                        <p:tgtEl>
                                          <p:spTgt spid="50"/>
                                        </p:tgtEl>
                                        <p:attrNameLst>
                                          <p:attrName>ppt_x</p:attrName>
                                          <p:attrName>ppt_y</p:attrName>
                                        </p:attrNameLst>
                                      </p:cBhvr>
                                      <p:rCtr x="-6492" y="0"/>
                                    </p:animMotion>
                                  </p:childTnLst>
                                </p:cTn>
                              </p:par>
                            </p:childTnLst>
                          </p:cTn>
                        </p:par>
                      </p:childTnLst>
                    </p:cTn>
                  </p:par>
                  <p:par>
                    <p:cTn id="18" fill="hold">
                      <p:stCondLst>
                        <p:cond delay="indefinite"/>
                      </p:stCondLst>
                      <p:childTnLst>
                        <p:par>
                          <p:cTn id="19" fill="hold">
                            <p:stCondLst>
                              <p:cond delay="0"/>
                            </p:stCondLst>
                            <p:childTnLst>
                              <p:par>
                                <p:cTn id="20" presetID="1" presetClass="emph" presetSubtype="1" nodeType="clickEffect">
                                  <p:stCondLst>
                                    <p:cond delay="0"/>
                                  </p:stCondLst>
                                  <p:childTnLst>
                                    <p:set>
                                      <p:cBhvr>
                                        <p:cTn id="21" dur="indefinite"/>
                                        <p:tgtEl>
                                          <p:spTgt spid="50"/>
                                        </p:tgtEl>
                                        <p:attrNameLst>
                                          <p:attrName>fillcolor</p:attrName>
                                        </p:attrNameLst>
                                      </p:cBhvr>
                                      <p:to>
                                        <p:clrVal>
                                          <a:srgbClr val="FFFF00"/>
                                        </p:clrVal>
                                      </p:to>
                                    </p:set>
                                    <p:set>
                                      <p:cBhvr>
                                        <p:cTn id="22" dur="indefinite"/>
                                        <p:tgtEl>
                                          <p:spTgt spid="50"/>
                                        </p:tgtEl>
                                        <p:attrNameLst>
                                          <p:attrName>fill.type</p:attrName>
                                        </p:attrNameLst>
                                      </p:cBhvr>
                                      <p:to>
                                        <p:strVal val="solid"/>
                                      </p:to>
                                    </p:set>
                                    <p:set>
                                      <p:cBhvr>
                                        <p:cTn id="23" dur="indefinite"/>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8"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p:txBody>
          <a:bodyPr/>
          <a:lstStyle/>
          <a:p>
            <a:pPr marL="0" indent="0">
              <a:buNone/>
            </a:pPr>
            <a:r>
              <a:rPr lang="en-US" sz="2400" dirty="0"/>
              <a:t>At the end of this lecture, students should be able to</a:t>
            </a:r>
            <a:r>
              <a:rPr lang="en-US" sz="2400" dirty="0" smtClean="0"/>
              <a:t>:</a:t>
            </a:r>
          </a:p>
          <a:p>
            <a:r>
              <a:rPr lang="en-US" sz="2400" dirty="0" smtClean="0"/>
              <a:t>Explain </a:t>
            </a:r>
            <a:r>
              <a:rPr lang="en-US" sz="2400" dirty="0"/>
              <a:t>how “Divide and Conquer” approach is used in Quicksort</a:t>
            </a:r>
          </a:p>
          <a:p>
            <a:r>
              <a:rPr lang="en-US" sz="2400" dirty="0" smtClean="0"/>
              <a:t>Explain </a:t>
            </a:r>
            <a:r>
              <a:rPr lang="en-US" sz="2400" dirty="0"/>
              <a:t>the pseudo code of Quicksort</a:t>
            </a:r>
          </a:p>
          <a:p>
            <a:r>
              <a:rPr lang="en-US" sz="2400" dirty="0" smtClean="0"/>
              <a:t>Manually </a:t>
            </a:r>
            <a:r>
              <a:rPr lang="en-US" sz="2400" dirty="0"/>
              <a:t>execute Quicksort on an example input array</a:t>
            </a:r>
          </a:p>
          <a:p>
            <a:r>
              <a:rPr lang="en-US" sz="2400" dirty="0" err="1"/>
              <a:t>Analyse</a:t>
            </a:r>
            <a:r>
              <a:rPr lang="en-US" sz="2400" dirty="0"/>
              <a:t> time complexities of Quicksort in the best, average and worst cases</a:t>
            </a:r>
          </a:p>
          <a:p>
            <a:pPr marL="0" indent="0">
              <a:buNone/>
            </a:pPr>
            <a:endParaRPr lang="en-US" sz="2400" dirty="0"/>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smtClean="0"/>
              <a:t>  	swap(low</a:t>
            </a:r>
            <a:r>
              <a:rPr lang="en-US" altLang="en-US" sz="2000" dirty="0"/>
              <a:t>, </a:t>
            </a:r>
            <a:r>
              <a:rPr lang="en-US" altLang="en-US" sz="2000" dirty="0" err="1"/>
              <a:t>last_small</a:t>
            </a:r>
            <a:r>
              <a:rPr lang="en-US" altLang="en-US" sz="2000" dirty="0"/>
              <a:t>);</a:t>
            </a:r>
          </a:p>
          <a:p>
            <a:pPr marL="341313" indent="-168275">
              <a:spcBef>
                <a:spcPct val="0"/>
              </a:spcBef>
              <a:buClrTx/>
              <a:buFontTx/>
              <a:buNone/>
            </a:pPr>
            <a:r>
              <a:rPr lang="en-US" altLang="en-US" sz="2000" dirty="0" smtClean="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31" name="Straight Connector 3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1" name="Rounded Rectangle 4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30503" cy="512736"/>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60" name="Up Arrow 59"/>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1" name="Rounded Rectangle 60"/>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Box 61"/>
          <p:cNvSpPr txBox="1"/>
          <p:nvPr/>
        </p:nvSpPr>
        <p:spPr>
          <a:xfrm>
            <a:off x="3183893" y="1295400"/>
            <a:ext cx="853119" cy="360612"/>
          </a:xfrm>
          <a:prstGeom prst="rect">
            <a:avLst/>
          </a:prstGeom>
          <a:noFill/>
        </p:spPr>
        <p:txBody>
          <a:bodyPr wrap="none" rtlCol="0">
            <a:spAutoFit/>
          </a:bodyPr>
          <a:lstStyle/>
          <a:p>
            <a:r>
              <a:rPr lang="en-GB" dirty="0">
                <a:solidFill>
                  <a:schemeClr val="tx1"/>
                </a:solidFill>
              </a:rPr>
              <a:t>&lt; pivot</a:t>
            </a:r>
          </a:p>
        </p:txBody>
      </p:sp>
      <p:sp>
        <p:nvSpPr>
          <p:cNvPr id="63" name="Right Brace 62"/>
          <p:cNvSpPr/>
          <p:nvPr/>
        </p:nvSpPr>
        <p:spPr>
          <a:xfrm rot="16200000">
            <a:off x="3558039" y="284038"/>
            <a:ext cx="138079" cy="29368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4" name="TextBox 63"/>
          <p:cNvSpPr txBox="1"/>
          <p:nvPr/>
        </p:nvSpPr>
        <p:spPr>
          <a:xfrm>
            <a:off x="5604121" y="1295400"/>
            <a:ext cx="904578" cy="387798"/>
          </a:xfrm>
          <a:prstGeom prst="rect">
            <a:avLst/>
          </a:prstGeom>
          <a:noFill/>
        </p:spPr>
        <p:txBody>
          <a:bodyPr wrap="squar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65" name="Right Brace 64"/>
          <p:cNvSpPr/>
          <p:nvPr/>
        </p:nvSpPr>
        <p:spPr>
          <a:xfrm rot="16200000">
            <a:off x="59770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6" name="Group 5"/>
          <p:cNvGrpSpPr/>
          <p:nvPr/>
        </p:nvGrpSpPr>
        <p:grpSpPr>
          <a:xfrm>
            <a:off x="4411774" y="2497317"/>
            <a:ext cx="1301638" cy="779283"/>
            <a:chOff x="3807425" y="2497317"/>
            <a:chExt cx="1301638" cy="779283"/>
          </a:xfrm>
        </p:grpSpPr>
        <p:sp>
          <p:nvSpPr>
            <p:cNvPr id="66"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67" name="Up Arrow 66"/>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48" name="Rounded Rectangle 47"/>
          <p:cNvSpPr/>
          <p:nvPr/>
        </p:nvSpPr>
        <p:spPr>
          <a:xfrm>
            <a:off x="4778609" y="1922436"/>
            <a:ext cx="558000" cy="499139"/>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7" name="Group 6"/>
          <p:cNvGrpSpPr/>
          <p:nvPr/>
        </p:nvGrpSpPr>
        <p:grpSpPr>
          <a:xfrm>
            <a:off x="1499713" y="1959600"/>
            <a:ext cx="556099" cy="478800"/>
            <a:chOff x="1522412" y="1922437"/>
            <a:chExt cx="556099" cy="478800"/>
          </a:xfrm>
        </p:grpSpPr>
        <p:sp>
          <p:nvSpPr>
            <p:cNvPr id="57" name="Rounded Rectangle 56"/>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8" name="TextBox 7"/>
          <p:cNvSpPr txBox="1"/>
          <p:nvPr/>
        </p:nvSpPr>
        <p:spPr>
          <a:xfrm>
            <a:off x="4929240" y="4652600"/>
            <a:ext cx="426720" cy="535531"/>
          </a:xfrm>
          <a:prstGeom prst="rect">
            <a:avLst/>
          </a:prstGeom>
          <a:noFill/>
        </p:spPr>
        <p:txBody>
          <a:bodyPr wrap="none" rtlCol="0">
            <a:spAutoFit/>
          </a:bodyPr>
          <a:lstStyle/>
          <a:p>
            <a:r>
              <a:rPr lang="en-GB" sz="2400" dirty="0" smtClean="0">
                <a:solidFill>
                  <a:srgbClr val="00B050"/>
                </a:solidFill>
                <a:sym typeface="Wingdings" panose="05000000000000000000" pitchFamily="2" charset="2"/>
              </a:rPr>
              <a:t></a:t>
            </a:r>
            <a:endParaRPr lang="en-GB" sz="2400" dirty="0">
              <a:solidFill>
                <a:srgbClr val="00B050"/>
              </a:solidFill>
            </a:endParaRPr>
          </a:p>
        </p:txBody>
      </p:sp>
    </p:spTree>
    <p:extLst>
      <p:ext uri="{BB962C8B-B14F-4D97-AF65-F5344CB8AC3E}">
        <p14:creationId xmlns:p14="http://schemas.microsoft.com/office/powerpoint/2010/main" val="2926119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5.48253E-7 -7.40741E-7 L 0.06685 -0.00278 " pathEditMode="relative" rAng="0" ptsTypes="AA">
                                      <p:cBhvr>
                                        <p:cTn id="6" dur="2000" fill="hold"/>
                                        <p:tgtEl>
                                          <p:spTgt spid="60"/>
                                        </p:tgtEl>
                                        <p:attrNameLst>
                                          <p:attrName>ppt_x</p:attrName>
                                          <p:attrName>ppt_y</p:attrName>
                                        </p:attrNameLst>
                                      </p:cBhvr>
                                      <p:rCtr x="3334" y="-139"/>
                                    </p:animMotion>
                                  </p:childTnLst>
                                </p:cTn>
                              </p:par>
                              <p:par>
                                <p:cTn id="7" presetID="63" presetClass="path" presetSubtype="0" accel="50000" decel="50000" fill="hold" grpId="0" nodeType="withEffect">
                                  <p:stCondLst>
                                    <p:cond delay="0"/>
                                  </p:stCondLst>
                                  <p:childTnLst>
                                    <p:animMotion origin="layout" path="M -5.48253E-7 2.22222E-6 L 0.06685 -0.00371 " pathEditMode="relative" rAng="0" ptsTypes="AA">
                                      <p:cBhvr>
                                        <p:cTn id="8" dur="2000" fill="hold"/>
                                        <p:tgtEl>
                                          <p:spTgt spid="59"/>
                                        </p:tgtEl>
                                        <p:attrNameLst>
                                          <p:attrName>ppt_x</p:attrName>
                                          <p:attrName>ppt_y</p:attrName>
                                        </p:attrNameLst>
                                      </p:cBhvr>
                                      <p:rCtr x="3334"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32"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effectLst/>
              </a:rPr>
              <a:t>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smtClean="0"/>
              <a:t>	swap(low</a:t>
            </a:r>
            <a:r>
              <a:rPr lang="en-US" altLang="en-US" sz="2000" dirty="0"/>
              <a:t>, </a:t>
            </a:r>
            <a:r>
              <a:rPr lang="en-US" altLang="en-US" sz="2000" dirty="0" err="1"/>
              <a:t>last_small</a:t>
            </a:r>
            <a:r>
              <a:rPr lang="en-US" altLang="en-US" sz="2000" dirty="0"/>
              <a:t>);</a:t>
            </a:r>
          </a:p>
          <a:p>
            <a:pPr marL="341313" indent="-168275">
              <a:spcBef>
                <a:spcPct val="0"/>
              </a:spcBef>
              <a:buClrTx/>
              <a:buFontTx/>
              <a:buNone/>
            </a:pPr>
            <a:r>
              <a:rPr lang="en-US" altLang="en-US" sz="2000" dirty="0" smtClean="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73" name="Straight Connector 72"/>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79" name="Up Arrow 78"/>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0"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81" name="Up Arrow 80"/>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2" name="Rounded Rectangle 8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3" name="Rounded Rectangle 82"/>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4" name="Rounded Rectangle 83"/>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5" name="Rounded Rectangle 84"/>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6" name="Rounded Rectangle 85"/>
          <p:cNvSpPr/>
          <p:nvPr/>
        </p:nvSpPr>
        <p:spPr>
          <a:xfrm>
            <a:off x="6075123" y="1908840"/>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7" name="Rounded Rectangle 86"/>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8" name="Rounded Rectangle 8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9" name="Rounded Rectangle 8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6218932" y="2532066"/>
            <a:ext cx="256480" cy="744534"/>
            <a:chOff x="6218932" y="2532066"/>
            <a:chExt cx="256480" cy="744534"/>
          </a:xfrm>
        </p:grpSpPr>
        <p:sp>
          <p:nvSpPr>
            <p:cNvPr id="9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91" name="Up Arrow 90"/>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93" name="TextBox 92"/>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94" name="Right Brace 93"/>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95" name="TextBox 94"/>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96" name="Right Brace 95"/>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97" name="Group 96"/>
          <p:cNvGrpSpPr/>
          <p:nvPr/>
        </p:nvGrpSpPr>
        <p:grpSpPr>
          <a:xfrm>
            <a:off x="3807425" y="2497317"/>
            <a:ext cx="1301638" cy="779283"/>
            <a:chOff x="3807425" y="2497317"/>
            <a:chExt cx="1301638" cy="779283"/>
          </a:xfrm>
        </p:grpSpPr>
        <p:sp>
          <p:nvSpPr>
            <p:cNvPr id="98"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99" name="Up Arrow 9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00" name="Rounded Rectangle 99"/>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101" name="Group 100"/>
          <p:cNvGrpSpPr/>
          <p:nvPr/>
        </p:nvGrpSpPr>
        <p:grpSpPr>
          <a:xfrm>
            <a:off x="1522412" y="1922437"/>
            <a:ext cx="556099" cy="478800"/>
            <a:chOff x="1522412" y="1922437"/>
            <a:chExt cx="556099" cy="478800"/>
          </a:xfrm>
        </p:grpSpPr>
        <p:sp>
          <p:nvSpPr>
            <p:cNvPr id="102" name="Rounded Rectangle 101"/>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03"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104" name="TextBox 103"/>
          <p:cNvSpPr txBox="1"/>
          <p:nvPr/>
        </p:nvSpPr>
        <p:spPr>
          <a:xfrm>
            <a:off x="4929240" y="4652600"/>
            <a:ext cx="380232" cy="494879"/>
          </a:xfrm>
          <a:prstGeom prst="rect">
            <a:avLst/>
          </a:prstGeom>
          <a:noFill/>
        </p:spPr>
        <p:txBody>
          <a:bodyPr wrap="none" rtlCol="0">
            <a:spAutoFit/>
          </a:bodyPr>
          <a:lstStyle/>
          <a:p>
            <a:r>
              <a:rPr lang="en-GB" sz="2400" dirty="0" smtClean="0">
                <a:solidFill>
                  <a:srgbClr val="FF0000"/>
                </a:solidFill>
                <a:sym typeface="Wingdings" panose="05000000000000000000" pitchFamily="2" charset="2"/>
              </a:rPr>
              <a:t></a:t>
            </a:r>
            <a:endParaRPr lang="en-GB" sz="2400" dirty="0">
              <a:solidFill>
                <a:srgbClr val="FF0000"/>
              </a:solidFill>
            </a:endParaRPr>
          </a:p>
        </p:txBody>
      </p:sp>
    </p:spTree>
    <p:extLst>
      <p:ext uri="{BB962C8B-B14F-4D97-AF65-F5344CB8AC3E}">
        <p14:creationId xmlns:p14="http://schemas.microsoft.com/office/powerpoint/2010/main" val="311124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2">
                                            <p:txEl>
                                              <p:pRg st="3" end="3"/>
                                            </p:txEl>
                                          </p:spTgt>
                                        </p:tgtEl>
                                      </p:cBhvr>
                                    </p:animEffect>
                                    <p:animScale>
                                      <p:cBhvr>
                                        <p:cTn id="7" dur="250" autoRev="1" fill="hold"/>
                                        <p:tgtEl>
                                          <p:spTgt spid="32">
                                            <p:txEl>
                                              <p:pRg st="3" end="3"/>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5.48253E-7 3.7037E-7 L 0.06685 3.7037E-7 " pathEditMode="relative" rAng="0" ptsTypes="AA">
                                      <p:cBhvr>
                                        <p:cTn id="16" dur="2000" fill="hold"/>
                                        <p:tgtEl>
                                          <p:spTgt spid="4"/>
                                        </p:tgtEl>
                                        <p:attrNameLst>
                                          <p:attrName>ppt_x</p:attrName>
                                          <p:attrName>ppt_y</p:attrName>
                                        </p:attrNameLst>
                                      </p:cBhvr>
                                      <p:rCtr x="3334" y="0"/>
                                    </p:animMotion>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86"/>
                                        </p:tgtEl>
                                        <p:attrNameLst>
                                          <p:attrName>fillcolor</p:attrName>
                                        </p:attrNameLst>
                                      </p:cBhvr>
                                      <p:to>
                                        <p:clrVal>
                                          <a:srgbClr val="00B0F0"/>
                                        </p:clrVal>
                                      </p:to>
                                    </p:set>
                                    <p:set>
                                      <p:cBhvr>
                                        <p:cTn id="21" dur="indefinite"/>
                                        <p:tgtEl>
                                          <p:spTgt spid="86"/>
                                        </p:tgtEl>
                                        <p:attrNameLst>
                                          <p:attrName>fill.type</p:attrName>
                                        </p:attrNameLst>
                                      </p:cBhvr>
                                      <p:to>
                                        <p:strVal val="solid"/>
                                      </p:to>
                                    </p:set>
                                    <p:set>
                                      <p:cBhvr>
                                        <p:cTn id="22" dur="indefinite"/>
                                        <p:tgtEl>
                                          <p:spTgt spid="8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32"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effectLst/>
              </a:rPr>
              <a:t>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smtClean="0"/>
              <a:t>	swap(low</a:t>
            </a:r>
            <a:r>
              <a:rPr lang="en-US" altLang="en-US" sz="2000" dirty="0"/>
              <a:t>, </a:t>
            </a:r>
            <a:r>
              <a:rPr lang="en-US" altLang="en-US" sz="2000" dirty="0" err="1"/>
              <a:t>last_small</a:t>
            </a:r>
            <a:r>
              <a:rPr lang="en-US" altLang="en-US" sz="2000" dirty="0"/>
              <a:t>);</a:t>
            </a:r>
          </a:p>
          <a:p>
            <a:pPr marL="341313" indent="-168275">
              <a:spcBef>
                <a:spcPct val="0"/>
              </a:spcBef>
              <a:buClrTx/>
              <a:buFontTx/>
              <a:buNone/>
            </a:pPr>
            <a:r>
              <a:rPr lang="en-US" altLang="en-US" sz="2000" dirty="0" smtClean="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73" name="Straight Connector 72"/>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79" name="Up Arrow 78"/>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0"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81" name="Up Arrow 80"/>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2" name="Rounded Rectangle 8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3" name="Rounded Rectangle 82"/>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4" name="Rounded Rectangle 83"/>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5" name="Rounded Rectangle 84"/>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6" name="Rounded Rectangle 85"/>
          <p:cNvSpPr/>
          <p:nvPr/>
        </p:nvSpPr>
        <p:spPr>
          <a:xfrm>
            <a:off x="6075123"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7" name="Rounded Rectangle 86"/>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8" name="Rounded Rectangle 8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9" name="Rounded Rectangle 8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6856412" y="2532066"/>
            <a:ext cx="304800" cy="744534"/>
            <a:chOff x="6218932" y="2532066"/>
            <a:chExt cx="256480" cy="744534"/>
          </a:xfrm>
        </p:grpSpPr>
        <p:sp>
          <p:nvSpPr>
            <p:cNvPr id="9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91" name="Up Arrow 90"/>
            <p:cNvSpPr/>
            <p:nvPr/>
          </p:nvSpPr>
          <p:spPr>
            <a:xfrm>
              <a:off x="62830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93" name="TextBox 92"/>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94" name="Right Brace 93"/>
          <p:cNvSpPr/>
          <p:nvPr/>
        </p:nvSpPr>
        <p:spPr>
          <a:xfrm rot="16200000">
            <a:off x="3329947"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95" name="TextBox 94"/>
          <p:cNvSpPr txBox="1"/>
          <p:nvPr/>
        </p:nvSpPr>
        <p:spPr>
          <a:xfrm>
            <a:off x="5249309" y="1295400"/>
            <a:ext cx="845103" cy="387798"/>
          </a:xfrm>
          <a:prstGeom prst="rect">
            <a:avLst/>
          </a:prstGeom>
          <a:noFill/>
        </p:spPr>
        <p:txBody>
          <a:bodyPr wrap="non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96" name="Right Brace 95"/>
          <p:cNvSpPr/>
          <p:nvPr/>
        </p:nvSpPr>
        <p:spPr>
          <a:xfrm rot="16200000">
            <a:off x="5515288" y="929023"/>
            <a:ext cx="85128" cy="167008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97" name="Group 96"/>
          <p:cNvGrpSpPr/>
          <p:nvPr/>
        </p:nvGrpSpPr>
        <p:grpSpPr>
          <a:xfrm>
            <a:off x="3807425" y="2497317"/>
            <a:ext cx="1301638" cy="779283"/>
            <a:chOff x="3807425" y="2497317"/>
            <a:chExt cx="1301638" cy="779283"/>
          </a:xfrm>
        </p:grpSpPr>
        <p:sp>
          <p:nvSpPr>
            <p:cNvPr id="98"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99" name="Up Arrow 9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00" name="Rounded Rectangle 99"/>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101" name="Group 100"/>
          <p:cNvGrpSpPr/>
          <p:nvPr/>
        </p:nvGrpSpPr>
        <p:grpSpPr>
          <a:xfrm>
            <a:off x="1522412" y="1922437"/>
            <a:ext cx="556099" cy="478800"/>
            <a:chOff x="1522412" y="1922437"/>
            <a:chExt cx="556099" cy="478800"/>
          </a:xfrm>
        </p:grpSpPr>
        <p:sp>
          <p:nvSpPr>
            <p:cNvPr id="102" name="Rounded Rectangle 101"/>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03"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104" name="TextBox 103"/>
          <p:cNvSpPr txBox="1"/>
          <p:nvPr/>
        </p:nvSpPr>
        <p:spPr>
          <a:xfrm>
            <a:off x="4929240" y="4652600"/>
            <a:ext cx="380232" cy="494879"/>
          </a:xfrm>
          <a:prstGeom prst="rect">
            <a:avLst/>
          </a:prstGeom>
          <a:noFill/>
        </p:spPr>
        <p:txBody>
          <a:bodyPr wrap="none" rtlCol="0">
            <a:spAutoFit/>
          </a:bodyPr>
          <a:lstStyle/>
          <a:p>
            <a:r>
              <a:rPr lang="en-GB" sz="2400" dirty="0" smtClean="0">
                <a:solidFill>
                  <a:srgbClr val="FF0000"/>
                </a:solidFill>
                <a:sym typeface="Wingdings" panose="05000000000000000000" pitchFamily="2" charset="2"/>
              </a:rPr>
              <a:t></a:t>
            </a:r>
            <a:endParaRPr lang="en-GB" sz="2400" dirty="0">
              <a:solidFill>
                <a:srgbClr val="FF0000"/>
              </a:solidFill>
            </a:endParaRPr>
          </a:p>
        </p:txBody>
      </p:sp>
    </p:spTree>
    <p:extLst>
      <p:ext uri="{BB962C8B-B14F-4D97-AF65-F5344CB8AC3E}">
        <p14:creationId xmlns:p14="http://schemas.microsoft.com/office/powerpoint/2010/main" val="13755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dirty="0">
                <a:effectLst/>
              </a:rPr>
              <a:t>for (</a:t>
            </a:r>
            <a:r>
              <a:rPr lang="en-US" altLang="en-US" sz="2000" dirty="0" err="1">
                <a:effectLst/>
              </a:rPr>
              <a:t>i</a:t>
            </a:r>
            <a:r>
              <a:rPr lang="en-US" altLang="en-US" sz="2000" dirty="0">
                <a:effectLst/>
              </a:rPr>
              <a:t> = low+1; </a:t>
            </a:r>
            <a:r>
              <a:rPr lang="en-US" altLang="en-US" sz="2000" dirty="0" err="1">
                <a:effectLst/>
              </a:rPr>
              <a:t>i</a:t>
            </a:r>
            <a:r>
              <a:rPr lang="en-US" altLang="en-US" sz="2000" dirty="0">
                <a:effectLst/>
              </a:rPr>
              <a:t> &lt;= high; </a:t>
            </a:r>
            <a:r>
              <a:rPr lang="en-US" altLang="en-US" sz="2000" dirty="0" err="1">
                <a:effectLst/>
              </a:rPr>
              <a:t>i</a:t>
            </a:r>
            <a:r>
              <a:rPr lang="en-US" altLang="en-US" sz="1600" dirty="0">
                <a:effectLst/>
              </a:rPr>
              <a:t>++)</a:t>
            </a:r>
          </a:p>
          <a:p>
            <a:pPr>
              <a:spcBef>
                <a:spcPct val="0"/>
              </a:spcBef>
              <a:buClrTx/>
              <a:buNone/>
            </a:pPr>
            <a:r>
              <a:rPr lang="en-US" altLang="en-US" sz="2000" dirty="0">
                <a:effectLst/>
              </a:rPr>
              <a:t>			if (slot[</a:t>
            </a:r>
            <a:r>
              <a:rPr lang="en-US" altLang="en-US" sz="2000" dirty="0" err="1">
                <a:effectLst/>
              </a:rPr>
              <a:t>i</a:t>
            </a:r>
            <a:r>
              <a:rPr lang="en-US" altLang="en-US" sz="2000" dirty="0">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t>swap(++</a:t>
            </a:r>
            <a:r>
              <a:rPr lang="en-US" altLang="en-US" sz="2000" dirty="0" err="1"/>
              <a:t>last_small</a:t>
            </a:r>
            <a:r>
              <a:rPr lang="en-US" altLang="en-US" sz="2000" dirty="0"/>
              <a:t>, </a:t>
            </a:r>
            <a:r>
              <a:rPr lang="en-US" altLang="en-US" sz="2000" dirty="0" err="1"/>
              <a:t>i</a:t>
            </a:r>
            <a:r>
              <a:rPr lang="en-US" altLang="en-US" sz="2000" dirty="0"/>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5" name="Straight Connector 24"/>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1" name="Up Arrow 30"/>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2"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3" name="Up Arrow 32"/>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Rounded Rectangle 33"/>
          <p:cNvSpPr/>
          <p:nvPr/>
        </p:nvSpPr>
        <p:spPr>
          <a:xfrm>
            <a:off x="2185582" y="1922437"/>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4" name="Rounded Rectangle 53"/>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5"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nvGrpSpPr>
          <p:cNvPr id="56" name="Group 55"/>
          <p:cNvGrpSpPr/>
          <p:nvPr/>
        </p:nvGrpSpPr>
        <p:grpSpPr>
          <a:xfrm>
            <a:off x="1446212" y="2514600"/>
            <a:ext cx="1301638" cy="990600"/>
            <a:chOff x="1446212" y="2514600"/>
            <a:chExt cx="1301638" cy="990600"/>
          </a:xfrm>
        </p:grpSpPr>
        <p:sp>
          <p:nvSpPr>
            <p:cNvPr id="57"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58" name="Up Arrow 57"/>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9" name="Group 58"/>
          <p:cNvGrpSpPr/>
          <p:nvPr/>
        </p:nvGrpSpPr>
        <p:grpSpPr>
          <a:xfrm>
            <a:off x="2332732" y="2532066"/>
            <a:ext cx="256480" cy="744534"/>
            <a:chOff x="6218932" y="2532066"/>
            <a:chExt cx="256480" cy="744534"/>
          </a:xfrm>
        </p:grpSpPr>
        <p:sp>
          <p:nvSpPr>
            <p:cNvPr id="6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61" name="Up Arrow 60"/>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2" name="TextBox 61"/>
          <p:cNvSpPr txBox="1"/>
          <p:nvPr/>
        </p:nvSpPr>
        <p:spPr>
          <a:xfrm>
            <a:off x="4929240" y="4652600"/>
            <a:ext cx="426720" cy="535531"/>
          </a:xfrm>
          <a:prstGeom prst="rect">
            <a:avLst/>
          </a:prstGeom>
          <a:noFill/>
        </p:spPr>
        <p:txBody>
          <a:bodyPr wrap="none" rtlCol="0">
            <a:spAutoFit/>
          </a:bodyPr>
          <a:lstStyle/>
          <a:p>
            <a:r>
              <a:rPr lang="en-GB" sz="2400" dirty="0" smtClean="0">
                <a:solidFill>
                  <a:srgbClr val="00B050"/>
                </a:solidFill>
                <a:sym typeface="Wingdings" panose="05000000000000000000" pitchFamily="2" charset="2"/>
              </a:rPr>
              <a:t></a:t>
            </a:r>
            <a:endParaRPr lang="en-GB" sz="2400" dirty="0">
              <a:solidFill>
                <a:srgbClr val="00B050"/>
              </a:solidFill>
            </a:endParaRPr>
          </a:p>
        </p:txBody>
      </p:sp>
      <p:sp>
        <p:nvSpPr>
          <p:cNvPr id="35" name="TextBox 34"/>
          <p:cNvSpPr txBox="1"/>
          <p:nvPr/>
        </p:nvSpPr>
        <p:spPr>
          <a:xfrm>
            <a:off x="1995141" y="1295156"/>
            <a:ext cx="853119" cy="360612"/>
          </a:xfrm>
          <a:prstGeom prst="rect">
            <a:avLst/>
          </a:prstGeom>
          <a:noFill/>
        </p:spPr>
        <p:txBody>
          <a:bodyPr wrap="none" rtlCol="0">
            <a:spAutoFit/>
          </a:bodyPr>
          <a:lstStyle/>
          <a:p>
            <a:r>
              <a:rPr lang="en-GB" dirty="0">
                <a:solidFill>
                  <a:schemeClr val="tx1"/>
                </a:solidFill>
              </a:rPr>
              <a:t>&lt; pivot</a:t>
            </a:r>
          </a:p>
        </p:txBody>
      </p:sp>
      <p:sp>
        <p:nvSpPr>
          <p:cNvPr id="36" name="Right Brace 35"/>
          <p:cNvSpPr/>
          <p:nvPr/>
        </p:nvSpPr>
        <p:spPr>
          <a:xfrm rot="16200000">
            <a:off x="2380133" y="1511478"/>
            <a:ext cx="108210" cy="452052"/>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3293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7">
                                            <p:txEl>
                                              <p:pRg st="3" end="3"/>
                                            </p:txEl>
                                          </p:spTgt>
                                        </p:tgtEl>
                                        <p:attrNameLst>
                                          <p:attrName>style.fontWeight</p:attrName>
                                        </p:attrNameLst>
                                      </p:cBhvr>
                                      <p:to>
                                        <p:strVal val="bold"/>
                                      </p:to>
                                    </p:set>
                                  </p:childTnLst>
                                </p:cTn>
                              </p:par>
                              <p:par>
                                <p:cTn id="7" presetID="10"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animEffect transition="in" filter="fade">
                                      <p:cBhvr>
                                        <p:cTn id="9" dur="500"/>
                                        <p:tgtEl>
                                          <p:spTgt spid="62"/>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40814E-6 1.11111E-6 L 0.05739 1.11111E-6 " pathEditMode="relative" rAng="0" ptsTypes="AA">
                                      <p:cBhvr>
                                        <p:cTn id="13" dur="2000" fill="hold"/>
                                        <p:tgtEl>
                                          <p:spTgt spid="56"/>
                                        </p:tgtEl>
                                        <p:attrNameLst>
                                          <p:attrName>ppt_x</p:attrName>
                                          <p:attrName>ppt_y</p:attrName>
                                        </p:attrNameLst>
                                      </p:cBhvr>
                                      <p:rCtr x="2870" y="0"/>
                                    </p:animMotion>
                                  </p:childTnLst>
                                </p:cTn>
                              </p:par>
                            </p:childTnLst>
                          </p:cTn>
                        </p:par>
                      </p:childTnLst>
                    </p:cTn>
                  </p:par>
                  <p:par>
                    <p:cTn id="14" fill="hold">
                      <p:stCondLst>
                        <p:cond delay="indefinite"/>
                      </p:stCondLst>
                      <p:childTnLst>
                        <p:par>
                          <p:cTn id="15" fill="hold">
                            <p:stCondLst>
                              <p:cond delay="0"/>
                            </p:stCondLst>
                            <p:childTnLst>
                              <p:par>
                                <p:cTn id="16" presetID="1" presetClass="emph" presetSubtype="1" nodeType="clickEffect">
                                  <p:stCondLst>
                                    <p:cond delay="0"/>
                                  </p:stCondLst>
                                  <p:childTnLst>
                                    <p:set>
                                      <p:cBhvr>
                                        <p:cTn id="17" dur="indefinite"/>
                                        <p:tgtEl>
                                          <p:spTgt spid="34"/>
                                        </p:tgtEl>
                                        <p:attrNameLst>
                                          <p:attrName>fillcolor</p:attrName>
                                        </p:attrNameLst>
                                      </p:cBhvr>
                                      <p:to>
                                        <p:clrVal>
                                          <a:srgbClr val="FFFF00"/>
                                        </p:clrVal>
                                      </p:to>
                                    </p:set>
                                    <p:set>
                                      <p:cBhvr>
                                        <p:cTn id="18" dur="indefinite"/>
                                        <p:tgtEl>
                                          <p:spTgt spid="34"/>
                                        </p:tgtEl>
                                        <p:attrNameLst>
                                          <p:attrName>fill.type</p:attrName>
                                        </p:attrNameLst>
                                      </p:cBhvr>
                                      <p:to>
                                        <p:strVal val="solid"/>
                                      </p:to>
                                    </p:set>
                                    <p:set>
                                      <p:cBhvr>
                                        <p:cTn id="19" dur="indefinite"/>
                                        <p:tgtEl>
                                          <p:spTgt spid="34"/>
                                        </p:tgtEl>
                                        <p:attrNameLst>
                                          <p:attrName>fill.on</p:attrName>
                                        </p:attrNameLst>
                                      </p:cBhvr>
                                      <p:to>
                                        <p:strVal val="tru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35" grpId="0"/>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t>swap(++</a:t>
            </a:r>
            <a:r>
              <a:rPr lang="en-US" altLang="en-US" sz="2000" dirty="0" err="1"/>
              <a:t>last_small</a:t>
            </a:r>
            <a:r>
              <a:rPr lang="en-US" altLang="en-US" sz="2000" dirty="0"/>
              <a:t>, </a:t>
            </a:r>
            <a:r>
              <a:rPr lang="en-US" altLang="en-US" sz="2000" dirty="0" err="1"/>
              <a:t>i</a:t>
            </a:r>
            <a:r>
              <a:rPr lang="en-US" altLang="en-US" sz="2000" dirty="0"/>
              <a:t>);</a:t>
            </a:r>
          </a:p>
          <a:p>
            <a:pPr marL="173038" indent="20638">
              <a:spcBef>
                <a:spcPct val="0"/>
              </a:spcBef>
              <a:buClrTx/>
              <a:buFontTx/>
              <a:buNone/>
            </a:pPr>
            <a:r>
              <a:rPr lang="en-US" altLang="en-US" sz="2000" dirty="0"/>
              <a:t>	</a:t>
            </a:r>
            <a:r>
              <a:rPr lang="en-US" altLang="en-US" sz="2000" b="1" dirty="0">
                <a:effectLst>
                  <a:glow rad="101600">
                    <a:srgbClr val="FFC000">
                      <a:alpha val="60000"/>
                    </a:srgbClr>
                  </a:glow>
                </a:effectLst>
              </a:rPr>
              <a:t>swap(low, </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a:t>
            </a:r>
          </a:p>
          <a:p>
            <a:pPr marL="341313" indent="-168275">
              <a:spcBef>
                <a:spcPct val="0"/>
              </a:spcBef>
              <a:buClrTx/>
              <a:buFontTx/>
              <a:buNone/>
            </a:pPr>
            <a:r>
              <a:rPr lang="en-US" altLang="en-US" sz="2000" dirty="0"/>
              <a:t>		</a:t>
            </a:r>
            <a:r>
              <a:rPr lang="en-US" altLang="en-US" sz="2000" b="1" dirty="0">
                <a:effectLst>
                  <a:glow rad="101600">
                    <a:srgbClr val="FFC000">
                      <a:alpha val="60000"/>
                    </a:srgbClr>
                  </a:glow>
                </a:effectLst>
              </a:rPr>
              <a:t>return </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sp>
        <p:nvSpPr>
          <p:cNvPr id="19" name="Text Box 54"/>
          <p:cNvSpPr txBox="1">
            <a:spLocks noChangeArrowheads="1"/>
          </p:cNvSpPr>
          <p:nvPr/>
        </p:nvSpPr>
        <p:spPr bwMode="gray">
          <a:xfrm>
            <a:off x="6323012" y="3276600"/>
            <a:ext cx="3124200" cy="2259722"/>
          </a:xfrm>
          <a:prstGeom prst="rect">
            <a:avLst/>
          </a:prstGeom>
          <a:solidFill>
            <a:schemeClr val="accent3">
              <a:lumMod val="95000"/>
            </a:schemeClr>
          </a:solidFill>
          <a:ln>
            <a:noFill/>
          </a:ln>
        </p:spPr>
        <p:txBody>
          <a:bodyPr wrap="square" lIns="92075" tIns="46038" rIns="92075" bIns="46038">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eaLnBrk="1" hangingPunct="1">
              <a:lnSpc>
                <a:spcPct val="120000"/>
              </a:lnSpc>
              <a:buSzPct val="60000"/>
              <a:buFont typeface="Monotype Sorts" pitchFamily="2" charset="2"/>
              <a:buNone/>
            </a:pPr>
            <a:r>
              <a:rPr kumimoji="0" lang="en-US" altLang="en-US" sz="1600" dirty="0" smtClean="0">
                <a:solidFill>
                  <a:srgbClr val="C00000"/>
                </a:solidFill>
                <a:latin typeface="Arial" panose="020B0604020202020204" pitchFamily="34" charset="0"/>
              </a:rPr>
              <a:t>Note: </a:t>
            </a:r>
          </a:p>
          <a:p>
            <a:pPr marL="285750" indent="-285750"/>
            <a:r>
              <a:rPr kumimoji="0" lang="en-US" altLang="en-US" sz="1600" b="0" dirty="0" smtClean="0">
                <a:latin typeface="Arial" panose="020B0604020202020204" pitchFamily="34" charset="0"/>
              </a:rPr>
              <a:t>Loop </a:t>
            </a:r>
            <a:r>
              <a:rPr kumimoji="0" lang="en-US" altLang="en-US" sz="1600" b="0" dirty="0">
                <a:latin typeface="Arial" panose="020B0604020202020204" pitchFamily="34" charset="0"/>
              </a:rPr>
              <a:t>terminates when</a:t>
            </a:r>
            <a:r>
              <a:rPr kumimoji="0" lang="en-US" altLang="en-US" sz="1600" b="0" dirty="0">
                <a:solidFill>
                  <a:srgbClr val="CC0099"/>
                </a:solidFill>
                <a:latin typeface="Arial" panose="020B0604020202020204" pitchFamily="34" charset="0"/>
              </a:rPr>
              <a:t> </a:t>
            </a:r>
            <a:r>
              <a:rPr kumimoji="0" lang="en-US" altLang="en-US" sz="1600" i="1" dirty="0" err="1">
                <a:solidFill>
                  <a:srgbClr val="CC0099"/>
                </a:solidFill>
                <a:latin typeface="Arial" panose="020B0604020202020204" pitchFamily="34" charset="0"/>
              </a:rPr>
              <a:t>i</a:t>
            </a:r>
            <a:r>
              <a:rPr kumimoji="0" lang="en-US" altLang="en-US" sz="1600" b="0" dirty="0">
                <a:solidFill>
                  <a:srgbClr val="CC0099"/>
                </a:solidFill>
                <a:latin typeface="Arial" panose="020B0604020202020204" pitchFamily="34" charset="0"/>
              </a:rPr>
              <a:t> </a:t>
            </a:r>
            <a:r>
              <a:rPr kumimoji="0" lang="en-US" altLang="en-US" sz="1600" b="0" dirty="0">
                <a:latin typeface="Arial" panose="020B0604020202020204" pitchFamily="34" charset="0"/>
              </a:rPr>
              <a:t>reaches </a:t>
            </a:r>
            <a:r>
              <a:rPr kumimoji="0" lang="en-US" altLang="en-US" sz="1600" b="0" dirty="0">
                <a:solidFill>
                  <a:srgbClr val="0070C0"/>
                </a:solidFill>
                <a:latin typeface="Arial" panose="020B0604020202020204" pitchFamily="34" charset="0"/>
              </a:rPr>
              <a:t>high</a:t>
            </a:r>
            <a:r>
              <a:rPr kumimoji="0" lang="en-US" altLang="en-US" sz="1600" b="0" dirty="0">
                <a:latin typeface="Arial" panose="020B0604020202020204" pitchFamily="34" charset="0"/>
              </a:rPr>
              <a:t>; </a:t>
            </a:r>
            <a:endParaRPr kumimoji="0" lang="en-US" altLang="en-US" sz="1600" b="0" dirty="0" smtClean="0">
              <a:latin typeface="Arial" panose="020B0604020202020204" pitchFamily="34" charset="0"/>
            </a:endParaRPr>
          </a:p>
          <a:p>
            <a:pPr marL="285750" indent="-285750"/>
            <a:r>
              <a:rPr kumimoji="0" lang="en-US" altLang="en-US" sz="1600" b="0" dirty="0" smtClean="0">
                <a:latin typeface="Arial" panose="020B0604020202020204" pitchFamily="34" charset="0"/>
              </a:rPr>
              <a:t>swap </a:t>
            </a:r>
            <a:r>
              <a:rPr kumimoji="0" lang="en-US" altLang="en-US" sz="1600" dirty="0">
                <a:solidFill>
                  <a:srgbClr val="00B050"/>
                </a:solidFill>
                <a:latin typeface="Arial" panose="020B0604020202020204" pitchFamily="34" charset="0"/>
              </a:rPr>
              <a:t>pivot </a:t>
            </a:r>
            <a:r>
              <a:rPr kumimoji="0" lang="en-US" altLang="en-US" sz="1600" b="0" dirty="0">
                <a:latin typeface="Arial" panose="020B0604020202020204" pitchFamily="34" charset="0"/>
              </a:rPr>
              <a:t>from position </a:t>
            </a:r>
            <a:r>
              <a:rPr kumimoji="0" lang="en-US" altLang="en-US" sz="1600" b="0" dirty="0">
                <a:solidFill>
                  <a:srgbClr val="0070C0"/>
                </a:solidFill>
                <a:latin typeface="Arial" panose="020B0604020202020204" pitchFamily="34" charset="0"/>
              </a:rPr>
              <a:t>low</a:t>
            </a:r>
            <a:r>
              <a:rPr kumimoji="0" lang="en-US" altLang="en-US" sz="1600" b="0" dirty="0">
                <a:latin typeface="Arial" panose="020B0604020202020204" pitchFamily="34" charset="0"/>
              </a:rPr>
              <a:t> to position </a:t>
            </a:r>
            <a:r>
              <a:rPr kumimoji="0" lang="en-US" altLang="en-US" sz="1600" b="0" dirty="0" err="1" smtClean="0">
                <a:solidFill>
                  <a:srgbClr val="0070C0"/>
                </a:solidFill>
                <a:latin typeface="Arial" panose="020B0604020202020204" pitchFamily="34" charset="0"/>
              </a:rPr>
              <a:t>last_small</a:t>
            </a:r>
            <a:r>
              <a:rPr kumimoji="0" lang="en-US" altLang="en-US" sz="1600" b="0" dirty="0" smtClean="0">
                <a:latin typeface="Arial" panose="020B0604020202020204" pitchFamily="34" charset="0"/>
              </a:rPr>
              <a:t>, </a:t>
            </a:r>
            <a:r>
              <a:rPr kumimoji="0" lang="en-US" altLang="en-US" sz="1600" b="0" dirty="0">
                <a:latin typeface="Arial" panose="020B0604020202020204" pitchFamily="34" charset="0"/>
              </a:rPr>
              <a:t>to obtain </a:t>
            </a:r>
            <a:r>
              <a:rPr kumimoji="0" lang="en-US" altLang="en-US" sz="1600" b="0" dirty="0" smtClean="0">
                <a:latin typeface="Arial" panose="020B0604020202020204" pitchFamily="34" charset="0"/>
              </a:rPr>
              <a:t>the final </a:t>
            </a:r>
            <a:r>
              <a:rPr kumimoji="0" lang="en-US" altLang="en-US" sz="1600" b="0" dirty="0">
                <a:latin typeface="Arial" panose="020B0604020202020204" pitchFamily="34" charset="0"/>
              </a:rPr>
              <a:t>position of pivot </a:t>
            </a:r>
            <a:r>
              <a:rPr kumimoji="0" lang="en-US" altLang="en-US" sz="1600" b="0" dirty="0" smtClean="0">
                <a:latin typeface="Arial" panose="020B0604020202020204" pitchFamily="34" charset="0"/>
              </a:rPr>
              <a:t>element.</a:t>
            </a:r>
            <a:endParaRPr kumimoji="0" lang="en-US" altLang="en-US" sz="1100" b="0" dirty="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6" name="Up Arrow 25"/>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8" name="Up Arrow 27"/>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9" name="Rounded Rectangle 28"/>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0" name="Rounded Rectangle 29"/>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1" name="Rounded Rectangle 30"/>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6075123"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6723378"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7398149" y="1903733"/>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1522412" y="1922437"/>
            <a:ext cx="556099" cy="478800"/>
            <a:chOff x="1522412" y="1922437"/>
            <a:chExt cx="556099" cy="478800"/>
          </a:xfrm>
        </p:grpSpPr>
        <p:sp>
          <p:nvSpPr>
            <p:cNvPr id="50" name="Rounded Rectangle 49"/>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53"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56" name="Rounded Rectangle 55"/>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7" name="TextBox 56"/>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58" name="Right Brace 57"/>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59" name="TextBox 58"/>
          <p:cNvSpPr txBox="1"/>
          <p:nvPr/>
        </p:nvSpPr>
        <p:spPr>
          <a:xfrm>
            <a:off x="5631333" y="1295400"/>
            <a:ext cx="845103" cy="387798"/>
          </a:xfrm>
          <a:prstGeom prst="rect">
            <a:avLst/>
          </a:prstGeom>
          <a:noFill/>
        </p:spPr>
        <p:txBody>
          <a:bodyPr wrap="none" rtlCol="0">
            <a:spAutoFit/>
          </a:bodyPr>
          <a:lstStyle/>
          <a:p>
            <a:r>
              <a:rPr lang="en-GB" dirty="0" smtClean="0">
                <a:solidFill>
                  <a:schemeClr val="tx1"/>
                </a:solidFill>
              </a:rPr>
              <a:t>≥ pivot</a:t>
            </a:r>
            <a:endParaRPr lang="en-GB" dirty="0">
              <a:solidFill>
                <a:schemeClr val="tx1"/>
              </a:solidFill>
            </a:endParaRPr>
          </a:p>
        </p:txBody>
      </p:sp>
      <p:sp>
        <p:nvSpPr>
          <p:cNvPr id="60" name="Right Brace 59"/>
          <p:cNvSpPr/>
          <p:nvPr/>
        </p:nvSpPr>
        <p:spPr>
          <a:xfrm rot="16200000">
            <a:off x="6253287" y="158875"/>
            <a:ext cx="195246" cy="3144603"/>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1" name="Up Arrow 60"/>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7340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9.65053E-7 2.22222E-6 L 0.26691 2.22222E-6 " pathEditMode="relative" rAng="0" ptsTypes="AA">
                                      <p:cBhvr>
                                        <p:cTn id="6" dur="2000" fill="hold"/>
                                        <p:tgtEl>
                                          <p:spTgt spid="4"/>
                                        </p:tgtEl>
                                        <p:attrNameLst>
                                          <p:attrName>ppt_x</p:attrName>
                                          <p:attrName>ppt_y</p:attrName>
                                        </p:attrNameLst>
                                      </p:cBhvr>
                                      <p:rCtr x="13338" y="0"/>
                                    </p:animMotion>
                                  </p:childTnLst>
                                </p:cTn>
                              </p:par>
                              <p:par>
                                <p:cTn id="7" presetID="35" presetClass="path" presetSubtype="0" accel="50000" decel="50000" fill="hold" grpId="0" nodeType="withEffect">
                                  <p:stCondLst>
                                    <p:cond delay="0"/>
                                  </p:stCondLst>
                                  <p:childTnLst>
                                    <p:animMotion origin="layout" path="M 3.39853E-7 2.22222E-6 L -0.26595 2.22222E-6 " pathEditMode="relative" rAng="0" ptsTypes="AA">
                                      <p:cBhvr>
                                        <p:cTn id="8" dur="2000" fill="hold"/>
                                        <p:tgtEl>
                                          <p:spTgt spid="49"/>
                                        </p:tgtEl>
                                        <p:attrNameLst>
                                          <p:attrName>ppt_x</p:attrName>
                                          <p:attrName>ppt_y</p:attrName>
                                        </p:attrNameLst>
                                      </p:cBhvr>
                                      <p:rCtr x="-13306" y="0"/>
                                    </p:animMotion>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47">
                                            <p:txEl>
                                              <p:pRg st="6" end="6"/>
                                            </p:txEl>
                                          </p:spTgt>
                                        </p:tgtEl>
                                      </p:cBhvr>
                                    </p:animEffect>
                                    <p:animScale>
                                      <p:cBhvr>
                                        <p:cTn id="13" dur="250" autoRev="1" fill="hold"/>
                                        <p:tgtEl>
                                          <p:spTgt spid="47">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Quicksort (Example)</a:t>
            </a:r>
            <a:endParaRPr lang="en-GB" dirty="0"/>
          </a:p>
        </p:txBody>
      </p:sp>
    </p:spTree>
    <p:extLst>
      <p:ext uri="{BB962C8B-B14F-4D97-AF65-F5344CB8AC3E}">
        <p14:creationId xmlns:p14="http://schemas.microsoft.com/office/powerpoint/2010/main" val="162460015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5" name="Rounded Rectangle 4"/>
          <p:cNvSpPr/>
          <p:nvPr/>
        </p:nvSpPr>
        <p:spPr>
          <a:xfrm>
            <a:off x="2055812" y="1829488"/>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6" name="Rectangle 5"/>
          <p:cNvSpPr/>
          <p:nvPr/>
        </p:nvSpPr>
        <p:spPr>
          <a:xfrm>
            <a:off x="2324675"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8" name="Rounded Rectangle 7"/>
          <p:cNvSpPr/>
          <p:nvPr/>
        </p:nvSpPr>
        <p:spPr>
          <a:xfrm>
            <a:off x="2718982"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9" name="Rectangle 8"/>
          <p:cNvSpPr/>
          <p:nvPr/>
        </p:nvSpPr>
        <p:spPr>
          <a:xfrm>
            <a:off x="291054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0" name="Rounded Rectangle 9"/>
          <p:cNvSpPr/>
          <p:nvPr/>
        </p:nvSpPr>
        <p:spPr>
          <a:xfrm>
            <a:off x="3367238"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11" name="Rectangle 10"/>
          <p:cNvSpPr/>
          <p:nvPr/>
        </p:nvSpPr>
        <p:spPr>
          <a:xfrm>
            <a:off x="356423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2" name="Rounded Rectangle 11"/>
          <p:cNvSpPr/>
          <p:nvPr/>
        </p:nvSpPr>
        <p:spPr>
          <a:xfrm>
            <a:off x="4015495"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13" name="Rectangle 12"/>
          <p:cNvSpPr/>
          <p:nvPr/>
        </p:nvSpPr>
        <p:spPr>
          <a:xfrm>
            <a:off x="4185484"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4" name="Rounded Rectangle 13"/>
          <p:cNvSpPr/>
          <p:nvPr/>
        </p:nvSpPr>
        <p:spPr>
          <a:xfrm>
            <a:off x="4663752"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15" name="Rectangle 14"/>
          <p:cNvSpPr/>
          <p:nvPr/>
        </p:nvSpPr>
        <p:spPr>
          <a:xfrm>
            <a:off x="485860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 name="Rounded Rectangle 16"/>
          <p:cNvSpPr/>
          <p:nvPr/>
        </p:nvSpPr>
        <p:spPr>
          <a:xfrm>
            <a:off x="5312009"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18" name="Rectangle 17"/>
          <p:cNvSpPr/>
          <p:nvPr/>
        </p:nvSpPr>
        <p:spPr>
          <a:xfrm>
            <a:off x="5520677"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9" name="Rounded Rectangle 18"/>
          <p:cNvSpPr/>
          <p:nvPr/>
        </p:nvSpPr>
        <p:spPr>
          <a:xfrm>
            <a:off x="5960266"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20" name="Rectangle 19"/>
          <p:cNvSpPr/>
          <p:nvPr/>
        </p:nvSpPr>
        <p:spPr>
          <a:xfrm>
            <a:off x="6174368"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21" name="Rounded Rectangle 20"/>
          <p:cNvSpPr/>
          <p:nvPr/>
        </p:nvSpPr>
        <p:spPr>
          <a:xfrm>
            <a:off x="6608523"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22" name="Rectangle 21"/>
          <p:cNvSpPr/>
          <p:nvPr/>
        </p:nvSpPr>
        <p:spPr>
          <a:xfrm>
            <a:off x="679561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23" name="Rounded Rectangle 22"/>
          <p:cNvSpPr/>
          <p:nvPr/>
        </p:nvSpPr>
        <p:spPr>
          <a:xfrm>
            <a:off x="7256778"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24" name="Rectangle 23"/>
          <p:cNvSpPr/>
          <p:nvPr/>
        </p:nvSpPr>
        <p:spPr>
          <a:xfrm>
            <a:off x="7448342"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2" name="TextBox 1"/>
          <p:cNvSpPr txBox="1"/>
          <p:nvPr/>
        </p:nvSpPr>
        <p:spPr>
          <a:xfrm>
            <a:off x="869763" y="1928904"/>
            <a:ext cx="768159" cy="461665"/>
          </a:xfrm>
          <a:prstGeom prst="rect">
            <a:avLst/>
          </a:prstGeom>
          <a:noFill/>
        </p:spPr>
        <p:txBody>
          <a:bodyPr wrap="none" rtlCol="0">
            <a:spAutoFit/>
          </a:bodyPr>
          <a:lstStyle/>
          <a:p>
            <a:r>
              <a:rPr lang="en-GB" sz="2000" dirty="0" smtClean="0">
                <a:solidFill>
                  <a:schemeClr val="tx1"/>
                </a:solidFill>
              </a:rPr>
              <a:t>Start</a:t>
            </a:r>
            <a:endParaRPr lang="en-GB" sz="2000" dirty="0">
              <a:solidFill>
                <a:schemeClr val="tx1"/>
              </a:solidFill>
            </a:endParaRPr>
          </a:p>
        </p:txBody>
      </p:sp>
      <p:sp>
        <p:nvSpPr>
          <p:cNvPr id="27" name="Rounded Rectangle 26"/>
          <p:cNvSpPr/>
          <p:nvPr/>
        </p:nvSpPr>
        <p:spPr>
          <a:xfrm>
            <a:off x="7942578" y="18107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28" name="Rectangle 27"/>
          <p:cNvSpPr/>
          <p:nvPr/>
        </p:nvSpPr>
        <p:spPr>
          <a:xfrm>
            <a:off x="8134142"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grpSp>
        <p:nvGrpSpPr>
          <p:cNvPr id="29" name="Group 28"/>
          <p:cNvGrpSpPr/>
          <p:nvPr/>
        </p:nvGrpSpPr>
        <p:grpSpPr>
          <a:xfrm>
            <a:off x="4582207" y="2390569"/>
            <a:ext cx="737381" cy="625605"/>
            <a:chOff x="801409" y="2368839"/>
            <a:chExt cx="737381" cy="625605"/>
          </a:xfrm>
        </p:grpSpPr>
        <p:sp>
          <p:nvSpPr>
            <p:cNvPr id="30" name="Text Box 14"/>
            <p:cNvSpPr txBox="1">
              <a:spLocks noChangeArrowheads="1"/>
            </p:cNvSpPr>
            <p:nvPr/>
          </p:nvSpPr>
          <p:spPr bwMode="gray">
            <a:xfrm>
              <a:off x="801409" y="2569070"/>
              <a:ext cx="737381"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p</a:t>
              </a:r>
              <a:r>
                <a:rPr lang="en-US" altLang="en-US" sz="1800" dirty="0" smtClean="0">
                  <a:solidFill>
                    <a:schemeClr val="tx1"/>
                  </a:solidFill>
                </a:rPr>
                <a:t>ivot</a:t>
              </a:r>
              <a:endParaRPr lang="en-US" altLang="en-US" sz="1400" dirty="0">
                <a:solidFill>
                  <a:schemeClr val="tx1"/>
                </a:solidFill>
              </a:endParaRPr>
            </a:p>
          </p:txBody>
        </p:sp>
        <p:sp>
          <p:nvSpPr>
            <p:cNvPr id="31" name="Up Arrow 30"/>
            <p:cNvSpPr/>
            <p:nvPr/>
          </p:nvSpPr>
          <p:spPr>
            <a:xfrm>
              <a:off x="1122511" y="2368839"/>
              <a:ext cx="108000" cy="288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3" name="Rectangle 32"/>
          <p:cNvSpPr/>
          <p:nvPr/>
        </p:nvSpPr>
        <p:spPr>
          <a:xfrm>
            <a:off x="2337593"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34" name="Rounded Rectangle 33"/>
          <p:cNvSpPr/>
          <p:nvPr/>
        </p:nvSpPr>
        <p:spPr>
          <a:xfrm>
            <a:off x="2731900"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35" name="Rectangle 34"/>
          <p:cNvSpPr/>
          <p:nvPr/>
        </p:nvSpPr>
        <p:spPr>
          <a:xfrm>
            <a:off x="2923464"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36" name="Rounded Rectangle 35"/>
          <p:cNvSpPr/>
          <p:nvPr/>
        </p:nvSpPr>
        <p:spPr>
          <a:xfrm>
            <a:off x="3380156"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37" name="Rectangle 36"/>
          <p:cNvSpPr/>
          <p:nvPr/>
        </p:nvSpPr>
        <p:spPr>
          <a:xfrm>
            <a:off x="3577154"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38" name="Rounded Rectangle 37"/>
          <p:cNvSpPr/>
          <p:nvPr/>
        </p:nvSpPr>
        <p:spPr>
          <a:xfrm>
            <a:off x="4028413"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39" name="Rectangle 38"/>
          <p:cNvSpPr/>
          <p:nvPr/>
        </p:nvSpPr>
        <p:spPr>
          <a:xfrm>
            <a:off x="419840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0" name="Rounded Rectangle 39"/>
          <p:cNvSpPr/>
          <p:nvPr/>
        </p:nvSpPr>
        <p:spPr>
          <a:xfrm>
            <a:off x="4787513" y="3408248"/>
            <a:ext cx="558000" cy="478800"/>
          </a:xfrm>
          <a:prstGeom prst="roundRect">
            <a:avLst/>
          </a:prstGeom>
          <a:solidFill>
            <a:srgbClr val="66990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41" name="Rectangle 40"/>
          <p:cNvSpPr/>
          <p:nvPr/>
        </p:nvSpPr>
        <p:spPr>
          <a:xfrm>
            <a:off x="49895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2" name="Rounded Rectangle 41"/>
          <p:cNvSpPr/>
          <p:nvPr/>
        </p:nvSpPr>
        <p:spPr>
          <a:xfrm>
            <a:off x="5520179"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43" name="Rectangle 42"/>
          <p:cNvSpPr/>
          <p:nvPr/>
        </p:nvSpPr>
        <p:spPr>
          <a:xfrm>
            <a:off x="5728847"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44" name="Rounded Rectangle 43"/>
          <p:cNvSpPr/>
          <p:nvPr/>
        </p:nvSpPr>
        <p:spPr>
          <a:xfrm>
            <a:off x="6168436"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45" name="Rectangle 44"/>
          <p:cNvSpPr/>
          <p:nvPr/>
        </p:nvSpPr>
        <p:spPr>
          <a:xfrm>
            <a:off x="6382538"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46" name="Rounded Rectangle 45"/>
          <p:cNvSpPr/>
          <p:nvPr/>
        </p:nvSpPr>
        <p:spPr>
          <a:xfrm>
            <a:off x="6816693"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47" name="Rectangle 46"/>
          <p:cNvSpPr/>
          <p:nvPr/>
        </p:nvSpPr>
        <p:spPr>
          <a:xfrm>
            <a:off x="7003786"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48" name="Rounded Rectangle 47"/>
          <p:cNvSpPr/>
          <p:nvPr/>
        </p:nvSpPr>
        <p:spPr>
          <a:xfrm>
            <a:off x="7464948"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49" name="Rectangle 48"/>
          <p:cNvSpPr/>
          <p:nvPr/>
        </p:nvSpPr>
        <p:spPr>
          <a:xfrm>
            <a:off x="76565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50" name="TextBox 49"/>
          <p:cNvSpPr txBox="1"/>
          <p:nvPr/>
        </p:nvSpPr>
        <p:spPr>
          <a:xfrm>
            <a:off x="869763" y="3416816"/>
            <a:ext cx="854721" cy="461665"/>
          </a:xfrm>
          <a:prstGeom prst="rect">
            <a:avLst/>
          </a:prstGeom>
          <a:noFill/>
        </p:spPr>
        <p:txBody>
          <a:bodyPr wrap="none" rtlCol="0">
            <a:spAutoFit/>
          </a:bodyPr>
          <a:lstStyle/>
          <a:p>
            <a:r>
              <a:rPr lang="en-GB" sz="2000" dirty="0" smtClean="0">
                <a:solidFill>
                  <a:schemeClr val="tx1"/>
                </a:solidFill>
              </a:rPr>
              <a:t>Swap</a:t>
            </a:r>
            <a:endParaRPr lang="en-GB" sz="2000" dirty="0">
              <a:solidFill>
                <a:schemeClr val="tx1"/>
              </a:solidFill>
            </a:endParaRPr>
          </a:p>
        </p:txBody>
      </p:sp>
      <p:sp>
        <p:nvSpPr>
          <p:cNvPr id="51" name="Rounded Rectangle 50"/>
          <p:cNvSpPr/>
          <p:nvPr/>
        </p:nvSpPr>
        <p:spPr>
          <a:xfrm>
            <a:off x="8150748" y="338097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52" name="Rectangle 51"/>
          <p:cNvSpPr/>
          <p:nvPr/>
        </p:nvSpPr>
        <p:spPr>
          <a:xfrm>
            <a:off x="83423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58" name="Rectangle 57"/>
          <p:cNvSpPr/>
          <p:nvPr/>
        </p:nvSpPr>
        <p:spPr>
          <a:xfrm>
            <a:off x="885363" y="4231943"/>
            <a:ext cx="3187091"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Partition </a:t>
            </a:r>
            <a:r>
              <a:rPr lang="en-US" altLang="en-US" sz="2000" dirty="0">
                <a:solidFill>
                  <a:schemeClr val="tx1"/>
                </a:solidFill>
                <a:latin typeface="+mn-lt"/>
              </a:rPr>
              <a:t>the elements </a:t>
            </a:r>
            <a:r>
              <a:rPr lang="en-US" altLang="en-US" sz="2000" dirty="0" smtClean="0">
                <a:solidFill>
                  <a:schemeClr val="tx1"/>
                </a:solidFill>
                <a:latin typeface="+mn-lt"/>
              </a:rPr>
              <a:t>…</a:t>
            </a:r>
            <a:endParaRPr lang="en-US" altLang="en-US" dirty="0">
              <a:solidFill>
                <a:schemeClr val="tx1"/>
              </a:solidFill>
              <a:latin typeface="+mn-lt"/>
            </a:endParaRPr>
          </a:p>
        </p:txBody>
      </p:sp>
      <p:sp>
        <p:nvSpPr>
          <p:cNvPr id="32" name="Rounded Rectangle 31"/>
          <p:cNvSpPr/>
          <p:nvPr/>
        </p:nvSpPr>
        <p:spPr>
          <a:xfrm>
            <a:off x="2068730" y="3399681"/>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26" presetClass="emph" presetSubtype="0" fill="hold" grpId="1" nodeType="clickEffect">
                                  <p:stCondLst>
                                    <p:cond delay="0"/>
                                  </p:stCondLst>
                                  <p:childTnLst>
                                    <p:animEffect transition="out" filter="fade">
                                      <p:cBhvr>
                                        <p:cTn id="76" dur="500" tmFilter="0, 0; .2, .5; .8, .5; 1, 0"/>
                                        <p:tgtEl>
                                          <p:spTgt spid="32"/>
                                        </p:tgtEl>
                                      </p:cBhvr>
                                    </p:animEffect>
                                    <p:animScale>
                                      <p:cBhvr>
                                        <p:cTn id="77" dur="250" autoRev="1" fill="hold"/>
                                        <p:tgtEl>
                                          <p:spTgt spid="32"/>
                                        </p:tgtEl>
                                      </p:cBhvr>
                                      <p:by x="105000" y="105000"/>
                                    </p:animScale>
                                  </p:childTnLst>
                                </p:cTn>
                              </p:par>
                              <p:par>
                                <p:cTn id="78" presetID="26" presetClass="emph" presetSubtype="0" fill="hold" grpId="1" nodeType="withEffect">
                                  <p:stCondLst>
                                    <p:cond delay="0"/>
                                  </p:stCondLst>
                                  <p:childTnLst>
                                    <p:animEffect transition="out" filter="fade">
                                      <p:cBhvr>
                                        <p:cTn id="79" dur="500" tmFilter="0, 0; .2, .5; .8, .5; 1, 0"/>
                                        <p:tgtEl>
                                          <p:spTgt spid="33"/>
                                        </p:tgtEl>
                                      </p:cBhvr>
                                    </p:animEffect>
                                    <p:animScale>
                                      <p:cBhvr>
                                        <p:cTn id="80" dur="250" autoRev="1" fill="hold"/>
                                        <p:tgtEl>
                                          <p:spTgt spid="33"/>
                                        </p:tgtEl>
                                      </p:cBhvr>
                                      <p:by x="105000" y="105000"/>
                                    </p:animScale>
                                  </p:childTnLst>
                                </p:cTn>
                              </p:par>
                              <p:par>
                                <p:cTn id="81" presetID="26" presetClass="emph" presetSubtype="0" fill="hold" grpId="1" nodeType="withEffect">
                                  <p:stCondLst>
                                    <p:cond delay="0"/>
                                  </p:stCondLst>
                                  <p:childTnLst>
                                    <p:animEffect transition="out" filter="fade">
                                      <p:cBhvr>
                                        <p:cTn id="82" dur="500" tmFilter="0, 0; .2, .5; .8, .5; 1, 0"/>
                                        <p:tgtEl>
                                          <p:spTgt spid="41"/>
                                        </p:tgtEl>
                                      </p:cBhvr>
                                    </p:animEffect>
                                    <p:animScale>
                                      <p:cBhvr>
                                        <p:cTn id="83" dur="250" autoRev="1" fill="hold"/>
                                        <p:tgtEl>
                                          <p:spTgt spid="41"/>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0"/>
                                        </p:tgtEl>
                                      </p:cBhvr>
                                    </p:animEffect>
                                    <p:animScale>
                                      <p:cBhvr>
                                        <p:cTn id="86" dur="250" autoRev="1" fill="hold"/>
                                        <p:tgtEl>
                                          <p:spTgt spid="40"/>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500"/>
                                        <p:tgtEl>
                                          <p:spTgt spid="58"/>
                                        </p:tgtEl>
                                      </p:cBhvr>
                                    </p:animEffect>
                                  </p:childTnLst>
                                </p:cTn>
                              </p:par>
                            </p:childTnLst>
                          </p:cTn>
                        </p:par>
                      </p:childTnLst>
                    </p:cTn>
                  </p:par>
                  <p:par>
                    <p:cTn id="92" fill="hold">
                      <p:stCondLst>
                        <p:cond delay="indefinite"/>
                      </p:stCondLst>
                      <p:childTnLst>
                        <p:par>
                          <p:cTn id="93" fill="hold">
                            <p:stCondLst>
                              <p:cond delay="0"/>
                            </p:stCondLst>
                            <p:childTnLst>
                              <p:par>
                                <p:cTn id="94" presetID="63" presetClass="path" presetSubtype="0" accel="50000" decel="50000" fill="hold" grpId="2" nodeType="clickEffect">
                                  <p:stCondLst>
                                    <p:cond delay="0"/>
                                  </p:stCondLst>
                                  <p:childTnLst>
                                    <p:animMotion origin="layout" path="M -4.91504E-6 4.44444E-6 L 0.26916 4.44444E-6 " pathEditMode="relative" rAng="0" ptsTypes="AA">
                                      <p:cBhvr>
                                        <p:cTn id="95" dur="2000" fill="hold"/>
                                        <p:tgtEl>
                                          <p:spTgt spid="32"/>
                                        </p:tgtEl>
                                        <p:attrNameLst>
                                          <p:attrName>ppt_x</p:attrName>
                                          <p:attrName>ppt_y</p:attrName>
                                        </p:attrNameLst>
                                      </p:cBhvr>
                                      <p:rCtr x="13450" y="0"/>
                                    </p:animMotion>
                                  </p:childTnLst>
                                </p:cTn>
                              </p:par>
                              <p:par>
                                <p:cTn id="96" presetID="35" presetClass="path" presetSubtype="0" accel="50000" decel="50000" fill="hold" grpId="2" nodeType="withEffect">
                                  <p:stCondLst>
                                    <p:cond delay="0"/>
                                  </p:stCondLst>
                                  <p:childTnLst>
                                    <p:animMotion origin="layout" path="M -2.16095E-6 -4.44444E-6 L -0.27541 -4.44444E-6 " pathEditMode="relative" rAng="0" ptsTypes="AA">
                                      <p:cBhvr>
                                        <p:cTn id="97" dur="2000" fill="hold"/>
                                        <p:tgtEl>
                                          <p:spTgt spid="40"/>
                                        </p:tgtEl>
                                        <p:attrNameLst>
                                          <p:attrName>ppt_x</p:attrName>
                                          <p:attrName>ppt_y</p:attrName>
                                        </p:attrNameLst>
                                      </p:cBhvr>
                                      <p:rCtr x="-13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animBg="1"/>
      <p:bldP spid="35" grpId="0"/>
      <p:bldP spid="36" grpId="0" animBg="1"/>
      <p:bldP spid="37" grpId="0"/>
      <p:bldP spid="38" grpId="0" animBg="1"/>
      <p:bldP spid="39" grpId="0"/>
      <p:bldP spid="40" grpId="0" animBg="1"/>
      <p:bldP spid="40" grpId="1" animBg="1"/>
      <p:bldP spid="40" grpId="2" animBg="1"/>
      <p:bldP spid="41" grpId="0"/>
      <p:bldP spid="41" grpId="1"/>
      <p:bldP spid="42" grpId="0" animBg="1"/>
      <p:bldP spid="43" grpId="0"/>
      <p:bldP spid="44" grpId="0" animBg="1"/>
      <p:bldP spid="45" grpId="0"/>
      <p:bldP spid="46" grpId="0" animBg="1"/>
      <p:bldP spid="47" grpId="0"/>
      <p:bldP spid="48" grpId="0" animBg="1"/>
      <p:bldP spid="49" grpId="0"/>
      <p:bldP spid="50" grpId="0"/>
      <p:bldP spid="51" grpId="0" animBg="1"/>
      <p:bldP spid="52" grpId="0"/>
      <p:bldP spid="58" grpId="0"/>
      <p:bldP spid="32" grpId="0" animBg="1"/>
      <p:bldP spid="32" grpId="1" animBg="1"/>
      <p:bldP spid="32"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32" name="Rounded Rectangle 31"/>
          <p:cNvSpPr/>
          <p:nvPr/>
        </p:nvSpPr>
        <p:spPr>
          <a:xfrm>
            <a:off x="1843621" y="23679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33" name="Rectangle 32"/>
          <p:cNvSpPr/>
          <p:nvPr/>
        </p:nvSpPr>
        <p:spPr>
          <a:xfrm>
            <a:off x="2112484"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34" name="Rounded Rectangle 33"/>
          <p:cNvSpPr/>
          <p:nvPr/>
        </p:nvSpPr>
        <p:spPr>
          <a:xfrm>
            <a:off x="2506791" y="2367995"/>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35" name="Rectangle 34"/>
          <p:cNvSpPr/>
          <p:nvPr/>
        </p:nvSpPr>
        <p:spPr>
          <a:xfrm>
            <a:off x="2698355"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36" name="Rounded Rectangle 35"/>
          <p:cNvSpPr/>
          <p:nvPr/>
        </p:nvSpPr>
        <p:spPr>
          <a:xfrm>
            <a:off x="3155047"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37" name="Rectangle 36"/>
          <p:cNvSpPr/>
          <p:nvPr/>
        </p:nvSpPr>
        <p:spPr>
          <a:xfrm>
            <a:off x="3352045"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38" name="Rounded Rectangle 37"/>
          <p:cNvSpPr/>
          <p:nvPr/>
        </p:nvSpPr>
        <p:spPr>
          <a:xfrm>
            <a:off x="3803304"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39" name="Rectangle 38"/>
          <p:cNvSpPr/>
          <p:nvPr/>
        </p:nvSpPr>
        <p:spPr>
          <a:xfrm>
            <a:off x="397329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0" name="Rounded Rectangle 39"/>
          <p:cNvSpPr/>
          <p:nvPr/>
        </p:nvSpPr>
        <p:spPr>
          <a:xfrm>
            <a:off x="4569549"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41" name="Rectangle 40"/>
          <p:cNvSpPr/>
          <p:nvPr/>
        </p:nvSpPr>
        <p:spPr>
          <a:xfrm>
            <a:off x="47644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2" name="Rounded Rectangle 41"/>
          <p:cNvSpPr/>
          <p:nvPr/>
        </p:nvSpPr>
        <p:spPr>
          <a:xfrm>
            <a:off x="5295070"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43" name="Rectangle 42"/>
          <p:cNvSpPr/>
          <p:nvPr/>
        </p:nvSpPr>
        <p:spPr>
          <a:xfrm>
            <a:off x="5503738"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44" name="Rounded Rectangle 43"/>
          <p:cNvSpPr/>
          <p:nvPr/>
        </p:nvSpPr>
        <p:spPr>
          <a:xfrm>
            <a:off x="5943327"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45" name="Rectangle 44"/>
          <p:cNvSpPr/>
          <p:nvPr/>
        </p:nvSpPr>
        <p:spPr>
          <a:xfrm>
            <a:off x="6157429"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46" name="Rounded Rectangle 45"/>
          <p:cNvSpPr/>
          <p:nvPr/>
        </p:nvSpPr>
        <p:spPr>
          <a:xfrm>
            <a:off x="6591584"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47" name="Rectangle 46"/>
          <p:cNvSpPr/>
          <p:nvPr/>
        </p:nvSpPr>
        <p:spPr>
          <a:xfrm>
            <a:off x="6778677"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48" name="Rounded Rectangle 47"/>
          <p:cNvSpPr/>
          <p:nvPr/>
        </p:nvSpPr>
        <p:spPr>
          <a:xfrm>
            <a:off x="7239839"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49" name="Rectangle 48"/>
          <p:cNvSpPr/>
          <p:nvPr/>
        </p:nvSpPr>
        <p:spPr>
          <a:xfrm>
            <a:off x="74314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51" name="Rounded Rectangle 50"/>
          <p:cNvSpPr/>
          <p:nvPr/>
        </p:nvSpPr>
        <p:spPr>
          <a:xfrm>
            <a:off x="7925639" y="23492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52" name="Rectangle 51"/>
          <p:cNvSpPr/>
          <p:nvPr/>
        </p:nvSpPr>
        <p:spPr>
          <a:xfrm>
            <a:off x="81172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grpSp>
        <p:nvGrpSpPr>
          <p:cNvPr id="53" name="Group 52"/>
          <p:cNvGrpSpPr/>
          <p:nvPr/>
        </p:nvGrpSpPr>
        <p:grpSpPr>
          <a:xfrm>
            <a:off x="2698355" y="3007070"/>
            <a:ext cx="250068" cy="650530"/>
            <a:chOff x="1093845" y="2368839"/>
            <a:chExt cx="250068" cy="650530"/>
          </a:xfrm>
        </p:grpSpPr>
        <p:sp>
          <p:nvSpPr>
            <p:cNvPr id="54" name="Text Box 14"/>
            <p:cNvSpPr txBox="1">
              <a:spLocks noChangeArrowheads="1"/>
            </p:cNvSpPr>
            <p:nvPr/>
          </p:nvSpPr>
          <p:spPr bwMode="gray">
            <a:xfrm>
              <a:off x="1093845" y="2624516"/>
              <a:ext cx="250068" cy="394853"/>
            </a:xfrm>
            <a:prstGeom prst="rect">
              <a:avLst/>
            </a:prstGeom>
            <a:solidFill>
              <a:srgbClr val="FFFFFF"/>
            </a:solidFill>
            <a:ln w="9525">
              <a:noFill/>
              <a:miter lim="800000"/>
              <a:headEnd/>
              <a:tailEnd/>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55" name="Up Arrow 5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56" name="Group 55"/>
          <p:cNvGrpSpPr/>
          <p:nvPr/>
        </p:nvGrpSpPr>
        <p:grpSpPr>
          <a:xfrm>
            <a:off x="1141412" y="3007070"/>
            <a:ext cx="1301638" cy="696382"/>
            <a:chOff x="196112" y="2368839"/>
            <a:chExt cx="1301638" cy="696382"/>
          </a:xfrm>
        </p:grpSpPr>
        <p:sp>
          <p:nvSpPr>
            <p:cNvPr id="5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59" name="Up Arrow 58"/>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7" name="Rounded Rectangle 86"/>
          <p:cNvSpPr/>
          <p:nvPr/>
        </p:nvSpPr>
        <p:spPr>
          <a:xfrm>
            <a:off x="1845964" y="4393526"/>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88" name="Rounded Rectangle 87"/>
          <p:cNvSpPr/>
          <p:nvPr/>
        </p:nvSpPr>
        <p:spPr>
          <a:xfrm>
            <a:off x="2509134" y="439352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89" name="Rounded Rectangle 88"/>
          <p:cNvSpPr/>
          <p:nvPr/>
        </p:nvSpPr>
        <p:spPr>
          <a:xfrm>
            <a:off x="3157390" y="4393526"/>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90" name="Rounded Rectangle 89"/>
          <p:cNvSpPr/>
          <p:nvPr/>
        </p:nvSpPr>
        <p:spPr>
          <a:xfrm>
            <a:off x="3805647"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91" name="Rounded Rectangle 90"/>
          <p:cNvSpPr/>
          <p:nvPr/>
        </p:nvSpPr>
        <p:spPr>
          <a:xfrm>
            <a:off x="4571892"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92" name="Rounded Rectangle 91"/>
          <p:cNvSpPr/>
          <p:nvPr/>
        </p:nvSpPr>
        <p:spPr>
          <a:xfrm>
            <a:off x="5297413"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93" name="Rounded Rectangle 92"/>
          <p:cNvSpPr/>
          <p:nvPr/>
        </p:nvSpPr>
        <p:spPr>
          <a:xfrm>
            <a:off x="5945670"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94" name="Rounded Rectangle 93"/>
          <p:cNvSpPr/>
          <p:nvPr/>
        </p:nvSpPr>
        <p:spPr>
          <a:xfrm>
            <a:off x="6593927"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95" name="Rounded Rectangle 94"/>
          <p:cNvSpPr/>
          <p:nvPr/>
        </p:nvSpPr>
        <p:spPr>
          <a:xfrm>
            <a:off x="7242182"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97" name="Rounded Rectangle 96"/>
          <p:cNvSpPr/>
          <p:nvPr/>
        </p:nvSpPr>
        <p:spPr>
          <a:xfrm>
            <a:off x="7927982" y="4374822"/>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98" name="Group 97"/>
          <p:cNvGrpSpPr/>
          <p:nvPr/>
        </p:nvGrpSpPr>
        <p:grpSpPr>
          <a:xfrm>
            <a:off x="3384155" y="5032601"/>
            <a:ext cx="250068" cy="650530"/>
            <a:chOff x="1093845" y="2368839"/>
            <a:chExt cx="250068" cy="650530"/>
          </a:xfrm>
          <a:solidFill>
            <a:schemeClr val="tx1"/>
          </a:solidFill>
        </p:grpSpPr>
        <p:sp>
          <p:nvSpPr>
            <p:cNvPr id="99" name="Text Box 14"/>
            <p:cNvSpPr txBox="1">
              <a:spLocks noChangeArrowheads="1"/>
            </p:cNvSpPr>
            <p:nvPr/>
          </p:nvSpPr>
          <p:spPr bwMode="gray">
            <a:xfrm>
              <a:off x="1093845" y="2624516"/>
              <a:ext cx="250068" cy="394853"/>
            </a:xfrm>
            <a:prstGeom prst="rect">
              <a:avLst/>
            </a:prstGeom>
            <a:solidFill>
              <a:srgbClr val="FFFFFF"/>
            </a:solidFill>
            <a:ln w="9525">
              <a:noFill/>
              <a:miter lim="800000"/>
              <a:headEnd/>
              <a:tailEnd/>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101" name="Group 100"/>
          <p:cNvGrpSpPr/>
          <p:nvPr/>
        </p:nvGrpSpPr>
        <p:grpSpPr>
          <a:xfrm>
            <a:off x="1827212" y="5032601"/>
            <a:ext cx="1301638" cy="696382"/>
            <a:chOff x="196112" y="2368839"/>
            <a:chExt cx="1301638" cy="696382"/>
          </a:xfrm>
        </p:grpSpPr>
        <p:sp>
          <p:nvSpPr>
            <p:cNvPr id="102"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3" name="Up Arrow 102"/>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21" name="Rectangle 120"/>
          <p:cNvSpPr/>
          <p:nvPr/>
        </p:nvSpPr>
        <p:spPr>
          <a:xfrm>
            <a:off x="2059116"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22" name="Rectangle 121"/>
          <p:cNvSpPr/>
          <p:nvPr/>
        </p:nvSpPr>
        <p:spPr>
          <a:xfrm>
            <a:off x="2644987"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23" name="Rectangle 122"/>
          <p:cNvSpPr/>
          <p:nvPr/>
        </p:nvSpPr>
        <p:spPr>
          <a:xfrm>
            <a:off x="3298677"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24" name="Rectangle 123"/>
          <p:cNvSpPr/>
          <p:nvPr/>
        </p:nvSpPr>
        <p:spPr>
          <a:xfrm>
            <a:off x="391992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25" name="Rectangle 124"/>
          <p:cNvSpPr/>
          <p:nvPr/>
        </p:nvSpPr>
        <p:spPr>
          <a:xfrm>
            <a:off x="47110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26" name="Rectangle 125"/>
          <p:cNvSpPr/>
          <p:nvPr/>
        </p:nvSpPr>
        <p:spPr>
          <a:xfrm>
            <a:off x="5450370"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27" name="Rectangle 126"/>
          <p:cNvSpPr/>
          <p:nvPr/>
        </p:nvSpPr>
        <p:spPr>
          <a:xfrm>
            <a:off x="6104061"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28" name="Rectangle 127"/>
          <p:cNvSpPr/>
          <p:nvPr/>
        </p:nvSpPr>
        <p:spPr>
          <a:xfrm>
            <a:off x="6725309"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9" name="Rectangle 128"/>
          <p:cNvSpPr/>
          <p:nvPr/>
        </p:nvSpPr>
        <p:spPr>
          <a:xfrm>
            <a:off x="73780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30" name="Rectangle 129"/>
          <p:cNvSpPr/>
          <p:nvPr/>
        </p:nvSpPr>
        <p:spPr>
          <a:xfrm>
            <a:off x="80638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131" name="Rectangle 130"/>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Partitioning…</a:t>
            </a:r>
            <a:endParaRPr lang="en-US" altLang="en-US" dirty="0">
              <a:solidFill>
                <a:schemeClr val="tx1"/>
              </a:solidFill>
              <a:latin typeface="+mn-lt"/>
            </a:endParaRPr>
          </a:p>
        </p:txBody>
      </p:sp>
    </p:spTree>
    <p:extLst>
      <p:ext uri="{BB962C8B-B14F-4D97-AF65-F5344CB8AC3E}">
        <p14:creationId xmlns:p14="http://schemas.microsoft.com/office/powerpoint/2010/main" val="419354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104" name="Rectangle 103"/>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Carry on checking </a:t>
            </a:r>
            <a:r>
              <a:rPr lang="en-US" altLang="en-US" sz="2000" dirty="0" smtClean="0">
                <a:solidFill>
                  <a:srgbClr val="0070C0"/>
                </a:solidFill>
                <a:latin typeface="+mn-lt"/>
              </a:rPr>
              <a:t>if (item </a:t>
            </a:r>
            <a:r>
              <a:rPr lang="en-US" altLang="en-US" sz="2000" dirty="0" smtClean="0">
                <a:solidFill>
                  <a:srgbClr val="0070C0"/>
                </a:solidFill>
                <a:cs typeface="Arial" panose="020B0604020202020204" pitchFamily="34" charset="0"/>
              </a:rPr>
              <a:t>≥ pivot) </a:t>
            </a:r>
            <a:r>
              <a:rPr lang="en-US" altLang="en-US" sz="2000" dirty="0" smtClean="0">
                <a:solidFill>
                  <a:schemeClr val="tx1"/>
                </a:solidFill>
                <a:cs typeface="Arial" panose="020B0604020202020204" pitchFamily="34" charset="0"/>
              </a:rPr>
              <a:t>…</a:t>
            </a:r>
            <a:endParaRPr lang="en-US" altLang="en-US" dirty="0">
              <a:solidFill>
                <a:schemeClr val="tx1"/>
              </a:solidFill>
              <a:latin typeface="+mn-lt"/>
            </a:endParaRPr>
          </a:p>
        </p:txBody>
      </p:sp>
      <p:sp>
        <p:nvSpPr>
          <p:cNvPr id="63" name="Rounded Rectangle 62"/>
          <p:cNvSpPr/>
          <p:nvPr/>
        </p:nvSpPr>
        <p:spPr>
          <a:xfrm>
            <a:off x="1845964" y="4638664"/>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4" name="Rounded Rectangle 63"/>
          <p:cNvSpPr/>
          <p:nvPr/>
        </p:nvSpPr>
        <p:spPr>
          <a:xfrm>
            <a:off x="2509134" y="4638664"/>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65" name="Rounded Rectangle 64"/>
          <p:cNvSpPr/>
          <p:nvPr/>
        </p:nvSpPr>
        <p:spPr>
          <a:xfrm>
            <a:off x="3157390" y="4638664"/>
            <a:ext cx="558000" cy="478800"/>
          </a:xfrm>
          <a:prstGeom prst="roundRect">
            <a:avLst/>
          </a:prstGeom>
          <a:solidFill>
            <a:srgbClr val="00B0F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66" name="Rounded Rectangle 65"/>
          <p:cNvSpPr/>
          <p:nvPr/>
        </p:nvSpPr>
        <p:spPr>
          <a:xfrm>
            <a:off x="3805647" y="46250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67" name="Rounded Rectangle 66"/>
          <p:cNvSpPr/>
          <p:nvPr/>
        </p:nvSpPr>
        <p:spPr>
          <a:xfrm>
            <a:off x="4571892" y="46386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68" name="Rounded Rectangle 67"/>
          <p:cNvSpPr/>
          <p:nvPr/>
        </p:nvSpPr>
        <p:spPr>
          <a:xfrm>
            <a:off x="5297413" y="46386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69" name="Rounded Rectangle 68"/>
          <p:cNvSpPr/>
          <p:nvPr/>
        </p:nvSpPr>
        <p:spPr>
          <a:xfrm>
            <a:off x="5945670" y="4638664"/>
            <a:ext cx="558000" cy="478800"/>
          </a:xfrm>
          <a:prstGeom prst="roundRect">
            <a:avLst/>
          </a:prstGeom>
          <a:solidFill>
            <a:srgbClr val="CC0099"/>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70" name="Rounded Rectangle 69"/>
          <p:cNvSpPr/>
          <p:nvPr/>
        </p:nvSpPr>
        <p:spPr>
          <a:xfrm>
            <a:off x="6593927" y="46250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71" name="Rounded Rectangle 70"/>
          <p:cNvSpPr/>
          <p:nvPr/>
        </p:nvSpPr>
        <p:spPr>
          <a:xfrm>
            <a:off x="7242182" y="46250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72" name="Rounded Rectangle 71"/>
          <p:cNvSpPr/>
          <p:nvPr/>
        </p:nvSpPr>
        <p:spPr>
          <a:xfrm>
            <a:off x="7927982" y="461996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73" name="Group 72"/>
          <p:cNvGrpSpPr/>
          <p:nvPr/>
        </p:nvGrpSpPr>
        <p:grpSpPr>
          <a:xfrm>
            <a:off x="6099636" y="5208151"/>
            <a:ext cx="250068" cy="650530"/>
            <a:chOff x="1093845" y="2368839"/>
            <a:chExt cx="250068" cy="650530"/>
          </a:xfrm>
        </p:grpSpPr>
        <p:sp>
          <p:nvSpPr>
            <p:cNvPr id="74" name="Text Box 14"/>
            <p:cNvSpPr txBox="1">
              <a:spLocks noChangeArrowheads="1"/>
            </p:cNvSpPr>
            <p:nvPr/>
          </p:nvSpPr>
          <p:spPr bwMode="gray">
            <a:xfrm>
              <a:off x="1093845" y="2624516"/>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75" name="Up Arrow 7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grpSp>
      <p:grpSp>
        <p:nvGrpSpPr>
          <p:cNvPr id="76" name="Group 75"/>
          <p:cNvGrpSpPr/>
          <p:nvPr/>
        </p:nvGrpSpPr>
        <p:grpSpPr>
          <a:xfrm>
            <a:off x="2459199" y="5277739"/>
            <a:ext cx="1301638" cy="696382"/>
            <a:chOff x="196112" y="2368839"/>
            <a:chExt cx="1301638" cy="696382"/>
          </a:xfrm>
        </p:grpSpPr>
        <p:sp>
          <p:nvSpPr>
            <p:cNvPr id="7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8" name="Up Arrow 77"/>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0" name="Rectangle 79"/>
          <p:cNvSpPr/>
          <p:nvPr/>
        </p:nvSpPr>
        <p:spPr>
          <a:xfrm>
            <a:off x="2085182"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81" name="Rectangle 80"/>
          <p:cNvSpPr/>
          <p:nvPr/>
        </p:nvSpPr>
        <p:spPr>
          <a:xfrm>
            <a:off x="2671053"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82" name="Rectangle 81"/>
          <p:cNvSpPr/>
          <p:nvPr/>
        </p:nvSpPr>
        <p:spPr>
          <a:xfrm>
            <a:off x="3324743"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83" name="Rectangle 82"/>
          <p:cNvSpPr/>
          <p:nvPr/>
        </p:nvSpPr>
        <p:spPr>
          <a:xfrm>
            <a:off x="394599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84" name="Rectangle 83"/>
          <p:cNvSpPr/>
          <p:nvPr/>
        </p:nvSpPr>
        <p:spPr>
          <a:xfrm>
            <a:off x="47371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85" name="Rectangle 84"/>
          <p:cNvSpPr/>
          <p:nvPr/>
        </p:nvSpPr>
        <p:spPr>
          <a:xfrm>
            <a:off x="5476436"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86" name="Rectangle 85"/>
          <p:cNvSpPr/>
          <p:nvPr/>
        </p:nvSpPr>
        <p:spPr>
          <a:xfrm>
            <a:off x="6130127"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96" name="Rectangle 95"/>
          <p:cNvSpPr/>
          <p:nvPr/>
        </p:nvSpPr>
        <p:spPr>
          <a:xfrm>
            <a:off x="6751375"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1" name="Rectangle 120"/>
          <p:cNvSpPr/>
          <p:nvPr/>
        </p:nvSpPr>
        <p:spPr>
          <a:xfrm>
            <a:off x="74041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22" name="Rectangle 121"/>
          <p:cNvSpPr/>
          <p:nvPr/>
        </p:nvSpPr>
        <p:spPr>
          <a:xfrm>
            <a:off x="80899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grpSp>
        <p:nvGrpSpPr>
          <p:cNvPr id="4" name="Group 3"/>
          <p:cNvGrpSpPr/>
          <p:nvPr/>
        </p:nvGrpSpPr>
        <p:grpSpPr>
          <a:xfrm>
            <a:off x="1827212" y="2455370"/>
            <a:ext cx="6823253" cy="1689951"/>
            <a:chOff x="2331242" y="1769570"/>
            <a:chExt cx="6823253" cy="1689951"/>
          </a:xfrm>
        </p:grpSpPr>
        <p:sp>
          <p:nvSpPr>
            <p:cNvPr id="105" name="Rounded Rectangle 104"/>
            <p:cNvSpPr/>
            <p:nvPr/>
          </p:nvSpPr>
          <p:spPr>
            <a:xfrm>
              <a:off x="2349994" y="2124064"/>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106" name="Rounded Rectangle 105"/>
            <p:cNvSpPr/>
            <p:nvPr/>
          </p:nvSpPr>
          <p:spPr>
            <a:xfrm>
              <a:off x="3013164" y="2124064"/>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107" name="Rounded Rectangle 106"/>
            <p:cNvSpPr/>
            <p:nvPr/>
          </p:nvSpPr>
          <p:spPr>
            <a:xfrm>
              <a:off x="3661420"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108" name="Rounded Rectangle 107"/>
            <p:cNvSpPr/>
            <p:nvPr/>
          </p:nvSpPr>
          <p:spPr>
            <a:xfrm>
              <a:off x="4309677" y="21104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109" name="Rounded Rectangle 108"/>
            <p:cNvSpPr/>
            <p:nvPr/>
          </p:nvSpPr>
          <p:spPr>
            <a:xfrm>
              <a:off x="5075922"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110" name="Rounded Rectangle 109"/>
            <p:cNvSpPr/>
            <p:nvPr/>
          </p:nvSpPr>
          <p:spPr>
            <a:xfrm>
              <a:off x="5801443"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111" name="Rounded Rectangle 110"/>
            <p:cNvSpPr/>
            <p:nvPr/>
          </p:nvSpPr>
          <p:spPr>
            <a:xfrm>
              <a:off x="6449700" y="2124064"/>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112" name="Rounded Rectangle 111"/>
            <p:cNvSpPr/>
            <p:nvPr/>
          </p:nvSpPr>
          <p:spPr>
            <a:xfrm>
              <a:off x="7097957" y="21104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113" name="Rounded Rectangle 112"/>
            <p:cNvSpPr/>
            <p:nvPr/>
          </p:nvSpPr>
          <p:spPr>
            <a:xfrm>
              <a:off x="7746212" y="21104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114" name="Rounded Rectangle 113"/>
            <p:cNvSpPr/>
            <p:nvPr/>
          </p:nvSpPr>
          <p:spPr>
            <a:xfrm>
              <a:off x="8432012" y="210536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115" name="Group 114"/>
            <p:cNvGrpSpPr/>
            <p:nvPr/>
          </p:nvGrpSpPr>
          <p:grpSpPr>
            <a:xfrm>
              <a:off x="6617656" y="2763139"/>
              <a:ext cx="250068" cy="650530"/>
              <a:chOff x="1093845" y="2368839"/>
              <a:chExt cx="250068" cy="650530"/>
            </a:xfrm>
          </p:grpSpPr>
          <p:sp>
            <p:nvSpPr>
              <p:cNvPr id="116" name="Text Box 14"/>
              <p:cNvSpPr txBox="1">
                <a:spLocks noChangeArrowheads="1"/>
              </p:cNvSpPr>
              <p:nvPr/>
            </p:nvSpPr>
            <p:spPr bwMode="gray">
              <a:xfrm>
                <a:off x="1093845" y="2624516"/>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117" name="Up Arrow 116"/>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118" name="Group 117"/>
            <p:cNvGrpSpPr/>
            <p:nvPr/>
          </p:nvGrpSpPr>
          <p:grpSpPr>
            <a:xfrm>
              <a:off x="2331242" y="2763139"/>
              <a:ext cx="1301638" cy="696382"/>
              <a:chOff x="196112" y="2368839"/>
              <a:chExt cx="1301638" cy="696382"/>
            </a:xfrm>
          </p:grpSpPr>
          <p:sp>
            <p:nvSpPr>
              <p:cNvPr id="119"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20" name="Up Arrow 119"/>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23" name="Rectangle 122"/>
            <p:cNvSpPr/>
            <p:nvPr/>
          </p:nvSpPr>
          <p:spPr>
            <a:xfrm>
              <a:off x="2654476"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24" name="Rectangle 123"/>
            <p:cNvSpPr/>
            <p:nvPr/>
          </p:nvSpPr>
          <p:spPr>
            <a:xfrm>
              <a:off x="3240347"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25" name="Rectangle 124"/>
            <p:cNvSpPr/>
            <p:nvPr/>
          </p:nvSpPr>
          <p:spPr>
            <a:xfrm>
              <a:off x="3894037"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26" name="Rectangle 125"/>
            <p:cNvSpPr/>
            <p:nvPr/>
          </p:nvSpPr>
          <p:spPr>
            <a:xfrm>
              <a:off x="451528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27" name="Rectangle 126"/>
            <p:cNvSpPr/>
            <p:nvPr/>
          </p:nvSpPr>
          <p:spPr>
            <a:xfrm>
              <a:off x="53063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28" name="Rectangle 127"/>
            <p:cNvSpPr/>
            <p:nvPr/>
          </p:nvSpPr>
          <p:spPr>
            <a:xfrm>
              <a:off x="6045730"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29" name="Rectangle 128"/>
            <p:cNvSpPr/>
            <p:nvPr/>
          </p:nvSpPr>
          <p:spPr>
            <a:xfrm>
              <a:off x="6699421"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30" name="Rectangle 129"/>
            <p:cNvSpPr/>
            <p:nvPr/>
          </p:nvSpPr>
          <p:spPr>
            <a:xfrm>
              <a:off x="7320669"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31" name="Rectangle 130"/>
            <p:cNvSpPr/>
            <p:nvPr/>
          </p:nvSpPr>
          <p:spPr>
            <a:xfrm>
              <a:off x="79733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32" name="Rectangle 131"/>
            <p:cNvSpPr/>
            <p:nvPr/>
          </p:nvSpPr>
          <p:spPr>
            <a:xfrm>
              <a:off x="86591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grpSp>
      <p:sp>
        <p:nvSpPr>
          <p:cNvPr id="59" name="Rectangle 58"/>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Partitioning…</a:t>
            </a:r>
            <a:endParaRPr lang="en-US" altLang="en-US" dirty="0">
              <a:solidFill>
                <a:schemeClr val="tx1"/>
              </a:solidFill>
              <a:latin typeface="+mn-lt"/>
            </a:endParaRPr>
          </a:p>
        </p:txBody>
      </p:sp>
    </p:spTree>
    <p:extLst>
      <p:ext uri="{BB962C8B-B14F-4D97-AF65-F5344CB8AC3E}">
        <p14:creationId xmlns:p14="http://schemas.microsoft.com/office/powerpoint/2010/main" val="11665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10"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fade">
                                      <p:cBhvr>
                                        <p:cTn id="45" dur="500"/>
                                        <p:tgtEl>
                                          <p:spTgt spid="7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500"/>
                                        <p:tgtEl>
                                          <p:spTgt spid="8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fade">
                                      <p:cBhvr>
                                        <p:cTn id="54" dur="500"/>
                                        <p:tgtEl>
                                          <p:spTgt spid="8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500"/>
                                        <p:tgtEl>
                                          <p:spTgt spid="8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500"/>
                                        <p:tgtEl>
                                          <p:spTgt spid="8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fade">
                                      <p:cBhvr>
                                        <p:cTn id="66" dur="500"/>
                                        <p:tgtEl>
                                          <p:spTgt spid="8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500"/>
                                        <p:tgtEl>
                                          <p:spTgt spid="9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1"/>
                                        </p:tgtEl>
                                        <p:attrNameLst>
                                          <p:attrName>style.visibility</p:attrName>
                                        </p:attrNameLst>
                                      </p:cBhvr>
                                      <p:to>
                                        <p:strVal val="visible"/>
                                      </p:to>
                                    </p:set>
                                    <p:animEffect transition="in" filter="fade">
                                      <p:cBhvr>
                                        <p:cTn id="72" dur="500"/>
                                        <p:tgtEl>
                                          <p:spTgt spid="12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2"/>
                                        </p:tgtEl>
                                        <p:attrNameLst>
                                          <p:attrName>style.visibility</p:attrName>
                                        </p:attrNameLst>
                                      </p:cBhvr>
                                      <p:to>
                                        <p:strVal val="visible"/>
                                      </p:to>
                                    </p:set>
                                    <p:animEffect transition="in" filter="fade">
                                      <p:cBhvr>
                                        <p:cTn id="75" dur="500"/>
                                        <p:tgtEl>
                                          <p:spTgt spid="122"/>
                                        </p:tgtEl>
                                      </p:cBhvr>
                                    </p:animEffect>
                                  </p:childTnLst>
                                </p:cTn>
                              </p:par>
                              <p:par>
                                <p:cTn id="76" presetID="63" presetClass="path" presetSubtype="0" accel="50000" decel="50000" fill="hold" grpId="1" nodeType="withEffect">
                                  <p:stCondLst>
                                    <p:cond delay="0"/>
                                  </p:stCondLst>
                                  <p:childTnLst>
                                    <p:animMotion origin="layout" path="M -3.93716E-6 -2.59259E-6 L 0.27862 0.00185 " pathEditMode="relative" rAng="0" ptsTypes="AA">
                                      <p:cBhvr>
                                        <p:cTn id="77" dur="2000" fill="hold"/>
                                        <p:tgtEl>
                                          <p:spTgt spid="65"/>
                                        </p:tgtEl>
                                        <p:attrNameLst>
                                          <p:attrName>ppt_x</p:attrName>
                                          <p:attrName>ppt_y</p:attrName>
                                        </p:attrNameLst>
                                      </p:cBhvr>
                                      <p:rCtr x="13931" y="93"/>
                                    </p:animMotion>
                                  </p:childTnLst>
                                </p:cTn>
                              </p:par>
                              <p:par>
                                <p:cTn id="78" presetID="35" presetClass="path" presetSubtype="0" accel="50000" decel="50000" fill="hold" grpId="1" nodeType="withEffect">
                                  <p:stCondLst>
                                    <p:cond delay="0"/>
                                  </p:stCondLst>
                                  <p:childTnLst>
                                    <p:animMotion origin="layout" path="M -4.41808E-6 -2.59259E-6 L -0.2815 -2.59259E-6 " pathEditMode="relative" rAng="0" ptsTypes="AA">
                                      <p:cBhvr>
                                        <p:cTn id="79" dur="2000" fill="hold"/>
                                        <p:tgtEl>
                                          <p:spTgt spid="69"/>
                                        </p:tgtEl>
                                        <p:attrNameLst>
                                          <p:attrName>ppt_x</p:attrName>
                                          <p:attrName>ppt_y</p:attrName>
                                        </p:attrNameLst>
                                      </p:cBhvr>
                                      <p:rCtr x="-14075" y="0"/>
                                    </p:animMotion>
                                  </p:childTnLst>
                                </p:cTn>
                              </p:par>
                            </p:childTnLst>
                          </p:cTn>
                        </p:par>
                      </p:childTnLst>
                    </p:cTn>
                  </p:par>
                  <p:par>
                    <p:cTn id="80" fill="hold">
                      <p:stCondLst>
                        <p:cond delay="indefinite"/>
                      </p:stCondLst>
                      <p:childTnLst>
                        <p:par>
                          <p:cTn id="81" fill="hold">
                            <p:stCondLst>
                              <p:cond delay="0"/>
                            </p:stCondLst>
                            <p:childTnLst>
                              <p:par>
                                <p:cTn id="82" presetID="1" presetClass="emph" presetSubtype="1" nodeType="clickEffect">
                                  <p:stCondLst>
                                    <p:cond delay="0"/>
                                  </p:stCondLst>
                                  <p:childTnLst>
                                    <p:set>
                                      <p:cBhvr>
                                        <p:cTn id="83" dur="indefinite"/>
                                        <p:tgtEl>
                                          <p:spTgt spid="69"/>
                                        </p:tgtEl>
                                        <p:attrNameLst>
                                          <p:attrName>fillcolor</p:attrName>
                                        </p:attrNameLst>
                                      </p:cBhvr>
                                      <p:to>
                                        <p:clrVal>
                                          <a:srgbClr val="FFFF00"/>
                                        </p:clrVal>
                                      </p:to>
                                    </p:set>
                                    <p:set>
                                      <p:cBhvr>
                                        <p:cTn id="84" dur="indefinite"/>
                                        <p:tgtEl>
                                          <p:spTgt spid="69"/>
                                        </p:tgtEl>
                                        <p:attrNameLst>
                                          <p:attrName>fill.type</p:attrName>
                                        </p:attrNameLst>
                                      </p:cBhvr>
                                      <p:to>
                                        <p:strVal val="solid"/>
                                      </p:to>
                                    </p:set>
                                    <p:set>
                                      <p:cBhvr>
                                        <p:cTn id="85" dur="indefinite"/>
                                        <p:tgtEl>
                                          <p:spTgt spid="69"/>
                                        </p:tgtEl>
                                        <p:attrNameLst>
                                          <p:attrName>fill.on</p:attrName>
                                        </p:attrNameLst>
                                      </p:cBhvr>
                                      <p:to>
                                        <p:strVal val="true"/>
                                      </p:to>
                                    </p:set>
                                  </p:childTnLst>
                                </p:cTn>
                              </p:par>
                              <p:par>
                                <p:cTn id="86" presetID="3" presetClass="emph" presetSubtype="1" grpId="2" nodeType="withEffect">
                                  <p:stCondLst>
                                    <p:cond delay="0"/>
                                  </p:stCondLst>
                                  <p:childTnLst>
                                    <p:set>
                                      <p:cBhvr override="childStyle">
                                        <p:cTn id="87" dur="indefinite"/>
                                        <p:tgtEl>
                                          <p:spTgt spid="69"/>
                                        </p:tgtEl>
                                        <p:attrNameLst>
                                          <p:attrName>style.color</p:attrName>
                                        </p:attrNameLst>
                                      </p:cBhvr>
                                      <p:to>
                                        <p:clrVal>
                                          <a:schemeClr val="tx1"/>
                                        </p:clrVal>
                                      </p:to>
                                    </p:set>
                                  </p:childTnLst>
                                </p:cTn>
                              </p:par>
                            </p:childTnLst>
                          </p:cTn>
                        </p:par>
                      </p:childTnLst>
                    </p:cTn>
                  </p:par>
                  <p:par>
                    <p:cTn id="88" fill="hold">
                      <p:stCondLst>
                        <p:cond delay="indefinite"/>
                      </p:stCondLst>
                      <p:childTnLst>
                        <p:par>
                          <p:cTn id="89" fill="hold">
                            <p:stCondLst>
                              <p:cond delay="0"/>
                            </p:stCondLst>
                            <p:childTnLst>
                              <p:par>
                                <p:cTn id="90" presetID="63" presetClass="path" presetSubtype="0" accel="50000" decel="50000" fill="hold" nodeType="clickEffect">
                                  <p:stCondLst>
                                    <p:cond delay="0"/>
                                  </p:stCondLst>
                                  <p:childTnLst>
                                    <p:animMotion origin="layout" path="M 3.15165E-6 -4.44444E-6 L 0.07149 -4.44444E-6 " pathEditMode="relative" rAng="0" ptsTypes="AA">
                                      <p:cBhvr>
                                        <p:cTn id="91" dur="2000" fill="hold"/>
                                        <p:tgtEl>
                                          <p:spTgt spid="73"/>
                                        </p:tgtEl>
                                        <p:attrNameLst>
                                          <p:attrName>ppt_x</p:attrName>
                                          <p:attrName>ppt_y</p:attrName>
                                        </p:attrNameLst>
                                      </p:cBhvr>
                                      <p:rCtr x="35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5" grpId="1" animBg="1"/>
      <p:bldP spid="66" grpId="0" animBg="1"/>
      <p:bldP spid="67" grpId="0" animBg="1"/>
      <p:bldP spid="68" grpId="0" animBg="1"/>
      <p:bldP spid="69" grpId="0" animBg="1"/>
      <p:bldP spid="69" grpId="1" animBg="1"/>
      <p:bldP spid="69" grpId="2" animBg="1"/>
      <p:bldP spid="70" grpId="0" animBg="1"/>
      <p:bldP spid="71" grpId="0" animBg="1"/>
      <p:bldP spid="72" grpId="0" animBg="1"/>
      <p:bldP spid="80" grpId="0"/>
      <p:bldP spid="81" grpId="0"/>
      <p:bldP spid="82" grpId="0"/>
      <p:bldP spid="83" grpId="0"/>
      <p:bldP spid="84" grpId="0"/>
      <p:bldP spid="85" grpId="0"/>
      <p:bldP spid="86" grpId="0"/>
      <p:bldP spid="96" grpId="0"/>
      <p:bldP spid="121" grpId="0"/>
      <p:bldP spid="1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4319420" y="2654091"/>
            <a:ext cx="558000" cy="478800"/>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66" name="Rounded Rectangle 65"/>
          <p:cNvSpPr/>
          <p:nvPr/>
        </p:nvSpPr>
        <p:spPr>
          <a:xfrm>
            <a:off x="4309677"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63" name="Rounded Rectangle 62"/>
          <p:cNvSpPr/>
          <p:nvPr/>
        </p:nvSpPr>
        <p:spPr>
          <a:xfrm>
            <a:off x="2349994" y="26727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4" name="Rounded Rectangle 63"/>
          <p:cNvSpPr/>
          <p:nvPr/>
        </p:nvSpPr>
        <p:spPr>
          <a:xfrm>
            <a:off x="3013164"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65" name="Rounded Rectangle 64"/>
          <p:cNvSpPr/>
          <p:nvPr/>
        </p:nvSpPr>
        <p:spPr>
          <a:xfrm>
            <a:off x="3661420"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35</a:t>
            </a:r>
            <a:endParaRPr lang="en-GB" sz="2000" dirty="0">
              <a:solidFill>
                <a:schemeClr val="tx1"/>
              </a:solidFill>
            </a:endParaRPr>
          </a:p>
        </p:txBody>
      </p:sp>
      <p:sp>
        <p:nvSpPr>
          <p:cNvPr id="67" name="Rounded Rectangle 66"/>
          <p:cNvSpPr/>
          <p:nvPr/>
        </p:nvSpPr>
        <p:spPr>
          <a:xfrm>
            <a:off x="5075922"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68" name="Rounded Rectangle 67"/>
          <p:cNvSpPr/>
          <p:nvPr/>
        </p:nvSpPr>
        <p:spPr>
          <a:xfrm>
            <a:off x="5801443"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69" name="Rounded Rectangle 68"/>
          <p:cNvSpPr/>
          <p:nvPr/>
        </p:nvSpPr>
        <p:spPr>
          <a:xfrm>
            <a:off x="6449700"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70" name="Rounded Rectangle 69"/>
          <p:cNvSpPr/>
          <p:nvPr/>
        </p:nvSpPr>
        <p:spPr>
          <a:xfrm>
            <a:off x="7097957" y="2659198"/>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71" name="Rounded Rectangle 70"/>
          <p:cNvSpPr/>
          <p:nvPr/>
        </p:nvSpPr>
        <p:spPr>
          <a:xfrm>
            <a:off x="7746212" y="26591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72" name="Rounded Rectangle 71"/>
          <p:cNvSpPr/>
          <p:nvPr/>
        </p:nvSpPr>
        <p:spPr>
          <a:xfrm>
            <a:off x="8432012" y="2654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73" name="Group 72"/>
          <p:cNvGrpSpPr/>
          <p:nvPr/>
        </p:nvGrpSpPr>
        <p:grpSpPr>
          <a:xfrm>
            <a:off x="7251478" y="3242282"/>
            <a:ext cx="250068" cy="652028"/>
            <a:chOff x="1089918" y="2368839"/>
            <a:chExt cx="250068" cy="652028"/>
          </a:xfrm>
        </p:grpSpPr>
        <p:sp>
          <p:nvSpPr>
            <p:cNvPr id="74" name="Text Box 14"/>
            <p:cNvSpPr txBox="1">
              <a:spLocks noChangeArrowheads="1"/>
            </p:cNvSpPr>
            <p:nvPr/>
          </p:nvSpPr>
          <p:spPr bwMode="gray">
            <a:xfrm>
              <a:off x="1089918" y="2626014"/>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75" name="Up Arrow 7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grpSp>
      <p:grpSp>
        <p:nvGrpSpPr>
          <p:cNvPr id="76" name="Group 75"/>
          <p:cNvGrpSpPr/>
          <p:nvPr/>
        </p:nvGrpSpPr>
        <p:grpSpPr>
          <a:xfrm>
            <a:off x="2963974" y="3311870"/>
            <a:ext cx="1301638" cy="696382"/>
            <a:chOff x="196112" y="2368839"/>
            <a:chExt cx="1301638" cy="696382"/>
          </a:xfrm>
        </p:grpSpPr>
        <p:sp>
          <p:nvSpPr>
            <p:cNvPr id="7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8" name="Up Arrow 77"/>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0" name="Rectangle 79"/>
          <p:cNvSpPr/>
          <p:nvPr/>
        </p:nvSpPr>
        <p:spPr>
          <a:xfrm>
            <a:off x="2589212"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81" name="Rectangle 80"/>
          <p:cNvSpPr/>
          <p:nvPr/>
        </p:nvSpPr>
        <p:spPr>
          <a:xfrm>
            <a:off x="3175083"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82" name="Rectangle 81"/>
          <p:cNvSpPr/>
          <p:nvPr/>
        </p:nvSpPr>
        <p:spPr>
          <a:xfrm>
            <a:off x="3828773"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83" name="Rectangle 82"/>
          <p:cNvSpPr/>
          <p:nvPr/>
        </p:nvSpPr>
        <p:spPr>
          <a:xfrm>
            <a:off x="445002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84" name="Rectangle 83"/>
          <p:cNvSpPr/>
          <p:nvPr/>
        </p:nvSpPr>
        <p:spPr>
          <a:xfrm>
            <a:off x="52411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85" name="Rectangle 84"/>
          <p:cNvSpPr/>
          <p:nvPr/>
        </p:nvSpPr>
        <p:spPr>
          <a:xfrm>
            <a:off x="5980466"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86" name="Rectangle 85"/>
          <p:cNvSpPr/>
          <p:nvPr/>
        </p:nvSpPr>
        <p:spPr>
          <a:xfrm>
            <a:off x="663415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96" name="Rectangle 95"/>
          <p:cNvSpPr/>
          <p:nvPr/>
        </p:nvSpPr>
        <p:spPr>
          <a:xfrm>
            <a:off x="725540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1" name="Rectangle 120"/>
          <p:cNvSpPr/>
          <p:nvPr/>
        </p:nvSpPr>
        <p:spPr>
          <a:xfrm>
            <a:off x="79081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22" name="Rectangle 121"/>
          <p:cNvSpPr/>
          <p:nvPr/>
        </p:nvSpPr>
        <p:spPr>
          <a:xfrm>
            <a:off x="85939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106" name="Rectangle 105"/>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Carry on checking </a:t>
            </a:r>
            <a:r>
              <a:rPr lang="en-US" altLang="en-US" sz="2000" dirty="0" smtClean="0">
                <a:solidFill>
                  <a:srgbClr val="0070C0"/>
                </a:solidFill>
                <a:latin typeface="+mn-lt"/>
              </a:rPr>
              <a:t>if (item </a:t>
            </a:r>
            <a:r>
              <a:rPr lang="en-US" altLang="en-US" sz="2000" dirty="0" smtClean="0">
                <a:solidFill>
                  <a:srgbClr val="0070C0"/>
                </a:solidFill>
                <a:cs typeface="Arial" panose="020B0604020202020204" pitchFamily="34" charset="0"/>
              </a:rPr>
              <a:t>≥ pivot) </a:t>
            </a:r>
            <a:r>
              <a:rPr lang="en-US" altLang="en-US" sz="2000" dirty="0" smtClean="0">
                <a:solidFill>
                  <a:schemeClr val="tx1"/>
                </a:solidFill>
                <a:cs typeface="Arial" panose="020B0604020202020204" pitchFamily="34" charset="0"/>
              </a:rPr>
              <a:t>…</a:t>
            </a:r>
            <a:endParaRPr lang="en-US" altLang="en-US" dirty="0">
              <a:solidFill>
                <a:schemeClr val="tx1"/>
              </a:solidFill>
              <a:latin typeface="+mn-lt"/>
            </a:endParaRPr>
          </a:p>
        </p:txBody>
      </p:sp>
      <p:sp>
        <p:nvSpPr>
          <p:cNvPr id="107" name="Rectangle 106"/>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Partitioning…</a:t>
            </a:r>
            <a:endParaRPr lang="en-US" altLang="en-US" dirty="0">
              <a:solidFill>
                <a:schemeClr val="tx1"/>
              </a:solidFill>
              <a:latin typeface="+mn-lt"/>
            </a:endParaRPr>
          </a:p>
        </p:txBody>
      </p:sp>
      <p:sp>
        <p:nvSpPr>
          <p:cNvPr id="60" name="Rounded Rectangle 59"/>
          <p:cNvSpPr/>
          <p:nvPr/>
        </p:nvSpPr>
        <p:spPr>
          <a:xfrm>
            <a:off x="2326975" y="4520767"/>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1" name="Rounded Rectangle 60"/>
          <p:cNvSpPr/>
          <p:nvPr/>
        </p:nvSpPr>
        <p:spPr>
          <a:xfrm>
            <a:off x="2990145" y="452076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79" name="Rounded Rectangle 78"/>
          <p:cNvSpPr/>
          <p:nvPr/>
        </p:nvSpPr>
        <p:spPr>
          <a:xfrm>
            <a:off x="3638401" y="452076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35</a:t>
            </a:r>
            <a:endParaRPr lang="en-GB" sz="2000" dirty="0">
              <a:solidFill>
                <a:schemeClr val="tx1"/>
              </a:solidFill>
            </a:endParaRPr>
          </a:p>
        </p:txBody>
      </p:sp>
      <p:sp>
        <p:nvSpPr>
          <p:cNvPr id="87" name="Rounded Rectangle 86"/>
          <p:cNvSpPr/>
          <p:nvPr/>
        </p:nvSpPr>
        <p:spPr>
          <a:xfrm>
            <a:off x="4286658" y="450717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04</a:t>
            </a:r>
            <a:endParaRPr lang="en-GB" sz="2000" dirty="0">
              <a:solidFill>
                <a:schemeClr val="tx1"/>
              </a:solidFill>
            </a:endParaRPr>
          </a:p>
        </p:txBody>
      </p:sp>
      <p:sp>
        <p:nvSpPr>
          <p:cNvPr id="88" name="Rounded Rectangle 87"/>
          <p:cNvSpPr/>
          <p:nvPr/>
        </p:nvSpPr>
        <p:spPr>
          <a:xfrm>
            <a:off x="5052903"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89" name="Rounded Rectangle 88"/>
          <p:cNvSpPr/>
          <p:nvPr/>
        </p:nvSpPr>
        <p:spPr>
          <a:xfrm>
            <a:off x="5778424"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90" name="Rounded Rectangle 89"/>
          <p:cNvSpPr/>
          <p:nvPr/>
        </p:nvSpPr>
        <p:spPr>
          <a:xfrm>
            <a:off x="6426681"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91" name="Rounded Rectangle 90"/>
          <p:cNvSpPr/>
          <p:nvPr/>
        </p:nvSpPr>
        <p:spPr>
          <a:xfrm>
            <a:off x="7074938" y="450717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93" name="Rounded Rectangle 92"/>
          <p:cNvSpPr/>
          <p:nvPr/>
        </p:nvSpPr>
        <p:spPr>
          <a:xfrm>
            <a:off x="8408993" y="450206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94" name="Group 93"/>
          <p:cNvGrpSpPr/>
          <p:nvPr/>
        </p:nvGrpSpPr>
        <p:grpSpPr>
          <a:xfrm>
            <a:off x="7236795" y="5071233"/>
            <a:ext cx="250068" cy="739138"/>
            <a:chOff x="1137715" y="2280230"/>
            <a:chExt cx="250068" cy="739138"/>
          </a:xfrm>
        </p:grpSpPr>
        <p:sp>
          <p:nvSpPr>
            <p:cNvPr id="95" name="Text Box 14"/>
            <p:cNvSpPr txBox="1">
              <a:spLocks noChangeArrowheads="1"/>
            </p:cNvSpPr>
            <p:nvPr/>
          </p:nvSpPr>
          <p:spPr bwMode="gray">
            <a:xfrm>
              <a:off x="1137715" y="2624515"/>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97" name="Up Arrow 96"/>
            <p:cNvSpPr/>
            <p:nvPr/>
          </p:nvSpPr>
          <p:spPr>
            <a:xfrm>
              <a:off x="1180810" y="2280230"/>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98" name="Group 97"/>
          <p:cNvGrpSpPr/>
          <p:nvPr/>
        </p:nvGrpSpPr>
        <p:grpSpPr>
          <a:xfrm>
            <a:off x="3556793" y="5159842"/>
            <a:ext cx="1301638" cy="696382"/>
            <a:chOff x="196112" y="2368839"/>
            <a:chExt cx="1301638" cy="696382"/>
          </a:xfrm>
        </p:grpSpPr>
        <p:sp>
          <p:nvSpPr>
            <p:cNvPr id="99"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01" name="Rectangle 100"/>
          <p:cNvSpPr/>
          <p:nvPr/>
        </p:nvSpPr>
        <p:spPr>
          <a:xfrm>
            <a:off x="2566193"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2" name="Rectangle 101"/>
          <p:cNvSpPr/>
          <p:nvPr/>
        </p:nvSpPr>
        <p:spPr>
          <a:xfrm>
            <a:off x="3152064"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03" name="Rectangle 102"/>
          <p:cNvSpPr/>
          <p:nvPr/>
        </p:nvSpPr>
        <p:spPr>
          <a:xfrm>
            <a:off x="3805754"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34" name="Rectangle 133"/>
          <p:cNvSpPr/>
          <p:nvPr/>
        </p:nvSpPr>
        <p:spPr>
          <a:xfrm>
            <a:off x="442700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35" name="Rectangle 134"/>
          <p:cNvSpPr/>
          <p:nvPr/>
        </p:nvSpPr>
        <p:spPr>
          <a:xfrm>
            <a:off x="52181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36" name="Rectangle 135"/>
          <p:cNvSpPr/>
          <p:nvPr/>
        </p:nvSpPr>
        <p:spPr>
          <a:xfrm>
            <a:off x="5957447"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37" name="Rectangle 136"/>
          <p:cNvSpPr/>
          <p:nvPr/>
        </p:nvSpPr>
        <p:spPr>
          <a:xfrm>
            <a:off x="6611138"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38" name="Rectangle 137"/>
          <p:cNvSpPr/>
          <p:nvPr/>
        </p:nvSpPr>
        <p:spPr>
          <a:xfrm>
            <a:off x="7232386"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39" name="Rectangle 138"/>
          <p:cNvSpPr/>
          <p:nvPr/>
        </p:nvSpPr>
        <p:spPr>
          <a:xfrm>
            <a:off x="78851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40" name="Rectangle 139"/>
          <p:cNvSpPr/>
          <p:nvPr/>
        </p:nvSpPr>
        <p:spPr>
          <a:xfrm>
            <a:off x="85709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105" name="Rounded Rectangle 104"/>
          <p:cNvSpPr/>
          <p:nvPr/>
        </p:nvSpPr>
        <p:spPr>
          <a:xfrm>
            <a:off x="7728728" y="45207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Tree>
    <p:extLst>
      <p:ext uri="{BB962C8B-B14F-4D97-AF65-F5344CB8AC3E}">
        <p14:creationId xmlns:p14="http://schemas.microsoft.com/office/powerpoint/2010/main" val="39429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0"/>
                                        </p:tgtEl>
                                      </p:cBhvr>
                                    </p:animEffect>
                                    <p:animScale>
                                      <p:cBhvr>
                                        <p:cTn id="7" dur="250" autoRev="1" fill="hold"/>
                                        <p:tgtEl>
                                          <p:spTgt spid="7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3"/>
                                        </p:tgtEl>
                                      </p:cBhvr>
                                    </p:animEffect>
                                    <p:animScale>
                                      <p:cBhvr>
                                        <p:cTn id="10" dur="250" autoRev="1" fill="hold"/>
                                        <p:tgtEl>
                                          <p:spTgt spid="63"/>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8.40013E-7 -4.81481E-6 L 0.06573 -4.81481E-6 " pathEditMode="relative" rAng="0" ptsTypes="AA">
                                      <p:cBhvr>
                                        <p:cTn id="14" dur="2000" fill="hold"/>
                                        <p:tgtEl>
                                          <p:spTgt spid="76"/>
                                        </p:tgtEl>
                                        <p:attrNameLst>
                                          <p:attrName>ppt_x</p:attrName>
                                          <p:attrName>ppt_y</p:attrName>
                                        </p:attrNameLst>
                                      </p:cBhvr>
                                      <p:rCtr x="3286"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3.04585E-7 4.81481E-6 L -0.28166 4.81481E-6 " pathEditMode="relative" rAng="0" ptsTypes="AA">
                                      <p:cBhvr>
                                        <p:cTn id="18" dur="2000" fill="hold"/>
                                        <p:tgtEl>
                                          <p:spTgt spid="70"/>
                                        </p:tgtEl>
                                        <p:attrNameLst>
                                          <p:attrName>ppt_x</p:attrName>
                                          <p:attrName>ppt_y</p:attrName>
                                        </p:attrNameLst>
                                      </p:cBhvr>
                                      <p:rCtr x="-14123" y="0"/>
                                    </p:animMotion>
                                  </p:childTnLst>
                                </p:cTn>
                              </p:par>
                              <p:par>
                                <p:cTn id="19" presetID="63" presetClass="path" presetSubtype="0" accel="50000" decel="50000" fill="hold" grpId="1" nodeType="withEffect">
                                  <p:stCondLst>
                                    <p:cond delay="0"/>
                                  </p:stCondLst>
                                  <p:childTnLst>
                                    <p:animMotion origin="layout" path="M 4.8413E-7 4.81481E-6 L 0.28118 4.81481E-6 " pathEditMode="relative" rAng="0" ptsTypes="AA">
                                      <p:cBhvr>
                                        <p:cTn id="20" dur="2000" fill="hold"/>
                                        <p:tgtEl>
                                          <p:spTgt spid="66"/>
                                        </p:tgtEl>
                                        <p:attrNameLst>
                                          <p:attrName>ppt_x</p:attrName>
                                          <p:attrName>ppt_y</p:attrName>
                                        </p:attrNameLst>
                                      </p:cBhvr>
                                      <p:rCtr x="14059"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fade">
                                      <p:cBhvr>
                                        <p:cTn id="36" dur="500"/>
                                        <p:tgtEl>
                                          <p:spTgt spid="7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50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fade">
                                      <p:cBhvr>
                                        <p:cTn id="48" dur="500"/>
                                        <p:tgtEl>
                                          <p:spTgt spid="9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500"/>
                                        <p:tgtEl>
                                          <p:spTgt spid="9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500"/>
                                        <p:tgtEl>
                                          <p:spTgt spid="93"/>
                                        </p:tgtEl>
                                      </p:cBhvr>
                                    </p:animEffect>
                                  </p:childTnLst>
                                </p:cTn>
                              </p:par>
                              <p:par>
                                <p:cTn id="55" presetID="10" presetClass="entr" presetSubtype="0" fill="hold" nodeType="withEffect">
                                  <p:stCondLst>
                                    <p:cond delay="0"/>
                                  </p:stCondLst>
                                  <p:childTnLst>
                                    <p:set>
                                      <p:cBhvr>
                                        <p:cTn id="56" dur="1" fill="hold">
                                          <p:stCondLst>
                                            <p:cond delay="0"/>
                                          </p:stCondLst>
                                        </p:cTn>
                                        <p:tgtEl>
                                          <p:spTgt spid="94"/>
                                        </p:tgtEl>
                                        <p:attrNameLst>
                                          <p:attrName>style.visibility</p:attrName>
                                        </p:attrNameLst>
                                      </p:cBhvr>
                                      <p:to>
                                        <p:strVal val="visible"/>
                                      </p:to>
                                    </p:set>
                                    <p:animEffect transition="in" filter="fade">
                                      <p:cBhvr>
                                        <p:cTn id="57" dur="500"/>
                                        <p:tgtEl>
                                          <p:spTgt spid="94"/>
                                        </p:tgtEl>
                                      </p:cBhvr>
                                    </p:animEffect>
                                  </p:childTnLst>
                                </p:cTn>
                              </p:par>
                              <p:par>
                                <p:cTn id="58" presetID="10" presetClass="entr" presetSubtype="0" fill="hold" nodeType="with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fade">
                                      <p:cBhvr>
                                        <p:cTn id="60" dur="500"/>
                                        <p:tgtEl>
                                          <p:spTgt spid="9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fade">
                                      <p:cBhvr>
                                        <p:cTn id="63" dur="500"/>
                                        <p:tgtEl>
                                          <p:spTgt spid="10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fade">
                                      <p:cBhvr>
                                        <p:cTn id="66" dur="500"/>
                                        <p:tgtEl>
                                          <p:spTgt spid="10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3"/>
                                        </p:tgtEl>
                                        <p:attrNameLst>
                                          <p:attrName>style.visibility</p:attrName>
                                        </p:attrNameLst>
                                      </p:cBhvr>
                                      <p:to>
                                        <p:strVal val="visible"/>
                                      </p:to>
                                    </p:set>
                                    <p:animEffect transition="in" filter="fade">
                                      <p:cBhvr>
                                        <p:cTn id="69" dur="500"/>
                                        <p:tgtEl>
                                          <p:spTgt spid="10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4"/>
                                        </p:tgtEl>
                                        <p:attrNameLst>
                                          <p:attrName>style.visibility</p:attrName>
                                        </p:attrNameLst>
                                      </p:cBhvr>
                                      <p:to>
                                        <p:strVal val="visible"/>
                                      </p:to>
                                    </p:set>
                                    <p:animEffect transition="in" filter="fade">
                                      <p:cBhvr>
                                        <p:cTn id="72" dur="500"/>
                                        <p:tgtEl>
                                          <p:spTgt spid="1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fade">
                                      <p:cBhvr>
                                        <p:cTn id="75" dur="500"/>
                                        <p:tgtEl>
                                          <p:spTgt spid="1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fade">
                                      <p:cBhvr>
                                        <p:cTn id="78" dur="500"/>
                                        <p:tgtEl>
                                          <p:spTgt spid="1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7"/>
                                        </p:tgtEl>
                                        <p:attrNameLst>
                                          <p:attrName>style.visibility</p:attrName>
                                        </p:attrNameLst>
                                      </p:cBhvr>
                                      <p:to>
                                        <p:strVal val="visible"/>
                                      </p:to>
                                    </p:set>
                                    <p:animEffect transition="in" filter="fade">
                                      <p:cBhvr>
                                        <p:cTn id="81" dur="500"/>
                                        <p:tgtEl>
                                          <p:spTgt spid="13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38"/>
                                        </p:tgtEl>
                                        <p:attrNameLst>
                                          <p:attrName>style.visibility</p:attrName>
                                        </p:attrNameLst>
                                      </p:cBhvr>
                                      <p:to>
                                        <p:strVal val="visible"/>
                                      </p:to>
                                    </p:set>
                                    <p:animEffect transition="in" filter="fade">
                                      <p:cBhvr>
                                        <p:cTn id="84" dur="500"/>
                                        <p:tgtEl>
                                          <p:spTgt spid="13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39"/>
                                        </p:tgtEl>
                                        <p:attrNameLst>
                                          <p:attrName>style.visibility</p:attrName>
                                        </p:attrNameLst>
                                      </p:cBhvr>
                                      <p:to>
                                        <p:strVal val="visible"/>
                                      </p:to>
                                    </p:set>
                                    <p:animEffect transition="in" filter="fade">
                                      <p:cBhvr>
                                        <p:cTn id="87" dur="500"/>
                                        <p:tgtEl>
                                          <p:spTgt spid="13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40"/>
                                        </p:tgtEl>
                                        <p:attrNameLst>
                                          <p:attrName>style.visibility</p:attrName>
                                        </p:attrNameLst>
                                      </p:cBhvr>
                                      <p:to>
                                        <p:strVal val="visible"/>
                                      </p:to>
                                    </p:set>
                                    <p:animEffect transition="in" filter="fade">
                                      <p:cBhvr>
                                        <p:cTn id="90" dur="500"/>
                                        <p:tgtEl>
                                          <p:spTgt spid="140"/>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fade">
                                      <p:cBhvr>
                                        <p:cTn id="93" dur="500"/>
                                        <p:tgtEl>
                                          <p:spTgt spid="105"/>
                                        </p:tgtEl>
                                      </p:cBhvr>
                                    </p:animEffect>
                                  </p:childTnLst>
                                </p:cTn>
                              </p:par>
                            </p:childTnLst>
                          </p:cTn>
                        </p:par>
                      </p:childTnLst>
                    </p:cTn>
                  </p:par>
                  <p:par>
                    <p:cTn id="94" fill="hold">
                      <p:stCondLst>
                        <p:cond delay="indefinite"/>
                      </p:stCondLst>
                      <p:childTnLst>
                        <p:par>
                          <p:cTn id="95" fill="hold">
                            <p:stCondLst>
                              <p:cond delay="0"/>
                            </p:stCondLst>
                            <p:childTnLst>
                              <p:par>
                                <p:cTn id="96" presetID="63" presetClass="path" presetSubtype="0" fill="hold" nodeType="clickEffect">
                                  <p:stCondLst>
                                    <p:cond delay="0"/>
                                  </p:stCondLst>
                                  <p:childTnLst>
                                    <p:animMotion origin="layout" path="M 2.77332E-6 2.96296E-6 L 0.06428 2.96296E-6 " pathEditMode="relative" rAng="0" ptsTypes="AA">
                                      <p:cBhvr>
                                        <p:cTn id="97" dur="500" fill="hold"/>
                                        <p:tgtEl>
                                          <p:spTgt spid="94"/>
                                        </p:tgtEl>
                                        <p:attrNameLst>
                                          <p:attrName>ppt_x</p:attrName>
                                          <p:attrName>ppt_y</p:attrName>
                                        </p:attrNameLst>
                                      </p:cBhvr>
                                      <p:rCtr x="3206" y="0"/>
                                    </p:animMotion>
                                  </p:childTnLst>
                                </p:cTn>
                              </p:par>
                              <p:par>
                                <p:cTn id="98" presetID="1" presetClass="emph" presetSubtype="1" nodeType="withEffect">
                                  <p:stCondLst>
                                    <p:cond delay="0"/>
                                  </p:stCondLst>
                                  <p:childTnLst>
                                    <p:set>
                                      <p:cBhvr>
                                        <p:cTn id="99" dur="indefinite"/>
                                        <p:tgtEl>
                                          <p:spTgt spid="105"/>
                                        </p:tgtEl>
                                        <p:attrNameLst>
                                          <p:attrName>fillcolor</p:attrName>
                                        </p:attrNameLst>
                                      </p:cBhvr>
                                      <p:to>
                                        <p:clrVal>
                                          <a:srgbClr val="CC0099"/>
                                        </p:clrVal>
                                      </p:to>
                                    </p:set>
                                    <p:set>
                                      <p:cBhvr>
                                        <p:cTn id="100" dur="indefinite"/>
                                        <p:tgtEl>
                                          <p:spTgt spid="105"/>
                                        </p:tgtEl>
                                        <p:attrNameLst>
                                          <p:attrName>fill.type</p:attrName>
                                        </p:attrNameLst>
                                      </p:cBhvr>
                                      <p:to>
                                        <p:strVal val="solid"/>
                                      </p:to>
                                    </p:set>
                                    <p:set>
                                      <p:cBhvr>
                                        <p:cTn id="101" dur="indefinite"/>
                                        <p:tgtEl>
                                          <p:spTgt spid="10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6" grpId="1" animBg="1"/>
      <p:bldP spid="63" grpId="0" animBg="1"/>
      <p:bldP spid="70" grpId="0" animBg="1"/>
      <p:bldP spid="70" grpId="1" animBg="1"/>
      <p:bldP spid="60" grpId="0" animBg="1"/>
      <p:bldP spid="61" grpId="0" animBg="1"/>
      <p:bldP spid="79" grpId="0" animBg="1"/>
      <p:bldP spid="87" grpId="0" animBg="1"/>
      <p:bldP spid="88" grpId="0" animBg="1"/>
      <p:bldP spid="89" grpId="0" animBg="1"/>
      <p:bldP spid="90" grpId="0" animBg="1"/>
      <p:bldP spid="91" grpId="0" animBg="1"/>
      <p:bldP spid="93" grpId="0" animBg="1"/>
      <p:bldP spid="101" grpId="0"/>
      <p:bldP spid="102" grpId="0"/>
      <p:bldP spid="103" grpId="0"/>
      <p:bldP spid="134" grpId="0"/>
      <p:bldP spid="135" grpId="0"/>
      <p:bldP spid="136" grpId="0"/>
      <p:bldP spid="137" grpId="0"/>
      <p:bldP spid="138" grpId="0"/>
      <p:bldP spid="139" grpId="0"/>
      <p:bldP spid="140" grpId="0"/>
      <p:bldP spid="10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a:t>
            </a:r>
            <a:endParaRPr lang="en-US" altLang="en-US" dirty="0">
              <a:latin typeface="Arial" panose="020B0604020202020204" pitchFamily="34" charset="0"/>
            </a:endParaRPr>
          </a:p>
        </p:txBody>
      </p:sp>
      <p:sp>
        <p:nvSpPr>
          <p:cNvPr id="54275" name="Rectangle 3"/>
          <p:cNvSpPr>
            <a:spLocks noGrp="1" noChangeArrowheads="1"/>
          </p:cNvSpPr>
          <p:nvPr>
            <p:ph sz="quarter" idx="17"/>
          </p:nvPr>
        </p:nvSpPr>
        <p:spPr>
          <a:xfrm>
            <a:off x="366617" y="1295400"/>
            <a:ext cx="9041068" cy="5157787"/>
          </a:xfrm>
        </p:spPr>
        <p:txBody>
          <a:bodyPr/>
          <a:lstStyle/>
          <a:p>
            <a:pPr lvl="1">
              <a:lnSpc>
                <a:spcPct val="110000"/>
              </a:lnSpc>
            </a:pPr>
            <a:r>
              <a:rPr lang="en-US" altLang="en-US" sz="2400" dirty="0" smtClean="0">
                <a:latin typeface="Arial" panose="020B0604020202020204" pitchFamily="34" charset="0"/>
              </a:rPr>
              <a:t>Fastest general purpose in-memory sorting algorithm in the average case</a:t>
            </a:r>
          </a:p>
          <a:p>
            <a:pPr lvl="1">
              <a:lnSpc>
                <a:spcPct val="110000"/>
              </a:lnSpc>
            </a:pPr>
            <a:r>
              <a:rPr lang="en-US" altLang="en-US" sz="2400" dirty="0" smtClean="0">
                <a:latin typeface="Arial" panose="020B0604020202020204" pitchFamily="34" charset="0"/>
              </a:rPr>
              <a:t>Implemented in Unix as </a:t>
            </a:r>
            <a:r>
              <a:rPr lang="en-US" altLang="en-US" sz="2400" dirty="0" err="1" smtClean="0">
                <a:solidFill>
                  <a:srgbClr val="C00000"/>
                </a:solidFill>
                <a:latin typeface="Arial" panose="020B0604020202020204" pitchFamily="34" charset="0"/>
              </a:rPr>
              <a:t>qsort</a:t>
            </a:r>
            <a:r>
              <a:rPr lang="en-US" altLang="en-US" sz="2400" dirty="0" smtClean="0">
                <a:solidFill>
                  <a:srgbClr val="C00000"/>
                </a:solidFill>
                <a:latin typeface="Arial" panose="020B0604020202020204" pitchFamily="34" charset="0"/>
              </a:rPr>
              <a:t>() </a:t>
            </a:r>
            <a:r>
              <a:rPr lang="en-US" altLang="en-US" sz="2400" dirty="0" smtClean="0">
                <a:latin typeface="Arial" panose="020B0604020202020204" pitchFamily="34" charset="0"/>
              </a:rPr>
              <a:t>which can be called in a program (see ‘man </a:t>
            </a:r>
            <a:r>
              <a:rPr lang="en-US" altLang="en-US" sz="2400" dirty="0" err="1" smtClean="0">
                <a:latin typeface="Arial" panose="020B0604020202020204" pitchFamily="34" charset="0"/>
              </a:rPr>
              <a:t>qsort</a:t>
            </a:r>
            <a:r>
              <a:rPr lang="en-US" altLang="en-US" sz="2400" dirty="0" smtClean="0">
                <a:latin typeface="Arial" panose="020B0604020202020204" pitchFamily="34" charset="0"/>
              </a:rPr>
              <a:t>’ for details)</a:t>
            </a:r>
          </a:p>
          <a:p>
            <a:pPr lvl="1">
              <a:lnSpc>
                <a:spcPct val="110000"/>
              </a:lnSpc>
            </a:pPr>
            <a:r>
              <a:rPr lang="en-US" altLang="en-US" sz="2400" dirty="0" smtClean="0">
                <a:latin typeface="Arial" panose="020B0604020202020204" pitchFamily="34" charset="0"/>
              </a:rPr>
              <a:t>Main steps</a:t>
            </a:r>
          </a:p>
          <a:p>
            <a:pPr lvl="2">
              <a:lnSpc>
                <a:spcPct val="110000"/>
              </a:lnSpc>
              <a:buFont typeface="Arial" panose="020B0604020202020204" pitchFamily="34" charset="0"/>
              <a:buChar char="•"/>
            </a:pPr>
            <a:r>
              <a:rPr lang="en-US" altLang="en-US" sz="2000" dirty="0" smtClean="0">
                <a:latin typeface="Arial" panose="020B0604020202020204" pitchFamily="34" charset="0"/>
              </a:rPr>
              <a:t>Select one element in array as </a:t>
            </a:r>
            <a:r>
              <a:rPr lang="en-US" altLang="en-US" sz="2000" dirty="0" smtClean="0">
                <a:solidFill>
                  <a:srgbClr val="C00000"/>
                </a:solidFill>
                <a:latin typeface="Arial" panose="020B0604020202020204" pitchFamily="34" charset="0"/>
              </a:rPr>
              <a:t>pivot</a:t>
            </a:r>
          </a:p>
          <a:p>
            <a:pPr lvl="2">
              <a:lnSpc>
                <a:spcPct val="110000"/>
              </a:lnSpc>
              <a:buFont typeface="Arial" panose="020B0604020202020204" pitchFamily="34" charset="0"/>
              <a:buChar char="•"/>
            </a:pPr>
            <a:r>
              <a:rPr lang="en-US" altLang="en-US" sz="2000" dirty="0" smtClean="0">
                <a:latin typeface="Arial" panose="020B0604020202020204" pitchFamily="34" charset="0"/>
              </a:rPr>
              <a:t>Partition list into two </a:t>
            </a:r>
            <a:r>
              <a:rPr lang="en-US" altLang="en-US" sz="2000" dirty="0" err="1" smtClean="0">
                <a:latin typeface="Arial" panose="020B0604020202020204" pitchFamily="34" charset="0"/>
              </a:rPr>
              <a:t>sublists</a:t>
            </a:r>
            <a:r>
              <a:rPr lang="en-US" altLang="en-US" sz="2000" dirty="0" smtClean="0">
                <a:latin typeface="Arial" panose="020B0604020202020204" pitchFamily="34" charset="0"/>
              </a:rPr>
              <a:t> with respect to pivot such that all elements in left </a:t>
            </a:r>
            <a:r>
              <a:rPr lang="en-US" altLang="en-US" sz="2000" dirty="0" err="1" smtClean="0">
                <a:latin typeface="Arial" panose="020B0604020202020204" pitchFamily="34" charset="0"/>
              </a:rPr>
              <a:t>sublist</a:t>
            </a:r>
            <a:r>
              <a:rPr lang="en-US" altLang="en-US" sz="2000" dirty="0" smtClean="0">
                <a:latin typeface="Arial" panose="020B0604020202020204" pitchFamily="34" charset="0"/>
              </a:rPr>
              <a:t> are less than pivot; all elements in right </a:t>
            </a:r>
            <a:r>
              <a:rPr lang="en-US" altLang="en-US" sz="2000" dirty="0" err="1" smtClean="0">
                <a:latin typeface="Arial" panose="020B0604020202020204" pitchFamily="34" charset="0"/>
              </a:rPr>
              <a:t>sublist</a:t>
            </a:r>
            <a:r>
              <a:rPr lang="en-US" altLang="en-US" sz="2000" dirty="0" smtClean="0">
                <a:latin typeface="Arial" panose="020B0604020202020204" pitchFamily="34" charset="0"/>
              </a:rPr>
              <a:t> are greater than or equal to pivot</a:t>
            </a:r>
          </a:p>
          <a:p>
            <a:pPr lvl="2">
              <a:lnSpc>
                <a:spcPct val="110000"/>
              </a:lnSpc>
              <a:buFont typeface="Arial" panose="020B0604020202020204" pitchFamily="34" charset="0"/>
              <a:buChar char="•"/>
            </a:pPr>
            <a:r>
              <a:rPr lang="en-US" altLang="en-US" sz="2000" dirty="0" smtClean="0">
                <a:latin typeface="Arial" panose="020B0604020202020204" pitchFamily="34" charset="0"/>
              </a:rPr>
              <a:t>Recursively partition until input list has one or zero element</a:t>
            </a:r>
          </a:p>
          <a:p>
            <a:pPr lvl="1">
              <a:lnSpc>
                <a:spcPct val="110000"/>
              </a:lnSpc>
            </a:pPr>
            <a:r>
              <a:rPr lang="en-US" altLang="en-US" sz="2400" dirty="0" smtClean="0">
                <a:latin typeface="Arial" panose="020B0604020202020204" pitchFamily="34" charset="0"/>
              </a:rPr>
              <a:t>No merging is required because the pivot found during </a:t>
            </a:r>
          </a:p>
          <a:p>
            <a:pPr marL="725488" lvl="1" indent="0">
              <a:lnSpc>
                <a:spcPct val="110000"/>
              </a:lnSpc>
              <a:buNone/>
            </a:pPr>
            <a:r>
              <a:rPr lang="en-US" altLang="en-US" sz="2400" dirty="0" smtClean="0">
                <a:latin typeface="Arial" panose="020B0604020202020204" pitchFamily="34" charset="0"/>
              </a:rPr>
              <a:t>partitioning is already at its final position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fade">
                                      <p:cBhvr>
                                        <p:cTn id="22" dur="500"/>
                                        <p:tgtEl>
                                          <p:spTgt spid="54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fade">
                                      <p:cBhvr>
                                        <p:cTn id="27" dur="500"/>
                                        <p:tgtEl>
                                          <p:spTgt spid="54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275">
                                            <p:txEl>
                                              <p:pRg st="5" end="5"/>
                                            </p:txEl>
                                          </p:spTgt>
                                        </p:tgtEl>
                                        <p:attrNameLst>
                                          <p:attrName>style.visibility</p:attrName>
                                        </p:attrNameLst>
                                      </p:cBhvr>
                                      <p:to>
                                        <p:strVal val="visible"/>
                                      </p:to>
                                    </p:set>
                                    <p:animEffect transition="in" filter="fade">
                                      <p:cBhvr>
                                        <p:cTn id="32" dur="500"/>
                                        <p:tgtEl>
                                          <p:spTgt spid="542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4275">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60" name="Rounded Rectangle 59"/>
          <p:cNvSpPr/>
          <p:nvPr/>
        </p:nvSpPr>
        <p:spPr>
          <a:xfrm>
            <a:off x="2323928" y="26727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1" name="Rounded Rectangle 60"/>
          <p:cNvSpPr/>
          <p:nvPr/>
        </p:nvSpPr>
        <p:spPr>
          <a:xfrm>
            <a:off x="2987098"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79" name="Rounded Rectangle 78"/>
          <p:cNvSpPr/>
          <p:nvPr/>
        </p:nvSpPr>
        <p:spPr>
          <a:xfrm>
            <a:off x="3635354"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35</a:t>
            </a:r>
            <a:endParaRPr lang="en-GB" sz="2000" dirty="0">
              <a:solidFill>
                <a:schemeClr val="tx1"/>
              </a:solidFill>
            </a:endParaRPr>
          </a:p>
        </p:txBody>
      </p:sp>
      <p:sp>
        <p:nvSpPr>
          <p:cNvPr id="87" name="Rounded Rectangle 86"/>
          <p:cNvSpPr/>
          <p:nvPr/>
        </p:nvSpPr>
        <p:spPr>
          <a:xfrm>
            <a:off x="4283611" y="2659198"/>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04</a:t>
            </a:r>
            <a:endParaRPr lang="en-GB" sz="2000" dirty="0">
              <a:solidFill>
                <a:schemeClr val="tx1"/>
              </a:solidFill>
            </a:endParaRPr>
          </a:p>
        </p:txBody>
      </p:sp>
      <p:sp>
        <p:nvSpPr>
          <p:cNvPr id="88" name="Rounded Rectangle 87"/>
          <p:cNvSpPr/>
          <p:nvPr/>
        </p:nvSpPr>
        <p:spPr>
          <a:xfrm>
            <a:off x="5049856"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89" name="Rounded Rectangle 88"/>
          <p:cNvSpPr/>
          <p:nvPr/>
        </p:nvSpPr>
        <p:spPr>
          <a:xfrm>
            <a:off x="5775377"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90" name="Rounded Rectangle 89"/>
          <p:cNvSpPr/>
          <p:nvPr/>
        </p:nvSpPr>
        <p:spPr>
          <a:xfrm>
            <a:off x="6423634"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91" name="Rounded Rectangle 90"/>
          <p:cNvSpPr/>
          <p:nvPr/>
        </p:nvSpPr>
        <p:spPr>
          <a:xfrm>
            <a:off x="7071891"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92" name="Rounded Rectangle 91"/>
          <p:cNvSpPr/>
          <p:nvPr/>
        </p:nvSpPr>
        <p:spPr>
          <a:xfrm>
            <a:off x="7720146"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93</a:t>
            </a:r>
            <a:endParaRPr lang="en-GB" sz="2000" dirty="0">
              <a:solidFill>
                <a:schemeClr val="tx1"/>
              </a:solidFill>
            </a:endParaRPr>
          </a:p>
        </p:txBody>
      </p:sp>
      <p:sp>
        <p:nvSpPr>
          <p:cNvPr id="93" name="Rounded Rectangle 92"/>
          <p:cNvSpPr/>
          <p:nvPr/>
        </p:nvSpPr>
        <p:spPr>
          <a:xfrm>
            <a:off x="8405946" y="2654091"/>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94" name="Group 93"/>
          <p:cNvGrpSpPr/>
          <p:nvPr/>
        </p:nvGrpSpPr>
        <p:grpSpPr>
          <a:xfrm>
            <a:off x="8594612" y="3207012"/>
            <a:ext cx="250068" cy="650530"/>
            <a:chOff x="2313045" y="2368839"/>
            <a:chExt cx="250068" cy="650530"/>
          </a:xfrm>
          <a:solidFill>
            <a:srgbClr val="CC0099"/>
          </a:solidFill>
        </p:grpSpPr>
        <p:sp>
          <p:nvSpPr>
            <p:cNvPr id="95" name="Text Box 14"/>
            <p:cNvSpPr txBox="1">
              <a:spLocks noChangeArrowheads="1"/>
            </p:cNvSpPr>
            <p:nvPr/>
          </p:nvSpPr>
          <p:spPr bwMode="gray">
            <a:xfrm>
              <a:off x="2313045" y="2624516"/>
              <a:ext cx="250068" cy="3948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97" name="Up Arrow 96"/>
            <p:cNvSpPr/>
            <p:nvPr/>
          </p:nvSpPr>
          <p:spPr>
            <a:xfrm>
              <a:off x="2341570" y="2368839"/>
              <a:ext cx="179034" cy="288000"/>
            </a:xfrm>
            <a:prstGeom prst="upArrow">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98" name="Group 97"/>
          <p:cNvGrpSpPr/>
          <p:nvPr/>
        </p:nvGrpSpPr>
        <p:grpSpPr>
          <a:xfrm>
            <a:off x="3579812" y="3311870"/>
            <a:ext cx="1301638" cy="665861"/>
            <a:chOff x="951129" y="2368839"/>
            <a:chExt cx="1301638" cy="665861"/>
          </a:xfrm>
        </p:grpSpPr>
        <p:sp>
          <p:nvSpPr>
            <p:cNvPr id="99" name="Text Box 14"/>
            <p:cNvSpPr txBox="1">
              <a:spLocks noChangeArrowheads="1"/>
            </p:cNvSpPr>
            <p:nvPr/>
          </p:nvSpPr>
          <p:spPr bwMode="gray">
            <a:xfrm>
              <a:off x="951129" y="26398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868406"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01" name="Rectangle 100"/>
          <p:cNvSpPr/>
          <p:nvPr/>
        </p:nvSpPr>
        <p:spPr>
          <a:xfrm>
            <a:off x="2563146"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2" name="Rectangle 101"/>
          <p:cNvSpPr/>
          <p:nvPr/>
        </p:nvSpPr>
        <p:spPr>
          <a:xfrm>
            <a:off x="314901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03" name="Rectangle 102"/>
          <p:cNvSpPr/>
          <p:nvPr/>
        </p:nvSpPr>
        <p:spPr>
          <a:xfrm>
            <a:off x="380270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34" name="Rectangle 133"/>
          <p:cNvSpPr/>
          <p:nvPr/>
        </p:nvSpPr>
        <p:spPr>
          <a:xfrm>
            <a:off x="442395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35" name="Rectangle 134"/>
          <p:cNvSpPr/>
          <p:nvPr/>
        </p:nvSpPr>
        <p:spPr>
          <a:xfrm>
            <a:off x="52150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36" name="Rectangle 135"/>
          <p:cNvSpPr/>
          <p:nvPr/>
        </p:nvSpPr>
        <p:spPr>
          <a:xfrm>
            <a:off x="5954400"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37" name="Rectangle 136"/>
          <p:cNvSpPr/>
          <p:nvPr/>
        </p:nvSpPr>
        <p:spPr>
          <a:xfrm>
            <a:off x="660809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38" name="Rectangle 137"/>
          <p:cNvSpPr/>
          <p:nvPr/>
        </p:nvSpPr>
        <p:spPr>
          <a:xfrm>
            <a:off x="7229339"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39" name="Rectangle 138"/>
          <p:cNvSpPr/>
          <p:nvPr/>
        </p:nvSpPr>
        <p:spPr>
          <a:xfrm>
            <a:off x="78820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40" name="Rectangle 139"/>
          <p:cNvSpPr/>
          <p:nvPr/>
        </p:nvSpPr>
        <p:spPr>
          <a:xfrm>
            <a:off x="85678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84" name="Rectangle 83"/>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Carry on checking </a:t>
            </a:r>
            <a:r>
              <a:rPr lang="en-US" altLang="en-US" sz="2000" dirty="0" smtClean="0">
                <a:solidFill>
                  <a:srgbClr val="0070C0"/>
                </a:solidFill>
                <a:latin typeface="+mn-lt"/>
              </a:rPr>
              <a:t>if (item </a:t>
            </a:r>
            <a:r>
              <a:rPr lang="en-US" altLang="en-US" sz="2000" dirty="0" smtClean="0">
                <a:solidFill>
                  <a:srgbClr val="0070C0"/>
                </a:solidFill>
                <a:cs typeface="Arial" panose="020B0604020202020204" pitchFamily="34" charset="0"/>
              </a:rPr>
              <a:t>≥ pivot) </a:t>
            </a:r>
            <a:r>
              <a:rPr lang="en-US" altLang="en-US" sz="2000" dirty="0" smtClean="0">
                <a:solidFill>
                  <a:schemeClr val="tx1"/>
                </a:solidFill>
                <a:cs typeface="Arial" panose="020B0604020202020204" pitchFamily="34" charset="0"/>
              </a:rPr>
              <a:t>…</a:t>
            </a:r>
            <a:endParaRPr lang="en-US" altLang="en-US" dirty="0">
              <a:solidFill>
                <a:schemeClr val="tx1"/>
              </a:solidFill>
              <a:latin typeface="+mn-lt"/>
            </a:endParaRPr>
          </a:p>
        </p:txBody>
      </p:sp>
      <p:sp>
        <p:nvSpPr>
          <p:cNvPr id="85" name="Rectangle 84"/>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Partitioning…</a:t>
            </a:r>
            <a:endParaRPr lang="en-US" altLang="en-US" dirty="0">
              <a:solidFill>
                <a:schemeClr val="tx1"/>
              </a:solidFill>
              <a:latin typeface="+mn-lt"/>
            </a:endParaRPr>
          </a:p>
        </p:txBody>
      </p:sp>
      <p:grpSp>
        <p:nvGrpSpPr>
          <p:cNvPr id="2" name="Group 1"/>
          <p:cNvGrpSpPr/>
          <p:nvPr/>
        </p:nvGrpSpPr>
        <p:grpSpPr>
          <a:xfrm>
            <a:off x="897892" y="3944258"/>
            <a:ext cx="8191339" cy="1703548"/>
            <a:chOff x="897892" y="3944258"/>
            <a:chExt cx="8191339" cy="1703548"/>
          </a:xfrm>
        </p:grpSpPr>
        <p:sp>
          <p:nvSpPr>
            <p:cNvPr id="54" name="Rounded Rectangle 53"/>
            <p:cNvSpPr/>
            <p:nvPr/>
          </p:nvSpPr>
          <p:spPr>
            <a:xfrm>
              <a:off x="2349994" y="4312349"/>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55" name="Rounded Rectangle 54"/>
            <p:cNvSpPr/>
            <p:nvPr/>
          </p:nvSpPr>
          <p:spPr>
            <a:xfrm>
              <a:off x="3013164"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56" name="Rounded Rectangle 55"/>
            <p:cNvSpPr/>
            <p:nvPr/>
          </p:nvSpPr>
          <p:spPr>
            <a:xfrm>
              <a:off x="3661420"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35</a:t>
              </a:r>
              <a:endParaRPr lang="en-GB" sz="2000" dirty="0">
                <a:solidFill>
                  <a:schemeClr val="tx1"/>
                </a:solidFill>
              </a:endParaRPr>
            </a:p>
          </p:txBody>
        </p:sp>
        <p:sp>
          <p:nvSpPr>
            <p:cNvPr id="57" name="Rounded Rectangle 56"/>
            <p:cNvSpPr/>
            <p:nvPr/>
          </p:nvSpPr>
          <p:spPr>
            <a:xfrm>
              <a:off x="4309677" y="4298752"/>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04</a:t>
              </a:r>
              <a:endParaRPr lang="en-GB" sz="2000" dirty="0">
                <a:solidFill>
                  <a:schemeClr val="tx1"/>
                </a:solidFill>
              </a:endParaRPr>
            </a:p>
          </p:txBody>
        </p:sp>
        <p:sp>
          <p:nvSpPr>
            <p:cNvPr id="58" name="Rounded Rectangle 57"/>
            <p:cNvSpPr/>
            <p:nvPr/>
          </p:nvSpPr>
          <p:spPr>
            <a:xfrm>
              <a:off x="5075922"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06</a:t>
              </a:r>
              <a:endParaRPr lang="en-GB" sz="2000" dirty="0">
                <a:solidFill>
                  <a:schemeClr val="tx1"/>
                </a:solidFill>
              </a:endParaRPr>
            </a:p>
          </p:txBody>
        </p:sp>
        <p:sp>
          <p:nvSpPr>
            <p:cNvPr id="62" name="Rounded Rectangle 61"/>
            <p:cNvSpPr/>
            <p:nvPr/>
          </p:nvSpPr>
          <p:spPr>
            <a:xfrm>
              <a:off x="5801443" y="431234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63" name="Rounded Rectangle 62"/>
            <p:cNvSpPr/>
            <p:nvPr/>
          </p:nvSpPr>
          <p:spPr>
            <a:xfrm>
              <a:off x="6449700" y="431234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64" name="Rounded Rectangle 63"/>
            <p:cNvSpPr/>
            <p:nvPr/>
          </p:nvSpPr>
          <p:spPr>
            <a:xfrm>
              <a:off x="7097957" y="429875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65" name="Rounded Rectangle 64"/>
            <p:cNvSpPr/>
            <p:nvPr/>
          </p:nvSpPr>
          <p:spPr>
            <a:xfrm>
              <a:off x="7746212" y="429875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93</a:t>
              </a:r>
              <a:endParaRPr lang="en-GB" sz="2000" dirty="0">
                <a:solidFill>
                  <a:schemeClr val="tx1"/>
                </a:solidFill>
              </a:endParaRPr>
            </a:p>
          </p:txBody>
        </p:sp>
        <p:sp>
          <p:nvSpPr>
            <p:cNvPr id="66" name="Rounded Rectangle 65"/>
            <p:cNvSpPr/>
            <p:nvPr/>
          </p:nvSpPr>
          <p:spPr>
            <a:xfrm>
              <a:off x="8432012" y="429364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grpSp>
          <p:nvGrpSpPr>
            <p:cNvPr id="70" name="Group 69"/>
            <p:cNvGrpSpPr/>
            <p:nvPr/>
          </p:nvGrpSpPr>
          <p:grpSpPr>
            <a:xfrm>
              <a:off x="4334829" y="4951424"/>
              <a:ext cx="1301638" cy="696382"/>
              <a:chOff x="951129" y="2368839"/>
              <a:chExt cx="1301638" cy="696382"/>
            </a:xfrm>
          </p:grpSpPr>
          <p:sp>
            <p:nvSpPr>
              <p:cNvPr id="71" name="Text Box 14"/>
              <p:cNvSpPr txBox="1">
                <a:spLocks noChangeArrowheads="1"/>
              </p:cNvSpPr>
              <p:nvPr/>
            </p:nvSpPr>
            <p:spPr bwMode="gray">
              <a:xfrm>
                <a:off x="951129"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2" name="Up Arrow 71"/>
              <p:cNvSpPr/>
              <p:nvPr/>
            </p:nvSpPr>
            <p:spPr>
              <a:xfrm>
                <a:off x="1868406"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73" name="Rectangle 72"/>
            <p:cNvSpPr/>
            <p:nvPr/>
          </p:nvSpPr>
          <p:spPr>
            <a:xfrm>
              <a:off x="2589212"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74" name="Rectangle 73"/>
            <p:cNvSpPr/>
            <p:nvPr/>
          </p:nvSpPr>
          <p:spPr>
            <a:xfrm>
              <a:off x="3175083"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75" name="Rectangle 74"/>
            <p:cNvSpPr/>
            <p:nvPr/>
          </p:nvSpPr>
          <p:spPr>
            <a:xfrm>
              <a:off x="3828773"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76" name="Rectangle 75"/>
            <p:cNvSpPr/>
            <p:nvPr/>
          </p:nvSpPr>
          <p:spPr>
            <a:xfrm>
              <a:off x="445002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77" name="Rectangle 76"/>
            <p:cNvSpPr/>
            <p:nvPr/>
          </p:nvSpPr>
          <p:spPr>
            <a:xfrm>
              <a:off x="52411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8" name="Rectangle 77"/>
            <p:cNvSpPr/>
            <p:nvPr/>
          </p:nvSpPr>
          <p:spPr>
            <a:xfrm>
              <a:off x="5980466"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80" name="Rectangle 79"/>
            <p:cNvSpPr/>
            <p:nvPr/>
          </p:nvSpPr>
          <p:spPr>
            <a:xfrm>
              <a:off x="6634157"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81" name="Rectangle 80"/>
            <p:cNvSpPr/>
            <p:nvPr/>
          </p:nvSpPr>
          <p:spPr>
            <a:xfrm>
              <a:off x="7255405"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82" name="Rectangle 81"/>
            <p:cNvSpPr/>
            <p:nvPr/>
          </p:nvSpPr>
          <p:spPr>
            <a:xfrm>
              <a:off x="79081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83" name="Rectangle 82"/>
            <p:cNvSpPr/>
            <p:nvPr/>
          </p:nvSpPr>
          <p:spPr>
            <a:xfrm>
              <a:off x="85939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59" name="TextBox 58"/>
            <p:cNvSpPr txBox="1"/>
            <p:nvPr/>
          </p:nvSpPr>
          <p:spPr>
            <a:xfrm>
              <a:off x="897892" y="4331771"/>
              <a:ext cx="1523174" cy="892552"/>
            </a:xfrm>
            <a:prstGeom prst="rect">
              <a:avLst/>
            </a:prstGeom>
            <a:noFill/>
          </p:spPr>
          <p:txBody>
            <a:bodyPr wrap="none" rtlCol="0">
              <a:spAutoFit/>
            </a:bodyPr>
            <a:lstStyle/>
            <a:p>
              <a:r>
                <a:rPr lang="en-GB" sz="2000" dirty="0" smtClean="0">
                  <a:solidFill>
                    <a:schemeClr val="tx1"/>
                  </a:solidFill>
                </a:rPr>
                <a:t>Swapped</a:t>
              </a:r>
            </a:p>
            <a:p>
              <a:r>
                <a:rPr lang="en-GB" sz="2000" dirty="0" smtClean="0">
                  <a:solidFill>
                    <a:schemeClr val="tx1"/>
                  </a:solidFill>
                </a:rPr>
                <a:t>(06 and 77)</a:t>
              </a:r>
              <a:endParaRPr lang="en-GB" sz="2000" dirty="0">
                <a:solidFill>
                  <a:schemeClr val="tx1"/>
                </a:solidFill>
              </a:endParaRPr>
            </a:p>
          </p:txBody>
        </p:sp>
      </p:grpSp>
      <p:sp>
        <p:nvSpPr>
          <p:cNvPr id="86" name="TextBox 85"/>
          <p:cNvSpPr txBox="1"/>
          <p:nvPr/>
        </p:nvSpPr>
        <p:spPr>
          <a:xfrm>
            <a:off x="608012" y="2537121"/>
            <a:ext cx="1364476" cy="892552"/>
          </a:xfrm>
          <a:prstGeom prst="rect">
            <a:avLst/>
          </a:prstGeom>
          <a:noFill/>
        </p:spPr>
        <p:txBody>
          <a:bodyPr wrap="none" rtlCol="0">
            <a:spAutoFit/>
          </a:bodyPr>
          <a:lstStyle/>
          <a:p>
            <a:pPr algn="ctr"/>
            <a:r>
              <a:rPr lang="en-GB" sz="2000" dirty="0" smtClean="0">
                <a:solidFill>
                  <a:schemeClr val="tx1"/>
                </a:solidFill>
              </a:rPr>
              <a:t>i ++</a:t>
            </a:r>
          </a:p>
          <a:p>
            <a:r>
              <a:rPr lang="en-GB" sz="2000" dirty="0" smtClean="0">
                <a:solidFill>
                  <a:schemeClr val="tx1"/>
                </a:solidFill>
              </a:rPr>
              <a:t>(93 &gt;= 42)</a:t>
            </a:r>
            <a:endParaRPr lang="en-GB" sz="2000" dirty="0">
              <a:solidFill>
                <a:schemeClr val="tx1"/>
              </a:solidFill>
            </a:endParaRPr>
          </a:p>
        </p:txBody>
      </p:sp>
      <p:grpSp>
        <p:nvGrpSpPr>
          <p:cNvPr id="104" name="Group 103"/>
          <p:cNvGrpSpPr/>
          <p:nvPr/>
        </p:nvGrpSpPr>
        <p:grpSpPr>
          <a:xfrm>
            <a:off x="8619274" y="4951424"/>
            <a:ext cx="250068" cy="650530"/>
            <a:chOff x="2313045" y="2368839"/>
            <a:chExt cx="250068" cy="650530"/>
          </a:xfrm>
          <a:solidFill>
            <a:srgbClr val="CC0099"/>
          </a:solidFill>
        </p:grpSpPr>
        <p:sp>
          <p:nvSpPr>
            <p:cNvPr id="105" name="Text Box 14"/>
            <p:cNvSpPr txBox="1">
              <a:spLocks noChangeArrowheads="1"/>
            </p:cNvSpPr>
            <p:nvPr/>
          </p:nvSpPr>
          <p:spPr bwMode="gray">
            <a:xfrm>
              <a:off x="2313045" y="2624516"/>
              <a:ext cx="250068" cy="3948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ln>
                    <a:solidFill>
                      <a:srgbClr val="CC0099"/>
                    </a:solidFill>
                  </a:ln>
                  <a:solidFill>
                    <a:srgbClr val="CC0099"/>
                  </a:solidFill>
                  <a:latin typeface="+mj-lt"/>
                  <a:ea typeface="Verdana" panose="020B0604030504040204" pitchFamily="34" charset="0"/>
                  <a:cs typeface="Verdana" panose="020B0604030504040204" pitchFamily="34" charset="0"/>
                </a:rPr>
                <a:t>i</a:t>
              </a:r>
              <a:endParaRPr lang="en-US" altLang="en-US" sz="1400" dirty="0">
                <a:ln>
                  <a:solidFill>
                    <a:srgbClr val="CC0099"/>
                  </a:solidFill>
                </a:ln>
                <a:solidFill>
                  <a:srgbClr val="CC0099"/>
                </a:solidFill>
                <a:latin typeface="+mj-lt"/>
                <a:ea typeface="Verdana" panose="020B0604030504040204" pitchFamily="34" charset="0"/>
                <a:cs typeface="Verdana" panose="020B0604030504040204" pitchFamily="34" charset="0"/>
              </a:endParaRPr>
            </a:p>
          </p:txBody>
        </p:sp>
        <p:sp>
          <p:nvSpPr>
            <p:cNvPr id="106" name="Up Arrow 105"/>
            <p:cNvSpPr/>
            <p:nvPr/>
          </p:nvSpPr>
          <p:spPr>
            <a:xfrm>
              <a:off x="2341570" y="2368839"/>
              <a:ext cx="179034" cy="288000"/>
            </a:xfrm>
            <a:prstGeom prst="upArrow">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Tree>
    <p:extLst>
      <p:ext uri="{BB962C8B-B14F-4D97-AF65-F5344CB8AC3E}">
        <p14:creationId xmlns:p14="http://schemas.microsoft.com/office/powerpoint/2010/main" val="398960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62905E-7 -1.48148E-6 L 0.07727 -1.48148E-6 " pathEditMode="relative" rAng="0" ptsTypes="AA">
                                      <p:cBhvr>
                                        <p:cTn id="6" dur="2000" fill="hold"/>
                                        <p:tgtEl>
                                          <p:spTgt spid="98"/>
                                        </p:tgtEl>
                                        <p:attrNameLst>
                                          <p:attrName>ppt_x</p:attrName>
                                          <p:attrName>ppt_y</p:attrName>
                                        </p:attrNameLst>
                                      </p:cBhvr>
                                      <p:rCtr x="3863" y="0"/>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93"/>
                                        </p:tgtEl>
                                      </p:cBhvr>
                                    </p:animEffect>
                                    <p:animScale>
                                      <p:cBhvr>
                                        <p:cTn id="14" dur="250" autoRev="1" fill="hold"/>
                                        <p:tgtEl>
                                          <p:spTgt spid="9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1" nodeType="clickEffect">
                                  <p:stCondLst>
                                    <p:cond delay="0"/>
                                  </p:stCondLst>
                                  <p:childTnLst>
                                    <p:animMotion origin="layout" path="M -3.25425E-6 2.96296E-6 L 0.33841 2.96296E-6 " pathEditMode="relative" rAng="0" ptsTypes="AA">
                                      <p:cBhvr>
                                        <p:cTn id="18" dur="2000" fill="hold"/>
                                        <p:tgtEl>
                                          <p:spTgt spid="88"/>
                                        </p:tgtEl>
                                        <p:attrNameLst>
                                          <p:attrName>ppt_x</p:attrName>
                                          <p:attrName>ppt_y</p:attrName>
                                        </p:attrNameLst>
                                      </p:cBhvr>
                                      <p:rCtr x="16912" y="0"/>
                                    </p:animMotion>
                                  </p:childTnLst>
                                </p:cTn>
                              </p:par>
                              <p:par>
                                <p:cTn id="19" presetID="35" presetClass="path" presetSubtype="0" accel="50000" decel="50000" fill="hold" grpId="1" nodeType="withEffect">
                                  <p:stCondLst>
                                    <p:cond delay="0"/>
                                  </p:stCondLst>
                                  <p:childTnLst>
                                    <p:animMotion origin="layout" path="M -3.92433E-6 7.40741E-7 L -0.33889 0.00278 " pathEditMode="relative" rAng="0" ptsTypes="AA">
                                      <p:cBhvr>
                                        <p:cTn id="20" dur="2000" fill="hold"/>
                                        <p:tgtEl>
                                          <p:spTgt spid="93"/>
                                        </p:tgtEl>
                                        <p:attrNameLst>
                                          <p:attrName>ppt_x</p:attrName>
                                          <p:attrName>ppt_y</p:attrName>
                                        </p:attrNameLst>
                                      </p:cBhvr>
                                      <p:rCtr x="-17345"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4.6874E-6 -4.44444E-6 L 0.06155 -4.44444E-6 " pathEditMode="relative" rAng="0" ptsTypes="AA">
                                      <p:cBhvr>
                                        <p:cTn id="32" dur="2000" fill="hold"/>
                                        <p:tgtEl>
                                          <p:spTgt spid="104"/>
                                        </p:tgtEl>
                                        <p:attrNameLst>
                                          <p:attrName>ppt_x</p:attrName>
                                          <p:attrName>ppt_y</p:attrName>
                                        </p:attrNameLst>
                                      </p:cBhvr>
                                      <p:rCtr x="30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93" grpId="0" animBg="1"/>
      <p:bldP spid="9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104" name="Rectangle 103"/>
          <p:cNvSpPr/>
          <p:nvPr/>
        </p:nvSpPr>
        <p:spPr>
          <a:xfrm>
            <a:off x="887264" y="1447800"/>
            <a:ext cx="8636148" cy="584775"/>
          </a:xfrm>
          <a:prstGeom prst="rect">
            <a:avLst/>
          </a:prstGeom>
        </p:spPr>
        <p:txBody>
          <a:bodyPr wrap="square">
            <a:spAutoFit/>
          </a:bodyPr>
          <a:lstStyle/>
          <a:p>
            <a:pPr>
              <a:lnSpc>
                <a:spcPct val="80000"/>
              </a:lnSpc>
              <a:spcBef>
                <a:spcPct val="0"/>
              </a:spcBef>
              <a:buClrTx/>
              <a:buFontTx/>
              <a:buNone/>
            </a:pPr>
            <a:r>
              <a:rPr lang="en-US" altLang="en-US" sz="2000" b="0" dirty="0">
                <a:solidFill>
                  <a:schemeClr val="tx1"/>
                </a:solidFill>
              </a:rPr>
              <a:t>Finally, swap </a:t>
            </a:r>
            <a:r>
              <a:rPr lang="en-US" altLang="en-US" sz="2000" b="0" dirty="0" smtClean="0">
                <a:solidFill>
                  <a:schemeClr val="tx1"/>
                </a:solidFill>
              </a:rPr>
              <a:t>“</a:t>
            </a:r>
            <a:r>
              <a:rPr lang="en-US" altLang="en-US" sz="2000" b="0" dirty="0" err="1">
                <a:solidFill>
                  <a:schemeClr val="tx1"/>
                </a:solidFill>
              </a:rPr>
              <a:t>l</a:t>
            </a:r>
            <a:r>
              <a:rPr lang="en-US" altLang="en-US" sz="2000" b="0" dirty="0" err="1" smtClean="0">
                <a:solidFill>
                  <a:schemeClr val="tx1"/>
                </a:solidFill>
              </a:rPr>
              <a:t>ast_small</a:t>
            </a:r>
            <a:r>
              <a:rPr lang="en-US" altLang="en-US" sz="2000" b="0" dirty="0">
                <a:solidFill>
                  <a:schemeClr val="tx1"/>
                </a:solidFill>
              </a:rPr>
              <a:t>” (i.e. </a:t>
            </a:r>
            <a:r>
              <a:rPr lang="en-US" altLang="en-US" sz="2000" b="0" dirty="0" smtClean="0">
                <a:solidFill>
                  <a:schemeClr val="tx1"/>
                </a:solidFill>
              </a:rPr>
              <a:t>the final position </a:t>
            </a:r>
            <a:r>
              <a:rPr lang="en-US" altLang="en-US" sz="2000" b="0" dirty="0">
                <a:solidFill>
                  <a:schemeClr val="tx1"/>
                </a:solidFill>
              </a:rPr>
              <a:t>where </a:t>
            </a:r>
            <a:r>
              <a:rPr lang="en-US" altLang="en-US" sz="2000" b="0" dirty="0" smtClean="0">
                <a:solidFill>
                  <a:schemeClr val="tx1"/>
                </a:solidFill>
              </a:rPr>
              <a:t>the pivot </a:t>
            </a:r>
            <a:r>
              <a:rPr lang="en-US" altLang="en-US" sz="2000" b="0" dirty="0">
                <a:solidFill>
                  <a:schemeClr val="tx1"/>
                </a:solidFill>
              </a:rPr>
              <a:t>should be</a:t>
            </a:r>
            <a:r>
              <a:rPr lang="en-US" altLang="en-US" sz="2000" b="0" dirty="0" smtClean="0">
                <a:solidFill>
                  <a:schemeClr val="tx1"/>
                </a:solidFill>
              </a:rPr>
              <a:t>) with </a:t>
            </a:r>
            <a:r>
              <a:rPr lang="en-US" altLang="en-US" sz="2000" b="0" dirty="0">
                <a:solidFill>
                  <a:schemeClr val="tx1"/>
                </a:solidFill>
              </a:rPr>
              <a:t>pivot.</a:t>
            </a:r>
            <a:endParaRPr lang="en-US" altLang="en-US" b="0" dirty="0">
              <a:solidFill>
                <a:schemeClr val="tx1"/>
              </a:solidFill>
            </a:endParaRPr>
          </a:p>
        </p:txBody>
      </p:sp>
      <p:sp>
        <p:nvSpPr>
          <p:cNvPr id="106" name="Rounded Rectangle 105"/>
          <p:cNvSpPr/>
          <p:nvPr/>
        </p:nvSpPr>
        <p:spPr>
          <a:xfrm>
            <a:off x="1827212" y="2403169"/>
            <a:ext cx="556099" cy="478800"/>
          </a:xfrm>
          <a:prstGeom prst="roundRect">
            <a:avLst/>
          </a:prstGeom>
          <a:solidFill>
            <a:srgbClr val="66990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107" name="Rounded Rectangle 106"/>
          <p:cNvSpPr/>
          <p:nvPr/>
        </p:nvSpPr>
        <p:spPr>
          <a:xfrm>
            <a:off x="2490382"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108" name="Rounded Rectangle 107"/>
          <p:cNvSpPr/>
          <p:nvPr/>
        </p:nvSpPr>
        <p:spPr>
          <a:xfrm>
            <a:off x="3138638"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109" name="Rounded Rectangle 108"/>
          <p:cNvSpPr/>
          <p:nvPr/>
        </p:nvSpPr>
        <p:spPr>
          <a:xfrm>
            <a:off x="3786895" y="2389572"/>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110" name="Rounded Rectangle 109"/>
          <p:cNvSpPr/>
          <p:nvPr/>
        </p:nvSpPr>
        <p:spPr>
          <a:xfrm>
            <a:off x="4443303"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111" name="Rounded Rectangle 110"/>
          <p:cNvSpPr/>
          <p:nvPr/>
        </p:nvSpPr>
        <p:spPr>
          <a:xfrm>
            <a:off x="5103812" y="240316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112" name="Rounded Rectangle 111"/>
          <p:cNvSpPr/>
          <p:nvPr/>
        </p:nvSpPr>
        <p:spPr>
          <a:xfrm>
            <a:off x="5752069" y="240316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113" name="Rounded Rectangle 112"/>
          <p:cNvSpPr/>
          <p:nvPr/>
        </p:nvSpPr>
        <p:spPr>
          <a:xfrm>
            <a:off x="6400326" y="238957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114" name="Rounded Rectangle 113"/>
          <p:cNvSpPr/>
          <p:nvPr/>
        </p:nvSpPr>
        <p:spPr>
          <a:xfrm>
            <a:off x="7048581" y="238957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93</a:t>
            </a:r>
            <a:endParaRPr lang="en-GB" sz="2000" dirty="0">
              <a:solidFill>
                <a:schemeClr val="tx1"/>
              </a:solidFill>
            </a:endParaRPr>
          </a:p>
        </p:txBody>
      </p:sp>
      <p:sp>
        <p:nvSpPr>
          <p:cNvPr id="115" name="Rounded Rectangle 114"/>
          <p:cNvSpPr/>
          <p:nvPr/>
        </p:nvSpPr>
        <p:spPr>
          <a:xfrm>
            <a:off x="7734381" y="238446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118" name="Rectangle 117"/>
          <p:cNvSpPr/>
          <p:nvPr/>
        </p:nvSpPr>
        <p:spPr>
          <a:xfrm>
            <a:off x="206643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19" name="Rectangle 118"/>
          <p:cNvSpPr/>
          <p:nvPr/>
        </p:nvSpPr>
        <p:spPr>
          <a:xfrm>
            <a:off x="2652301"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20" name="Rectangle 119"/>
          <p:cNvSpPr/>
          <p:nvPr/>
        </p:nvSpPr>
        <p:spPr>
          <a:xfrm>
            <a:off x="3305991"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23" name="Rectangle 122"/>
          <p:cNvSpPr/>
          <p:nvPr/>
        </p:nvSpPr>
        <p:spPr>
          <a:xfrm>
            <a:off x="3927239"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24" name="Rectangle 123"/>
          <p:cNvSpPr/>
          <p:nvPr/>
        </p:nvSpPr>
        <p:spPr>
          <a:xfrm>
            <a:off x="4608512"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25" name="Rectangle 124"/>
          <p:cNvSpPr/>
          <p:nvPr/>
        </p:nvSpPr>
        <p:spPr>
          <a:xfrm>
            <a:off x="5282835"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26" name="Rectangle 125"/>
          <p:cNvSpPr/>
          <p:nvPr/>
        </p:nvSpPr>
        <p:spPr>
          <a:xfrm>
            <a:off x="5936526"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27" name="Rectangle 126"/>
          <p:cNvSpPr/>
          <p:nvPr/>
        </p:nvSpPr>
        <p:spPr>
          <a:xfrm>
            <a:off x="6557774"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8" name="Rectangle 127"/>
          <p:cNvSpPr/>
          <p:nvPr/>
        </p:nvSpPr>
        <p:spPr>
          <a:xfrm>
            <a:off x="721050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29" name="Rectangle 128"/>
          <p:cNvSpPr/>
          <p:nvPr/>
        </p:nvSpPr>
        <p:spPr>
          <a:xfrm>
            <a:off x="789630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142" name="Rectangle 141"/>
          <p:cNvSpPr/>
          <p:nvPr/>
        </p:nvSpPr>
        <p:spPr>
          <a:xfrm>
            <a:off x="934896" y="3329507"/>
            <a:ext cx="5703997"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We have done </a:t>
            </a:r>
            <a:r>
              <a:rPr lang="en-US" altLang="en-US" sz="2000" dirty="0" smtClean="0">
                <a:solidFill>
                  <a:srgbClr val="C00000"/>
                </a:solidFill>
                <a:latin typeface="+mn-lt"/>
              </a:rPr>
              <a:t>9</a:t>
            </a:r>
            <a:r>
              <a:rPr lang="en-US" altLang="en-US" sz="2000" dirty="0" smtClean="0">
                <a:solidFill>
                  <a:schemeClr val="tx1"/>
                </a:solidFill>
                <a:latin typeface="+mn-lt"/>
              </a:rPr>
              <a:t> comparisons in the partition.</a:t>
            </a:r>
            <a:endParaRPr lang="en-US" altLang="en-US" dirty="0">
              <a:solidFill>
                <a:schemeClr val="tx1"/>
              </a:solidFill>
              <a:latin typeface="+mn-lt"/>
            </a:endParaRPr>
          </a:p>
        </p:txBody>
      </p:sp>
    </p:spTree>
    <p:extLst>
      <p:ext uri="{BB962C8B-B14F-4D97-AF65-F5344CB8AC3E}">
        <p14:creationId xmlns:p14="http://schemas.microsoft.com/office/powerpoint/2010/main" val="165222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500"/>
                                        <p:tgtEl>
                                          <p:spTgt spid="1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fade">
                                      <p:cBhvr>
                                        <p:cTn id="31" dur="500"/>
                                        <p:tgtEl>
                                          <p:spTgt spid="1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fade">
                                      <p:cBhvr>
                                        <p:cTn id="34" dur="500"/>
                                        <p:tgtEl>
                                          <p:spTgt spid="1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fade">
                                      <p:cBhvr>
                                        <p:cTn id="40" dur="500"/>
                                        <p:tgtEl>
                                          <p:spTgt spid="1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fade">
                                      <p:cBhvr>
                                        <p:cTn id="43" dur="500"/>
                                        <p:tgtEl>
                                          <p:spTgt spid="1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
                                        </p:tgtEl>
                                        <p:attrNameLst>
                                          <p:attrName>style.visibility</p:attrName>
                                        </p:attrNameLst>
                                      </p:cBhvr>
                                      <p:to>
                                        <p:strVal val="visible"/>
                                      </p:to>
                                    </p:set>
                                    <p:animEffect transition="in" filter="fade">
                                      <p:cBhvr>
                                        <p:cTn id="46" dur="500"/>
                                        <p:tgtEl>
                                          <p:spTgt spid="1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fade">
                                      <p:cBhvr>
                                        <p:cTn id="49" dur="500"/>
                                        <p:tgtEl>
                                          <p:spTgt spid="1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fade">
                                      <p:cBhvr>
                                        <p:cTn id="55" dur="500"/>
                                        <p:tgtEl>
                                          <p:spTgt spid="1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fade">
                                      <p:cBhvr>
                                        <p:cTn id="58" dur="500"/>
                                        <p:tgtEl>
                                          <p:spTgt spid="1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9"/>
                                        </p:tgtEl>
                                        <p:attrNameLst>
                                          <p:attrName>style.visibility</p:attrName>
                                        </p:attrNameLst>
                                      </p:cBhvr>
                                      <p:to>
                                        <p:strVal val="visible"/>
                                      </p:to>
                                    </p:set>
                                    <p:animEffect transition="in" filter="fade">
                                      <p:cBhvr>
                                        <p:cTn id="64" dur="500"/>
                                        <p:tgtEl>
                                          <p:spTgt spid="129"/>
                                        </p:tgtEl>
                                      </p:cBhvr>
                                    </p:animEffec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grpId="1" nodeType="clickEffect">
                                  <p:stCondLst>
                                    <p:cond delay="0"/>
                                  </p:stCondLst>
                                  <p:childTnLst>
                                    <p:animMotion origin="layout" path="M 1.86919E-6 4.81481E-6 L 0.26435 4.81481E-6 " pathEditMode="relative" rAng="0" ptsTypes="AA">
                                      <p:cBhvr>
                                        <p:cTn id="68" dur="2000" fill="hold"/>
                                        <p:tgtEl>
                                          <p:spTgt spid="106"/>
                                        </p:tgtEl>
                                        <p:attrNameLst>
                                          <p:attrName>ppt_x</p:attrName>
                                          <p:attrName>ppt_y</p:attrName>
                                        </p:attrNameLst>
                                      </p:cBhvr>
                                      <p:rCtr x="13209" y="0"/>
                                    </p:animMotion>
                                  </p:childTnLst>
                                </p:cTn>
                              </p:par>
                              <p:par>
                                <p:cTn id="69" presetID="35" presetClass="path" presetSubtype="0" accel="50000" decel="50000" fill="hold" grpId="1" nodeType="withEffect">
                                  <p:stCondLst>
                                    <p:cond delay="0"/>
                                  </p:stCondLst>
                                  <p:childTnLst>
                                    <p:animMotion origin="layout" path="M 4.62969E-6 4.81481E-6 L -0.26419 4.81481E-6 " pathEditMode="relative" rAng="0" ptsTypes="AA">
                                      <p:cBhvr>
                                        <p:cTn id="70" dur="2000" fill="hold"/>
                                        <p:tgtEl>
                                          <p:spTgt spid="110"/>
                                        </p:tgtEl>
                                        <p:attrNameLst>
                                          <p:attrName>ppt_x</p:attrName>
                                          <p:attrName>ppt_y</p:attrName>
                                        </p:attrNameLst>
                                      </p:cBhvr>
                                      <p:rCtr x="-13402" y="0"/>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42"/>
                                        </p:tgtEl>
                                        <p:attrNameLst>
                                          <p:attrName>style.visibility</p:attrName>
                                        </p:attrNameLst>
                                      </p:cBhvr>
                                      <p:to>
                                        <p:strVal val="visible"/>
                                      </p:to>
                                    </p:set>
                                    <p:animEffect transition="in" filter="fade">
                                      <p:cBhvr>
                                        <p:cTn id="75"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6" grpId="1" animBg="1"/>
      <p:bldP spid="107" grpId="0" animBg="1"/>
      <p:bldP spid="108" grpId="0" animBg="1"/>
      <p:bldP spid="109" grpId="0" animBg="1"/>
      <p:bldP spid="110" grpId="0" animBg="1"/>
      <p:bldP spid="110" grpId="1" animBg="1"/>
      <p:bldP spid="111" grpId="0" animBg="1"/>
      <p:bldP spid="112" grpId="0" animBg="1"/>
      <p:bldP spid="113" grpId="0" animBg="1"/>
      <p:bldP spid="114" grpId="0" animBg="1"/>
      <p:bldP spid="115" grpId="0" animBg="1"/>
      <p:bldP spid="118" grpId="0"/>
      <p:bldP spid="119" grpId="0"/>
      <p:bldP spid="120" grpId="0"/>
      <p:bldP spid="123" grpId="0"/>
      <p:bldP spid="124" grpId="0"/>
      <p:bldP spid="125" grpId="0"/>
      <p:bldP spid="126" grpId="0"/>
      <p:bldP spid="127" grpId="0"/>
      <p:bldP spid="128" grpId="0"/>
      <p:bldP spid="129" grpId="0"/>
      <p:bldP spid="1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133" name="Rectangle 132"/>
          <p:cNvSpPr/>
          <p:nvPr/>
        </p:nvSpPr>
        <p:spPr>
          <a:xfrm>
            <a:off x="906367" y="2249477"/>
            <a:ext cx="2518638"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After partitioning…</a:t>
            </a:r>
            <a:endParaRPr lang="en-US" altLang="en-US" dirty="0">
              <a:solidFill>
                <a:schemeClr val="tx1"/>
              </a:solidFill>
              <a:latin typeface="+mn-lt"/>
            </a:endParaRPr>
          </a:p>
        </p:txBody>
      </p:sp>
      <p:sp>
        <p:nvSpPr>
          <p:cNvPr id="60" name="Rounded Rectangle 59"/>
          <p:cNvSpPr/>
          <p:nvPr/>
        </p:nvSpPr>
        <p:spPr>
          <a:xfrm>
            <a:off x="2352266" y="16821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1" name="Rounded Rectangle 60"/>
          <p:cNvSpPr/>
          <p:nvPr/>
        </p:nvSpPr>
        <p:spPr>
          <a:xfrm>
            <a:off x="3015436"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79" name="Rounded Rectangle 78"/>
          <p:cNvSpPr/>
          <p:nvPr/>
        </p:nvSpPr>
        <p:spPr>
          <a:xfrm>
            <a:off x="3663692"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87" name="Rounded Rectangle 86"/>
          <p:cNvSpPr/>
          <p:nvPr/>
        </p:nvSpPr>
        <p:spPr>
          <a:xfrm>
            <a:off x="4311949"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88" name="Rounded Rectangle 87"/>
          <p:cNvSpPr/>
          <p:nvPr/>
        </p:nvSpPr>
        <p:spPr>
          <a:xfrm>
            <a:off x="4965515"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89" name="Rounded Rectangle 88"/>
          <p:cNvSpPr/>
          <p:nvPr/>
        </p:nvSpPr>
        <p:spPr>
          <a:xfrm>
            <a:off x="5626024"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90" name="Rounded Rectangle 89"/>
          <p:cNvSpPr/>
          <p:nvPr/>
        </p:nvSpPr>
        <p:spPr>
          <a:xfrm>
            <a:off x="6274281"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91" name="Rounded Rectangle 90"/>
          <p:cNvSpPr/>
          <p:nvPr/>
        </p:nvSpPr>
        <p:spPr>
          <a:xfrm>
            <a:off x="6922538"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92" name="Rounded Rectangle 91"/>
          <p:cNvSpPr/>
          <p:nvPr/>
        </p:nvSpPr>
        <p:spPr>
          <a:xfrm>
            <a:off x="7570793"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93" name="Rounded Rectangle 92"/>
          <p:cNvSpPr/>
          <p:nvPr/>
        </p:nvSpPr>
        <p:spPr>
          <a:xfrm>
            <a:off x="8256593"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101" name="Rectangle 100"/>
          <p:cNvSpPr/>
          <p:nvPr/>
        </p:nvSpPr>
        <p:spPr>
          <a:xfrm>
            <a:off x="2591484"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2" name="Rectangle 101"/>
          <p:cNvSpPr/>
          <p:nvPr/>
        </p:nvSpPr>
        <p:spPr>
          <a:xfrm>
            <a:off x="3177355"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03" name="Rectangle 102"/>
          <p:cNvSpPr/>
          <p:nvPr/>
        </p:nvSpPr>
        <p:spPr>
          <a:xfrm>
            <a:off x="3831045"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34" name="Rectangle 133"/>
          <p:cNvSpPr/>
          <p:nvPr/>
        </p:nvSpPr>
        <p:spPr>
          <a:xfrm>
            <a:off x="45323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35" name="Rectangle 134"/>
          <p:cNvSpPr/>
          <p:nvPr/>
        </p:nvSpPr>
        <p:spPr>
          <a:xfrm>
            <a:off x="52181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36" name="Rectangle 135"/>
          <p:cNvSpPr/>
          <p:nvPr/>
        </p:nvSpPr>
        <p:spPr>
          <a:xfrm>
            <a:off x="5805047"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37" name="Rectangle 136"/>
          <p:cNvSpPr/>
          <p:nvPr/>
        </p:nvSpPr>
        <p:spPr>
          <a:xfrm>
            <a:off x="6458738"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38" name="Rectangle 137"/>
          <p:cNvSpPr/>
          <p:nvPr/>
        </p:nvSpPr>
        <p:spPr>
          <a:xfrm>
            <a:off x="7232386"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39" name="Rectangle 138"/>
          <p:cNvSpPr/>
          <p:nvPr/>
        </p:nvSpPr>
        <p:spPr>
          <a:xfrm>
            <a:off x="78851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40" name="Rectangle 139"/>
          <p:cNvSpPr/>
          <p:nvPr/>
        </p:nvSpPr>
        <p:spPr>
          <a:xfrm>
            <a:off x="85709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106" name="Rounded Rectangle 105"/>
          <p:cNvSpPr/>
          <p:nvPr/>
        </p:nvSpPr>
        <p:spPr>
          <a:xfrm>
            <a:off x="2326235" y="2833731"/>
            <a:ext cx="568904" cy="458109"/>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107" name="Rounded Rectangle 106"/>
          <p:cNvSpPr/>
          <p:nvPr/>
        </p:nvSpPr>
        <p:spPr>
          <a:xfrm>
            <a:off x="3002209"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108" name="Rounded Rectangle 107"/>
          <p:cNvSpPr/>
          <p:nvPr/>
        </p:nvSpPr>
        <p:spPr>
          <a:xfrm>
            <a:off x="3650465"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109" name="Rounded Rectangle 108"/>
          <p:cNvSpPr/>
          <p:nvPr/>
        </p:nvSpPr>
        <p:spPr>
          <a:xfrm>
            <a:off x="4298722"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110" name="Rounded Rectangle 109"/>
          <p:cNvSpPr/>
          <p:nvPr/>
        </p:nvSpPr>
        <p:spPr>
          <a:xfrm>
            <a:off x="5058306" y="283373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111" name="Rounded Rectangle 110"/>
          <p:cNvSpPr/>
          <p:nvPr/>
        </p:nvSpPr>
        <p:spPr>
          <a:xfrm>
            <a:off x="5772566"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112" name="Rounded Rectangle 111"/>
          <p:cNvSpPr/>
          <p:nvPr/>
        </p:nvSpPr>
        <p:spPr>
          <a:xfrm>
            <a:off x="6420823"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113" name="Rounded Rectangle 112"/>
          <p:cNvSpPr/>
          <p:nvPr/>
        </p:nvSpPr>
        <p:spPr>
          <a:xfrm>
            <a:off x="7069080"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114" name="Rounded Rectangle 113"/>
          <p:cNvSpPr/>
          <p:nvPr/>
        </p:nvSpPr>
        <p:spPr>
          <a:xfrm>
            <a:off x="7717335"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p>
        </p:txBody>
      </p:sp>
      <p:sp>
        <p:nvSpPr>
          <p:cNvPr id="115" name="Rounded Rectangle 114"/>
          <p:cNvSpPr/>
          <p:nvPr/>
        </p:nvSpPr>
        <p:spPr>
          <a:xfrm>
            <a:off x="8403135"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118" name="Rectangle 117"/>
          <p:cNvSpPr/>
          <p:nvPr/>
        </p:nvSpPr>
        <p:spPr>
          <a:xfrm>
            <a:off x="25511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19" name="Rectangle 118"/>
          <p:cNvSpPr/>
          <p:nvPr/>
        </p:nvSpPr>
        <p:spPr>
          <a:xfrm>
            <a:off x="3246438"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20" name="Rectangle 119"/>
          <p:cNvSpPr/>
          <p:nvPr/>
        </p:nvSpPr>
        <p:spPr>
          <a:xfrm>
            <a:off x="3890070"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23" name="Rectangle 122"/>
          <p:cNvSpPr/>
          <p:nvPr/>
        </p:nvSpPr>
        <p:spPr>
          <a:xfrm>
            <a:off x="45704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24" name="Rectangle 123"/>
          <p:cNvSpPr/>
          <p:nvPr/>
        </p:nvSpPr>
        <p:spPr>
          <a:xfrm>
            <a:off x="53324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25" name="Rectangle 124"/>
          <p:cNvSpPr/>
          <p:nvPr/>
        </p:nvSpPr>
        <p:spPr>
          <a:xfrm>
            <a:off x="60182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26" name="Rectangle 125"/>
          <p:cNvSpPr/>
          <p:nvPr/>
        </p:nvSpPr>
        <p:spPr>
          <a:xfrm>
            <a:off x="66659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27" name="Rectangle 126"/>
          <p:cNvSpPr/>
          <p:nvPr/>
        </p:nvSpPr>
        <p:spPr>
          <a:xfrm>
            <a:off x="73517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8" name="Rectangle 127"/>
          <p:cNvSpPr/>
          <p:nvPr/>
        </p:nvSpPr>
        <p:spPr>
          <a:xfrm>
            <a:off x="79613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29" name="Rectangle 128"/>
          <p:cNvSpPr/>
          <p:nvPr/>
        </p:nvSpPr>
        <p:spPr>
          <a:xfrm>
            <a:off x="86471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84" name="Rectangle 83"/>
          <p:cNvSpPr/>
          <p:nvPr/>
        </p:nvSpPr>
        <p:spPr>
          <a:xfrm>
            <a:off x="2284412" y="3471446"/>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9</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sp>
        <p:nvSpPr>
          <p:cNvPr id="85" name="TextBox 84"/>
          <p:cNvSpPr txBox="1"/>
          <p:nvPr/>
        </p:nvSpPr>
        <p:spPr>
          <a:xfrm>
            <a:off x="879018" y="1701753"/>
            <a:ext cx="1039067" cy="461665"/>
          </a:xfrm>
          <a:prstGeom prst="rect">
            <a:avLst/>
          </a:prstGeom>
          <a:noFill/>
        </p:spPr>
        <p:txBody>
          <a:bodyPr wrap="none" rtlCol="0">
            <a:spAutoFit/>
          </a:bodyPr>
          <a:lstStyle/>
          <a:p>
            <a:r>
              <a:rPr lang="en-GB" sz="2000" dirty="0" smtClean="0">
                <a:solidFill>
                  <a:schemeClr val="tx1"/>
                </a:solidFill>
              </a:rPr>
              <a:t>Step 1:</a:t>
            </a:r>
            <a:endParaRPr lang="en-GB" sz="2000" dirty="0">
              <a:solidFill>
                <a:schemeClr val="tx1"/>
              </a:solidFill>
            </a:endParaRPr>
          </a:p>
        </p:txBody>
      </p:sp>
      <p:sp>
        <p:nvSpPr>
          <p:cNvPr id="153" name="TextBox 152"/>
          <p:cNvSpPr txBox="1"/>
          <p:nvPr/>
        </p:nvSpPr>
        <p:spPr>
          <a:xfrm>
            <a:off x="850279" y="4316877"/>
            <a:ext cx="1039067" cy="427746"/>
          </a:xfrm>
          <a:prstGeom prst="rect">
            <a:avLst/>
          </a:prstGeom>
          <a:noFill/>
        </p:spPr>
        <p:txBody>
          <a:bodyPr wrap="none" rtlCol="0">
            <a:spAutoFit/>
          </a:bodyPr>
          <a:lstStyle/>
          <a:p>
            <a:r>
              <a:rPr lang="en-GB" sz="2000" dirty="0" smtClean="0">
                <a:solidFill>
                  <a:schemeClr val="tx1"/>
                </a:solidFill>
              </a:rPr>
              <a:t>Step 2:</a:t>
            </a:r>
            <a:endParaRPr lang="en-GB" sz="2000" dirty="0">
              <a:solidFill>
                <a:schemeClr val="tx1"/>
              </a:solidFill>
            </a:endParaRPr>
          </a:p>
        </p:txBody>
      </p:sp>
      <p:sp>
        <p:nvSpPr>
          <p:cNvPr id="67" name="Rectangle 66"/>
          <p:cNvSpPr/>
          <p:nvPr/>
        </p:nvSpPr>
        <p:spPr>
          <a:xfrm>
            <a:off x="2227235" y="5935125"/>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3</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sp>
        <p:nvSpPr>
          <p:cNvPr id="68" name="TextBox 67"/>
          <p:cNvSpPr txBox="1"/>
          <p:nvPr/>
        </p:nvSpPr>
        <p:spPr>
          <a:xfrm>
            <a:off x="964758" y="4678777"/>
            <a:ext cx="854721" cy="427746"/>
          </a:xfrm>
          <a:prstGeom prst="rect">
            <a:avLst/>
          </a:prstGeom>
          <a:noFill/>
        </p:spPr>
        <p:txBody>
          <a:bodyPr wrap="none" rtlCol="0">
            <a:spAutoFit/>
          </a:bodyPr>
          <a:lstStyle/>
          <a:p>
            <a:r>
              <a:rPr lang="en-GB" sz="2000" dirty="0" smtClean="0">
                <a:solidFill>
                  <a:schemeClr val="tx1"/>
                </a:solidFill>
              </a:rPr>
              <a:t>Swap</a:t>
            </a:r>
            <a:endParaRPr lang="en-GB" sz="2000" dirty="0">
              <a:solidFill>
                <a:schemeClr val="tx1"/>
              </a:solidFill>
            </a:endParaRPr>
          </a:p>
        </p:txBody>
      </p:sp>
      <p:sp>
        <p:nvSpPr>
          <p:cNvPr id="69" name="TextBox 68"/>
          <p:cNvSpPr txBox="1"/>
          <p:nvPr/>
        </p:nvSpPr>
        <p:spPr>
          <a:xfrm>
            <a:off x="950642" y="5346777"/>
            <a:ext cx="881973" cy="427746"/>
          </a:xfrm>
          <a:prstGeom prst="rect">
            <a:avLst/>
          </a:prstGeom>
          <a:noFill/>
        </p:spPr>
        <p:txBody>
          <a:bodyPr wrap="none" rtlCol="0">
            <a:spAutoFit/>
          </a:bodyPr>
          <a:lstStyle/>
          <a:p>
            <a:r>
              <a:rPr lang="en-GB" sz="2000" dirty="0" smtClean="0">
                <a:solidFill>
                  <a:schemeClr val="tx1"/>
                </a:solidFill>
              </a:rPr>
              <a:t>Insert</a:t>
            </a:r>
            <a:endParaRPr lang="en-GB" sz="2000" dirty="0">
              <a:solidFill>
                <a:schemeClr val="tx1"/>
              </a:solidFill>
            </a:endParaRPr>
          </a:p>
        </p:txBody>
      </p:sp>
      <p:grpSp>
        <p:nvGrpSpPr>
          <p:cNvPr id="4" name="Group 3"/>
          <p:cNvGrpSpPr/>
          <p:nvPr/>
        </p:nvGrpSpPr>
        <p:grpSpPr>
          <a:xfrm>
            <a:off x="2208212" y="3962400"/>
            <a:ext cx="6620177" cy="860488"/>
            <a:chOff x="2208212" y="3962400"/>
            <a:chExt cx="6620177" cy="860488"/>
          </a:xfrm>
        </p:grpSpPr>
        <p:sp>
          <p:nvSpPr>
            <p:cNvPr id="96" name="Rounded Rectangle 95"/>
            <p:cNvSpPr/>
            <p:nvPr/>
          </p:nvSpPr>
          <p:spPr>
            <a:xfrm>
              <a:off x="2208212" y="4344088"/>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105" name="Rounded Rectangle 104"/>
            <p:cNvSpPr/>
            <p:nvPr/>
          </p:nvSpPr>
          <p:spPr>
            <a:xfrm>
              <a:off x="2871382"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116" name="Rounded Rectangle 115"/>
            <p:cNvSpPr/>
            <p:nvPr/>
          </p:nvSpPr>
          <p:spPr>
            <a:xfrm>
              <a:off x="3519638"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117" name="Rounded Rectangle 116"/>
            <p:cNvSpPr/>
            <p:nvPr/>
          </p:nvSpPr>
          <p:spPr>
            <a:xfrm>
              <a:off x="4167895"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121" name="Rounded Rectangle 120"/>
            <p:cNvSpPr/>
            <p:nvPr/>
          </p:nvSpPr>
          <p:spPr>
            <a:xfrm>
              <a:off x="4798771" y="4345228"/>
              <a:ext cx="572408" cy="477659"/>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143" name="Rectangle 142"/>
            <p:cNvSpPr/>
            <p:nvPr/>
          </p:nvSpPr>
          <p:spPr>
            <a:xfrm>
              <a:off x="2433808"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4" name="Rectangle 143"/>
            <p:cNvSpPr/>
            <p:nvPr/>
          </p:nvSpPr>
          <p:spPr>
            <a:xfrm>
              <a:off x="3102044"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5" name="Rectangle 144"/>
            <p:cNvSpPr/>
            <p:nvPr/>
          </p:nvSpPr>
          <p:spPr>
            <a:xfrm>
              <a:off x="3735286"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46" name="Rectangle 145"/>
            <p:cNvSpPr/>
            <p:nvPr/>
          </p:nvSpPr>
          <p:spPr>
            <a:xfrm>
              <a:off x="4382986" y="3962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47" name="Rectangle 146"/>
            <p:cNvSpPr/>
            <p:nvPr/>
          </p:nvSpPr>
          <p:spPr>
            <a:xfrm>
              <a:off x="5030686"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1" name="Rounded Rectangle 70"/>
            <p:cNvSpPr/>
            <p:nvPr/>
          </p:nvSpPr>
          <p:spPr>
            <a:xfrm>
              <a:off x="5458543"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72" name="Rounded Rectangle 71"/>
            <p:cNvSpPr/>
            <p:nvPr/>
          </p:nvSpPr>
          <p:spPr>
            <a:xfrm>
              <a:off x="6106800"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73" name="Rounded Rectangle 72"/>
            <p:cNvSpPr/>
            <p:nvPr/>
          </p:nvSpPr>
          <p:spPr>
            <a:xfrm>
              <a:off x="6755057"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74" name="Rounded Rectangle 73"/>
            <p:cNvSpPr/>
            <p:nvPr/>
          </p:nvSpPr>
          <p:spPr>
            <a:xfrm>
              <a:off x="7403312"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5" name="Rounded Rectangle 74"/>
            <p:cNvSpPr/>
            <p:nvPr/>
          </p:nvSpPr>
          <p:spPr>
            <a:xfrm>
              <a:off x="8089112"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76" name="Rectangle 75"/>
            <p:cNvSpPr/>
            <p:nvPr/>
          </p:nvSpPr>
          <p:spPr>
            <a:xfrm>
              <a:off x="57041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77" name="Rectangle 76"/>
            <p:cNvSpPr/>
            <p:nvPr/>
          </p:nvSpPr>
          <p:spPr>
            <a:xfrm>
              <a:off x="63518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8" name="Rectangle 77"/>
            <p:cNvSpPr/>
            <p:nvPr/>
          </p:nvSpPr>
          <p:spPr>
            <a:xfrm>
              <a:off x="70376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0" name="Rectangle 79"/>
            <p:cNvSpPr/>
            <p:nvPr/>
          </p:nvSpPr>
          <p:spPr>
            <a:xfrm>
              <a:off x="76472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1" name="Rectangle 80"/>
            <p:cNvSpPr/>
            <p:nvPr/>
          </p:nvSpPr>
          <p:spPr>
            <a:xfrm>
              <a:off x="83330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2208212" y="4908928"/>
            <a:ext cx="6623809" cy="868054"/>
            <a:chOff x="2208212" y="4908928"/>
            <a:chExt cx="6623809" cy="868054"/>
          </a:xfrm>
        </p:grpSpPr>
        <p:sp>
          <p:nvSpPr>
            <p:cNvPr id="150" name="Rectangle 149"/>
            <p:cNvSpPr/>
            <p:nvPr/>
          </p:nvSpPr>
          <p:spPr>
            <a:xfrm>
              <a:off x="3723412" y="49140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1" name="Rectangle 150"/>
            <p:cNvSpPr/>
            <p:nvPr/>
          </p:nvSpPr>
          <p:spPr>
            <a:xfrm>
              <a:off x="4379912" y="49140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52" name="Rectangle 151"/>
            <p:cNvSpPr/>
            <p:nvPr/>
          </p:nvSpPr>
          <p:spPr>
            <a:xfrm>
              <a:off x="5065712" y="490892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grpSp>
          <p:nvGrpSpPr>
            <p:cNvPr id="5" name="Group 4"/>
            <p:cNvGrpSpPr/>
            <p:nvPr/>
          </p:nvGrpSpPr>
          <p:grpSpPr>
            <a:xfrm>
              <a:off x="2208212" y="4927632"/>
              <a:ext cx="6623809" cy="849350"/>
              <a:chOff x="2208212" y="4927632"/>
              <a:chExt cx="6623809" cy="849350"/>
            </a:xfrm>
          </p:grpSpPr>
          <p:sp>
            <p:nvSpPr>
              <p:cNvPr id="122" name="Rounded Rectangle 121"/>
              <p:cNvSpPr/>
              <p:nvPr/>
            </p:nvSpPr>
            <p:spPr>
              <a:xfrm>
                <a:off x="2208212" y="5295723"/>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130" name="Rounded Rectangle 129"/>
              <p:cNvSpPr/>
              <p:nvPr/>
            </p:nvSpPr>
            <p:spPr>
              <a:xfrm>
                <a:off x="2856469" y="5295723"/>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131" name="Rounded Rectangle 130"/>
              <p:cNvSpPr/>
              <p:nvPr/>
            </p:nvSpPr>
            <p:spPr>
              <a:xfrm>
                <a:off x="3504726" y="5282126"/>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132" name="Rounded Rectangle 131"/>
              <p:cNvSpPr/>
              <p:nvPr/>
            </p:nvSpPr>
            <p:spPr>
              <a:xfrm>
                <a:off x="4152981" y="5282126"/>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141" name="Rounded Rectangle 140"/>
              <p:cNvSpPr/>
              <p:nvPr/>
            </p:nvSpPr>
            <p:spPr>
              <a:xfrm>
                <a:off x="4835262" y="528212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42</a:t>
                </a:r>
                <a:endParaRPr lang="en-GB" sz="2000" dirty="0">
                  <a:solidFill>
                    <a:schemeClr val="bg1"/>
                  </a:solidFill>
                </a:endParaRPr>
              </a:p>
            </p:txBody>
          </p:sp>
          <p:sp>
            <p:nvSpPr>
              <p:cNvPr id="148" name="Rectangle 147"/>
              <p:cNvSpPr/>
              <p:nvPr/>
            </p:nvSpPr>
            <p:spPr>
              <a:xfrm>
                <a:off x="2468834" y="4927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9" name="Rectangle 148"/>
              <p:cNvSpPr/>
              <p:nvPr/>
            </p:nvSpPr>
            <p:spPr>
              <a:xfrm>
                <a:off x="3122612" y="4927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82" name="Rounded Rectangle 81"/>
              <p:cNvSpPr/>
              <p:nvPr/>
            </p:nvSpPr>
            <p:spPr>
              <a:xfrm>
                <a:off x="5462175"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83" name="Rounded Rectangle 82"/>
              <p:cNvSpPr/>
              <p:nvPr/>
            </p:nvSpPr>
            <p:spPr>
              <a:xfrm>
                <a:off x="6110432"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86" name="Rounded Rectangle 85"/>
              <p:cNvSpPr/>
              <p:nvPr/>
            </p:nvSpPr>
            <p:spPr>
              <a:xfrm>
                <a:off x="6758689"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94" name="Rounded Rectangle 93"/>
              <p:cNvSpPr/>
              <p:nvPr/>
            </p:nvSpPr>
            <p:spPr>
              <a:xfrm>
                <a:off x="7406944"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95" name="Rounded Rectangle 94"/>
              <p:cNvSpPr/>
              <p:nvPr/>
            </p:nvSpPr>
            <p:spPr>
              <a:xfrm>
                <a:off x="8092744"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97" name="Rectangle 96"/>
              <p:cNvSpPr/>
              <p:nvPr/>
            </p:nvSpPr>
            <p:spPr>
              <a:xfrm>
                <a:off x="57078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98" name="Rectangle 97"/>
              <p:cNvSpPr/>
              <p:nvPr/>
            </p:nvSpPr>
            <p:spPr>
              <a:xfrm>
                <a:off x="63555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9" name="Rectangle 98"/>
              <p:cNvSpPr/>
              <p:nvPr/>
            </p:nvSpPr>
            <p:spPr>
              <a:xfrm>
                <a:off x="70413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0" name="Rectangle 99"/>
              <p:cNvSpPr/>
              <p:nvPr/>
            </p:nvSpPr>
            <p:spPr>
              <a:xfrm>
                <a:off x="76509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4" name="Rectangle 103"/>
              <p:cNvSpPr/>
              <p:nvPr/>
            </p:nvSpPr>
            <p:spPr>
              <a:xfrm>
                <a:off x="83367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sp>
        <p:nvSpPr>
          <p:cNvPr id="70" name="Text Box 1033"/>
          <p:cNvSpPr txBox="1">
            <a:spLocks noChangeArrowheads="1"/>
          </p:cNvSpPr>
          <p:nvPr/>
        </p:nvSpPr>
        <p:spPr bwMode="gray">
          <a:xfrm>
            <a:off x="5570936" y="4516932"/>
            <a:ext cx="2957857" cy="1077860"/>
          </a:xfrm>
          <a:prstGeom prst="rect">
            <a:avLst/>
          </a:prstGeom>
          <a:solidFill>
            <a:srgbClr val="FFC000"/>
          </a:solidFill>
          <a:ln>
            <a:solidFill>
              <a:schemeClr val="tx1"/>
            </a:solidFill>
          </a:ln>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dirty="0">
                <a:solidFill>
                  <a:schemeClr val="tx1"/>
                </a:solidFill>
              </a:rPr>
              <a:t>Recursively call  </a:t>
            </a:r>
          </a:p>
          <a:p>
            <a:pPr eaLnBrk="1" hangingPunct="1"/>
            <a:r>
              <a:rPr lang="en-US" altLang="en-US" dirty="0" smtClean="0">
                <a:solidFill>
                  <a:schemeClr val="tx1"/>
                </a:solidFill>
              </a:rPr>
              <a:t>Quicksort (</a:t>
            </a:r>
            <a:r>
              <a:rPr lang="en-US" altLang="en-US" dirty="0">
                <a:solidFill>
                  <a:schemeClr val="tx1"/>
                </a:solidFill>
              </a:rPr>
              <a:t>low,pivot_pos-1);</a:t>
            </a:r>
          </a:p>
          <a:p>
            <a:pPr eaLnBrk="1" hangingPunct="1"/>
            <a:r>
              <a:rPr lang="en-US" altLang="en-US" dirty="0">
                <a:solidFill>
                  <a:schemeClr val="tx1"/>
                </a:solidFill>
              </a:rPr>
              <a:t>Ignore RHS for time being</a:t>
            </a:r>
          </a:p>
        </p:txBody>
      </p:sp>
    </p:spTree>
    <p:extLst>
      <p:ext uri="{BB962C8B-B14F-4D97-AF65-F5344CB8AC3E}">
        <p14:creationId xmlns:p14="http://schemas.microsoft.com/office/powerpoint/2010/main" val="3702346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67" grpId="0"/>
      <p:bldP spid="68" grpId="0"/>
      <p:bldP spid="69" grpId="0"/>
      <p:bldP spid="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96" name="Rounded Rectangle 95"/>
          <p:cNvSpPr/>
          <p:nvPr/>
        </p:nvSpPr>
        <p:spPr>
          <a:xfrm>
            <a:off x="2208212" y="1677087"/>
            <a:ext cx="556099" cy="488211"/>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105" name="Rounded Rectangle 104"/>
          <p:cNvSpPr/>
          <p:nvPr/>
        </p:nvSpPr>
        <p:spPr>
          <a:xfrm>
            <a:off x="2871382" y="1677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116" name="Rounded Rectangle 115"/>
          <p:cNvSpPr/>
          <p:nvPr/>
        </p:nvSpPr>
        <p:spPr>
          <a:xfrm>
            <a:off x="3540556" y="1677088"/>
            <a:ext cx="537081" cy="437005"/>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117" name="Rounded Rectangle 116"/>
          <p:cNvSpPr/>
          <p:nvPr/>
        </p:nvSpPr>
        <p:spPr>
          <a:xfrm>
            <a:off x="4193695" y="1677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21" name="Rounded Rectangle 120"/>
          <p:cNvSpPr/>
          <p:nvPr/>
        </p:nvSpPr>
        <p:spPr>
          <a:xfrm>
            <a:off x="4865986"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22" name="Rounded Rectangle 121"/>
          <p:cNvSpPr/>
          <p:nvPr/>
        </p:nvSpPr>
        <p:spPr>
          <a:xfrm>
            <a:off x="220821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130" name="Rounded Rectangle 129"/>
          <p:cNvSpPr/>
          <p:nvPr/>
        </p:nvSpPr>
        <p:spPr>
          <a:xfrm>
            <a:off x="2856469" y="2628723"/>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06</a:t>
            </a:r>
            <a:endParaRPr lang="en-GB" sz="2000" dirty="0">
              <a:solidFill>
                <a:schemeClr val="tx1"/>
              </a:solidFill>
            </a:endParaRPr>
          </a:p>
        </p:txBody>
      </p:sp>
      <p:sp>
        <p:nvSpPr>
          <p:cNvPr id="131" name="Rounded Rectangle 130"/>
          <p:cNvSpPr/>
          <p:nvPr/>
        </p:nvSpPr>
        <p:spPr>
          <a:xfrm>
            <a:off x="3504726"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132" name="Rounded Rectangle 131"/>
          <p:cNvSpPr/>
          <p:nvPr/>
        </p:nvSpPr>
        <p:spPr>
          <a:xfrm>
            <a:off x="4178781" y="262872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41" name="Rounded Rectangle 140"/>
          <p:cNvSpPr/>
          <p:nvPr/>
        </p:nvSpPr>
        <p:spPr>
          <a:xfrm>
            <a:off x="4888069"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43" name="Rectangle 142"/>
          <p:cNvSpPr/>
          <p:nvPr/>
        </p:nvSpPr>
        <p:spPr>
          <a:xfrm>
            <a:off x="24749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4" name="Rectangle 143"/>
          <p:cNvSpPr/>
          <p:nvPr/>
        </p:nvSpPr>
        <p:spPr>
          <a:xfrm>
            <a:off x="30845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5" name="Rectangle 144"/>
          <p:cNvSpPr/>
          <p:nvPr/>
        </p:nvSpPr>
        <p:spPr>
          <a:xfrm>
            <a:off x="37703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46" name="Rectangle 145"/>
          <p:cNvSpPr/>
          <p:nvPr/>
        </p:nvSpPr>
        <p:spPr>
          <a:xfrm>
            <a:off x="4444756"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47" name="Rectangle 146"/>
          <p:cNvSpPr/>
          <p:nvPr/>
        </p:nvSpPr>
        <p:spPr>
          <a:xfrm>
            <a:off x="51419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148" name="Rectangle 147"/>
          <p:cNvSpPr/>
          <p:nvPr/>
        </p:nvSpPr>
        <p:spPr>
          <a:xfrm>
            <a:off x="2474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9" name="Rectangle 148"/>
          <p:cNvSpPr/>
          <p:nvPr/>
        </p:nvSpPr>
        <p:spPr>
          <a:xfrm>
            <a:off x="3070054"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0" name="Rectangle 149"/>
          <p:cNvSpPr/>
          <p:nvPr/>
        </p:nvSpPr>
        <p:spPr>
          <a:xfrm>
            <a:off x="37234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1" name="Rectangle 150"/>
          <p:cNvSpPr/>
          <p:nvPr/>
        </p:nvSpPr>
        <p:spPr>
          <a:xfrm>
            <a:off x="4429334"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52" name="Rectangle 151"/>
          <p:cNvSpPr/>
          <p:nvPr/>
        </p:nvSpPr>
        <p:spPr>
          <a:xfrm>
            <a:off x="5141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153" name="TextBox 152"/>
          <p:cNvSpPr txBox="1"/>
          <p:nvPr/>
        </p:nvSpPr>
        <p:spPr>
          <a:xfrm>
            <a:off x="864334" y="1702615"/>
            <a:ext cx="1039067" cy="427746"/>
          </a:xfrm>
          <a:prstGeom prst="rect">
            <a:avLst/>
          </a:prstGeom>
          <a:noFill/>
        </p:spPr>
        <p:txBody>
          <a:bodyPr wrap="none" rtlCol="0">
            <a:spAutoFit/>
          </a:bodyPr>
          <a:lstStyle/>
          <a:p>
            <a:r>
              <a:rPr lang="en-GB" sz="2000" dirty="0" smtClean="0">
                <a:solidFill>
                  <a:schemeClr val="tx1"/>
                </a:solidFill>
              </a:rPr>
              <a:t>Step 3:</a:t>
            </a:r>
            <a:endParaRPr lang="en-GB" sz="2000" dirty="0">
              <a:solidFill>
                <a:schemeClr val="tx1"/>
              </a:solidFill>
            </a:endParaRPr>
          </a:p>
        </p:txBody>
      </p:sp>
      <p:sp>
        <p:nvSpPr>
          <p:cNvPr id="67" name="Rectangle 66"/>
          <p:cNvSpPr/>
          <p:nvPr/>
        </p:nvSpPr>
        <p:spPr>
          <a:xfrm>
            <a:off x="2243238" y="3276600"/>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1</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72" name="Rounded Rectangle 71"/>
          <p:cNvSpPr/>
          <p:nvPr/>
        </p:nvSpPr>
        <p:spPr>
          <a:xfrm>
            <a:off x="2208212" y="4342731"/>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73" name="Rounded Rectangle 72"/>
          <p:cNvSpPr/>
          <p:nvPr/>
        </p:nvSpPr>
        <p:spPr>
          <a:xfrm>
            <a:off x="2850948" y="434273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74" name="Rounded Rectangle 73"/>
          <p:cNvSpPr/>
          <p:nvPr/>
        </p:nvSpPr>
        <p:spPr>
          <a:xfrm>
            <a:off x="3503612" y="4342731"/>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77" name="Rounded Rectangle 76"/>
          <p:cNvSpPr/>
          <p:nvPr/>
        </p:nvSpPr>
        <p:spPr>
          <a:xfrm>
            <a:off x="2208212"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78" name="Rounded Rectangle 77"/>
          <p:cNvSpPr/>
          <p:nvPr/>
        </p:nvSpPr>
        <p:spPr>
          <a:xfrm>
            <a:off x="2856469"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80" name="Rounded Rectangle 79"/>
          <p:cNvSpPr/>
          <p:nvPr/>
        </p:nvSpPr>
        <p:spPr>
          <a:xfrm>
            <a:off x="3504726"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98" name="TextBox 97"/>
          <p:cNvSpPr txBox="1"/>
          <p:nvPr/>
        </p:nvSpPr>
        <p:spPr>
          <a:xfrm>
            <a:off x="885074" y="4368258"/>
            <a:ext cx="1039067" cy="427746"/>
          </a:xfrm>
          <a:prstGeom prst="rect">
            <a:avLst/>
          </a:prstGeom>
          <a:noFill/>
        </p:spPr>
        <p:txBody>
          <a:bodyPr wrap="none" rtlCol="0">
            <a:spAutoFit/>
          </a:bodyPr>
          <a:lstStyle/>
          <a:p>
            <a:r>
              <a:rPr lang="en-GB" sz="2000" dirty="0" smtClean="0">
                <a:solidFill>
                  <a:schemeClr val="tx1"/>
                </a:solidFill>
              </a:rPr>
              <a:t>Step 4:</a:t>
            </a:r>
            <a:endParaRPr lang="en-GB" sz="2000" dirty="0">
              <a:solidFill>
                <a:schemeClr val="tx1"/>
              </a:solidFill>
            </a:endParaRPr>
          </a:p>
        </p:txBody>
      </p:sp>
      <p:sp>
        <p:nvSpPr>
          <p:cNvPr id="99" name="Rectangle 98"/>
          <p:cNvSpPr/>
          <p:nvPr/>
        </p:nvSpPr>
        <p:spPr>
          <a:xfrm>
            <a:off x="2263978" y="5942243"/>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0</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100" name="Rectangle 99"/>
          <p:cNvSpPr/>
          <p:nvPr/>
        </p:nvSpPr>
        <p:spPr>
          <a:xfrm>
            <a:off x="2419146"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4" name="Rectangle 103"/>
          <p:cNvSpPr/>
          <p:nvPr/>
        </p:nvSpPr>
        <p:spPr>
          <a:xfrm>
            <a:off x="3084512"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2" name="Rectangle 141"/>
          <p:cNvSpPr/>
          <p:nvPr/>
        </p:nvSpPr>
        <p:spPr>
          <a:xfrm>
            <a:off x="3736620"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6" name="Rectangle 155"/>
          <p:cNvSpPr/>
          <p:nvPr/>
        </p:nvSpPr>
        <p:spPr>
          <a:xfrm>
            <a:off x="24412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57" name="Rectangle 156"/>
          <p:cNvSpPr/>
          <p:nvPr/>
        </p:nvSpPr>
        <p:spPr>
          <a:xfrm>
            <a:off x="31270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8" name="Rectangle 157"/>
          <p:cNvSpPr/>
          <p:nvPr/>
        </p:nvSpPr>
        <p:spPr>
          <a:xfrm>
            <a:off x="37366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51" name="Rounded Rectangle 50"/>
          <p:cNvSpPr/>
          <p:nvPr/>
        </p:nvSpPr>
        <p:spPr>
          <a:xfrm>
            <a:off x="4189412" y="434273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52" name="Rounded Rectangle 51"/>
          <p:cNvSpPr/>
          <p:nvPr/>
        </p:nvSpPr>
        <p:spPr>
          <a:xfrm>
            <a:off x="4903956" y="4342731"/>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53" name="Rounded Rectangle 52"/>
          <p:cNvSpPr/>
          <p:nvPr/>
        </p:nvSpPr>
        <p:spPr>
          <a:xfrm>
            <a:off x="4194668" y="529436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54" name="Rounded Rectangle 53"/>
          <p:cNvSpPr/>
          <p:nvPr/>
        </p:nvSpPr>
        <p:spPr>
          <a:xfrm>
            <a:off x="4903956"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55" name="Rectangle 54"/>
          <p:cNvSpPr/>
          <p:nvPr/>
        </p:nvSpPr>
        <p:spPr>
          <a:xfrm>
            <a:off x="4456376"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6" name="Rectangle 55"/>
          <p:cNvSpPr/>
          <p:nvPr/>
        </p:nvSpPr>
        <p:spPr>
          <a:xfrm>
            <a:off x="51844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57" name="Rectangle 56"/>
          <p:cNvSpPr/>
          <p:nvPr/>
        </p:nvSpPr>
        <p:spPr>
          <a:xfrm>
            <a:off x="44605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8" name="Rectangle 57"/>
          <p:cNvSpPr/>
          <p:nvPr/>
        </p:nvSpPr>
        <p:spPr>
          <a:xfrm>
            <a:off x="51844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48" name="Rounded Rectangle 47"/>
          <p:cNvSpPr/>
          <p:nvPr/>
        </p:nvSpPr>
        <p:spPr>
          <a:xfrm>
            <a:off x="5543383"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49" name="Rounded Rectangle 48"/>
          <p:cNvSpPr/>
          <p:nvPr/>
        </p:nvSpPr>
        <p:spPr>
          <a:xfrm>
            <a:off x="6191640"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0" name="Rounded Rectangle 49"/>
          <p:cNvSpPr/>
          <p:nvPr/>
        </p:nvSpPr>
        <p:spPr>
          <a:xfrm>
            <a:off x="6839897"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59" name="Rounded Rectangle 58"/>
          <p:cNvSpPr/>
          <p:nvPr/>
        </p:nvSpPr>
        <p:spPr>
          <a:xfrm>
            <a:off x="7488152"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60" name="Rounded Rectangle 59"/>
          <p:cNvSpPr/>
          <p:nvPr/>
        </p:nvSpPr>
        <p:spPr>
          <a:xfrm>
            <a:off x="8173952"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61" name="Rectangle 60"/>
          <p:cNvSpPr/>
          <p:nvPr/>
        </p:nvSpPr>
        <p:spPr>
          <a:xfrm>
            <a:off x="57890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62" name="Rectangle 61"/>
          <p:cNvSpPr/>
          <p:nvPr/>
        </p:nvSpPr>
        <p:spPr>
          <a:xfrm>
            <a:off x="64367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63" name="Rectangle 62"/>
          <p:cNvSpPr/>
          <p:nvPr/>
        </p:nvSpPr>
        <p:spPr>
          <a:xfrm>
            <a:off x="71225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64" name="Rectangle 63"/>
          <p:cNvSpPr/>
          <p:nvPr/>
        </p:nvSpPr>
        <p:spPr>
          <a:xfrm>
            <a:off x="77321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5" name="Rectangle 64"/>
          <p:cNvSpPr/>
          <p:nvPr/>
        </p:nvSpPr>
        <p:spPr>
          <a:xfrm>
            <a:off x="84179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66" name="Rounded Rectangle 65"/>
          <p:cNvSpPr/>
          <p:nvPr/>
        </p:nvSpPr>
        <p:spPr>
          <a:xfrm>
            <a:off x="5555894"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68" name="Rounded Rectangle 67"/>
          <p:cNvSpPr/>
          <p:nvPr/>
        </p:nvSpPr>
        <p:spPr>
          <a:xfrm>
            <a:off x="6204151"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69" name="Rounded Rectangle 68"/>
          <p:cNvSpPr/>
          <p:nvPr/>
        </p:nvSpPr>
        <p:spPr>
          <a:xfrm>
            <a:off x="6852408"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70" name="Rounded Rectangle 69"/>
          <p:cNvSpPr/>
          <p:nvPr/>
        </p:nvSpPr>
        <p:spPr>
          <a:xfrm>
            <a:off x="7500663"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1" name="Rounded Rectangle 70"/>
          <p:cNvSpPr/>
          <p:nvPr/>
        </p:nvSpPr>
        <p:spPr>
          <a:xfrm>
            <a:off x="8186463"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75" name="Rectangle 74"/>
          <p:cNvSpPr/>
          <p:nvPr/>
        </p:nvSpPr>
        <p:spPr>
          <a:xfrm>
            <a:off x="58015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76" name="Rectangle 75"/>
          <p:cNvSpPr/>
          <p:nvPr/>
        </p:nvSpPr>
        <p:spPr>
          <a:xfrm>
            <a:off x="64492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9" name="Rectangle 78"/>
          <p:cNvSpPr/>
          <p:nvPr/>
        </p:nvSpPr>
        <p:spPr>
          <a:xfrm>
            <a:off x="71350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1" name="Rectangle 80"/>
          <p:cNvSpPr/>
          <p:nvPr/>
        </p:nvSpPr>
        <p:spPr>
          <a:xfrm>
            <a:off x="77446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2" name="Rectangle 81"/>
          <p:cNvSpPr/>
          <p:nvPr/>
        </p:nvSpPr>
        <p:spPr>
          <a:xfrm>
            <a:off x="84304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83" name="Rounded Rectangle 82"/>
          <p:cNvSpPr/>
          <p:nvPr/>
        </p:nvSpPr>
        <p:spPr>
          <a:xfrm>
            <a:off x="5510655"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84" name="Rounded Rectangle 83"/>
          <p:cNvSpPr/>
          <p:nvPr/>
        </p:nvSpPr>
        <p:spPr>
          <a:xfrm>
            <a:off x="6158912"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85" name="Rounded Rectangle 84"/>
          <p:cNvSpPr/>
          <p:nvPr/>
        </p:nvSpPr>
        <p:spPr>
          <a:xfrm>
            <a:off x="6807169"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86" name="Rounded Rectangle 85"/>
          <p:cNvSpPr/>
          <p:nvPr/>
        </p:nvSpPr>
        <p:spPr>
          <a:xfrm>
            <a:off x="74554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87" name="Rounded Rectangle 86"/>
          <p:cNvSpPr/>
          <p:nvPr/>
        </p:nvSpPr>
        <p:spPr>
          <a:xfrm>
            <a:off x="81412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88" name="Rectangle 87"/>
          <p:cNvSpPr/>
          <p:nvPr/>
        </p:nvSpPr>
        <p:spPr>
          <a:xfrm>
            <a:off x="57563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89" name="Rectangle 88"/>
          <p:cNvSpPr/>
          <p:nvPr/>
        </p:nvSpPr>
        <p:spPr>
          <a:xfrm>
            <a:off x="64040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0" name="Rectangle 89"/>
          <p:cNvSpPr/>
          <p:nvPr/>
        </p:nvSpPr>
        <p:spPr>
          <a:xfrm>
            <a:off x="70898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91" name="Rectangle 90"/>
          <p:cNvSpPr/>
          <p:nvPr/>
        </p:nvSpPr>
        <p:spPr>
          <a:xfrm>
            <a:off x="76994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92" name="Rectangle 91"/>
          <p:cNvSpPr/>
          <p:nvPr/>
        </p:nvSpPr>
        <p:spPr>
          <a:xfrm>
            <a:off x="83852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93" name="Rounded Rectangle 92"/>
          <p:cNvSpPr/>
          <p:nvPr/>
        </p:nvSpPr>
        <p:spPr>
          <a:xfrm>
            <a:off x="5514287"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94" name="Rounded Rectangle 93"/>
          <p:cNvSpPr/>
          <p:nvPr/>
        </p:nvSpPr>
        <p:spPr>
          <a:xfrm>
            <a:off x="6162544"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95" name="Rounded Rectangle 94"/>
          <p:cNvSpPr/>
          <p:nvPr/>
        </p:nvSpPr>
        <p:spPr>
          <a:xfrm>
            <a:off x="6810801"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97" name="Rounded Rectangle 96"/>
          <p:cNvSpPr/>
          <p:nvPr/>
        </p:nvSpPr>
        <p:spPr>
          <a:xfrm>
            <a:off x="7459056"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101" name="Rounded Rectangle 100"/>
          <p:cNvSpPr/>
          <p:nvPr/>
        </p:nvSpPr>
        <p:spPr>
          <a:xfrm>
            <a:off x="8144856"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102" name="Rectangle 101"/>
          <p:cNvSpPr/>
          <p:nvPr/>
        </p:nvSpPr>
        <p:spPr>
          <a:xfrm>
            <a:off x="57599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103" name="Rectangle 102"/>
          <p:cNvSpPr/>
          <p:nvPr/>
        </p:nvSpPr>
        <p:spPr>
          <a:xfrm>
            <a:off x="64076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6" name="Rectangle 105"/>
          <p:cNvSpPr/>
          <p:nvPr/>
        </p:nvSpPr>
        <p:spPr>
          <a:xfrm>
            <a:off x="70934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7" name="Rectangle 106"/>
          <p:cNvSpPr/>
          <p:nvPr/>
        </p:nvSpPr>
        <p:spPr>
          <a:xfrm>
            <a:off x="77030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8" name="Rectangle 107"/>
          <p:cNvSpPr/>
          <p:nvPr/>
        </p:nvSpPr>
        <p:spPr>
          <a:xfrm>
            <a:off x="83888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Tree>
    <p:extLst>
      <p:ext uri="{BB962C8B-B14F-4D97-AF65-F5344CB8AC3E}">
        <p14:creationId xmlns:p14="http://schemas.microsoft.com/office/powerpoint/2010/main" val="24406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50" name="Rounded Rectangle 49"/>
          <p:cNvSpPr/>
          <p:nvPr/>
        </p:nvSpPr>
        <p:spPr>
          <a:xfrm>
            <a:off x="2263978" y="1677088"/>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04</a:t>
            </a:r>
          </a:p>
        </p:txBody>
      </p:sp>
      <p:sp>
        <p:nvSpPr>
          <p:cNvPr id="51" name="Rounded Rectangle 50"/>
          <p:cNvSpPr/>
          <p:nvPr/>
        </p:nvSpPr>
        <p:spPr>
          <a:xfrm>
            <a:off x="2927148"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06</a:t>
            </a:r>
          </a:p>
        </p:txBody>
      </p:sp>
      <p:sp>
        <p:nvSpPr>
          <p:cNvPr id="52" name="Rounded Rectangle 51"/>
          <p:cNvSpPr/>
          <p:nvPr/>
        </p:nvSpPr>
        <p:spPr>
          <a:xfrm>
            <a:off x="3575404"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15</a:t>
            </a:r>
          </a:p>
        </p:txBody>
      </p:sp>
      <p:sp>
        <p:nvSpPr>
          <p:cNvPr id="53" name="Rounded Rectangle 52"/>
          <p:cNvSpPr/>
          <p:nvPr/>
        </p:nvSpPr>
        <p:spPr>
          <a:xfrm>
            <a:off x="2241895"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04</a:t>
            </a:r>
          </a:p>
        </p:txBody>
      </p:sp>
      <p:sp>
        <p:nvSpPr>
          <p:cNvPr id="54" name="Rounded Rectangle 53"/>
          <p:cNvSpPr/>
          <p:nvPr/>
        </p:nvSpPr>
        <p:spPr>
          <a:xfrm>
            <a:off x="289015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06</a:t>
            </a:r>
          </a:p>
        </p:txBody>
      </p:sp>
      <p:sp>
        <p:nvSpPr>
          <p:cNvPr id="55" name="Rounded Rectangle 54"/>
          <p:cNvSpPr/>
          <p:nvPr/>
        </p:nvSpPr>
        <p:spPr>
          <a:xfrm>
            <a:off x="3538409"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15</a:t>
            </a:r>
          </a:p>
        </p:txBody>
      </p:sp>
      <p:sp>
        <p:nvSpPr>
          <p:cNvPr id="56" name="TextBox 55"/>
          <p:cNvSpPr txBox="1"/>
          <p:nvPr/>
        </p:nvSpPr>
        <p:spPr>
          <a:xfrm>
            <a:off x="885074" y="1702615"/>
            <a:ext cx="1039067" cy="427746"/>
          </a:xfrm>
          <a:prstGeom prst="rect">
            <a:avLst/>
          </a:prstGeom>
          <a:noFill/>
        </p:spPr>
        <p:txBody>
          <a:bodyPr wrap="none" rtlCol="0">
            <a:spAutoFit/>
          </a:bodyPr>
          <a:lstStyle/>
          <a:p>
            <a:r>
              <a:rPr lang="en-GB" sz="2000" dirty="0" smtClean="0">
                <a:solidFill>
                  <a:schemeClr val="tx1"/>
                </a:solidFill>
              </a:rPr>
              <a:t>Step 5:</a:t>
            </a:r>
            <a:endParaRPr lang="en-GB" sz="2000" dirty="0">
              <a:solidFill>
                <a:schemeClr val="tx1"/>
              </a:solidFill>
            </a:endParaRPr>
          </a:p>
        </p:txBody>
      </p:sp>
      <p:sp>
        <p:nvSpPr>
          <p:cNvPr id="57" name="Rectangle 56"/>
          <p:cNvSpPr/>
          <p:nvPr/>
        </p:nvSpPr>
        <p:spPr>
          <a:xfrm>
            <a:off x="2263978" y="3276600"/>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0</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58" name="Rectangle 57"/>
          <p:cNvSpPr/>
          <p:nvPr/>
        </p:nvSpPr>
        <p:spPr>
          <a:xfrm>
            <a:off x="2501709"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59" name="Rectangle 58"/>
          <p:cNvSpPr/>
          <p:nvPr/>
        </p:nvSpPr>
        <p:spPr>
          <a:xfrm>
            <a:off x="3087580"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0" name="Rectangle 59"/>
          <p:cNvSpPr/>
          <p:nvPr/>
        </p:nvSpPr>
        <p:spPr>
          <a:xfrm>
            <a:off x="37703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1" name="Rectangle 60"/>
          <p:cNvSpPr/>
          <p:nvPr/>
        </p:nvSpPr>
        <p:spPr>
          <a:xfrm>
            <a:off x="2474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62" name="Rectangle 61"/>
          <p:cNvSpPr/>
          <p:nvPr/>
        </p:nvSpPr>
        <p:spPr>
          <a:xfrm>
            <a:off x="30845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3" name="Rectangle 62"/>
          <p:cNvSpPr/>
          <p:nvPr/>
        </p:nvSpPr>
        <p:spPr>
          <a:xfrm>
            <a:off x="37703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4" name="Rounded Rectangle 63"/>
          <p:cNvSpPr/>
          <p:nvPr/>
        </p:nvSpPr>
        <p:spPr>
          <a:xfrm>
            <a:off x="4228721" y="1677088"/>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35</a:t>
            </a:r>
            <a:endParaRPr lang="en-GB" sz="2000" dirty="0">
              <a:solidFill>
                <a:schemeClr val="bg1"/>
              </a:solidFill>
            </a:endParaRPr>
          </a:p>
        </p:txBody>
      </p:sp>
      <p:sp>
        <p:nvSpPr>
          <p:cNvPr id="65" name="Rounded Rectangle 64"/>
          <p:cNvSpPr/>
          <p:nvPr/>
        </p:nvSpPr>
        <p:spPr>
          <a:xfrm>
            <a:off x="4901012"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42</a:t>
            </a:r>
            <a:endParaRPr lang="en-GB" sz="2000" dirty="0">
              <a:solidFill>
                <a:schemeClr val="bg1"/>
              </a:solidFill>
            </a:endParaRPr>
          </a:p>
        </p:txBody>
      </p:sp>
      <p:sp>
        <p:nvSpPr>
          <p:cNvPr id="66" name="Rounded Rectangle 65"/>
          <p:cNvSpPr/>
          <p:nvPr/>
        </p:nvSpPr>
        <p:spPr>
          <a:xfrm>
            <a:off x="4191724"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35</a:t>
            </a:r>
          </a:p>
        </p:txBody>
      </p:sp>
      <p:sp>
        <p:nvSpPr>
          <p:cNvPr id="70" name="Rounded Rectangle 69"/>
          <p:cNvSpPr/>
          <p:nvPr/>
        </p:nvSpPr>
        <p:spPr>
          <a:xfrm>
            <a:off x="490101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42</a:t>
            </a:r>
          </a:p>
        </p:txBody>
      </p:sp>
      <p:sp>
        <p:nvSpPr>
          <p:cNvPr id="71" name="Rectangle 70"/>
          <p:cNvSpPr/>
          <p:nvPr/>
        </p:nvSpPr>
        <p:spPr>
          <a:xfrm>
            <a:off x="44561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rPr>
              <a:t>3</a:t>
            </a:r>
            <a:endParaRPr lang="en-GB" sz="1800" dirty="0">
              <a:solidFill>
                <a:schemeClr val="tx1"/>
              </a:solidFill>
            </a:endParaRPr>
          </a:p>
        </p:txBody>
      </p:sp>
      <p:sp>
        <p:nvSpPr>
          <p:cNvPr id="79" name="Rectangle 78"/>
          <p:cNvSpPr/>
          <p:nvPr/>
        </p:nvSpPr>
        <p:spPr>
          <a:xfrm>
            <a:off x="51419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rPr>
              <a:t>4</a:t>
            </a:r>
            <a:endParaRPr lang="en-GB" sz="1800" dirty="0">
              <a:solidFill>
                <a:schemeClr val="tx1"/>
              </a:solidFill>
            </a:endParaRPr>
          </a:p>
        </p:txBody>
      </p:sp>
      <p:sp>
        <p:nvSpPr>
          <p:cNvPr id="83" name="Rectangle 82"/>
          <p:cNvSpPr/>
          <p:nvPr/>
        </p:nvSpPr>
        <p:spPr>
          <a:xfrm>
            <a:off x="44561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rPr>
              <a:t>3</a:t>
            </a:r>
            <a:endParaRPr lang="en-GB" sz="1800" dirty="0">
              <a:solidFill>
                <a:schemeClr val="tx1"/>
              </a:solidFill>
            </a:endParaRPr>
          </a:p>
        </p:txBody>
      </p:sp>
      <p:sp>
        <p:nvSpPr>
          <p:cNvPr id="84" name="Rectangle 83"/>
          <p:cNvSpPr/>
          <p:nvPr/>
        </p:nvSpPr>
        <p:spPr>
          <a:xfrm>
            <a:off x="5141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rPr>
              <a:t>4</a:t>
            </a:r>
            <a:endParaRPr lang="en-GB" sz="1800" dirty="0">
              <a:solidFill>
                <a:schemeClr val="tx1"/>
              </a:solidFill>
            </a:endParaRPr>
          </a:p>
        </p:txBody>
      </p:sp>
      <p:sp>
        <p:nvSpPr>
          <p:cNvPr id="85" name="Rectangle 84"/>
          <p:cNvSpPr/>
          <p:nvPr/>
        </p:nvSpPr>
        <p:spPr>
          <a:xfrm>
            <a:off x="5540014" y="3276600"/>
            <a:ext cx="3018775" cy="424732"/>
          </a:xfrm>
          <a:prstGeom prst="rect">
            <a:avLst/>
          </a:prstGeom>
          <a:solidFill>
            <a:srgbClr val="FFC000"/>
          </a:solidFill>
          <a:ln>
            <a:solidFill>
              <a:schemeClr val="tx1"/>
            </a:solidFill>
          </a:ln>
        </p:spPr>
        <p:txBody>
          <a:bodyPr wrap="none">
            <a:spAutoFit/>
          </a:bodyPr>
          <a:lstStyle/>
          <a:p>
            <a:pPr eaLnBrk="1" hangingPunct="1"/>
            <a:r>
              <a:rPr lang="en-US" altLang="en-US" sz="1800" dirty="0" smtClean="0">
                <a:solidFill>
                  <a:schemeClr val="tx1"/>
                </a:solidFill>
              </a:rPr>
              <a:t>Sorting of LHS completed</a:t>
            </a:r>
            <a:endParaRPr lang="en-US" altLang="en-US" sz="1800" dirty="0">
              <a:solidFill>
                <a:schemeClr val="tx1"/>
              </a:solidFill>
            </a:endParaRPr>
          </a:p>
        </p:txBody>
      </p:sp>
      <p:sp>
        <p:nvSpPr>
          <p:cNvPr id="26" name="Rounded Rectangle 25"/>
          <p:cNvSpPr/>
          <p:nvPr/>
        </p:nvSpPr>
        <p:spPr>
          <a:xfrm>
            <a:off x="5510655"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27" name="Rounded Rectangle 26"/>
          <p:cNvSpPr/>
          <p:nvPr/>
        </p:nvSpPr>
        <p:spPr>
          <a:xfrm>
            <a:off x="6158912"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28" name="Rounded Rectangle 27"/>
          <p:cNvSpPr/>
          <p:nvPr/>
        </p:nvSpPr>
        <p:spPr>
          <a:xfrm>
            <a:off x="6807169"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29" name="Rounded Rectangle 28"/>
          <p:cNvSpPr/>
          <p:nvPr/>
        </p:nvSpPr>
        <p:spPr>
          <a:xfrm>
            <a:off x="74554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30" name="Rounded Rectangle 29"/>
          <p:cNvSpPr/>
          <p:nvPr/>
        </p:nvSpPr>
        <p:spPr>
          <a:xfrm>
            <a:off x="81412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31" name="Rectangle 30"/>
          <p:cNvSpPr/>
          <p:nvPr/>
        </p:nvSpPr>
        <p:spPr>
          <a:xfrm>
            <a:off x="57563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32" name="Rectangle 31"/>
          <p:cNvSpPr/>
          <p:nvPr/>
        </p:nvSpPr>
        <p:spPr>
          <a:xfrm>
            <a:off x="64040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33" name="Rectangle 32"/>
          <p:cNvSpPr/>
          <p:nvPr/>
        </p:nvSpPr>
        <p:spPr>
          <a:xfrm>
            <a:off x="70898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34" name="Rectangle 33"/>
          <p:cNvSpPr/>
          <p:nvPr/>
        </p:nvSpPr>
        <p:spPr>
          <a:xfrm>
            <a:off x="76994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35" name="Rectangle 34"/>
          <p:cNvSpPr/>
          <p:nvPr/>
        </p:nvSpPr>
        <p:spPr>
          <a:xfrm>
            <a:off x="83852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36" name="Rounded Rectangle 35"/>
          <p:cNvSpPr/>
          <p:nvPr/>
        </p:nvSpPr>
        <p:spPr>
          <a:xfrm>
            <a:off x="5540014"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37" name="Rounded Rectangle 36"/>
          <p:cNvSpPr/>
          <p:nvPr/>
        </p:nvSpPr>
        <p:spPr>
          <a:xfrm>
            <a:off x="6188271"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38" name="Rounded Rectangle 37"/>
          <p:cNvSpPr/>
          <p:nvPr/>
        </p:nvSpPr>
        <p:spPr>
          <a:xfrm>
            <a:off x="6836528"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39" name="Rounded Rectangle 38"/>
          <p:cNvSpPr/>
          <p:nvPr/>
        </p:nvSpPr>
        <p:spPr>
          <a:xfrm>
            <a:off x="7484783"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40" name="Rounded Rectangle 39"/>
          <p:cNvSpPr/>
          <p:nvPr/>
        </p:nvSpPr>
        <p:spPr>
          <a:xfrm>
            <a:off x="8170583"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41" name="Rectangle 40"/>
          <p:cNvSpPr/>
          <p:nvPr/>
        </p:nvSpPr>
        <p:spPr>
          <a:xfrm>
            <a:off x="57856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42" name="Rectangle 41"/>
          <p:cNvSpPr/>
          <p:nvPr/>
        </p:nvSpPr>
        <p:spPr>
          <a:xfrm>
            <a:off x="64333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43" name="Rectangle 42"/>
          <p:cNvSpPr/>
          <p:nvPr/>
        </p:nvSpPr>
        <p:spPr>
          <a:xfrm>
            <a:off x="71191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44" name="Rectangle 43"/>
          <p:cNvSpPr/>
          <p:nvPr/>
        </p:nvSpPr>
        <p:spPr>
          <a:xfrm>
            <a:off x="77287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45" name="Rectangle 44"/>
          <p:cNvSpPr/>
          <p:nvPr/>
        </p:nvSpPr>
        <p:spPr>
          <a:xfrm>
            <a:off x="84145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Tree>
    <p:extLst>
      <p:ext uri="{BB962C8B-B14F-4D97-AF65-F5344CB8AC3E}">
        <p14:creationId xmlns:p14="http://schemas.microsoft.com/office/powerpoint/2010/main" val="12455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67" name="Rectangle 66"/>
          <p:cNvSpPr/>
          <p:nvPr/>
        </p:nvSpPr>
        <p:spPr>
          <a:xfrm>
            <a:off x="2243238" y="3700046"/>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4</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sp>
        <p:nvSpPr>
          <p:cNvPr id="98" name="TextBox 97"/>
          <p:cNvSpPr txBox="1"/>
          <p:nvPr/>
        </p:nvSpPr>
        <p:spPr>
          <a:xfrm>
            <a:off x="885074" y="4510936"/>
            <a:ext cx="1039067" cy="461665"/>
          </a:xfrm>
          <a:prstGeom prst="rect">
            <a:avLst/>
          </a:prstGeom>
          <a:noFill/>
        </p:spPr>
        <p:txBody>
          <a:bodyPr wrap="none" rtlCol="0">
            <a:spAutoFit/>
          </a:bodyPr>
          <a:lstStyle/>
          <a:p>
            <a:r>
              <a:rPr lang="en-GB" sz="2000" dirty="0" smtClean="0">
                <a:solidFill>
                  <a:schemeClr val="tx1"/>
                </a:solidFill>
              </a:rPr>
              <a:t>Step 7:</a:t>
            </a:r>
            <a:endParaRPr lang="en-GB" sz="2000" dirty="0">
              <a:solidFill>
                <a:schemeClr val="tx1"/>
              </a:solidFill>
            </a:endParaRPr>
          </a:p>
        </p:txBody>
      </p:sp>
      <p:sp>
        <p:nvSpPr>
          <p:cNvPr id="99" name="Rectangle 98"/>
          <p:cNvSpPr/>
          <p:nvPr/>
        </p:nvSpPr>
        <p:spPr>
          <a:xfrm>
            <a:off x="2263978" y="5986046"/>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1</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50" name="TextBox 49"/>
          <p:cNvSpPr txBox="1"/>
          <p:nvPr/>
        </p:nvSpPr>
        <p:spPr>
          <a:xfrm>
            <a:off x="885074" y="1312609"/>
            <a:ext cx="4408579" cy="461665"/>
          </a:xfrm>
          <a:prstGeom prst="rect">
            <a:avLst/>
          </a:prstGeom>
          <a:noFill/>
        </p:spPr>
        <p:txBody>
          <a:bodyPr wrap="none" rtlCol="0">
            <a:spAutoFit/>
          </a:bodyPr>
          <a:lstStyle/>
          <a:p>
            <a:r>
              <a:rPr lang="en-GB" sz="2000" dirty="0" smtClean="0">
                <a:solidFill>
                  <a:schemeClr val="tx1"/>
                </a:solidFill>
              </a:rPr>
              <a:t>Dealing with right half of the array:</a:t>
            </a:r>
            <a:endParaRPr lang="en-GB" sz="2000" dirty="0">
              <a:solidFill>
                <a:schemeClr val="tx1"/>
              </a:solidFill>
            </a:endParaRPr>
          </a:p>
        </p:txBody>
      </p:sp>
      <p:grpSp>
        <p:nvGrpSpPr>
          <p:cNvPr id="7" name="Group 6"/>
          <p:cNvGrpSpPr/>
          <p:nvPr/>
        </p:nvGrpSpPr>
        <p:grpSpPr>
          <a:xfrm>
            <a:off x="760412" y="1752600"/>
            <a:ext cx="7958473" cy="859800"/>
            <a:chOff x="864334" y="1718846"/>
            <a:chExt cx="7958473" cy="859800"/>
          </a:xfrm>
        </p:grpSpPr>
        <p:sp>
          <p:nvSpPr>
            <p:cNvPr id="96" name="Rounded Rectangle 95"/>
            <p:cNvSpPr/>
            <p:nvPr/>
          </p:nvSpPr>
          <p:spPr>
            <a:xfrm>
              <a:off x="5588734" y="2099846"/>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105" name="Rounded Rectangle 104"/>
            <p:cNvSpPr/>
            <p:nvPr/>
          </p:nvSpPr>
          <p:spPr>
            <a:xfrm>
              <a:off x="61983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116" name="Rounded Rectangle 115"/>
            <p:cNvSpPr/>
            <p:nvPr/>
          </p:nvSpPr>
          <p:spPr>
            <a:xfrm>
              <a:off x="68841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117" name="Rounded Rectangle 116"/>
            <p:cNvSpPr/>
            <p:nvPr/>
          </p:nvSpPr>
          <p:spPr>
            <a:xfrm>
              <a:off x="74937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121" name="Rounded Rectangle 120"/>
            <p:cNvSpPr/>
            <p:nvPr/>
          </p:nvSpPr>
          <p:spPr>
            <a:xfrm>
              <a:off x="81795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143" name="Rectangle 142"/>
            <p:cNvSpPr/>
            <p:nvPr/>
          </p:nvSpPr>
          <p:spPr>
            <a:xfrm>
              <a:off x="2512028" y="17324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4" name="Rectangle 143"/>
            <p:cNvSpPr/>
            <p:nvPr/>
          </p:nvSpPr>
          <p:spPr>
            <a:xfrm>
              <a:off x="3097899"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5" name="Rectangle 144"/>
            <p:cNvSpPr/>
            <p:nvPr/>
          </p:nvSpPr>
          <p:spPr>
            <a:xfrm>
              <a:off x="3751589"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46" name="Rectangle 145"/>
            <p:cNvSpPr/>
            <p:nvPr/>
          </p:nvSpPr>
          <p:spPr>
            <a:xfrm>
              <a:off x="437283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47" name="Rectangle 146"/>
            <p:cNvSpPr/>
            <p:nvPr/>
          </p:nvSpPr>
          <p:spPr>
            <a:xfrm>
              <a:off x="5030686"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53" name="TextBox 152"/>
            <p:cNvSpPr txBox="1"/>
            <p:nvPr/>
          </p:nvSpPr>
          <p:spPr>
            <a:xfrm>
              <a:off x="864334" y="2117698"/>
              <a:ext cx="1039067" cy="427746"/>
            </a:xfrm>
            <a:prstGeom prst="rect">
              <a:avLst/>
            </a:prstGeom>
            <a:noFill/>
          </p:spPr>
          <p:txBody>
            <a:bodyPr wrap="none" rtlCol="0">
              <a:spAutoFit/>
            </a:bodyPr>
            <a:lstStyle/>
            <a:p>
              <a:r>
                <a:rPr lang="en-GB" sz="2000" dirty="0" smtClean="0">
                  <a:solidFill>
                    <a:schemeClr val="tx1"/>
                  </a:solidFill>
                </a:rPr>
                <a:t>Step 6:</a:t>
              </a:r>
              <a:endParaRPr lang="en-GB" sz="2000" dirty="0">
                <a:solidFill>
                  <a:schemeClr val="tx1"/>
                </a:solidFill>
              </a:endParaRPr>
            </a:p>
          </p:txBody>
        </p:sp>
        <p:sp>
          <p:nvSpPr>
            <p:cNvPr id="56" name="Rectangle 55"/>
            <p:cNvSpPr/>
            <p:nvPr/>
          </p:nvSpPr>
          <p:spPr>
            <a:xfrm>
              <a:off x="56986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57" name="Rectangle 56"/>
            <p:cNvSpPr/>
            <p:nvPr/>
          </p:nvSpPr>
          <p:spPr>
            <a:xfrm>
              <a:off x="63463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58" name="Rectangle 57"/>
            <p:cNvSpPr/>
            <p:nvPr/>
          </p:nvSpPr>
          <p:spPr>
            <a:xfrm>
              <a:off x="70321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59" name="Rectangle 58"/>
            <p:cNvSpPr/>
            <p:nvPr/>
          </p:nvSpPr>
          <p:spPr>
            <a:xfrm>
              <a:off x="76417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0" name="Rectangle 59"/>
            <p:cNvSpPr/>
            <p:nvPr/>
          </p:nvSpPr>
          <p:spPr>
            <a:xfrm>
              <a:off x="83275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4" name="Group 3"/>
          <p:cNvGrpSpPr/>
          <p:nvPr/>
        </p:nvGrpSpPr>
        <p:grpSpPr>
          <a:xfrm>
            <a:off x="2207098" y="2665374"/>
            <a:ext cx="6625189" cy="882498"/>
            <a:chOff x="2207098" y="2665374"/>
            <a:chExt cx="6625189" cy="882498"/>
          </a:xfrm>
        </p:grpSpPr>
        <p:sp>
          <p:nvSpPr>
            <p:cNvPr id="122" name="Rounded Rectangle 121"/>
            <p:cNvSpPr/>
            <p:nvPr/>
          </p:nvSpPr>
          <p:spPr>
            <a:xfrm>
              <a:off x="5483698" y="306159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130" name="Rounded Rectangle 129"/>
            <p:cNvSpPr/>
            <p:nvPr/>
          </p:nvSpPr>
          <p:spPr>
            <a:xfrm>
              <a:off x="6131955" y="306159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131" name="Rounded Rectangle 130"/>
            <p:cNvSpPr/>
            <p:nvPr/>
          </p:nvSpPr>
          <p:spPr>
            <a:xfrm>
              <a:off x="6780212" y="30480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132" name="Rounded Rectangle 131"/>
            <p:cNvSpPr/>
            <p:nvPr/>
          </p:nvSpPr>
          <p:spPr>
            <a:xfrm>
              <a:off x="7432243" y="3048000"/>
              <a:ext cx="554224" cy="499872"/>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93</a:t>
              </a:r>
              <a:endParaRPr lang="en-GB" sz="2000" dirty="0">
                <a:solidFill>
                  <a:schemeClr val="tx1"/>
                </a:solidFill>
              </a:endParaRPr>
            </a:p>
          </p:txBody>
        </p:sp>
        <p:sp>
          <p:nvSpPr>
            <p:cNvPr id="141" name="Rounded Rectangle 140"/>
            <p:cNvSpPr/>
            <p:nvPr/>
          </p:nvSpPr>
          <p:spPr>
            <a:xfrm>
              <a:off x="8098448" y="30480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148" name="Rectangle 147"/>
            <p:cNvSpPr/>
            <p:nvPr/>
          </p:nvSpPr>
          <p:spPr>
            <a:xfrm>
              <a:off x="2464776" y="2684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9" name="Rectangle 148"/>
            <p:cNvSpPr/>
            <p:nvPr/>
          </p:nvSpPr>
          <p:spPr>
            <a:xfrm>
              <a:off x="3118467" y="2684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0" name="Rectangle 149"/>
            <p:cNvSpPr/>
            <p:nvPr/>
          </p:nvSpPr>
          <p:spPr>
            <a:xfrm>
              <a:off x="3739715" y="26704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1" name="Rectangle 150"/>
            <p:cNvSpPr/>
            <p:nvPr/>
          </p:nvSpPr>
          <p:spPr>
            <a:xfrm>
              <a:off x="4392441"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52" name="Rectangle 151"/>
            <p:cNvSpPr/>
            <p:nvPr/>
          </p:nvSpPr>
          <p:spPr>
            <a:xfrm>
              <a:off x="5065712"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61" name="Rounded Rectangle 60"/>
            <p:cNvSpPr/>
            <p:nvPr/>
          </p:nvSpPr>
          <p:spPr>
            <a:xfrm>
              <a:off x="2207098"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62" name="Rounded Rectangle 61"/>
            <p:cNvSpPr/>
            <p:nvPr/>
          </p:nvSpPr>
          <p:spPr>
            <a:xfrm>
              <a:off x="2855355"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63" name="Rounded Rectangle 62"/>
            <p:cNvSpPr/>
            <p:nvPr/>
          </p:nvSpPr>
          <p:spPr>
            <a:xfrm>
              <a:off x="3503612"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64" name="Rounded Rectangle 63"/>
            <p:cNvSpPr/>
            <p:nvPr/>
          </p:nvSpPr>
          <p:spPr>
            <a:xfrm>
              <a:off x="41518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65" name="Rounded Rectangle 64"/>
            <p:cNvSpPr/>
            <p:nvPr/>
          </p:nvSpPr>
          <p:spPr>
            <a:xfrm>
              <a:off x="48376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66" name="Rectangle 65"/>
            <p:cNvSpPr/>
            <p:nvPr/>
          </p:nvSpPr>
          <p:spPr>
            <a:xfrm>
              <a:off x="57080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70" name="Rectangle 69"/>
            <p:cNvSpPr/>
            <p:nvPr/>
          </p:nvSpPr>
          <p:spPr>
            <a:xfrm>
              <a:off x="63557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1" name="Rectangle 70"/>
            <p:cNvSpPr/>
            <p:nvPr/>
          </p:nvSpPr>
          <p:spPr>
            <a:xfrm>
              <a:off x="70415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79" name="Rectangle 78"/>
            <p:cNvSpPr/>
            <p:nvPr/>
          </p:nvSpPr>
          <p:spPr>
            <a:xfrm>
              <a:off x="76511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3" name="Rectangle 82"/>
            <p:cNvSpPr/>
            <p:nvPr/>
          </p:nvSpPr>
          <p:spPr>
            <a:xfrm>
              <a:off x="83369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5" name="Group 4"/>
          <p:cNvGrpSpPr/>
          <p:nvPr/>
        </p:nvGrpSpPr>
        <p:grpSpPr>
          <a:xfrm>
            <a:off x="2533446" y="4100940"/>
            <a:ext cx="6269348" cy="873660"/>
            <a:chOff x="2533446" y="4100940"/>
            <a:chExt cx="6269348" cy="873660"/>
          </a:xfrm>
        </p:grpSpPr>
        <p:sp>
          <p:nvSpPr>
            <p:cNvPr id="72" name="Rounded Rectangle 71"/>
            <p:cNvSpPr/>
            <p:nvPr/>
          </p:nvSpPr>
          <p:spPr>
            <a:xfrm>
              <a:off x="5544986" y="4495800"/>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73" name="Rounded Rectangle 72"/>
            <p:cNvSpPr/>
            <p:nvPr/>
          </p:nvSpPr>
          <p:spPr>
            <a:xfrm>
              <a:off x="6208156" y="44958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74" name="Rounded Rectangle 73"/>
            <p:cNvSpPr/>
            <p:nvPr/>
          </p:nvSpPr>
          <p:spPr>
            <a:xfrm>
              <a:off x="6856412" y="4495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75" name="Rounded Rectangle 74"/>
            <p:cNvSpPr/>
            <p:nvPr/>
          </p:nvSpPr>
          <p:spPr>
            <a:xfrm>
              <a:off x="7504669" y="448220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6" name="Rounded Rectangle 75"/>
            <p:cNvSpPr/>
            <p:nvPr/>
          </p:nvSpPr>
          <p:spPr>
            <a:xfrm>
              <a:off x="8137653" y="44958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100" name="Rectangle 99"/>
            <p:cNvSpPr/>
            <p:nvPr/>
          </p:nvSpPr>
          <p:spPr>
            <a:xfrm>
              <a:off x="2533446" y="41145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4" name="Rectangle 103"/>
            <p:cNvSpPr/>
            <p:nvPr/>
          </p:nvSpPr>
          <p:spPr>
            <a:xfrm>
              <a:off x="3119317" y="41145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2" name="Rectangle 141"/>
            <p:cNvSpPr/>
            <p:nvPr/>
          </p:nvSpPr>
          <p:spPr>
            <a:xfrm>
              <a:off x="3773007"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4" name="Rectangle 153"/>
            <p:cNvSpPr/>
            <p:nvPr/>
          </p:nvSpPr>
          <p:spPr>
            <a:xfrm>
              <a:off x="4394255"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3</a:t>
              </a:r>
              <a:endParaRPr lang="en-GB" sz="1800" dirty="0">
                <a:solidFill>
                  <a:schemeClr val="bg2"/>
                </a:solidFill>
              </a:endParaRPr>
            </a:p>
          </p:txBody>
        </p:sp>
        <p:sp>
          <p:nvSpPr>
            <p:cNvPr id="155" name="Rectangle 154"/>
            <p:cNvSpPr/>
            <p:nvPr/>
          </p:nvSpPr>
          <p:spPr>
            <a:xfrm>
              <a:off x="505210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4</a:t>
              </a:r>
              <a:endParaRPr lang="en-GB" sz="1800" dirty="0">
                <a:solidFill>
                  <a:schemeClr val="bg2"/>
                </a:solidFill>
              </a:endParaRPr>
            </a:p>
          </p:txBody>
        </p:sp>
        <p:sp>
          <p:nvSpPr>
            <p:cNvPr id="89" name="Rectangle 88"/>
            <p:cNvSpPr/>
            <p:nvPr/>
          </p:nvSpPr>
          <p:spPr>
            <a:xfrm>
              <a:off x="56785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90" name="Rectangle 89"/>
            <p:cNvSpPr/>
            <p:nvPr/>
          </p:nvSpPr>
          <p:spPr>
            <a:xfrm>
              <a:off x="63262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1" name="Rectangle 90"/>
            <p:cNvSpPr/>
            <p:nvPr/>
          </p:nvSpPr>
          <p:spPr>
            <a:xfrm>
              <a:off x="70120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92" name="Rectangle 91"/>
            <p:cNvSpPr/>
            <p:nvPr/>
          </p:nvSpPr>
          <p:spPr>
            <a:xfrm>
              <a:off x="76216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93" name="Rectangle 92"/>
            <p:cNvSpPr/>
            <p:nvPr/>
          </p:nvSpPr>
          <p:spPr>
            <a:xfrm>
              <a:off x="83074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2563783" y="4951641"/>
            <a:ext cx="6239011" cy="874756"/>
            <a:chOff x="2563783" y="4951641"/>
            <a:chExt cx="6239011" cy="874756"/>
          </a:xfrm>
        </p:grpSpPr>
        <p:sp>
          <p:nvSpPr>
            <p:cNvPr id="77" name="Rounded Rectangle 76"/>
            <p:cNvSpPr/>
            <p:nvPr/>
          </p:nvSpPr>
          <p:spPr>
            <a:xfrm>
              <a:off x="5537062" y="5347597"/>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78" name="Rounded Rectangle 77"/>
            <p:cNvSpPr/>
            <p:nvPr/>
          </p:nvSpPr>
          <p:spPr>
            <a:xfrm>
              <a:off x="6185319" y="534759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80" name="Rounded Rectangle 79"/>
            <p:cNvSpPr/>
            <p:nvPr/>
          </p:nvSpPr>
          <p:spPr>
            <a:xfrm>
              <a:off x="6833576" y="5334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81" name="Rounded Rectangle 80"/>
            <p:cNvSpPr/>
            <p:nvPr/>
          </p:nvSpPr>
          <p:spPr>
            <a:xfrm>
              <a:off x="7481831" y="5334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82" name="Rounded Rectangle 81"/>
            <p:cNvSpPr/>
            <p:nvPr/>
          </p:nvSpPr>
          <p:spPr>
            <a:xfrm>
              <a:off x="8151812" y="5334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156" name="Rectangle 155"/>
            <p:cNvSpPr/>
            <p:nvPr/>
          </p:nvSpPr>
          <p:spPr>
            <a:xfrm>
              <a:off x="2563783"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57" name="Rectangle 156"/>
            <p:cNvSpPr/>
            <p:nvPr/>
          </p:nvSpPr>
          <p:spPr>
            <a:xfrm>
              <a:off x="314965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8" name="Rectangle 157"/>
            <p:cNvSpPr/>
            <p:nvPr/>
          </p:nvSpPr>
          <p:spPr>
            <a:xfrm>
              <a:off x="380334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9" name="Rectangle 158"/>
            <p:cNvSpPr/>
            <p:nvPr/>
          </p:nvSpPr>
          <p:spPr>
            <a:xfrm>
              <a:off x="4424592"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3</a:t>
              </a:r>
              <a:endParaRPr lang="en-GB" sz="1800" dirty="0">
                <a:solidFill>
                  <a:schemeClr val="bg2"/>
                </a:solidFill>
              </a:endParaRPr>
            </a:p>
          </p:txBody>
        </p:sp>
        <p:sp>
          <p:nvSpPr>
            <p:cNvPr id="160" name="Rectangle 159"/>
            <p:cNvSpPr/>
            <p:nvPr/>
          </p:nvSpPr>
          <p:spPr>
            <a:xfrm>
              <a:off x="5082441"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4</a:t>
              </a:r>
              <a:endParaRPr lang="en-GB" sz="1800" dirty="0">
                <a:solidFill>
                  <a:schemeClr val="bg2"/>
                </a:solidFill>
              </a:endParaRPr>
            </a:p>
          </p:txBody>
        </p:sp>
        <p:sp>
          <p:nvSpPr>
            <p:cNvPr id="103" name="Rectangle 102"/>
            <p:cNvSpPr/>
            <p:nvPr/>
          </p:nvSpPr>
          <p:spPr>
            <a:xfrm>
              <a:off x="56785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106" name="Rectangle 105"/>
            <p:cNvSpPr/>
            <p:nvPr/>
          </p:nvSpPr>
          <p:spPr>
            <a:xfrm>
              <a:off x="63262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7" name="Rectangle 106"/>
            <p:cNvSpPr/>
            <p:nvPr/>
          </p:nvSpPr>
          <p:spPr>
            <a:xfrm>
              <a:off x="70120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8" name="Rectangle 107"/>
            <p:cNvSpPr/>
            <p:nvPr/>
          </p:nvSpPr>
          <p:spPr>
            <a:xfrm>
              <a:off x="76216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9" name="Rectangle 108"/>
            <p:cNvSpPr/>
            <p:nvPr/>
          </p:nvSpPr>
          <p:spPr>
            <a:xfrm>
              <a:off x="83074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sp>
        <p:nvSpPr>
          <p:cNvPr id="110" name="Rounded Rectangle 109"/>
          <p:cNvSpPr/>
          <p:nvPr/>
        </p:nvSpPr>
        <p:spPr>
          <a:xfrm>
            <a:off x="2168443"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11" name="Rounded Rectangle 110"/>
          <p:cNvSpPr/>
          <p:nvPr/>
        </p:nvSpPr>
        <p:spPr>
          <a:xfrm>
            <a:off x="2816700"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12" name="Rounded Rectangle 111"/>
          <p:cNvSpPr/>
          <p:nvPr/>
        </p:nvSpPr>
        <p:spPr>
          <a:xfrm>
            <a:off x="3464957"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13" name="Rounded Rectangle 112"/>
          <p:cNvSpPr/>
          <p:nvPr/>
        </p:nvSpPr>
        <p:spPr>
          <a:xfrm>
            <a:off x="41132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14" name="Rounded Rectangle 113"/>
          <p:cNvSpPr/>
          <p:nvPr/>
        </p:nvSpPr>
        <p:spPr>
          <a:xfrm>
            <a:off x="47990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15" name="Rounded Rectangle 114"/>
          <p:cNvSpPr/>
          <p:nvPr/>
        </p:nvSpPr>
        <p:spPr>
          <a:xfrm>
            <a:off x="2244643"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18" name="Rounded Rectangle 117"/>
          <p:cNvSpPr/>
          <p:nvPr/>
        </p:nvSpPr>
        <p:spPr>
          <a:xfrm>
            <a:off x="2892900"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19" name="Rounded Rectangle 118"/>
          <p:cNvSpPr/>
          <p:nvPr/>
        </p:nvSpPr>
        <p:spPr>
          <a:xfrm>
            <a:off x="3541157"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20" name="Rounded Rectangle 119"/>
          <p:cNvSpPr/>
          <p:nvPr/>
        </p:nvSpPr>
        <p:spPr>
          <a:xfrm>
            <a:off x="4189412"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23" name="Rounded Rectangle 122"/>
          <p:cNvSpPr/>
          <p:nvPr/>
        </p:nvSpPr>
        <p:spPr>
          <a:xfrm>
            <a:off x="4875212"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24" name="Rounded Rectangle 123"/>
          <p:cNvSpPr/>
          <p:nvPr/>
        </p:nvSpPr>
        <p:spPr>
          <a:xfrm>
            <a:off x="2244643"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25" name="Rounded Rectangle 124"/>
          <p:cNvSpPr/>
          <p:nvPr/>
        </p:nvSpPr>
        <p:spPr>
          <a:xfrm>
            <a:off x="2892900"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26" name="Rounded Rectangle 125"/>
          <p:cNvSpPr/>
          <p:nvPr/>
        </p:nvSpPr>
        <p:spPr>
          <a:xfrm>
            <a:off x="3541157"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27" name="Rounded Rectangle 126"/>
          <p:cNvSpPr/>
          <p:nvPr/>
        </p:nvSpPr>
        <p:spPr>
          <a:xfrm>
            <a:off x="4189412"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28" name="Rounded Rectangle 127"/>
          <p:cNvSpPr/>
          <p:nvPr/>
        </p:nvSpPr>
        <p:spPr>
          <a:xfrm>
            <a:off x="4875212"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Tree>
    <p:extLst>
      <p:ext uri="{BB962C8B-B14F-4D97-AF65-F5344CB8AC3E}">
        <p14:creationId xmlns:p14="http://schemas.microsoft.com/office/powerpoint/2010/main" val="167456823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67" name="Rectangle 66"/>
          <p:cNvSpPr/>
          <p:nvPr/>
        </p:nvSpPr>
        <p:spPr>
          <a:xfrm>
            <a:off x="2243238" y="3700046"/>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0</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99" name="Rectangle 98"/>
          <p:cNvSpPr/>
          <p:nvPr/>
        </p:nvSpPr>
        <p:spPr>
          <a:xfrm>
            <a:off x="2263978" y="5942243"/>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1</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50" name="TextBox 49"/>
          <p:cNvSpPr txBox="1"/>
          <p:nvPr/>
        </p:nvSpPr>
        <p:spPr>
          <a:xfrm>
            <a:off x="885074" y="1312609"/>
            <a:ext cx="4408579" cy="461665"/>
          </a:xfrm>
          <a:prstGeom prst="rect">
            <a:avLst/>
          </a:prstGeom>
          <a:noFill/>
        </p:spPr>
        <p:txBody>
          <a:bodyPr wrap="none" rtlCol="0">
            <a:spAutoFit/>
          </a:bodyPr>
          <a:lstStyle/>
          <a:p>
            <a:r>
              <a:rPr lang="en-GB" sz="2000" dirty="0" smtClean="0">
                <a:solidFill>
                  <a:schemeClr val="tx1"/>
                </a:solidFill>
              </a:rPr>
              <a:t>Dealing with right half of the array:</a:t>
            </a:r>
            <a:endParaRPr lang="en-GB" sz="2000" dirty="0">
              <a:solidFill>
                <a:schemeClr val="tx1"/>
              </a:solidFill>
            </a:endParaRPr>
          </a:p>
        </p:txBody>
      </p:sp>
      <p:grpSp>
        <p:nvGrpSpPr>
          <p:cNvPr id="4" name="Group 3"/>
          <p:cNvGrpSpPr/>
          <p:nvPr/>
        </p:nvGrpSpPr>
        <p:grpSpPr>
          <a:xfrm>
            <a:off x="864334" y="1718846"/>
            <a:ext cx="7914124" cy="893554"/>
            <a:chOff x="864334" y="1718846"/>
            <a:chExt cx="7914124" cy="893554"/>
          </a:xfrm>
        </p:grpSpPr>
        <p:sp>
          <p:nvSpPr>
            <p:cNvPr id="96" name="Rounded Rectangle 95"/>
            <p:cNvSpPr/>
            <p:nvPr/>
          </p:nvSpPr>
          <p:spPr>
            <a:xfrm>
              <a:off x="5454687" y="213360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105" name="Rounded Rectangle 104"/>
            <p:cNvSpPr/>
            <p:nvPr/>
          </p:nvSpPr>
          <p:spPr>
            <a:xfrm>
              <a:off x="6117857" y="21336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116" name="Rounded Rectangle 115"/>
            <p:cNvSpPr/>
            <p:nvPr/>
          </p:nvSpPr>
          <p:spPr>
            <a:xfrm>
              <a:off x="6766113" y="21336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143" name="Rectangle 142"/>
            <p:cNvSpPr/>
            <p:nvPr/>
          </p:nvSpPr>
          <p:spPr>
            <a:xfrm>
              <a:off x="2481812"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4" name="Rectangle 143"/>
            <p:cNvSpPr/>
            <p:nvPr/>
          </p:nvSpPr>
          <p:spPr>
            <a:xfrm>
              <a:off x="3067683"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5" name="Rectangle 144"/>
            <p:cNvSpPr/>
            <p:nvPr/>
          </p:nvSpPr>
          <p:spPr>
            <a:xfrm>
              <a:off x="3721373"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3" name="TextBox 152"/>
            <p:cNvSpPr txBox="1"/>
            <p:nvPr/>
          </p:nvSpPr>
          <p:spPr>
            <a:xfrm>
              <a:off x="864334" y="2117698"/>
              <a:ext cx="1039067" cy="427746"/>
            </a:xfrm>
            <a:prstGeom prst="rect">
              <a:avLst/>
            </a:prstGeom>
            <a:noFill/>
          </p:spPr>
          <p:txBody>
            <a:bodyPr wrap="none" rtlCol="0">
              <a:spAutoFit/>
            </a:bodyPr>
            <a:lstStyle/>
            <a:p>
              <a:r>
                <a:rPr lang="en-GB" sz="2000" dirty="0" smtClean="0">
                  <a:solidFill>
                    <a:schemeClr val="tx1"/>
                  </a:solidFill>
                </a:rPr>
                <a:t>Step 8:</a:t>
              </a:r>
              <a:endParaRPr lang="en-GB" sz="2000" dirty="0">
                <a:solidFill>
                  <a:schemeClr val="tx1"/>
                </a:solidFill>
              </a:endParaRPr>
            </a:p>
          </p:txBody>
        </p:sp>
        <p:sp>
          <p:nvSpPr>
            <p:cNvPr id="51" name="Rounded Rectangle 50"/>
            <p:cNvSpPr/>
            <p:nvPr/>
          </p:nvSpPr>
          <p:spPr>
            <a:xfrm>
              <a:off x="7376439" y="21336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52" name="Rounded Rectangle 51"/>
            <p:cNvSpPr/>
            <p:nvPr/>
          </p:nvSpPr>
          <p:spPr>
            <a:xfrm>
              <a:off x="7999412" y="21336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5" name="Rectangle 54"/>
            <p:cNvSpPr/>
            <p:nvPr/>
          </p:nvSpPr>
          <p:spPr>
            <a:xfrm>
              <a:off x="4303712"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3</a:t>
              </a:r>
              <a:endParaRPr lang="en-GB" sz="1800" dirty="0">
                <a:solidFill>
                  <a:schemeClr val="bg2"/>
                </a:solidFill>
              </a:endParaRPr>
            </a:p>
          </p:txBody>
        </p:sp>
        <p:sp>
          <p:nvSpPr>
            <p:cNvPr id="56" name="Rectangle 55"/>
            <p:cNvSpPr/>
            <p:nvPr/>
          </p:nvSpPr>
          <p:spPr>
            <a:xfrm>
              <a:off x="4951550"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4</a:t>
              </a:r>
              <a:endParaRPr lang="en-GB" sz="1800" dirty="0">
                <a:solidFill>
                  <a:schemeClr val="bg2"/>
                </a:solidFill>
              </a:endParaRPr>
            </a:p>
          </p:txBody>
        </p:sp>
        <p:sp>
          <p:nvSpPr>
            <p:cNvPr id="64" name="Rectangle 63"/>
            <p:cNvSpPr/>
            <p:nvPr/>
          </p:nvSpPr>
          <p:spPr>
            <a:xfrm>
              <a:off x="56542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65" name="Rectangle 64"/>
            <p:cNvSpPr/>
            <p:nvPr/>
          </p:nvSpPr>
          <p:spPr>
            <a:xfrm>
              <a:off x="63019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66" name="Rectangle 65"/>
            <p:cNvSpPr/>
            <p:nvPr/>
          </p:nvSpPr>
          <p:spPr>
            <a:xfrm>
              <a:off x="69877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68" name="Rectangle 67"/>
            <p:cNvSpPr/>
            <p:nvPr/>
          </p:nvSpPr>
          <p:spPr>
            <a:xfrm>
              <a:off x="75973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9" name="Rectangle 68"/>
            <p:cNvSpPr/>
            <p:nvPr/>
          </p:nvSpPr>
          <p:spPr>
            <a:xfrm>
              <a:off x="82831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5" name="Group 4"/>
          <p:cNvGrpSpPr/>
          <p:nvPr/>
        </p:nvGrpSpPr>
        <p:grpSpPr>
          <a:xfrm>
            <a:off x="2421617" y="2665374"/>
            <a:ext cx="6356841" cy="861426"/>
            <a:chOff x="2421617" y="2665374"/>
            <a:chExt cx="6356841" cy="861426"/>
          </a:xfrm>
        </p:grpSpPr>
        <p:sp>
          <p:nvSpPr>
            <p:cNvPr id="122" name="Rounded Rectangle 121"/>
            <p:cNvSpPr/>
            <p:nvPr/>
          </p:nvSpPr>
          <p:spPr>
            <a:xfrm>
              <a:off x="5437922"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130" name="Rounded Rectangle 129"/>
            <p:cNvSpPr/>
            <p:nvPr/>
          </p:nvSpPr>
          <p:spPr>
            <a:xfrm>
              <a:off x="6086179"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131" name="Rounded Rectangle 130"/>
            <p:cNvSpPr/>
            <p:nvPr/>
          </p:nvSpPr>
          <p:spPr>
            <a:xfrm>
              <a:off x="6731992"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148" name="Rectangle 147"/>
            <p:cNvSpPr/>
            <p:nvPr/>
          </p:nvSpPr>
          <p:spPr>
            <a:xfrm>
              <a:off x="242161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9" name="Rectangle 148"/>
            <p:cNvSpPr/>
            <p:nvPr/>
          </p:nvSpPr>
          <p:spPr>
            <a:xfrm>
              <a:off x="3075308"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0" name="Rectangle 149"/>
            <p:cNvSpPr/>
            <p:nvPr/>
          </p:nvSpPr>
          <p:spPr>
            <a:xfrm>
              <a:off x="3694112"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53" name="Rounded Rectangle 52"/>
            <p:cNvSpPr/>
            <p:nvPr/>
          </p:nvSpPr>
          <p:spPr>
            <a:xfrm>
              <a:off x="7377680" y="3048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54" name="Rounded Rectangle 53"/>
            <p:cNvSpPr/>
            <p:nvPr/>
          </p:nvSpPr>
          <p:spPr>
            <a:xfrm>
              <a:off x="7999412" y="3048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7" name="Rectangle 56"/>
            <p:cNvSpPr/>
            <p:nvPr/>
          </p:nvSpPr>
          <p:spPr>
            <a:xfrm>
              <a:off x="4366969"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3</a:t>
              </a:r>
              <a:endParaRPr lang="en-GB" sz="1800" dirty="0">
                <a:solidFill>
                  <a:schemeClr val="bg2"/>
                </a:solidFill>
              </a:endParaRPr>
            </a:p>
          </p:txBody>
        </p:sp>
        <p:sp>
          <p:nvSpPr>
            <p:cNvPr id="58" name="Rectangle 57"/>
            <p:cNvSpPr/>
            <p:nvPr/>
          </p:nvSpPr>
          <p:spPr>
            <a:xfrm>
              <a:off x="4976569"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4</a:t>
              </a:r>
              <a:endParaRPr lang="en-GB" sz="1800" dirty="0">
                <a:solidFill>
                  <a:schemeClr val="bg2"/>
                </a:solidFill>
              </a:endParaRPr>
            </a:p>
          </p:txBody>
        </p:sp>
        <p:sp>
          <p:nvSpPr>
            <p:cNvPr id="85" name="Rectangle 84"/>
            <p:cNvSpPr/>
            <p:nvPr/>
          </p:nvSpPr>
          <p:spPr>
            <a:xfrm>
              <a:off x="56542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86" name="Rectangle 85"/>
            <p:cNvSpPr/>
            <p:nvPr/>
          </p:nvSpPr>
          <p:spPr>
            <a:xfrm>
              <a:off x="63019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87" name="Rectangle 86"/>
            <p:cNvSpPr/>
            <p:nvPr/>
          </p:nvSpPr>
          <p:spPr>
            <a:xfrm>
              <a:off x="69877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8" name="Rectangle 87"/>
            <p:cNvSpPr/>
            <p:nvPr/>
          </p:nvSpPr>
          <p:spPr>
            <a:xfrm>
              <a:off x="75973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9" name="Rectangle 88"/>
            <p:cNvSpPr/>
            <p:nvPr/>
          </p:nvSpPr>
          <p:spPr>
            <a:xfrm>
              <a:off x="82831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885074" y="3963496"/>
            <a:ext cx="7931863" cy="858704"/>
            <a:chOff x="885074" y="3963496"/>
            <a:chExt cx="7931863" cy="858704"/>
          </a:xfrm>
        </p:grpSpPr>
        <p:sp>
          <p:nvSpPr>
            <p:cNvPr id="72" name="Rounded Rectangle 71"/>
            <p:cNvSpPr/>
            <p:nvPr/>
          </p:nvSpPr>
          <p:spPr>
            <a:xfrm>
              <a:off x="5468786" y="434340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73" name="Rounded Rectangle 72"/>
            <p:cNvSpPr/>
            <p:nvPr/>
          </p:nvSpPr>
          <p:spPr>
            <a:xfrm>
              <a:off x="6131956" y="43434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74" name="Rounded Rectangle 73"/>
            <p:cNvSpPr/>
            <p:nvPr/>
          </p:nvSpPr>
          <p:spPr>
            <a:xfrm>
              <a:off x="6780212" y="43434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75" name="Rounded Rectangle 74"/>
            <p:cNvSpPr/>
            <p:nvPr/>
          </p:nvSpPr>
          <p:spPr>
            <a:xfrm>
              <a:off x="7428469" y="43434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76" name="Rounded Rectangle 75"/>
            <p:cNvSpPr/>
            <p:nvPr/>
          </p:nvSpPr>
          <p:spPr>
            <a:xfrm>
              <a:off x="8061453" y="43434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98" name="TextBox 97"/>
            <p:cNvSpPr txBox="1"/>
            <p:nvPr/>
          </p:nvSpPr>
          <p:spPr>
            <a:xfrm>
              <a:off x="885074" y="4359895"/>
              <a:ext cx="1039067" cy="427746"/>
            </a:xfrm>
            <a:prstGeom prst="rect">
              <a:avLst/>
            </a:prstGeom>
            <a:noFill/>
          </p:spPr>
          <p:txBody>
            <a:bodyPr wrap="none" rtlCol="0">
              <a:spAutoFit/>
            </a:bodyPr>
            <a:lstStyle/>
            <a:p>
              <a:r>
                <a:rPr lang="en-GB" sz="2000" dirty="0" smtClean="0">
                  <a:solidFill>
                    <a:schemeClr val="tx1"/>
                  </a:solidFill>
                </a:rPr>
                <a:t>Step 9:</a:t>
              </a:r>
              <a:endParaRPr lang="en-GB" sz="2000" dirty="0">
                <a:solidFill>
                  <a:schemeClr val="tx1"/>
                </a:solidFill>
              </a:endParaRPr>
            </a:p>
          </p:txBody>
        </p:sp>
        <p:sp>
          <p:nvSpPr>
            <p:cNvPr id="100" name="Rectangle 99"/>
            <p:cNvSpPr/>
            <p:nvPr/>
          </p:nvSpPr>
          <p:spPr>
            <a:xfrm>
              <a:off x="2483034"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4" name="Rectangle 103"/>
            <p:cNvSpPr/>
            <p:nvPr/>
          </p:nvSpPr>
          <p:spPr>
            <a:xfrm>
              <a:off x="3068905"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2" name="Rectangle 141"/>
            <p:cNvSpPr/>
            <p:nvPr/>
          </p:nvSpPr>
          <p:spPr>
            <a:xfrm>
              <a:off x="3722595"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4" name="Rectangle 153"/>
            <p:cNvSpPr/>
            <p:nvPr/>
          </p:nvSpPr>
          <p:spPr>
            <a:xfrm>
              <a:off x="4343843"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55" name="Rectangle 154"/>
            <p:cNvSpPr/>
            <p:nvPr/>
          </p:nvSpPr>
          <p:spPr>
            <a:xfrm>
              <a:off x="5001692"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95" name="Rectangle 94"/>
            <p:cNvSpPr/>
            <p:nvPr/>
          </p:nvSpPr>
          <p:spPr>
            <a:xfrm>
              <a:off x="56927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97" name="Rectangle 96"/>
            <p:cNvSpPr/>
            <p:nvPr/>
          </p:nvSpPr>
          <p:spPr>
            <a:xfrm>
              <a:off x="63404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1" name="Rectangle 100"/>
            <p:cNvSpPr/>
            <p:nvPr/>
          </p:nvSpPr>
          <p:spPr>
            <a:xfrm>
              <a:off x="70262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2" name="Rectangle 101"/>
            <p:cNvSpPr/>
            <p:nvPr/>
          </p:nvSpPr>
          <p:spPr>
            <a:xfrm>
              <a:off x="76358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3" name="Rectangle 102"/>
            <p:cNvSpPr/>
            <p:nvPr/>
          </p:nvSpPr>
          <p:spPr>
            <a:xfrm>
              <a:off x="83216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7" name="Group 6"/>
          <p:cNvGrpSpPr/>
          <p:nvPr/>
        </p:nvGrpSpPr>
        <p:grpSpPr>
          <a:xfrm>
            <a:off x="2513371" y="4921098"/>
            <a:ext cx="6337381" cy="815502"/>
            <a:chOff x="2513371" y="4921098"/>
            <a:chExt cx="6337381" cy="815502"/>
          </a:xfrm>
        </p:grpSpPr>
        <p:sp>
          <p:nvSpPr>
            <p:cNvPr id="77" name="Rounded Rectangle 76"/>
            <p:cNvSpPr/>
            <p:nvPr/>
          </p:nvSpPr>
          <p:spPr>
            <a:xfrm>
              <a:off x="5484812"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78" name="Rounded Rectangle 77"/>
            <p:cNvSpPr/>
            <p:nvPr/>
          </p:nvSpPr>
          <p:spPr>
            <a:xfrm>
              <a:off x="6133069"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80" name="Rounded Rectangle 79"/>
            <p:cNvSpPr/>
            <p:nvPr/>
          </p:nvSpPr>
          <p:spPr>
            <a:xfrm>
              <a:off x="6781326"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81" name="Rounded Rectangle 80"/>
            <p:cNvSpPr/>
            <p:nvPr/>
          </p:nvSpPr>
          <p:spPr>
            <a:xfrm>
              <a:off x="7429581"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82" name="Rounded Rectangle 81"/>
            <p:cNvSpPr/>
            <p:nvPr/>
          </p:nvSpPr>
          <p:spPr>
            <a:xfrm>
              <a:off x="8099562" y="52578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156" name="Rectangle 155"/>
            <p:cNvSpPr/>
            <p:nvPr/>
          </p:nvSpPr>
          <p:spPr>
            <a:xfrm>
              <a:off x="2513371"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57" name="Rectangle 156"/>
            <p:cNvSpPr/>
            <p:nvPr/>
          </p:nvSpPr>
          <p:spPr>
            <a:xfrm>
              <a:off x="3099242"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8" name="Rectangle 157"/>
            <p:cNvSpPr/>
            <p:nvPr/>
          </p:nvSpPr>
          <p:spPr>
            <a:xfrm>
              <a:off x="3752932"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9" name="Rectangle 158"/>
            <p:cNvSpPr/>
            <p:nvPr/>
          </p:nvSpPr>
          <p:spPr>
            <a:xfrm>
              <a:off x="437418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60" name="Rectangle 159"/>
            <p:cNvSpPr/>
            <p:nvPr/>
          </p:nvSpPr>
          <p:spPr>
            <a:xfrm>
              <a:off x="50320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11" name="Rectangle 110"/>
            <p:cNvSpPr/>
            <p:nvPr/>
          </p:nvSpPr>
          <p:spPr>
            <a:xfrm>
              <a:off x="57265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112" name="Rectangle 111"/>
            <p:cNvSpPr/>
            <p:nvPr/>
          </p:nvSpPr>
          <p:spPr>
            <a:xfrm>
              <a:off x="63742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13" name="Rectangle 112"/>
            <p:cNvSpPr/>
            <p:nvPr/>
          </p:nvSpPr>
          <p:spPr>
            <a:xfrm>
              <a:off x="70600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14" name="Rectangle 113"/>
            <p:cNvSpPr/>
            <p:nvPr/>
          </p:nvSpPr>
          <p:spPr>
            <a:xfrm>
              <a:off x="76696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15" name="Rectangle 114"/>
            <p:cNvSpPr/>
            <p:nvPr/>
          </p:nvSpPr>
          <p:spPr>
            <a:xfrm>
              <a:off x="83554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sp>
        <p:nvSpPr>
          <p:cNvPr id="117" name="Rounded Rectangle 116"/>
          <p:cNvSpPr/>
          <p:nvPr/>
        </p:nvSpPr>
        <p:spPr>
          <a:xfrm>
            <a:off x="2169555"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18" name="Rounded Rectangle 117"/>
          <p:cNvSpPr/>
          <p:nvPr/>
        </p:nvSpPr>
        <p:spPr>
          <a:xfrm>
            <a:off x="28178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19" name="Rounded Rectangle 118"/>
          <p:cNvSpPr/>
          <p:nvPr/>
        </p:nvSpPr>
        <p:spPr>
          <a:xfrm>
            <a:off x="3466069"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20" name="Rounded Rectangle 119"/>
          <p:cNvSpPr/>
          <p:nvPr/>
        </p:nvSpPr>
        <p:spPr>
          <a:xfrm>
            <a:off x="4114324"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21" name="Rounded Rectangle 120"/>
          <p:cNvSpPr/>
          <p:nvPr/>
        </p:nvSpPr>
        <p:spPr>
          <a:xfrm>
            <a:off x="4800124"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23" name="Rounded Rectangle 122"/>
          <p:cNvSpPr/>
          <p:nvPr/>
        </p:nvSpPr>
        <p:spPr>
          <a:xfrm>
            <a:off x="2130898"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24" name="Rounded Rectangle 123"/>
          <p:cNvSpPr/>
          <p:nvPr/>
        </p:nvSpPr>
        <p:spPr>
          <a:xfrm>
            <a:off x="2779155"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25" name="Rounded Rectangle 124"/>
          <p:cNvSpPr/>
          <p:nvPr/>
        </p:nvSpPr>
        <p:spPr>
          <a:xfrm>
            <a:off x="3427412"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26" name="Rounded Rectangle 125"/>
          <p:cNvSpPr/>
          <p:nvPr/>
        </p:nvSpPr>
        <p:spPr>
          <a:xfrm>
            <a:off x="40756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27" name="Rounded Rectangle 126"/>
          <p:cNvSpPr/>
          <p:nvPr/>
        </p:nvSpPr>
        <p:spPr>
          <a:xfrm>
            <a:off x="47614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28" name="Rounded Rectangle 127"/>
          <p:cNvSpPr/>
          <p:nvPr/>
        </p:nvSpPr>
        <p:spPr>
          <a:xfrm>
            <a:off x="2168443"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29" name="Rounded Rectangle 128"/>
          <p:cNvSpPr/>
          <p:nvPr/>
        </p:nvSpPr>
        <p:spPr>
          <a:xfrm>
            <a:off x="2816700"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32" name="Rounded Rectangle 131"/>
          <p:cNvSpPr/>
          <p:nvPr/>
        </p:nvSpPr>
        <p:spPr>
          <a:xfrm>
            <a:off x="3464957"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33" name="Rounded Rectangle 132"/>
          <p:cNvSpPr/>
          <p:nvPr/>
        </p:nvSpPr>
        <p:spPr>
          <a:xfrm>
            <a:off x="4113212"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34" name="Rounded Rectangle 133"/>
          <p:cNvSpPr/>
          <p:nvPr/>
        </p:nvSpPr>
        <p:spPr>
          <a:xfrm>
            <a:off x="4799012"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35" name="Rounded Rectangle 134"/>
          <p:cNvSpPr/>
          <p:nvPr/>
        </p:nvSpPr>
        <p:spPr>
          <a:xfrm>
            <a:off x="2168443"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36" name="Rounded Rectangle 135"/>
          <p:cNvSpPr/>
          <p:nvPr/>
        </p:nvSpPr>
        <p:spPr>
          <a:xfrm>
            <a:off x="2816700"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37" name="Rounded Rectangle 136"/>
          <p:cNvSpPr/>
          <p:nvPr/>
        </p:nvSpPr>
        <p:spPr>
          <a:xfrm>
            <a:off x="3464957"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38" name="Rounded Rectangle 137"/>
          <p:cNvSpPr/>
          <p:nvPr/>
        </p:nvSpPr>
        <p:spPr>
          <a:xfrm>
            <a:off x="4113212"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39" name="Rounded Rectangle 138"/>
          <p:cNvSpPr/>
          <p:nvPr/>
        </p:nvSpPr>
        <p:spPr>
          <a:xfrm>
            <a:off x="4799012"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Tree>
    <p:extLst>
      <p:ext uri="{BB962C8B-B14F-4D97-AF65-F5344CB8AC3E}">
        <p14:creationId xmlns:p14="http://schemas.microsoft.com/office/powerpoint/2010/main" val="88340206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50" name="TextBox 49"/>
          <p:cNvSpPr txBox="1"/>
          <p:nvPr/>
        </p:nvSpPr>
        <p:spPr>
          <a:xfrm>
            <a:off x="531812" y="4343400"/>
            <a:ext cx="2371162" cy="535531"/>
          </a:xfrm>
          <a:prstGeom prst="rect">
            <a:avLst/>
          </a:prstGeom>
          <a:noFill/>
        </p:spPr>
        <p:txBody>
          <a:bodyPr wrap="none" rtlCol="0">
            <a:spAutoFit/>
          </a:bodyPr>
          <a:lstStyle/>
          <a:p>
            <a:r>
              <a:rPr lang="en-GB" sz="2400" dirty="0" smtClean="0">
                <a:solidFill>
                  <a:schemeClr val="tx1"/>
                </a:solidFill>
              </a:rPr>
              <a:t>Final outcome:</a:t>
            </a:r>
            <a:endParaRPr lang="en-GB" sz="2400" dirty="0">
              <a:solidFill>
                <a:schemeClr val="tx1"/>
              </a:solidFill>
            </a:endParaRPr>
          </a:p>
        </p:txBody>
      </p:sp>
      <p:grpSp>
        <p:nvGrpSpPr>
          <p:cNvPr id="2" name="Group 1"/>
          <p:cNvGrpSpPr/>
          <p:nvPr/>
        </p:nvGrpSpPr>
        <p:grpSpPr>
          <a:xfrm>
            <a:off x="2055812" y="1676400"/>
            <a:ext cx="6739930" cy="828187"/>
            <a:chOff x="1426893" y="1603873"/>
            <a:chExt cx="6739930" cy="828187"/>
          </a:xfrm>
        </p:grpSpPr>
        <p:sp>
          <p:nvSpPr>
            <p:cNvPr id="61" name="Rounded Rectangle 60"/>
            <p:cNvSpPr/>
            <p:nvPr/>
          </p:nvSpPr>
          <p:spPr>
            <a:xfrm>
              <a:off x="1426893" y="1953260"/>
              <a:ext cx="556099"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62" name="Rounded Rectangle 61"/>
            <p:cNvSpPr/>
            <p:nvPr/>
          </p:nvSpPr>
          <p:spPr>
            <a:xfrm>
              <a:off x="2098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63" name="Rounded Rectangle 62"/>
            <p:cNvSpPr/>
            <p:nvPr/>
          </p:nvSpPr>
          <p:spPr>
            <a:xfrm>
              <a:off x="2772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64" name="Rounded Rectangle 63"/>
            <p:cNvSpPr/>
            <p:nvPr/>
          </p:nvSpPr>
          <p:spPr>
            <a:xfrm>
              <a:off x="3446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65" name="Rounded Rectangle 64"/>
            <p:cNvSpPr/>
            <p:nvPr/>
          </p:nvSpPr>
          <p:spPr>
            <a:xfrm>
              <a:off x="4120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6" name="Rounded Rectangle 65"/>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70" name="Rounded Rectangle 69"/>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71" name="Rounded Rectangle 70"/>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79" name="Rounded Rectangle 78"/>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83" name="Rounded Rectangle 82"/>
            <p:cNvSpPr/>
            <p:nvPr/>
          </p:nvSpPr>
          <p:spPr>
            <a:xfrm>
              <a:off x="7490989" y="195326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84" name="Rectangle 83"/>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85" name="Rectangle 84"/>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86" name="Rectangle 85"/>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87" name="Rectangle 86"/>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88" name="Rectangle 87"/>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89" name="Rectangle 88"/>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91" name="Rectangle 90"/>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21" name="Rectangle 20"/>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22" name="Rectangle 21"/>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24" name="Rectangle 23"/>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grpSp>
      <p:grpSp>
        <p:nvGrpSpPr>
          <p:cNvPr id="25" name="Group 24"/>
          <p:cNvGrpSpPr/>
          <p:nvPr/>
        </p:nvGrpSpPr>
        <p:grpSpPr>
          <a:xfrm>
            <a:off x="2055812" y="4876800"/>
            <a:ext cx="6739930" cy="828187"/>
            <a:chOff x="1426893" y="1603873"/>
            <a:chExt cx="6739930" cy="828187"/>
          </a:xfrm>
        </p:grpSpPr>
        <p:sp>
          <p:nvSpPr>
            <p:cNvPr id="26" name="Rounded Rectangle 25"/>
            <p:cNvSpPr/>
            <p:nvPr/>
          </p:nvSpPr>
          <p:spPr>
            <a:xfrm>
              <a:off x="1426893" y="195326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27" name="Rounded Rectangle 26"/>
            <p:cNvSpPr/>
            <p:nvPr/>
          </p:nvSpPr>
          <p:spPr>
            <a:xfrm>
              <a:off x="209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28" name="Rounded Rectangle 27"/>
            <p:cNvSpPr/>
            <p:nvPr/>
          </p:nvSpPr>
          <p:spPr>
            <a:xfrm>
              <a:off x="277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29" name="Rounded Rectangle 28"/>
            <p:cNvSpPr/>
            <p:nvPr/>
          </p:nvSpPr>
          <p:spPr>
            <a:xfrm>
              <a:off x="344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30" name="Rounded Rectangle 29"/>
            <p:cNvSpPr/>
            <p:nvPr/>
          </p:nvSpPr>
          <p:spPr>
            <a:xfrm>
              <a:off x="4120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31" name="Rounded Rectangle 30"/>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32" name="Rounded Rectangle 31"/>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33" name="Rounded Rectangle 32"/>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34" name="Rounded Rectangle 33"/>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35" name="Rounded Rectangle 34"/>
            <p:cNvSpPr/>
            <p:nvPr/>
          </p:nvSpPr>
          <p:spPr>
            <a:xfrm>
              <a:off x="7490989"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36" name="Rectangle 35"/>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37" name="Rectangle 36"/>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38" name="Rectangle 37"/>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39" name="Rectangle 38"/>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0" name="Rectangle 39"/>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41" name="Rectangle 40"/>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42" name="Rectangle 41"/>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3" name="Rectangle 42"/>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44" name="Rectangle 43"/>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45" name="Rectangle 44"/>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grpSp>
      <p:sp>
        <p:nvSpPr>
          <p:cNvPr id="46" name="TextBox 45"/>
          <p:cNvSpPr txBox="1"/>
          <p:nvPr/>
        </p:nvSpPr>
        <p:spPr>
          <a:xfrm>
            <a:off x="531812" y="2362200"/>
            <a:ext cx="1181734" cy="427746"/>
          </a:xfrm>
          <a:prstGeom prst="rect">
            <a:avLst/>
          </a:prstGeom>
          <a:noFill/>
        </p:spPr>
        <p:txBody>
          <a:bodyPr wrap="none" rtlCol="0">
            <a:spAutoFit/>
          </a:bodyPr>
          <a:lstStyle/>
          <a:p>
            <a:r>
              <a:rPr lang="en-GB" sz="2000" dirty="0" smtClean="0">
                <a:solidFill>
                  <a:schemeClr val="tx1"/>
                </a:solidFill>
              </a:rPr>
              <a:t>Step 10:</a:t>
            </a:r>
            <a:endParaRPr lang="en-GB" sz="2000" dirty="0">
              <a:solidFill>
                <a:schemeClr val="tx1"/>
              </a:solidFill>
            </a:endParaRPr>
          </a:p>
        </p:txBody>
      </p:sp>
      <p:sp>
        <p:nvSpPr>
          <p:cNvPr id="47" name="Rectangle 46"/>
          <p:cNvSpPr/>
          <p:nvPr/>
        </p:nvSpPr>
        <p:spPr>
          <a:xfrm>
            <a:off x="2284412" y="3657600"/>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0</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grpSp>
        <p:nvGrpSpPr>
          <p:cNvPr id="48" name="Group 47"/>
          <p:cNvGrpSpPr/>
          <p:nvPr/>
        </p:nvGrpSpPr>
        <p:grpSpPr>
          <a:xfrm>
            <a:off x="2055812" y="2590800"/>
            <a:ext cx="6739930" cy="828187"/>
            <a:chOff x="1426893" y="1603873"/>
            <a:chExt cx="6739930" cy="828187"/>
          </a:xfrm>
        </p:grpSpPr>
        <p:sp>
          <p:nvSpPr>
            <p:cNvPr id="49" name="Rounded Rectangle 48"/>
            <p:cNvSpPr/>
            <p:nvPr/>
          </p:nvSpPr>
          <p:spPr>
            <a:xfrm>
              <a:off x="1426893" y="1953260"/>
              <a:ext cx="556099"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51" name="Rounded Rectangle 50"/>
            <p:cNvSpPr/>
            <p:nvPr/>
          </p:nvSpPr>
          <p:spPr>
            <a:xfrm>
              <a:off x="2098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52" name="Rounded Rectangle 51"/>
            <p:cNvSpPr/>
            <p:nvPr/>
          </p:nvSpPr>
          <p:spPr>
            <a:xfrm>
              <a:off x="2772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53" name="Rounded Rectangle 52"/>
            <p:cNvSpPr/>
            <p:nvPr/>
          </p:nvSpPr>
          <p:spPr>
            <a:xfrm>
              <a:off x="3446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54" name="Rounded Rectangle 53"/>
            <p:cNvSpPr/>
            <p:nvPr/>
          </p:nvSpPr>
          <p:spPr>
            <a:xfrm>
              <a:off x="4120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55" name="Rounded Rectangle 54"/>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56" name="Rounded Rectangle 55"/>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57" name="Rounded Rectangle 56"/>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58" name="Rounded Rectangle 57"/>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59" name="Rounded Rectangle 58"/>
            <p:cNvSpPr/>
            <p:nvPr/>
          </p:nvSpPr>
          <p:spPr>
            <a:xfrm>
              <a:off x="7490989"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60" name="Rectangle 59"/>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67" name="Rectangle 66"/>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8" name="Rectangle 67"/>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9" name="Rectangle 68"/>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2" name="Rectangle 71"/>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3" name="Rectangle 72"/>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4" name="Rectangle 73"/>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75" name="Rectangle 74"/>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76" name="Rectangle 75"/>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77" name="Rectangle 76"/>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grpSp>
    </p:spTree>
    <p:extLst>
      <p:ext uri="{BB962C8B-B14F-4D97-AF65-F5344CB8AC3E}">
        <p14:creationId xmlns:p14="http://schemas.microsoft.com/office/powerpoint/2010/main" val="382951351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Comments on </a:t>
            </a:r>
            <a:r>
              <a:rPr lang="en-GB" dirty="0" err="1" smtClean="0"/>
              <a:t>Quicksort</a:t>
            </a:r>
            <a:endParaRPr lang="en-GB" dirty="0"/>
          </a:p>
        </p:txBody>
      </p:sp>
      <p:sp>
        <p:nvSpPr>
          <p:cNvPr id="97283" name="Rectangle 3"/>
          <p:cNvSpPr>
            <a:spLocks noGrp="1" noChangeArrowheads="1"/>
          </p:cNvSpPr>
          <p:nvPr>
            <p:ph sz="quarter" idx="17"/>
          </p:nvPr>
        </p:nvSpPr>
        <p:spPr/>
        <p:txBody>
          <a:bodyPr/>
          <a:lstStyle/>
          <a:p>
            <a:pPr marL="742929" lvl="2" indent="-342900">
              <a:buFont typeface="Arial" panose="020B0604020202020204" pitchFamily="34" charset="0"/>
              <a:buChar char="•"/>
            </a:pPr>
            <a:r>
              <a:rPr lang="en-US" altLang="en-US" b="1" dirty="0" smtClean="0">
                <a:solidFill>
                  <a:srgbClr val="002060"/>
                </a:solidFill>
                <a:latin typeface="Arial" panose="020B0604020202020204" pitchFamily="34" charset="0"/>
              </a:rPr>
              <a:t>Which element of array should be pivot? </a:t>
            </a:r>
            <a:r>
              <a:rPr lang="en-US" altLang="en-US" dirty="0" smtClean="0">
                <a:latin typeface="Arial" panose="020B0604020202020204" pitchFamily="34" charset="0"/>
              </a:rPr>
              <a:t>In this implementation, we take the middle element as pivot (other choices possible).</a:t>
            </a:r>
          </a:p>
          <a:p>
            <a:pPr marL="742929" lvl="2" indent="-342900">
              <a:buFont typeface="Arial" panose="020B0604020202020204" pitchFamily="34" charset="0"/>
              <a:buChar char="•"/>
            </a:pPr>
            <a:r>
              <a:rPr lang="en-US" altLang="en-US" dirty="0" smtClean="0">
                <a:latin typeface="Arial" panose="020B0604020202020204" pitchFamily="34" charset="0"/>
              </a:rPr>
              <a:t>Use </a:t>
            </a:r>
            <a:r>
              <a:rPr lang="en-US" altLang="en-US" dirty="0" smtClean="0">
                <a:solidFill>
                  <a:srgbClr val="C00000"/>
                </a:solidFill>
                <a:latin typeface="Arial" panose="020B0604020202020204" pitchFamily="34" charset="0"/>
              </a:rPr>
              <a:t>quicksort(0, size − 1)</a:t>
            </a:r>
            <a:r>
              <a:rPr lang="en-US" altLang="en-US" dirty="0" smtClean="0">
                <a:latin typeface="Arial" panose="020B0604020202020204" pitchFamily="34" charset="0"/>
              </a:rPr>
              <a:t> to invoke quick sort; ‘size’ is the number of elements in array </a:t>
            </a:r>
            <a:r>
              <a:rPr lang="en-US" altLang="en-US" dirty="0" smtClean="0">
                <a:solidFill>
                  <a:srgbClr val="0070C0"/>
                </a:solidFill>
                <a:latin typeface="Arial" panose="020B0604020202020204" pitchFamily="34" charset="0"/>
              </a:rPr>
              <a:t>slot[ ]</a:t>
            </a:r>
            <a:r>
              <a:rPr lang="en-US" altLang="en-US" dirty="0" smtClean="0">
                <a:latin typeface="Arial" panose="020B0604020202020204" pitchFamily="34" charset="0"/>
              </a:rPr>
              <a:t>.</a:t>
            </a:r>
            <a:r>
              <a:rPr lang="en-US" altLang="en-US" dirty="0" smtClean="0">
                <a:solidFill>
                  <a:srgbClr val="0070C0"/>
                </a:solidFill>
                <a:latin typeface="Arial" panose="020B0604020202020204" pitchFamily="34" charset="0"/>
              </a:rPr>
              <a:t> </a:t>
            </a:r>
          </a:p>
          <a:p>
            <a:pPr marL="742929" lvl="2" indent="-342900">
              <a:buFont typeface="Arial" panose="020B0604020202020204" pitchFamily="34" charset="0"/>
              <a:buChar char="•"/>
            </a:pPr>
            <a:r>
              <a:rPr lang="en-US" altLang="en-US" dirty="0" smtClean="0">
                <a:latin typeface="Arial" panose="020B0604020202020204" pitchFamily="34" charset="0"/>
              </a:rPr>
              <a:t>During partitioning, the middle element (pivot) is moved to the 1st position (i.e. </a:t>
            </a:r>
            <a:r>
              <a:rPr lang="en-US" altLang="en-US" dirty="0" smtClean="0">
                <a:solidFill>
                  <a:srgbClr val="0070C0"/>
                </a:solidFill>
                <a:latin typeface="Arial" panose="020B0604020202020204" pitchFamily="34" charset="0"/>
              </a:rPr>
              <a:t>slot[0]</a:t>
            </a:r>
            <a:r>
              <a:rPr lang="en-US" altLang="en-US" dirty="0" smtClean="0">
                <a:latin typeface="Arial" panose="020B0604020202020204" pitchFamily="34" charset="0"/>
              </a:rPr>
              <a:t>).</a:t>
            </a:r>
          </a:p>
          <a:p>
            <a:pPr marL="742929" lvl="2" indent="-342900">
              <a:buFont typeface="Arial" panose="020B0604020202020204" pitchFamily="34" charset="0"/>
              <a:buChar char="•"/>
            </a:pPr>
            <a:r>
              <a:rPr lang="en-US" altLang="en-US" dirty="0" smtClean="0">
                <a:latin typeface="Arial" panose="020B0604020202020204" pitchFamily="34" charset="0"/>
              </a:rPr>
              <a:t>A ‘for’ loop goes through the rest of array to split it into two portions.</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Quicksort’s Performance</a:t>
            </a:r>
            <a:endParaRPr lang="en-GB" dirty="0"/>
          </a:p>
        </p:txBody>
      </p:sp>
    </p:spTree>
    <p:extLst>
      <p:ext uri="{BB962C8B-B14F-4D97-AF65-F5344CB8AC3E}">
        <p14:creationId xmlns:p14="http://schemas.microsoft.com/office/powerpoint/2010/main" val="118158485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Quicksort (Pseudo Code)</a:t>
            </a:r>
            <a:endParaRPr lang="en-GB" dirty="0"/>
          </a:p>
        </p:txBody>
      </p:sp>
    </p:spTree>
    <p:extLst>
      <p:ext uri="{BB962C8B-B14F-4D97-AF65-F5344CB8AC3E}">
        <p14:creationId xmlns:p14="http://schemas.microsoft.com/office/powerpoint/2010/main" val="82394032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smtClean="0">
                <a:latin typeface="Arial" panose="020B0604020202020204" pitchFamily="34" charset="0"/>
              </a:rPr>
              <a:t>Quicksort’s </a:t>
            </a:r>
            <a:r>
              <a:rPr lang="en-US" altLang="en-US" dirty="0">
                <a:latin typeface="Arial" panose="020B0604020202020204" pitchFamily="34" charset="0"/>
              </a:rPr>
              <a:t>Performance</a:t>
            </a:r>
            <a:endParaRPr lang="en-GB" dirty="0"/>
          </a:p>
        </p:txBody>
      </p:sp>
      <p:sp>
        <p:nvSpPr>
          <p:cNvPr id="148" name="Rounded Rectangle 147"/>
          <p:cNvSpPr/>
          <p:nvPr/>
        </p:nvSpPr>
        <p:spPr>
          <a:xfrm>
            <a:off x="1305762" y="22730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9" name="Rounded Rectangle 148"/>
          <p:cNvSpPr/>
          <p:nvPr/>
        </p:nvSpPr>
        <p:spPr>
          <a:xfrm>
            <a:off x="1968932"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0" name="Rounded Rectangle 149"/>
          <p:cNvSpPr/>
          <p:nvPr/>
        </p:nvSpPr>
        <p:spPr>
          <a:xfrm>
            <a:off x="2617188"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1" name="Rounded Rectangle 150"/>
          <p:cNvSpPr/>
          <p:nvPr/>
        </p:nvSpPr>
        <p:spPr>
          <a:xfrm>
            <a:off x="3265445"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2" name="Rounded Rectangle 151"/>
          <p:cNvSpPr/>
          <p:nvPr/>
        </p:nvSpPr>
        <p:spPr>
          <a:xfrm>
            <a:off x="3960812"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3" name="Rounded Rectangle 152"/>
          <p:cNvSpPr/>
          <p:nvPr/>
        </p:nvSpPr>
        <p:spPr>
          <a:xfrm>
            <a:off x="4689864"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4" name="Rounded Rectangle 153"/>
          <p:cNvSpPr/>
          <p:nvPr/>
        </p:nvSpPr>
        <p:spPr>
          <a:xfrm>
            <a:off x="5323329"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5" name="Rounded Rectangle 154"/>
          <p:cNvSpPr/>
          <p:nvPr/>
        </p:nvSpPr>
        <p:spPr>
          <a:xfrm>
            <a:off x="5971586"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6" name="Rounded Rectangle 155"/>
          <p:cNvSpPr/>
          <p:nvPr/>
        </p:nvSpPr>
        <p:spPr>
          <a:xfrm>
            <a:off x="6619841"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8" name="Rectangle 157"/>
          <p:cNvSpPr/>
          <p:nvPr/>
        </p:nvSpPr>
        <p:spPr>
          <a:xfrm>
            <a:off x="1380749"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59" name="Rectangle 158"/>
          <p:cNvSpPr/>
          <p:nvPr/>
        </p:nvSpPr>
        <p:spPr>
          <a:xfrm>
            <a:off x="196662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60" name="Rectangle 159"/>
          <p:cNvSpPr/>
          <p:nvPr/>
        </p:nvSpPr>
        <p:spPr>
          <a:xfrm>
            <a:off x="262031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61" name="Rectangle 160"/>
          <p:cNvSpPr/>
          <p:nvPr/>
        </p:nvSpPr>
        <p:spPr>
          <a:xfrm>
            <a:off x="396179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62" name="Rectangle 161"/>
          <p:cNvSpPr/>
          <p:nvPr/>
        </p:nvSpPr>
        <p:spPr>
          <a:xfrm>
            <a:off x="4689864"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63" name="Rectangle 162"/>
          <p:cNvSpPr/>
          <p:nvPr/>
        </p:nvSpPr>
        <p:spPr>
          <a:xfrm>
            <a:off x="5343555"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64" name="Rectangle 163"/>
          <p:cNvSpPr/>
          <p:nvPr/>
        </p:nvSpPr>
        <p:spPr>
          <a:xfrm>
            <a:off x="3315003"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65" name="Rectangle 164"/>
          <p:cNvSpPr/>
          <p:nvPr/>
        </p:nvSpPr>
        <p:spPr>
          <a:xfrm>
            <a:off x="6758101"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67" name="Rectangle 166"/>
          <p:cNvSpPr/>
          <p:nvPr/>
        </p:nvSpPr>
        <p:spPr>
          <a:xfrm>
            <a:off x="6047097"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68" name="TextBox 167"/>
          <p:cNvSpPr txBox="1"/>
          <p:nvPr/>
        </p:nvSpPr>
        <p:spPr>
          <a:xfrm>
            <a:off x="885074" y="1410249"/>
            <a:ext cx="1839799" cy="494751"/>
          </a:xfrm>
          <a:prstGeom prst="rect">
            <a:avLst/>
          </a:prstGeom>
          <a:noFill/>
        </p:spPr>
        <p:txBody>
          <a:bodyPr wrap="none" rtlCol="0">
            <a:spAutoFit/>
          </a:bodyPr>
          <a:lstStyle/>
          <a:p>
            <a:r>
              <a:rPr lang="en-GB" sz="2400" dirty="0" smtClean="0">
                <a:solidFill>
                  <a:srgbClr val="C00000"/>
                </a:solidFill>
              </a:rPr>
              <a:t>Worst-case</a:t>
            </a:r>
            <a:endParaRPr lang="en-GB" sz="2400" dirty="0">
              <a:solidFill>
                <a:srgbClr val="C00000"/>
              </a:solidFill>
            </a:endParaRPr>
          </a:p>
        </p:txBody>
      </p:sp>
      <p:grpSp>
        <p:nvGrpSpPr>
          <p:cNvPr id="131" name="Group 130"/>
          <p:cNvGrpSpPr/>
          <p:nvPr/>
        </p:nvGrpSpPr>
        <p:grpSpPr>
          <a:xfrm>
            <a:off x="946294" y="2839253"/>
            <a:ext cx="1301638" cy="1078120"/>
            <a:chOff x="946294" y="2839253"/>
            <a:chExt cx="1301638" cy="1078120"/>
          </a:xfrm>
        </p:grpSpPr>
        <p:sp>
          <p:nvSpPr>
            <p:cNvPr id="173" name="Text Box 14"/>
            <p:cNvSpPr txBox="1">
              <a:spLocks noChangeArrowheads="1"/>
            </p:cNvSpPr>
            <p:nvPr/>
          </p:nvSpPr>
          <p:spPr bwMode="gray">
            <a:xfrm>
              <a:off x="946294" y="3522520"/>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80" name="Straight Arrow Connector 179"/>
            <p:cNvCxnSpPr/>
            <p:nvPr/>
          </p:nvCxnSpPr>
          <p:spPr>
            <a:xfrm flipV="1">
              <a:off x="1580533" y="2839253"/>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0" name="Group 29"/>
          <p:cNvGrpSpPr/>
          <p:nvPr/>
        </p:nvGrpSpPr>
        <p:grpSpPr>
          <a:xfrm>
            <a:off x="2132012" y="2820565"/>
            <a:ext cx="250068" cy="774688"/>
            <a:chOff x="2132012" y="2820565"/>
            <a:chExt cx="250068" cy="774688"/>
          </a:xfrm>
        </p:grpSpPr>
        <p:sp>
          <p:nvSpPr>
            <p:cNvPr id="182" name="Text Box 14"/>
            <p:cNvSpPr txBox="1">
              <a:spLocks noChangeArrowheads="1"/>
            </p:cNvSpPr>
            <p:nvPr/>
          </p:nvSpPr>
          <p:spPr bwMode="gray">
            <a:xfrm>
              <a:off x="2132012" y="3200400"/>
              <a:ext cx="250068" cy="394853"/>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183" name="Straight Arrow Connector 182"/>
            <p:cNvCxnSpPr/>
            <p:nvPr/>
          </p:nvCxnSpPr>
          <p:spPr>
            <a:xfrm flipV="1">
              <a:off x="2257046"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
        <p:nvSpPr>
          <p:cNvPr id="188" name="Rectangle 187"/>
          <p:cNvSpPr/>
          <p:nvPr/>
        </p:nvSpPr>
        <p:spPr>
          <a:xfrm>
            <a:off x="3538731" y="3578819"/>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8</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grpSp>
        <p:nvGrpSpPr>
          <p:cNvPr id="130" name="Group 129"/>
          <p:cNvGrpSpPr/>
          <p:nvPr/>
        </p:nvGrpSpPr>
        <p:grpSpPr>
          <a:xfrm>
            <a:off x="1305762" y="2262075"/>
            <a:ext cx="5872079" cy="492397"/>
            <a:chOff x="1458162" y="2411894"/>
            <a:chExt cx="5872079" cy="492397"/>
          </a:xfrm>
        </p:grpSpPr>
        <p:sp>
          <p:nvSpPr>
            <p:cNvPr id="246" name="Rounded Rectangle 245"/>
            <p:cNvSpPr/>
            <p:nvPr/>
          </p:nvSpPr>
          <p:spPr>
            <a:xfrm>
              <a:off x="1458162" y="2425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7" name="Rounded Rectangle 246"/>
            <p:cNvSpPr/>
            <p:nvPr/>
          </p:nvSpPr>
          <p:spPr>
            <a:xfrm>
              <a:off x="212133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8" name="Rounded Rectangle 247"/>
            <p:cNvSpPr/>
            <p:nvPr/>
          </p:nvSpPr>
          <p:spPr>
            <a:xfrm>
              <a:off x="2769588"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9" name="Rounded Rectangle 248"/>
            <p:cNvSpPr/>
            <p:nvPr/>
          </p:nvSpPr>
          <p:spPr>
            <a:xfrm>
              <a:off x="3417845"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0" name="Rounded Rectangle 249"/>
            <p:cNvSpPr/>
            <p:nvPr/>
          </p:nvSpPr>
          <p:spPr>
            <a:xfrm>
              <a:off x="411321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1" name="Rounded Rectangle 250"/>
            <p:cNvSpPr/>
            <p:nvPr/>
          </p:nvSpPr>
          <p:spPr>
            <a:xfrm>
              <a:off x="482747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2" name="Rounded Rectangle 251"/>
            <p:cNvSpPr/>
            <p:nvPr/>
          </p:nvSpPr>
          <p:spPr>
            <a:xfrm>
              <a:off x="5475729"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3" name="Rounded Rectangle 252"/>
            <p:cNvSpPr/>
            <p:nvPr/>
          </p:nvSpPr>
          <p:spPr>
            <a:xfrm>
              <a:off x="6123986"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4" name="Rounded Rectangle 253"/>
            <p:cNvSpPr/>
            <p:nvPr/>
          </p:nvSpPr>
          <p:spPr>
            <a:xfrm>
              <a:off x="6772241"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sp>
        <p:nvSpPr>
          <p:cNvPr id="44" name="Text Box 14"/>
          <p:cNvSpPr txBox="1">
            <a:spLocks noChangeArrowheads="1"/>
          </p:cNvSpPr>
          <p:nvPr/>
        </p:nvSpPr>
        <p:spPr bwMode="gray">
          <a:xfrm>
            <a:off x="1299206" y="2366659"/>
            <a:ext cx="562655" cy="294249"/>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latin typeface="+mj-lt"/>
                <a:ea typeface="Verdana" panose="020B0604030504040204" pitchFamily="34" charset="0"/>
                <a:cs typeface="Verdana" panose="020B0604030504040204" pitchFamily="34" charset="0"/>
              </a:rPr>
              <a:t>Pivot</a:t>
            </a:r>
            <a:endParaRPr lang="en-US" altLang="en-US" sz="1050" dirty="0">
              <a:solidFill>
                <a:schemeClr val="bg1"/>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590961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0"/>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fade">
                                      <p:cBhvr>
                                        <p:cTn id="10" dur="500"/>
                                        <p:tgtEl>
                                          <p:spTgt spid="1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00096 -7.40741E-7 L 0.06444 -7.40741E-7 " pathEditMode="fixed" rAng="0" ptsTypes="AA">
                                      <p:cBhvr>
                                        <p:cTn id="19" dur="1000" fill="hold"/>
                                        <p:tgtEl>
                                          <p:spTgt spid="30"/>
                                        </p:tgtEl>
                                        <p:attrNameLst>
                                          <p:attrName>ppt_x</p:attrName>
                                          <p:attrName>ppt_y</p:attrName>
                                        </p:attrNameLst>
                                      </p:cBhvr>
                                      <p:rCtr x="3270" y="0"/>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0.06444 -7.40741E-7 L 0.12584 -7.40741E-7 " pathEditMode="fixed" rAng="0" ptsTypes="AA">
                                      <p:cBhvr>
                                        <p:cTn id="23" dur="1000" fill="hold"/>
                                        <p:tgtEl>
                                          <p:spTgt spid="30"/>
                                        </p:tgtEl>
                                        <p:attrNameLst>
                                          <p:attrName>ppt_x</p:attrName>
                                          <p:attrName>ppt_y</p:attrName>
                                        </p:attrNameLst>
                                      </p:cBhvr>
                                      <p:rCtr x="3062"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12584 -7.40741E-7 L 0.19509 -0.00115 " pathEditMode="fixed" rAng="0" ptsTypes="AA">
                                      <p:cBhvr>
                                        <p:cTn id="27" dur="1000" fill="hold"/>
                                        <p:tgtEl>
                                          <p:spTgt spid="30"/>
                                        </p:tgtEl>
                                        <p:attrNameLst>
                                          <p:attrName>ppt_x</p:attrName>
                                          <p:attrName>ppt_y</p:attrName>
                                        </p:attrNameLst>
                                      </p:cBhvr>
                                      <p:rCtr x="3463" y="-69"/>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19509 -0.00115 L 0.27204 -0.00115 " pathEditMode="fixed" rAng="0" ptsTypes="AA">
                                      <p:cBhvr>
                                        <p:cTn id="31" dur="1000" fill="hold"/>
                                        <p:tgtEl>
                                          <p:spTgt spid="30"/>
                                        </p:tgtEl>
                                        <p:attrNameLst>
                                          <p:attrName>ppt_x</p:attrName>
                                          <p:attrName>ppt_y</p:attrName>
                                        </p:attrNameLst>
                                      </p:cBhvr>
                                      <p:rCtr x="3847" y="0"/>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nodeType="clickEffect">
                                  <p:stCondLst>
                                    <p:cond delay="0"/>
                                  </p:stCondLst>
                                  <p:childTnLst>
                                    <p:animMotion origin="layout" path="M 0.27204 -0.00115 L 0.3336 -0.00115 " pathEditMode="fixed" rAng="0" ptsTypes="AA">
                                      <p:cBhvr>
                                        <p:cTn id="35" dur="1000" fill="hold"/>
                                        <p:tgtEl>
                                          <p:spTgt spid="30"/>
                                        </p:tgtEl>
                                        <p:attrNameLst>
                                          <p:attrName>ppt_x</p:attrName>
                                          <p:attrName>ppt_y</p:attrName>
                                        </p:attrNameLst>
                                      </p:cBhvr>
                                      <p:rCtr x="3078" y="0"/>
                                    </p:animMotion>
                                  </p:childTnLst>
                                </p:cTn>
                              </p:par>
                            </p:childTnLst>
                          </p:cTn>
                        </p:par>
                      </p:childTnLst>
                    </p:cTn>
                  </p:par>
                  <p:par>
                    <p:cTn id="36" fill="hold">
                      <p:stCondLst>
                        <p:cond delay="indefinite"/>
                      </p:stCondLst>
                      <p:childTnLst>
                        <p:par>
                          <p:cTn id="37" fill="hold">
                            <p:stCondLst>
                              <p:cond delay="0"/>
                            </p:stCondLst>
                            <p:childTnLst>
                              <p:par>
                                <p:cTn id="38" presetID="63" presetClass="path" presetSubtype="0" accel="50000" decel="50000" fill="hold" nodeType="clickEffect">
                                  <p:stCondLst>
                                    <p:cond delay="0"/>
                                  </p:stCondLst>
                                  <p:childTnLst>
                                    <p:animMotion origin="layout" path="M 0.3336 -0.00115 L 0.40285 -0.00115 " pathEditMode="fixed" rAng="0" ptsTypes="AA">
                                      <p:cBhvr>
                                        <p:cTn id="39" dur="1000" fill="hold"/>
                                        <p:tgtEl>
                                          <p:spTgt spid="30"/>
                                        </p:tgtEl>
                                        <p:attrNameLst>
                                          <p:attrName>ppt_x</p:attrName>
                                          <p:attrName>ppt_y</p:attrName>
                                        </p:attrNameLst>
                                      </p:cBhvr>
                                      <p:rCtr x="3463" y="0"/>
                                    </p:animMotion>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nodeType="clickEffect">
                                  <p:stCondLst>
                                    <p:cond delay="0"/>
                                  </p:stCondLst>
                                  <p:childTnLst>
                                    <p:animMotion origin="layout" path="M 0.40381 -0.00115 L 0.46537 -0.00115 " pathEditMode="relative" rAng="0" ptsTypes="AA">
                                      <p:cBhvr>
                                        <p:cTn id="43" dur="1000" fill="hold"/>
                                        <p:tgtEl>
                                          <p:spTgt spid="30"/>
                                        </p:tgtEl>
                                        <p:attrNameLst>
                                          <p:attrName>ppt_x</p:attrName>
                                          <p:attrName>ppt_y</p:attrName>
                                        </p:attrNameLst>
                                      </p:cBhvr>
                                      <p:rCtr x="3078" y="0"/>
                                    </p:animMotion>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nodeType="clickEffect">
                                  <p:stCondLst>
                                    <p:cond delay="0"/>
                                  </p:stCondLst>
                                  <p:childTnLst>
                                    <p:animMotion origin="layout" path="M 0.46537 -0.00115 L 0.54232 -0.00277 " pathEditMode="relative" rAng="0" ptsTypes="AA">
                                      <p:cBhvr>
                                        <p:cTn id="47" dur="1000" fill="hold"/>
                                        <p:tgtEl>
                                          <p:spTgt spid="30"/>
                                        </p:tgtEl>
                                        <p:attrNameLst>
                                          <p:attrName>ppt_x</p:attrName>
                                          <p:attrName>ppt_y</p:attrName>
                                        </p:attrNameLst>
                                      </p:cBhvr>
                                      <p:rCtr x="3847" y="-93"/>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8"/>
                                        </p:tgtEl>
                                        <p:attrNameLst>
                                          <p:attrName>style.visibility</p:attrName>
                                        </p:attrNameLst>
                                      </p:cBhvr>
                                      <p:to>
                                        <p:strVal val="visible"/>
                                      </p:to>
                                    </p:set>
                                    <p:animEffect transition="in" filter="fade">
                                      <p:cBhvr>
                                        <p:cTn id="5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smtClean="0">
                <a:latin typeface="Arial" panose="020B0604020202020204" pitchFamily="34" charset="0"/>
              </a:rPr>
              <a:t>Quicksort’s </a:t>
            </a:r>
            <a:r>
              <a:rPr lang="en-US" altLang="en-US" dirty="0">
                <a:latin typeface="Arial" panose="020B0604020202020204" pitchFamily="34" charset="0"/>
              </a:rPr>
              <a:t>Performance</a:t>
            </a:r>
            <a:endParaRPr lang="en-GB" dirty="0"/>
          </a:p>
        </p:txBody>
      </p:sp>
      <p:sp>
        <p:nvSpPr>
          <p:cNvPr id="168" name="TextBox 167"/>
          <p:cNvSpPr txBox="1"/>
          <p:nvPr/>
        </p:nvSpPr>
        <p:spPr>
          <a:xfrm>
            <a:off x="885074" y="1410249"/>
            <a:ext cx="1839799" cy="494751"/>
          </a:xfrm>
          <a:prstGeom prst="rect">
            <a:avLst/>
          </a:prstGeom>
          <a:noFill/>
        </p:spPr>
        <p:txBody>
          <a:bodyPr wrap="none" rtlCol="0">
            <a:spAutoFit/>
          </a:bodyPr>
          <a:lstStyle/>
          <a:p>
            <a:r>
              <a:rPr lang="en-GB" sz="2400" dirty="0" smtClean="0">
                <a:solidFill>
                  <a:srgbClr val="C00000"/>
                </a:solidFill>
              </a:rPr>
              <a:t>Worst-case</a:t>
            </a:r>
            <a:endParaRPr lang="en-GB" sz="2400" dirty="0">
              <a:solidFill>
                <a:srgbClr val="C00000"/>
              </a:solidFill>
            </a:endParaRPr>
          </a:p>
        </p:txBody>
      </p:sp>
      <p:grpSp>
        <p:nvGrpSpPr>
          <p:cNvPr id="137" name="Group 136"/>
          <p:cNvGrpSpPr/>
          <p:nvPr/>
        </p:nvGrpSpPr>
        <p:grpSpPr>
          <a:xfrm>
            <a:off x="1293812" y="1905000"/>
            <a:ext cx="5947639" cy="1981200"/>
            <a:chOff x="1230202" y="4238638"/>
            <a:chExt cx="5947639" cy="1981200"/>
          </a:xfrm>
        </p:grpSpPr>
        <p:grpSp>
          <p:nvGrpSpPr>
            <p:cNvPr id="138" name="Group 137"/>
            <p:cNvGrpSpPr/>
            <p:nvPr/>
          </p:nvGrpSpPr>
          <p:grpSpPr>
            <a:xfrm>
              <a:off x="1230202" y="4238638"/>
              <a:ext cx="5947639" cy="846891"/>
              <a:chOff x="1269552" y="4343400"/>
              <a:chExt cx="5947639" cy="846891"/>
            </a:xfrm>
          </p:grpSpPr>
          <p:sp>
            <p:nvSpPr>
              <p:cNvPr id="141" name="Rounded Rectangle 140"/>
              <p:cNvSpPr/>
              <p:nvPr/>
            </p:nvSpPr>
            <p:spPr>
              <a:xfrm>
                <a:off x="1269552" y="4711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2" name="Rounded Rectangle 141"/>
              <p:cNvSpPr/>
              <p:nvPr/>
            </p:nvSpPr>
            <p:spPr>
              <a:xfrm>
                <a:off x="1932722"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3" name="Rounded Rectangle 142"/>
              <p:cNvSpPr/>
              <p:nvPr/>
            </p:nvSpPr>
            <p:spPr>
              <a:xfrm>
                <a:off x="2580978"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4" name="Rounded Rectangle 143"/>
              <p:cNvSpPr/>
              <p:nvPr/>
            </p:nvSpPr>
            <p:spPr>
              <a:xfrm>
                <a:off x="3229235"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5" name="Rounded Rectangle 144"/>
              <p:cNvSpPr/>
              <p:nvPr/>
            </p:nvSpPr>
            <p:spPr>
              <a:xfrm>
                <a:off x="392460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6" name="Rounded Rectangle 145"/>
              <p:cNvSpPr/>
              <p:nvPr/>
            </p:nvSpPr>
            <p:spPr>
              <a:xfrm>
                <a:off x="463886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7" name="Rounded Rectangle 146"/>
              <p:cNvSpPr/>
              <p:nvPr/>
            </p:nvSpPr>
            <p:spPr>
              <a:xfrm>
                <a:off x="5287119"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7" name="Rounded Rectangle 156"/>
              <p:cNvSpPr/>
              <p:nvPr/>
            </p:nvSpPr>
            <p:spPr>
              <a:xfrm>
                <a:off x="5935376"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6" name="Rounded Rectangle 165"/>
              <p:cNvSpPr/>
              <p:nvPr/>
            </p:nvSpPr>
            <p:spPr>
              <a:xfrm>
                <a:off x="6583631"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9" name="Rectangle 168"/>
              <p:cNvSpPr/>
              <p:nvPr/>
            </p:nvSpPr>
            <p:spPr>
              <a:xfrm>
                <a:off x="1344539"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71" name="Rectangle 170"/>
              <p:cNvSpPr/>
              <p:nvPr/>
            </p:nvSpPr>
            <p:spPr>
              <a:xfrm>
                <a:off x="193041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72" name="Rectangle 171"/>
              <p:cNvSpPr/>
              <p:nvPr/>
            </p:nvSpPr>
            <p:spPr>
              <a:xfrm>
                <a:off x="258410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74" name="Rectangle 173"/>
              <p:cNvSpPr/>
              <p:nvPr/>
            </p:nvSpPr>
            <p:spPr>
              <a:xfrm>
                <a:off x="392558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5" name="Rectangle 174"/>
              <p:cNvSpPr/>
              <p:nvPr/>
            </p:nvSpPr>
            <p:spPr>
              <a:xfrm>
                <a:off x="4653654"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6" name="Rectangle 175"/>
              <p:cNvSpPr/>
              <p:nvPr/>
            </p:nvSpPr>
            <p:spPr>
              <a:xfrm>
                <a:off x="5307345"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77" name="Rectangle 176"/>
              <p:cNvSpPr/>
              <p:nvPr/>
            </p:nvSpPr>
            <p:spPr>
              <a:xfrm>
                <a:off x="3278793"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78" name="Rectangle 177"/>
              <p:cNvSpPr/>
              <p:nvPr/>
            </p:nvSpPr>
            <p:spPr>
              <a:xfrm>
                <a:off x="6721891"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79" name="Rectangle 178"/>
              <p:cNvSpPr/>
              <p:nvPr/>
            </p:nvSpPr>
            <p:spPr>
              <a:xfrm>
                <a:off x="6010887"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grpSp>
        <p:sp>
          <p:nvSpPr>
            <p:cNvPr id="139" name="Text Box 14"/>
            <p:cNvSpPr txBox="1">
              <a:spLocks noChangeArrowheads="1"/>
            </p:cNvSpPr>
            <p:nvPr/>
          </p:nvSpPr>
          <p:spPr bwMode="gray">
            <a:xfrm>
              <a:off x="1535002" y="5824985"/>
              <a:ext cx="1378583"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40" name="Straight Arrow Connector 139"/>
            <p:cNvCxnSpPr/>
            <p:nvPr/>
          </p:nvCxnSpPr>
          <p:spPr>
            <a:xfrm flipV="1">
              <a:off x="2250224" y="5165948"/>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81" name="Group 180"/>
          <p:cNvGrpSpPr/>
          <p:nvPr/>
        </p:nvGrpSpPr>
        <p:grpSpPr>
          <a:xfrm>
            <a:off x="1686607" y="2819400"/>
            <a:ext cx="750205" cy="762944"/>
            <a:chOff x="3102981" y="5204112"/>
            <a:chExt cx="750205" cy="762944"/>
          </a:xfrm>
        </p:grpSpPr>
        <p:sp>
          <p:nvSpPr>
            <p:cNvPr id="184" name="Text Box 14"/>
            <p:cNvSpPr txBox="1">
              <a:spLocks noChangeArrowheads="1"/>
            </p:cNvSpPr>
            <p:nvPr/>
          </p:nvSpPr>
          <p:spPr bwMode="gray">
            <a:xfrm>
              <a:off x="3102981" y="5572203"/>
              <a:ext cx="750205" cy="394853"/>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rgbClr val="669900"/>
                  </a:solidFill>
                  <a:latin typeface="+mj-lt"/>
                  <a:ea typeface="Verdana" panose="020B0604030504040204" pitchFamily="34" charset="0"/>
                  <a:cs typeface="Verdana" panose="020B0604030504040204" pitchFamily="34" charset="0"/>
                </a:rPr>
                <a:t>Pivot</a:t>
              </a:r>
              <a:endParaRPr lang="en-US" altLang="en-US" sz="1400" dirty="0">
                <a:solidFill>
                  <a:srgbClr val="669900"/>
                </a:solidFill>
                <a:latin typeface="+mj-lt"/>
                <a:ea typeface="Verdana" panose="020B0604030504040204" pitchFamily="34" charset="0"/>
                <a:cs typeface="Verdana" panose="020B0604030504040204" pitchFamily="34" charset="0"/>
              </a:endParaRPr>
            </a:p>
          </p:txBody>
        </p:sp>
        <p:cxnSp>
          <p:nvCxnSpPr>
            <p:cNvPr id="185" name="Straight Arrow Connector 184"/>
            <p:cNvCxnSpPr/>
            <p:nvPr/>
          </p:nvCxnSpPr>
          <p:spPr>
            <a:xfrm flipV="1">
              <a:off x="3510602" y="5204112"/>
              <a:ext cx="0" cy="368091"/>
            </a:xfrm>
            <a:prstGeom prst="straightConnector1">
              <a:avLst/>
            </a:prstGeom>
            <a:ln>
              <a:solidFill>
                <a:srgbClr val="669900"/>
              </a:solidFill>
              <a:tailEnd type="triangle"/>
            </a:ln>
          </p:spPr>
          <p:style>
            <a:lnRef idx="3">
              <a:schemeClr val="dk1"/>
            </a:lnRef>
            <a:fillRef idx="0">
              <a:schemeClr val="dk1"/>
            </a:fillRef>
            <a:effectRef idx="2">
              <a:schemeClr val="dk1"/>
            </a:effectRef>
            <a:fontRef idx="minor">
              <a:schemeClr val="tx1"/>
            </a:fontRef>
          </p:style>
        </p:cxnSp>
      </p:grpSp>
      <p:grpSp>
        <p:nvGrpSpPr>
          <p:cNvPr id="29" name="Group 28"/>
          <p:cNvGrpSpPr/>
          <p:nvPr/>
        </p:nvGrpSpPr>
        <p:grpSpPr>
          <a:xfrm>
            <a:off x="2741612" y="2820565"/>
            <a:ext cx="250068" cy="774688"/>
            <a:chOff x="2122898" y="2820565"/>
            <a:chExt cx="250068" cy="774688"/>
          </a:xfrm>
        </p:grpSpPr>
        <p:sp>
          <p:nvSpPr>
            <p:cNvPr id="30" name="Text Box 14"/>
            <p:cNvSpPr txBox="1">
              <a:spLocks noChangeArrowheads="1"/>
            </p:cNvSpPr>
            <p:nvPr/>
          </p:nvSpPr>
          <p:spPr bwMode="gray">
            <a:xfrm>
              <a:off x="2122898" y="3200400"/>
              <a:ext cx="250068" cy="394853"/>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31" name="Straight Arrow Connector 30"/>
            <p:cNvCxnSpPr/>
            <p:nvPr/>
          </p:nvCxnSpPr>
          <p:spPr>
            <a:xfrm flipV="1">
              <a:off x="2247932"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
        <p:nvSpPr>
          <p:cNvPr id="32" name="Rectangle 31"/>
          <p:cNvSpPr/>
          <p:nvPr/>
        </p:nvSpPr>
        <p:spPr>
          <a:xfrm>
            <a:off x="4157445" y="3578819"/>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7</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spTree>
    <p:extLst>
      <p:ext uri="{BB962C8B-B14F-4D97-AF65-F5344CB8AC3E}">
        <p14:creationId xmlns:p14="http://schemas.microsoft.com/office/powerpoint/2010/main" val="12031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00291 -7.40741E-7 L 0.06431 -7.40741E-7 " pathEditMode="fixed" rAng="0" ptsTypes="AA">
                                      <p:cBhvr>
                                        <p:cTn id="11" dur="1000" fill="hold"/>
                                        <p:tgtEl>
                                          <p:spTgt spid="29"/>
                                        </p:tgtEl>
                                        <p:attrNameLst>
                                          <p:attrName>ppt_x</p:attrName>
                                          <p:attrName>ppt_y</p:attrName>
                                        </p:attrNameLst>
                                      </p:cBhvr>
                                      <p:rCtr x="3062"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6431 -7.40741E-7 L 0.13356 -0.00115 " pathEditMode="fixed" rAng="0" ptsTypes="AA">
                                      <p:cBhvr>
                                        <p:cTn id="15" dur="1000" fill="hold"/>
                                        <p:tgtEl>
                                          <p:spTgt spid="29"/>
                                        </p:tgtEl>
                                        <p:attrNameLst>
                                          <p:attrName>ppt_x</p:attrName>
                                          <p:attrName>ppt_y</p:attrName>
                                        </p:attrNameLst>
                                      </p:cBhvr>
                                      <p:rCtr x="3463" y="-69"/>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13356 -0.00115 L 0.21051 -0.00115 " pathEditMode="fixed" rAng="0" ptsTypes="AA">
                                      <p:cBhvr>
                                        <p:cTn id="19" dur="1000" fill="hold"/>
                                        <p:tgtEl>
                                          <p:spTgt spid="29"/>
                                        </p:tgtEl>
                                        <p:attrNameLst>
                                          <p:attrName>ppt_x</p:attrName>
                                          <p:attrName>ppt_y</p:attrName>
                                        </p:attrNameLst>
                                      </p:cBhvr>
                                      <p:rCtr x="3847"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21051 -0.00115 L 0.27207 -0.00115 " pathEditMode="fixed" rAng="0" ptsTypes="AA">
                                      <p:cBhvr>
                                        <p:cTn id="23" dur="1000" fill="hold"/>
                                        <p:tgtEl>
                                          <p:spTgt spid="29"/>
                                        </p:tgtEl>
                                        <p:attrNameLst>
                                          <p:attrName>ppt_x</p:attrName>
                                          <p:attrName>ppt_y</p:attrName>
                                        </p:attrNameLst>
                                      </p:cBhvr>
                                      <p:rCtr x="3078"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27207 -0.00115 L 0.34132 -0.00115 " pathEditMode="fixed" rAng="0" ptsTypes="AA">
                                      <p:cBhvr>
                                        <p:cTn id="27" dur="1000" fill="hold"/>
                                        <p:tgtEl>
                                          <p:spTgt spid="29"/>
                                        </p:tgtEl>
                                        <p:attrNameLst>
                                          <p:attrName>ppt_x</p:attrName>
                                          <p:attrName>ppt_y</p:attrName>
                                        </p:attrNameLst>
                                      </p:cBhvr>
                                      <p:rCtr x="3463"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3413 -0.00115 L 0.40286 -0.00115 " pathEditMode="relative" rAng="0" ptsTypes="AA">
                                      <p:cBhvr>
                                        <p:cTn id="31" dur="1000" fill="hold"/>
                                        <p:tgtEl>
                                          <p:spTgt spid="29"/>
                                        </p:tgtEl>
                                        <p:attrNameLst>
                                          <p:attrName>ppt_x</p:attrName>
                                          <p:attrName>ppt_y</p:attrName>
                                        </p:attrNameLst>
                                      </p:cBhvr>
                                      <p:rCtr x="3078" y="0"/>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nodeType="clickEffect">
                                  <p:stCondLst>
                                    <p:cond delay="0"/>
                                  </p:stCondLst>
                                  <p:childTnLst>
                                    <p:animMotion origin="layout" path="M 0.40285 -0.00115 L 0.4798 -0.00277 " pathEditMode="relative" rAng="0" ptsTypes="AA">
                                      <p:cBhvr>
                                        <p:cTn id="35" dur="1000" fill="hold"/>
                                        <p:tgtEl>
                                          <p:spTgt spid="29"/>
                                        </p:tgtEl>
                                        <p:attrNameLst>
                                          <p:attrName>ppt_x</p:attrName>
                                          <p:attrName>ppt_y</p:attrName>
                                        </p:attrNameLst>
                                      </p:cBhvr>
                                      <p:rCtr x="3847" y="-93"/>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smtClean="0">
                <a:latin typeface="Arial" panose="020B0604020202020204" pitchFamily="34" charset="0"/>
              </a:rPr>
              <a:t>Quicksort’s </a:t>
            </a:r>
            <a:r>
              <a:rPr lang="en-US" altLang="en-US" dirty="0">
                <a:latin typeface="Arial" panose="020B0604020202020204" pitchFamily="34" charset="0"/>
              </a:rPr>
              <a:t>Performance</a:t>
            </a:r>
            <a:endParaRPr lang="en-GB" dirty="0"/>
          </a:p>
        </p:txBody>
      </p:sp>
      <p:sp>
        <p:nvSpPr>
          <p:cNvPr id="168" name="TextBox 167"/>
          <p:cNvSpPr txBox="1"/>
          <p:nvPr/>
        </p:nvSpPr>
        <p:spPr>
          <a:xfrm>
            <a:off x="885074" y="1410249"/>
            <a:ext cx="1839799" cy="535531"/>
          </a:xfrm>
          <a:prstGeom prst="rect">
            <a:avLst/>
          </a:prstGeom>
          <a:noFill/>
        </p:spPr>
        <p:txBody>
          <a:bodyPr wrap="none" rtlCol="0">
            <a:spAutoFit/>
          </a:bodyPr>
          <a:lstStyle/>
          <a:p>
            <a:r>
              <a:rPr lang="en-GB" sz="2400" dirty="0" smtClean="0">
                <a:solidFill>
                  <a:srgbClr val="C00000"/>
                </a:solidFill>
              </a:rPr>
              <a:t>Worst-case</a:t>
            </a:r>
            <a:endParaRPr lang="en-GB" sz="2400" dirty="0">
              <a:solidFill>
                <a:srgbClr val="C00000"/>
              </a:solidFill>
            </a:endParaRPr>
          </a:p>
        </p:txBody>
      </p:sp>
      <p:grpSp>
        <p:nvGrpSpPr>
          <p:cNvPr id="137" name="Group 136"/>
          <p:cNvGrpSpPr/>
          <p:nvPr/>
        </p:nvGrpSpPr>
        <p:grpSpPr>
          <a:xfrm>
            <a:off x="1293812" y="1905000"/>
            <a:ext cx="5947639" cy="1981200"/>
            <a:chOff x="1230202" y="4238638"/>
            <a:chExt cx="5947639" cy="1981200"/>
          </a:xfrm>
        </p:grpSpPr>
        <p:grpSp>
          <p:nvGrpSpPr>
            <p:cNvPr id="138" name="Group 137"/>
            <p:cNvGrpSpPr/>
            <p:nvPr/>
          </p:nvGrpSpPr>
          <p:grpSpPr>
            <a:xfrm>
              <a:off x="1230202" y="4238638"/>
              <a:ext cx="5947639" cy="846891"/>
              <a:chOff x="1269552" y="4343400"/>
              <a:chExt cx="5947639" cy="846891"/>
            </a:xfrm>
          </p:grpSpPr>
          <p:sp>
            <p:nvSpPr>
              <p:cNvPr id="141" name="Rounded Rectangle 140"/>
              <p:cNvSpPr/>
              <p:nvPr/>
            </p:nvSpPr>
            <p:spPr>
              <a:xfrm>
                <a:off x="1269552" y="4711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2" name="Rounded Rectangle 141"/>
              <p:cNvSpPr/>
              <p:nvPr/>
            </p:nvSpPr>
            <p:spPr>
              <a:xfrm>
                <a:off x="1932722"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3" name="Rounded Rectangle 142"/>
              <p:cNvSpPr/>
              <p:nvPr/>
            </p:nvSpPr>
            <p:spPr>
              <a:xfrm>
                <a:off x="2580978"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4" name="Rounded Rectangle 143"/>
              <p:cNvSpPr/>
              <p:nvPr/>
            </p:nvSpPr>
            <p:spPr>
              <a:xfrm>
                <a:off x="3229235"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5" name="Rounded Rectangle 144"/>
              <p:cNvSpPr/>
              <p:nvPr/>
            </p:nvSpPr>
            <p:spPr>
              <a:xfrm>
                <a:off x="392460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6" name="Rounded Rectangle 145"/>
              <p:cNvSpPr/>
              <p:nvPr/>
            </p:nvSpPr>
            <p:spPr>
              <a:xfrm>
                <a:off x="463886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7" name="Rounded Rectangle 146"/>
              <p:cNvSpPr/>
              <p:nvPr/>
            </p:nvSpPr>
            <p:spPr>
              <a:xfrm>
                <a:off x="5287119"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7" name="Rounded Rectangle 156"/>
              <p:cNvSpPr/>
              <p:nvPr/>
            </p:nvSpPr>
            <p:spPr>
              <a:xfrm>
                <a:off x="5935376"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6" name="Rounded Rectangle 165"/>
              <p:cNvSpPr/>
              <p:nvPr/>
            </p:nvSpPr>
            <p:spPr>
              <a:xfrm>
                <a:off x="6583631"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9" name="Rectangle 168"/>
              <p:cNvSpPr/>
              <p:nvPr/>
            </p:nvSpPr>
            <p:spPr>
              <a:xfrm>
                <a:off x="1344539"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71" name="Rectangle 170"/>
              <p:cNvSpPr/>
              <p:nvPr/>
            </p:nvSpPr>
            <p:spPr>
              <a:xfrm>
                <a:off x="193041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72" name="Rectangle 171"/>
              <p:cNvSpPr/>
              <p:nvPr/>
            </p:nvSpPr>
            <p:spPr>
              <a:xfrm>
                <a:off x="258410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74" name="Rectangle 173"/>
              <p:cNvSpPr/>
              <p:nvPr/>
            </p:nvSpPr>
            <p:spPr>
              <a:xfrm>
                <a:off x="392558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5" name="Rectangle 174"/>
              <p:cNvSpPr/>
              <p:nvPr/>
            </p:nvSpPr>
            <p:spPr>
              <a:xfrm>
                <a:off x="4653654"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6" name="Rectangle 175"/>
              <p:cNvSpPr/>
              <p:nvPr/>
            </p:nvSpPr>
            <p:spPr>
              <a:xfrm>
                <a:off x="5307345"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77" name="Rectangle 176"/>
              <p:cNvSpPr/>
              <p:nvPr/>
            </p:nvSpPr>
            <p:spPr>
              <a:xfrm>
                <a:off x="3278793"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78" name="Rectangle 177"/>
              <p:cNvSpPr/>
              <p:nvPr/>
            </p:nvSpPr>
            <p:spPr>
              <a:xfrm>
                <a:off x="6721891"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79" name="Rectangle 178"/>
              <p:cNvSpPr/>
              <p:nvPr/>
            </p:nvSpPr>
            <p:spPr>
              <a:xfrm>
                <a:off x="6010887"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grpSp>
        <p:sp>
          <p:nvSpPr>
            <p:cNvPr id="139" name="Text Box 14"/>
            <p:cNvSpPr txBox="1">
              <a:spLocks noChangeArrowheads="1"/>
            </p:cNvSpPr>
            <p:nvPr/>
          </p:nvSpPr>
          <p:spPr bwMode="gray">
            <a:xfrm>
              <a:off x="2297002" y="5824985"/>
              <a:ext cx="1378583"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40" name="Straight Arrow Connector 139"/>
            <p:cNvCxnSpPr/>
            <p:nvPr/>
          </p:nvCxnSpPr>
          <p:spPr>
            <a:xfrm flipV="1">
              <a:off x="3012224" y="5165948"/>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81" name="Group 180"/>
          <p:cNvGrpSpPr/>
          <p:nvPr/>
        </p:nvGrpSpPr>
        <p:grpSpPr>
          <a:xfrm>
            <a:off x="2449970" y="2819400"/>
            <a:ext cx="750205" cy="762944"/>
            <a:chOff x="3102981" y="5204112"/>
            <a:chExt cx="750205" cy="762944"/>
          </a:xfrm>
        </p:grpSpPr>
        <p:sp>
          <p:nvSpPr>
            <p:cNvPr id="184" name="Text Box 14"/>
            <p:cNvSpPr txBox="1">
              <a:spLocks noChangeArrowheads="1"/>
            </p:cNvSpPr>
            <p:nvPr/>
          </p:nvSpPr>
          <p:spPr bwMode="gray">
            <a:xfrm>
              <a:off x="3102981" y="5572203"/>
              <a:ext cx="750205" cy="394853"/>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rgbClr val="669900"/>
                  </a:solidFill>
                  <a:latin typeface="+mj-lt"/>
                  <a:ea typeface="Verdana" panose="020B0604030504040204" pitchFamily="34" charset="0"/>
                  <a:cs typeface="Verdana" panose="020B0604030504040204" pitchFamily="34" charset="0"/>
                </a:rPr>
                <a:t>Pivot</a:t>
              </a:r>
              <a:endParaRPr lang="en-US" altLang="en-US" sz="1400" dirty="0">
                <a:solidFill>
                  <a:srgbClr val="669900"/>
                </a:solidFill>
                <a:latin typeface="+mj-lt"/>
                <a:ea typeface="Verdana" panose="020B0604030504040204" pitchFamily="34" charset="0"/>
                <a:cs typeface="Verdana" panose="020B0604030504040204" pitchFamily="34" charset="0"/>
              </a:endParaRPr>
            </a:p>
          </p:txBody>
        </p:sp>
        <p:cxnSp>
          <p:nvCxnSpPr>
            <p:cNvPr id="185" name="Straight Arrow Connector 184"/>
            <p:cNvCxnSpPr/>
            <p:nvPr/>
          </p:nvCxnSpPr>
          <p:spPr>
            <a:xfrm flipV="1">
              <a:off x="3510602" y="5204112"/>
              <a:ext cx="0" cy="368091"/>
            </a:xfrm>
            <a:prstGeom prst="straightConnector1">
              <a:avLst/>
            </a:prstGeom>
            <a:ln>
              <a:solidFill>
                <a:srgbClr val="669900"/>
              </a:solidFill>
              <a:tailEnd type="triangle"/>
            </a:ln>
          </p:spPr>
          <p:style>
            <a:lnRef idx="3">
              <a:schemeClr val="dk1"/>
            </a:lnRef>
            <a:fillRef idx="0">
              <a:schemeClr val="dk1"/>
            </a:fillRef>
            <a:effectRef idx="2">
              <a:schemeClr val="dk1"/>
            </a:effectRef>
            <a:fontRef idx="minor">
              <a:schemeClr val="tx1"/>
            </a:fontRef>
          </p:style>
        </p:cxnSp>
      </p:grpSp>
      <p:sp>
        <p:nvSpPr>
          <p:cNvPr id="39" name="Rectangle 38"/>
          <p:cNvSpPr/>
          <p:nvPr/>
        </p:nvSpPr>
        <p:spPr>
          <a:xfrm>
            <a:off x="4157445" y="3578819"/>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6</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grpSp>
        <p:nvGrpSpPr>
          <p:cNvPr id="33" name="Group 32"/>
          <p:cNvGrpSpPr/>
          <p:nvPr/>
        </p:nvGrpSpPr>
        <p:grpSpPr>
          <a:xfrm>
            <a:off x="3405944" y="2820565"/>
            <a:ext cx="250068" cy="774688"/>
            <a:chOff x="2122898" y="2820565"/>
            <a:chExt cx="250068" cy="774688"/>
          </a:xfrm>
        </p:grpSpPr>
        <p:sp>
          <p:nvSpPr>
            <p:cNvPr id="34" name="Text Box 14"/>
            <p:cNvSpPr txBox="1">
              <a:spLocks noChangeArrowheads="1"/>
            </p:cNvSpPr>
            <p:nvPr/>
          </p:nvSpPr>
          <p:spPr bwMode="gray">
            <a:xfrm>
              <a:off x="2122898" y="3200400"/>
              <a:ext cx="250068" cy="394853"/>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35" name="Straight Arrow Connector 34"/>
            <p:cNvCxnSpPr/>
            <p:nvPr/>
          </p:nvCxnSpPr>
          <p:spPr>
            <a:xfrm flipV="1">
              <a:off x="2247932"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8027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0.00266 3.7037E-6 L 0.06659 -0.00115 " pathEditMode="fixed" rAng="0" ptsTypes="AA">
                                      <p:cBhvr>
                                        <p:cTn id="11" dur="1000" fill="hold"/>
                                        <p:tgtEl>
                                          <p:spTgt spid="33"/>
                                        </p:tgtEl>
                                        <p:attrNameLst>
                                          <p:attrName>ppt_x</p:attrName>
                                          <p:attrName>ppt_y</p:attrName>
                                        </p:attrNameLst>
                                      </p:cBhvr>
                                      <p:rCtr x="3463" y="-69"/>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6659 -0.00115 L 0.14354 -0.00115 " pathEditMode="fixed" rAng="0" ptsTypes="AA">
                                      <p:cBhvr>
                                        <p:cTn id="15" dur="1000" fill="hold"/>
                                        <p:tgtEl>
                                          <p:spTgt spid="33"/>
                                        </p:tgtEl>
                                        <p:attrNameLst>
                                          <p:attrName>ppt_x</p:attrName>
                                          <p:attrName>ppt_y</p:attrName>
                                        </p:attrNameLst>
                                      </p:cBhvr>
                                      <p:rCtr x="3847" y="0"/>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14354 -0.00115 L 0.2051 -0.00115 " pathEditMode="fixed" rAng="0" ptsTypes="AA">
                                      <p:cBhvr>
                                        <p:cTn id="19" dur="1000" fill="hold"/>
                                        <p:tgtEl>
                                          <p:spTgt spid="33"/>
                                        </p:tgtEl>
                                        <p:attrNameLst>
                                          <p:attrName>ppt_x</p:attrName>
                                          <p:attrName>ppt_y</p:attrName>
                                        </p:attrNameLst>
                                      </p:cBhvr>
                                      <p:rCtr x="3078"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2051 -0.00115 L 0.27435 -0.00115 " pathEditMode="fixed" rAng="0" ptsTypes="AA">
                                      <p:cBhvr>
                                        <p:cTn id="23" dur="1000" fill="hold"/>
                                        <p:tgtEl>
                                          <p:spTgt spid="33"/>
                                        </p:tgtEl>
                                        <p:attrNameLst>
                                          <p:attrName>ppt_x</p:attrName>
                                          <p:attrName>ppt_y</p:attrName>
                                        </p:attrNameLst>
                                      </p:cBhvr>
                                      <p:rCtr x="3463"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27429 -0.00115 L 0.3389 -0.00115 " pathEditMode="relative" rAng="0" ptsTypes="AA">
                                      <p:cBhvr>
                                        <p:cTn id="27" dur="2000" fill="hold"/>
                                        <p:tgtEl>
                                          <p:spTgt spid="33"/>
                                        </p:tgtEl>
                                        <p:attrNameLst>
                                          <p:attrName>ppt_x</p:attrName>
                                          <p:attrName>ppt_y</p:attrName>
                                        </p:attrNameLst>
                                      </p:cBhvr>
                                      <p:rCtr x="3222"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3389 -0.00115 L 0.39741 -0.00115 " pathEditMode="relative" rAng="0" ptsTypes="AA">
                                      <p:cBhvr>
                                        <p:cTn id="31" dur="2000" fill="hold"/>
                                        <p:tgtEl>
                                          <p:spTgt spid="33"/>
                                        </p:tgtEl>
                                        <p:attrNameLst>
                                          <p:attrName>ppt_x</p:attrName>
                                          <p:attrName>ppt_y</p:attrName>
                                        </p:attrNameLst>
                                      </p:cBhvr>
                                      <p:rCtr x="2918" y="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Quicksort’s Performance</a:t>
            </a:r>
            <a:endParaRPr lang="en-GB" dirty="0"/>
          </a:p>
        </p:txBody>
      </p:sp>
      <p:sp>
        <p:nvSpPr>
          <p:cNvPr id="4100" name="Rectangle 3"/>
          <p:cNvSpPr>
            <a:spLocks noGrp="1" noChangeArrowheads="1"/>
          </p:cNvSpPr>
          <p:nvPr>
            <p:ph sz="quarter" idx="17"/>
          </p:nvPr>
        </p:nvSpPr>
        <p:spPr/>
        <p:txBody>
          <a:bodyPr/>
          <a:lstStyle/>
          <a:p>
            <a:pPr marL="176213" indent="0">
              <a:buNone/>
            </a:pPr>
            <a:r>
              <a:rPr lang="en-US" altLang="en-US" sz="2400" b="1" dirty="0" smtClean="0">
                <a:solidFill>
                  <a:srgbClr val="C00000"/>
                </a:solidFill>
                <a:latin typeface="Arial" panose="020B0604020202020204" pitchFamily="34" charset="0"/>
              </a:rPr>
              <a:t>Worst case </a:t>
            </a:r>
            <a:r>
              <a:rPr lang="en-US" altLang="en-US" sz="2400" dirty="0" smtClean="0">
                <a:latin typeface="Arial" panose="020B0604020202020204" pitchFamily="34" charset="0"/>
              </a:rPr>
              <a:t>happens when the pivot does a bad job at splitting the array </a:t>
            </a:r>
            <a:r>
              <a:rPr lang="en-US" altLang="en-US" sz="2400" dirty="0" smtClean="0">
                <a:solidFill>
                  <a:srgbClr val="C00000"/>
                </a:solidFill>
                <a:latin typeface="Arial" panose="020B0604020202020204" pitchFamily="34" charset="0"/>
              </a:rPr>
              <a:t>evenly,</a:t>
            </a:r>
            <a:r>
              <a:rPr lang="en-US" altLang="en-US" sz="2400" dirty="0" smtClean="0">
                <a:latin typeface="Arial" panose="020B0604020202020204" pitchFamily="34" charset="0"/>
              </a:rPr>
              <a:t> if pivot is the smallest or the largest key each time, then the total no. of key comparisons is O(</a:t>
            </a:r>
            <a:r>
              <a:rPr lang="en-US" altLang="en-US" sz="2400" i="1" dirty="0" smtClean="0">
                <a:latin typeface="Arial" panose="020B0604020202020204" pitchFamily="34" charset="0"/>
              </a:rPr>
              <a:t>n</a:t>
            </a:r>
            <a:r>
              <a:rPr lang="en-US" altLang="en-US" sz="2800" baseline="30000" dirty="0" smtClean="0">
                <a:latin typeface="Arial" panose="020B0604020202020204" pitchFamily="34" charset="0"/>
              </a:rPr>
              <a:t>2</a:t>
            </a:r>
            <a:r>
              <a:rPr lang="en-US" altLang="en-US" sz="2800" dirty="0" smtClean="0">
                <a:latin typeface="Arial" panose="020B0604020202020204" pitchFamily="34" charset="0"/>
              </a:rPr>
              <a:t>). </a:t>
            </a:r>
          </a:p>
        </p:txBody>
      </p:sp>
      <p:graphicFrame>
        <p:nvGraphicFramePr>
          <p:cNvPr id="4098" name="Object 5"/>
          <p:cNvGraphicFramePr>
            <a:graphicFrameLocks noChangeAspect="1"/>
          </p:cNvGraphicFramePr>
          <p:nvPr>
            <p:extLst>
              <p:ext uri="{D42A27DB-BD31-4B8C-83A1-F6EECF244321}">
                <p14:modId xmlns:p14="http://schemas.microsoft.com/office/powerpoint/2010/main" val="1316357092"/>
              </p:ext>
            </p:extLst>
          </p:nvPr>
        </p:nvGraphicFramePr>
        <p:xfrm>
          <a:off x="3198812" y="3295650"/>
          <a:ext cx="3275011" cy="860874"/>
        </p:xfrm>
        <a:graphic>
          <a:graphicData uri="http://schemas.openxmlformats.org/presentationml/2006/ole">
            <mc:AlternateContent xmlns:mc="http://schemas.openxmlformats.org/markup-compatibility/2006">
              <mc:Choice xmlns:v="urn:schemas-microsoft-com:vml" Requires="v">
                <p:oleObj spid="_x0000_s4671" name="Equation" r:id="rId3" imgW="1638000" imgH="431640" progId="Equation.3">
                  <p:embed/>
                </p:oleObj>
              </mc:Choice>
              <mc:Fallback>
                <p:oleObj name="Equation" r:id="rId3" imgW="1638000" imgH="431640" progId="Equation.3">
                  <p:embed/>
                  <p:pic>
                    <p:nvPicPr>
                      <p:cNvPr id="0" name="Picture 5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812" y="3295650"/>
                        <a:ext cx="3275011" cy="860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GB" dirty="0" smtClean="0"/>
              <a:t>Quicksort’s Performance</a:t>
            </a:r>
            <a:endParaRPr lang="en-GB" dirty="0"/>
          </a:p>
        </p:txBody>
      </p:sp>
      <p:sp>
        <p:nvSpPr>
          <p:cNvPr id="3" name="Content Placeholder 2"/>
          <p:cNvSpPr>
            <a:spLocks noGrp="1"/>
          </p:cNvSpPr>
          <p:nvPr>
            <p:ph sz="quarter" idx="17"/>
          </p:nvPr>
        </p:nvSpPr>
        <p:spPr/>
        <p:txBody>
          <a:bodyPr/>
          <a:lstStyle/>
          <a:p>
            <a:pPr marL="176213" indent="0">
              <a:buNone/>
            </a:pPr>
            <a:r>
              <a:rPr lang="en-US" altLang="en-US" sz="2400" b="1" dirty="0">
                <a:solidFill>
                  <a:srgbClr val="C00000"/>
                </a:solidFill>
                <a:latin typeface="Arial" panose="020B0604020202020204" pitchFamily="34" charset="0"/>
              </a:rPr>
              <a:t>Best case </a:t>
            </a:r>
            <a:r>
              <a:rPr lang="en-US" altLang="en-US" sz="2400" dirty="0">
                <a:latin typeface="Arial" panose="020B0604020202020204" pitchFamily="34" charset="0"/>
              </a:rPr>
              <a:t>happens</a:t>
            </a:r>
            <a:r>
              <a:rPr lang="en-US" altLang="en-US" sz="2800" b="1" dirty="0" smtClean="0">
                <a:solidFill>
                  <a:srgbClr val="C00000"/>
                </a:solidFill>
                <a:effectLst>
                  <a:outerShdw blurRad="38100" dist="38100" dir="2700000" algn="tl">
                    <a:srgbClr val="000000">
                      <a:alpha val="43137"/>
                    </a:srgbClr>
                  </a:outerShdw>
                </a:effectLst>
                <a:latin typeface="Arial" panose="020B0604020202020204" pitchFamily="34" charset="0"/>
              </a:rPr>
              <a:t> </a:t>
            </a:r>
            <a:r>
              <a:rPr lang="en-US" altLang="en-US" sz="2400" dirty="0" smtClean="0">
                <a:latin typeface="Arial" panose="020B0604020202020204" pitchFamily="34" charset="0"/>
              </a:rPr>
              <a:t>when the pivot happens to divide the array into two sub-arrays of </a:t>
            </a:r>
            <a:r>
              <a:rPr lang="en-US" altLang="en-US" sz="2400" dirty="0" smtClean="0">
                <a:solidFill>
                  <a:srgbClr val="C00000"/>
                </a:solidFill>
                <a:latin typeface="Arial" panose="020B0604020202020204" pitchFamily="34" charset="0"/>
              </a:rPr>
              <a:t>equal length</a:t>
            </a:r>
            <a:r>
              <a:rPr lang="en-US" altLang="en-US" sz="2400" dirty="0" smtClean="0">
                <a:latin typeface="Arial" panose="020B0604020202020204" pitchFamily="34" charset="0"/>
              </a:rPr>
              <a:t>, in </a:t>
            </a:r>
            <a:r>
              <a:rPr lang="en-US" altLang="en-US" sz="2400" dirty="0" smtClean="0">
                <a:solidFill>
                  <a:srgbClr val="C00000"/>
                </a:solidFill>
                <a:latin typeface="Arial" panose="020B0604020202020204" pitchFamily="34" charset="0"/>
              </a:rPr>
              <a:t>every partitioning</a:t>
            </a:r>
            <a:r>
              <a:rPr lang="en-US" altLang="en-US" sz="2400" dirty="0" smtClean="0">
                <a:latin typeface="Arial" panose="020B0604020202020204" pitchFamily="34" charset="0"/>
              </a:rPr>
              <a:t>.</a:t>
            </a:r>
          </a:p>
          <a:p>
            <a:pPr marL="176213" indent="0">
              <a:lnSpc>
                <a:spcPct val="150000"/>
              </a:lnSpc>
              <a:buNone/>
            </a:pPr>
            <a:r>
              <a:rPr lang="en-US" altLang="en-US" sz="2400" dirty="0" smtClean="0">
                <a:latin typeface="Arial" panose="020B0604020202020204" pitchFamily="34" charset="0"/>
              </a:rPr>
              <a:t>For simplicity, let’s assume: </a:t>
            </a:r>
          </a:p>
          <a:p>
            <a:pPr marL="519113" indent="-342900">
              <a:buFont typeface="Arial" panose="020B0604020202020204" pitchFamily="34" charset="0"/>
              <a:buChar char="•"/>
            </a:pPr>
            <a:r>
              <a:rPr lang="en-US" altLang="en-US" sz="2400" i="1" dirty="0" smtClean="0">
                <a:latin typeface="Arial" panose="020B0604020202020204" pitchFamily="34" charset="0"/>
              </a:rPr>
              <a:t>n</a:t>
            </a:r>
            <a:r>
              <a:rPr lang="en-US" altLang="en-US" sz="2400" dirty="0" smtClean="0">
                <a:latin typeface="Arial" panose="020B0604020202020204" pitchFamily="34" charset="0"/>
              </a:rPr>
              <a:t> = 2</a:t>
            </a:r>
            <a:r>
              <a:rPr lang="en-US" altLang="en-US" sz="2400" i="1" baseline="30000" dirty="0" smtClean="0">
                <a:latin typeface="Arial" panose="020B0604020202020204" pitchFamily="34" charset="0"/>
              </a:rPr>
              <a:t>k</a:t>
            </a:r>
            <a:r>
              <a:rPr lang="en-US" altLang="en-US" sz="2400" dirty="0" smtClean="0">
                <a:latin typeface="Arial" panose="020B0604020202020204" pitchFamily="34" charset="0"/>
              </a:rPr>
              <a:t>, i.e. </a:t>
            </a:r>
            <a:r>
              <a:rPr lang="en-US" altLang="en-US" sz="2400" i="1" dirty="0" smtClean="0">
                <a:latin typeface="Arial" panose="020B0604020202020204" pitchFamily="34" charset="0"/>
              </a:rPr>
              <a:t>k</a:t>
            </a:r>
            <a:r>
              <a:rPr lang="en-US" altLang="en-US" sz="2400" dirty="0" smtClean="0">
                <a:latin typeface="Arial" panose="020B0604020202020204" pitchFamily="34" charset="0"/>
              </a:rPr>
              <a:t> = </a:t>
            </a:r>
            <a:r>
              <a:rPr lang="en-US" altLang="en-US" sz="2400" dirty="0" err="1" smtClean="0">
                <a:latin typeface="Arial" panose="020B0604020202020204" pitchFamily="34" charset="0"/>
              </a:rPr>
              <a:t>lg</a:t>
            </a:r>
            <a:r>
              <a:rPr lang="en-US" altLang="en-US" sz="2400" dirty="0" smtClean="0">
                <a:latin typeface="Arial" panose="020B0604020202020204" pitchFamily="34" charset="0"/>
              </a:rPr>
              <a:t> </a:t>
            </a:r>
            <a:r>
              <a:rPr lang="en-US" altLang="en-US" sz="2400" i="1" dirty="0" smtClean="0">
                <a:latin typeface="Arial" panose="020B0604020202020204" pitchFamily="34" charset="0"/>
              </a:rPr>
              <a:t>n</a:t>
            </a:r>
            <a:r>
              <a:rPr lang="en-US" altLang="en-US" sz="2400" dirty="0" smtClean="0">
                <a:latin typeface="Arial" panose="020B0604020202020204" pitchFamily="34" charset="0"/>
              </a:rPr>
              <a:t>.</a:t>
            </a:r>
          </a:p>
          <a:p>
            <a:pPr marL="519113" indent="-342900">
              <a:buFont typeface="Arial" panose="020B0604020202020204" pitchFamily="34" charset="0"/>
              <a:buChar char="•"/>
            </a:pPr>
            <a:r>
              <a:rPr lang="en-US" altLang="en-US" sz="2400" dirty="0" smtClean="0">
                <a:latin typeface="Arial" panose="020B0604020202020204" pitchFamily="34" charset="0"/>
              </a:rPr>
              <a:t>Each step, the pivot divides the array of length </a:t>
            </a:r>
            <a:r>
              <a:rPr lang="en-US" altLang="en-US" sz="2400" i="1" dirty="0" smtClean="0">
                <a:latin typeface="Arial" panose="020B0604020202020204" pitchFamily="34" charset="0"/>
              </a:rPr>
              <a:t>n</a:t>
            </a:r>
            <a:r>
              <a:rPr lang="en-US" altLang="en-US" sz="2400" dirty="0" smtClean="0">
                <a:latin typeface="Arial" panose="020B0604020202020204" pitchFamily="34" charset="0"/>
              </a:rPr>
              <a:t> into two sub-arrays each of length approximately </a:t>
            </a:r>
            <a:r>
              <a:rPr lang="en-US" altLang="en-US" sz="2400" i="1" dirty="0" smtClean="0">
                <a:solidFill>
                  <a:srgbClr val="C00000"/>
                </a:solidFill>
                <a:latin typeface="Arial" panose="020B0604020202020204" pitchFamily="34" charset="0"/>
              </a:rPr>
              <a:t>n</a:t>
            </a:r>
            <a:r>
              <a:rPr lang="en-US" altLang="en-US" sz="2400" dirty="0" smtClean="0">
                <a:solidFill>
                  <a:srgbClr val="C00000"/>
                </a:solidFill>
                <a:latin typeface="Arial" panose="020B0604020202020204" pitchFamily="34" charset="0"/>
              </a:rPr>
              <a:t>/2</a:t>
            </a:r>
            <a:r>
              <a:rPr lang="en-US" altLang="en-US" sz="2400" dirty="0" smtClean="0">
                <a:latin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GB" dirty="0" smtClean="0"/>
              <a:t>Quicksort’s Performance</a:t>
            </a:r>
            <a:endParaRPr lang="en-GB" dirty="0"/>
          </a:p>
        </p:txBody>
      </p:sp>
      <p:sp>
        <p:nvSpPr>
          <p:cNvPr id="3" name="Content Placeholder 2"/>
          <p:cNvSpPr>
            <a:spLocks noGrp="1"/>
          </p:cNvSpPr>
          <p:nvPr>
            <p:ph sz="quarter" idx="17"/>
          </p:nvPr>
        </p:nvSpPr>
        <p:spPr>
          <a:xfrm>
            <a:off x="369039" y="1447800"/>
            <a:ext cx="8912543" cy="3987800"/>
          </a:xfrm>
        </p:spPr>
        <p:txBody>
          <a:bodyPr/>
          <a:lstStyle/>
          <a:p>
            <a:pPr marL="0" indent="0">
              <a:lnSpc>
                <a:spcPct val="150000"/>
              </a:lnSpc>
              <a:buNone/>
            </a:pPr>
            <a:r>
              <a:rPr lang="en-US" altLang="en-US" sz="2400" dirty="0">
                <a:latin typeface="Arial" panose="020B0604020202020204" pitchFamily="34" charset="0"/>
              </a:rPr>
              <a:t> </a:t>
            </a:r>
            <a:r>
              <a:rPr lang="en-US" altLang="en-US" sz="2400" dirty="0" smtClean="0">
                <a:latin typeface="Arial" panose="020B0604020202020204" pitchFamily="34" charset="0"/>
              </a:rPr>
              <a:t> The recurrence equation is:</a:t>
            </a:r>
          </a:p>
          <a:p>
            <a:pPr>
              <a:lnSpc>
                <a:spcPct val="150000"/>
              </a:lnSpc>
              <a:buFont typeface="Monotype Sorts" pitchFamily="2" charset="2"/>
              <a:buNone/>
            </a:pPr>
            <a:r>
              <a:rPr lang="en-US" altLang="en-US" sz="2000" dirty="0" smtClean="0">
                <a:latin typeface="Arial" panose="020B0604020202020204" pitchFamily="34" charset="0"/>
              </a:rPr>
              <a:t>	  </a:t>
            </a:r>
            <a:r>
              <a:rPr lang="en-US" altLang="en-US" sz="2000" dirty="0" smtClean="0"/>
              <a:t>T(1) = 0,</a:t>
            </a:r>
          </a:p>
          <a:p>
            <a:pPr>
              <a:lnSpc>
                <a:spcPct val="80000"/>
              </a:lnSpc>
              <a:buFont typeface="Monotype Sorts" pitchFamily="2" charset="2"/>
              <a:buNone/>
            </a:pPr>
            <a:r>
              <a:rPr lang="en-US" altLang="en-US" sz="2000" dirty="0" smtClean="0"/>
              <a:t>	  T(n) = 2T(n/2) + </a:t>
            </a:r>
            <a:r>
              <a:rPr lang="en-US" altLang="en-US" sz="2000" dirty="0" err="1" smtClean="0"/>
              <a:t>cn</a:t>
            </a:r>
            <a:r>
              <a:rPr lang="en-US" altLang="en-US" sz="2000" dirty="0" smtClean="0"/>
              <a:t>, where c is a constant</a:t>
            </a:r>
          </a:p>
          <a:p>
            <a:pPr>
              <a:buFont typeface="Monotype Sorts" pitchFamily="2" charset="2"/>
              <a:buNone/>
            </a:pPr>
            <a:r>
              <a:rPr lang="en-US" altLang="en-US" sz="2000" dirty="0" smtClean="0"/>
              <a:t>	  T(n) = 2 (2T(n/4) + </a:t>
            </a:r>
            <a:r>
              <a:rPr lang="en-US" altLang="en-US" sz="2000" dirty="0" err="1" smtClean="0"/>
              <a:t>cn</a:t>
            </a:r>
            <a:r>
              <a:rPr lang="en-US" altLang="en-US" sz="2000" dirty="0" smtClean="0"/>
              <a:t>/2) + </a:t>
            </a:r>
            <a:r>
              <a:rPr lang="en-US" altLang="en-US" sz="2000" dirty="0" err="1" smtClean="0"/>
              <a:t>cn</a:t>
            </a:r>
            <a:endParaRPr lang="en-US" altLang="en-US" sz="2000" dirty="0" smtClean="0"/>
          </a:p>
          <a:p>
            <a:pPr>
              <a:buFont typeface="Monotype Sorts" pitchFamily="2" charset="2"/>
              <a:buNone/>
            </a:pPr>
            <a:r>
              <a:rPr lang="en-US" altLang="en-US" sz="2000" dirty="0" smtClean="0"/>
              <a:t>		 = 2</a:t>
            </a:r>
            <a:r>
              <a:rPr lang="en-US" altLang="en-US" sz="2000" baseline="30000" dirty="0" smtClean="0"/>
              <a:t>2</a:t>
            </a:r>
            <a:r>
              <a:rPr lang="en-US" altLang="en-US" sz="2000" dirty="0" smtClean="0"/>
              <a:t>T(n/4) + 2cn</a:t>
            </a:r>
          </a:p>
          <a:p>
            <a:pPr>
              <a:buFont typeface="Monotype Sorts" pitchFamily="2" charset="2"/>
              <a:buNone/>
            </a:pPr>
            <a:r>
              <a:rPr lang="en-US" altLang="en-US" sz="2000" dirty="0" smtClean="0"/>
              <a:t>		 = 2</a:t>
            </a:r>
            <a:r>
              <a:rPr lang="en-US" altLang="en-US" sz="2000" baseline="30000" dirty="0" smtClean="0"/>
              <a:t>3</a:t>
            </a:r>
            <a:r>
              <a:rPr lang="en-US" altLang="en-US" sz="2000" dirty="0" smtClean="0"/>
              <a:t>T(n/8) + 3cn</a:t>
            </a:r>
          </a:p>
          <a:p>
            <a:pPr>
              <a:buFont typeface="Monotype Sorts" pitchFamily="2" charset="2"/>
              <a:buNone/>
            </a:pPr>
            <a:r>
              <a:rPr lang="en-US" altLang="en-US" sz="2000" dirty="0" smtClean="0"/>
              <a:t>		  …</a:t>
            </a:r>
          </a:p>
          <a:p>
            <a:pPr>
              <a:buFont typeface="Monotype Sorts" pitchFamily="2" charset="2"/>
              <a:buNone/>
            </a:pPr>
            <a:r>
              <a:rPr lang="en-US" altLang="en-US" sz="2000" dirty="0" smtClean="0"/>
              <a:t>		 = 2</a:t>
            </a:r>
            <a:r>
              <a:rPr lang="en-US" altLang="en-US" sz="2000" baseline="30000" dirty="0" smtClean="0"/>
              <a:t>k </a:t>
            </a:r>
            <a:r>
              <a:rPr lang="en-US" altLang="en-US" sz="2000" dirty="0" smtClean="0"/>
              <a:t>T(n/2</a:t>
            </a:r>
            <a:r>
              <a:rPr lang="en-US" altLang="en-US" sz="2000" baseline="30000" dirty="0" smtClean="0"/>
              <a:t>k</a:t>
            </a:r>
            <a:r>
              <a:rPr lang="en-US" altLang="en-US" sz="2000" dirty="0" smtClean="0"/>
              <a:t>) + </a:t>
            </a:r>
            <a:r>
              <a:rPr lang="en-US" altLang="en-US" sz="2000" dirty="0" err="1" smtClean="0"/>
              <a:t>kcn</a:t>
            </a:r>
            <a:endParaRPr lang="en-US" altLang="en-US" sz="2000" dirty="0" smtClean="0"/>
          </a:p>
          <a:p>
            <a:pPr>
              <a:buFont typeface="Monotype Sorts" pitchFamily="2" charset="2"/>
              <a:buNone/>
            </a:pPr>
            <a:r>
              <a:rPr lang="en-US" altLang="en-US" sz="2000" dirty="0" smtClean="0"/>
              <a:t>		 = </a:t>
            </a:r>
            <a:r>
              <a:rPr lang="en-US" altLang="en-US" sz="2000" dirty="0" err="1" smtClean="0"/>
              <a:t>nT</a:t>
            </a:r>
            <a:r>
              <a:rPr lang="en-US" altLang="en-US" sz="2000" dirty="0" smtClean="0"/>
              <a:t>(1) + </a:t>
            </a:r>
            <a:r>
              <a:rPr lang="en-US" altLang="en-US" sz="2000" dirty="0" err="1" smtClean="0"/>
              <a:t>cnlgn</a:t>
            </a:r>
            <a:r>
              <a:rPr lang="en-US" altLang="en-US" sz="2000" dirty="0" smtClean="0"/>
              <a:t> = </a:t>
            </a:r>
            <a:r>
              <a:rPr lang="en-US" altLang="en-US" sz="2000" dirty="0" err="1" smtClean="0"/>
              <a:t>cnlgn</a:t>
            </a:r>
            <a:endParaRPr lang="en-US" altLang="en-US" sz="2000" dirty="0" smtClean="0"/>
          </a:p>
          <a:p>
            <a:pPr>
              <a:buFont typeface="Monotype Sorts" pitchFamily="2" charset="2"/>
              <a:buNone/>
            </a:pPr>
            <a:r>
              <a:rPr lang="en-US" altLang="en-US" sz="2000" dirty="0" smtClean="0">
                <a:latin typeface="Arial" panose="020B0604020202020204" pitchFamily="34" charset="0"/>
              </a:rPr>
              <a:t>        </a:t>
            </a:r>
          </a:p>
        </p:txBody>
      </p:sp>
      <p:grpSp>
        <p:nvGrpSpPr>
          <p:cNvPr id="2" name="Group 10"/>
          <p:cNvGrpSpPr>
            <a:grpSpLocks/>
          </p:cNvGrpSpPr>
          <p:nvPr/>
        </p:nvGrpSpPr>
        <p:grpSpPr bwMode="auto">
          <a:xfrm>
            <a:off x="5713412" y="3886200"/>
            <a:ext cx="3226426" cy="990600"/>
            <a:chOff x="5713412" y="3886200"/>
            <a:chExt cx="1828800" cy="990600"/>
          </a:xfrm>
          <a:solidFill>
            <a:srgbClr val="C00000"/>
          </a:solidFill>
        </p:grpSpPr>
        <p:sp>
          <p:nvSpPr>
            <p:cNvPr id="7" name="Rounded Rectangular Callout 6"/>
            <p:cNvSpPr/>
            <p:nvPr/>
          </p:nvSpPr>
          <p:spPr bwMode="auto">
            <a:xfrm>
              <a:off x="5713412" y="3886200"/>
              <a:ext cx="1828800" cy="990600"/>
            </a:xfrm>
            <a:prstGeom prst="wedgeRoundRectCallout">
              <a:avLst>
                <a:gd name="adj1" fmla="val -93315"/>
                <a:gd name="adj2" fmla="val 45223"/>
                <a:gd name="adj3" fmla="val 16667"/>
              </a:avLst>
            </a:prstGeom>
            <a:grpFill/>
            <a:ln w="1905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a:solidFill>
                  <a:schemeClr val="bg1"/>
                </a:solidFill>
                <a:latin typeface="Arial" charset="0"/>
              </a:endParaRPr>
            </a:p>
          </p:txBody>
        </p:sp>
        <p:sp>
          <p:nvSpPr>
            <p:cNvPr id="5129" name="TextBox 7"/>
            <p:cNvSpPr txBox="1">
              <a:spLocks noChangeArrowheads="1"/>
            </p:cNvSpPr>
            <p:nvPr/>
          </p:nvSpPr>
          <p:spPr bwMode="auto">
            <a:xfrm>
              <a:off x="5811383" y="4039868"/>
              <a:ext cx="1632857" cy="6832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dirty="0">
                  <a:solidFill>
                    <a:schemeClr val="bg1"/>
                  </a:solidFill>
                </a:rPr>
                <a:t>Because n = 2</a:t>
              </a:r>
              <a:r>
                <a:rPr lang="en-US" altLang="en-US" baseline="30000" dirty="0">
                  <a:solidFill>
                    <a:schemeClr val="bg1"/>
                  </a:solidFill>
                </a:rPr>
                <a:t>k</a:t>
              </a:r>
              <a:r>
                <a:rPr lang="en-US" altLang="en-US" dirty="0">
                  <a:solidFill>
                    <a:schemeClr val="bg1"/>
                  </a:solidFill>
                </a:rPr>
                <a:t>, i.e. k = </a:t>
              </a:r>
              <a:r>
                <a:rPr lang="en-US" altLang="en-US" dirty="0" err="1">
                  <a:solidFill>
                    <a:schemeClr val="bg1"/>
                  </a:solidFill>
                </a:rPr>
                <a:t>lg</a:t>
              </a:r>
              <a:r>
                <a:rPr lang="en-US" altLang="en-US" dirty="0">
                  <a:solidFill>
                    <a:schemeClr val="bg1"/>
                  </a:solidFill>
                </a:rPr>
                <a:t> n, and T(1) = 0</a:t>
              </a:r>
            </a:p>
          </p:txBody>
        </p:sp>
      </p:grpSp>
      <p:graphicFrame>
        <p:nvGraphicFramePr>
          <p:cNvPr id="10" name="Object 3"/>
          <p:cNvGraphicFramePr>
            <a:graphicFrameLocks noChangeAspect="1"/>
          </p:cNvGraphicFramePr>
          <p:nvPr>
            <p:extLst>
              <p:ext uri="{D42A27DB-BD31-4B8C-83A1-F6EECF244321}">
                <p14:modId xmlns:p14="http://schemas.microsoft.com/office/powerpoint/2010/main" val="2195748147"/>
              </p:ext>
            </p:extLst>
          </p:nvPr>
        </p:nvGraphicFramePr>
        <p:xfrm>
          <a:off x="1225550" y="5195888"/>
          <a:ext cx="2203450" cy="366712"/>
        </p:xfrm>
        <a:graphic>
          <a:graphicData uri="http://schemas.openxmlformats.org/presentationml/2006/ole">
            <mc:AlternateContent xmlns:mc="http://schemas.openxmlformats.org/markup-compatibility/2006">
              <mc:Choice xmlns:v="urn:schemas-microsoft-com:vml" Requires="v">
                <p:oleObj spid="_x0000_s7405" name="Equation" r:id="rId3" imgW="1218960" imgH="203040" progId="">
                  <p:embed/>
                </p:oleObj>
              </mc:Choice>
              <mc:Fallback>
                <p:oleObj name="Equation" r:id="rId3" imgW="1218960" imgH="203040" progId="">
                  <p:embed/>
                  <p:pic>
                    <p:nvPicPr>
                      <p:cNvPr id="0" name="Picture 1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5195888"/>
                        <a:ext cx="220345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67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linds(horizontal)">
                                      <p:cBhvr>
                                        <p:cTn id="54" dur="500"/>
                                        <p:tgtEl>
                                          <p:spTgt spid="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blinds(horizontal)">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Quicksort’s Performance</a:t>
            </a:r>
            <a:endParaRPr lang="en-GB" dirty="0"/>
          </a:p>
        </p:txBody>
      </p:sp>
      <p:sp>
        <p:nvSpPr>
          <p:cNvPr id="60419" name="Rectangle 2"/>
          <p:cNvSpPr>
            <a:spLocks noGrp="1" noChangeArrowheads="1"/>
          </p:cNvSpPr>
          <p:nvPr>
            <p:ph sz="quarter" idx="17"/>
          </p:nvPr>
        </p:nvSpPr>
        <p:spPr/>
        <p:txBody>
          <a:bodyPr/>
          <a:lstStyle/>
          <a:p>
            <a:pPr marL="176213" lvl="1" indent="0">
              <a:buNone/>
              <a:defRPr/>
            </a:pPr>
            <a:r>
              <a:rPr lang="en-US" sz="2400" b="1" dirty="0">
                <a:solidFill>
                  <a:srgbClr val="C00000"/>
                </a:solidFill>
                <a:latin typeface="Arial" panose="020B0604020202020204" pitchFamily="34" charset="0"/>
                <a:ea typeface="+mn-ea"/>
                <a:cs typeface="+mn-cs"/>
              </a:rPr>
              <a:t>Average </a:t>
            </a:r>
            <a:r>
              <a:rPr lang="en-US" sz="2400" b="1" dirty="0" smtClean="0">
                <a:solidFill>
                  <a:srgbClr val="C00000"/>
                </a:solidFill>
                <a:latin typeface="Arial" panose="020B0604020202020204" pitchFamily="34" charset="0"/>
                <a:ea typeface="+mn-ea"/>
                <a:cs typeface="+mn-cs"/>
              </a:rPr>
              <a:t>case: </a:t>
            </a:r>
            <a:r>
              <a:rPr lang="en-US" sz="2400" dirty="0" smtClean="0">
                <a:latin typeface="Arial" charset="0"/>
              </a:rPr>
              <a:t>assume </a:t>
            </a:r>
            <a:r>
              <a:rPr lang="en-US" sz="2400" dirty="0">
                <a:latin typeface="Arial" charset="0"/>
              </a:rPr>
              <a:t>that the keys are distinct and that </a:t>
            </a:r>
            <a:r>
              <a:rPr lang="en-US" sz="2400" dirty="0" smtClean="0">
                <a:latin typeface="Arial" charset="0"/>
              </a:rPr>
              <a:t>all permutations </a:t>
            </a:r>
            <a:r>
              <a:rPr lang="en-US" sz="2400" dirty="0">
                <a:latin typeface="Arial" charset="0"/>
              </a:rPr>
              <a:t>of the keys are equally likely.</a:t>
            </a:r>
          </a:p>
          <a:p>
            <a:pPr marL="741363" lvl="1" indent="-565150">
              <a:lnSpc>
                <a:spcPct val="150000"/>
              </a:lnSpc>
              <a:buFont typeface="Monotype Sorts" pitchFamily="2" charset="2"/>
              <a:buNone/>
              <a:defRPr/>
            </a:pPr>
            <a:r>
              <a:rPr lang="en-US" sz="2400" i="1" dirty="0" smtClean="0">
                <a:solidFill>
                  <a:srgbClr val="C00000"/>
                </a:solidFill>
                <a:latin typeface="Arial" charset="0"/>
              </a:rPr>
              <a:t>k</a:t>
            </a:r>
            <a:r>
              <a:rPr lang="en-US" sz="2400" dirty="0" smtClean="0">
                <a:solidFill>
                  <a:srgbClr val="C00000"/>
                </a:solidFill>
                <a:latin typeface="Arial" charset="0"/>
              </a:rPr>
              <a:t>      </a:t>
            </a:r>
            <a:r>
              <a:rPr lang="en-US" sz="2400" dirty="0" smtClean="0">
                <a:latin typeface="Arial" charset="0"/>
              </a:rPr>
              <a:t>= </a:t>
            </a:r>
            <a:r>
              <a:rPr lang="en-US" sz="2400" dirty="0">
                <a:latin typeface="Arial" charset="0"/>
              </a:rPr>
              <a:t>no. of elements in the range of the array being sorted,</a:t>
            </a:r>
          </a:p>
          <a:p>
            <a:pPr marL="741363" lvl="1" indent="-565150">
              <a:buFont typeface="Monotype Sorts" pitchFamily="2" charset="2"/>
              <a:buNone/>
              <a:defRPr/>
            </a:pPr>
            <a:r>
              <a:rPr lang="en-US" sz="2400" i="1" dirty="0" smtClean="0">
                <a:solidFill>
                  <a:srgbClr val="C00000"/>
                </a:solidFill>
                <a:latin typeface="Arial" charset="0"/>
              </a:rPr>
              <a:t>A</a:t>
            </a:r>
            <a:r>
              <a:rPr lang="en-US" sz="2400" dirty="0" smtClean="0">
                <a:solidFill>
                  <a:srgbClr val="C00000"/>
                </a:solidFill>
                <a:latin typeface="Arial" charset="0"/>
              </a:rPr>
              <a:t>(</a:t>
            </a:r>
            <a:r>
              <a:rPr lang="en-US" sz="2400" i="1" dirty="0" smtClean="0">
                <a:solidFill>
                  <a:srgbClr val="C00000"/>
                </a:solidFill>
                <a:latin typeface="Arial" charset="0"/>
              </a:rPr>
              <a:t>k</a:t>
            </a:r>
            <a:r>
              <a:rPr lang="en-US" sz="2400" dirty="0">
                <a:solidFill>
                  <a:srgbClr val="C00000"/>
                </a:solidFill>
                <a:latin typeface="Arial" charset="0"/>
              </a:rPr>
              <a:t>) </a:t>
            </a:r>
            <a:r>
              <a:rPr lang="en-US" sz="2400" dirty="0">
                <a:latin typeface="Arial" charset="0"/>
              </a:rPr>
              <a:t>= no. of comparisons done for this range,</a:t>
            </a:r>
          </a:p>
          <a:p>
            <a:pPr marL="741363" lvl="1" indent="-565150">
              <a:buFont typeface="Monotype Sorts" pitchFamily="2" charset="2"/>
              <a:buNone/>
              <a:defRPr/>
            </a:pPr>
            <a:r>
              <a:rPr lang="en-US" sz="2400" i="1" dirty="0" err="1" smtClean="0">
                <a:solidFill>
                  <a:srgbClr val="C00000"/>
                </a:solidFill>
                <a:latin typeface="Arial" charset="0"/>
              </a:rPr>
              <a:t>i</a:t>
            </a:r>
            <a:r>
              <a:rPr lang="en-US" sz="2400" dirty="0" smtClean="0">
                <a:latin typeface="Arial" charset="0"/>
              </a:rPr>
              <a:t>       = </a:t>
            </a:r>
            <a:r>
              <a:rPr lang="en-US" sz="2400" dirty="0">
                <a:latin typeface="Arial" charset="0"/>
              </a:rPr>
              <a:t>final position of the pivot, counting from 0,</a:t>
            </a:r>
            <a:endParaRPr lang="en-US" sz="2000" b="1" dirty="0" smtClean="0">
              <a:latin typeface="Arial" charset="0"/>
            </a:endParaRPr>
          </a:p>
        </p:txBody>
      </p:sp>
      <p:grpSp>
        <p:nvGrpSpPr>
          <p:cNvPr id="62471" name="Group 24"/>
          <p:cNvGrpSpPr>
            <a:grpSpLocks/>
          </p:cNvGrpSpPr>
          <p:nvPr/>
        </p:nvGrpSpPr>
        <p:grpSpPr bwMode="auto">
          <a:xfrm>
            <a:off x="5319677" y="3971159"/>
            <a:ext cx="2474996" cy="1574420"/>
            <a:chOff x="6551612" y="4343400"/>
            <a:chExt cx="2474996" cy="1575024"/>
          </a:xfrm>
        </p:grpSpPr>
        <p:grpSp>
          <p:nvGrpSpPr>
            <p:cNvPr id="62472" name="Group 23"/>
            <p:cNvGrpSpPr>
              <a:grpSpLocks/>
            </p:cNvGrpSpPr>
            <p:nvPr/>
          </p:nvGrpSpPr>
          <p:grpSpPr bwMode="auto">
            <a:xfrm>
              <a:off x="6551612" y="4343400"/>
              <a:ext cx="2438400" cy="1571080"/>
              <a:chOff x="608012" y="4038600"/>
              <a:chExt cx="2438400" cy="1571080"/>
            </a:xfrm>
          </p:grpSpPr>
          <p:sp>
            <p:nvSpPr>
              <p:cNvPr id="62474" name="Rectangle 13"/>
              <p:cNvSpPr>
                <a:spLocks noChangeArrowheads="1"/>
              </p:cNvSpPr>
              <p:nvPr/>
            </p:nvSpPr>
            <p:spPr bwMode="auto">
              <a:xfrm>
                <a:off x="836612" y="4419600"/>
                <a:ext cx="2209800" cy="22860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5" name="Right Brace 14"/>
              <p:cNvSpPr>
                <a:spLocks/>
              </p:cNvSpPr>
              <p:nvPr/>
            </p:nvSpPr>
            <p:spPr bwMode="auto">
              <a:xfrm rot="5400000">
                <a:off x="1065212" y="4495800"/>
                <a:ext cx="228600" cy="685800"/>
              </a:xfrm>
              <a:prstGeom prst="rightBrace">
                <a:avLst>
                  <a:gd name="adj1" fmla="val 8333"/>
                  <a:gd name="adj2" fmla="val 50000"/>
                </a:avLst>
              </a:prstGeom>
              <a:noFill/>
              <a:ln w="158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6" name="Right Brace 15"/>
              <p:cNvSpPr>
                <a:spLocks/>
              </p:cNvSpPr>
              <p:nvPr/>
            </p:nvSpPr>
            <p:spPr bwMode="auto">
              <a:xfrm rot="5400000">
                <a:off x="2284412" y="4191000"/>
                <a:ext cx="228600" cy="1295400"/>
              </a:xfrm>
              <a:prstGeom prst="rightBrace">
                <a:avLst>
                  <a:gd name="adj1" fmla="val 8343"/>
                  <a:gd name="adj2" fmla="val 50000"/>
                </a:avLst>
              </a:prstGeom>
              <a:noFill/>
              <a:ln w="158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7" name="Rectangle 16"/>
              <p:cNvSpPr>
                <a:spLocks noChangeArrowheads="1"/>
              </p:cNvSpPr>
              <p:nvPr/>
            </p:nvSpPr>
            <p:spPr bwMode="auto">
              <a:xfrm>
                <a:off x="1522412" y="4419600"/>
                <a:ext cx="228600" cy="228600"/>
              </a:xfrm>
              <a:prstGeom prst="rect">
                <a:avLst/>
              </a:prstGeom>
              <a:solidFill>
                <a:schemeClr val="accent1"/>
              </a:solid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8" name="TextBox 17"/>
              <p:cNvSpPr txBox="1"/>
              <p:nvPr/>
            </p:nvSpPr>
            <p:spPr>
              <a:xfrm>
                <a:off x="1598612" y="4038600"/>
                <a:ext cx="76200" cy="360501"/>
              </a:xfrm>
              <a:prstGeom prst="rect">
                <a:avLst/>
              </a:prstGeom>
              <a:noFill/>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i="1">
                    <a:solidFill>
                      <a:srgbClr val="C00000"/>
                    </a:solidFill>
                    <a:latin typeface="Times New Roman" panose="02020603050405020304" pitchFamily="18" charset="0"/>
                  </a:rPr>
                  <a:t>i</a:t>
                </a:r>
              </a:p>
            </p:txBody>
          </p:sp>
          <p:sp>
            <p:nvSpPr>
              <p:cNvPr id="20" name="TextBox 19"/>
              <p:cNvSpPr txBox="1"/>
              <p:nvPr/>
            </p:nvSpPr>
            <p:spPr>
              <a:xfrm>
                <a:off x="836612" y="4038600"/>
                <a:ext cx="76200" cy="362089"/>
              </a:xfrm>
              <a:prstGeom prst="rect">
                <a:avLst/>
              </a:prstGeom>
              <a:noFill/>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a:solidFill>
                      <a:srgbClr val="C00000"/>
                    </a:solidFill>
                    <a:latin typeface="Times New Roman" panose="02020603050405020304" pitchFamily="18" charset="0"/>
                  </a:rPr>
                  <a:t>0</a:t>
                </a:r>
              </a:p>
            </p:txBody>
          </p:sp>
          <p:sp>
            <p:nvSpPr>
              <p:cNvPr id="21" name="TextBox 20"/>
              <p:cNvSpPr txBox="1"/>
              <p:nvPr/>
            </p:nvSpPr>
            <p:spPr>
              <a:xfrm>
                <a:off x="608012" y="4953351"/>
                <a:ext cx="1066800" cy="656329"/>
              </a:xfrm>
              <a:prstGeom prst="rect">
                <a:avLst/>
              </a:prstGeom>
              <a:noFill/>
            </p:spPr>
            <p:txBody>
              <a:bodyPr>
                <a:spAutoFit/>
              </a:bodyPr>
              <a:lstStyle/>
              <a:p>
                <a:pPr algn="ctr">
                  <a:defRPr/>
                </a:pPr>
                <a:r>
                  <a:rPr lang="en-US" i="1" dirty="0" err="1">
                    <a:solidFill>
                      <a:schemeClr val="tx1"/>
                    </a:solidFill>
                    <a:latin typeface="+mn-lt"/>
                  </a:rPr>
                  <a:t>i</a:t>
                </a:r>
                <a:r>
                  <a:rPr lang="en-US" i="1" dirty="0">
                    <a:solidFill>
                      <a:schemeClr val="tx1"/>
                    </a:solidFill>
                    <a:latin typeface="+mn-lt"/>
                  </a:rPr>
                  <a:t> </a:t>
                </a:r>
                <a:r>
                  <a:rPr lang="en-US" dirty="0">
                    <a:solidFill>
                      <a:schemeClr val="tx1"/>
                    </a:solidFill>
                    <a:latin typeface="+mn-lt"/>
                  </a:rPr>
                  <a:t>elements</a:t>
                </a:r>
              </a:p>
            </p:txBody>
          </p:sp>
        </p:grpSp>
        <p:sp>
          <p:nvSpPr>
            <p:cNvPr id="23" name="TextBox 22"/>
            <p:cNvSpPr txBox="1"/>
            <p:nvPr/>
          </p:nvSpPr>
          <p:spPr>
            <a:xfrm>
              <a:off x="7731208" y="5334000"/>
              <a:ext cx="1295400" cy="584424"/>
            </a:xfrm>
            <a:prstGeom prst="rect">
              <a:avLst/>
            </a:prstGeom>
            <a:noFill/>
          </p:spPr>
          <p:txBody>
            <a:bodyPr>
              <a:spAutoFit/>
            </a:bodyPr>
            <a:lstStyle/>
            <a:p>
              <a:pPr algn="ctr">
                <a:lnSpc>
                  <a:spcPct val="100000"/>
                </a:lnSpc>
                <a:spcBef>
                  <a:spcPts val="0"/>
                </a:spcBef>
                <a:defRPr/>
              </a:pPr>
              <a:r>
                <a:rPr lang="en-US" i="1" dirty="0">
                  <a:solidFill>
                    <a:schemeClr val="tx1"/>
                  </a:solidFill>
                  <a:latin typeface="+mn-lt"/>
                </a:rPr>
                <a:t>n </a:t>
              </a:r>
              <a:r>
                <a:rPr lang="en-US" i="1" dirty="0">
                  <a:solidFill>
                    <a:schemeClr val="tx1"/>
                  </a:solidFill>
                  <a:latin typeface="Arial" charset="0"/>
                </a:rPr>
                <a:t>–</a:t>
              </a:r>
              <a:r>
                <a:rPr lang="en-US" i="1" dirty="0">
                  <a:solidFill>
                    <a:schemeClr val="tx1"/>
                  </a:solidFill>
                  <a:latin typeface="+mn-lt"/>
                </a:rPr>
                <a:t> </a:t>
              </a:r>
              <a:r>
                <a:rPr lang="en-US" i="1" dirty="0" err="1">
                  <a:solidFill>
                    <a:schemeClr val="tx1"/>
                  </a:solidFill>
                  <a:latin typeface="+mn-lt"/>
                </a:rPr>
                <a:t>i</a:t>
              </a:r>
              <a:r>
                <a:rPr lang="en-US" i="1" dirty="0">
                  <a:solidFill>
                    <a:schemeClr val="tx1"/>
                  </a:solidFill>
                  <a:latin typeface="+mn-lt"/>
                </a:rPr>
                <a:t> – </a:t>
              </a:r>
              <a:r>
                <a:rPr lang="en-US" dirty="0">
                  <a:solidFill>
                    <a:schemeClr val="tx1"/>
                  </a:solidFill>
                  <a:latin typeface="+mn-lt"/>
                </a:rPr>
                <a:t>1</a:t>
              </a:r>
            </a:p>
            <a:p>
              <a:pPr algn="ctr">
                <a:lnSpc>
                  <a:spcPct val="100000"/>
                </a:lnSpc>
                <a:spcBef>
                  <a:spcPts val="0"/>
                </a:spcBef>
                <a:defRPr/>
              </a:pPr>
              <a:r>
                <a:rPr lang="en-US" dirty="0">
                  <a:solidFill>
                    <a:schemeClr val="tx1"/>
                  </a:solidFill>
                  <a:latin typeface="+mn-lt"/>
                </a:rPr>
                <a:t>elements</a:t>
              </a:r>
            </a:p>
          </p:txBody>
        </p:sp>
      </p:grpSp>
      <p:graphicFrame>
        <p:nvGraphicFramePr>
          <p:cNvPr id="22" name="Table 21"/>
          <p:cNvGraphicFramePr>
            <a:graphicFrameLocks noGrp="1"/>
          </p:cNvGraphicFramePr>
          <p:nvPr>
            <p:extLst>
              <p:ext uri="{D42A27DB-BD31-4B8C-83A1-F6EECF244321}">
                <p14:modId xmlns:p14="http://schemas.microsoft.com/office/powerpoint/2010/main" val="3118869768"/>
              </p:ext>
            </p:extLst>
          </p:nvPr>
        </p:nvGraphicFramePr>
        <p:xfrm>
          <a:off x="1968960" y="4069201"/>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A(n)</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045863894"/>
              </p:ext>
            </p:extLst>
          </p:nvPr>
        </p:nvGraphicFramePr>
        <p:xfrm>
          <a:off x="1241340" y="5072919"/>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a:t>
                      </a:r>
                      <a:r>
                        <a:rPr lang="en-GB" dirty="0" err="1" smtClean="0">
                          <a:solidFill>
                            <a:schemeClr val="tx1"/>
                          </a:solidFill>
                        </a:rPr>
                        <a:t>i</a:t>
                      </a:r>
                      <a:r>
                        <a:rPr lang="en-GB" dirty="0" smtClean="0">
                          <a:solidFill>
                            <a:schemeClr val="tx1"/>
                          </a:solidFill>
                        </a:rPr>
                        <a:t>)</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711534885"/>
              </p:ext>
            </p:extLst>
          </p:nvPr>
        </p:nvGraphicFramePr>
        <p:xfrm>
          <a:off x="2545193" y="5072919"/>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A(n-i-1)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29" name="Line 18"/>
          <p:cNvSpPr>
            <a:spLocks noChangeShapeType="1"/>
          </p:cNvSpPr>
          <p:nvPr/>
        </p:nvSpPr>
        <p:spPr bwMode="gray">
          <a:xfrm>
            <a:off x="2878931" y="4531255"/>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30" name="Line 18"/>
          <p:cNvSpPr>
            <a:spLocks noChangeShapeType="1"/>
          </p:cNvSpPr>
          <p:nvPr/>
        </p:nvSpPr>
        <p:spPr bwMode="gray">
          <a:xfrm flipH="1">
            <a:off x="1754041" y="4531255"/>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Quicksort’s </a:t>
            </a:r>
            <a:r>
              <a:rPr lang="en-GB" dirty="0" smtClean="0"/>
              <a:t>Performance</a:t>
            </a:r>
            <a:endParaRPr lang="en-GB" dirty="0"/>
          </a:p>
        </p:txBody>
      </p:sp>
      <p:graphicFrame>
        <p:nvGraphicFramePr>
          <p:cNvPr id="43" name="Table 42"/>
          <p:cNvGraphicFramePr>
            <a:graphicFrameLocks noGrp="1"/>
          </p:cNvGraphicFramePr>
          <p:nvPr>
            <p:extLst>
              <p:ext uri="{D42A27DB-BD31-4B8C-83A1-F6EECF244321}">
                <p14:modId xmlns:p14="http://schemas.microsoft.com/office/powerpoint/2010/main" val="2568369772"/>
              </p:ext>
            </p:extLst>
          </p:nvPr>
        </p:nvGraphicFramePr>
        <p:xfrm>
          <a:off x="1745150" y="145736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65785222"/>
              </p:ext>
            </p:extLst>
          </p:nvPr>
        </p:nvGraphicFramePr>
        <p:xfrm>
          <a:off x="1017530" y="244195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A(0)</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3212730267"/>
              </p:ext>
            </p:extLst>
          </p:nvPr>
        </p:nvGraphicFramePr>
        <p:xfrm>
          <a:off x="2321383" y="2441953"/>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A(5)</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48" name="Line 18"/>
          <p:cNvSpPr>
            <a:spLocks noChangeShapeType="1"/>
          </p:cNvSpPr>
          <p:nvPr/>
        </p:nvSpPr>
        <p:spPr bwMode="gray">
          <a:xfrm>
            <a:off x="2706886" y="1900289"/>
            <a:ext cx="190098" cy="560796"/>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9" name="Line 18"/>
          <p:cNvSpPr>
            <a:spLocks noChangeShapeType="1"/>
          </p:cNvSpPr>
          <p:nvPr/>
        </p:nvSpPr>
        <p:spPr bwMode="gray">
          <a:xfrm flipH="1">
            <a:off x="1530228" y="1908816"/>
            <a:ext cx="236728" cy="552270"/>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50" name="Table 49"/>
          <p:cNvGraphicFramePr>
            <a:graphicFrameLocks noGrp="1"/>
          </p:cNvGraphicFramePr>
          <p:nvPr>
            <p:extLst>
              <p:ext uri="{D42A27DB-BD31-4B8C-83A1-F6EECF244321}">
                <p14:modId xmlns:p14="http://schemas.microsoft.com/office/powerpoint/2010/main" val="952889601"/>
              </p:ext>
            </p:extLst>
          </p:nvPr>
        </p:nvGraphicFramePr>
        <p:xfrm>
          <a:off x="4365883" y="145736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2587928734"/>
              </p:ext>
            </p:extLst>
          </p:nvPr>
        </p:nvGraphicFramePr>
        <p:xfrm>
          <a:off x="3638263" y="244195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385694518"/>
              </p:ext>
            </p:extLst>
          </p:nvPr>
        </p:nvGraphicFramePr>
        <p:xfrm>
          <a:off x="4942116" y="2441953"/>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A(4)</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53" name="Line 18"/>
          <p:cNvSpPr>
            <a:spLocks noChangeShapeType="1"/>
          </p:cNvSpPr>
          <p:nvPr/>
        </p:nvSpPr>
        <p:spPr bwMode="gray">
          <a:xfrm>
            <a:off x="5275854" y="1900289"/>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4" name="Line 18"/>
          <p:cNvSpPr>
            <a:spLocks noChangeShapeType="1"/>
          </p:cNvSpPr>
          <p:nvPr/>
        </p:nvSpPr>
        <p:spPr bwMode="gray">
          <a:xfrm flipH="1">
            <a:off x="4150964" y="1900289"/>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55" name="Table 54"/>
          <p:cNvGraphicFramePr>
            <a:graphicFrameLocks noGrp="1"/>
          </p:cNvGraphicFramePr>
          <p:nvPr>
            <p:extLst>
              <p:ext uri="{D42A27DB-BD31-4B8C-83A1-F6EECF244321}">
                <p14:modId xmlns:p14="http://schemas.microsoft.com/office/powerpoint/2010/main" val="2687090314"/>
              </p:ext>
            </p:extLst>
          </p:nvPr>
        </p:nvGraphicFramePr>
        <p:xfrm>
          <a:off x="7099906" y="145736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5775686"/>
              </p:ext>
            </p:extLst>
          </p:nvPr>
        </p:nvGraphicFramePr>
        <p:xfrm>
          <a:off x="6372286" y="244195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A(2)</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1910392189"/>
              </p:ext>
            </p:extLst>
          </p:nvPr>
        </p:nvGraphicFramePr>
        <p:xfrm>
          <a:off x="7676139" y="2441953"/>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A(3)</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58" name="Line 18"/>
          <p:cNvSpPr>
            <a:spLocks noChangeShapeType="1"/>
          </p:cNvSpPr>
          <p:nvPr/>
        </p:nvSpPr>
        <p:spPr bwMode="gray">
          <a:xfrm>
            <a:off x="8009877" y="1908816"/>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9" name="Line 18"/>
          <p:cNvSpPr>
            <a:spLocks noChangeShapeType="1"/>
          </p:cNvSpPr>
          <p:nvPr/>
        </p:nvSpPr>
        <p:spPr bwMode="gray">
          <a:xfrm flipH="1">
            <a:off x="6884987" y="1908816"/>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60" name="Table 59"/>
          <p:cNvGraphicFramePr>
            <a:graphicFrameLocks noGrp="1"/>
          </p:cNvGraphicFramePr>
          <p:nvPr>
            <p:extLst>
              <p:ext uri="{D42A27DB-BD31-4B8C-83A1-F6EECF244321}">
                <p14:modId xmlns:p14="http://schemas.microsoft.com/office/powerpoint/2010/main" val="643390332"/>
              </p:ext>
            </p:extLst>
          </p:nvPr>
        </p:nvGraphicFramePr>
        <p:xfrm>
          <a:off x="1740014" y="3038555"/>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1462636199"/>
              </p:ext>
            </p:extLst>
          </p:nvPr>
        </p:nvGraphicFramePr>
        <p:xfrm>
          <a:off x="1012394" y="4023140"/>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A(3)</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2620060909"/>
              </p:ext>
            </p:extLst>
          </p:nvPr>
        </p:nvGraphicFramePr>
        <p:xfrm>
          <a:off x="2316247" y="4023140"/>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A(2)</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63" name="Line 18"/>
          <p:cNvSpPr>
            <a:spLocks noChangeShapeType="1"/>
          </p:cNvSpPr>
          <p:nvPr/>
        </p:nvSpPr>
        <p:spPr bwMode="gray">
          <a:xfrm>
            <a:off x="2706886" y="3481476"/>
            <a:ext cx="184962" cy="560797"/>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64" name="Line 18"/>
          <p:cNvSpPr>
            <a:spLocks noChangeShapeType="1"/>
          </p:cNvSpPr>
          <p:nvPr/>
        </p:nvSpPr>
        <p:spPr bwMode="gray">
          <a:xfrm flipH="1">
            <a:off x="1525094" y="3481476"/>
            <a:ext cx="241863" cy="560797"/>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65" name="Table 64"/>
          <p:cNvGraphicFramePr>
            <a:graphicFrameLocks noGrp="1"/>
          </p:cNvGraphicFramePr>
          <p:nvPr>
            <p:extLst>
              <p:ext uri="{D42A27DB-BD31-4B8C-83A1-F6EECF244321}">
                <p14:modId xmlns:p14="http://schemas.microsoft.com/office/powerpoint/2010/main" val="3079696374"/>
              </p:ext>
            </p:extLst>
          </p:nvPr>
        </p:nvGraphicFramePr>
        <p:xfrm>
          <a:off x="4360747" y="3038555"/>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511743860"/>
              </p:ext>
            </p:extLst>
          </p:nvPr>
        </p:nvGraphicFramePr>
        <p:xfrm>
          <a:off x="3633127" y="4023140"/>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A(4)</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2583838151"/>
              </p:ext>
            </p:extLst>
          </p:nvPr>
        </p:nvGraphicFramePr>
        <p:xfrm>
          <a:off x="4936980" y="4023140"/>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68" name="Line 18"/>
          <p:cNvSpPr>
            <a:spLocks noChangeShapeType="1"/>
          </p:cNvSpPr>
          <p:nvPr/>
        </p:nvSpPr>
        <p:spPr bwMode="gray">
          <a:xfrm>
            <a:off x="5270718" y="3481476"/>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69" name="Line 18"/>
          <p:cNvSpPr>
            <a:spLocks noChangeShapeType="1"/>
          </p:cNvSpPr>
          <p:nvPr/>
        </p:nvSpPr>
        <p:spPr bwMode="gray">
          <a:xfrm flipH="1">
            <a:off x="4145828" y="3481476"/>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70" name="Table 69"/>
          <p:cNvGraphicFramePr>
            <a:graphicFrameLocks noGrp="1"/>
          </p:cNvGraphicFramePr>
          <p:nvPr>
            <p:extLst>
              <p:ext uri="{D42A27DB-BD31-4B8C-83A1-F6EECF244321}">
                <p14:modId xmlns:p14="http://schemas.microsoft.com/office/powerpoint/2010/main" val="3558006390"/>
              </p:ext>
            </p:extLst>
          </p:nvPr>
        </p:nvGraphicFramePr>
        <p:xfrm>
          <a:off x="7094770" y="3038555"/>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121137148"/>
              </p:ext>
            </p:extLst>
          </p:nvPr>
        </p:nvGraphicFramePr>
        <p:xfrm>
          <a:off x="6367150" y="4023140"/>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A(5)</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62169103"/>
              </p:ext>
            </p:extLst>
          </p:nvPr>
        </p:nvGraphicFramePr>
        <p:xfrm>
          <a:off x="7671003" y="4023140"/>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A(0)</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73" name="Line 18"/>
          <p:cNvSpPr>
            <a:spLocks noChangeShapeType="1"/>
          </p:cNvSpPr>
          <p:nvPr/>
        </p:nvSpPr>
        <p:spPr bwMode="gray">
          <a:xfrm>
            <a:off x="8004741" y="3490003"/>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74" name="Line 18"/>
          <p:cNvSpPr>
            <a:spLocks noChangeShapeType="1"/>
          </p:cNvSpPr>
          <p:nvPr/>
        </p:nvSpPr>
        <p:spPr bwMode="gray">
          <a:xfrm flipH="1">
            <a:off x="6879851" y="3490003"/>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Text Box 77"/>
          <p:cNvSpPr txBox="1">
            <a:spLocks noChangeArrowheads="1"/>
          </p:cNvSpPr>
          <p:nvPr/>
        </p:nvSpPr>
        <p:spPr bwMode="gray">
          <a:xfrm>
            <a:off x="606425" y="1447800"/>
            <a:ext cx="9296400" cy="89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smtClean="0">
                <a:solidFill>
                  <a:schemeClr val="tx1"/>
                </a:solidFill>
              </a:rPr>
              <a:t>Thus, </a:t>
            </a:r>
          </a:p>
          <a:p>
            <a:pPr eaLnBrk="1" hangingPunct="1"/>
            <a:r>
              <a:rPr lang="en-US" altLang="en-US" sz="2000" b="0" dirty="0" smtClean="0">
                <a:solidFill>
                  <a:schemeClr val="tx1"/>
                </a:solidFill>
              </a:rPr>
              <a:t>A(6</a:t>
            </a:r>
            <a:r>
              <a:rPr lang="en-US" altLang="en-US" sz="2000" b="0" dirty="0">
                <a:solidFill>
                  <a:schemeClr val="tx1"/>
                </a:solidFill>
              </a:rPr>
              <a:t>) = 5 + 1/6( </a:t>
            </a:r>
            <a:r>
              <a:rPr lang="en-US" altLang="en-US" sz="2000" b="0" u="sng" dirty="0">
                <a:solidFill>
                  <a:schemeClr val="tx1"/>
                </a:solidFill>
              </a:rPr>
              <a:t>A(0) + A(5)</a:t>
            </a:r>
            <a:r>
              <a:rPr lang="en-US" altLang="en-US" sz="2000" b="0" dirty="0">
                <a:solidFill>
                  <a:schemeClr val="tx1"/>
                </a:solidFill>
              </a:rPr>
              <a:t> + </a:t>
            </a:r>
            <a:r>
              <a:rPr lang="en-US" altLang="en-US" sz="2000" b="0" u="sng" dirty="0">
                <a:solidFill>
                  <a:schemeClr val="tx1"/>
                </a:solidFill>
              </a:rPr>
              <a:t>A(1) + A(4)</a:t>
            </a:r>
            <a:r>
              <a:rPr lang="en-US" altLang="en-US" sz="2000" b="0" dirty="0">
                <a:solidFill>
                  <a:schemeClr val="tx1"/>
                </a:solidFill>
              </a:rPr>
              <a:t> + </a:t>
            </a:r>
            <a:r>
              <a:rPr lang="en-US" altLang="en-US" sz="2000" b="0" u="sng" dirty="0">
                <a:solidFill>
                  <a:schemeClr val="tx1"/>
                </a:solidFill>
              </a:rPr>
              <a:t>A(2) + A(3)</a:t>
            </a:r>
            <a:r>
              <a:rPr lang="en-US" altLang="en-US" sz="2000" b="0" dirty="0">
                <a:solidFill>
                  <a:schemeClr val="tx1"/>
                </a:solidFill>
              </a:rPr>
              <a:t> + … + </a:t>
            </a:r>
            <a:r>
              <a:rPr lang="en-US" altLang="en-US" sz="2000" b="0" u="sng" dirty="0">
                <a:solidFill>
                  <a:schemeClr val="tx1"/>
                </a:solidFill>
              </a:rPr>
              <a:t>A(5) + A(0</a:t>
            </a:r>
            <a:r>
              <a:rPr lang="en-US" altLang="en-US" sz="2000" b="0" u="sng" dirty="0" smtClean="0">
                <a:solidFill>
                  <a:schemeClr val="tx1"/>
                </a:solidFill>
              </a:rPr>
              <a:t>)</a:t>
            </a:r>
            <a:r>
              <a:rPr lang="en-US" altLang="en-US" sz="2000" b="0" dirty="0" smtClean="0">
                <a:solidFill>
                  <a:schemeClr val="tx1"/>
                </a:solidFill>
              </a:rPr>
              <a:t>)</a:t>
            </a:r>
            <a:endParaRPr lang="en-US" altLang="en-US" sz="2000" b="0" dirty="0">
              <a:solidFill>
                <a:schemeClr val="tx1"/>
              </a:solidFill>
            </a:endParaRPr>
          </a:p>
        </p:txBody>
      </p:sp>
      <p:sp>
        <p:nvSpPr>
          <p:cNvPr id="4" name="Text Placeholder 3"/>
          <p:cNvSpPr>
            <a:spLocks noGrp="1"/>
          </p:cNvSpPr>
          <p:nvPr>
            <p:ph type="body" sz="quarter" idx="16"/>
          </p:nvPr>
        </p:nvSpPr>
        <p:spPr/>
        <p:txBody>
          <a:bodyPr/>
          <a:lstStyle/>
          <a:p>
            <a:r>
              <a:rPr lang="en-GB" dirty="0"/>
              <a:t>Quicksort’s </a:t>
            </a:r>
            <a:r>
              <a:rPr lang="en-GB" dirty="0" smtClean="0"/>
              <a:t>Performance</a:t>
            </a:r>
            <a:endParaRPr lang="en-GB" dirty="0"/>
          </a:p>
        </p:txBody>
      </p:sp>
      <p:graphicFrame>
        <p:nvGraphicFramePr>
          <p:cNvPr id="37" name="Object 75"/>
          <p:cNvGraphicFramePr>
            <a:graphicFrameLocks noChangeAspect="1"/>
          </p:cNvGraphicFramePr>
          <p:nvPr>
            <p:extLst>
              <p:ext uri="{D42A27DB-BD31-4B8C-83A1-F6EECF244321}">
                <p14:modId xmlns:p14="http://schemas.microsoft.com/office/powerpoint/2010/main" val="4105031304"/>
              </p:ext>
            </p:extLst>
          </p:nvPr>
        </p:nvGraphicFramePr>
        <p:xfrm>
          <a:off x="640932" y="2540353"/>
          <a:ext cx="5746750" cy="1282586"/>
        </p:xfrm>
        <a:graphic>
          <a:graphicData uri="http://schemas.openxmlformats.org/presentationml/2006/ole">
            <mc:AlternateContent xmlns:mc="http://schemas.openxmlformats.org/markup-compatibility/2006">
              <mc:Choice xmlns:v="urn:schemas-microsoft-com:vml" Requires="v">
                <p:oleObj spid="_x0000_s8422" name="Equation" r:id="rId4" imgW="2958840" imgH="660240" progId="Equation.3">
                  <p:embed/>
                </p:oleObj>
              </mc:Choice>
              <mc:Fallback>
                <p:oleObj name="Equation" r:id="rId4" imgW="2958840" imgH="660240" progId="Equation.3">
                  <p:embed/>
                  <p:pic>
                    <p:nvPicPr>
                      <p:cNvPr id="0" name="Picture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932" y="2540353"/>
                        <a:ext cx="5746750" cy="1282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ounded Rectangular Callout 37"/>
          <p:cNvSpPr>
            <a:spLocks noChangeArrowheads="1"/>
          </p:cNvSpPr>
          <p:nvPr/>
        </p:nvSpPr>
        <p:spPr bwMode="auto">
          <a:xfrm>
            <a:off x="6381249" y="2564415"/>
            <a:ext cx="2743200" cy="625475"/>
          </a:xfrm>
          <a:prstGeom prst="wedgeRoundRectCallout">
            <a:avLst>
              <a:gd name="adj1" fmla="val -45241"/>
              <a:gd name="adj2" fmla="val 93454"/>
              <a:gd name="adj3" fmla="val 16667"/>
            </a:avLst>
          </a:prstGeom>
          <a:solidFill>
            <a:srgbClr val="C00000"/>
          </a:solid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39" name="TextBox 38"/>
          <p:cNvSpPr txBox="1"/>
          <p:nvPr/>
        </p:nvSpPr>
        <p:spPr>
          <a:xfrm>
            <a:off x="6533649" y="2656491"/>
            <a:ext cx="2514600" cy="425450"/>
          </a:xfrm>
          <a:prstGeom prst="rect">
            <a:avLst/>
          </a:prstGeom>
          <a:noFill/>
        </p:spPr>
        <p:txBody>
          <a:bodyPr>
            <a:spAutoFit/>
          </a:bodyPr>
          <a:lstStyle/>
          <a:p>
            <a:pPr>
              <a:defRPr/>
            </a:pPr>
            <a:r>
              <a:rPr lang="en-US" sz="1800" dirty="0">
                <a:solidFill>
                  <a:schemeClr val="bg1"/>
                </a:solidFill>
                <a:latin typeface="Arial" charset="0"/>
              </a:rPr>
              <a:t>Proof </a:t>
            </a:r>
            <a:r>
              <a:rPr lang="en-US" sz="1800" dirty="0" smtClean="0">
                <a:solidFill>
                  <a:schemeClr val="bg1"/>
                </a:solidFill>
                <a:latin typeface="Arial" charset="0"/>
              </a:rPr>
              <a:t>is </a:t>
            </a:r>
            <a:r>
              <a:rPr lang="en-US" sz="1800" dirty="0">
                <a:solidFill>
                  <a:schemeClr val="bg1"/>
                </a:solidFill>
                <a:latin typeface="Arial" charset="0"/>
              </a:rPr>
              <a:t>not required</a:t>
            </a:r>
          </a:p>
        </p:txBody>
      </p:sp>
    </p:spTree>
    <p:extLst>
      <p:ext uri="{BB962C8B-B14F-4D97-AF65-F5344CB8AC3E}">
        <p14:creationId xmlns:p14="http://schemas.microsoft.com/office/powerpoint/2010/main" val="335834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Quicksort’s Performance</a:t>
            </a:r>
            <a:endParaRPr lang="en-GB" dirty="0"/>
          </a:p>
        </p:txBody>
      </p:sp>
      <p:sp>
        <p:nvSpPr>
          <p:cNvPr id="63491" name="Rectangle 3"/>
          <p:cNvSpPr>
            <a:spLocks noGrp="1" noChangeArrowheads="1"/>
          </p:cNvSpPr>
          <p:nvPr>
            <p:ph sz="quarter" idx="17"/>
          </p:nvPr>
        </p:nvSpPr>
        <p:spPr/>
        <p:txBody>
          <a:bodyPr/>
          <a:lstStyle/>
          <a:p>
            <a:pPr>
              <a:lnSpc>
                <a:spcPct val="110000"/>
              </a:lnSpc>
              <a:buClr>
                <a:srgbClr val="002060"/>
              </a:buClr>
              <a:buFont typeface="Wingdings" panose="05000000000000000000" pitchFamily="2" charset="2"/>
              <a:buChar char="J"/>
            </a:pPr>
            <a:r>
              <a:rPr lang="en-US" altLang="en-US" sz="2400" dirty="0" smtClean="0">
                <a:solidFill>
                  <a:srgbClr val="002060"/>
                </a:solidFill>
                <a:latin typeface="Arial" panose="020B0604020202020204" pitchFamily="34" charset="0"/>
              </a:rPr>
              <a:t>Strengths:</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Fast on average</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No merging required</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Best case occurs when pivot always splits array into equal halves</a:t>
            </a:r>
          </a:p>
          <a:p>
            <a:pPr>
              <a:lnSpc>
                <a:spcPct val="110000"/>
              </a:lnSpc>
              <a:buClr>
                <a:srgbClr val="C00000"/>
              </a:buClr>
              <a:buFont typeface="Wingdings" panose="05000000000000000000" pitchFamily="2" charset="2"/>
              <a:buChar char="L"/>
            </a:pPr>
            <a:r>
              <a:rPr lang="en-US" altLang="en-US" sz="2400" dirty="0" smtClean="0">
                <a:solidFill>
                  <a:srgbClr val="C00000"/>
                </a:solidFill>
                <a:latin typeface="Arial" panose="020B0604020202020204" pitchFamily="34" charset="0"/>
              </a:rPr>
              <a:t>Weaknesses:</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Poor performance when pivot does not split the array evenly</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Quicksort </a:t>
            </a:r>
            <a:r>
              <a:rPr lang="en-US" altLang="en-US" sz="2000" dirty="0" smtClean="0">
                <a:latin typeface="Arial" panose="020B0604020202020204" pitchFamily="34" charset="0"/>
              </a:rPr>
              <a:t>also performs badly </a:t>
            </a:r>
            <a:r>
              <a:rPr lang="en-US" altLang="en-US" sz="2000" dirty="0">
                <a:latin typeface="Arial" panose="020B0604020202020204" pitchFamily="34" charset="0"/>
              </a:rPr>
              <a:t>when the size of list to be sorted is small</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If more work is done to select pivot carefully, </a:t>
            </a:r>
            <a:r>
              <a:rPr lang="en-US" altLang="en-US" sz="2000" dirty="0" smtClean="0">
                <a:latin typeface="Arial" panose="020B0604020202020204" pitchFamily="34" charset="0"/>
              </a:rPr>
              <a:t>the </a:t>
            </a:r>
            <a:r>
              <a:rPr lang="en-US" altLang="en-US" sz="2000" dirty="0">
                <a:latin typeface="Arial" panose="020B0604020202020204" pitchFamily="34" charset="0"/>
              </a:rPr>
              <a:t>bad effects can be reduced</a:t>
            </a:r>
          </a:p>
          <a:p>
            <a:pPr lvl="1">
              <a:lnSpc>
                <a:spcPct val="110000"/>
              </a:lnSpc>
              <a:buFontTx/>
              <a:buChar char="•"/>
            </a:pPr>
            <a:endParaRPr lang="en-US" altLang="en-US" sz="2000" dirty="0" smtClean="0">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 (Pseudo Code)</a:t>
            </a:r>
            <a:endParaRPr lang="en-US" altLang="en-US" dirty="0">
              <a:latin typeface="Arial" panose="020B0604020202020204" pitchFamily="34" charset="0"/>
            </a:endParaRP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smtClean="0">
                <a:latin typeface="+mj-lt"/>
              </a:rPr>
              <a:t>void </a:t>
            </a:r>
            <a:r>
              <a:rPr lang="en-US" altLang="en-US" sz="2400" b="1" dirty="0" smtClean="0">
                <a:latin typeface="+mj-lt"/>
              </a:rPr>
              <a:t>quicksort(</a:t>
            </a:r>
            <a:r>
              <a:rPr lang="en-US" altLang="en-US" sz="2400" b="1" dirty="0" err="1" smtClean="0">
                <a:effectLst>
                  <a:glow rad="101600">
                    <a:srgbClr val="FFC000">
                      <a:alpha val="60000"/>
                    </a:srgbClr>
                  </a:glow>
                </a:effectLst>
                <a:latin typeface="+mj-lt"/>
              </a:rPr>
              <a:t>int</a:t>
            </a:r>
            <a:r>
              <a:rPr lang="en-US" altLang="en-US" sz="2400" b="1" dirty="0" smtClean="0">
                <a:effectLst>
                  <a:glow rad="101600">
                    <a:srgbClr val="FFC000">
                      <a:alpha val="60000"/>
                    </a:srgbClr>
                  </a:glow>
                </a:effectLst>
                <a:latin typeface="+mj-lt"/>
              </a:rPr>
              <a:t> n, </a:t>
            </a:r>
            <a:r>
              <a:rPr lang="en-US" altLang="en-US" sz="2400" b="1" dirty="0" err="1" smtClean="0">
                <a:effectLst>
                  <a:glow rad="101600">
                    <a:srgbClr val="FFC000">
                      <a:alpha val="60000"/>
                    </a:srgbClr>
                  </a:glow>
                </a:effectLst>
                <a:latin typeface="+mj-lt"/>
              </a:rPr>
              <a:t>int</a:t>
            </a:r>
            <a:r>
              <a:rPr lang="en-US" altLang="en-US" sz="2400" b="1" dirty="0" smtClean="0">
                <a:effectLst>
                  <a:glow rad="101600">
                    <a:srgbClr val="FFC000">
                      <a:alpha val="60000"/>
                    </a:srgbClr>
                  </a:glow>
                </a:effectLst>
                <a:latin typeface="+mj-lt"/>
              </a:rPr>
              <a:t> m</a:t>
            </a:r>
            <a:r>
              <a:rPr lang="en-US" altLang="en-US" sz="2400" b="1" dirty="0" smtClean="0">
                <a:latin typeface="+mj-lt"/>
              </a:rPr>
              <a:t>)</a:t>
            </a:r>
          </a:p>
          <a:p>
            <a:pPr marL="0" indent="354013">
              <a:lnSpc>
                <a:spcPct val="120000"/>
              </a:lnSpc>
              <a:buFont typeface="Monotype Sorts" pitchFamily="2" charset="2"/>
              <a:buNone/>
            </a:pP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a:t>
            </a:r>
            <a:r>
              <a:rPr lang="en-US" altLang="en-US" sz="2400" dirty="0" err="1" smtClean="0">
                <a:latin typeface="+mj-lt"/>
              </a:rPr>
              <a:t>int</a:t>
            </a:r>
            <a:r>
              <a:rPr lang="en-US" altLang="en-US" sz="2400" dirty="0" smtClean="0">
                <a:latin typeface="+mj-lt"/>
              </a:rPr>
              <a:t> </a:t>
            </a:r>
            <a:r>
              <a:rPr lang="en-US" altLang="en-US" sz="2400" dirty="0" err="1" smtClean="0">
                <a:latin typeface="+mj-lt"/>
              </a:rPr>
              <a:t>pivot_pos</a:t>
            </a: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if (n &gt;= m) </a:t>
            </a:r>
          </a:p>
          <a:p>
            <a:pPr marL="0" indent="354013">
              <a:lnSpc>
                <a:spcPct val="120000"/>
              </a:lnSpc>
              <a:buFont typeface="Monotype Sorts" pitchFamily="2" charset="2"/>
              <a:buNone/>
            </a:pPr>
            <a:r>
              <a:rPr lang="en-US" altLang="en-US" sz="2400" dirty="0" smtClean="0">
                <a:latin typeface="+mj-lt"/>
              </a:rPr>
              <a:t>        return;</a:t>
            </a:r>
          </a:p>
          <a:p>
            <a:pPr marL="0" indent="354013">
              <a:lnSpc>
                <a:spcPct val="120000"/>
              </a:lnSpc>
              <a:buFont typeface="Monotype Sorts" pitchFamily="2" charset="2"/>
              <a:buNone/>
            </a:pPr>
            <a:r>
              <a:rPr lang="en-US" altLang="en-US" sz="2400" dirty="0" smtClean="0">
                <a:latin typeface="+mj-lt"/>
              </a:rPr>
              <a:t>    </a:t>
            </a:r>
            <a:r>
              <a:rPr lang="en-US" altLang="en-US" sz="2400" dirty="0" err="1" smtClean="0">
                <a:latin typeface="+mj-lt"/>
              </a:rPr>
              <a:t>pivot_pos</a:t>
            </a:r>
            <a:r>
              <a:rPr lang="en-US" altLang="en-US" sz="2400" dirty="0" smtClean="0">
                <a:latin typeface="+mj-lt"/>
              </a:rPr>
              <a:t> = partition(n, m);</a:t>
            </a:r>
          </a:p>
          <a:p>
            <a:pPr marL="0" indent="354013">
              <a:lnSpc>
                <a:spcPct val="120000"/>
              </a:lnSpc>
              <a:buFont typeface="Monotype Sorts" pitchFamily="2" charset="2"/>
              <a:buNone/>
            </a:pPr>
            <a:r>
              <a:rPr lang="en-US" altLang="en-US" sz="2400" dirty="0" smtClean="0">
                <a:latin typeface="+mj-lt"/>
              </a:rPr>
              <a:t>    quicksort(n, </a:t>
            </a:r>
            <a:r>
              <a:rPr lang="en-US" altLang="en-US" sz="2400" dirty="0" err="1" smtClean="0">
                <a:latin typeface="+mj-lt"/>
              </a:rPr>
              <a:t>pivot_pos</a:t>
            </a:r>
            <a:r>
              <a:rPr lang="en-US" altLang="en-US" sz="2400" dirty="0" smtClean="0">
                <a:latin typeface="+mj-lt"/>
              </a:rPr>
              <a:t> - 1);</a:t>
            </a:r>
          </a:p>
          <a:p>
            <a:pPr marL="0" indent="354013">
              <a:lnSpc>
                <a:spcPct val="120000"/>
              </a:lnSpc>
              <a:buFont typeface="Monotype Sorts" pitchFamily="2" charset="2"/>
              <a:buNone/>
            </a:pPr>
            <a:r>
              <a:rPr lang="en-US" altLang="en-US" sz="2400" dirty="0" smtClean="0">
                <a:latin typeface="+mj-lt"/>
              </a:rPr>
              <a:t>    quicksort(</a:t>
            </a:r>
            <a:r>
              <a:rPr lang="en-US" altLang="en-US" sz="2400" dirty="0" err="1" smtClean="0">
                <a:latin typeface="+mj-lt"/>
              </a:rPr>
              <a:t>pivot_pos</a:t>
            </a:r>
            <a:r>
              <a:rPr lang="en-US" altLang="en-US" sz="2400" dirty="0" smtClean="0">
                <a:latin typeface="+mj-lt"/>
              </a:rPr>
              <a:t> + 1, m);</a:t>
            </a:r>
          </a:p>
          <a:p>
            <a:pPr marL="0" indent="354013">
              <a:lnSpc>
                <a:spcPct val="120000"/>
              </a:lnSpc>
              <a:buFont typeface="Monotype Sorts" pitchFamily="2" charset="2"/>
              <a:buNone/>
            </a:pPr>
            <a:r>
              <a:rPr lang="en-US" altLang="en-US" sz="2400" dirty="0" smtClean="0">
                <a:latin typeface="+mj-l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endParaRPr lang="en-SG"/>
          </a:p>
        </p:txBody>
      </p:sp>
      <p:sp>
        <p:nvSpPr>
          <p:cNvPr id="3" name="Content Placeholder 2"/>
          <p:cNvSpPr>
            <a:spLocks noGrp="1"/>
          </p:cNvSpPr>
          <p:nvPr>
            <p:ph sz="quarter" idx="17"/>
          </p:nvPr>
        </p:nvSpPr>
        <p:spPr/>
        <p:txBody>
          <a:bodyPr/>
          <a:lstStyle/>
          <a:p>
            <a:endParaRPr lang="en-SG"/>
          </a:p>
        </p:txBody>
      </p:sp>
    </p:spTree>
    <p:extLst>
      <p:ext uri="{BB962C8B-B14F-4D97-AF65-F5344CB8AC3E}">
        <p14:creationId xmlns:p14="http://schemas.microsoft.com/office/powerpoint/2010/main" val="11753669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smtClean="0"/>
              <a:t>Quicksort uses the “Divide and Conquer” approach.</a:t>
            </a:r>
          </a:p>
          <a:p>
            <a:r>
              <a:rPr lang="en-GB" sz="2400" dirty="0" smtClean="0"/>
              <a:t>Partition function splits an input list into two sub-lists by comparing all elements with the pivot:</a:t>
            </a:r>
          </a:p>
          <a:p>
            <a:pPr lvl="1">
              <a:buFont typeface="Arial" panose="020B0604020202020204" pitchFamily="34" charset="0"/>
              <a:buChar char="•"/>
            </a:pPr>
            <a:r>
              <a:rPr lang="en-GB" sz="2000" dirty="0" smtClean="0"/>
              <a:t>Elements in the left sub-list are &lt; pivot and</a:t>
            </a:r>
          </a:p>
          <a:p>
            <a:pPr lvl="1">
              <a:buFont typeface="Arial" panose="020B0604020202020204" pitchFamily="34" charset="0"/>
              <a:buChar char="•"/>
            </a:pPr>
            <a:r>
              <a:rPr lang="en-GB" sz="2000" dirty="0" smtClean="0"/>
              <a:t>Elements in the right sub-list are ≥ pivot.</a:t>
            </a:r>
            <a:endParaRPr lang="en-GB" sz="2000" dirty="0"/>
          </a:p>
          <a:p>
            <a:r>
              <a:rPr lang="en-GB" sz="2400" dirty="0" smtClean="0"/>
              <a:t>Quicksort is called recursively on each sub-list.</a:t>
            </a:r>
          </a:p>
          <a:p>
            <a:r>
              <a:rPr lang="en-GB" sz="2400" dirty="0" smtClean="0"/>
              <a:t>The worst-case time complexity of Quicksort is </a:t>
            </a:r>
            <a:r>
              <a:rPr lang="en-GB" sz="2400" dirty="0" smtClean="0">
                <a:sym typeface="Symbol"/>
              </a:rPr>
              <a:t>(</a:t>
            </a:r>
            <a:r>
              <a:rPr lang="en-GB" sz="2400" i="1" dirty="0" smtClean="0">
                <a:sym typeface="Symbol"/>
              </a:rPr>
              <a:t>n</a:t>
            </a:r>
            <a:r>
              <a:rPr lang="en-GB" sz="2400" baseline="30000" dirty="0" smtClean="0">
                <a:sym typeface="Symbol"/>
              </a:rPr>
              <a:t>2</a:t>
            </a:r>
            <a:r>
              <a:rPr lang="en-GB" sz="2400" dirty="0" smtClean="0">
                <a:sym typeface="Symbol"/>
              </a:rPr>
              <a:t>).</a:t>
            </a:r>
          </a:p>
          <a:p>
            <a:r>
              <a:rPr lang="en-GB" sz="2400" dirty="0" smtClean="0">
                <a:sym typeface="Symbol"/>
              </a:rPr>
              <a:t>The best-case and average-case time complexities of Quicksort are both </a:t>
            </a:r>
            <a:r>
              <a:rPr lang="en-GB" sz="2400" dirty="0">
                <a:sym typeface="Symbol"/>
              </a:rPr>
              <a:t>(</a:t>
            </a:r>
            <a:r>
              <a:rPr lang="en-GB" sz="2400" i="1" dirty="0" err="1" smtClean="0">
                <a:sym typeface="Symbol"/>
              </a:rPr>
              <a:t>n</a:t>
            </a:r>
            <a:r>
              <a:rPr lang="en-GB" sz="2400" dirty="0" err="1" smtClean="0">
                <a:sym typeface="Symbol"/>
              </a:rPr>
              <a:t>lg</a:t>
            </a:r>
            <a:r>
              <a:rPr lang="en-GB" sz="2400" i="1" dirty="0" err="1" smtClean="0">
                <a:sym typeface="Symbol"/>
              </a:rPr>
              <a:t>n</a:t>
            </a:r>
            <a:r>
              <a:rPr lang="en-GB" sz="2400" dirty="0" smtClean="0">
                <a:sym typeface="Symbol"/>
              </a:rPr>
              <a:t>).</a:t>
            </a:r>
            <a:endParaRPr lang="en-GB" sz="2400" dirty="0"/>
          </a:p>
        </p:txBody>
      </p:sp>
    </p:spTree>
    <p:extLst>
      <p:ext uri="{BB962C8B-B14F-4D97-AF65-F5344CB8AC3E}">
        <p14:creationId xmlns:p14="http://schemas.microsoft.com/office/powerpoint/2010/main" val="8857453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 (Pseudo Code)</a:t>
            </a:r>
            <a:endParaRPr lang="en-US" altLang="en-US" dirty="0">
              <a:latin typeface="Arial" panose="020B0604020202020204" pitchFamily="34" charset="0"/>
            </a:endParaRP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smtClean="0">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a:t>
            </a:r>
            <a:r>
              <a:rPr lang="en-US" altLang="en-US" sz="2400" b="1" dirty="0" err="1">
                <a:effectLst>
                  <a:glow rad="101600">
                    <a:srgbClr val="FFC000">
                      <a:alpha val="60000"/>
                    </a:srgbClr>
                  </a:glow>
                </a:effectLst>
                <a:latin typeface="+mj-lt"/>
              </a:rPr>
              <a:t>int</a:t>
            </a:r>
            <a:r>
              <a:rPr lang="en-US" altLang="en-US" sz="2400" b="1" dirty="0">
                <a:effectLst>
                  <a:glow rad="101600">
                    <a:srgbClr val="FFC000">
                      <a:alpha val="60000"/>
                    </a:srgbClr>
                  </a:glow>
                </a:effectLst>
                <a:latin typeface="+mj-lt"/>
              </a:rPr>
              <a:t>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if (n &gt;= m) </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return;</a:t>
            </a:r>
          </a:p>
          <a:p>
            <a:pPr marL="0" indent="354013">
              <a:lnSpc>
                <a:spcPct val="120000"/>
              </a:lnSpc>
              <a:buFont typeface="Monotype Sorts" pitchFamily="2" charset="2"/>
              <a:buNone/>
            </a:pPr>
            <a:r>
              <a:rPr lang="en-US" altLang="en-US" sz="2400" dirty="0" smtClean="0">
                <a:latin typeface="+mj-lt"/>
              </a:rPr>
              <a:t>    </a:t>
            </a:r>
            <a:r>
              <a:rPr lang="en-US" altLang="en-US" sz="2400" dirty="0" err="1" smtClean="0">
                <a:latin typeface="+mj-lt"/>
              </a:rPr>
              <a:t>pivot_pos</a:t>
            </a:r>
            <a:r>
              <a:rPr lang="en-US" altLang="en-US" sz="2400" dirty="0" smtClean="0">
                <a:latin typeface="+mj-lt"/>
              </a:rPr>
              <a:t> = partition(n, m);</a:t>
            </a:r>
          </a:p>
          <a:p>
            <a:pPr marL="0" indent="354013">
              <a:lnSpc>
                <a:spcPct val="120000"/>
              </a:lnSpc>
              <a:buFont typeface="Monotype Sorts" pitchFamily="2" charset="2"/>
              <a:buNone/>
            </a:pPr>
            <a:r>
              <a:rPr lang="en-US" altLang="en-US" sz="2400" dirty="0" smtClean="0">
                <a:latin typeface="+mj-lt"/>
              </a:rPr>
              <a:t>    quicksort(n, </a:t>
            </a:r>
            <a:r>
              <a:rPr lang="en-US" altLang="en-US" sz="2400" dirty="0" err="1" smtClean="0">
                <a:latin typeface="+mj-lt"/>
              </a:rPr>
              <a:t>pivot_pos</a:t>
            </a:r>
            <a:r>
              <a:rPr lang="en-US" altLang="en-US" sz="2400" dirty="0" smtClean="0">
                <a:latin typeface="+mj-lt"/>
              </a:rPr>
              <a:t> - 1);</a:t>
            </a:r>
          </a:p>
          <a:p>
            <a:pPr marL="0" indent="354013">
              <a:lnSpc>
                <a:spcPct val="120000"/>
              </a:lnSpc>
              <a:buFont typeface="Monotype Sorts" pitchFamily="2" charset="2"/>
              <a:buNone/>
            </a:pPr>
            <a:r>
              <a:rPr lang="en-US" altLang="en-US" sz="2400" dirty="0" smtClean="0">
                <a:latin typeface="+mj-lt"/>
              </a:rPr>
              <a:t>    quicksort(</a:t>
            </a:r>
            <a:r>
              <a:rPr lang="en-US" altLang="en-US" sz="2400" dirty="0" err="1" smtClean="0">
                <a:latin typeface="+mj-lt"/>
              </a:rPr>
              <a:t>pivot_pos</a:t>
            </a:r>
            <a:r>
              <a:rPr lang="en-US" altLang="en-US" sz="2400" dirty="0" smtClean="0">
                <a:latin typeface="+mj-lt"/>
              </a:rPr>
              <a:t> + 1, m);</a:t>
            </a:r>
          </a:p>
          <a:p>
            <a:pPr marL="0" indent="354013">
              <a:lnSpc>
                <a:spcPct val="120000"/>
              </a:lnSpc>
              <a:buFont typeface="Monotype Sorts" pitchFamily="2" charset="2"/>
              <a:buNone/>
            </a:pPr>
            <a:r>
              <a:rPr lang="en-US" altLang="en-US" sz="2400" dirty="0" smtClean="0">
                <a:latin typeface="+mj-lt"/>
              </a:rPr>
              <a:t>}</a:t>
            </a:r>
          </a:p>
        </p:txBody>
      </p:sp>
    </p:spTree>
    <p:extLst>
      <p:ext uri="{BB962C8B-B14F-4D97-AF65-F5344CB8AC3E}">
        <p14:creationId xmlns:p14="http://schemas.microsoft.com/office/powerpoint/2010/main" val="48947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 (Pseudo Code)</a:t>
            </a:r>
            <a:endParaRPr lang="en-US" altLang="en-US" dirty="0">
              <a:latin typeface="Arial" panose="020B0604020202020204" pitchFamily="34" charset="0"/>
            </a:endParaRP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smtClean="0">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smtClean="0">
                <a:latin typeface="+mj-lt"/>
              </a:rPr>
              <a:t>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partition(n, m);</a:t>
            </a:r>
          </a:p>
          <a:p>
            <a:pPr marL="0" indent="354013">
              <a:lnSpc>
                <a:spcPct val="120000"/>
              </a:lnSpc>
              <a:buFont typeface="Monotype Sorts" pitchFamily="2" charset="2"/>
              <a:buNone/>
            </a:pPr>
            <a:r>
              <a:rPr lang="en-US" altLang="en-US" sz="2400" dirty="0" smtClean="0">
                <a:latin typeface="+mj-lt"/>
              </a:rPr>
              <a:t>    quicksort(n, </a:t>
            </a:r>
            <a:r>
              <a:rPr lang="en-US" altLang="en-US" sz="2400" dirty="0" err="1" smtClean="0">
                <a:latin typeface="+mj-lt"/>
              </a:rPr>
              <a:t>pivot_pos</a:t>
            </a:r>
            <a:r>
              <a:rPr lang="en-US" altLang="en-US" sz="2400" dirty="0" smtClean="0">
                <a:latin typeface="+mj-lt"/>
              </a:rPr>
              <a:t> - 1);</a:t>
            </a:r>
          </a:p>
          <a:p>
            <a:pPr marL="0" indent="354013">
              <a:lnSpc>
                <a:spcPct val="120000"/>
              </a:lnSpc>
              <a:buFont typeface="Monotype Sorts" pitchFamily="2" charset="2"/>
              <a:buNone/>
            </a:pPr>
            <a:r>
              <a:rPr lang="en-US" altLang="en-US" sz="2400" dirty="0" smtClean="0">
                <a:latin typeface="+mj-lt"/>
              </a:rPr>
              <a:t>    quicksort(</a:t>
            </a:r>
            <a:r>
              <a:rPr lang="en-US" altLang="en-US" sz="2400" dirty="0" err="1" smtClean="0">
                <a:latin typeface="+mj-lt"/>
              </a:rPr>
              <a:t>pivot_pos</a:t>
            </a:r>
            <a:r>
              <a:rPr lang="en-US" altLang="en-US" sz="2400" dirty="0" smtClean="0">
                <a:latin typeface="+mj-lt"/>
              </a:rPr>
              <a:t> + 1, m);</a:t>
            </a:r>
          </a:p>
          <a:p>
            <a:pPr marL="0" indent="354013">
              <a:lnSpc>
                <a:spcPct val="120000"/>
              </a:lnSpc>
              <a:buFont typeface="Monotype Sorts" pitchFamily="2" charset="2"/>
              <a:buNone/>
            </a:pPr>
            <a:r>
              <a:rPr lang="en-US" altLang="en-US" sz="2400" dirty="0" smtClean="0">
                <a:latin typeface="+mj-lt"/>
              </a:rPr>
              <a:t>}</a:t>
            </a:r>
          </a:p>
        </p:txBody>
      </p:sp>
    </p:spTree>
    <p:extLst>
      <p:ext uri="{BB962C8B-B14F-4D97-AF65-F5344CB8AC3E}">
        <p14:creationId xmlns:p14="http://schemas.microsoft.com/office/powerpoint/2010/main" val="2845507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 (Pseudo Code)</a:t>
            </a:r>
            <a:endParaRPr lang="en-US" altLang="en-US" dirty="0">
              <a:latin typeface="Arial" panose="020B0604020202020204" pitchFamily="34" charset="0"/>
            </a:endParaRP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smtClean="0">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smtClean="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quicksort(n,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- 1);</a:t>
            </a:r>
          </a:p>
          <a:p>
            <a:pPr marL="0" indent="354013">
              <a:lnSpc>
                <a:spcPct val="120000"/>
              </a:lnSpc>
              <a:buFont typeface="Monotype Sorts" pitchFamily="2" charset="2"/>
              <a:buNone/>
            </a:pPr>
            <a:r>
              <a:rPr lang="en-US" altLang="en-US" sz="2400" dirty="0">
                <a:latin typeface="+mj-lt"/>
              </a:rPr>
              <a:t>    quicksort(</a:t>
            </a:r>
            <a:r>
              <a:rPr lang="en-US" altLang="en-US" sz="2400" dirty="0" err="1">
                <a:latin typeface="+mj-lt"/>
              </a:rPr>
              <a:t>pivot_pos</a:t>
            </a:r>
            <a:r>
              <a:rPr lang="en-US" altLang="en-US" sz="2400" dirty="0">
                <a:latin typeface="+mj-lt"/>
              </a:rPr>
              <a:t> + 1, m);</a:t>
            </a:r>
          </a:p>
          <a:p>
            <a:pPr marL="0" indent="354013">
              <a:lnSpc>
                <a:spcPct val="120000"/>
              </a:lnSpc>
              <a:buFont typeface="Monotype Sorts" pitchFamily="2" charset="2"/>
              <a:buNone/>
            </a:pPr>
            <a:r>
              <a:rPr lang="en-US" altLang="en-US" sz="2400" dirty="0" smtClean="0">
                <a:latin typeface="+mj-lt"/>
              </a:rPr>
              <a:t>}</a:t>
            </a:r>
          </a:p>
        </p:txBody>
      </p:sp>
      <p:cxnSp>
        <p:nvCxnSpPr>
          <p:cNvPr id="8" name="Curved Connector 7"/>
          <p:cNvCxnSpPr/>
          <p:nvPr/>
        </p:nvCxnSpPr>
        <p:spPr>
          <a:xfrm rot="16200000" flipV="1">
            <a:off x="-611188" y="3124201"/>
            <a:ext cx="3048002" cy="457199"/>
          </a:xfrm>
          <a:prstGeom prst="bentConnector3">
            <a:avLst>
              <a:gd name="adj1" fmla="val 408"/>
            </a:avLst>
          </a:prstGeom>
          <a:ln w="38100">
            <a:solidFill>
              <a:srgbClr val="CC66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10764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 (Pseudo Code)</a:t>
            </a:r>
            <a:endParaRPr lang="en-US" altLang="en-US" dirty="0">
              <a:latin typeface="Arial" panose="020B0604020202020204" pitchFamily="34" charset="0"/>
            </a:endParaRP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smtClean="0">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smtClean="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dirty="0">
                <a:latin typeface="+mj-lt"/>
              </a:rPr>
              <a:t>    quicksort(n, </a:t>
            </a:r>
            <a:r>
              <a:rPr lang="en-US" altLang="en-US" sz="2400" dirty="0" err="1">
                <a:latin typeface="+mj-lt"/>
              </a:rPr>
              <a:t>pivot_pos</a:t>
            </a:r>
            <a:r>
              <a:rPr lang="en-US" altLang="en-US" sz="2400" dirty="0">
                <a:latin typeface="+mj-lt"/>
              </a:rPr>
              <a:t> - 1);</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quicksort(</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+ 1, m);</a:t>
            </a:r>
          </a:p>
          <a:p>
            <a:pPr marL="0" indent="354013">
              <a:lnSpc>
                <a:spcPct val="120000"/>
              </a:lnSpc>
              <a:buFont typeface="Monotype Sorts" pitchFamily="2" charset="2"/>
              <a:buNone/>
            </a:pPr>
            <a:r>
              <a:rPr lang="en-US" altLang="en-US" sz="2400" dirty="0" smtClean="0">
                <a:latin typeface="+mj-lt"/>
              </a:rPr>
              <a:t>}</a:t>
            </a:r>
          </a:p>
        </p:txBody>
      </p:sp>
      <p:cxnSp>
        <p:nvCxnSpPr>
          <p:cNvPr id="4" name="Curved Connector 7"/>
          <p:cNvCxnSpPr/>
          <p:nvPr/>
        </p:nvCxnSpPr>
        <p:spPr>
          <a:xfrm rot="16200000" flipV="1">
            <a:off x="-839788" y="3352799"/>
            <a:ext cx="3581400" cy="381003"/>
          </a:xfrm>
          <a:prstGeom prst="bentConnector3">
            <a:avLst>
              <a:gd name="adj1" fmla="val -543"/>
            </a:avLst>
          </a:prstGeom>
          <a:ln w="38100">
            <a:solidFill>
              <a:srgbClr val="CC66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00735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138025</TotalTime>
  <Words>4461</Words>
  <Application>Microsoft Office PowerPoint</Application>
  <PresentationFormat>Custom</PresentationFormat>
  <Paragraphs>1237</Paragraphs>
  <Slides>51</Slides>
  <Notes>44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1" baseType="lpstr">
      <vt:lpstr>Monotype Sorts</vt:lpstr>
      <vt:lpstr>Open Sans Extrabold</vt:lpstr>
      <vt:lpstr>Arial</vt:lpstr>
      <vt:lpstr>Courier New</vt:lpstr>
      <vt:lpstr>Symbol</vt:lpstr>
      <vt:lpstr>Times New Roman</vt:lpstr>
      <vt:lpstr>Verdana</vt:lpstr>
      <vt:lpstr>Wingdings</vt:lpstr>
      <vt:lpstr>Khin-CE2001</vt:lpstr>
      <vt:lpstr>Equation</vt:lpstr>
      <vt:lpstr>CE2101/ 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CE2001/ CZ2001: Algorithms</dc:title>
  <cp:lastModifiedBy>Ke Kelly</cp:lastModifiedBy>
  <cp:revision>6</cp:revision>
  <cp:lastPrinted>2002-08-10T08:01:40Z</cp:lastPrinted>
  <dcterms:created xsi:type="dcterms:W3CDTF">1995-06-02T22:16:36Z</dcterms:created>
  <dcterms:modified xsi:type="dcterms:W3CDTF">2021-01-07T06:35:21Z</dcterms:modified>
</cp:coreProperties>
</file>