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7" r:id="rId4"/>
    <p:sldId id="321" r:id="rId5"/>
    <p:sldId id="281" r:id="rId6"/>
    <p:sldId id="291" r:id="rId7"/>
    <p:sldId id="293" r:id="rId8"/>
    <p:sldId id="310" r:id="rId9"/>
    <p:sldId id="283" r:id="rId10"/>
    <p:sldId id="294" r:id="rId11"/>
    <p:sldId id="292" r:id="rId12"/>
    <p:sldId id="322" r:id="rId13"/>
    <p:sldId id="325" r:id="rId14"/>
    <p:sldId id="326" r:id="rId15"/>
    <p:sldId id="279" r:id="rId16"/>
    <p:sldId id="311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墙壁, 地面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271900"/>
            <a:ext cx="11543607" cy="6281193"/>
          </a:xfrm>
          <a:prstGeom prst="rect">
            <a:avLst/>
          </a:prstGeom>
        </p:spPr>
      </p:pic>
      <p:pic>
        <p:nvPicPr>
          <p:cNvPr id="4" name="图片 3" descr="图片包含 鲜花, 餐桌, 室内, 花瓶&#10;&#10;已生成极高可信度的说明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91" y="-2019825"/>
            <a:ext cx="3815962" cy="52463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90" y="5020887"/>
            <a:ext cx="1528110" cy="20545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22" b="30476"/>
          <a:stretch>
            <a:fillRect/>
          </a:stretch>
        </p:blipFill>
        <p:spPr>
          <a:xfrm>
            <a:off x="0" y="4788130"/>
            <a:ext cx="1952637" cy="2069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墙壁, 地面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271900"/>
            <a:ext cx="11543607" cy="6281193"/>
          </a:xfrm>
          <a:prstGeom prst="rect">
            <a:avLst/>
          </a:prstGeom>
        </p:spPr>
      </p:pic>
      <p:pic>
        <p:nvPicPr>
          <p:cNvPr id="4" name="图片 3" descr="图片包含 鲜花, 餐桌, 室内, 花瓶&#10;&#10;已生成极高可信度的说明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91" y="-2019825"/>
            <a:ext cx="3815962" cy="52463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90" y="5020887"/>
            <a:ext cx="1528110" cy="20545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22" b="30476"/>
          <a:stretch>
            <a:fillRect/>
          </a:stretch>
        </p:blipFill>
        <p:spPr>
          <a:xfrm>
            <a:off x="0" y="4788130"/>
            <a:ext cx="1952637" cy="2069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65D7-1CB6-4261-9E0B-9A21989FBE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7955-C7B6-4F8C-8139-103DA1BE3A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餐桌&#10;&#10;已生成极高可信度的说明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23" y="-1355907"/>
            <a:ext cx="4096090" cy="539309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432832" y="3056466"/>
            <a:ext cx="30700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rgbClr val="5263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汉语课</a:t>
            </a:r>
            <a:endParaRPr lang="en-US" altLang="zh-CN" sz="5400" dirty="0">
              <a:solidFill>
                <a:srgbClr val="5263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hàn yǔ kè</a:t>
            </a:r>
            <a:endParaRPr lang="zh-CN" altLang="en-US" sz="5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93480" y="5405755"/>
            <a:ext cx="249891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  Week 1</a:t>
            </a:r>
            <a:endParaRPr lang="en-US" altLang="zh-CN" sz="3600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2020-9-18</a:t>
            </a:r>
            <a:endParaRPr lang="en-US" altLang="zh-CN" sz="3600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776331" y="600609"/>
            <a:ext cx="1392689" cy="1392689"/>
            <a:chOff x="944111" y="2203578"/>
            <a:chExt cx="1392689" cy="1392689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11" y="2203578"/>
              <a:ext cx="1392689" cy="1392689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1195640" y="2438256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zh-CN" altLang="en-US" sz="5400" dirty="0">
                  <a:solidFill>
                    <a:srgbClr val="FF0000"/>
                  </a:solidFill>
                  <a:effectLst/>
                </a:rPr>
                <a:t>二</a:t>
              </a:r>
              <a:endParaRPr lang="zh-CN" altLang="en-US" sz="5400" dirty="0"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95461" y="600609"/>
            <a:ext cx="2001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Finals</a:t>
            </a:r>
            <a:endParaRPr lang="en-US" altLang="zh-CN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韵母</a:t>
            </a:r>
            <a:endParaRPr lang="en-US" altLang="zh-CN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04026" y="2090952"/>
            <a:ext cx="71969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92D050"/>
                </a:solidFill>
              </a:rPr>
              <a:t>a o e </a:t>
            </a:r>
            <a:r>
              <a:rPr lang="en-US" altLang="zh-CN" sz="4400" b="1" dirty="0" err="1">
                <a:solidFill>
                  <a:srgbClr val="92D050"/>
                </a:solidFill>
              </a:rPr>
              <a:t>i</a:t>
            </a:r>
            <a:r>
              <a:rPr lang="en-US" altLang="zh-CN" sz="4400" b="1" dirty="0">
                <a:solidFill>
                  <a:srgbClr val="92D050"/>
                </a:solidFill>
              </a:rPr>
              <a:t> u </a:t>
            </a:r>
            <a:r>
              <a:rPr lang="de-DE" altLang="zh-CN" sz="4400" b="1" dirty="0">
                <a:solidFill>
                  <a:srgbClr val="92D050"/>
                </a:solidFill>
              </a:rPr>
              <a:t>ü</a:t>
            </a:r>
            <a:r>
              <a:rPr lang="en-US" altLang="zh-CN" sz="4400" b="1" dirty="0">
                <a:solidFill>
                  <a:srgbClr val="92D050"/>
                </a:solidFill>
              </a:rPr>
              <a:t> </a:t>
            </a:r>
            <a:endParaRPr lang="en-US" altLang="zh-CN" sz="4400" b="1" dirty="0">
              <a:solidFill>
                <a:srgbClr val="92D050"/>
              </a:solidFill>
            </a:endParaRPr>
          </a:p>
          <a:p>
            <a:r>
              <a:rPr lang="en-US" altLang="zh-CN" sz="4400" b="1" dirty="0"/>
              <a:t>ai </a:t>
            </a:r>
            <a:r>
              <a:rPr lang="en-US" altLang="zh-CN" sz="4400" b="1" dirty="0" err="1"/>
              <a:t>ei</a:t>
            </a:r>
            <a:r>
              <a:rPr lang="en-US" altLang="zh-CN" sz="4400" b="1" dirty="0"/>
              <a:t> </a:t>
            </a:r>
            <a:r>
              <a:rPr lang="en-US" altLang="zh-CN" sz="4400" b="1" dirty="0" err="1"/>
              <a:t>ao</a:t>
            </a:r>
            <a:r>
              <a:rPr lang="en-US" altLang="zh-CN" sz="4400" b="1" dirty="0"/>
              <a:t> </a:t>
            </a:r>
            <a:r>
              <a:rPr lang="en-US" altLang="zh-CN" sz="4400" b="1" dirty="0" err="1"/>
              <a:t>ou</a:t>
            </a:r>
            <a:r>
              <a:rPr lang="en-US" altLang="zh-CN" sz="4400" b="1" dirty="0"/>
              <a:t> </a:t>
            </a:r>
            <a:endParaRPr lang="en-US" altLang="zh-CN" sz="4400" b="1" dirty="0"/>
          </a:p>
          <a:p>
            <a:r>
              <a:rPr lang="en-US" altLang="zh-CN" sz="4400" b="1" dirty="0"/>
              <a:t>an </a:t>
            </a:r>
            <a:r>
              <a:rPr lang="en-US" altLang="zh-CN" sz="4400" b="1" dirty="0" err="1"/>
              <a:t>en</a:t>
            </a:r>
            <a:r>
              <a:rPr lang="en-US" altLang="zh-CN" sz="4400" b="1" dirty="0"/>
              <a:t> in </a:t>
            </a:r>
            <a:endParaRPr lang="en-US" altLang="zh-CN" sz="4400" b="1" dirty="0"/>
          </a:p>
          <a:p>
            <a:r>
              <a:rPr lang="en-US" altLang="zh-CN" sz="4400" b="1" dirty="0" err="1"/>
              <a:t>ua</a:t>
            </a:r>
            <a:r>
              <a:rPr lang="en-US" altLang="zh-CN" sz="4400" b="1" dirty="0"/>
              <a:t> </a:t>
            </a:r>
            <a:r>
              <a:rPr lang="en-US" altLang="zh-CN" sz="4400" b="1" dirty="0" err="1"/>
              <a:t>uo</a:t>
            </a:r>
            <a:r>
              <a:rPr lang="en-US" altLang="zh-CN" sz="4400" b="1" dirty="0"/>
              <a:t> </a:t>
            </a:r>
            <a:r>
              <a:rPr lang="en-US" altLang="zh-CN" sz="4400" b="1" dirty="0" err="1"/>
              <a:t>uai</a:t>
            </a:r>
            <a:r>
              <a:rPr lang="en-US" altLang="zh-CN" sz="4400" b="1" dirty="0"/>
              <a:t> </a:t>
            </a:r>
            <a:r>
              <a:rPr lang="de-DE" altLang="zh-CN" sz="4400" b="1" dirty="0" err="1"/>
              <a:t>uei</a:t>
            </a:r>
            <a:r>
              <a:rPr lang="de-DE" altLang="zh-CN" sz="4400" b="1" dirty="0"/>
              <a:t> (ui)</a:t>
            </a:r>
            <a:endParaRPr lang="de-DE" altLang="zh-CN" sz="4400" b="1" dirty="0"/>
          </a:p>
          <a:p>
            <a:r>
              <a:rPr lang="de-DE" altLang="zh-CN" sz="4400" b="1" dirty="0" err="1"/>
              <a:t>uan</a:t>
            </a:r>
            <a:r>
              <a:rPr lang="de-DE" altLang="zh-CN" sz="4400" b="1" dirty="0"/>
              <a:t> </a:t>
            </a:r>
            <a:r>
              <a:rPr lang="de-DE" altLang="zh-CN" sz="4400" b="1" dirty="0" err="1"/>
              <a:t>uen</a:t>
            </a:r>
            <a:r>
              <a:rPr lang="de-DE" altLang="zh-CN" sz="4400" b="1" dirty="0"/>
              <a:t> (</a:t>
            </a:r>
            <a:r>
              <a:rPr lang="de-DE" altLang="zh-CN" sz="4400" b="1" dirty="0" err="1"/>
              <a:t>un</a:t>
            </a:r>
            <a:r>
              <a:rPr lang="de-DE" altLang="zh-CN" sz="4400" b="1" dirty="0"/>
              <a:t>)</a:t>
            </a:r>
            <a:endParaRPr lang="en-US" altLang="zh-CN" sz="4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776331" y="600609"/>
            <a:ext cx="1392689" cy="1392689"/>
            <a:chOff x="944111" y="2203578"/>
            <a:chExt cx="1392689" cy="1392689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11" y="2203578"/>
              <a:ext cx="1392689" cy="1392689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1195640" y="2438256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zh-CN" altLang="en-US" sz="5400" dirty="0">
                  <a:solidFill>
                    <a:srgbClr val="FF0000"/>
                  </a:solidFill>
                  <a:effectLst/>
                </a:rPr>
                <a:t>二</a:t>
              </a:r>
              <a:endParaRPr lang="zh-CN" altLang="en-US" sz="5400" dirty="0"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95461" y="600609"/>
            <a:ext cx="2001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Finals</a:t>
            </a:r>
            <a:endParaRPr lang="en-US" altLang="zh-CN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韵母</a:t>
            </a:r>
            <a:endParaRPr lang="en-US" altLang="zh-CN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5023" y="2943209"/>
            <a:ext cx="45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书上习题</a:t>
            </a:r>
            <a:endParaRPr lang="en-US" altLang="zh-CN" sz="4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5943" y="1558293"/>
            <a:ext cx="18857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地图</a:t>
            </a:r>
            <a:endParaRPr lang="zh-CN" altLang="en-US" sz="4400" b="1" dirty="0"/>
          </a:p>
          <a:p>
            <a:r>
              <a:rPr lang="zh-CN" altLang="en-US" sz="4400" b="1" dirty="0"/>
              <a:t>米饭</a:t>
            </a:r>
            <a:endParaRPr lang="zh-CN" altLang="en-US" sz="4400" b="1" dirty="0"/>
          </a:p>
          <a:p>
            <a:r>
              <a:rPr lang="zh-CN" altLang="en-US" sz="4400" b="1" dirty="0"/>
              <a:t>蛋糕</a:t>
            </a:r>
            <a:endParaRPr lang="zh-CN" altLang="en-US" sz="4400" b="1" dirty="0"/>
          </a:p>
          <a:p>
            <a:r>
              <a:rPr lang="zh-CN" altLang="en-US" sz="4400" b="1" dirty="0"/>
              <a:t>毛笔</a:t>
            </a:r>
            <a:endParaRPr lang="zh-CN" altLang="en-US" sz="4400" b="1" dirty="0"/>
          </a:p>
          <a:p>
            <a:r>
              <a:rPr lang="zh-CN" altLang="en-US" sz="4400" b="1" dirty="0"/>
              <a:t>楼梯</a:t>
            </a:r>
            <a:endParaRPr lang="zh-CN" altLang="en-US" sz="4400" b="1" dirty="0"/>
          </a:p>
          <a:p>
            <a:r>
              <a:rPr lang="zh-CN" altLang="en-US" sz="4400" b="1" dirty="0"/>
              <a:t>雨衣</a:t>
            </a:r>
            <a:endParaRPr lang="en-US" altLang="zh-CN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221297" y="1558293"/>
            <a:ext cx="25954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/>
              <a:t>dì</a:t>
            </a:r>
            <a:r>
              <a:rPr lang="en-US" altLang="zh-CN" sz="4400" b="1" dirty="0"/>
              <a:t> </a:t>
            </a:r>
            <a:r>
              <a:rPr lang="en-US" altLang="zh-CN" sz="4400" b="1" dirty="0" err="1"/>
              <a:t>tú</a:t>
            </a:r>
            <a:endParaRPr lang="en-US" altLang="zh-CN" sz="4400" b="1" dirty="0"/>
          </a:p>
          <a:p>
            <a:r>
              <a:rPr lang="en-US" altLang="zh-CN" sz="4400" b="1" dirty="0" err="1"/>
              <a:t>mǐ</a:t>
            </a:r>
            <a:r>
              <a:rPr lang="en-US" altLang="zh-CN" sz="4400" b="1" dirty="0"/>
              <a:t> </a:t>
            </a:r>
            <a:r>
              <a:rPr lang="en-US" altLang="zh-CN" sz="4400" b="1" dirty="0" err="1"/>
              <a:t>fàn</a:t>
            </a:r>
            <a:endParaRPr lang="en-US" altLang="zh-CN" sz="4400" b="1" dirty="0"/>
          </a:p>
          <a:p>
            <a:r>
              <a:rPr lang="en-US" altLang="zh-CN" sz="4400" b="1" dirty="0" err="1"/>
              <a:t>dàn</a:t>
            </a:r>
            <a:r>
              <a:rPr lang="en-US" altLang="zh-CN" sz="4400" b="1" dirty="0"/>
              <a:t> </a:t>
            </a:r>
            <a:r>
              <a:rPr lang="en-US" altLang="zh-CN" sz="4400" b="1" dirty="0" err="1"/>
              <a:t>gāo</a:t>
            </a:r>
            <a:endParaRPr lang="en-US" altLang="zh-CN" sz="4400" b="1" dirty="0"/>
          </a:p>
          <a:p>
            <a:r>
              <a:rPr lang="en-US" altLang="zh-CN" sz="4400" b="1" dirty="0" err="1"/>
              <a:t>máo</a:t>
            </a:r>
            <a:r>
              <a:rPr lang="en-US" altLang="zh-CN" sz="4400" b="1" dirty="0"/>
              <a:t> </a:t>
            </a:r>
            <a:r>
              <a:rPr lang="en-US" altLang="zh-CN" sz="4400" b="1" dirty="0" err="1"/>
              <a:t>bǐ</a:t>
            </a:r>
            <a:endParaRPr lang="en-US" altLang="zh-CN" sz="4400" b="1" dirty="0"/>
          </a:p>
          <a:p>
            <a:r>
              <a:rPr lang="en-US" altLang="zh-CN" sz="4400" b="1" dirty="0" err="1"/>
              <a:t>lóu</a:t>
            </a:r>
            <a:r>
              <a:rPr lang="en-US" altLang="zh-CN" sz="4400" b="1" dirty="0"/>
              <a:t> </a:t>
            </a:r>
            <a:r>
              <a:rPr lang="en-US" altLang="zh-CN" sz="4400" b="1" dirty="0" err="1"/>
              <a:t>tī</a:t>
            </a:r>
            <a:endParaRPr lang="en-US" altLang="zh-CN" sz="4400" b="1" dirty="0"/>
          </a:p>
          <a:p>
            <a:r>
              <a:rPr lang="en-US" altLang="zh-CN" sz="4400" b="1" dirty="0" err="1"/>
              <a:t>yǔ</a:t>
            </a:r>
            <a:r>
              <a:rPr lang="en-US" altLang="zh-CN" sz="4400" b="1" dirty="0"/>
              <a:t> </a:t>
            </a:r>
            <a:r>
              <a:rPr lang="en-US" altLang="zh-CN" sz="4400" b="1" dirty="0" err="1"/>
              <a:t>yī</a:t>
            </a:r>
            <a:endParaRPr lang="en-US" altLang="zh-CN" sz="4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136821" y="1558293"/>
            <a:ext cx="25954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0" i="0" u="none" strike="noStrike" dirty="0">
                <a:effectLst/>
                <a:latin typeface="&amp;quot"/>
              </a:rPr>
              <a:t>map</a:t>
            </a:r>
            <a:br>
              <a:rPr lang="en-US" altLang="zh-CN" sz="4400" dirty="0"/>
            </a:br>
            <a:r>
              <a:rPr lang="en-US" altLang="zh-CN" sz="4400" b="0" i="0" u="none" strike="noStrike" dirty="0">
                <a:effectLst/>
                <a:latin typeface="&amp;quot"/>
              </a:rPr>
              <a:t>rice</a:t>
            </a:r>
            <a:br>
              <a:rPr lang="en-US" altLang="zh-CN" sz="4400" dirty="0"/>
            </a:br>
            <a:r>
              <a:rPr lang="en-US" altLang="zh-CN" sz="4400" b="0" i="0" u="none" strike="noStrike" dirty="0">
                <a:effectLst/>
                <a:latin typeface="&amp;quot"/>
              </a:rPr>
              <a:t>cake</a:t>
            </a:r>
            <a:br>
              <a:rPr lang="en-US" altLang="zh-CN" sz="4400" dirty="0"/>
            </a:br>
            <a:r>
              <a:rPr lang="en-US" altLang="zh-CN" sz="4400" b="0" i="0" u="none" strike="noStrike" dirty="0">
                <a:effectLst/>
                <a:latin typeface="&amp;quot"/>
              </a:rPr>
              <a:t>Brush</a:t>
            </a:r>
            <a:br>
              <a:rPr lang="en-US" altLang="zh-CN" sz="4400" dirty="0"/>
            </a:br>
            <a:r>
              <a:rPr lang="en-US" altLang="zh-CN" sz="4400" b="0" i="0" u="none" strike="noStrike" dirty="0">
                <a:effectLst/>
                <a:latin typeface="&amp;quot"/>
              </a:rPr>
              <a:t>stairs</a:t>
            </a:r>
            <a:br>
              <a:rPr lang="en-US" altLang="zh-CN" sz="4400" dirty="0"/>
            </a:br>
            <a:r>
              <a:rPr lang="en-US" altLang="zh-CN" sz="4400" b="0" i="0" u="none" strike="noStrike" dirty="0">
                <a:effectLst/>
                <a:latin typeface="&amp;quot"/>
              </a:rPr>
              <a:t>raincoat</a:t>
            </a:r>
            <a:endParaRPr lang="en-US" altLang="zh-CN" sz="4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861467" y="481075"/>
            <a:ext cx="4394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Exercise</a:t>
            </a:r>
            <a:endParaRPr lang="en-US" altLang="zh-CN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Liàn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xí</a:t>
            </a:r>
            <a:endParaRPr lang="en-US" altLang="zh-CN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776331" y="600609"/>
            <a:ext cx="1392689" cy="1392689"/>
            <a:chOff x="944111" y="2203578"/>
            <a:chExt cx="1392689" cy="1392689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11" y="2203578"/>
              <a:ext cx="1392689" cy="1392689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1195640" y="2438256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zh-CN" altLang="en-US" sz="5400" dirty="0">
                  <a:solidFill>
                    <a:srgbClr val="0070C0"/>
                  </a:solidFill>
                </a:rPr>
                <a:t>三</a:t>
              </a:r>
              <a:endParaRPr lang="zh-CN" altLang="en-US" sz="5400" dirty="0">
                <a:solidFill>
                  <a:srgbClr val="0070C0"/>
                </a:solidFill>
                <a:effectLst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20140" y="1004564"/>
            <a:ext cx="1550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TEXT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6441" y="2732489"/>
            <a:ext cx="224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Times New Roman" panose="02020603050405020304" charset="0"/>
                <a:cs typeface="Times New Roman" panose="02020603050405020304" charset="0"/>
              </a:rPr>
              <a:t>nǐ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 dirty="0" err="1">
                <a:latin typeface="Times New Roman" panose="02020603050405020304" charset="0"/>
                <a:cs typeface="Times New Roman" panose="02020603050405020304" charset="0"/>
              </a:rPr>
              <a:t>hǎo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 dirty="0" err="1">
                <a:latin typeface="Times New Roman" panose="02020603050405020304" charset="0"/>
                <a:cs typeface="Times New Roman" panose="02020603050405020304" charset="0"/>
              </a:rPr>
              <a:t>nǐ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 men </a:t>
            </a:r>
            <a:r>
              <a:rPr lang="en-US" altLang="zh-CN" sz="3600" dirty="0" err="1">
                <a:latin typeface="Times New Roman" panose="02020603050405020304" charset="0"/>
                <a:cs typeface="Times New Roman" panose="02020603050405020304" charset="0"/>
              </a:rPr>
              <a:t>hǎo</a:t>
            </a:r>
            <a:endParaRPr lang="zh-CN" alt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5026" y="2398643"/>
            <a:ext cx="454549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A: </a:t>
            </a:r>
            <a:r>
              <a:rPr lang="en-US" altLang="zh-CN" sz="3600" dirty="0" err="1">
                <a:latin typeface="Times New Roman" panose="02020603050405020304" charset="0"/>
                <a:cs typeface="Times New Roman" panose="02020603050405020304" charset="0"/>
              </a:rPr>
              <a:t>Nǐ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 dirty="0" err="1">
                <a:latin typeface="Times New Roman" panose="02020603050405020304" charset="0"/>
                <a:cs typeface="Times New Roman" panose="02020603050405020304" charset="0"/>
              </a:rPr>
              <a:t>hǎo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 ma ?</a:t>
            </a:r>
            <a:endParaRPr lang="en-US" alt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     (How are you?)</a:t>
            </a:r>
            <a:endParaRPr lang="en-US" alt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sz="3600" dirty="0" err="1">
                <a:latin typeface="Times New Roman" panose="02020603050405020304" charset="0"/>
                <a:cs typeface="Times New Roman" panose="02020603050405020304" charset="0"/>
              </a:rPr>
              <a:t>Hěn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 dirty="0" err="1">
                <a:latin typeface="Times New Roman" panose="02020603050405020304" charset="0"/>
                <a:cs typeface="Times New Roman" panose="02020603050405020304" charset="0"/>
              </a:rPr>
              <a:t>hǎo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B:   </a:t>
            </a:r>
            <a:r>
              <a:rPr lang="en-US" altLang="zh-CN" sz="3600" dirty="0" err="1">
                <a:latin typeface="Times New Roman" panose="02020603050405020304" charset="0"/>
                <a:cs typeface="Times New Roman" panose="02020603050405020304" charset="0"/>
              </a:rPr>
              <a:t>Hái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 dirty="0" err="1">
                <a:latin typeface="Times New Roman" panose="02020603050405020304" charset="0"/>
                <a:cs typeface="Times New Roman" panose="02020603050405020304" charset="0"/>
              </a:rPr>
              <a:t>kě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 dirty="0" err="1">
                <a:latin typeface="Times New Roman" panose="02020603050405020304" charset="0"/>
                <a:cs typeface="Times New Roman" panose="02020603050405020304" charset="0"/>
              </a:rPr>
              <a:t>yǐ</a:t>
            </a:r>
            <a:endParaRPr lang="en-US" altLang="zh-CN" sz="3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sz="3600" dirty="0" err="1">
                <a:latin typeface="Times New Roman" panose="02020603050405020304" charset="0"/>
                <a:cs typeface="Times New Roman" panose="02020603050405020304" charset="0"/>
              </a:rPr>
              <a:t>Bù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 </a:t>
            </a:r>
            <a:r>
              <a:rPr lang="en-US" altLang="zh-CN" sz="3600" dirty="0" err="1">
                <a:latin typeface="Times New Roman" panose="02020603050405020304" charset="0"/>
                <a:cs typeface="Times New Roman" panose="02020603050405020304" charset="0"/>
              </a:rPr>
              <a:t>hǎo</a:t>
            </a:r>
            <a:endParaRPr lang="zh-CN" alt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6745605" y="4290814"/>
            <a:ext cx="225288" cy="1215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776331" y="600609"/>
            <a:ext cx="1392689" cy="1392689"/>
            <a:chOff x="944111" y="2203578"/>
            <a:chExt cx="1392689" cy="1392689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11" y="2203578"/>
              <a:ext cx="1392689" cy="1392689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1195640" y="2438256"/>
              <a:ext cx="868680" cy="9220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zh-CN" altLang="en-US" sz="5400" dirty="0">
                  <a:gradFill>
                    <a:gsLst>
                      <a:gs pos="0">
                        <a:srgbClr val="14CD68"/>
                      </a:gs>
                      <a:gs pos="100000">
                        <a:srgbClr val="0B6E38"/>
                      </a:gs>
                    </a:gsLst>
                    <a:lin scaled="0"/>
                  </a:gradFill>
                </a:rPr>
                <a:t>三</a:t>
              </a:r>
              <a:endParaRPr lang="zh-CN" altLang="en-US" sz="54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056370" y="346710"/>
            <a:ext cx="27597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appellation of your families</a:t>
            </a:r>
            <a:endParaRPr lang="en-US" altLang="en-US" sz="3200" b="1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413715" y="1130072"/>
          <a:ext cx="9750425" cy="545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415737"/>
                <a:gridCol w="3268908"/>
                <a:gridCol w="3065780"/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relationship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father (</a:t>
                      </a:r>
                      <a:r>
                        <a:rPr lang="en-US" altLang="zh-CN" sz="2400" dirty="0" err="1"/>
                        <a:t>bà</a:t>
                      </a:r>
                      <a:r>
                        <a:rPr lang="en-US" altLang="zh-CN" sz="2400" dirty="0"/>
                        <a:t> </a:t>
                      </a:r>
                      <a:r>
                        <a:rPr lang="en-US" altLang="zh-CN" sz="2400" dirty="0" err="1"/>
                        <a:t>ba</a:t>
                      </a:r>
                      <a:r>
                        <a:rPr lang="en-US" altLang="zh-CN" sz="2400" dirty="0"/>
                        <a:t> )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mother (mā ma )</a:t>
                      </a:r>
                      <a:endParaRPr lang="en-US" altLang="zh-CN" sz="2400"/>
                    </a:p>
                  </a:txBody>
                  <a:tcPr/>
                </a:tc>
              </a:tr>
              <a:tr h="678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/>
                        <a:t>father (</a:t>
                      </a:r>
                      <a:r>
                        <a:rPr lang="en-US" altLang="zh-CN" sz="2400" b="1" dirty="0" err="1"/>
                        <a:t>bà</a:t>
                      </a:r>
                      <a:r>
                        <a:rPr lang="en-US" altLang="zh-CN" sz="2400" b="1" dirty="0"/>
                        <a:t> </a:t>
                      </a:r>
                      <a:r>
                        <a:rPr lang="en-US" altLang="zh-CN" sz="2400" b="1" dirty="0" err="1"/>
                        <a:t>ba</a:t>
                      </a:r>
                      <a:r>
                        <a:rPr lang="en-US" altLang="zh-CN" sz="2400" b="1" dirty="0"/>
                        <a:t> )</a:t>
                      </a:r>
                      <a:r>
                        <a:rPr lang="zh-CN" altLang="en-US" sz="2400" b="1" dirty="0"/>
                        <a:t>爸爸</a:t>
                      </a:r>
                      <a:endParaRPr lang="en-US" altLang="zh-CN" sz="2400" b="1" dirty="0"/>
                    </a:p>
                    <a:p>
                      <a:pPr algn="ctr">
                        <a:buNone/>
                      </a:pPr>
                      <a:endParaRPr lang="en-US" altLang="zh-C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/>
                        <a:t>grandpa (yé ye ) </a:t>
                      </a:r>
                      <a:r>
                        <a:rPr lang="zh-CN" altLang="en-US" sz="2400" b="1"/>
                        <a:t>爷爷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/>
                        <a:t>grandpa (</a:t>
                      </a:r>
                      <a:r>
                        <a:rPr lang="zh-CN" altLang="en-US" sz="2400" b="1"/>
                        <a:t>wài gōng</a:t>
                      </a:r>
                      <a:r>
                        <a:rPr lang="en-US" altLang="zh-CN" sz="2400" b="1"/>
                        <a:t>)</a:t>
                      </a:r>
                      <a:r>
                        <a:rPr lang="zh-CN" altLang="en-US" sz="2400" b="1"/>
                        <a:t>外公</a:t>
                      </a:r>
                      <a:endParaRPr lang="zh-CN" altLang="en-US" sz="2400" b="1"/>
                    </a:p>
                  </a:txBody>
                  <a:tcPr/>
                </a:tc>
              </a:tr>
              <a:tr h="970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/>
                        <a:t>mother (</a:t>
                      </a:r>
                      <a:r>
                        <a:rPr lang="en-US" altLang="zh-CN" sz="2400" b="1" dirty="0" err="1"/>
                        <a:t>mā</a:t>
                      </a:r>
                      <a:r>
                        <a:rPr lang="en-US" altLang="zh-CN" sz="2400" b="1" dirty="0"/>
                        <a:t> ma )</a:t>
                      </a:r>
                      <a:r>
                        <a:rPr lang="zh-CN" altLang="en-US" sz="2400" b="1" dirty="0"/>
                        <a:t>妈妈</a:t>
                      </a:r>
                      <a:endParaRPr lang="en-US" altLang="zh-CN" sz="2400" b="1" dirty="0"/>
                    </a:p>
                    <a:p>
                      <a:pPr algn="ctr">
                        <a:buNone/>
                      </a:pPr>
                      <a:endParaRPr lang="en-US" altLang="zh-C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/>
                        <a:t>grandma(nǎi nai) </a:t>
                      </a:r>
                      <a:r>
                        <a:rPr lang="zh-CN" altLang="en-US" sz="2400" b="1"/>
                        <a:t>奶奶</a:t>
                      </a:r>
                      <a:endParaRPr lang="zh-CN" altLang="en-US" sz="2400" b="1"/>
                    </a:p>
                    <a:p>
                      <a:pPr algn="ctr"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/>
                        <a:t>grandma (wài pó)</a:t>
                      </a:r>
                      <a:r>
                        <a:rPr lang="zh-CN" altLang="en-US" sz="2400" b="1"/>
                        <a:t>外婆</a:t>
                      </a:r>
                      <a:endParaRPr lang="zh-CN" altLang="en-US" sz="2400" b="1"/>
                    </a:p>
                  </a:txBody>
                  <a:tcPr/>
                </a:tc>
              </a:tr>
              <a:tr h="679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/>
                        <a:t>elder brother (</a:t>
                      </a:r>
                      <a:r>
                        <a:rPr lang="en-US" altLang="zh-CN" sz="2400" b="1" dirty="0" err="1"/>
                        <a:t>gē</a:t>
                      </a:r>
                      <a:r>
                        <a:rPr lang="en-US" altLang="zh-CN" sz="2400" b="1" dirty="0"/>
                        <a:t> </a:t>
                      </a:r>
                      <a:r>
                        <a:rPr lang="en-US" altLang="zh-CN" sz="2400" b="1" dirty="0" err="1"/>
                        <a:t>ge</a:t>
                      </a:r>
                      <a:r>
                        <a:rPr lang="en-US" altLang="zh-CN" sz="2400" b="1" dirty="0"/>
                        <a:t>) </a:t>
                      </a:r>
                      <a:r>
                        <a:rPr lang="zh-CN" altLang="en-US" sz="2400" b="1" dirty="0"/>
                        <a:t>哥哥</a:t>
                      </a:r>
                      <a:r>
                        <a:rPr lang="en-US" altLang="zh-CN" sz="2400" b="1" dirty="0"/>
                        <a:t> </a:t>
                      </a:r>
                      <a:endParaRPr lang="zh-CN" altLang="en-US" sz="2400" b="1" dirty="0"/>
                    </a:p>
                    <a:p>
                      <a:pPr algn="ctr">
                        <a:buNone/>
                      </a:pP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/>
                        <a:t>uncle (bó bo) </a:t>
                      </a:r>
                      <a:r>
                        <a:rPr lang="zh-CN" altLang="en-US" sz="2400" b="1"/>
                        <a:t>伯伯</a:t>
                      </a:r>
                      <a:endParaRPr lang="zh-CN" altLang="en-US" sz="2400" b="1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="1"/>
                    </a:p>
                    <a:p>
                      <a:pPr algn="ctr">
                        <a:buNone/>
                      </a:pPr>
                      <a:endParaRPr lang="en-US" altLang="zh-CN" sz="2400" b="1"/>
                    </a:p>
                    <a:p>
                      <a:pPr algn="ctr">
                        <a:buNone/>
                      </a:pPr>
                      <a:r>
                        <a:rPr lang="en-US" altLang="zh-CN" sz="2400" b="1"/>
                        <a:t>uncle (jiù jiu) </a:t>
                      </a:r>
                      <a:r>
                        <a:rPr lang="zh-CN" altLang="en-US" sz="2400" b="1"/>
                        <a:t>舅舅</a:t>
                      </a:r>
                      <a:endParaRPr lang="zh-CN" altLang="en-US" sz="2400" b="1"/>
                    </a:p>
                  </a:txBody>
                  <a:tcPr/>
                </a:tc>
              </a:tr>
              <a:tr h="678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/>
                        <a:t>little brother (dì di) </a:t>
                      </a:r>
                      <a:endParaRPr lang="en-US" altLang="zh-CN" sz="2400" b="1"/>
                    </a:p>
                    <a:p>
                      <a:pPr algn="ctr">
                        <a:buNone/>
                      </a:pPr>
                      <a:r>
                        <a:rPr lang="zh-CN" altLang="en-US" sz="2400" b="1"/>
                        <a:t>弟弟</a:t>
                      </a:r>
                      <a:endParaRPr lang="zh-CN" altLang="en-US" sz="2400" b="1"/>
                    </a:p>
                    <a:p>
                      <a:pPr algn="ctr"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/>
                        <a:t>uncle (shū shu) </a:t>
                      </a:r>
                      <a:r>
                        <a:rPr lang="zh-CN" altLang="en-US" sz="2400" b="1"/>
                        <a:t>叔叔</a:t>
                      </a:r>
                      <a:endParaRPr lang="zh-CN" altLang="en-US" sz="2400" b="1"/>
                    </a:p>
                  </a:txBody>
                  <a:tcPr/>
                </a:tc>
                <a:tc vMerge="1">
                  <a:tcPr/>
                </a:tc>
              </a:tr>
              <a:tr h="679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/>
                        <a:t>sister (</a:t>
                      </a:r>
                      <a:r>
                        <a:rPr lang="zh-CN" altLang="en-US" sz="2400" b="1"/>
                        <a:t>jiě mèi）姐妹</a:t>
                      </a:r>
                      <a:endParaRPr lang="en-US" altLang="zh-CN" sz="2400" b="1"/>
                    </a:p>
                    <a:p>
                      <a:pPr algn="ctr">
                        <a:buNone/>
                      </a:pP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/>
                        <a:t>aunt (gū gu) </a:t>
                      </a:r>
                      <a:r>
                        <a:rPr lang="zh-CN" altLang="en-US" sz="2400" b="1"/>
                        <a:t>姑姑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/>
                        <a:t>aunt (ā </a:t>
                      </a:r>
                      <a:r>
                        <a:rPr lang="en-US" altLang="zh-CN" sz="2400" b="1" dirty="0" err="1"/>
                        <a:t>yí</a:t>
                      </a:r>
                      <a:r>
                        <a:rPr lang="en-US" altLang="zh-CN" sz="2400" b="1" dirty="0"/>
                        <a:t>) </a:t>
                      </a:r>
                      <a:r>
                        <a:rPr lang="zh-CN" altLang="en-US" sz="2400" b="1" dirty="0"/>
                        <a:t>阿姨</a:t>
                      </a: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810385" y="2682240"/>
            <a:ext cx="6722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Thank you!</a:t>
            </a:r>
            <a:endParaRPr lang="en-US" altLang="zh-CN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09215" y="133493"/>
            <a:ext cx="6764020" cy="1859805"/>
            <a:chOff x="476995" y="1736462"/>
            <a:chExt cx="6764020" cy="185980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95" y="1736462"/>
              <a:ext cx="1859805" cy="1859805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4744195" y="2468373"/>
              <a:ext cx="2496820" cy="10763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  neutral tone 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     p 5, p86 </a:t>
              </a:r>
              <a:endParaRPr lang="en-US" altLang="zh-CN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95461" y="600609"/>
            <a:ext cx="2001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5881" y="1941729"/>
            <a:ext cx="9500235" cy="3697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Some syllables in Mandarin Chinese are pronounced both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slightlt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and lightly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no tone mark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nǐ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men 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hǎo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; 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mā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ma (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reduplicative words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appear after another syllable or between other syllables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cannot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appear as the first syllable of a word or a sentence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776331" y="600609"/>
            <a:ext cx="1392689" cy="1392689"/>
            <a:chOff x="944111" y="2203578"/>
            <a:chExt cx="1392689" cy="1392689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11" y="2203578"/>
              <a:ext cx="1392689" cy="1392689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1195640" y="2438256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zh-CN" altLang="en-US" sz="5400" dirty="0">
                  <a:solidFill>
                    <a:srgbClr val="FF0000"/>
                  </a:solidFill>
                  <a:effectLst/>
                </a:rPr>
                <a:t>二</a:t>
              </a:r>
              <a:endParaRPr lang="zh-CN" altLang="en-US" sz="5400" dirty="0">
                <a:solidFill>
                  <a:srgbClr val="FF0000"/>
                </a:solidFill>
                <a:effectLst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95461" y="600609"/>
            <a:ext cx="2001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Initials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shēng mǔ</a:t>
            </a:r>
            <a:endParaRPr lang="en-US" altLang="zh-CN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0000" t="24142" r="27282" b="44345"/>
          <a:stretch>
            <a:fillRect/>
          </a:stretch>
        </p:blipFill>
        <p:spPr>
          <a:xfrm>
            <a:off x="1121884" y="2644405"/>
            <a:ext cx="10286046" cy="2905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80185" y="304463"/>
            <a:ext cx="1688836" cy="1688836"/>
            <a:chOff x="647965" y="1907432"/>
            <a:chExt cx="1688836" cy="1688836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65" y="1907432"/>
              <a:ext cx="1688836" cy="1688836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647965" y="2261719"/>
              <a:ext cx="1688836" cy="9802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  Initials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shēng mǔ</a:t>
              </a:r>
              <a:endPara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53226" y="1225686"/>
            <a:ext cx="2001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P 57-58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6171" t="43873" r="63382" b="45221"/>
          <a:stretch>
            <a:fillRect/>
          </a:stretch>
        </p:blipFill>
        <p:spPr>
          <a:xfrm>
            <a:off x="2453061" y="2228883"/>
            <a:ext cx="2001076" cy="1174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4085" y="3888105"/>
            <a:ext cx="58432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The location is the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hindmost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. They are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velars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that are articulated by the coordination of the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back part of the tongue surface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and the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soft palate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1298575"/>
            <a:ext cx="5251450" cy="4260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80185" y="304463"/>
            <a:ext cx="1688836" cy="1688836"/>
            <a:chOff x="647965" y="1907432"/>
            <a:chExt cx="1688836" cy="1688836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65" y="1907432"/>
              <a:ext cx="1688836" cy="1688836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647965" y="2261719"/>
              <a:ext cx="1688836" cy="9802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  Initials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shēng mǔ</a:t>
              </a:r>
              <a:endPara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95461" y="1054236"/>
            <a:ext cx="2001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P 57-58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9781" y="2056952"/>
            <a:ext cx="8905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They are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dorsals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pronounced by the coordination of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tongue surface 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and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hard palate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480" y="3429000"/>
            <a:ext cx="110121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&amp;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: firstly the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tongue surface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is raised so that it can touch the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soft palate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. Then a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narrow passage 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is opened to let the airstream go out.</a:t>
            </a:r>
            <a:endParaRPr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is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unaspirated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while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aspirated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strong release of breath is made)</a:t>
            </a:r>
            <a:endParaRPr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: the tongue surface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should not 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touch the hard palate. There always exists a narrow passage between them </a:t>
            </a:r>
            <a:endParaRPr lang="zh-C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37609" t="43668" r="52608" b="44926"/>
          <a:stretch>
            <a:fillRect/>
          </a:stretch>
        </p:blipFill>
        <p:spPr>
          <a:xfrm>
            <a:off x="676192" y="1966731"/>
            <a:ext cx="2027582" cy="1329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03978" y="173549"/>
            <a:ext cx="3132663" cy="1877472"/>
            <a:chOff x="571758" y="1776518"/>
            <a:chExt cx="3132663" cy="187747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58" y="1776518"/>
              <a:ext cx="1877472" cy="1877472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692058" y="2238201"/>
              <a:ext cx="30123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  Initials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shēng mǔ</a:t>
              </a:r>
              <a:endPara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20140" y="1004564"/>
            <a:ext cx="1550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P 42-43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5435" t="53335" r="58478" b="35645"/>
          <a:stretch>
            <a:fillRect/>
          </a:stretch>
        </p:blipFill>
        <p:spPr>
          <a:xfrm>
            <a:off x="4367297" y="2760951"/>
            <a:ext cx="2603235" cy="10025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33855" y="4371975"/>
            <a:ext cx="93967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the coordination of the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raised tongue tip 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and the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front part of hard palate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03978" y="173549"/>
            <a:ext cx="3132663" cy="1877472"/>
            <a:chOff x="571758" y="1776518"/>
            <a:chExt cx="3132663" cy="187747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58" y="1776518"/>
              <a:ext cx="1877472" cy="1877472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692058" y="2238201"/>
              <a:ext cx="30123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  Initials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shēng mǔ</a:t>
              </a:r>
              <a:endPara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20140" y="1004564"/>
            <a:ext cx="1550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P 42-43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5435" t="53335" r="58478" b="35645"/>
          <a:stretch>
            <a:fillRect/>
          </a:stretch>
        </p:blipFill>
        <p:spPr>
          <a:xfrm>
            <a:off x="524277" y="634971"/>
            <a:ext cx="2603235" cy="10025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635" y="2051050"/>
            <a:ext cx="113607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zh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&amp;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ch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: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tongue tip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initially touches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hard palate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, then a narrow passage is opened to let the airstream go through.</a:t>
            </a:r>
            <a:endParaRPr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b="1" dirty="0" err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sh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: the tongue tip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should not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touch the hard palate, and hence there always exists a narrow passage between them.</a:t>
            </a:r>
            <a:endParaRPr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zh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vs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ch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zh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is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unaspirated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, while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ch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aspirated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b="1" dirty="0" err="1">
                <a:latin typeface="Times New Roman" panose="02020603050405020304" charset="0"/>
                <a:cs typeface="Times New Roman" panose="02020603050405020304" charset="0"/>
              </a:rPr>
              <a:t>sh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vs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 r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: the vocal cords should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vibrate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 while pronouncing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US" altLang="zh-CN" sz="2800" b="1" dirty="0">
              <a:solidFill>
                <a:srgbClr val="FFC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03978" y="173549"/>
            <a:ext cx="3132663" cy="1877472"/>
            <a:chOff x="571758" y="1776518"/>
            <a:chExt cx="3132663" cy="187747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58" y="1776518"/>
              <a:ext cx="1877472" cy="1877472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692058" y="2238201"/>
              <a:ext cx="30123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  Initials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shēng mǔ</a:t>
              </a:r>
              <a:endPara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20140" y="1004564"/>
            <a:ext cx="155050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P 27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0852" y="1924354"/>
            <a:ext cx="8117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the coordination between the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tongue tip 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and the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inner side of the upper incisors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4887" y="3591339"/>
            <a:ext cx="10953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z &amp; c: the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tongue tip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initially makes contact with the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inner side of the upper incisors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before a narrow passage is opened to let the airstream go out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vs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is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unaspirated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while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c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is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aspirated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: the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tongue tip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should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not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touch the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inner side of the upper incisor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 and there always exists a narrow passage between them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41305" t="53335" r="50978" b="35452"/>
          <a:stretch>
            <a:fillRect/>
          </a:stretch>
        </p:blipFill>
        <p:spPr>
          <a:xfrm>
            <a:off x="524278" y="2013408"/>
            <a:ext cx="1996742" cy="1631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09215" y="133493"/>
            <a:ext cx="1859805" cy="1859805"/>
            <a:chOff x="476995" y="1736462"/>
            <a:chExt cx="1859805" cy="185980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95" y="1736462"/>
              <a:ext cx="1859805" cy="1859805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476995" y="2203578"/>
              <a:ext cx="185980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  Initials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zh-CN" altLang="en-US" sz="3200" b="1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shēng mǔ</a:t>
              </a:r>
              <a:endParaRPr lang="en-US" altLang="zh-CN" sz="32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95461" y="600609"/>
            <a:ext cx="2001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64004" t="43609" r="28769" b="45468"/>
          <a:stretch>
            <a:fillRect/>
          </a:stretch>
        </p:blipFill>
        <p:spPr>
          <a:xfrm>
            <a:off x="4240530" y="2719705"/>
            <a:ext cx="3711575" cy="315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2496</Words>
  <Application>WPS 演示</Application>
  <PresentationFormat>宽屏</PresentationFormat>
  <Paragraphs>178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Times New Roman</vt:lpstr>
      <vt:lpstr>楷体</vt:lpstr>
      <vt:lpstr>&amp;quot</vt:lpstr>
      <vt:lpstr>Segoe Print</vt:lpstr>
      <vt:lpstr>Arial Unicode MS</vt:lpstr>
      <vt:lpstr>等线 Light</vt:lpstr>
      <vt:lpstr>等线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Σ(っ °Д °;)っ</cp:lastModifiedBy>
  <cp:revision>41</cp:revision>
  <dcterms:created xsi:type="dcterms:W3CDTF">2020-09-21T14:12:00Z</dcterms:created>
  <dcterms:modified xsi:type="dcterms:W3CDTF">2021-09-10T01:26:46Z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5D46039045BF4A07A9BF750F66230DD2</vt:lpwstr>
  </property>
</Properties>
</file>