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35"/>
        <p:guide pos="21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A46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1249" y="2803017"/>
            <a:ext cx="8969501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0000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0000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0000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A46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0889" y="644728"/>
            <a:ext cx="557022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0000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4078" y="1841119"/>
            <a:ext cx="11089005" cy="272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5.jpeg"/><Relationship Id="rId5" Type="http://schemas.openxmlformats.org/officeDocument/2006/relationships/image" Target="../media/image74.jpeg"/><Relationship Id="rId4" Type="http://schemas.openxmlformats.org/officeDocument/2006/relationships/image" Target="../media/image73.jpeg"/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image" Target="../media/image70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3.jpeg"/><Relationship Id="rId7" Type="http://schemas.openxmlformats.org/officeDocument/2006/relationships/image" Target="../media/image82.jpeg"/><Relationship Id="rId6" Type="http://schemas.openxmlformats.org/officeDocument/2006/relationships/image" Target="../media/image81.jpeg"/><Relationship Id="rId5" Type="http://schemas.openxmlformats.org/officeDocument/2006/relationships/image" Target="../media/image80.jpeg"/><Relationship Id="rId4" Type="http://schemas.openxmlformats.org/officeDocument/2006/relationships/image" Target="../media/image79.jpeg"/><Relationship Id="rId3" Type="http://schemas.openxmlformats.org/officeDocument/2006/relationships/image" Target="../media/image78.jpeg"/><Relationship Id="rId2" Type="http://schemas.openxmlformats.org/officeDocument/2006/relationships/image" Target="../media/image77.jpeg"/><Relationship Id="rId1" Type="http://schemas.openxmlformats.org/officeDocument/2006/relationships/image" Target="../media/image7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jpeg"/><Relationship Id="rId7" Type="http://schemas.openxmlformats.org/officeDocument/2006/relationships/image" Target="../media/image16.jpeg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5.jpeg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jpeg"/><Relationship Id="rId8" Type="http://schemas.openxmlformats.org/officeDocument/2006/relationships/image" Target="../media/image48.jpeg"/><Relationship Id="rId7" Type="http://schemas.openxmlformats.org/officeDocument/2006/relationships/image" Target="../media/image47.jpeg"/><Relationship Id="rId6" Type="http://schemas.openxmlformats.org/officeDocument/2006/relationships/image" Target="../media/image46.png"/><Relationship Id="rId5" Type="http://schemas.openxmlformats.org/officeDocument/2006/relationships/image" Target="../media/image45.jpeg"/><Relationship Id="rId4" Type="http://schemas.openxmlformats.org/officeDocument/2006/relationships/image" Target="../media/image44.png"/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1.jpeg"/><Relationship Id="rId10" Type="http://schemas.openxmlformats.org/officeDocument/2006/relationships/image" Target="../media/image50.jpeg"/><Relationship Id="rId1" Type="http://schemas.openxmlformats.org/officeDocument/2006/relationships/image" Target="../media/image4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jpeg"/><Relationship Id="rId8" Type="http://schemas.openxmlformats.org/officeDocument/2006/relationships/image" Target="../media/image59.jpeg"/><Relationship Id="rId7" Type="http://schemas.openxmlformats.org/officeDocument/2006/relationships/image" Target="../media/image58.jpeg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55.jpeg"/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62.jpeg"/><Relationship Id="rId10" Type="http://schemas.openxmlformats.org/officeDocument/2006/relationships/image" Target="../media/image61.jpeg"/><Relationship Id="rId1" Type="http://schemas.openxmlformats.org/officeDocument/2006/relationships/image" Target="../media/image5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9.jpeg"/><Relationship Id="rId6" Type="http://schemas.openxmlformats.org/officeDocument/2006/relationships/image" Target="../media/image68.jpeg"/><Relationship Id="rId5" Type="http://schemas.openxmlformats.org/officeDocument/2006/relationships/image" Target="../media/image67.jpeg"/><Relationship Id="rId4" Type="http://schemas.openxmlformats.org/officeDocument/2006/relationships/image" Target="../media/image66.jpeg"/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image" Target="../media/image6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87595" y="5130165"/>
            <a:ext cx="3012440" cy="76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solidFill>
                  <a:srgbClr val="4E3A2F"/>
                </a:solidFill>
                <a:latin typeface="Arial" panose="020B0604020202020204"/>
                <a:cs typeface="Arial" panose="020B0604020202020204"/>
              </a:rPr>
              <a:t>伊曼沙</a:t>
            </a:r>
            <a:endParaRPr sz="2400" b="1" dirty="0">
              <a:solidFill>
                <a:srgbClr val="4E3A2F"/>
              </a:solidFill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dirty="0">
                <a:solidFill>
                  <a:srgbClr val="4E3A2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0" dirty="0">
                <a:solidFill>
                  <a:srgbClr val="4E3A2F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lang="en-US" sz="2400" b="1" spc="150" dirty="0">
                <a:solidFill>
                  <a:srgbClr val="4E3A2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b="1" spc="150" dirty="0">
                <a:solidFill>
                  <a:srgbClr val="4E3A2F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lang="en-US" sz="2400" b="1" spc="150" dirty="0">
                <a:solidFill>
                  <a:srgbClr val="4E3A2F"/>
                </a:solidFill>
                <a:latin typeface="Arial" panose="020B0604020202020204"/>
                <a:cs typeface="Arial" panose="020B0604020202020204"/>
              </a:rPr>
              <a:t>61014</a:t>
            </a:r>
            <a:r>
              <a:rPr sz="2400" b="1" spc="-240" dirty="0">
                <a:solidFill>
                  <a:srgbClr val="4E3A2F"/>
                </a:solidFill>
                <a:latin typeface="Arial" panose="020B0604020202020204"/>
                <a:cs typeface="Arial" panose="020B0604020202020204"/>
              </a:rPr>
              <a:t> </a:t>
            </a:r>
            <a:endParaRPr sz="2400" b="1" spc="-240" dirty="0">
              <a:solidFill>
                <a:srgbClr val="4E3A2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90916" y="4745735"/>
            <a:ext cx="1527048" cy="15468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2225040" cy="1677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26052" y="50292"/>
            <a:ext cx="1935479" cy="1627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25039" y="0"/>
            <a:ext cx="2001012" cy="1682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28588" y="0"/>
            <a:ext cx="2286000" cy="1620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71559" y="3047"/>
            <a:ext cx="949451" cy="1615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77983" y="0"/>
            <a:ext cx="2414014" cy="1621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59099" y="4735311"/>
            <a:ext cx="1759401" cy="15603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Rectangles 11"/>
          <p:cNvSpPr/>
          <p:nvPr/>
        </p:nvSpPr>
        <p:spPr>
          <a:xfrm>
            <a:off x="961708" y="2829560"/>
            <a:ext cx="10268585" cy="25533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sz="8800" b="1" spc="-40" dirty="0">
                <a:blipFill>
                  <a:blip r:embed="rId9"/>
                  <a:stretch>
                    <a:fillRect/>
                  </a:stretch>
                </a:blipFill>
                <a:effectLst/>
                <a:latin typeface="Arial" panose="020B0604020202020204"/>
                <a:cs typeface="Arial" panose="020B0604020202020204"/>
                <a:sym typeface="+mn-ea"/>
              </a:rPr>
              <a:t>Chinese </a:t>
            </a:r>
            <a:r>
              <a:rPr sz="8800" b="1" spc="-45" dirty="0">
                <a:blipFill>
                  <a:blip r:embed="rId9"/>
                  <a:stretch>
                    <a:fillRect/>
                  </a:stretch>
                </a:blipFill>
                <a:effectLst/>
                <a:latin typeface="Arial" panose="020B0604020202020204"/>
                <a:cs typeface="Arial" panose="020B0604020202020204"/>
                <a:sym typeface="+mn-ea"/>
              </a:rPr>
              <a:t>Martial </a:t>
            </a:r>
            <a:r>
              <a:rPr sz="8800" b="1" spc="-35" dirty="0">
                <a:blipFill>
                  <a:blip r:embed="rId9"/>
                  <a:stretch>
                    <a:fillRect/>
                  </a:stretch>
                </a:blipFill>
                <a:effectLst/>
                <a:latin typeface="Arial" panose="020B0604020202020204"/>
                <a:cs typeface="Arial" panose="020B0604020202020204"/>
                <a:sym typeface="+mn-ea"/>
              </a:rPr>
              <a:t>Art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2158" y="725804"/>
            <a:ext cx="4613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Chinese </a:t>
            </a:r>
            <a:r>
              <a:rPr spc="-30" dirty="0"/>
              <a:t>Qi</a:t>
            </a:r>
            <a:r>
              <a:rPr spc="-215" dirty="0"/>
              <a:t> </a:t>
            </a:r>
            <a:r>
              <a:rPr spc="-45" dirty="0"/>
              <a:t>Gong</a:t>
            </a:r>
            <a:endParaRPr spc="-45" dirty="0"/>
          </a:p>
        </p:txBody>
      </p:sp>
      <p:sp>
        <p:nvSpPr>
          <p:cNvPr id="5" name="object 5"/>
          <p:cNvSpPr txBox="1"/>
          <p:nvPr/>
        </p:nvSpPr>
        <p:spPr>
          <a:xfrm>
            <a:off x="589584" y="1700911"/>
            <a:ext cx="10862310" cy="286194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921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Qigong (Chi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Kung)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is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considered an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essence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Chinese </a:t>
            </a:r>
            <a:r>
              <a:rPr sz="2400" spc="-1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Kung</a:t>
            </a:r>
            <a:r>
              <a:rPr sz="2400" spc="8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Fu.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  <a:p>
            <a:pPr marL="12700" marR="470535" indent="16510">
              <a:lnSpc>
                <a:spcPts val="2590"/>
              </a:lnSpc>
              <a:spcBef>
                <a:spcPts val="1435"/>
              </a:spcBef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is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an ancient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Chinese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health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care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system that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integrates physical 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exercise, breath control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and mental</a:t>
            </a:r>
            <a:r>
              <a:rPr sz="2400" spc="6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training.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  <a:p>
            <a:pPr marL="12700" marR="5080" indent="16510">
              <a:lnSpc>
                <a:spcPts val="2590"/>
              </a:lnSpc>
              <a:spcBef>
                <a:spcPts val="1410"/>
              </a:spcBef>
            </a:pP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Qi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means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 life force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or energy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that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exists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throughout the universe.  Qigong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means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cultivating </a:t>
            </a:r>
            <a:r>
              <a:rPr sz="2400" spc="-3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energy,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which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is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 beneficial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exercise </a:t>
            </a:r>
            <a:r>
              <a:rPr sz="2400" spc="-1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way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to  strengthen the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physical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conditions, increase vitality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keep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people  </a:t>
            </a:r>
            <a:r>
              <a:rPr sz="2400" spc="-3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healthy.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9976" y="252984"/>
            <a:ext cx="1440180" cy="14401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0623" y="4572000"/>
            <a:ext cx="2522220" cy="1673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816083" y="4431791"/>
            <a:ext cx="2010155" cy="1367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65576" y="4334255"/>
            <a:ext cx="3810000" cy="1989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32519" y="219456"/>
            <a:ext cx="2167128" cy="1407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87411" y="4864608"/>
            <a:ext cx="2074163" cy="1380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6038" y="752602"/>
            <a:ext cx="6935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Kung </a:t>
            </a:r>
            <a:r>
              <a:rPr spc="-25" dirty="0"/>
              <a:t>Fu </a:t>
            </a:r>
            <a:r>
              <a:rPr spc="-45" dirty="0"/>
              <a:t>Schools </a:t>
            </a:r>
            <a:r>
              <a:rPr spc="-30" dirty="0"/>
              <a:t>in</a:t>
            </a:r>
            <a:r>
              <a:rPr spc="-315" dirty="0"/>
              <a:t> </a:t>
            </a:r>
            <a:r>
              <a:rPr spc="-45" dirty="0"/>
              <a:t>China</a:t>
            </a:r>
            <a:endParaRPr spc="-45" dirty="0"/>
          </a:p>
        </p:txBody>
      </p:sp>
      <p:sp>
        <p:nvSpPr>
          <p:cNvPr id="5" name="object 5"/>
          <p:cNvSpPr txBox="1"/>
          <p:nvPr/>
        </p:nvSpPr>
        <p:spPr>
          <a:xfrm>
            <a:off x="6570616" y="4182325"/>
            <a:ext cx="2723515" cy="370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ernal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externa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3505" marR="1092200" indent="-91440">
              <a:lnSpc>
                <a:spcPts val="2590"/>
              </a:lnSpc>
              <a:spcBef>
                <a:spcPts val="425"/>
              </a:spcBef>
              <a:buClr>
                <a:srgbClr val="EFA12D"/>
              </a:buClr>
              <a:buSzPct val="96000"/>
              <a:buFont typeface="Wingdings" panose="05000000000000000000"/>
              <a:buChar char=""/>
              <a:tabLst>
                <a:tab pos="153035" algn="l"/>
              </a:tabLst>
            </a:pPr>
            <a:r>
              <a:rPr spc="-5" dirty="0"/>
              <a:t>Chinese </a:t>
            </a:r>
            <a:r>
              <a:rPr spc="-15" dirty="0"/>
              <a:t>Kung </a:t>
            </a:r>
            <a:r>
              <a:rPr dirty="0"/>
              <a:t>Fu </a:t>
            </a:r>
            <a:r>
              <a:rPr spc="-5" dirty="0"/>
              <a:t>learning </a:t>
            </a:r>
            <a:r>
              <a:rPr dirty="0"/>
              <a:t>gains </a:t>
            </a:r>
            <a:r>
              <a:rPr spc="-5" dirty="0"/>
              <a:t>popularity </a:t>
            </a:r>
            <a:r>
              <a:rPr dirty="0"/>
              <a:t>mainly </a:t>
            </a:r>
            <a:r>
              <a:rPr spc="-5" dirty="0"/>
              <a:t>because </a:t>
            </a:r>
            <a:r>
              <a:rPr dirty="0"/>
              <a:t>of </a:t>
            </a:r>
            <a:r>
              <a:rPr spc="-5" dirty="0"/>
              <a:t>its  </a:t>
            </a:r>
            <a:r>
              <a:rPr dirty="0"/>
              <a:t>emphasis on fitness and</a:t>
            </a:r>
            <a:r>
              <a:rPr spc="30" dirty="0"/>
              <a:t> </a:t>
            </a:r>
            <a:r>
              <a:rPr spc="-10" dirty="0"/>
              <a:t>self-defense.</a:t>
            </a:r>
            <a:endParaRPr spc="-10" dirty="0"/>
          </a:p>
          <a:p>
            <a:pPr marL="103505" marR="5080" indent="-91440">
              <a:lnSpc>
                <a:spcPts val="2590"/>
              </a:lnSpc>
              <a:spcBef>
                <a:spcPts val="1400"/>
              </a:spcBef>
              <a:buClr>
                <a:srgbClr val="EFA12D"/>
              </a:buClr>
              <a:buSzPct val="96000"/>
              <a:buFont typeface="Wingdings" panose="05000000000000000000"/>
              <a:buChar char=""/>
              <a:tabLst>
                <a:tab pos="153035" algn="l"/>
              </a:tabLst>
            </a:pPr>
            <a:r>
              <a:rPr spc="-10" dirty="0"/>
              <a:t>Nowadays, </a:t>
            </a:r>
            <a:r>
              <a:rPr spc="-5" dirty="0"/>
              <a:t>many training centers, </a:t>
            </a:r>
            <a:r>
              <a:rPr dirty="0"/>
              <a:t>clubs or </a:t>
            </a:r>
            <a:r>
              <a:rPr spc="-5" dirty="0"/>
              <a:t>schools are </a:t>
            </a:r>
            <a:r>
              <a:rPr dirty="0"/>
              <a:t>open to  </a:t>
            </a:r>
            <a:r>
              <a:rPr spc="-5" dirty="0"/>
              <a:t>enrolling </a:t>
            </a:r>
            <a:r>
              <a:rPr dirty="0"/>
              <a:t>enthusiasts. </a:t>
            </a:r>
            <a:r>
              <a:rPr spc="-5" dirty="0"/>
              <a:t>They </a:t>
            </a:r>
            <a:r>
              <a:rPr spc="-15" dirty="0"/>
              <a:t>have </a:t>
            </a:r>
            <a:r>
              <a:rPr dirty="0"/>
              <a:t>to </a:t>
            </a:r>
            <a:r>
              <a:rPr spc="-5" dirty="0"/>
              <a:t>pass tests to </a:t>
            </a:r>
            <a:r>
              <a:rPr dirty="0"/>
              <a:t>weed </a:t>
            </a:r>
            <a:r>
              <a:rPr spc="-5" dirty="0"/>
              <a:t>out the ill </a:t>
            </a:r>
            <a:r>
              <a:rPr dirty="0"/>
              <a:t>suited  and retain the</a:t>
            </a:r>
            <a:r>
              <a:rPr spc="10" dirty="0"/>
              <a:t> </a:t>
            </a:r>
            <a:r>
              <a:rPr spc="-5" dirty="0"/>
              <a:t>committed.</a:t>
            </a:r>
            <a:endParaRPr spc="-5" dirty="0"/>
          </a:p>
          <a:p>
            <a:pPr marL="152400" indent="-140335">
              <a:lnSpc>
                <a:spcPts val="2735"/>
              </a:lnSpc>
              <a:spcBef>
                <a:spcPts val="1080"/>
              </a:spcBef>
              <a:buClr>
                <a:srgbClr val="EFA12D"/>
              </a:buClr>
              <a:buSzPct val="96000"/>
              <a:buFont typeface="Wingdings" panose="05000000000000000000"/>
              <a:buChar char=""/>
              <a:tabLst>
                <a:tab pos="153035" algn="l"/>
              </a:tabLst>
            </a:pPr>
            <a:r>
              <a:rPr spc="-5" dirty="0"/>
              <a:t>The training </a:t>
            </a:r>
            <a:r>
              <a:rPr dirty="0"/>
              <a:t>includes the basic skills, </a:t>
            </a:r>
            <a:r>
              <a:rPr spc="-5" dirty="0"/>
              <a:t>routines, weapons</a:t>
            </a:r>
            <a:r>
              <a:rPr spc="60" dirty="0"/>
              <a:t> </a:t>
            </a:r>
            <a:r>
              <a:rPr dirty="0"/>
              <a:t>h</a:t>
            </a:r>
            <a:endParaRPr dirty="0"/>
          </a:p>
          <a:p>
            <a:pPr marL="3135630">
              <a:lnSpc>
                <a:spcPts val="2735"/>
              </a:lnSpc>
              <a:tabLst>
                <a:tab pos="8869680" algn="l"/>
              </a:tabLst>
            </a:pPr>
            <a:r>
              <a:rPr dirty="0"/>
              <a:t>h the </a:t>
            </a:r>
            <a:r>
              <a:rPr spc="-10" dirty="0"/>
              <a:t>practice</a:t>
            </a:r>
            <a:r>
              <a:rPr spc="1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5" dirty="0"/>
              <a:t>int	</a:t>
            </a:r>
            <a:r>
              <a:rPr dirty="0"/>
              <a:t>l</a:t>
            </a:r>
            <a:r>
              <a:rPr spc="10" dirty="0"/>
              <a:t> </a:t>
            </a:r>
            <a:r>
              <a:rPr dirty="0"/>
              <a:t>s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442550" y="3853447"/>
            <a:ext cx="1794510" cy="6997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03200" indent="-203835">
              <a:lnSpc>
                <a:spcPts val="2590"/>
              </a:lnSpc>
              <a:spcBef>
                <a:spcPts val="340"/>
              </a:spcBef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andling</a:t>
            </a:r>
            <a:r>
              <a:rPr sz="2400" spc="-7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and 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kills are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218" y="4182325"/>
            <a:ext cx="3032125" cy="70040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ts val="2735"/>
              </a:lnSpc>
              <a:spcBef>
                <a:spcPts val="15"/>
              </a:spcBef>
            </a:pP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others, among</a:t>
            </a:r>
            <a:r>
              <a:rPr sz="2400" spc="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whic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  <a:p>
            <a:pPr>
              <a:lnSpc>
                <a:spcPts val="2735"/>
              </a:lnSpc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most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important.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94519" y="5399532"/>
            <a:ext cx="2427731" cy="13578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28047" y="3750564"/>
            <a:ext cx="2394204" cy="1568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42227" y="4114673"/>
            <a:ext cx="2683763" cy="2010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50564" y="4538471"/>
            <a:ext cx="2688336" cy="2013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52076" y="222504"/>
            <a:ext cx="1484376" cy="1412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4404" y="5326379"/>
            <a:ext cx="3438144" cy="1333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2336" y="4187952"/>
            <a:ext cx="3182112" cy="970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4359" y="409955"/>
            <a:ext cx="1176528" cy="1213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4" grpId="0" animBg="1"/>
      <p:bldP spid="14" grpId="1" animBg="1"/>
      <p:bldP spid="12" grpId="0" animBg="1"/>
      <p:bldP spid="12" grpId="1" animBg="1"/>
      <p:bldP spid="11" grpId="0" animBg="1"/>
      <p:bldP spid="11" grpId="1" animBg="1"/>
      <p:bldP spid="10" grpId="0" animBg="1"/>
      <p:bldP spid="10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1600200" y="2133600"/>
            <a:ext cx="9146540" cy="221488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13800" b="1">
                <a:ln/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altLang="zh-CN" sz="13800" b="1">
              <a:ln/>
              <a:blipFill>
                <a:blip r:embed="rId1"/>
                <a:stretch>
                  <a:fillRect/>
                </a:stretch>
              </a:blip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9326" y="1356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0341" y="1736928"/>
            <a:ext cx="6356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895" indent="-163830">
              <a:lnSpc>
                <a:spcPct val="100000"/>
              </a:lnSpc>
              <a:spcBef>
                <a:spcPts val="95"/>
              </a:spcBef>
              <a:buClr>
                <a:srgbClr val="EFA12D"/>
              </a:buClr>
              <a:buSzPct val="96000"/>
              <a:buFont typeface="Wingdings" panose="05000000000000000000"/>
              <a:buChar char=""/>
              <a:tabLst>
                <a:tab pos="176530" algn="l"/>
              </a:tabLst>
            </a:pPr>
            <a:r>
              <a:rPr sz="28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Chinese </a:t>
            </a:r>
            <a:r>
              <a:rPr sz="2800" spc="-2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Kung </a:t>
            </a: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Fu is a series of</a:t>
            </a:r>
            <a:r>
              <a:rPr sz="2800" spc="9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figh</a:t>
            </a:r>
            <a:endParaRPr sz="28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7105" y="1590975"/>
            <a:ext cx="525780" cy="1148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" marR="5080" indent="-23495">
              <a:lnSpc>
                <a:spcPct val="132000"/>
              </a:lnSpc>
              <a:spcBef>
                <a:spcPts val="105"/>
              </a:spcBef>
            </a:pP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es  </a:t>
            </a: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rts</a:t>
            </a:r>
            <a:endParaRPr sz="28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7034" y="1736924"/>
            <a:ext cx="1466215" cy="9931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R="15240" algn="r">
              <a:lnSpc>
                <a:spcPct val="100000"/>
              </a:lnSpc>
              <a:spcBef>
                <a:spcPts val="10"/>
              </a:spcBef>
            </a:pP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ting</a:t>
            </a:r>
            <a:r>
              <a:rPr sz="2800" spc="-5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styl</a:t>
            </a:r>
            <a:endParaRPr sz="2800">
              <a:latin typeface="MS Reference Sans Serif" panose="020B0604030504040204"/>
              <a:cs typeface="MS Reference Sans Serif" panose="020B0604030504040204"/>
            </a:endParaRPr>
          </a:p>
          <a:p>
            <a:pPr algn="r">
              <a:lnSpc>
                <a:spcPct val="100000"/>
              </a:lnSpc>
              <a:spcBef>
                <a:spcPts val="1060"/>
              </a:spcBef>
            </a:pP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artial</a:t>
            </a:r>
            <a:r>
              <a:rPr sz="2800" spc="-7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</a:t>
            </a:r>
            <a:endParaRPr sz="28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901" y="2133625"/>
            <a:ext cx="6569075" cy="115062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75260" indent="-163195">
              <a:lnSpc>
                <a:spcPct val="100000"/>
              </a:lnSpc>
              <a:spcBef>
                <a:spcPts val="1165"/>
              </a:spcBef>
              <a:buClr>
                <a:srgbClr val="EFA12D"/>
              </a:buClr>
              <a:buSzPct val="96000"/>
              <a:buFont typeface="Wingdings" panose="05000000000000000000"/>
              <a:buChar char=""/>
              <a:tabLst>
                <a:tab pos="175895" algn="l"/>
              </a:tabLst>
            </a:pP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Also </a:t>
            </a:r>
            <a:r>
              <a:rPr sz="28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known </a:t>
            </a: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as </a:t>
            </a:r>
            <a:r>
              <a:rPr sz="2800" spc="-2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Wushu </a:t>
            </a: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or </a:t>
            </a:r>
            <a:r>
              <a:rPr sz="28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Chinese</a:t>
            </a:r>
            <a:r>
              <a:rPr sz="2800" spc="12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</a:t>
            </a:r>
            <a:endParaRPr sz="2800">
              <a:latin typeface="MS Reference Sans Serif" panose="020B0604030504040204"/>
              <a:cs typeface="MS Reference Sans Serif" panose="020B0604030504040204"/>
            </a:endParaRPr>
          </a:p>
          <a:p>
            <a:pPr marL="175260" indent="-163195">
              <a:lnSpc>
                <a:spcPct val="100000"/>
              </a:lnSpc>
              <a:spcBef>
                <a:spcPts val="1070"/>
              </a:spcBef>
              <a:buClr>
                <a:srgbClr val="EFA12D"/>
              </a:buClr>
              <a:buSzPct val="96000"/>
              <a:buFont typeface="Wingdings" panose="05000000000000000000"/>
              <a:buChar char=""/>
              <a:tabLst>
                <a:tab pos="175895" algn="l"/>
              </a:tabLst>
            </a:pP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Styles: Shaolin, </a:t>
            </a:r>
            <a:r>
              <a:rPr sz="2800" spc="-1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Tai </a:t>
            </a:r>
            <a:r>
              <a:rPr sz="28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Chi,</a:t>
            </a:r>
            <a:r>
              <a:rPr sz="2800" spc="10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Qigong</a:t>
            </a:r>
            <a:endParaRPr sz="28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041" y="3412058"/>
            <a:ext cx="1008062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04140" marR="5080" indent="-91440">
              <a:lnSpc>
                <a:spcPts val="3030"/>
              </a:lnSpc>
              <a:spcBef>
                <a:spcPts val="475"/>
              </a:spcBef>
              <a:buClr>
                <a:srgbClr val="EFA12D"/>
              </a:buClr>
              <a:buSzPct val="96000"/>
              <a:buFont typeface="Wingdings" panose="05000000000000000000"/>
              <a:buChar char=""/>
              <a:tabLst>
                <a:tab pos="176530" algn="l"/>
              </a:tabLst>
            </a:pPr>
            <a:r>
              <a:rPr sz="2800" spc="-2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Kung </a:t>
            </a: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Fu </a:t>
            </a:r>
            <a:r>
              <a:rPr sz="28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advocates </a:t>
            </a: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virtue and </a:t>
            </a:r>
            <a:r>
              <a:rPr sz="28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peace, not </a:t>
            </a: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aggression or  violence</a:t>
            </a:r>
            <a:endParaRPr sz="28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526" y="4335779"/>
            <a:ext cx="2465831" cy="18562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4800" y="6431787"/>
            <a:ext cx="1676400" cy="368935"/>
          </a:xfrm>
          <a:prstGeom prst="rect">
            <a:avLst/>
          </a:prstGeom>
          <a:ln w="12192">
            <a:solidFill>
              <a:srgbClr val="A4634E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Shaolin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Kung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69323" y="4116323"/>
            <a:ext cx="2465831" cy="184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467850" y="6433185"/>
            <a:ext cx="1477010" cy="370840"/>
          </a:xfrm>
          <a:prstGeom prst="rect">
            <a:avLst/>
          </a:prstGeom>
          <a:ln w="12192">
            <a:solidFill>
              <a:srgbClr val="A0947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Wudang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Style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60207" y="3991355"/>
            <a:ext cx="1171955" cy="1760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96783" y="5832347"/>
            <a:ext cx="550164" cy="370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796783" y="5832347"/>
            <a:ext cx="550545" cy="370840"/>
          </a:xfrm>
          <a:prstGeom prst="rect">
            <a:avLst/>
          </a:prstGeom>
          <a:ln w="12192">
            <a:solidFill>
              <a:srgbClr val="EFA12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5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Taiji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30140" y="4000500"/>
            <a:ext cx="2619756" cy="1743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88508" y="5868923"/>
            <a:ext cx="1112519" cy="368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588508" y="5868923"/>
            <a:ext cx="1112520" cy="368935"/>
          </a:xfrm>
          <a:prstGeom prst="rect">
            <a:avLst/>
          </a:prstGeom>
          <a:ln w="12192">
            <a:solidFill>
              <a:srgbClr val="A0947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30" dirty="0">
                <a:latin typeface="Calibri" panose="020F0502020204030204"/>
                <a:cs typeface="Calibri" panose="020F0502020204030204"/>
              </a:rPr>
              <a:t>Taiji </a:t>
            </a:r>
            <a:r>
              <a:rPr sz="1800" dirty="0">
                <a:latin typeface="Calibri" panose="020F0502020204030204"/>
                <a:cs typeface="Calibri" panose="020F0502020204030204"/>
              </a:rPr>
              <a:t>Quan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14854" y="4376547"/>
            <a:ext cx="2369819" cy="17205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182352" y="-34037"/>
            <a:ext cx="1353311" cy="13350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10"/>
          <p:cNvSpPr/>
          <p:nvPr/>
        </p:nvSpPr>
        <p:spPr>
          <a:xfrm>
            <a:off x="165226" y="4306569"/>
            <a:ext cx="2465831" cy="18562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7" name="object 16"/>
          <p:cNvSpPr/>
          <p:nvPr/>
        </p:nvSpPr>
        <p:spPr>
          <a:xfrm>
            <a:off x="7772907" y="3962145"/>
            <a:ext cx="1171955" cy="1760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8" name="object 19"/>
          <p:cNvSpPr/>
          <p:nvPr/>
        </p:nvSpPr>
        <p:spPr>
          <a:xfrm>
            <a:off x="4942840" y="3971290"/>
            <a:ext cx="2619756" cy="1743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9" name="object 22"/>
          <p:cNvSpPr/>
          <p:nvPr/>
        </p:nvSpPr>
        <p:spPr>
          <a:xfrm>
            <a:off x="2527554" y="4347337"/>
            <a:ext cx="2369819" cy="17205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0" name="object 4"/>
          <p:cNvSpPr txBox="1">
            <a:spLocks noGrp="1"/>
          </p:cNvSpPr>
          <p:nvPr/>
        </p:nvSpPr>
        <p:spPr>
          <a:xfrm>
            <a:off x="1014806" y="543559"/>
            <a:ext cx="4766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C0000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latin typeface="Comic Sans MS" panose="030F0702030302020204"/>
                <a:cs typeface="Comic Sans MS" panose="030F0702030302020204"/>
              </a:rPr>
              <a:t>Kung </a:t>
            </a:r>
            <a:r>
              <a:rPr spc="-25" dirty="0">
                <a:latin typeface="Comic Sans MS" panose="030F0702030302020204"/>
                <a:cs typeface="Comic Sans MS" panose="030F0702030302020204"/>
              </a:rPr>
              <a:t>Fu</a:t>
            </a:r>
            <a:r>
              <a:rPr spc="-2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pc="-50" dirty="0">
                <a:latin typeface="Comic Sans MS" panose="030F0702030302020204"/>
                <a:cs typeface="Comic Sans MS" panose="030F0702030302020204"/>
              </a:rPr>
              <a:t>(Gongfu)</a:t>
            </a:r>
            <a:endParaRPr spc="-50" dirty="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1" name="object 24"/>
          <p:cNvSpPr/>
          <p:nvPr/>
        </p:nvSpPr>
        <p:spPr>
          <a:xfrm>
            <a:off x="6934665" y="227965"/>
            <a:ext cx="1541326" cy="9963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6324" y="660019"/>
            <a:ext cx="6670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Chinese Kung </a:t>
            </a:r>
            <a:r>
              <a:rPr spc="-30" dirty="0"/>
              <a:t>Fu</a:t>
            </a:r>
            <a:r>
              <a:rPr spc="-220" dirty="0"/>
              <a:t> </a:t>
            </a:r>
            <a:r>
              <a:rPr spc="-45" dirty="0"/>
              <a:t>History</a:t>
            </a:r>
            <a:endParaRPr spc="-45" dirty="0"/>
          </a:p>
        </p:txBody>
      </p:sp>
      <p:sp>
        <p:nvSpPr>
          <p:cNvPr id="5" name="object 5"/>
          <p:cNvSpPr txBox="1"/>
          <p:nvPr/>
        </p:nvSpPr>
        <p:spPr>
          <a:xfrm>
            <a:off x="366166" y="1591560"/>
            <a:ext cx="11333480" cy="271208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52400" indent="-140335">
              <a:lnSpc>
                <a:spcPct val="100000"/>
              </a:lnSpc>
              <a:spcBef>
                <a:spcPts val="1210"/>
              </a:spcBef>
              <a:buClr>
                <a:srgbClr val="EFA12D"/>
              </a:buClr>
              <a:buSzPct val="96000"/>
              <a:buFont typeface="Wingdings" panose="05000000000000000000"/>
              <a:buChar char=""/>
              <a:tabLst>
                <a:tab pos="153035" algn="l"/>
              </a:tabLst>
            </a:pP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Theory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Kung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Fu is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based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upon classical Chinese</a:t>
            </a:r>
            <a:r>
              <a:rPr sz="2400" spc="114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philosophy.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  <a:p>
            <a:pPr marL="103505" marR="5080" indent="-91440">
              <a:lnSpc>
                <a:spcPts val="2480"/>
              </a:lnSpc>
              <a:spcBef>
                <a:spcPts val="1520"/>
              </a:spcBef>
              <a:buClr>
                <a:srgbClr val="EFA12D"/>
              </a:buClr>
              <a:buSzPct val="96000"/>
              <a:buFont typeface="Wingdings" panose="05000000000000000000"/>
              <a:buChar char=""/>
              <a:tabLst>
                <a:tab pos="153035" algn="l"/>
              </a:tabLst>
            </a:pPr>
            <a:r>
              <a:rPr sz="2400" spc="-1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Kung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Fu has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incorporated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various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combat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skills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and elements of Chinese  philosophies such as </a:t>
            </a:r>
            <a:r>
              <a:rPr sz="2400" spc="-4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Taoism,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Buddhism and</a:t>
            </a:r>
            <a:r>
              <a:rPr sz="2400" spc="13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Confucianism.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  <a:p>
            <a:pPr marL="152400" indent="-140335">
              <a:lnSpc>
                <a:spcPct val="100000"/>
              </a:lnSpc>
              <a:spcBef>
                <a:spcPts val="1215"/>
              </a:spcBef>
              <a:buClr>
                <a:srgbClr val="EFA12D"/>
              </a:buClr>
              <a:buSzPct val="96000"/>
              <a:buFont typeface="Wingdings" panose="05000000000000000000"/>
              <a:buChar char=""/>
              <a:tabLst>
                <a:tab pos="153035" algn="l"/>
              </a:tabLst>
            </a:pP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Originated from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 hunting and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defense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needs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in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primitive</a:t>
            </a:r>
            <a:r>
              <a:rPr sz="2400" spc="18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society.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  <a:p>
            <a:pPr marL="103505" marR="501650" indent="-91440">
              <a:lnSpc>
                <a:spcPts val="2590"/>
              </a:lnSpc>
              <a:spcBef>
                <a:spcPts val="1445"/>
              </a:spcBef>
              <a:buClr>
                <a:srgbClr val="EFA12D"/>
              </a:buClr>
              <a:buSzPct val="96000"/>
              <a:buFont typeface="Wingdings" panose="05000000000000000000"/>
              <a:buChar char=""/>
              <a:tabLst>
                <a:tab pos="153035" algn="l"/>
              </a:tabLst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In modern times,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it develops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well and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becomes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 </a:t>
            </a:r>
            <a:r>
              <a:rPr sz="2400" spc="-1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way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keeping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fit,  entertainment, and</a:t>
            </a:r>
            <a:r>
              <a:rPr sz="2400" spc="2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performance.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127" y="4432300"/>
            <a:ext cx="2580132" cy="17724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91027" y="4307840"/>
            <a:ext cx="2305812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72199" y="4267200"/>
            <a:ext cx="1609344" cy="179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42731" y="4171188"/>
            <a:ext cx="1905000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08335" y="4101084"/>
            <a:ext cx="1362455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Shaolin </a:t>
            </a:r>
            <a:r>
              <a:rPr spc="-50" dirty="0"/>
              <a:t>Martial</a:t>
            </a:r>
            <a:r>
              <a:rPr spc="-450" dirty="0"/>
              <a:t> </a:t>
            </a:r>
            <a:r>
              <a:rPr spc="-40" dirty="0"/>
              <a:t>Arts</a:t>
            </a:r>
            <a:endParaRPr spc="-40" dirty="0"/>
          </a:p>
        </p:txBody>
      </p:sp>
      <p:sp>
        <p:nvSpPr>
          <p:cNvPr id="5" name="object 5"/>
          <p:cNvSpPr txBox="1"/>
          <p:nvPr/>
        </p:nvSpPr>
        <p:spPr>
          <a:xfrm>
            <a:off x="1189024" y="2613605"/>
            <a:ext cx="1862455" cy="432434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to the</a:t>
            </a:r>
            <a:r>
              <a:rPr sz="2800" spc="-8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Sha</a:t>
            </a:r>
            <a:endParaRPr sz="28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324" y="1835023"/>
            <a:ext cx="997204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3302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 Chinese </a:t>
            </a: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martial arts styles </a:t>
            </a:r>
            <a:r>
              <a:rPr sz="28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that </a:t>
            </a: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started </a:t>
            </a:r>
            <a:r>
              <a:rPr sz="28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during the  years between </a:t>
            </a: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58-76 </a:t>
            </a:r>
            <a:r>
              <a:rPr sz="2800" spc="-5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A.D., </a:t>
            </a: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with and continue to </a:t>
            </a:r>
            <a:r>
              <a:rPr sz="28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be</a:t>
            </a:r>
            <a:r>
              <a:rPr sz="2800" spc="17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tied</a:t>
            </a:r>
            <a:endParaRPr sz="2800">
              <a:latin typeface="MS Reference Sans Serif" panose="020B0604030504040204"/>
              <a:cs typeface="MS Reference Sans Serif" panose="020B0604030504040204"/>
            </a:endParaRPr>
          </a:p>
          <a:p>
            <a:pPr marL="1874520">
              <a:lnSpc>
                <a:spcPts val="2985"/>
              </a:lnSpc>
            </a:pPr>
            <a:r>
              <a:rPr sz="28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olin </a:t>
            </a:r>
            <a:r>
              <a:rPr sz="28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monks and</a:t>
            </a:r>
            <a:r>
              <a:rPr sz="2800" spc="8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monastery.</a:t>
            </a:r>
            <a:endParaRPr sz="28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5388" y="3000755"/>
            <a:ext cx="3029712" cy="15148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2447" y="3046349"/>
            <a:ext cx="2314956" cy="173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94931" y="3131820"/>
            <a:ext cx="5184648" cy="3220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12976" y="286511"/>
            <a:ext cx="1703831" cy="1293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1000" y="4846955"/>
            <a:ext cx="2637790" cy="15379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40835" y="4678679"/>
            <a:ext cx="2458212" cy="186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6829" y="703326"/>
            <a:ext cx="5657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Wu </a:t>
            </a:r>
            <a:r>
              <a:rPr spc="-40" dirty="0"/>
              <a:t>Dang </a:t>
            </a:r>
            <a:r>
              <a:rPr spc="-50" dirty="0"/>
              <a:t>Martial</a:t>
            </a:r>
            <a:r>
              <a:rPr spc="-490" dirty="0"/>
              <a:t> </a:t>
            </a:r>
            <a:r>
              <a:rPr spc="-40" dirty="0"/>
              <a:t>Arts</a:t>
            </a:r>
            <a:endParaRPr spc="-40" dirty="0"/>
          </a:p>
        </p:txBody>
      </p:sp>
      <p:sp>
        <p:nvSpPr>
          <p:cNvPr id="5" name="object 5"/>
          <p:cNvSpPr txBox="1"/>
          <p:nvPr/>
        </p:nvSpPr>
        <p:spPr>
          <a:xfrm>
            <a:off x="308559" y="1841119"/>
            <a:ext cx="9732010" cy="33807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4140" marR="552450" indent="-91440">
              <a:lnSpc>
                <a:spcPts val="2590"/>
              </a:lnSpc>
              <a:spcBef>
                <a:spcPts val="425"/>
              </a:spcBef>
              <a:buClr>
                <a:srgbClr val="EFA12D"/>
              </a:buClr>
              <a:buSzPct val="96000"/>
              <a:buFont typeface="Wingdings" panose="05000000000000000000"/>
              <a:buChar char=""/>
              <a:tabLst>
                <a:tab pos="153035" algn="l"/>
              </a:tabLst>
            </a:pPr>
            <a:r>
              <a:rPr sz="2400" spc="-1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Wudang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Martial Arts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were created in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early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years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 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Ming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Dynasty (1368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-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1644) by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 </a:t>
            </a:r>
            <a:r>
              <a:rPr sz="2400" spc="-5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Taoist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named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Zhang 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Sanfeng.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  <a:p>
            <a:pPr marL="104140" marR="647700" indent="-91440" algn="just">
              <a:lnSpc>
                <a:spcPts val="2590"/>
              </a:lnSpc>
              <a:spcBef>
                <a:spcPts val="1400"/>
              </a:spcBef>
              <a:buClr>
                <a:srgbClr val="EFA12D"/>
              </a:buClr>
              <a:buSzPct val="96000"/>
              <a:buFont typeface="Wingdings" panose="05000000000000000000"/>
              <a:buChar char=""/>
              <a:tabLst>
                <a:tab pos="153035" algn="l"/>
              </a:tabLst>
            </a:pP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Originated in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Mt.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Wudang,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 </a:t>
            </a:r>
            <a:r>
              <a:rPr sz="2400" spc="-5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Taoist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holy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land, it is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great  </a:t>
            </a:r>
            <a:r>
              <a:rPr sz="2400" spc="-1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value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to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fitness and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body-building.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By </a:t>
            </a:r>
            <a:r>
              <a:rPr sz="2400" spc="-2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now,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it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has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become  popular in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China and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worldwide,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as a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kind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of fitness</a:t>
            </a:r>
            <a:r>
              <a:rPr sz="2400" spc="7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sport.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  <a:p>
            <a:pPr marL="104140" marR="5080" indent="-91440">
              <a:lnSpc>
                <a:spcPct val="90000"/>
              </a:lnSpc>
              <a:spcBef>
                <a:spcPts val="1370"/>
              </a:spcBef>
              <a:buClr>
                <a:srgbClr val="EFA12D"/>
              </a:buClr>
              <a:buSzPct val="96000"/>
              <a:buFont typeface="Wingdings" panose="05000000000000000000"/>
              <a:buChar char=""/>
              <a:tabLst>
                <a:tab pos="153035" algn="l"/>
              </a:tabLst>
            </a:pPr>
            <a:r>
              <a:rPr sz="2400" spc="-3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Together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with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Shaolin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School in the north, </a:t>
            </a:r>
            <a:r>
              <a:rPr sz="2400" spc="-1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Wudang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School  in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south is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 most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typical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representative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traditional 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Chinese </a:t>
            </a:r>
            <a:r>
              <a:rPr sz="2400" spc="-1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Kung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Fu.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8775" y="5337759"/>
            <a:ext cx="206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k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9899" y="5348821"/>
            <a:ext cx="1476375" cy="6997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indent="101600">
              <a:lnSpc>
                <a:spcPts val="2590"/>
              </a:lnSpc>
              <a:spcBef>
                <a:spcPts val="340"/>
              </a:spcBef>
            </a:pP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ills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are</a:t>
            </a:r>
            <a:r>
              <a:rPr sz="2400" spc="-4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 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(Xingyiqu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0204" y="5337759"/>
            <a:ext cx="280098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ts val="2735"/>
              </a:lnSpc>
              <a:spcBef>
                <a:spcPts val="100"/>
              </a:spcBef>
              <a:tabLst>
                <a:tab pos="2599690" algn="l"/>
              </a:tabLst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	T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  <a:p>
            <a:pPr marL="12700">
              <a:lnSpc>
                <a:spcPts val="2735"/>
              </a:lnSpc>
              <a:tabLst>
                <a:tab pos="2435225" algn="l"/>
              </a:tabLst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	i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6272" y="5348821"/>
            <a:ext cx="2295525" cy="6997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065">
              <a:lnSpc>
                <a:spcPts val="2735"/>
              </a:lnSpc>
              <a:spcBef>
                <a:spcPts val="10"/>
              </a:spcBef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ll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presented</a:t>
            </a:r>
            <a:r>
              <a:rPr sz="2400" spc="-6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by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  <a:p>
            <a:pPr>
              <a:lnSpc>
                <a:spcPts val="2735"/>
              </a:lnSpc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n) and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Eight</a:t>
            </a:r>
            <a:r>
              <a:rPr sz="2400" spc="-4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D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9911" y="5348821"/>
            <a:ext cx="2192655" cy="6997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indent="232410">
              <a:lnSpc>
                <a:spcPts val="2590"/>
              </a:lnSpc>
              <a:spcBef>
                <a:spcPts val="340"/>
              </a:spcBef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ai Chi</a:t>
            </a:r>
            <a:r>
              <a:rPr sz="2400" spc="-5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(Taiji), 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agram</a:t>
            </a:r>
            <a:r>
              <a:rPr sz="2400" spc="-2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Palm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259" y="5348821"/>
            <a:ext cx="1607820" cy="10293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300"/>
              </a:spcBef>
            </a:pPr>
            <a:r>
              <a:rPr sz="2400" spc="-10" dirty="0">
                <a:solidFill>
                  <a:srgbClr val="EFA12D"/>
                </a:solidFill>
                <a:latin typeface="Wingdings" panose="05000000000000000000"/>
                <a:cs typeface="Wingdings" panose="05000000000000000000"/>
              </a:rPr>
              <a:t>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At</a:t>
            </a:r>
            <a:r>
              <a:rPr sz="2400" spc="-9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presen 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Form/Int 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(Baguazh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8952" y="5337759"/>
            <a:ext cx="304165" cy="10502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5811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 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  <a:p>
            <a:pPr marL="104775">
              <a:lnSpc>
                <a:spcPts val="2560"/>
              </a:lnSpc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3509" y="5348821"/>
            <a:ext cx="1958339" cy="10293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indent="96520" algn="just">
              <a:lnSpc>
                <a:spcPct val="90000"/>
              </a:lnSpc>
              <a:spcBef>
                <a:spcPts val="300"/>
              </a:spcBef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, its major</a:t>
            </a:r>
            <a:r>
              <a:rPr sz="2400" spc="-5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  ntion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Boxing 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ng).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1000" y="321563"/>
            <a:ext cx="1790700" cy="133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67116" y="5355335"/>
            <a:ext cx="3802379" cy="1336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96711" y="5152644"/>
            <a:ext cx="2199132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235183" y="2316479"/>
            <a:ext cx="1482852" cy="2231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58923" y="5196840"/>
            <a:ext cx="1813560" cy="1517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2336" y="5210555"/>
            <a:ext cx="1504188" cy="1504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23359" y="5210554"/>
            <a:ext cx="1522476" cy="1522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8" grpId="0" animBg="1"/>
      <p:bldP spid="20" grpId="0" animBg="1"/>
      <p:bldP spid="16" grpId="0" animBg="1"/>
      <p:bldP spid="18" grpId="1" animBg="1"/>
      <p:bldP spid="20" grpId="1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8253" y="940053"/>
            <a:ext cx="4533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Emei </a:t>
            </a:r>
            <a:r>
              <a:rPr spc="-50" dirty="0"/>
              <a:t>Martial</a:t>
            </a:r>
            <a:r>
              <a:rPr spc="-440" dirty="0"/>
              <a:t> </a:t>
            </a:r>
            <a:r>
              <a:rPr spc="-40" dirty="0"/>
              <a:t>Arts</a:t>
            </a:r>
            <a:endParaRPr spc="-40" dirty="0"/>
          </a:p>
        </p:txBody>
      </p:sp>
      <p:sp>
        <p:nvSpPr>
          <p:cNvPr id="5" name="object 5"/>
          <p:cNvSpPr txBox="1"/>
          <p:nvPr/>
        </p:nvSpPr>
        <p:spPr>
          <a:xfrm>
            <a:off x="523748" y="1823669"/>
            <a:ext cx="10476865" cy="305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">
              <a:lnSpc>
                <a:spcPts val="274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Emei Martial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Arts originated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from the pre-Qin period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(the</a:t>
            </a:r>
            <a:r>
              <a:rPr sz="2400" spc="13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21st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  <a:p>
            <a:pPr marL="12700">
              <a:lnSpc>
                <a:spcPts val="2740"/>
              </a:lnSpc>
              <a:tabLst>
                <a:tab pos="5212715" algn="l"/>
              </a:tabLst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century - 221 BC)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in</a:t>
            </a:r>
            <a:r>
              <a:rPr sz="2400" spc="4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</a:t>
            </a:r>
            <a:r>
              <a:rPr sz="2400" spc="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famous	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Mt.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Emei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of Sichuan</a:t>
            </a:r>
            <a:r>
              <a:rPr sz="2400" spc="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Province.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  <a:p>
            <a:pPr marL="12700" marR="344805" indent="16510">
              <a:lnSpc>
                <a:spcPts val="2590"/>
              </a:lnSpc>
              <a:spcBef>
                <a:spcPts val="1435"/>
              </a:spcBef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It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was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created by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 </a:t>
            </a:r>
            <a:r>
              <a:rPr sz="2400" spc="-1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Kung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Fu master named Situ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Xuankong,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who  once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imitated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behaviors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white apes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to create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 White  Ape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Sword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Skills.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  <a:p>
            <a:pPr marL="12700" marR="5080" indent="16510">
              <a:lnSpc>
                <a:spcPts val="2590"/>
              </a:lnSpc>
              <a:spcBef>
                <a:spcPts val="1410"/>
              </a:spcBef>
            </a:pP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Emei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Martial Arts is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characterized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by the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movement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of hands or 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feet,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especially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motions of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feet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changing </a:t>
            </a:r>
            <a:r>
              <a:rPr sz="2400" spc="-2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constantly,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quickly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and  </a:t>
            </a:r>
            <a:r>
              <a:rPr sz="2400" spc="-2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forcefully.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18915" y="4963667"/>
            <a:ext cx="2628900" cy="17419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0623" y="5087111"/>
            <a:ext cx="3048000" cy="1495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07835" y="4858511"/>
            <a:ext cx="2657856" cy="1723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01556" y="4700015"/>
            <a:ext cx="2400300" cy="190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5547" y="286511"/>
            <a:ext cx="2183891" cy="1315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41101" y="3084231"/>
            <a:ext cx="1519494" cy="253228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3635" y="749553"/>
            <a:ext cx="9910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20</a:t>
            </a:r>
            <a:r>
              <a:rPr sz="4800" spc="-60" baseline="25000" dirty="0"/>
              <a:t>th </a:t>
            </a:r>
            <a:r>
              <a:rPr sz="4800" spc="-50" dirty="0"/>
              <a:t>century Martial </a:t>
            </a:r>
            <a:r>
              <a:rPr sz="4800" spc="-45" dirty="0"/>
              <a:t>Artists </a:t>
            </a:r>
            <a:r>
              <a:rPr sz="4800" spc="-40" dirty="0"/>
              <a:t>and</a:t>
            </a:r>
            <a:r>
              <a:rPr sz="4800" spc="-310" dirty="0"/>
              <a:t> </a:t>
            </a:r>
            <a:r>
              <a:rPr sz="4800" spc="-45" dirty="0"/>
              <a:t>Actors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97280" y="1845564"/>
            <a:ext cx="1720595" cy="452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97280" y="1845564"/>
            <a:ext cx="1720850" cy="452755"/>
          </a:xfrm>
          <a:prstGeom prst="rect">
            <a:avLst/>
          </a:prstGeom>
          <a:ln w="12191">
            <a:solidFill>
              <a:srgbClr val="C175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8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Jackie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Chan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67443" y="2513076"/>
            <a:ext cx="2229611" cy="2048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12807" y="1857755"/>
            <a:ext cx="1411224" cy="461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512807" y="1857755"/>
            <a:ext cx="1411605" cy="462280"/>
          </a:xfrm>
          <a:prstGeom prst="rect">
            <a:avLst/>
          </a:prstGeom>
          <a:ln w="12192">
            <a:solidFill>
              <a:srgbClr val="A4634E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Bruce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Lee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01611" y="2072639"/>
            <a:ext cx="1818131" cy="2514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95188" y="1929383"/>
            <a:ext cx="862584" cy="461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695188" y="1929383"/>
            <a:ext cx="862965" cy="462280"/>
          </a:xfrm>
          <a:prstGeom prst="rect">
            <a:avLst/>
          </a:prstGeom>
          <a:ln w="12192">
            <a:solidFill>
              <a:srgbClr val="EFA12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Jet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Li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09615" y="4803647"/>
            <a:ext cx="2804160" cy="1374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842247" y="4753355"/>
            <a:ext cx="2752344" cy="16581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73623" y="2604516"/>
            <a:ext cx="1098803" cy="19354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3900" y="2513076"/>
            <a:ext cx="2467356" cy="18470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6155" y="4561332"/>
            <a:ext cx="2781299" cy="16474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73256" y="6367271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>
                <a:moveTo>
                  <a:pt x="0" y="0"/>
                </a:moveTo>
                <a:lnTo>
                  <a:pt x="618744" y="0"/>
                </a:lnTo>
              </a:path>
            </a:pathLst>
          </a:custGeom>
          <a:ln w="67056">
            <a:solidFill>
              <a:srgbClr val="EFA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67271"/>
            <a:ext cx="7027545" cy="0"/>
          </a:xfrm>
          <a:custGeom>
            <a:avLst/>
            <a:gdLst/>
            <a:ahLst/>
            <a:cxnLst/>
            <a:rect l="l" t="t" r="r" b="b"/>
            <a:pathLst>
              <a:path w="7027545">
                <a:moveTo>
                  <a:pt x="0" y="0"/>
                </a:moveTo>
                <a:lnTo>
                  <a:pt x="7027164" y="0"/>
                </a:lnTo>
              </a:path>
            </a:pathLst>
          </a:custGeom>
          <a:ln w="67056">
            <a:solidFill>
              <a:srgbClr val="EFA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8426" y="742315"/>
            <a:ext cx="6411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Chinese Kung </a:t>
            </a:r>
            <a:r>
              <a:rPr spc="-30" dirty="0"/>
              <a:t>Fu</a:t>
            </a:r>
            <a:r>
              <a:rPr spc="-215" dirty="0"/>
              <a:t> </a:t>
            </a:r>
            <a:r>
              <a:rPr spc="-45" dirty="0"/>
              <a:t>Movie</a:t>
            </a:r>
            <a:endParaRPr spc="-45" dirty="0"/>
          </a:p>
        </p:txBody>
      </p:sp>
      <p:sp>
        <p:nvSpPr>
          <p:cNvPr id="6" name="object 6"/>
          <p:cNvSpPr txBox="1"/>
          <p:nvPr/>
        </p:nvSpPr>
        <p:spPr>
          <a:xfrm>
            <a:off x="2341879" y="3766565"/>
            <a:ext cx="461009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He</a:t>
            </a:r>
            <a:r>
              <a:rPr sz="1700" b="1" spc="-30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700" b="1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o</a:t>
            </a:r>
            <a:endParaRPr sz="17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94304" y="6350508"/>
            <a:ext cx="3153410" cy="368935"/>
          </a:xfrm>
          <a:custGeom>
            <a:avLst/>
            <a:gdLst/>
            <a:ahLst/>
            <a:cxnLst/>
            <a:rect l="l" t="t" r="r" b="b"/>
            <a:pathLst>
              <a:path w="3153410" h="368934">
                <a:moveTo>
                  <a:pt x="0" y="368807"/>
                </a:moveTo>
                <a:lnTo>
                  <a:pt x="3153156" y="368807"/>
                </a:lnTo>
                <a:lnTo>
                  <a:pt x="315315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94304" y="6350508"/>
            <a:ext cx="3153410" cy="368935"/>
          </a:xfrm>
          <a:custGeom>
            <a:avLst/>
            <a:gdLst/>
            <a:ahLst/>
            <a:cxnLst/>
            <a:rect l="l" t="t" r="r" b="b"/>
            <a:pathLst>
              <a:path w="3153410" h="368934">
                <a:moveTo>
                  <a:pt x="0" y="368807"/>
                </a:moveTo>
                <a:lnTo>
                  <a:pt x="3153156" y="368807"/>
                </a:lnTo>
                <a:lnTo>
                  <a:pt x="315315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15240">
            <a:solidFill>
              <a:srgbClr val="EFA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01923" y="6369202"/>
            <a:ext cx="313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Crouching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Tiger,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Hidden</a:t>
            </a:r>
            <a:r>
              <a:rPr sz="18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Dragon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66756" y="3742182"/>
            <a:ext cx="1138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Fists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Fury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9495" y="6350508"/>
            <a:ext cx="1359535" cy="368935"/>
          </a:xfrm>
          <a:custGeom>
            <a:avLst/>
            <a:gdLst/>
            <a:ahLst/>
            <a:cxnLst/>
            <a:rect l="l" t="t" r="r" b="b"/>
            <a:pathLst>
              <a:path w="1359535" h="368934">
                <a:moveTo>
                  <a:pt x="0" y="368807"/>
                </a:moveTo>
                <a:lnTo>
                  <a:pt x="1359408" y="368807"/>
                </a:lnTo>
                <a:lnTo>
                  <a:pt x="135940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9495" y="6350508"/>
            <a:ext cx="1359535" cy="368935"/>
          </a:xfrm>
          <a:custGeom>
            <a:avLst/>
            <a:gdLst/>
            <a:ahLst/>
            <a:cxnLst/>
            <a:rect l="l" t="t" r="r" b="b"/>
            <a:pathLst>
              <a:path w="1359535" h="368934">
                <a:moveTo>
                  <a:pt x="0" y="368807"/>
                </a:moveTo>
                <a:lnTo>
                  <a:pt x="1359408" y="368807"/>
                </a:lnTo>
                <a:lnTo>
                  <a:pt x="135940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15240">
            <a:solidFill>
              <a:srgbClr val="EFA1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47116" y="6369202"/>
            <a:ext cx="1344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Drunken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Fist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2220" y="3666490"/>
            <a:ext cx="143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Shaolin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Temple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5682" y="3812540"/>
            <a:ext cx="156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Ip Man 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(Ye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Wen)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27164" y="6313932"/>
            <a:ext cx="4546600" cy="368935"/>
          </a:xfrm>
          <a:custGeom>
            <a:avLst/>
            <a:gdLst/>
            <a:ahLst/>
            <a:cxnLst/>
            <a:rect l="l" t="t" r="r" b="b"/>
            <a:pathLst>
              <a:path w="4546600" h="368934">
                <a:moveTo>
                  <a:pt x="0" y="368808"/>
                </a:moveTo>
                <a:lnTo>
                  <a:pt x="4546091" y="368808"/>
                </a:lnTo>
                <a:lnTo>
                  <a:pt x="4546091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027164" y="6353555"/>
            <a:ext cx="4546600" cy="347980"/>
          </a:xfrm>
          <a:prstGeom prst="rect">
            <a:avLst/>
          </a:prstGeom>
          <a:ln w="15240">
            <a:solidFill>
              <a:srgbClr val="EFA1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095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Chinese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Zodiac </a:t>
            </a:r>
            <a:r>
              <a:rPr sz="1800" dirty="0">
                <a:latin typeface="Calibri" panose="020F0502020204030204"/>
                <a:cs typeface="Calibri" panose="020F0502020204030204"/>
              </a:rPr>
              <a:t>(Armour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God III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or CZ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12)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7870" y="1866900"/>
            <a:ext cx="1571663" cy="209092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4172" y="4311396"/>
            <a:ext cx="1284731" cy="1897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34940" y="1836420"/>
            <a:ext cx="1338071" cy="1926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73468" y="1808988"/>
            <a:ext cx="1274064" cy="1808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54451" y="4277867"/>
            <a:ext cx="1379220" cy="1964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16196" y="4347971"/>
            <a:ext cx="1309115" cy="1930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73468" y="4140708"/>
            <a:ext cx="1475231" cy="21015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831580" y="4543044"/>
            <a:ext cx="2848355" cy="1600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811768" y="1778507"/>
            <a:ext cx="1443227" cy="18699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440923" y="1819655"/>
            <a:ext cx="1239012" cy="17647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34539" y="1903476"/>
            <a:ext cx="2552700" cy="1790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1277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750" y="252171"/>
            <a:ext cx="34823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Tai </a:t>
            </a:r>
            <a:r>
              <a:rPr spc="-35" dirty="0"/>
              <a:t>Chi </a:t>
            </a:r>
            <a:r>
              <a:rPr spc="-45" dirty="0"/>
              <a:t>Quan</a:t>
            </a:r>
            <a:endParaRPr spc="-45" dirty="0"/>
          </a:p>
        </p:txBody>
      </p:sp>
      <p:sp>
        <p:nvSpPr>
          <p:cNvPr id="5" name="object 5"/>
          <p:cNvSpPr txBox="1"/>
          <p:nvPr/>
        </p:nvSpPr>
        <p:spPr>
          <a:xfrm>
            <a:off x="457200" y="1298575"/>
            <a:ext cx="8923655" cy="34734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6510" algn="just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 </a:t>
            </a:r>
            <a:r>
              <a:rPr sz="2400" spc="-1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Kung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Fu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style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sports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event, </a:t>
            </a:r>
            <a:r>
              <a:rPr sz="2400" spc="-9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Tai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Chi </a:t>
            </a:r>
            <a:r>
              <a:rPr sz="2400" spc="-2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(Taijiquan)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is 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perfect combination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Chinese dialectic </a:t>
            </a:r>
            <a:r>
              <a:rPr sz="2400" spc="-3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ideology,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art 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martial</a:t>
            </a:r>
            <a:r>
              <a:rPr sz="2400" spc="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arts.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  <a:p>
            <a:pPr marL="12700" marR="577215" indent="16510">
              <a:lnSpc>
                <a:spcPts val="2590"/>
              </a:lnSpc>
              <a:spcBef>
                <a:spcPts val="1400"/>
              </a:spcBef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bears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close relation to Chinese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ancient </a:t>
            </a:r>
            <a:r>
              <a:rPr sz="2400" spc="-4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Taoism, 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under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 guidance of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which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 series of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practice 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methods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were formed for learning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martial</a:t>
            </a:r>
            <a:r>
              <a:rPr sz="2400" spc="7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arts.</a:t>
            </a:r>
            <a:endParaRPr sz="2400">
              <a:latin typeface="MS Reference Sans Serif" panose="020B0604030504040204"/>
              <a:cs typeface="MS Reference Sans Serif" panose="020B0604030504040204"/>
            </a:endParaRPr>
          </a:p>
          <a:p>
            <a:pPr marL="29210">
              <a:lnSpc>
                <a:spcPct val="100000"/>
              </a:lnSpc>
              <a:spcBef>
                <a:spcPts val="1085"/>
              </a:spcBef>
            </a:pP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is </a:t>
            </a:r>
            <a:r>
              <a:rPr sz="2400" spc="-1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characterized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by attacking, </a:t>
            </a:r>
            <a:r>
              <a:rPr sz="2400" spc="-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by accumulating</a:t>
            </a:r>
            <a:r>
              <a:rPr sz="2400" spc="75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the</a:t>
            </a:r>
            <a:r>
              <a:rPr lang="en-US" sz="2400" dirty="0">
                <a:solidFill>
                  <a:srgbClr val="404040"/>
                </a:solidFill>
                <a:latin typeface="MS Reference Sans Serif" panose="020B0604030504040204"/>
                <a:cs typeface="MS Reference Sans Serif" panose="020B0604030504040204"/>
              </a:rPr>
              <a:t> strength, by conquering the unyielding with the yielding skills and defeating the dynamic with the static.</a:t>
            </a:r>
            <a:endParaRPr lang="en-US" sz="2400" dirty="0">
              <a:solidFill>
                <a:srgbClr val="404040"/>
              </a:solidFill>
              <a:latin typeface="MS Reference Sans Serif" panose="020B0604030504040204"/>
              <a:cs typeface="MS Reference Sans Serif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526" y="4873879"/>
            <a:ext cx="2781300" cy="18516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09873" y="4791455"/>
            <a:ext cx="2837688" cy="1609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24955" y="78740"/>
            <a:ext cx="3867785" cy="980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9805" y="24130"/>
            <a:ext cx="1240790" cy="953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72473" y="3614928"/>
            <a:ext cx="2305812" cy="1568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543925" y="1447801"/>
            <a:ext cx="1733591" cy="16002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91145" y="5309997"/>
            <a:ext cx="4611624" cy="1402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7" grpId="1" animBg="1"/>
      <p:bldP spid="15" grpId="0" bldLvl="0" animBg="1"/>
      <p:bldP spid="15" grpId="1" animBg="1"/>
      <p:bldP spid="12" grpId="0" bldLvl="0" animBg="1"/>
      <p:bldP spid="12" grpId="1" animBg="1"/>
      <p:bldP spid="11" grpId="0" bldLvl="0" animBg="1"/>
      <p:bldP spid="1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3412</Words>
  <Application>WPS Presentation</Application>
  <PresentationFormat>On-screen Show (4:3)</PresentationFormat>
  <Paragraphs>126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MS Reference Sans Serif</vt:lpstr>
      <vt:lpstr>Wingdings</vt:lpstr>
      <vt:lpstr>Calibri</vt:lpstr>
      <vt:lpstr>Comic Sans MS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Chinese Kung Fu History</vt:lpstr>
      <vt:lpstr>Shaolin Martial Arts</vt:lpstr>
      <vt:lpstr>Wu Dang Martial Arts</vt:lpstr>
      <vt:lpstr>Emei Martial Arts</vt:lpstr>
      <vt:lpstr>20th century Martial Artists and Actors</vt:lpstr>
      <vt:lpstr>Chinese Kung Fu Movie</vt:lpstr>
      <vt:lpstr>Tai Chi Quan</vt:lpstr>
      <vt:lpstr>Chinese Qi Gong</vt:lpstr>
      <vt:lpstr>Kung Fu Schools in China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2021-10-01T07:45:00Z</dcterms:created>
  <dcterms:modified xsi:type="dcterms:W3CDTF">2021-10-04T07:01:48Z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2016-03-17T16:00:00Z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2021-10-01T16:00:00Z</vt:filetime>
  </property>
  <property fmtid="{D5CDD505-2E9C-101B-9397-08002B2CF9AE}" pid="5" name="ICV">
    <vt:lpwstr>B4C9608FAFED463BA6BE7FAE156BCF12</vt:lpwstr>
  </property>
  <property fmtid="{D5CDD505-2E9C-101B-9397-08002B2CF9AE}" pid="6" name="KSOProductBuildVer">
    <vt:lpwstr>1033-11.2.0.10323</vt:lpwstr>
  </property>
</Properties>
</file>