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7" r:id="rId4"/>
    <p:sldId id="274" r:id="rId5"/>
    <p:sldId id="278" r:id="rId6"/>
    <p:sldId id="280" r:id="rId7"/>
    <p:sldId id="281" r:id="rId8"/>
    <p:sldId id="282" r:id="rId9"/>
    <p:sldId id="276" r:id="rId10"/>
    <p:sldId id="284" r:id="rId11"/>
    <p:sldId id="283" r:id="rId12"/>
    <p:sldId id="279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2CC"/>
    <a:srgbClr val="68F7FF"/>
    <a:srgbClr val="01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39B8D-C1D0-4D29-BD31-5B1EA9FB9D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6072-799A-44C4-84CC-F7832BA6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6593-EB64-4BA2-B72C-E09310811FA9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A28A-6341-4155-9190-ABD98B090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1353" cy="6858000"/>
          </a:xfrm>
          <a:prstGeom prst="rect">
            <a:avLst/>
          </a:prstGeom>
        </p:spPr>
      </p:pic>
      <p:pic>
        <p:nvPicPr>
          <p:cNvPr id="1028" name="Picture 4" descr="Image result for color mixture design for pp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21353" y="3472133"/>
            <a:ext cx="6022646" cy="11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76446" y="6027096"/>
            <a:ext cx="479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133CC"/>
                </a:solidFill>
                <a:latin typeface="Arial Black" panose="020B0A04020102020204" pitchFamily="34" charset="0"/>
              </a:rPr>
              <a:t>Catherine B. Merchant - 6317000091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4762" y="4771900"/>
            <a:ext cx="5959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133CC"/>
                </a:solidFill>
                <a:latin typeface="Franklin Gothic Heavy" panose="020B0903020102020204" pitchFamily="34" charset="0"/>
              </a:rPr>
              <a:t>Innovative Theory Method and Ecological Civilization Practice - Presentation</a:t>
            </a:r>
            <a:endParaRPr lang="en-US" sz="2000" dirty="0">
              <a:solidFill>
                <a:srgbClr val="0133CC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14651" y="391061"/>
            <a:ext cx="5479183" cy="2646878"/>
          </a:xfrm>
          <a:prstGeom prst="rect">
            <a:avLst/>
          </a:prstGeom>
          <a:solidFill>
            <a:srgbClr val="2DA2BF">
              <a:lumMod val="60000"/>
              <a:lumOff val="40000"/>
            </a:srgb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1" u="none" strike="noStrike" kern="0" cap="none" spc="0" normalizeH="0" baseline="0" noProof="0" dirty="0" smtClean="0">
                <a:ln/>
                <a:solidFill>
                  <a:srgbClr val="39639D"/>
                </a:solidFill>
                <a:effectLst/>
                <a:uLnTx/>
                <a:uFillTx/>
                <a:latin typeface="Lucida Sans Unicode"/>
              </a:rPr>
              <a:t>TRIZ </a:t>
            </a:r>
          </a:p>
        </p:txBody>
      </p:sp>
    </p:spTree>
    <p:extLst>
      <p:ext uri="{BB962C8B-B14F-4D97-AF65-F5344CB8AC3E}">
        <p14:creationId xmlns:p14="http://schemas.microsoft.com/office/powerpoint/2010/main" val="24971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The 40 Inventive Principl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710"/>
            <a:ext cx="9187132" cy="4442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79798" y="101186"/>
            <a:ext cx="8584401" cy="784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 INVENTIVE PRINCIPLES</a:t>
            </a:r>
            <a:endParaRPr lang="en-US" sz="4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7419" y="1102360"/>
            <a:ext cx="8367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explore TRIZ by applying it to a simple, practical problem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dirty="0">
              <a:solidFill>
                <a:srgbClr val="333333"/>
              </a:solidFill>
              <a:latin typeface="ProximaNova-n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9525" y="-43132"/>
            <a:ext cx="9153525" cy="942974"/>
            <a:chOff x="-9525" y="1"/>
            <a:chExt cx="9153525" cy="942974"/>
          </a:xfrm>
        </p:grpSpPr>
        <p:sp>
          <p:nvSpPr>
            <p:cNvPr id="7" name="Rectangle 6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859603" y="24153"/>
            <a:ext cx="7681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TRIZ Principles 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34" y="2264521"/>
            <a:ext cx="8264108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Statement: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Bullet proof vests should be strong, but not heavy.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1 – 	Identify the contradiction(s)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Strength (improves) versus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	Weight (worsens)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2 –	Look at the list of features and identify 		those important to your contradiction. 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Strength –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#14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Weight   – #2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3 Identify Which Are Improving Features and 		  Which Are Worsening Features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Strength (feature 14) improves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Weight (feature 2) worsens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934" y="1584911"/>
            <a:ext cx="64525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New Structural Material for Bullet Proof Garment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-43132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14068" y="1364773"/>
            <a:ext cx="7720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TRIZ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system of creative problem solving, commonly used in engineering and process management. It follows four basic steps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en-US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your specific problem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fontAlgn="base"/>
            <a:endParaRPr lang="en-US" sz="20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Find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TRIZ generalized problem that matches it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sz="20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Find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generalized solution that solves the generalized problem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Adapt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generalized solution to solve your specific problem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problems stem from technical or physical contradictions. Apply one of hundreds of TRIZ principles and laws to eliminate these contradictions, and you can solve the problem.</a:t>
            </a:r>
            <a:endParaRPr lang="en-US" sz="2000" b="1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748" y="25627"/>
            <a:ext cx="3589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86855" y="2010788"/>
            <a:ext cx="5570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68F7FF"/>
                </a:solidFill>
                <a:latin typeface="Arial Black" panose="020B0A04020102020204" pitchFamily="34" charset="0"/>
              </a:rPr>
              <a:t>TH</a:t>
            </a:r>
            <a:r>
              <a:rPr lang="en-US" sz="9600" dirty="0" smtClean="0">
                <a:solidFill>
                  <a:srgbClr val="0133CC"/>
                </a:solidFill>
                <a:latin typeface="Arial Black" panose="020B0A04020102020204" pitchFamily="34" charset="0"/>
              </a:rPr>
              <a:t>ANK </a:t>
            </a:r>
            <a:r>
              <a:rPr lang="en-US" sz="9600" dirty="0" smtClean="0">
                <a:solidFill>
                  <a:srgbClr val="68F7FF"/>
                </a:solidFill>
                <a:latin typeface="Arial Black" panose="020B0A04020102020204" pitchFamily="34" charset="0"/>
              </a:rPr>
              <a:t>YOU!!</a:t>
            </a:r>
            <a:endParaRPr lang="en-US" sz="9600" dirty="0">
              <a:solidFill>
                <a:srgbClr val="68F7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525" y="1"/>
            <a:ext cx="9153525" cy="942974"/>
            <a:chOff x="-9525" y="1"/>
            <a:chExt cx="9153525" cy="942974"/>
          </a:xfrm>
        </p:grpSpPr>
        <p:sp>
          <p:nvSpPr>
            <p:cNvPr id="5" name="Rectangle 4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38400" y="10784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Outline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6104" y="1276349"/>
            <a:ext cx="63117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Arial Black" panose="020B0A04020102020204" pitchFamily="34" charset="0"/>
              </a:rPr>
              <a:t>The Key TRIZ </a:t>
            </a:r>
            <a:r>
              <a:rPr lang="en-US" b="1" dirty="0" smtClean="0">
                <a:latin typeface="Arial Black" panose="020B0A04020102020204" pitchFamily="34" charset="0"/>
              </a:rPr>
              <a:t>Tools</a:t>
            </a:r>
          </a:p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 Black" panose="020B0A04020102020204" pitchFamily="34" charset="0"/>
              </a:rPr>
              <a:t>39 Engineering Parameters</a:t>
            </a:r>
          </a:p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 Black" panose="020B0A04020102020204" pitchFamily="34" charset="0"/>
              </a:rPr>
              <a:t>40 Inventive Principles</a:t>
            </a:r>
          </a:p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 Black" panose="020B0A04020102020204" pitchFamily="34" charset="0"/>
              </a:rPr>
              <a:t>How To Use TRIZ Principles</a:t>
            </a:r>
          </a:p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914400">
              <a:lnSpc>
                <a:spcPct val="150000"/>
              </a:lnSpc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-43132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32810" y="959578"/>
            <a:ext cx="885932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TRIZ?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heoria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esheneyva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sobretatelskehuh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adach -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TRIZ)</a:t>
            </a:r>
          </a:p>
          <a:p>
            <a:pPr>
              <a:buFont typeface="Monotype Sorts" pitchFamily="2" charset="2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TRIZ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Russian acronym for the "Theory of Inventive Problem Solving," an international system of creativity developed in the U.S.S.R. between 1946 and 1985, by engineer and scientist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Genrich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Altshuller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his colleagues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TRIZ, universal principles of creativity form the basis of innovation. TRIZ identifies and codifies these principles, and uses them to make the creative process more predictable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other words, whatever problem you're facing, somebody, somewhere, has already solved it (or one very like it). Creative problem solving involves finding that solution and adapting it to your problem.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TRIZ is most useful in roles such as product development, design engineering, and process management. For example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Six Sigma quality improvement processes often make use of TRIZ.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TRIZ (The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Theory of Inventive Problem Solving) is a systematic approach for understanding and solving any problem and 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catalyst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for innovation and invention</a:t>
            </a:r>
            <a:endParaRPr lang="en-US" b="0" i="0" dirty="0">
              <a:solidFill>
                <a:srgbClr val="FF0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333" y="-160018"/>
            <a:ext cx="4810419" cy="100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>
              <a:lnSpc>
                <a:spcPct val="150000"/>
              </a:lnSpc>
            </a:pPr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7855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13561" y="1852238"/>
            <a:ext cx="5504573" cy="4324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Born October 15, 1926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Died September 24, 1998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Born in Tashkent, Uzbek SSR, USSR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Soviet engineer, inventor, scientist, journalist and writer.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is most notable for the creation of TRIZ.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founded the Azerbaijan Public Institute for Inventive Creation, and was the first President of the TRIZ Association.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also wrote science fiction under the pen-name </a:t>
            </a:r>
            <a:r>
              <a:rPr lang="en-I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Genrikh</a:t>
            </a: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Altov</a:t>
            </a: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fig129_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8134" y="1058352"/>
            <a:ext cx="3312368" cy="5003577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213561" y="885824"/>
            <a:ext cx="5504573" cy="1143000"/>
          </a:xfrm>
        </p:spPr>
        <p:txBody>
          <a:bodyPr/>
          <a:lstStyle/>
          <a:p>
            <a:r>
              <a:rPr lang="en-I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Genrich</a:t>
            </a: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 S. </a:t>
            </a:r>
            <a:r>
              <a:rPr lang="en-I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Altshuller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6087" y="3175085"/>
            <a:ext cx="24518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360" y="62972"/>
            <a:ext cx="3988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  <a:endParaRPr lang="en-IE" sz="4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5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77340" y="68759"/>
            <a:ext cx="6222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Key TRIZ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913" y="1024022"/>
            <a:ext cx="8307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look at two of the central concepts behind TRIZ: generalizing problems and solutions, and eliminating contradictions.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2913" y="1751401"/>
            <a:ext cx="813470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rgbClr val="333333"/>
                </a:solidFill>
                <a:latin typeface="ProximaNova-b7"/>
              </a:rPr>
              <a:t>1. </a:t>
            </a:r>
            <a:r>
              <a:rPr 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Generalizing </a:t>
            </a: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and </a:t>
            </a:r>
            <a:r>
              <a:rPr lang="en-US" sz="20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fontAlgn="base"/>
            <a:endParaRPr lang="en-US" sz="20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findings of TRIZ research are as follows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en-US" dirty="0">
              <a:solidFill>
                <a:srgbClr val="333333"/>
              </a:solidFill>
              <a:latin typeface="ProximaNova-n4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and solutions are repeated across industries and sciences. By representing a problem as a "contradiction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predict creative solutions to that problem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 of technical evolution tend to repeat themselves across industries and sciences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Creative innovations often use scientific effects outside the field where they were developed.</a:t>
            </a: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77340" y="68759"/>
            <a:ext cx="6222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Key TRIZ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376" y="962641"/>
            <a:ext cx="86522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TRIZ consists of learning these repeating patterns of problem and solution, understanding the contradictions present in a situation, and developing new methods of using scientific effects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then apply the general TRIZ patterns to the specific situation that confronts you, and discover a generalized version of the </a:t>
            </a:r>
            <a:r>
              <a:rPr lang="en-US" sz="2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problem. </a:t>
            </a:r>
            <a:endParaRPr lang="en-US" sz="2000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14915" y="3689458"/>
            <a:ext cx="2073275" cy="1035050"/>
          </a:xfrm>
          <a:prstGeom prst="rect">
            <a:avLst/>
          </a:prstGeom>
          <a:gradFill rotWithShape="0">
            <a:gsLst>
              <a:gs pos="0">
                <a:srgbClr val="618FFD">
                  <a:gamma/>
                  <a:shade val="29804"/>
                  <a:invGamma/>
                </a:srgbClr>
              </a:gs>
              <a:gs pos="5000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Analogous</a:t>
            </a:r>
            <a:b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</a:br>
            <a: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Problem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274144" y="4220372"/>
            <a:ext cx="1828800" cy="0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591026" y="3689458"/>
            <a:ext cx="2073275" cy="103505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29804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Analogous</a:t>
            </a:r>
            <a:br>
              <a:rPr lang="en-US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14915" y="5576709"/>
            <a:ext cx="2073275" cy="1035050"/>
          </a:xfrm>
          <a:prstGeom prst="rect">
            <a:avLst/>
          </a:prstGeom>
          <a:gradFill rotWithShape="0">
            <a:gsLst>
              <a:gs pos="0">
                <a:srgbClr val="00AE00">
                  <a:gamma/>
                  <a:shade val="29804"/>
                  <a:invGamma/>
                </a:srgbClr>
              </a:gs>
              <a:gs pos="50000">
                <a:srgbClr val="00AE00"/>
              </a:gs>
              <a:gs pos="100000">
                <a:srgbClr val="00AE00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My</a:t>
            </a:r>
            <a:b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</a:br>
            <a: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Problem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1851552" y="4905825"/>
            <a:ext cx="0" cy="574675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763554" y="5480500"/>
            <a:ext cx="2073275" cy="1035050"/>
          </a:xfrm>
          <a:prstGeom prst="rect">
            <a:avLst/>
          </a:prstGeom>
          <a:gradFill rotWithShape="0">
            <a:gsLst>
              <a:gs pos="0">
                <a:srgbClr val="FF0000">
                  <a:gamma/>
                  <a:shade val="29804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My</a:t>
            </a:r>
            <a:b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</a:br>
            <a:r>
              <a:rPr lang="en-US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Solution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6800191" y="4874075"/>
            <a:ext cx="0" cy="606425"/>
          </a:xfrm>
          <a:prstGeom prst="line">
            <a:avLst/>
          </a:prstGeom>
          <a:noFill/>
          <a:ln w="63500">
            <a:solidFill>
              <a:srgbClr val="000099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4512" y="2951847"/>
            <a:ext cx="6520671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</a:rPr>
              <a:t>GENERAL APPROACH TO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9382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77340" y="68759"/>
            <a:ext cx="6222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Key TRIZ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703" y="990598"/>
            <a:ext cx="86087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333333"/>
                </a:solidFill>
                <a:latin typeface="ProximaNova-b7"/>
              </a:rPr>
              <a:t>2.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Eliminating </a:t>
            </a:r>
            <a:r>
              <a:rPr lang="en-US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Contradictions</a:t>
            </a:r>
          </a:p>
          <a:p>
            <a:pPr fontAlgn="base"/>
            <a:endParaRPr lang="en-US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fundamental TRIZ concept is that there are fundamental contradictions at the root of most problems. In many cases, a reliable way to solve a problem is to eliminate these contradictions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TRIZ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recognizes two categories of contradictions: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553" y="3323847"/>
            <a:ext cx="87998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contradictions. These are classical engineering "trade-offs," where you can't reach the desired state because something else in the system prevents it. In other words, when something gets better, something else automatically gets worse. For example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 gets stronger (good), but the weight increases (bad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is customized to each customer (good), but the service delivery system gets complicated (bad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is comprehensive (good), but it keeps employees away from their assignments (bad).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9525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77340" y="68759"/>
            <a:ext cx="6222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The Key TRIZ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767" y="2315695"/>
            <a:ext cx="79535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(or "inherent") contradictions. These are situations in which an object or system suffers contradictory, opposite requirements. Everyday examples include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should be complex (to have many features), but simple (to be easy to learn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should be hot (to be enjoyed), but cool (to avoid burning the drinker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umbrella should be large (to keep the rain off), but small (to be maneuverable in a crowd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fontAlgn="base"/>
            <a:endParaRPr 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solve physical contradictions with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TRIZ SEPERATION PRINCIPLES. These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your requirements according to basic categories of Space, Time and Scale.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88" y="1062895"/>
            <a:ext cx="8572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technical contradictions are summarized in the </a:t>
            </a:r>
            <a:r>
              <a:rPr lang="en-US" b="1" dirty="0" smtClean="0">
                <a:solidFill>
                  <a:srgbClr val="0861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TRIZ CONTRADICTION MATRIX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with all TRIZ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takes time and study to become familiar with the Contradiction Matrix.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1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53525" cy="942974"/>
            <a:chOff x="-9525" y="1"/>
            <a:chExt cx="9153525" cy="942974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9144000" cy="838200"/>
            </a:xfrm>
            <a:prstGeom prst="rect">
              <a:avLst/>
            </a:prstGeom>
            <a:solidFill>
              <a:srgbClr val="01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132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9525" y="885825"/>
              <a:ext cx="9144000" cy="57150"/>
            </a:xfrm>
            <a:prstGeom prst="rect">
              <a:avLst/>
            </a:prstGeom>
            <a:solidFill>
              <a:srgbClr val="68F7FF"/>
            </a:solidFill>
            <a:ln>
              <a:solidFill>
                <a:srgbClr val="68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REATIVITY AS AN EXACT SCIENCE IN THE RESOLUTION OF ENGINEERING PROBLEMSThe  Triz Journ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3" y="1182072"/>
            <a:ext cx="7530860" cy="47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94534" y="121165"/>
            <a:ext cx="7353680" cy="595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 ENGINEERING PARAMETERS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6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2852</TotalTime>
  <Words>854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Franklin Gothic Heavy</vt:lpstr>
      <vt:lpstr>Lucida Sans Unicode</vt:lpstr>
      <vt:lpstr>Monotype Sorts</vt:lpstr>
      <vt:lpstr>ProximaNova-b7</vt:lpstr>
      <vt:lpstr>ProximaNova-n4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Genrich S. Altshuller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Chanie Akiti</dc:creator>
  <cp:lastModifiedBy>Catherine Merchant</cp:lastModifiedBy>
  <cp:revision>128</cp:revision>
  <dcterms:created xsi:type="dcterms:W3CDTF">2018-12-18T14:49:16Z</dcterms:created>
  <dcterms:modified xsi:type="dcterms:W3CDTF">2021-01-16T21:45:49Z</dcterms:modified>
</cp:coreProperties>
</file>