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58" r:id="rId4"/>
    <p:sldId id="259" r:id="rId5"/>
    <p:sldId id="260" r:id="rId6"/>
    <p:sldId id="261" r:id="rId7"/>
    <p:sldId id="257" r:id="rId8"/>
    <p:sldId id="273" r:id="rId9"/>
    <p:sldId id="274" r:id="rId10"/>
    <p:sldId id="280" r:id="rId11"/>
    <p:sldId id="287" r:id="rId12"/>
    <p:sldId id="286" r:id="rId13"/>
    <p:sldId id="279" r:id="rId14"/>
    <p:sldId id="278" r:id="rId15"/>
    <p:sldId id="271" r:id="rId16"/>
    <p:sldId id="277" r:id="rId17"/>
    <p:sldId id="276" r:id="rId18"/>
    <p:sldId id="281" r:id="rId19"/>
    <p:sldId id="275" r:id="rId20"/>
    <p:sldId id="272" r:id="rId21"/>
    <p:sldId id="269" r:id="rId22"/>
    <p:sldId id="267" r:id="rId23"/>
    <p:sldId id="266" r:id="rId24"/>
    <p:sldId id="26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74" d="100"/>
          <a:sy n="74" d="100"/>
        </p:scale>
        <p:origin x="16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9/22/2021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iencedirect.com/science/article/pii/S0160412020319942#b0280" TargetMode="External"/><Relationship Id="rId2" Type="http://schemas.openxmlformats.org/officeDocument/2006/relationships/hyperlink" Target="https://www.sciencedirect.com/science/article/pii/S0160412020319942#b0365" TargetMode="External"/><Relationship Id="rId1" Type="http://schemas.openxmlformats.org/officeDocument/2006/relationships/slideLayout" Target="../slideLayouts/slideLayout1.xml"/><Relationship Id="rId4" Type="http://schemas.openxmlformats.org/officeDocument/2006/relationships/hyperlink" Target="https://www.sciencedirect.com/science/article/pii/S0160412020319942#b0255"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doi.org/10.1016/j.envint.2020.106039"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3890" y="2542371"/>
            <a:ext cx="11264366" cy="738664"/>
          </a:xfrm>
          <a:prstGeom prst="rect">
            <a:avLst/>
          </a:prstGeom>
        </p:spPr>
        <p:txBody>
          <a:bodyPr wrap="none">
            <a:spAutoFit/>
          </a:bodyPr>
          <a:lstStyle/>
          <a:p>
            <a:r>
              <a:rPr lang="en-US" sz="2400" b="1" dirty="0" smtClean="0">
                <a:solidFill>
                  <a:srgbClr val="000000"/>
                </a:solidFill>
                <a:latin typeface="Arial" panose="020B0604020202020204" pitchFamily="34" charset="0"/>
                <a:ea typeface="Calibri" panose="020F0502020204030204" pitchFamily="34" charset="0"/>
                <a:cs typeface="Arial" panose="020B0604020202020204" pitchFamily="34" charset="0"/>
              </a:rPr>
              <a:t>TOPIC: </a:t>
            </a:r>
            <a:r>
              <a:rPr lang="en-US" sz="2400" b="1" dirty="0" smtClean="0">
                <a:solidFill>
                  <a:srgbClr val="FF0000"/>
                </a:solidFill>
                <a:latin typeface="Arial" panose="020B0604020202020204" pitchFamily="34" charset="0"/>
                <a:ea typeface="Calibri" panose="020F0502020204030204" pitchFamily="34" charset="0"/>
                <a:cs typeface="Arial" panose="020B0604020202020204" pitchFamily="34" charset="0"/>
              </a:rPr>
              <a:t>SARS-CoV-2 </a:t>
            </a:r>
            <a:r>
              <a:rPr lang="en-US" sz="2400" b="1" dirty="0">
                <a:solidFill>
                  <a:srgbClr val="FF0000"/>
                </a:solidFill>
                <a:latin typeface="Arial" panose="020B0604020202020204" pitchFamily="34" charset="0"/>
                <a:ea typeface="Calibri" panose="020F0502020204030204" pitchFamily="34" charset="0"/>
                <a:cs typeface="Arial" panose="020B0604020202020204" pitchFamily="34" charset="0"/>
              </a:rPr>
              <a:t>TRANSMISSION VIA AIRBORNE </a:t>
            </a:r>
            <a:r>
              <a:rPr lang="en-US" sz="2400" b="1" dirty="0" smtClean="0">
                <a:solidFill>
                  <a:srgbClr val="FF0000"/>
                </a:solidFill>
                <a:latin typeface="Arial" panose="020B0604020202020204" pitchFamily="34" charset="0"/>
                <a:ea typeface="Calibri" panose="020F0502020204030204" pitchFamily="34" charset="0"/>
                <a:cs typeface="Arial" panose="020B0604020202020204" pitchFamily="34" charset="0"/>
              </a:rPr>
              <a:t>AEROSOL </a:t>
            </a:r>
            <a:r>
              <a:rPr lang="en-US" sz="2400" b="1" dirty="0">
                <a:solidFill>
                  <a:srgbClr val="FF0000"/>
                </a:solidFill>
                <a:latin typeface="Arial" panose="020B0604020202020204" pitchFamily="34" charset="0"/>
                <a:ea typeface="Calibri" panose="020F0502020204030204" pitchFamily="34" charset="0"/>
                <a:cs typeface="Arial" panose="020B0604020202020204" pitchFamily="34" charset="0"/>
              </a:rPr>
              <a:t>PARTICLES</a:t>
            </a:r>
          </a:p>
          <a:p>
            <a:endParaRPr lang="en-US" dirty="0">
              <a:solidFill>
                <a:srgbClr val="FF0000"/>
              </a:solidFill>
            </a:endParaRPr>
          </a:p>
        </p:txBody>
      </p:sp>
      <p:sp>
        <p:nvSpPr>
          <p:cNvPr id="3" name="Rectangle 2"/>
          <p:cNvSpPr/>
          <p:nvPr/>
        </p:nvSpPr>
        <p:spPr>
          <a:xfrm>
            <a:off x="120073" y="4325235"/>
            <a:ext cx="6096000" cy="2400657"/>
          </a:xfrm>
          <a:prstGeom prst="rect">
            <a:avLst/>
          </a:prstGeom>
        </p:spPr>
        <p:txBody>
          <a:bodyPr>
            <a:spAutoFit/>
          </a:bodyPr>
          <a:lstStyle/>
          <a:p>
            <a:pPr algn="just"/>
            <a:r>
              <a:rPr lang="en-US" b="1" dirty="0">
                <a:solidFill>
                  <a:srgbClr val="323232"/>
                </a:solidFill>
                <a:latin typeface="Arial" panose="020B0604020202020204" pitchFamily="34" charset="0"/>
                <a:ea typeface="Calibri" panose="020F0502020204030204" pitchFamily="34" charset="0"/>
                <a:cs typeface="Arial" panose="020B0604020202020204" pitchFamily="34" charset="0"/>
              </a:rPr>
              <a:t>Aerosol Basis – Final Presentation</a:t>
            </a:r>
            <a:endParaRPr lang="en-US" b="1" dirty="0">
              <a:latin typeface="Arial" panose="020B0604020202020204" pitchFamily="34" charset="0"/>
              <a:ea typeface="Calibri" panose="020F0502020204030204" pitchFamily="34" charset="0"/>
              <a:cs typeface="Arial" panose="020B0604020202020204" pitchFamily="34" charset="0"/>
            </a:endParaRPr>
          </a:p>
          <a:p>
            <a:pPr algn="just"/>
            <a:r>
              <a:rPr lang="en-US" b="1" dirty="0">
                <a:solidFill>
                  <a:srgbClr val="323232"/>
                </a:solidFill>
                <a:latin typeface="Arial" panose="020B0604020202020204" pitchFamily="34" charset="0"/>
                <a:ea typeface="Calibri" panose="020F0502020204030204" pitchFamily="34" charset="0"/>
                <a:cs typeface="Arial" panose="020B0604020202020204" pitchFamily="34" charset="0"/>
              </a:rPr>
              <a:t> </a:t>
            </a:r>
            <a:endParaRPr lang="en-US" b="1" dirty="0">
              <a:latin typeface="Arial" panose="020B0604020202020204" pitchFamily="34" charset="0"/>
              <a:ea typeface="Calibri" panose="020F0502020204030204" pitchFamily="34" charset="0"/>
              <a:cs typeface="Arial" panose="020B0604020202020204" pitchFamily="34" charset="0"/>
            </a:endParaRPr>
          </a:p>
          <a:p>
            <a:pPr algn="just"/>
            <a:r>
              <a:rPr lang="en-US" b="1" dirty="0">
                <a:solidFill>
                  <a:srgbClr val="323232"/>
                </a:solidFill>
                <a:latin typeface="Arial" panose="020B0604020202020204" pitchFamily="34" charset="0"/>
                <a:ea typeface="Calibri" panose="020F0502020204030204" pitchFamily="34" charset="0"/>
                <a:cs typeface="Arial" panose="020B0604020202020204" pitchFamily="34" charset="0"/>
              </a:rPr>
              <a:t>Name of Presenter: Catherine B. Merchant (梅霖)</a:t>
            </a:r>
            <a:endParaRPr lang="en-US" b="1" dirty="0">
              <a:latin typeface="Arial" panose="020B0604020202020204" pitchFamily="34" charset="0"/>
              <a:ea typeface="Calibri" panose="020F0502020204030204" pitchFamily="34" charset="0"/>
              <a:cs typeface="Arial" panose="020B0604020202020204" pitchFamily="34" charset="0"/>
            </a:endParaRPr>
          </a:p>
          <a:p>
            <a:pPr algn="just"/>
            <a:r>
              <a:rPr lang="en-US" b="1" dirty="0">
                <a:solidFill>
                  <a:srgbClr val="323232"/>
                </a:solidFill>
                <a:latin typeface="Arial" panose="020B0604020202020204" pitchFamily="34" charset="0"/>
                <a:ea typeface="Calibri" panose="020F0502020204030204" pitchFamily="34" charset="0"/>
                <a:cs typeface="Arial" panose="020B0604020202020204" pitchFamily="34" charset="0"/>
              </a:rPr>
              <a:t> </a:t>
            </a:r>
            <a:endParaRPr lang="en-US" b="1" dirty="0">
              <a:latin typeface="Arial" panose="020B0604020202020204" pitchFamily="34" charset="0"/>
              <a:ea typeface="Calibri" panose="020F0502020204030204" pitchFamily="34" charset="0"/>
              <a:cs typeface="Arial" panose="020B0604020202020204" pitchFamily="34" charset="0"/>
            </a:endParaRPr>
          </a:p>
          <a:p>
            <a:pPr algn="just"/>
            <a:r>
              <a:rPr lang="en-US" b="1" dirty="0">
                <a:solidFill>
                  <a:srgbClr val="323232"/>
                </a:solidFill>
                <a:latin typeface="Arial" panose="020B0604020202020204" pitchFamily="34" charset="0"/>
                <a:ea typeface="Calibri" panose="020F0502020204030204" pitchFamily="34" charset="0"/>
                <a:cs typeface="Arial" panose="020B0604020202020204" pitchFamily="34" charset="0"/>
              </a:rPr>
              <a:t>ID #: </a:t>
            </a:r>
            <a:r>
              <a:rPr lang="en-US" b="1" dirty="0" smtClean="0">
                <a:solidFill>
                  <a:srgbClr val="323232"/>
                </a:solidFill>
                <a:latin typeface="Arial" panose="020B0604020202020204" pitchFamily="34" charset="0"/>
                <a:ea typeface="Calibri" panose="020F0502020204030204" pitchFamily="34" charset="0"/>
                <a:cs typeface="Arial" panose="020B0604020202020204" pitchFamily="34" charset="0"/>
              </a:rPr>
              <a:t>6317000091</a:t>
            </a:r>
          </a:p>
          <a:p>
            <a:pPr algn="just"/>
            <a:endParaRPr lang="en-US" b="1" dirty="0">
              <a:solidFill>
                <a:srgbClr val="323232"/>
              </a:solidFill>
              <a:latin typeface="Arial" panose="020B0604020202020204" pitchFamily="34" charset="0"/>
              <a:ea typeface="Calibri" panose="020F0502020204030204" pitchFamily="34" charset="0"/>
              <a:cs typeface="Arial" panose="020B0604020202020204" pitchFamily="34" charset="0"/>
            </a:endParaRPr>
          </a:p>
          <a:p>
            <a:pPr algn="just"/>
            <a:r>
              <a:rPr lang="en-US" b="1" dirty="0" smtClean="0">
                <a:solidFill>
                  <a:srgbClr val="323232"/>
                </a:solidFill>
                <a:latin typeface="Arial" panose="020B0604020202020204" pitchFamily="34" charset="0"/>
                <a:ea typeface="Calibri" panose="020F0502020204030204" pitchFamily="34" charset="0"/>
                <a:cs typeface="Arial" panose="020B0604020202020204" pitchFamily="34" charset="0"/>
              </a:rPr>
              <a:t>Date: Monday, November 9, 2020</a:t>
            </a:r>
            <a:endParaRPr lang="en-US" b="1" dirty="0">
              <a:latin typeface="Arial" panose="020B0604020202020204" pitchFamily="34" charset="0"/>
              <a:ea typeface="Calibri" panose="020F0502020204030204" pitchFamily="34" charset="0"/>
              <a:cs typeface="Arial" panose="020B0604020202020204" pitchFamily="34" charset="0"/>
            </a:endParaRPr>
          </a:p>
          <a:p>
            <a:pPr algn="just"/>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page1image4618113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1170" y="120699"/>
            <a:ext cx="2077923" cy="1948246"/>
          </a:xfrm>
          <a:prstGeom prst="rect">
            <a:avLst/>
          </a:prstGeom>
          <a:noFill/>
          <a:ln>
            <a:noFill/>
          </a:ln>
        </p:spPr>
      </p:pic>
    </p:spTree>
    <p:extLst>
      <p:ext uri="{BB962C8B-B14F-4D97-AF65-F5344CB8AC3E}">
        <p14:creationId xmlns:p14="http://schemas.microsoft.com/office/powerpoint/2010/main" val="2126022596"/>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0448" y="200534"/>
            <a:ext cx="8674608" cy="487506"/>
          </a:xfrm>
          <a:prstGeom prst="rect">
            <a:avLst/>
          </a:prstGeom>
        </p:spPr>
        <p:txBody>
          <a:bodyPr wrap="square">
            <a:spAutoFit/>
          </a:bodyPr>
          <a:lstStyle/>
          <a:p>
            <a:pPr>
              <a:lnSpc>
                <a:spcPct val="107000"/>
              </a:lnSpc>
              <a:spcAft>
                <a:spcPts val="800"/>
              </a:spcAft>
            </a:pPr>
            <a:r>
              <a:rPr lang="en-US" sz="24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TRANSMISSION VIA AIRBORNE AEROSAL </a:t>
            </a:r>
            <a:r>
              <a:rPr lang="en-US" sz="2400" b="1"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PARTICLES</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599253" y="756509"/>
            <a:ext cx="10973909" cy="1409617"/>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Ø"/>
            </a:pP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Aerosol transmission can occur in specific settings, </a:t>
            </a:r>
            <a:r>
              <a:rPr lang="en-US" sz="2000" b="1" dirty="0">
                <a:solidFill>
                  <a:srgbClr val="FF0000"/>
                </a:solidFill>
                <a:latin typeface="Arial" panose="020B0604020202020204" pitchFamily="34" charset="0"/>
                <a:ea typeface="Calibri" panose="020F0502020204030204" pitchFamily="34" charset="0"/>
                <a:cs typeface="Arial" panose="020B0604020202020204" pitchFamily="34" charset="0"/>
              </a:rPr>
              <a:t>particularly in </a:t>
            </a:r>
            <a:r>
              <a:rPr lang="en-US" sz="2000" b="1" dirty="0" smtClean="0">
                <a:solidFill>
                  <a:srgbClr val="FF0000"/>
                </a:solidFill>
                <a:latin typeface="Arial" panose="020B0604020202020204" pitchFamily="34" charset="0"/>
                <a:ea typeface="Calibri" panose="020F0502020204030204" pitchFamily="34" charset="0"/>
                <a:cs typeface="Arial" panose="020B0604020202020204" pitchFamily="34" charset="0"/>
              </a:rPr>
              <a:t>indoor</a:t>
            </a: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 crowded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and inadequately ventilated spaces, where infected person(s) spend long periods of time with others, such as restaurants, choir practices, fitness classes, nightclubs, </a:t>
            </a: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schools/classrooms, offices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and/or places of worship. </a:t>
            </a: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Rectangle 5"/>
          <p:cNvSpPr/>
          <p:nvPr/>
        </p:nvSpPr>
        <p:spPr>
          <a:xfrm>
            <a:off x="599253" y="2326690"/>
            <a:ext cx="8931564" cy="2759602"/>
          </a:xfrm>
          <a:prstGeom prst="rect">
            <a:avLst/>
          </a:prstGeom>
        </p:spPr>
        <p:txBody>
          <a:bodyPr wrap="square">
            <a:spAutoFit/>
          </a:bodyPr>
          <a:lstStyle/>
          <a:p>
            <a:pPr marL="285750" indent="-285750" algn="just">
              <a:lnSpc>
                <a:spcPct val="107000"/>
              </a:lnSpc>
              <a:buFont typeface="Wingdings" panose="05000000000000000000" pitchFamily="2" charset="2"/>
              <a:buChar char="Ø"/>
            </a:pP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Indoor transmission of SARS-CoV-2 is much more </a:t>
            </a:r>
            <a:r>
              <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rPr>
              <a:t>likely</a:t>
            </a: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rPr>
              <a:t>compared </a:t>
            </a: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with outdoor transmission. </a:t>
            </a:r>
            <a:endPar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07000"/>
              </a:lnSpc>
              <a:buFont typeface="Wingdings" panose="05000000000000000000" pitchFamily="2" charset="2"/>
              <a:buChar char="Ø"/>
            </a:pPr>
            <a:endParaRPr lang="en-US"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07000"/>
              </a:lnSpc>
              <a:buFont typeface="Wingdings" panose="05000000000000000000" pitchFamily="2" charset="2"/>
              <a:buChar char="Ø"/>
            </a:pPr>
            <a:r>
              <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rPr>
              <a:t>In </a:t>
            </a: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a closed </a:t>
            </a:r>
            <a:r>
              <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rPr>
              <a:t>seafood</a:t>
            </a: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rPr>
              <a:t>market</a:t>
            </a: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 the risk of a customer acquiring SARS-CoV-2 </a:t>
            </a:r>
            <a:r>
              <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rPr>
              <a:t>infection</a:t>
            </a:r>
            <a:r>
              <a:rPr lang="en-US" sz="1400" dirty="0">
                <a:latin typeface="Arial" panose="020B0604020202020204" pitchFamily="34" charset="0"/>
                <a:ea typeface="Calibri" panose="020F0502020204030204" pitchFamily="34" charset="0"/>
                <a:cs typeface="Arial" panose="020B0604020202020204" pitchFamily="34" charset="0"/>
              </a:rPr>
              <a:t> </a:t>
            </a:r>
            <a:r>
              <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rPr>
              <a:t>via </a:t>
            </a: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the aerosol route after 1 h exposure in the market with </a:t>
            </a:r>
            <a:r>
              <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rPr>
              <a:t>one</a:t>
            </a: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rPr>
              <a:t>infected </a:t>
            </a: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shopkeeper was about 2.23 -</a:t>
            </a:r>
            <a:r>
              <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rPr>
              <a:t>10.5</a:t>
            </a: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 The risk </a:t>
            </a:r>
            <a:r>
              <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rPr>
              <a:t>rapidly</a:t>
            </a: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rPr>
              <a:t>decreased </a:t>
            </a: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outside the market due to the dilution by </a:t>
            </a:r>
            <a:r>
              <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rPr>
              <a:t>ambient</a:t>
            </a: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rPr>
              <a:t>air </a:t>
            </a: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and became below 10_6 at 5 m away from the exit. </a:t>
            </a:r>
            <a:endPar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07000"/>
              </a:lnSpc>
              <a:buFont typeface="Wingdings" panose="05000000000000000000" pitchFamily="2" charset="2"/>
              <a:buChar char="Ø"/>
            </a:pPr>
            <a:endParaRPr lang="en-US"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07000"/>
              </a:lnSpc>
              <a:buFont typeface="Wingdings" panose="05000000000000000000" pitchFamily="2" charset="2"/>
              <a:buChar char="Ø"/>
            </a:pPr>
            <a:r>
              <a:rPr lang="en-US" b="1" dirty="0" smtClean="0">
                <a:solidFill>
                  <a:srgbClr val="FF0000"/>
                </a:solidFill>
                <a:latin typeface="Arial" panose="020B0604020202020204" pitchFamily="34" charset="0"/>
                <a:ea typeface="Calibri" panose="020F0502020204030204" pitchFamily="34" charset="0"/>
                <a:cs typeface="Arial" panose="020B0604020202020204" pitchFamily="34" charset="0"/>
              </a:rPr>
              <a:t>Outdoor</a:t>
            </a:r>
            <a:r>
              <a:rPr lang="en-US" b="1" dirty="0">
                <a:solidFill>
                  <a:srgbClr val="FF0000"/>
                </a:solidFill>
                <a:latin typeface="Arial" panose="020B0604020202020204" pitchFamily="34" charset="0"/>
                <a:ea typeface="Calibri" panose="020F0502020204030204" pitchFamily="34" charset="0"/>
                <a:cs typeface="Arial" panose="020B0604020202020204" pitchFamily="34" charset="0"/>
              </a:rPr>
              <a:t>, these virus particles are very strongly diluted by the open air.</a:t>
            </a:r>
            <a:endParaRPr lang="en-US" sz="1400" b="1"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7" name="Rectangle 6"/>
          <p:cNvSpPr/>
          <p:nvPr/>
        </p:nvSpPr>
        <p:spPr>
          <a:xfrm>
            <a:off x="599253" y="5265930"/>
            <a:ext cx="10547927" cy="962058"/>
          </a:xfrm>
          <a:prstGeom prst="rect">
            <a:avLst/>
          </a:prstGeom>
        </p:spPr>
        <p:txBody>
          <a:bodyPr wrap="square">
            <a:spAutoFit/>
          </a:bodyPr>
          <a:lstStyle/>
          <a:p>
            <a:pPr marL="285750" indent="-285750" algn="just">
              <a:lnSpc>
                <a:spcPct val="107000"/>
              </a:lnSpc>
              <a:buFont typeface="Wingdings" panose="05000000000000000000" pitchFamily="2" charset="2"/>
              <a:buChar char="Ø"/>
            </a:pP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SARS-CoV-2 aerosolized from infected patients and </a:t>
            </a:r>
            <a:r>
              <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rPr>
              <a:t>deposited</a:t>
            </a: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rPr>
              <a:t>on </a:t>
            </a: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surfaces could remain infectious outdoors for </a:t>
            </a:r>
            <a:r>
              <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rPr>
              <a:t>considerable</a:t>
            </a: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rPr>
              <a:t>time </a:t>
            </a: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during the winter in many temperate-zone </a:t>
            </a:r>
            <a:r>
              <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rPr>
              <a:t>cities,</a:t>
            </a: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rPr>
              <a:t>with </a:t>
            </a: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continued risk for re-</a:t>
            </a:r>
            <a:r>
              <a:rPr lang="en-US" dirty="0" err="1">
                <a:solidFill>
                  <a:srgbClr val="000000"/>
                </a:solidFill>
                <a:latin typeface="Arial" panose="020B0604020202020204" pitchFamily="34" charset="0"/>
                <a:ea typeface="Calibri" panose="020F0502020204030204" pitchFamily="34" charset="0"/>
                <a:cs typeface="Arial" panose="020B0604020202020204" pitchFamily="34" charset="0"/>
              </a:rPr>
              <a:t>aerosolization</a:t>
            </a: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 and human infection</a:t>
            </a:r>
            <a:r>
              <a:rPr lang="en-US" dirty="0">
                <a:solidFill>
                  <a:srgbClr val="000000"/>
                </a:solidFill>
                <a:latin typeface="Times New Roman" panose="02020603050405020304" pitchFamily="18" charset="0"/>
                <a:ea typeface="Calibri" panose="020F0502020204030204" pitchFamily="34" charset="0"/>
              </a:rPr>
              <a:t>.</a:t>
            </a:r>
            <a:endParaRPr lang="en-US" dirty="0"/>
          </a:p>
        </p:txBody>
      </p:sp>
    </p:spTree>
    <p:extLst>
      <p:ext uri="{BB962C8B-B14F-4D97-AF65-F5344CB8AC3E}">
        <p14:creationId xmlns:p14="http://schemas.microsoft.com/office/powerpoint/2010/main" val="179553875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53717900"/>
              </p:ext>
            </p:extLst>
          </p:nvPr>
        </p:nvGraphicFramePr>
        <p:xfrm>
          <a:off x="230907" y="4821381"/>
          <a:ext cx="11563929" cy="1856509"/>
        </p:xfrm>
        <a:graphic>
          <a:graphicData uri="http://schemas.openxmlformats.org/drawingml/2006/table">
            <a:tbl>
              <a:tblPr/>
              <a:tblGrid>
                <a:gridCol w="2890983">
                  <a:extLst>
                    <a:ext uri="{9D8B030D-6E8A-4147-A177-3AD203B41FA5}">
                      <a16:colId xmlns:a16="http://schemas.microsoft.com/office/drawing/2014/main" val="4048359274"/>
                    </a:ext>
                  </a:extLst>
                </a:gridCol>
                <a:gridCol w="2890983">
                  <a:extLst>
                    <a:ext uri="{9D8B030D-6E8A-4147-A177-3AD203B41FA5}">
                      <a16:colId xmlns:a16="http://schemas.microsoft.com/office/drawing/2014/main" val="364174398"/>
                    </a:ext>
                  </a:extLst>
                </a:gridCol>
                <a:gridCol w="3592945">
                  <a:extLst>
                    <a:ext uri="{9D8B030D-6E8A-4147-A177-3AD203B41FA5}">
                      <a16:colId xmlns:a16="http://schemas.microsoft.com/office/drawing/2014/main" val="3013198541"/>
                    </a:ext>
                  </a:extLst>
                </a:gridCol>
                <a:gridCol w="2189018">
                  <a:extLst>
                    <a:ext uri="{9D8B030D-6E8A-4147-A177-3AD203B41FA5}">
                      <a16:colId xmlns:a16="http://schemas.microsoft.com/office/drawing/2014/main" val="4170183607"/>
                    </a:ext>
                  </a:extLst>
                </a:gridCol>
              </a:tblGrid>
              <a:tr h="1856509">
                <a:tc>
                  <a:txBody>
                    <a:bodyPr/>
                    <a:lstStyle/>
                    <a:p>
                      <a:pPr algn="l"/>
                      <a:r>
                        <a:rPr lang="en-US" sz="1800" dirty="0">
                          <a:effectLst/>
                          <a:latin typeface="Arial" panose="020B0604020202020204" pitchFamily="34" charset="0"/>
                          <a:cs typeface="Arial" panose="020B0604020202020204" pitchFamily="34" charset="0"/>
                        </a:rPr>
                        <a:t>Restaurant</a:t>
                      </a:r>
                    </a:p>
                  </a:txBody>
                  <a:tcPr marL="14554" marR="14554" marT="14554" marB="14554">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tcPr>
                </a:tc>
                <a:tc>
                  <a:txBody>
                    <a:bodyPr/>
                    <a:lstStyle/>
                    <a:p>
                      <a:pPr algn="l"/>
                      <a:r>
                        <a:rPr lang="en-US" sz="1800" dirty="0">
                          <a:effectLst/>
                          <a:latin typeface="Arial" panose="020B0604020202020204" pitchFamily="34" charset="0"/>
                          <a:cs typeface="Arial" panose="020B0604020202020204" pitchFamily="34" charset="0"/>
                        </a:rPr>
                        <a:t>2020/Jan/26</a:t>
                      </a:r>
                    </a:p>
                  </a:txBody>
                  <a:tcPr marL="14554" marR="14554" marT="14554" marB="14554">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tcPr>
                </a:tc>
                <a:tc>
                  <a:txBody>
                    <a:bodyPr/>
                    <a:lstStyle/>
                    <a:p>
                      <a:pPr algn="l"/>
                      <a:r>
                        <a:rPr lang="en-US" sz="1800" dirty="0">
                          <a:effectLst/>
                          <a:latin typeface="Arial" panose="020B0604020202020204" pitchFamily="34" charset="0"/>
                          <a:cs typeface="Arial" panose="020B0604020202020204" pitchFamily="34" charset="0"/>
                        </a:rPr>
                        <a:t>Air-conditioned ventilation explained the aerosol transmission of an outbreak in a restaurant in Guangzhou, China. The distances between patient zero and others in this outbreak were all &gt;1 m</a:t>
                      </a:r>
                    </a:p>
                  </a:txBody>
                  <a:tcPr marL="14554" marR="14554" marT="14554" marB="14554">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tcPr>
                </a:tc>
                <a:tc>
                  <a:txBody>
                    <a:bodyPr/>
                    <a:lstStyle/>
                    <a:p>
                      <a:pPr algn="l"/>
                      <a:r>
                        <a:rPr lang="da-DK" sz="1800" b="0" i="0" kern="1200" dirty="0" smtClean="0">
                          <a:solidFill>
                            <a:schemeClr val="tx1"/>
                          </a:solidFill>
                          <a:effectLst/>
                          <a:latin typeface="+mn-lt"/>
                          <a:ea typeface="+mn-ea"/>
                          <a:cs typeface="+mn-cs"/>
                        </a:rPr>
                        <a:t>MedRxiv (</a:t>
                      </a:r>
                      <a:r>
                        <a:rPr lang="da-DK" sz="1800" b="0" i="0" u="none" strike="noStrike" kern="1200" dirty="0" smtClean="0">
                          <a:solidFill>
                            <a:schemeClr val="tx1"/>
                          </a:solidFill>
                          <a:effectLst/>
                          <a:latin typeface="+mn-lt"/>
                          <a:ea typeface="+mn-ea"/>
                          <a:cs typeface="+mn-cs"/>
                          <a:hlinkClick r:id="rId2"/>
                        </a:rPr>
                        <a:t>Read, 2020</a:t>
                      </a:r>
                      <a:r>
                        <a:rPr lang="da-DK" sz="1800" b="0" i="0" kern="1200" dirty="0" smtClean="0">
                          <a:solidFill>
                            <a:schemeClr val="tx1"/>
                          </a:solidFill>
                          <a:effectLst/>
                          <a:latin typeface="+mn-lt"/>
                          <a:ea typeface="+mn-ea"/>
                          <a:cs typeface="+mn-cs"/>
                        </a:rPr>
                        <a:t>;</a:t>
                      </a:r>
                      <a:r>
                        <a:rPr lang="da-DK" sz="1800" b="0" i="0" u="none" strike="noStrike" kern="1200" dirty="0" smtClean="0">
                          <a:solidFill>
                            <a:schemeClr val="tx1"/>
                          </a:solidFill>
                          <a:effectLst/>
                          <a:latin typeface="+mn-lt"/>
                          <a:ea typeface="+mn-ea"/>
                          <a:cs typeface="+mn-cs"/>
                          <a:hlinkClick r:id="rId3"/>
                        </a:rPr>
                        <a:t>Miller et al., 2020</a:t>
                      </a:r>
                      <a:r>
                        <a:rPr lang="da-DK" sz="1800" b="0" i="0" kern="1200" dirty="0" smtClean="0">
                          <a:solidFill>
                            <a:schemeClr val="tx1"/>
                          </a:solidFill>
                          <a:effectLst/>
                          <a:latin typeface="+mn-lt"/>
                          <a:ea typeface="+mn-ea"/>
                          <a:cs typeface="+mn-cs"/>
                        </a:rPr>
                        <a:t>)</a:t>
                      </a:r>
                      <a:endParaRPr lang="en-US" sz="1800" dirty="0">
                        <a:effectLst/>
                        <a:latin typeface="Arial" panose="020B0604020202020204" pitchFamily="34" charset="0"/>
                        <a:cs typeface="Arial" panose="020B0604020202020204" pitchFamily="34" charset="0"/>
                      </a:endParaRPr>
                    </a:p>
                  </a:txBody>
                  <a:tcPr marL="14554" marR="14554" marT="14554" marB="14554">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tcPr>
                </a:tc>
                <a:extLst>
                  <a:ext uri="{0D108BD9-81ED-4DB2-BD59-A6C34878D82A}">
                    <a16:rowId xmlns:a16="http://schemas.microsoft.com/office/drawing/2014/main" val="311461966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774316058"/>
              </p:ext>
            </p:extLst>
          </p:nvPr>
        </p:nvGraphicFramePr>
        <p:xfrm>
          <a:off x="230906" y="1588440"/>
          <a:ext cx="11563929" cy="3131127"/>
        </p:xfrm>
        <a:graphic>
          <a:graphicData uri="http://schemas.openxmlformats.org/drawingml/2006/table">
            <a:tbl>
              <a:tblPr/>
              <a:tblGrid>
                <a:gridCol w="2890982">
                  <a:extLst>
                    <a:ext uri="{9D8B030D-6E8A-4147-A177-3AD203B41FA5}">
                      <a16:colId xmlns:a16="http://schemas.microsoft.com/office/drawing/2014/main" val="486771132"/>
                    </a:ext>
                  </a:extLst>
                </a:gridCol>
                <a:gridCol w="2890982">
                  <a:extLst>
                    <a:ext uri="{9D8B030D-6E8A-4147-A177-3AD203B41FA5}">
                      <a16:colId xmlns:a16="http://schemas.microsoft.com/office/drawing/2014/main" val="3342737424"/>
                    </a:ext>
                  </a:extLst>
                </a:gridCol>
                <a:gridCol w="3842330">
                  <a:extLst>
                    <a:ext uri="{9D8B030D-6E8A-4147-A177-3AD203B41FA5}">
                      <a16:colId xmlns:a16="http://schemas.microsoft.com/office/drawing/2014/main" val="1502823264"/>
                    </a:ext>
                  </a:extLst>
                </a:gridCol>
                <a:gridCol w="1939635">
                  <a:extLst>
                    <a:ext uri="{9D8B030D-6E8A-4147-A177-3AD203B41FA5}">
                      <a16:colId xmlns:a16="http://schemas.microsoft.com/office/drawing/2014/main" val="3942342328"/>
                    </a:ext>
                  </a:extLst>
                </a:gridCol>
              </a:tblGrid>
              <a:tr h="3131127">
                <a:tc>
                  <a:txBody>
                    <a:bodyPr/>
                    <a:lstStyle/>
                    <a:p>
                      <a:pPr algn="l"/>
                      <a:r>
                        <a:rPr lang="en-US" sz="1800" dirty="0" smtClean="0">
                          <a:effectLst/>
                          <a:latin typeface="Arial" panose="020B0604020202020204" pitchFamily="34" charset="0"/>
                          <a:cs typeface="Arial" panose="020B0604020202020204" pitchFamily="34" charset="0"/>
                        </a:rPr>
                        <a:t>Choir Practice</a:t>
                      </a:r>
                      <a:endParaRPr lang="en-US" sz="1800" dirty="0">
                        <a:effectLst/>
                        <a:latin typeface="Arial" panose="020B0604020202020204" pitchFamily="34" charset="0"/>
                        <a:cs typeface="Arial" panose="020B0604020202020204" pitchFamily="34" charset="0"/>
                      </a:endParaRPr>
                    </a:p>
                  </a:txBody>
                  <a:tcPr marL="8762" marR="8762" marT="8762" marB="8762">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tcPr>
                </a:tc>
                <a:tc>
                  <a:txBody>
                    <a:bodyPr/>
                    <a:lstStyle/>
                    <a:p>
                      <a:pPr algn="l"/>
                      <a:r>
                        <a:rPr lang="en-US" sz="1800" dirty="0">
                          <a:effectLst/>
                          <a:latin typeface="Arial" panose="020B0604020202020204" pitchFamily="34" charset="0"/>
                          <a:cs typeface="Arial" panose="020B0604020202020204" pitchFamily="34" charset="0"/>
                        </a:rPr>
                        <a:t>2020/Mar/10</a:t>
                      </a:r>
                    </a:p>
                  </a:txBody>
                  <a:tcPr marL="8762" marR="8762" marT="8762" marB="8762">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tcPr>
                </a:tc>
                <a:tc>
                  <a:txBody>
                    <a:bodyPr/>
                    <a:lstStyle/>
                    <a:p>
                      <a:pPr algn="l"/>
                      <a:r>
                        <a:rPr lang="en-US" sz="1800" dirty="0">
                          <a:effectLst/>
                          <a:latin typeface="Arial" panose="020B0604020202020204" pitchFamily="34" charset="0"/>
                          <a:cs typeface="Arial" panose="020B0604020202020204" pitchFamily="34" charset="0"/>
                        </a:rPr>
                        <a:t>A </a:t>
                      </a:r>
                      <a:r>
                        <a:rPr lang="en-US" sz="1800" dirty="0" err="1">
                          <a:effectLst/>
                          <a:latin typeface="Arial" panose="020B0604020202020204" pitchFamily="34" charset="0"/>
                          <a:cs typeface="Arial" panose="020B0604020202020204" pitchFamily="34" charset="0"/>
                        </a:rPr>
                        <a:t>superspreading</a:t>
                      </a:r>
                      <a:r>
                        <a:rPr lang="en-US" sz="1800" dirty="0">
                          <a:effectLst/>
                          <a:latin typeface="Arial" panose="020B0604020202020204" pitchFamily="34" charset="0"/>
                          <a:cs typeface="Arial" panose="020B0604020202020204" pitchFamily="34" charset="0"/>
                        </a:rPr>
                        <a:t> events occurred in a 2.5 h choir rehearsal at Skagit Valley Chorale (SVC) of Mount Vernon, WA of USA where 53 out of 61 attendees were infected and two were dead, even though adequate caution measures for fomite and droplet transmission being taken and none presented symptoms.</a:t>
                      </a:r>
                    </a:p>
                  </a:txBody>
                  <a:tcPr marL="8762" marR="8762" marT="8762" marB="8762">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tcPr>
                </a:tc>
                <a:tc>
                  <a:txBody>
                    <a:bodyPr/>
                    <a:lstStyle/>
                    <a:p>
                      <a:pPr algn="l"/>
                      <a:r>
                        <a:rPr lang="fr-FR" sz="1800" b="0" i="0" kern="1200" dirty="0" err="1" smtClean="0">
                          <a:solidFill>
                            <a:schemeClr val="tx1"/>
                          </a:solidFill>
                          <a:effectLst/>
                          <a:latin typeface="+mn-lt"/>
                          <a:ea typeface="+mn-ea"/>
                          <a:cs typeface="+mn-cs"/>
                        </a:rPr>
                        <a:t>Emerg</a:t>
                      </a:r>
                      <a:r>
                        <a:rPr lang="fr-FR" sz="1800" b="0" i="0" kern="1200" dirty="0" smtClean="0">
                          <a:solidFill>
                            <a:schemeClr val="tx1"/>
                          </a:solidFill>
                          <a:effectLst/>
                          <a:latin typeface="+mn-lt"/>
                          <a:ea typeface="+mn-ea"/>
                          <a:cs typeface="+mn-cs"/>
                        </a:rPr>
                        <a:t> Infect Dis (</a:t>
                      </a:r>
                      <a:r>
                        <a:rPr lang="fr-FR" sz="1800" b="0" i="0" u="none" strike="noStrike" kern="1200" dirty="0" smtClean="0">
                          <a:solidFill>
                            <a:schemeClr val="tx1"/>
                          </a:solidFill>
                          <a:effectLst/>
                          <a:latin typeface="+mn-lt"/>
                          <a:ea typeface="+mn-ea"/>
                          <a:cs typeface="+mn-cs"/>
                          <a:hlinkClick r:id="rId4"/>
                        </a:rPr>
                        <a:t>Lu et al., 2020</a:t>
                      </a:r>
                      <a:r>
                        <a:rPr lang="fr-FR" sz="1800" b="0" i="0" kern="1200" dirty="0" smtClean="0">
                          <a:solidFill>
                            <a:schemeClr val="tx1"/>
                          </a:solidFill>
                          <a:effectLst/>
                          <a:latin typeface="+mn-lt"/>
                          <a:ea typeface="+mn-ea"/>
                          <a:cs typeface="+mn-cs"/>
                        </a:rPr>
                        <a:t>)</a:t>
                      </a:r>
                      <a:endParaRPr lang="en-US" sz="1800" dirty="0">
                        <a:effectLst/>
                        <a:latin typeface="Arial" panose="020B0604020202020204" pitchFamily="34" charset="0"/>
                        <a:cs typeface="Arial" panose="020B0604020202020204" pitchFamily="34" charset="0"/>
                      </a:endParaRPr>
                    </a:p>
                  </a:txBody>
                  <a:tcPr marL="8762" marR="8762" marT="8762" marB="8762">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tcPr>
                </a:tc>
                <a:extLst>
                  <a:ext uri="{0D108BD9-81ED-4DB2-BD59-A6C34878D82A}">
                    <a16:rowId xmlns:a16="http://schemas.microsoft.com/office/drawing/2014/main" val="111000238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21922931"/>
              </p:ext>
            </p:extLst>
          </p:nvPr>
        </p:nvGraphicFramePr>
        <p:xfrm>
          <a:off x="230907" y="837968"/>
          <a:ext cx="11563928" cy="612140"/>
        </p:xfrm>
        <a:graphic>
          <a:graphicData uri="http://schemas.openxmlformats.org/drawingml/2006/table">
            <a:tbl>
              <a:tblPr/>
              <a:tblGrid>
                <a:gridCol w="98936">
                  <a:extLst>
                    <a:ext uri="{9D8B030D-6E8A-4147-A177-3AD203B41FA5}">
                      <a16:colId xmlns:a16="http://schemas.microsoft.com/office/drawing/2014/main" val="2131030623"/>
                    </a:ext>
                  </a:extLst>
                </a:gridCol>
                <a:gridCol w="3750287">
                  <a:extLst>
                    <a:ext uri="{9D8B030D-6E8A-4147-A177-3AD203B41FA5}">
                      <a16:colId xmlns:a16="http://schemas.microsoft.com/office/drawing/2014/main" val="521428609"/>
                    </a:ext>
                  </a:extLst>
                </a:gridCol>
                <a:gridCol w="2668239">
                  <a:extLst>
                    <a:ext uri="{9D8B030D-6E8A-4147-A177-3AD203B41FA5}">
                      <a16:colId xmlns:a16="http://schemas.microsoft.com/office/drawing/2014/main" val="2089184516"/>
                    </a:ext>
                  </a:extLst>
                </a:gridCol>
                <a:gridCol w="1192696">
                  <a:extLst>
                    <a:ext uri="{9D8B030D-6E8A-4147-A177-3AD203B41FA5}">
                      <a16:colId xmlns:a16="http://schemas.microsoft.com/office/drawing/2014/main" val="922985151"/>
                    </a:ext>
                  </a:extLst>
                </a:gridCol>
                <a:gridCol w="1899607">
                  <a:extLst>
                    <a:ext uri="{9D8B030D-6E8A-4147-A177-3AD203B41FA5}">
                      <a16:colId xmlns:a16="http://schemas.microsoft.com/office/drawing/2014/main" val="463760067"/>
                    </a:ext>
                  </a:extLst>
                </a:gridCol>
                <a:gridCol w="1954163">
                  <a:extLst>
                    <a:ext uri="{9D8B030D-6E8A-4147-A177-3AD203B41FA5}">
                      <a16:colId xmlns:a16="http://schemas.microsoft.com/office/drawing/2014/main" val="572477192"/>
                    </a:ext>
                  </a:extLst>
                </a:gridCol>
              </a:tblGrid>
              <a:tr h="0">
                <a:tc>
                  <a:txBody>
                    <a:bodyPr/>
                    <a:lstStyle/>
                    <a:p>
                      <a:pPr algn="l"/>
                      <a:endParaRPr lang="en-US" b="1" dirty="0">
                        <a:effectLst/>
                      </a:endParaRPr>
                    </a:p>
                  </a:txBody>
                  <a:tcPr marL="31750" marR="31750" marT="31750" marB="31750">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tcPr>
                </a:tc>
                <a:tc>
                  <a:txBody>
                    <a:bodyPr/>
                    <a:lstStyle/>
                    <a:p>
                      <a:pPr algn="l"/>
                      <a:r>
                        <a:rPr lang="en-US" sz="1800" b="1" dirty="0">
                          <a:effectLst/>
                          <a:latin typeface="Arial" panose="020B0604020202020204" pitchFamily="34" charset="0"/>
                          <a:cs typeface="Arial" panose="020B0604020202020204" pitchFamily="34" charset="0"/>
                        </a:rPr>
                        <a:t>Place</a:t>
                      </a:r>
                    </a:p>
                  </a:txBody>
                  <a:tcPr marL="31750" marR="31750" marT="31750" marB="31750">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tcPr>
                </a:tc>
                <a:tc>
                  <a:txBody>
                    <a:bodyPr/>
                    <a:lstStyle/>
                    <a:p>
                      <a:pPr algn="l"/>
                      <a:r>
                        <a:rPr lang="en-US" sz="1800" b="1" dirty="0">
                          <a:effectLst/>
                          <a:latin typeface="Arial" panose="020B0604020202020204" pitchFamily="34" charset="0"/>
                          <a:cs typeface="Arial" panose="020B0604020202020204" pitchFamily="34" charset="0"/>
                        </a:rPr>
                        <a:t>Date</a:t>
                      </a:r>
                    </a:p>
                  </a:txBody>
                  <a:tcPr marL="31750" marR="31750" marT="31750" marB="31750">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tcPr>
                </a:tc>
                <a:tc>
                  <a:txBody>
                    <a:bodyPr/>
                    <a:lstStyle/>
                    <a:p>
                      <a:pPr algn="l"/>
                      <a:r>
                        <a:rPr lang="en-US" sz="1800" b="1" dirty="0">
                          <a:effectLst/>
                          <a:latin typeface="Arial" panose="020B0604020202020204" pitchFamily="34" charset="0"/>
                          <a:cs typeface="Arial" panose="020B0604020202020204" pitchFamily="34" charset="0"/>
                        </a:rPr>
                        <a:t>Main Finding(s)</a:t>
                      </a:r>
                    </a:p>
                  </a:txBody>
                  <a:tcPr marL="31750" marR="31750" marT="31750" marB="31750">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tcPr>
                </a:tc>
                <a:tc>
                  <a:txBody>
                    <a:bodyPr/>
                    <a:lstStyle/>
                    <a:p>
                      <a:pPr algn="l"/>
                      <a:endParaRPr lang="en-US" sz="1800" b="1" dirty="0">
                        <a:effectLst/>
                        <a:latin typeface="Arial" panose="020B0604020202020204" pitchFamily="34" charset="0"/>
                        <a:cs typeface="Arial" panose="020B0604020202020204" pitchFamily="34" charset="0"/>
                      </a:endParaRPr>
                    </a:p>
                  </a:txBody>
                  <a:tcPr marL="31750" marR="31750" marT="31750" marB="31750">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tcPr>
                </a:tc>
                <a:tc>
                  <a:txBody>
                    <a:bodyPr/>
                    <a:lstStyle/>
                    <a:p>
                      <a:pPr algn="l"/>
                      <a:r>
                        <a:rPr lang="en-US" sz="1800" b="1" dirty="0">
                          <a:effectLst/>
                          <a:latin typeface="Arial" panose="020B0604020202020204" pitchFamily="34" charset="0"/>
                          <a:cs typeface="Arial" panose="020B0604020202020204" pitchFamily="34" charset="0"/>
                        </a:rPr>
                        <a:t>Reference(s)</a:t>
                      </a:r>
                    </a:p>
                  </a:txBody>
                  <a:tcPr marL="31750" marR="31750" marT="31750" marB="31750">
                    <a:lnL>
                      <a:noFill/>
                    </a:lnL>
                    <a:lnR>
                      <a:noFill/>
                    </a:lnR>
                    <a:lnT w="6350" cap="flat" cmpd="sng" algn="ctr">
                      <a:solidFill>
                        <a:srgbClr val="EBEBEB"/>
                      </a:solidFill>
                      <a:prstDash val="solid"/>
                      <a:round/>
                      <a:headEnd type="none" w="med" len="med"/>
                      <a:tailEnd type="none" w="med" len="med"/>
                    </a:lnT>
                    <a:lnB w="6350" cap="flat" cmpd="sng" algn="ctr">
                      <a:solidFill>
                        <a:srgbClr val="EBEBEB"/>
                      </a:solidFill>
                      <a:prstDash val="solid"/>
                      <a:round/>
                      <a:headEnd type="none" w="med" len="med"/>
                      <a:tailEnd type="none" w="med" len="med"/>
                    </a:lnB>
                  </a:tcPr>
                </a:tc>
                <a:extLst>
                  <a:ext uri="{0D108BD9-81ED-4DB2-BD59-A6C34878D82A}">
                    <a16:rowId xmlns:a16="http://schemas.microsoft.com/office/drawing/2014/main" val="273915100"/>
                  </a:ext>
                </a:extLst>
              </a:tr>
            </a:tbl>
          </a:graphicData>
        </a:graphic>
      </p:graphicFrame>
      <p:sp>
        <p:nvSpPr>
          <p:cNvPr id="6" name="Rectangle 5"/>
          <p:cNvSpPr/>
          <p:nvPr/>
        </p:nvSpPr>
        <p:spPr>
          <a:xfrm>
            <a:off x="628071" y="0"/>
            <a:ext cx="10390908" cy="646331"/>
          </a:xfrm>
          <a:prstGeom prst="rect">
            <a:avLst/>
          </a:prstGeom>
        </p:spPr>
        <p:txBody>
          <a:bodyPr wrap="square">
            <a:spAutoFit/>
          </a:bodyPr>
          <a:lstStyle/>
          <a:p>
            <a:r>
              <a:rPr lang="en-US" b="1" dirty="0">
                <a:solidFill>
                  <a:srgbClr val="FF0000"/>
                </a:solidFill>
                <a:latin typeface="Arial" panose="020B0604020202020204" pitchFamily="34" charset="0"/>
                <a:cs typeface="Arial" panose="020B0604020202020204" pitchFamily="34" charset="0"/>
              </a:rPr>
              <a:t>Table 1. Empirical and laboratory studies indicating the possible aerosol transmission of SARS-CoV-2 to as </a:t>
            </a:r>
            <a:r>
              <a:rPr lang="en-US" b="1" dirty="0" smtClean="0">
                <a:solidFill>
                  <a:srgbClr val="FF0000"/>
                </a:solidFill>
                <a:latin typeface="Arial" panose="020B0604020202020204" pitchFamily="34" charset="0"/>
                <a:cs typeface="Arial" panose="020B0604020202020204" pitchFamily="34" charset="0"/>
              </a:rPr>
              <a:t>of July </a:t>
            </a:r>
            <a:r>
              <a:rPr lang="en-US" b="1" dirty="0">
                <a:solidFill>
                  <a:srgbClr val="FF0000"/>
                </a:solidFill>
                <a:latin typeface="Arial" panose="020B0604020202020204" pitchFamily="34" charset="0"/>
                <a:cs typeface="Arial" panose="020B0604020202020204" pitchFamily="34" charset="0"/>
              </a:rPr>
              <a:t>30th, 2020.</a:t>
            </a:r>
          </a:p>
        </p:txBody>
      </p:sp>
    </p:spTree>
    <p:extLst>
      <p:ext uri="{BB962C8B-B14F-4D97-AF65-F5344CB8AC3E}">
        <p14:creationId xmlns:p14="http://schemas.microsoft.com/office/powerpoint/2010/main" val="408096852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055" y="101600"/>
            <a:ext cx="6060159" cy="6588014"/>
          </a:xfrm>
          <a:prstGeom prst="rect">
            <a:avLst/>
          </a:prstGeom>
        </p:spPr>
      </p:pic>
      <p:sp>
        <p:nvSpPr>
          <p:cNvPr id="4" name="Rectangle 3"/>
          <p:cNvSpPr/>
          <p:nvPr/>
        </p:nvSpPr>
        <p:spPr>
          <a:xfrm>
            <a:off x="369455" y="833735"/>
            <a:ext cx="5283200" cy="2677656"/>
          </a:xfrm>
          <a:prstGeom prst="rect">
            <a:avLst/>
          </a:prstGeom>
        </p:spPr>
        <p:txBody>
          <a:bodyPr wrap="square">
            <a:spAutoFit/>
          </a:bodyPr>
          <a:lstStyle/>
          <a:p>
            <a:r>
              <a:rPr lang="en-US" sz="2400" b="1" dirty="0" smtClean="0">
                <a:solidFill>
                  <a:srgbClr val="2A2A2A"/>
                </a:solidFill>
                <a:latin typeface="Arial" panose="020B0604020202020204" pitchFamily="34" charset="0"/>
                <a:cs typeface="Arial" panose="020B0604020202020204" pitchFamily="34" charset="0"/>
              </a:rPr>
              <a:t>FIG. 1: Distribution </a:t>
            </a:r>
            <a:r>
              <a:rPr lang="en-US" sz="2400" b="1" dirty="0">
                <a:solidFill>
                  <a:srgbClr val="2A2A2A"/>
                </a:solidFill>
                <a:latin typeface="Arial" panose="020B0604020202020204" pitchFamily="34" charset="0"/>
                <a:cs typeface="Arial" panose="020B0604020202020204" pitchFamily="34" charset="0"/>
              </a:rPr>
              <a:t>of respiratory </a:t>
            </a:r>
            <a:r>
              <a:rPr lang="en-US" sz="2400" b="1" dirty="0" smtClean="0">
                <a:solidFill>
                  <a:srgbClr val="2A2A2A"/>
                </a:solidFill>
                <a:latin typeface="Arial" panose="020B0604020202020204" pitchFamily="34" charset="0"/>
                <a:cs typeface="Arial" panose="020B0604020202020204" pitchFamily="34" charset="0"/>
              </a:rPr>
              <a:t>micro droplets </a:t>
            </a:r>
            <a:r>
              <a:rPr lang="en-US" sz="2400" b="1" dirty="0">
                <a:solidFill>
                  <a:srgbClr val="2A2A2A"/>
                </a:solidFill>
                <a:latin typeface="Arial" panose="020B0604020202020204" pitchFamily="34" charset="0"/>
                <a:cs typeface="Arial" panose="020B0604020202020204" pitchFamily="34" charset="0"/>
              </a:rPr>
              <a:t>in an indoor environment with </a:t>
            </a:r>
            <a:endParaRPr lang="en-US" sz="2400" b="1" dirty="0" smtClean="0">
              <a:solidFill>
                <a:srgbClr val="2A2A2A"/>
              </a:solidFill>
              <a:latin typeface="Arial" panose="020B0604020202020204" pitchFamily="34" charset="0"/>
              <a:cs typeface="Arial" panose="020B0604020202020204" pitchFamily="34" charset="0"/>
            </a:endParaRPr>
          </a:p>
          <a:p>
            <a:endParaRPr lang="en-US" sz="2400" b="1" dirty="0">
              <a:solidFill>
                <a:srgbClr val="2A2A2A"/>
              </a:solidFill>
              <a:latin typeface="Arial" panose="020B0604020202020204" pitchFamily="34" charset="0"/>
              <a:cs typeface="Arial" panose="020B0604020202020204" pitchFamily="34" charset="0"/>
            </a:endParaRPr>
          </a:p>
          <a:p>
            <a:pPr marL="457200" indent="-457200">
              <a:buAutoNum type="alphaUcParenBoth"/>
            </a:pPr>
            <a:r>
              <a:rPr lang="en-US" sz="2400" b="1" dirty="0" smtClean="0">
                <a:solidFill>
                  <a:srgbClr val="2A2A2A"/>
                </a:solidFill>
                <a:latin typeface="Arial" panose="020B0604020202020204" pitchFamily="34" charset="0"/>
                <a:cs typeface="Arial" panose="020B0604020202020204" pitchFamily="34" charset="0"/>
              </a:rPr>
              <a:t>inadequate </a:t>
            </a:r>
            <a:r>
              <a:rPr lang="en-US" sz="2400" b="1" dirty="0">
                <a:solidFill>
                  <a:srgbClr val="2A2A2A"/>
                </a:solidFill>
                <a:latin typeface="Arial" panose="020B0604020202020204" pitchFamily="34" charset="0"/>
                <a:cs typeface="Arial" panose="020B0604020202020204" pitchFamily="34" charset="0"/>
              </a:rPr>
              <a:t>ventilation and </a:t>
            </a:r>
            <a:endParaRPr lang="en-US" sz="2400" b="1" dirty="0" smtClean="0">
              <a:solidFill>
                <a:srgbClr val="2A2A2A"/>
              </a:solidFill>
              <a:latin typeface="Arial" panose="020B0604020202020204" pitchFamily="34" charset="0"/>
              <a:cs typeface="Arial" panose="020B0604020202020204" pitchFamily="34" charset="0"/>
            </a:endParaRPr>
          </a:p>
          <a:p>
            <a:endParaRPr lang="en-US" sz="2400" b="1" dirty="0" smtClean="0">
              <a:solidFill>
                <a:srgbClr val="2A2A2A"/>
              </a:solidFill>
              <a:latin typeface="Arial" panose="020B0604020202020204" pitchFamily="34" charset="0"/>
              <a:cs typeface="Arial" panose="020B0604020202020204" pitchFamily="34" charset="0"/>
            </a:endParaRPr>
          </a:p>
          <a:p>
            <a:r>
              <a:rPr lang="en-US" sz="2400" b="1" dirty="0" smtClean="0">
                <a:solidFill>
                  <a:srgbClr val="2A2A2A"/>
                </a:solidFill>
                <a:latin typeface="Arial" panose="020B0604020202020204" pitchFamily="34" charset="0"/>
                <a:cs typeface="Arial" panose="020B0604020202020204" pitchFamily="34" charset="0"/>
              </a:rPr>
              <a:t>(</a:t>
            </a:r>
            <a:r>
              <a:rPr lang="en-US" sz="2400" b="1" i="1" dirty="0">
                <a:solidFill>
                  <a:srgbClr val="2A2A2A"/>
                </a:solidFill>
                <a:latin typeface="Arial" panose="020B0604020202020204" pitchFamily="34" charset="0"/>
                <a:cs typeface="Arial" panose="020B0604020202020204" pitchFamily="34" charset="0"/>
              </a:rPr>
              <a:t>B</a:t>
            </a:r>
            <a:r>
              <a:rPr lang="en-US" sz="2400" b="1" dirty="0">
                <a:solidFill>
                  <a:srgbClr val="2A2A2A"/>
                </a:solidFill>
                <a:latin typeface="Arial" panose="020B0604020202020204" pitchFamily="34" charset="0"/>
                <a:cs typeface="Arial" panose="020B0604020202020204" pitchFamily="34" charset="0"/>
              </a:rPr>
              <a:t>) adequate </a:t>
            </a:r>
            <a:r>
              <a:rPr lang="en-US" sz="2400" b="1" dirty="0" smtClean="0">
                <a:solidFill>
                  <a:srgbClr val="2A2A2A"/>
                </a:solidFill>
                <a:latin typeface="Arial" panose="020B0604020202020204" pitchFamily="34" charset="0"/>
                <a:cs typeface="Arial" panose="020B0604020202020204" pitchFamily="34" charset="0"/>
              </a:rPr>
              <a:t>ventilation</a:t>
            </a:r>
            <a:r>
              <a:rPr lang="en-US" dirty="0">
                <a:solidFill>
                  <a:srgbClr val="2A2A2A"/>
                </a:solidFill>
                <a:latin typeface="Source Sans Pro"/>
              </a:rPr>
              <a:t>.</a:t>
            </a:r>
            <a:endParaRPr lang="en-US" dirty="0"/>
          </a:p>
        </p:txBody>
      </p:sp>
      <p:sp>
        <p:nvSpPr>
          <p:cNvPr id="2" name="Rectangle 1"/>
          <p:cNvSpPr/>
          <p:nvPr/>
        </p:nvSpPr>
        <p:spPr>
          <a:xfrm>
            <a:off x="129308" y="3586264"/>
            <a:ext cx="5126183" cy="2800767"/>
          </a:xfrm>
          <a:prstGeom prst="rect">
            <a:avLst/>
          </a:prstGeom>
        </p:spPr>
        <p:txBody>
          <a:bodyPr wrap="square">
            <a:spAutoFit/>
          </a:bodyPr>
          <a:lstStyle/>
          <a:p>
            <a:endParaRPr lang="en-US" sz="3600" dirty="0">
              <a:solidFill>
                <a:srgbClr val="000000"/>
              </a:solidFill>
              <a:latin typeface="Charis SIL"/>
            </a:endParaRPr>
          </a:p>
          <a:p>
            <a:r>
              <a:rPr lang="en-US" sz="2000" dirty="0" smtClean="0">
                <a:solidFill>
                  <a:srgbClr val="000000"/>
                </a:solidFill>
                <a:latin typeface="Arial" panose="020B0604020202020204" pitchFamily="34" charset="0"/>
                <a:cs typeface="Arial" panose="020B0604020202020204" pitchFamily="34" charset="0"/>
              </a:rPr>
              <a:t>Factors that affect SARS-CoV-2 modes of transmission:</a:t>
            </a:r>
          </a:p>
          <a:p>
            <a:endParaRPr lang="en-US" sz="2000" dirty="0">
              <a:solidFill>
                <a:srgbClr val="0000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smtClean="0">
                <a:solidFill>
                  <a:srgbClr val="000000"/>
                </a:solidFill>
                <a:latin typeface="Arial" panose="020B0604020202020204" pitchFamily="34" charset="0"/>
                <a:cs typeface="Arial" panose="020B0604020202020204" pitchFamily="34" charset="0"/>
              </a:rPr>
              <a:t>Force </a:t>
            </a:r>
            <a:r>
              <a:rPr lang="en-US" sz="2000" dirty="0">
                <a:solidFill>
                  <a:srgbClr val="000000"/>
                </a:solidFill>
                <a:latin typeface="Arial" panose="020B0604020202020204" pitchFamily="34" charset="0"/>
                <a:cs typeface="Arial" panose="020B0604020202020204" pitchFamily="34" charset="0"/>
              </a:rPr>
              <a:t>and volume of </a:t>
            </a:r>
            <a:r>
              <a:rPr lang="en-US" sz="2000" dirty="0" smtClean="0">
                <a:solidFill>
                  <a:srgbClr val="000000"/>
                </a:solidFill>
                <a:latin typeface="Arial" panose="020B0604020202020204" pitchFamily="34" charset="0"/>
                <a:cs typeface="Arial" panose="020B0604020202020204" pitchFamily="34" charset="0"/>
              </a:rPr>
              <a:t>exhalation</a:t>
            </a:r>
          </a:p>
          <a:p>
            <a:pPr marL="342900" indent="-342900">
              <a:buFont typeface="Wingdings" panose="05000000000000000000" pitchFamily="2" charset="2"/>
              <a:buChar char="Ø"/>
            </a:pPr>
            <a:r>
              <a:rPr lang="en-US" sz="2000" dirty="0" smtClean="0">
                <a:solidFill>
                  <a:srgbClr val="000000"/>
                </a:solidFill>
                <a:latin typeface="Arial" panose="020B0604020202020204" pitchFamily="34" charset="0"/>
                <a:cs typeface="Arial" panose="020B0604020202020204" pitchFamily="34" charset="0"/>
              </a:rPr>
              <a:t>Airflow</a:t>
            </a:r>
          </a:p>
          <a:p>
            <a:pPr marL="342900" indent="-342900">
              <a:buFont typeface="Wingdings" panose="05000000000000000000" pitchFamily="2" charset="2"/>
              <a:buChar char="Ø"/>
            </a:pPr>
            <a:r>
              <a:rPr lang="en-US" sz="2000" dirty="0" smtClean="0">
                <a:solidFill>
                  <a:srgbClr val="000000"/>
                </a:solidFill>
                <a:latin typeface="Arial" panose="020B0604020202020204" pitchFamily="34" charset="0"/>
                <a:cs typeface="Arial" panose="020B0604020202020204" pitchFamily="34" charset="0"/>
              </a:rPr>
              <a:t>Temperature</a:t>
            </a:r>
          </a:p>
          <a:p>
            <a:pPr marL="342900" indent="-342900">
              <a:buFont typeface="Wingdings" panose="05000000000000000000" pitchFamily="2" charset="2"/>
              <a:buChar char="Ø"/>
            </a:pPr>
            <a:r>
              <a:rPr lang="en-US" sz="2000" dirty="0" smtClean="0">
                <a:solidFill>
                  <a:srgbClr val="000000"/>
                </a:solidFill>
                <a:latin typeface="Arial" panose="020B0604020202020204" pitchFamily="34" charset="0"/>
                <a:cs typeface="Arial" panose="020B0604020202020204" pitchFamily="34" charset="0"/>
              </a:rPr>
              <a:t> </a:t>
            </a:r>
            <a:r>
              <a:rPr lang="en-US" sz="2000" dirty="0">
                <a:solidFill>
                  <a:srgbClr val="000000"/>
                </a:solidFill>
                <a:latin typeface="Arial" panose="020B0604020202020204" pitchFamily="34" charset="0"/>
                <a:cs typeface="Arial" panose="020B0604020202020204" pitchFamily="34" charset="0"/>
              </a:rPr>
              <a:t>humidity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826608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5256" y="297055"/>
            <a:ext cx="10829544" cy="553357"/>
          </a:xfrm>
          <a:prstGeom prst="rect">
            <a:avLst/>
          </a:prstGeom>
        </p:spPr>
        <p:txBody>
          <a:bodyPr wrap="square">
            <a:spAutoFit/>
          </a:bodyPr>
          <a:lstStyle/>
          <a:p>
            <a:pPr algn="just">
              <a:lnSpc>
                <a:spcPct val="107000"/>
              </a:lnSpc>
            </a:pPr>
            <a:r>
              <a:rPr lang="en-US" sz="2800" b="1" dirty="0">
                <a:solidFill>
                  <a:srgbClr val="000000"/>
                </a:solidFill>
                <a:latin typeface="Arial" panose="020B0604020202020204" pitchFamily="34" charset="0"/>
                <a:ea typeface="Calibri" panose="020F0502020204030204" pitchFamily="34" charset="0"/>
                <a:cs typeface="Arial" panose="020B0604020202020204" pitchFamily="34" charset="0"/>
              </a:rPr>
              <a:t>CHARACTERISTICS OF VIRAL AEROSOL TRANSMISSION</a:t>
            </a:r>
            <a:endParaRPr lang="en-US" sz="2800" dirty="0">
              <a:effectLst/>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274320" y="1086470"/>
            <a:ext cx="11460480" cy="5337551"/>
          </a:xfrm>
          <a:prstGeom prst="rect">
            <a:avLst/>
          </a:prstGeom>
        </p:spPr>
        <p:txBody>
          <a:bodyPr wrap="square">
            <a:spAutoFit/>
          </a:bodyPr>
          <a:lstStyle/>
          <a:p>
            <a:pPr marL="285750" indent="-285750" algn="just">
              <a:lnSpc>
                <a:spcPct val="107000"/>
              </a:lnSpc>
              <a:buFont typeface="Wingdings" panose="05000000000000000000" pitchFamily="2" charset="2"/>
              <a:buChar char="Ø"/>
            </a:pP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Virus-containing body secretions and excreta can be aerosolized into infectious virus-containing droplets or particles through a </a:t>
            </a: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variety</a:t>
            </a:r>
            <a:r>
              <a:rPr lang="en-US" sz="2000" dirty="0" smtClean="0">
                <a:latin typeface="Arial" panose="020B0604020202020204" pitchFamily="34" charset="0"/>
                <a:ea typeface="Calibri" panose="020F0502020204030204" pitchFamily="34" charset="0"/>
                <a:cs typeface="Arial" panose="020B0604020202020204" pitchFamily="34" charset="0"/>
              </a:rPr>
              <a:t> </a:t>
            </a: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of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ways.</a:t>
            </a:r>
            <a:endParaRPr lang="en-US" sz="20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pP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 </a:t>
            </a:r>
            <a:endParaRPr lang="en-US" sz="2000" dirty="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07000"/>
              </a:lnSpc>
              <a:buFont typeface="Wingdings" panose="05000000000000000000" pitchFamily="2" charset="2"/>
              <a:buChar char="Ø"/>
            </a:pP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Respiratory secretions are known to be aerosolized </a:t>
            </a: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through</a:t>
            </a:r>
            <a:r>
              <a:rPr lang="en-US" sz="2000" dirty="0" smtClean="0">
                <a:latin typeface="Arial" panose="020B0604020202020204" pitchFamily="34" charset="0"/>
                <a:ea typeface="Calibri" panose="020F0502020204030204" pitchFamily="34" charset="0"/>
                <a:cs typeface="Arial" panose="020B0604020202020204" pitchFamily="34" charset="0"/>
              </a:rPr>
              <a:t> </a:t>
            </a: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daily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activities (e.g. exhaling, talking, coughing, and sneezing) </a:t>
            </a: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and</a:t>
            </a:r>
            <a:r>
              <a:rPr lang="en-US" sz="2000" dirty="0" smtClean="0">
                <a:latin typeface="Arial" panose="020B0604020202020204" pitchFamily="34" charset="0"/>
                <a:ea typeface="Calibri" panose="020F0502020204030204" pitchFamily="34" charset="0"/>
                <a:cs typeface="Arial" panose="020B0604020202020204" pitchFamily="34" charset="0"/>
              </a:rPr>
              <a:t> </a:t>
            </a: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medical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procedures (e.g. tracheal intubation, non-invasive </a:t>
            </a: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ventilation,</a:t>
            </a:r>
            <a:r>
              <a:rPr lang="en-US" sz="2000" dirty="0" smtClean="0">
                <a:latin typeface="Arial" panose="020B0604020202020204" pitchFamily="34" charset="0"/>
                <a:ea typeface="Calibri" panose="020F0502020204030204" pitchFamily="34" charset="0"/>
                <a:cs typeface="Arial" panose="020B0604020202020204" pitchFamily="34" charset="0"/>
              </a:rPr>
              <a:t> </a:t>
            </a: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bronchoscopy</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 and tracheotomy). </a:t>
            </a:r>
            <a:endParaRPr lang="en-US" sz="20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pP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 </a:t>
            </a:r>
            <a:endParaRPr lang="en-US" sz="2000" dirty="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07000"/>
              </a:lnSpc>
              <a:buFont typeface="Wingdings" panose="05000000000000000000" pitchFamily="2" charset="2"/>
              <a:buChar char="Ø"/>
            </a:pPr>
            <a:r>
              <a:rPr lang="en-US" sz="2000" dirty="0">
                <a:solidFill>
                  <a:srgbClr val="FF0000"/>
                </a:solidFill>
                <a:latin typeface="Arial" panose="020B0604020202020204" pitchFamily="34" charset="0"/>
                <a:ea typeface="Calibri" panose="020F0502020204030204" pitchFamily="34" charset="0"/>
                <a:cs typeface="Arial" panose="020B0604020202020204" pitchFamily="34" charset="0"/>
              </a:rPr>
              <a:t>Excreta can also be aerosolized through toilet flushing. </a:t>
            </a:r>
          </a:p>
          <a:p>
            <a:pPr algn="just">
              <a:lnSpc>
                <a:spcPct val="107000"/>
              </a:lnSpc>
            </a:pP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 </a:t>
            </a:r>
            <a:endParaRPr lang="en-US" sz="2000" dirty="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07000"/>
              </a:lnSpc>
              <a:buFont typeface="Wingdings" panose="05000000000000000000" pitchFamily="2" charset="2"/>
              <a:buChar char="Ø"/>
            </a:pP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Material that has deposited onto surfaces can be re-aerosolized by human activities (e.g. walking, cleaning a room, and door opening). </a:t>
            </a:r>
            <a:endParaRPr lang="en-US" sz="20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pP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 </a:t>
            </a:r>
            <a:endParaRPr lang="en-US" sz="2000" dirty="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07000"/>
              </a:lnSpc>
              <a:buFont typeface="Wingdings" panose="05000000000000000000" pitchFamily="2" charset="2"/>
              <a:buChar char="Ø"/>
            </a:pP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Biological specimens can be aerosolized through </a:t>
            </a: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improper</a:t>
            </a:r>
            <a:r>
              <a:rPr lang="en-US" sz="2000" dirty="0" smtClean="0">
                <a:latin typeface="Arial" panose="020B0604020202020204" pitchFamily="34" charset="0"/>
                <a:ea typeface="Calibri" panose="020F0502020204030204" pitchFamily="34" charset="0"/>
                <a:cs typeface="Arial" panose="020B0604020202020204" pitchFamily="34" charset="0"/>
              </a:rPr>
              <a:t> </a:t>
            </a: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laboratory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procedures. </a:t>
            </a:r>
            <a:endParaRPr lang="en-US" sz="20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pP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 </a:t>
            </a:r>
            <a:endParaRPr lang="en-US" sz="2000" dirty="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07000"/>
              </a:lnSpc>
              <a:buFont typeface="Wingdings" panose="05000000000000000000" pitchFamily="2" charset="2"/>
              <a:buChar char="Ø"/>
            </a:pP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In all of these contexts, infectious aerosols can pose infection risks to people, influenced by complex environmental factors which affect the </a:t>
            </a: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survival,</a:t>
            </a:r>
            <a:r>
              <a:rPr lang="en-US" sz="2000" dirty="0" smtClean="0">
                <a:latin typeface="Arial" panose="020B0604020202020204" pitchFamily="34" charset="0"/>
                <a:ea typeface="Calibri" panose="020F0502020204030204" pitchFamily="34" charset="0"/>
                <a:cs typeface="Arial" panose="020B0604020202020204" pitchFamily="34" charset="0"/>
              </a:rPr>
              <a:t> </a:t>
            </a: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transport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and fate of aerosolized virus.</a:t>
            </a: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77664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145" y="883591"/>
            <a:ext cx="10815781" cy="1384995"/>
          </a:xfrm>
          <a:prstGeom prst="rect">
            <a:avLst/>
          </a:prstGeom>
        </p:spPr>
        <p:txBody>
          <a:bodyPr wrap="square">
            <a:spAutoFit/>
          </a:bodyPr>
          <a:lstStyle/>
          <a:p>
            <a:pPr algn="ctr"/>
            <a:r>
              <a:rPr lang="en-US" sz="2800" b="1" dirty="0">
                <a:solidFill>
                  <a:srgbClr val="000000"/>
                </a:solidFill>
                <a:latin typeface="Arial" panose="020B0604020202020204" pitchFamily="34" charset="0"/>
                <a:ea typeface="Times New Roman" panose="02020603050405020304" pitchFamily="18" charset="0"/>
                <a:cs typeface="Arial" panose="020B0604020202020204" pitchFamily="34" charset="0"/>
              </a:rPr>
              <a:t>SARS-CoV-2 in stool &amp; </a:t>
            </a:r>
            <a:r>
              <a:rPr lang="en-US" sz="2800" b="1"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sewage</a:t>
            </a:r>
          </a:p>
          <a:p>
            <a:endParaRPr lang="en-US" sz="2000" b="1" dirty="0">
              <a:latin typeface="Arial" panose="020B0604020202020204" pitchFamily="34" charset="0"/>
              <a:ea typeface="Times New Roman" panose="02020603050405020304" pitchFamily="18" charset="0"/>
              <a:cs typeface="Arial" panose="020B0604020202020204" pitchFamily="34" charset="0"/>
            </a:endParaRPr>
          </a:p>
          <a:p>
            <a:pPr>
              <a:spcAft>
                <a:spcPts val="1200"/>
              </a:spcAft>
            </a:pPr>
            <a:r>
              <a:rPr lang="en-US" dirty="0" smtClean="0">
                <a:solidFill>
                  <a:srgbClr val="000000"/>
                </a:solidFill>
                <a:latin typeface="Arial" panose="020B0604020202020204" pitchFamily="34" charset="0"/>
                <a:ea typeface="Times New Roman" panose="02020603050405020304" pitchFamily="18" charset="0"/>
              </a:rPr>
              <a:t>Coronavirus RNA has been detected in the stool of symptomatic and asymptomatic SARS and COVID-19 patients, indicating that transmission may be possible via the raw sewage network (</a:t>
            </a:r>
            <a:r>
              <a:rPr lang="en-US" dirty="0" err="1" smtClean="0">
                <a:solidFill>
                  <a:srgbClr val="000000"/>
                </a:solidFill>
                <a:latin typeface="Arial" panose="020B0604020202020204" pitchFamily="34" charset="0"/>
                <a:ea typeface="Times New Roman" panose="02020603050405020304" pitchFamily="18" charset="0"/>
              </a:rPr>
              <a:t>faecal</a:t>
            </a:r>
            <a:r>
              <a:rPr lang="en-US" dirty="0" smtClean="0">
                <a:solidFill>
                  <a:srgbClr val="000000"/>
                </a:solidFill>
                <a:latin typeface="Arial" panose="020B0604020202020204" pitchFamily="34" charset="0"/>
                <a:ea typeface="Times New Roman" panose="02020603050405020304" pitchFamily="18" charset="0"/>
              </a:rPr>
              <a:t>-oral).</a:t>
            </a:r>
            <a:r>
              <a:rPr lang="en-US" dirty="0">
                <a:solidFill>
                  <a:srgbClr val="000000"/>
                </a:solidFill>
                <a:latin typeface="Arial" panose="020B060402020202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240145" y="2320219"/>
            <a:ext cx="10455562" cy="3945054"/>
          </a:xfrm>
          <a:prstGeom prst="rect">
            <a:avLst/>
          </a:prstGeom>
        </p:spPr>
        <p:txBody>
          <a:bodyPr wrap="square">
            <a:spAutoFit/>
          </a:bodyPr>
          <a:lstStyle/>
          <a:p>
            <a:pPr algn="just">
              <a:lnSpc>
                <a:spcPct val="107000"/>
              </a:lnSpc>
            </a:pPr>
            <a:r>
              <a:rPr lang="en-US" dirty="0">
                <a:latin typeface="Arial" panose="020B0604020202020204" pitchFamily="34" charset="0"/>
                <a:ea typeface="Calibri" panose="020F0502020204030204" pitchFamily="34" charset="0"/>
                <a:cs typeface="Arial" panose="020B0604020202020204" pitchFamily="34" charset="0"/>
              </a:rPr>
              <a:t>During COVID-19 pandemic, toilets are a daily necessity but </a:t>
            </a:r>
            <a:r>
              <a:rPr lang="en-US" dirty="0" smtClean="0">
                <a:latin typeface="Arial" panose="020B0604020202020204" pitchFamily="34" charset="0"/>
                <a:ea typeface="Calibri" panose="020F0502020204030204" pitchFamily="34" charset="0"/>
                <a:cs typeface="Arial" panose="020B0604020202020204" pitchFamily="34" charset="0"/>
              </a:rPr>
              <a:t>may promote </a:t>
            </a:r>
            <a:r>
              <a:rPr lang="en-US" dirty="0">
                <a:latin typeface="Arial" panose="020B0604020202020204" pitchFamily="34" charset="0"/>
                <a:ea typeface="Calibri" panose="020F0502020204030204" pitchFamily="34" charset="0"/>
                <a:cs typeface="Arial" panose="020B0604020202020204" pitchFamily="34" charset="0"/>
              </a:rPr>
              <a:t>fecal-derived aerosol transmission if used improperly, </a:t>
            </a:r>
            <a:r>
              <a:rPr lang="en-US" dirty="0" smtClean="0">
                <a:latin typeface="Arial" panose="020B0604020202020204" pitchFamily="34" charset="0"/>
                <a:ea typeface="Calibri" panose="020F0502020204030204" pitchFamily="34" charset="0"/>
                <a:cs typeface="Arial" panose="020B0604020202020204" pitchFamily="34" charset="0"/>
              </a:rPr>
              <a:t>particularly in </a:t>
            </a:r>
            <a:r>
              <a:rPr lang="en-US" dirty="0">
                <a:latin typeface="Arial" panose="020B0604020202020204" pitchFamily="34" charset="0"/>
                <a:ea typeface="Calibri" panose="020F0502020204030204" pitchFamily="34" charset="0"/>
                <a:cs typeface="Arial" panose="020B0604020202020204" pitchFamily="34" charset="0"/>
              </a:rPr>
              <a:t>hospitals (Ding et al., 2020).</a:t>
            </a:r>
          </a:p>
          <a:p>
            <a:pPr algn="just">
              <a:lnSpc>
                <a:spcPct val="107000"/>
              </a:lnSpc>
            </a:pPr>
            <a:r>
              <a:rPr lang="en-US"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pPr>
            <a:r>
              <a:rPr lang="en-US" dirty="0">
                <a:latin typeface="Arial" panose="020B0604020202020204" pitchFamily="34" charset="0"/>
                <a:ea typeface="Calibri" panose="020F0502020204030204" pitchFamily="34" charset="0"/>
                <a:cs typeface="Arial" panose="020B0604020202020204" pitchFamily="34" charset="0"/>
              </a:rPr>
              <a:t> A fluid dynamics </a:t>
            </a:r>
            <a:r>
              <a:rPr lang="en-US" dirty="0" smtClean="0">
                <a:latin typeface="Arial" panose="020B0604020202020204" pitchFamily="34" charset="0"/>
                <a:ea typeface="Calibri" panose="020F0502020204030204" pitchFamily="34" charset="0"/>
                <a:cs typeface="Arial" panose="020B0604020202020204" pitchFamily="34" charset="0"/>
              </a:rPr>
              <a:t>simulation suggests </a:t>
            </a:r>
            <a:r>
              <a:rPr lang="en-US" dirty="0">
                <a:latin typeface="Arial" panose="020B0604020202020204" pitchFamily="34" charset="0"/>
                <a:ea typeface="Calibri" panose="020F0502020204030204" pitchFamily="34" charset="0"/>
                <a:cs typeface="Arial" panose="020B0604020202020204" pitchFamily="34" charset="0"/>
              </a:rPr>
              <a:t>that during toilet flushing, massive upward transport of </a:t>
            </a:r>
            <a:r>
              <a:rPr lang="en-US" dirty="0" smtClean="0">
                <a:latin typeface="Arial" panose="020B0604020202020204" pitchFamily="34" charset="0"/>
                <a:ea typeface="Calibri" panose="020F0502020204030204" pitchFamily="34" charset="0"/>
                <a:cs typeface="Arial" panose="020B0604020202020204" pitchFamily="34" charset="0"/>
              </a:rPr>
              <a:t>virus aerosol </a:t>
            </a:r>
            <a:r>
              <a:rPr lang="en-US" dirty="0">
                <a:latin typeface="Arial" panose="020B0604020202020204" pitchFamily="34" charset="0"/>
                <a:ea typeface="Calibri" panose="020F0502020204030204" pitchFamily="34" charset="0"/>
                <a:cs typeface="Arial" panose="020B0604020202020204" pitchFamily="34" charset="0"/>
              </a:rPr>
              <a:t>particles was observed, with 40–60% of particles rising </a:t>
            </a:r>
            <a:r>
              <a:rPr lang="en-US" dirty="0" smtClean="0">
                <a:latin typeface="Arial" panose="020B0604020202020204" pitchFamily="34" charset="0"/>
                <a:ea typeface="Calibri" panose="020F0502020204030204" pitchFamily="34" charset="0"/>
                <a:cs typeface="Arial" panose="020B0604020202020204" pitchFamily="34" charset="0"/>
              </a:rPr>
              <a:t>above the </a:t>
            </a:r>
            <a:r>
              <a:rPr lang="en-US" dirty="0">
                <a:latin typeface="Arial" panose="020B0604020202020204" pitchFamily="34" charset="0"/>
                <a:ea typeface="Calibri" panose="020F0502020204030204" pitchFamily="34" charset="0"/>
                <a:cs typeface="Arial" panose="020B0604020202020204" pitchFamily="34" charset="0"/>
              </a:rPr>
              <a:t>toilet seat, leading to large-scale virus spread indoors (Li et al</a:t>
            </a:r>
            <a:r>
              <a:rPr lang="en-US" dirty="0" smtClean="0">
                <a:latin typeface="Arial" panose="020B0604020202020204" pitchFamily="34" charset="0"/>
                <a:ea typeface="Calibri" panose="020F0502020204030204" pitchFamily="34" charset="0"/>
                <a:cs typeface="Arial" panose="020B0604020202020204" pitchFamily="34" charset="0"/>
              </a:rPr>
              <a:t>., 2020</a:t>
            </a:r>
            <a:r>
              <a:rPr lang="en-US" dirty="0">
                <a:latin typeface="Arial" panose="020B0604020202020204" pitchFamily="34" charset="0"/>
                <a:ea typeface="Calibri" panose="020F0502020204030204" pitchFamily="34" charset="0"/>
                <a:cs typeface="Arial" panose="020B0604020202020204" pitchFamily="34" charset="0"/>
              </a:rPr>
              <a:t>).</a:t>
            </a:r>
          </a:p>
          <a:p>
            <a:pPr algn="just">
              <a:lnSpc>
                <a:spcPct val="107000"/>
              </a:lnSpc>
            </a:pPr>
            <a:r>
              <a:rPr lang="en-US"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pPr>
            <a:r>
              <a:rPr lang="en-US" dirty="0">
                <a:latin typeface="Arial" panose="020B0604020202020204" pitchFamily="34" charset="0"/>
                <a:ea typeface="Calibri" panose="020F0502020204030204" pitchFamily="34" charset="0"/>
                <a:cs typeface="Arial" panose="020B0604020202020204" pitchFamily="34" charset="0"/>
              </a:rPr>
              <a:t> Past tests confirmed that SARS-CoV-2 genetic material </a:t>
            </a:r>
            <a:r>
              <a:rPr lang="en-US" dirty="0" smtClean="0">
                <a:latin typeface="Arial" panose="020B0604020202020204" pitchFamily="34" charset="0"/>
                <a:ea typeface="Calibri" panose="020F0502020204030204" pitchFamily="34" charset="0"/>
                <a:cs typeface="Arial" panose="020B0604020202020204" pitchFamily="34" charset="0"/>
              </a:rPr>
              <a:t>was found </a:t>
            </a:r>
            <a:r>
              <a:rPr lang="en-US" dirty="0">
                <a:latin typeface="Arial" panose="020B0604020202020204" pitchFamily="34" charset="0"/>
                <a:ea typeface="Calibri" panose="020F0502020204030204" pitchFamily="34" charset="0"/>
                <a:cs typeface="Arial" panose="020B0604020202020204" pitchFamily="34" charset="0"/>
              </a:rPr>
              <a:t>on toilets used by COVID-19 patients, in the air in </a:t>
            </a:r>
            <a:r>
              <a:rPr lang="en-US" dirty="0" smtClean="0">
                <a:latin typeface="Arial" panose="020B0604020202020204" pitchFamily="34" charset="0"/>
                <a:ea typeface="Calibri" panose="020F0502020204030204" pitchFamily="34" charset="0"/>
                <a:cs typeface="Arial" panose="020B0604020202020204" pitchFamily="34" charset="0"/>
              </a:rPr>
              <a:t>hospital nurses</a:t>
            </a:r>
            <a:r>
              <a:rPr lang="en-US" dirty="0">
                <a:latin typeface="Arial" panose="020B0604020202020204" pitchFamily="34" charset="0"/>
                <a:ea typeface="Calibri" panose="020F0502020204030204" pitchFamily="34" charset="0"/>
                <a:cs typeface="Arial" panose="020B0604020202020204" pitchFamily="34" charset="0"/>
              </a:rPr>
              <a:t>’ stations, in air handling grate, on surfaces, on multiple air </a:t>
            </a:r>
            <a:r>
              <a:rPr lang="en-US" dirty="0" smtClean="0">
                <a:latin typeface="Arial" panose="020B0604020202020204" pitchFamily="34" charset="0"/>
                <a:ea typeface="Calibri" panose="020F0502020204030204" pitchFamily="34" charset="0"/>
                <a:cs typeface="Arial" panose="020B0604020202020204" pitchFamily="34" charset="0"/>
              </a:rPr>
              <a:t>outlet vents</a:t>
            </a:r>
            <a:r>
              <a:rPr lang="en-US" dirty="0">
                <a:latin typeface="Arial" panose="020B0604020202020204" pitchFamily="34" charset="0"/>
                <a:ea typeface="Calibri" panose="020F0502020204030204" pitchFamily="34" charset="0"/>
                <a:cs typeface="Arial" panose="020B0604020202020204" pitchFamily="34" charset="0"/>
              </a:rPr>
              <a:t>, and in the air in patient rooms as well as airborne </a:t>
            </a:r>
            <a:r>
              <a:rPr lang="en-US" dirty="0" smtClean="0">
                <a:latin typeface="Arial" panose="020B0604020202020204" pitchFamily="34" charset="0"/>
                <a:ea typeface="Calibri" panose="020F0502020204030204" pitchFamily="34" charset="0"/>
                <a:cs typeface="Arial" panose="020B0604020202020204" pitchFamily="34" charset="0"/>
              </a:rPr>
              <a:t>infection isolation </a:t>
            </a:r>
            <a:r>
              <a:rPr lang="en-US" dirty="0">
                <a:latin typeface="Arial" panose="020B0604020202020204" pitchFamily="34" charset="0"/>
                <a:ea typeface="Calibri" panose="020F0502020204030204" pitchFamily="34" charset="0"/>
                <a:cs typeface="Arial" panose="020B0604020202020204" pitchFamily="34" charset="0"/>
              </a:rPr>
              <a:t>rooms (AIIRs) in general wards (GW) (Chia et al., </a:t>
            </a:r>
            <a:r>
              <a:rPr lang="en-US" dirty="0" smtClean="0">
                <a:latin typeface="Arial" panose="020B0604020202020204" pitchFamily="34" charset="0"/>
                <a:ea typeface="Calibri" panose="020F0502020204030204" pitchFamily="34" charset="0"/>
                <a:cs typeface="Arial" panose="020B0604020202020204" pitchFamily="34" charset="0"/>
              </a:rPr>
              <a:t>2020; </a:t>
            </a:r>
            <a:r>
              <a:rPr lang="en-US" dirty="0" err="1" smtClean="0">
                <a:latin typeface="Arial" panose="020B0604020202020204" pitchFamily="34" charset="0"/>
                <a:ea typeface="Calibri" panose="020F0502020204030204" pitchFamily="34" charset="0"/>
                <a:cs typeface="Arial" panose="020B0604020202020204" pitchFamily="34" charset="0"/>
              </a:rPr>
              <a:t>Santarpia</a:t>
            </a:r>
            <a:r>
              <a:rPr lang="en-US" dirty="0" smtClean="0">
                <a:latin typeface="Arial" panose="020B0604020202020204" pitchFamily="34" charset="0"/>
                <a:ea typeface="Calibri" panose="020F0502020204030204" pitchFamily="34" charset="0"/>
                <a:cs typeface="Arial" panose="020B0604020202020204" pitchFamily="34" charset="0"/>
              </a:rPr>
              <a:t> </a:t>
            </a:r>
            <a:r>
              <a:rPr lang="en-US" dirty="0">
                <a:latin typeface="Arial" panose="020B0604020202020204" pitchFamily="34" charset="0"/>
                <a:ea typeface="Calibri" panose="020F0502020204030204" pitchFamily="34" charset="0"/>
                <a:cs typeface="Arial" panose="020B0604020202020204" pitchFamily="34" charset="0"/>
              </a:rPr>
              <a:t>et al., 2020; Ding et al., 2020; Jiang et al., 2020; Ong et al.,</a:t>
            </a:r>
          </a:p>
          <a:p>
            <a:pPr algn="just">
              <a:lnSpc>
                <a:spcPct val="107000"/>
              </a:lnSpc>
            </a:pPr>
            <a:r>
              <a:rPr lang="en-US" dirty="0">
                <a:latin typeface="Arial" panose="020B0604020202020204" pitchFamily="34" charset="0"/>
                <a:ea typeface="Calibri" panose="020F0502020204030204" pitchFamily="34" charset="0"/>
                <a:cs typeface="Arial" panose="020B0604020202020204" pitchFamily="34" charset="0"/>
              </a:rPr>
              <a:t>2020). </a:t>
            </a:r>
          </a:p>
          <a:p>
            <a:pPr algn="just">
              <a:lnSpc>
                <a:spcPct val="107000"/>
              </a:lnSpc>
            </a:pPr>
            <a:r>
              <a:rPr lang="en-US" dirty="0">
                <a:latin typeface="Arial" panose="020B060402020202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366153138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8146" y="2124376"/>
            <a:ext cx="10169236" cy="4516301"/>
          </a:xfrm>
          <a:prstGeom prst="rect">
            <a:avLst/>
          </a:prstGeom>
        </p:spPr>
        <p:txBody>
          <a:bodyPr wrap="square">
            <a:spAutoFit/>
          </a:bodyPr>
          <a:lstStyle/>
          <a:p>
            <a:pPr algn="just">
              <a:lnSpc>
                <a:spcPct val="107000"/>
              </a:lnSpc>
            </a:pPr>
            <a:r>
              <a:rPr lang="en-US" dirty="0">
                <a:latin typeface="Arial" panose="020B0604020202020204" pitchFamily="34" charset="0"/>
                <a:ea typeface="Calibri" panose="020F0502020204030204" pitchFamily="34" charset="0"/>
                <a:cs typeface="Arial" panose="020B0604020202020204" pitchFamily="34" charset="0"/>
              </a:rPr>
              <a:t>Swabs taken from air exhaust outlets in a </a:t>
            </a:r>
            <a:r>
              <a:rPr lang="en-US" dirty="0" smtClean="0">
                <a:latin typeface="Arial" panose="020B0604020202020204" pitchFamily="34" charset="0"/>
                <a:ea typeface="Calibri" panose="020F0502020204030204" pitchFamily="34" charset="0"/>
                <a:cs typeface="Arial" panose="020B0604020202020204" pitchFamily="34" charset="0"/>
              </a:rPr>
              <a:t>Singapore hospital </a:t>
            </a:r>
            <a:r>
              <a:rPr lang="en-US" dirty="0">
                <a:latin typeface="Arial" panose="020B0604020202020204" pitchFamily="34" charset="0"/>
                <a:ea typeface="Calibri" panose="020F0502020204030204" pitchFamily="34" charset="0"/>
                <a:cs typeface="Arial" panose="020B0604020202020204" pitchFamily="34" charset="0"/>
              </a:rPr>
              <a:t>room of a symptomatic patient was positive, indicating </a:t>
            </a:r>
            <a:r>
              <a:rPr lang="en-US" dirty="0" smtClean="0">
                <a:latin typeface="Arial" panose="020B0604020202020204" pitchFamily="34" charset="0"/>
                <a:ea typeface="Calibri" panose="020F0502020204030204" pitchFamily="34" charset="0"/>
                <a:cs typeface="Arial" panose="020B0604020202020204" pitchFamily="34" charset="0"/>
              </a:rPr>
              <a:t>small virus-laden </a:t>
            </a:r>
            <a:r>
              <a:rPr lang="en-US" dirty="0">
                <a:latin typeface="Arial" panose="020B0604020202020204" pitchFamily="34" charset="0"/>
                <a:ea typeface="Calibri" panose="020F0502020204030204" pitchFamily="34" charset="0"/>
                <a:cs typeface="Arial" panose="020B0604020202020204" pitchFamily="34" charset="0"/>
              </a:rPr>
              <a:t>aerosols have been displaced by airflows and deposited on</a:t>
            </a:r>
          </a:p>
          <a:p>
            <a:pPr algn="just">
              <a:lnSpc>
                <a:spcPct val="107000"/>
              </a:lnSpc>
            </a:pPr>
            <a:r>
              <a:rPr lang="en-US" dirty="0">
                <a:latin typeface="Arial" panose="020B0604020202020204" pitchFamily="34" charset="0"/>
                <a:ea typeface="Calibri" panose="020F0502020204030204" pitchFamily="34" charset="0"/>
                <a:cs typeface="Arial" panose="020B0604020202020204" pitchFamily="34" charset="0"/>
              </a:rPr>
              <a:t>vents (Ong et al., 2020). </a:t>
            </a:r>
          </a:p>
          <a:p>
            <a:pPr algn="just">
              <a:lnSpc>
                <a:spcPct val="107000"/>
              </a:lnSpc>
            </a:pPr>
            <a:r>
              <a:rPr lang="en-US"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pPr>
            <a:r>
              <a:rPr lang="en-US" dirty="0">
                <a:latin typeface="Arial" panose="020B0604020202020204" pitchFamily="34" charset="0"/>
                <a:ea typeface="Calibri" panose="020F0502020204030204" pitchFamily="34" charset="0"/>
                <a:cs typeface="Arial" panose="020B0604020202020204" pitchFamily="34" charset="0"/>
              </a:rPr>
              <a:t>Moreover, study in </a:t>
            </a:r>
            <a:r>
              <a:rPr lang="en-US" dirty="0" err="1">
                <a:latin typeface="Arial" panose="020B0604020202020204" pitchFamily="34" charset="0"/>
                <a:ea typeface="Calibri" panose="020F0502020204030204" pitchFamily="34" charset="0"/>
                <a:cs typeface="Arial" panose="020B0604020202020204" pitchFamily="34" charset="0"/>
              </a:rPr>
              <a:t>Renmin</a:t>
            </a:r>
            <a:r>
              <a:rPr lang="en-US" dirty="0">
                <a:latin typeface="Arial" panose="020B0604020202020204" pitchFamily="34" charset="0"/>
                <a:ea typeface="Calibri" panose="020F0502020204030204" pitchFamily="34" charset="0"/>
                <a:cs typeface="Arial" panose="020B0604020202020204" pitchFamily="34" charset="0"/>
              </a:rPr>
              <a:t> Hospital, </a:t>
            </a:r>
            <a:r>
              <a:rPr lang="en-US" dirty="0" err="1" smtClean="0">
                <a:latin typeface="Arial" panose="020B0604020202020204" pitchFamily="34" charset="0"/>
                <a:ea typeface="Calibri" panose="020F0502020204030204" pitchFamily="34" charset="0"/>
                <a:cs typeface="Arial" panose="020B0604020202020204" pitchFamily="34" charset="0"/>
              </a:rPr>
              <a:t>Fangcang</a:t>
            </a:r>
            <a:r>
              <a:rPr lang="en-US" dirty="0" smtClean="0">
                <a:latin typeface="Arial" panose="020B0604020202020204" pitchFamily="34" charset="0"/>
                <a:ea typeface="Calibri" panose="020F0502020204030204" pitchFamily="34" charset="0"/>
                <a:cs typeface="Arial" panose="020B0604020202020204" pitchFamily="34" charset="0"/>
              </a:rPr>
              <a:t> Shelter </a:t>
            </a:r>
            <a:r>
              <a:rPr lang="en-US" dirty="0">
                <a:latin typeface="Arial" panose="020B0604020202020204" pitchFamily="34" charset="0"/>
                <a:ea typeface="Calibri" panose="020F0502020204030204" pitchFamily="34" charset="0"/>
                <a:cs typeface="Arial" panose="020B0604020202020204" pitchFamily="34" charset="0"/>
              </a:rPr>
              <a:t>Hospital, and surrounding public areas in Wuhan, China </a:t>
            </a:r>
            <a:r>
              <a:rPr lang="en-US" dirty="0" smtClean="0">
                <a:latin typeface="Arial" panose="020B0604020202020204" pitchFamily="34" charset="0"/>
                <a:ea typeface="Calibri" panose="020F0502020204030204" pitchFamily="34" charset="0"/>
                <a:cs typeface="Arial" panose="020B0604020202020204" pitchFamily="34" charset="0"/>
              </a:rPr>
              <a:t>found traces </a:t>
            </a:r>
            <a:r>
              <a:rPr lang="en-US" dirty="0">
                <a:latin typeface="Arial" panose="020B0604020202020204" pitchFamily="34" charset="0"/>
                <a:ea typeface="Calibri" panose="020F0502020204030204" pitchFamily="34" charset="0"/>
                <a:cs typeface="Arial" panose="020B0604020202020204" pitchFamily="34" charset="0"/>
              </a:rPr>
              <a:t>of SARS-CoV-2 RNA in the air inside the patient mobile </a:t>
            </a:r>
            <a:r>
              <a:rPr lang="en-US" dirty="0" smtClean="0">
                <a:latin typeface="Arial" panose="020B0604020202020204" pitchFamily="34" charset="0"/>
                <a:ea typeface="Calibri" panose="020F0502020204030204" pitchFamily="34" charset="0"/>
                <a:cs typeface="Arial" panose="020B0604020202020204" pitchFamily="34" charset="0"/>
              </a:rPr>
              <a:t>toilet room </a:t>
            </a:r>
            <a:r>
              <a:rPr lang="en-US" dirty="0">
                <a:latin typeface="Arial" panose="020B0604020202020204" pitchFamily="34" charset="0"/>
                <a:ea typeface="Calibri" panose="020F0502020204030204" pitchFamily="34" charset="0"/>
                <a:cs typeface="Arial" panose="020B0604020202020204" pitchFamily="34" charset="0"/>
              </a:rPr>
              <a:t>(19 copies/m3) and in medical staff areas (18–42 copies/m3 </a:t>
            </a:r>
            <a:r>
              <a:rPr lang="en-US" dirty="0" smtClean="0">
                <a:latin typeface="Arial" panose="020B0604020202020204" pitchFamily="34" charset="0"/>
                <a:ea typeface="Calibri" panose="020F0502020204030204" pitchFamily="34" charset="0"/>
                <a:cs typeface="Arial" panose="020B0604020202020204" pitchFamily="34" charset="0"/>
              </a:rPr>
              <a:t>in protective </a:t>
            </a:r>
            <a:r>
              <a:rPr lang="en-US" dirty="0">
                <a:latin typeface="Arial" panose="020B0604020202020204" pitchFamily="34" charset="0"/>
                <a:ea typeface="Calibri" panose="020F0502020204030204" pitchFamily="34" charset="0"/>
                <a:cs typeface="Arial" panose="020B0604020202020204" pitchFamily="34" charset="0"/>
              </a:rPr>
              <a:t>apparel removal rooms) (Liu et al., 2020). </a:t>
            </a:r>
          </a:p>
          <a:p>
            <a:pPr algn="just">
              <a:lnSpc>
                <a:spcPct val="107000"/>
              </a:lnSpc>
            </a:pPr>
            <a:r>
              <a:rPr lang="en-US"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pPr>
            <a:r>
              <a:rPr lang="en-US" dirty="0">
                <a:latin typeface="Arial" panose="020B0604020202020204" pitchFamily="34" charset="0"/>
                <a:ea typeface="Calibri" panose="020F0502020204030204" pitchFamily="34" charset="0"/>
                <a:cs typeface="Arial" panose="020B0604020202020204" pitchFamily="34" charset="0"/>
              </a:rPr>
              <a:t>The peak </a:t>
            </a:r>
            <a:r>
              <a:rPr lang="en-US" dirty="0" smtClean="0">
                <a:latin typeface="Arial" panose="020B0604020202020204" pitchFamily="34" charset="0"/>
                <a:ea typeface="Calibri" panose="020F0502020204030204" pitchFamily="34" charset="0"/>
                <a:cs typeface="Arial" panose="020B0604020202020204" pitchFamily="34" charset="0"/>
              </a:rPr>
              <a:t>concentrations of </a:t>
            </a:r>
            <a:r>
              <a:rPr lang="en-US" dirty="0">
                <a:latin typeface="Arial" panose="020B0604020202020204" pitchFamily="34" charset="0"/>
                <a:ea typeface="Calibri" panose="020F0502020204030204" pitchFamily="34" charset="0"/>
                <a:cs typeface="Arial" panose="020B0604020202020204" pitchFamily="34" charset="0"/>
              </a:rPr>
              <a:t>SARS-CoV-2 RNA in air appear in two distinct size ranges</a:t>
            </a:r>
          </a:p>
          <a:p>
            <a:pPr algn="just">
              <a:lnSpc>
                <a:spcPct val="107000"/>
              </a:lnSpc>
            </a:pPr>
            <a:r>
              <a:rPr lang="en-US" dirty="0">
                <a:latin typeface="Arial" panose="020B0604020202020204" pitchFamily="34" charset="0"/>
                <a:ea typeface="Calibri" panose="020F0502020204030204" pitchFamily="34" charset="0"/>
                <a:cs typeface="Arial" panose="020B0604020202020204" pitchFamily="34" charset="0"/>
              </a:rPr>
              <a:t>of 0.25–1.0 </a:t>
            </a:r>
            <a:r>
              <a:rPr lang="en-US" dirty="0" err="1">
                <a:latin typeface="Arial" panose="020B0604020202020204" pitchFamily="34" charset="0"/>
                <a:ea typeface="Calibri" panose="020F0502020204030204" pitchFamily="34" charset="0"/>
                <a:cs typeface="Arial" panose="020B0604020202020204" pitchFamily="34" charset="0"/>
              </a:rPr>
              <a:t>μm</a:t>
            </a:r>
            <a:r>
              <a:rPr lang="en-US" dirty="0">
                <a:latin typeface="Arial" panose="020B0604020202020204" pitchFamily="34" charset="0"/>
                <a:ea typeface="Calibri" panose="020F0502020204030204" pitchFamily="34" charset="0"/>
                <a:cs typeface="Arial" panose="020B0604020202020204" pitchFamily="34" charset="0"/>
              </a:rPr>
              <a:t> and&gt;2.5 </a:t>
            </a:r>
            <a:r>
              <a:rPr lang="en-US" dirty="0" err="1">
                <a:latin typeface="Arial" panose="020B0604020202020204" pitchFamily="34" charset="0"/>
                <a:ea typeface="Calibri" panose="020F0502020204030204" pitchFamily="34" charset="0"/>
                <a:cs typeface="Arial" panose="020B0604020202020204" pitchFamily="34" charset="0"/>
              </a:rPr>
              <a:t>μm</a:t>
            </a:r>
            <a:r>
              <a:rPr lang="en-US" dirty="0">
                <a:latin typeface="Arial" panose="020B0604020202020204" pitchFamily="34" charset="0"/>
                <a:ea typeface="Calibri" panose="020F0502020204030204" pitchFamily="34" charset="0"/>
                <a:cs typeface="Arial" panose="020B0604020202020204" pitchFamily="34" charset="0"/>
              </a:rPr>
              <a:t> aerodynamic diameter, indicating </a:t>
            </a:r>
            <a:r>
              <a:rPr lang="en-US" dirty="0" smtClean="0">
                <a:latin typeface="Arial" panose="020B0604020202020204" pitchFamily="34" charset="0"/>
                <a:ea typeface="Calibri" panose="020F0502020204030204" pitchFamily="34" charset="0"/>
                <a:cs typeface="Arial" panose="020B0604020202020204" pitchFamily="34" charset="0"/>
              </a:rPr>
              <a:t>the virus-containing </a:t>
            </a:r>
            <a:r>
              <a:rPr lang="en-US" dirty="0">
                <a:latin typeface="Arial" panose="020B0604020202020204" pitchFamily="34" charset="0"/>
                <a:ea typeface="Calibri" panose="020F0502020204030204" pitchFamily="34" charset="0"/>
                <a:cs typeface="Arial" panose="020B0604020202020204" pitchFamily="34" charset="0"/>
              </a:rPr>
              <a:t>aerosols are small enough to remain suspended in </a:t>
            </a:r>
            <a:r>
              <a:rPr lang="en-US" dirty="0" smtClean="0">
                <a:latin typeface="Arial" panose="020B0604020202020204" pitchFamily="34" charset="0"/>
                <a:ea typeface="Calibri" panose="020F0502020204030204" pitchFamily="34" charset="0"/>
                <a:cs typeface="Arial" panose="020B0604020202020204" pitchFamily="34" charset="0"/>
              </a:rPr>
              <a:t>air S</a:t>
            </a:r>
            <a:r>
              <a:rPr lang="en-US" dirty="0">
                <a:latin typeface="Arial" panose="020B0604020202020204" pitchFamily="34" charset="0"/>
                <a:ea typeface="Calibri" panose="020F0502020204030204" pitchFamily="34" charset="0"/>
                <a:cs typeface="Arial" panose="020B0604020202020204" pitchFamily="34" charset="0"/>
              </a:rPr>
              <a:t>. Tang, et al. </a:t>
            </a:r>
            <a:r>
              <a:rPr lang="en-US" i="1" dirty="0">
                <a:latin typeface="Arial" panose="020B0604020202020204" pitchFamily="34" charset="0"/>
                <a:ea typeface="Calibri" panose="020F0502020204030204" pitchFamily="34" charset="0"/>
                <a:cs typeface="Arial" panose="020B0604020202020204" pitchFamily="34" charset="0"/>
              </a:rPr>
              <a:t>Environment International 144 (2020) </a:t>
            </a:r>
            <a:r>
              <a:rPr lang="en-US" i="1" dirty="0" smtClean="0">
                <a:latin typeface="Arial" panose="020B0604020202020204" pitchFamily="34" charset="0"/>
                <a:ea typeface="Calibri" panose="020F0502020204030204" pitchFamily="34" charset="0"/>
                <a:cs typeface="Arial" panose="020B0604020202020204" pitchFamily="34" charset="0"/>
              </a:rPr>
              <a:t>106039</a:t>
            </a:r>
            <a:r>
              <a:rPr lang="en-US" dirty="0" smtClean="0">
                <a:latin typeface="Arial" panose="020B0604020202020204" pitchFamily="34" charset="0"/>
                <a:ea typeface="Calibri" panose="020F0502020204030204" pitchFamily="34" charset="0"/>
                <a:cs typeface="Arial" panose="020B0604020202020204" pitchFamily="34" charset="0"/>
              </a:rPr>
              <a:t>2 </a:t>
            </a:r>
            <a:r>
              <a:rPr lang="en-US" dirty="0">
                <a:latin typeface="Arial" panose="020B0604020202020204" pitchFamily="34" charset="0"/>
                <a:ea typeface="Calibri" panose="020F0502020204030204" pitchFamily="34" charset="0"/>
                <a:cs typeface="Arial" panose="020B0604020202020204" pitchFamily="34" charset="0"/>
              </a:rPr>
              <a:t>for a long period of time, and be inhaled (Liu et al., 2020). This </a:t>
            </a:r>
            <a:r>
              <a:rPr lang="en-US" dirty="0" smtClean="0">
                <a:latin typeface="Arial" panose="020B0604020202020204" pitchFamily="34" charset="0"/>
                <a:ea typeface="Calibri" panose="020F0502020204030204" pitchFamily="34" charset="0"/>
                <a:cs typeface="Arial" panose="020B0604020202020204" pitchFamily="34" charset="0"/>
              </a:rPr>
              <a:t>study also </a:t>
            </a:r>
            <a:r>
              <a:rPr lang="en-US" dirty="0">
                <a:latin typeface="Arial" panose="020B0604020202020204" pitchFamily="34" charset="0"/>
                <a:ea typeface="Calibri" panose="020F0502020204030204" pitchFamily="34" charset="0"/>
                <a:cs typeface="Arial" panose="020B0604020202020204" pitchFamily="34" charset="0"/>
              </a:rPr>
              <a:t>documented SARS-CoV-2 virus on protective apparel or floor </a:t>
            </a:r>
            <a:r>
              <a:rPr lang="en-US" dirty="0" smtClean="0">
                <a:latin typeface="Arial" panose="020B0604020202020204" pitchFamily="34" charset="0"/>
                <a:ea typeface="Calibri" panose="020F0502020204030204" pitchFamily="34" charset="0"/>
                <a:cs typeface="Arial" panose="020B0604020202020204" pitchFamily="34" charset="0"/>
              </a:rPr>
              <a:t>surface, which </a:t>
            </a:r>
            <a:r>
              <a:rPr lang="en-US" dirty="0">
                <a:latin typeface="Arial" panose="020B0604020202020204" pitchFamily="34" charset="0"/>
                <a:ea typeface="Calibri" panose="020F0502020204030204" pitchFamily="34" charset="0"/>
                <a:cs typeface="Arial" panose="020B0604020202020204" pitchFamily="34" charset="0"/>
              </a:rPr>
              <a:t>was found to be </a:t>
            </a:r>
            <a:r>
              <a:rPr lang="en-US" dirty="0" err="1">
                <a:latin typeface="Arial" panose="020B0604020202020204" pitchFamily="34" charset="0"/>
                <a:ea typeface="Calibri" panose="020F0502020204030204" pitchFamily="34" charset="0"/>
                <a:cs typeface="Arial" panose="020B0604020202020204" pitchFamily="34" charset="0"/>
              </a:rPr>
              <a:t>resuspended</a:t>
            </a:r>
            <a:r>
              <a:rPr lang="en-US" dirty="0">
                <a:latin typeface="Arial" panose="020B0604020202020204" pitchFamily="34" charset="0"/>
                <a:ea typeface="Calibri" panose="020F0502020204030204" pitchFamily="34" charset="0"/>
                <a:cs typeface="Arial" panose="020B0604020202020204" pitchFamily="34" charset="0"/>
              </a:rPr>
              <a:t> as a source of aerosols by </a:t>
            </a:r>
            <a:r>
              <a:rPr lang="en-US" dirty="0" smtClean="0">
                <a:latin typeface="Arial" panose="020B0604020202020204" pitchFamily="34" charset="0"/>
                <a:ea typeface="Calibri" panose="020F0502020204030204" pitchFamily="34" charset="0"/>
                <a:cs typeface="Arial" panose="020B0604020202020204" pitchFamily="34" charset="0"/>
              </a:rPr>
              <a:t>the movements </a:t>
            </a:r>
            <a:r>
              <a:rPr lang="en-US" dirty="0">
                <a:latin typeface="Arial" panose="020B0604020202020204" pitchFamily="34" charset="0"/>
                <a:ea typeface="Calibri" panose="020F0502020204030204" pitchFamily="34" charset="0"/>
                <a:cs typeface="Arial" panose="020B0604020202020204" pitchFamily="34" charset="0"/>
              </a:rPr>
              <a:t>of medical staff. </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748145" y="933598"/>
            <a:ext cx="10252363" cy="981423"/>
          </a:xfrm>
          <a:prstGeom prst="rect">
            <a:avLst/>
          </a:prstGeom>
        </p:spPr>
        <p:txBody>
          <a:bodyPr wrap="square">
            <a:spAutoFit/>
          </a:bodyPr>
          <a:lstStyle/>
          <a:p>
            <a:pPr algn="just">
              <a:lnSpc>
                <a:spcPct val="107000"/>
              </a:lnSpc>
            </a:pPr>
            <a:r>
              <a:rPr lang="en-US" dirty="0">
                <a:latin typeface="Arial" panose="020B0604020202020204" pitchFamily="34" charset="0"/>
                <a:ea typeface="Calibri" panose="020F0502020204030204" pitchFamily="34" charset="0"/>
                <a:cs typeface="Arial" panose="020B0604020202020204" pitchFamily="34" charset="0"/>
              </a:rPr>
              <a:t>A Singapore study revealed SARS-CoV-2 particles with sizes&gt; 4 </a:t>
            </a:r>
            <a:r>
              <a:rPr lang="en-US" dirty="0" err="1">
                <a:latin typeface="Arial" panose="020B0604020202020204" pitchFamily="34" charset="0"/>
                <a:ea typeface="Calibri" panose="020F0502020204030204" pitchFamily="34" charset="0"/>
                <a:cs typeface="Arial" panose="020B0604020202020204" pitchFamily="34" charset="0"/>
              </a:rPr>
              <a:t>μm</a:t>
            </a:r>
            <a:r>
              <a:rPr lang="en-US" dirty="0">
                <a:latin typeface="Arial" panose="020B0604020202020204" pitchFamily="34" charset="0"/>
                <a:ea typeface="Calibri" panose="020F0502020204030204" pitchFamily="34" charset="0"/>
                <a:cs typeface="Arial" panose="020B0604020202020204" pitchFamily="34" charset="0"/>
              </a:rPr>
              <a:t> and 1–4 </a:t>
            </a:r>
            <a:r>
              <a:rPr lang="en-US" dirty="0" err="1">
                <a:latin typeface="Arial" panose="020B0604020202020204" pitchFamily="34" charset="0"/>
                <a:ea typeface="Calibri" panose="020F0502020204030204" pitchFamily="34" charset="0"/>
                <a:cs typeface="Arial" panose="020B0604020202020204" pitchFamily="34" charset="0"/>
              </a:rPr>
              <a:t>μm</a:t>
            </a:r>
            <a:r>
              <a:rPr lang="en-US" dirty="0">
                <a:latin typeface="Arial" panose="020B0604020202020204" pitchFamily="34" charset="0"/>
                <a:ea typeface="Calibri" panose="020F0502020204030204" pitchFamily="34" charset="0"/>
                <a:cs typeface="Arial" panose="020B0604020202020204" pitchFamily="34" charset="0"/>
              </a:rPr>
              <a:t> containing a 1.8–3.4 viral RNA copies/m3 were found in two AIIRs rooms, despite these rooms having 12 air changes per hour (Chia et al., 2020). </a:t>
            </a:r>
          </a:p>
        </p:txBody>
      </p:sp>
    </p:spTree>
    <p:extLst>
      <p:ext uri="{BB962C8B-B14F-4D97-AF65-F5344CB8AC3E}">
        <p14:creationId xmlns:p14="http://schemas.microsoft.com/office/powerpoint/2010/main" val="1142097546"/>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9746" y="880836"/>
            <a:ext cx="10409382" cy="5324535"/>
          </a:xfrm>
          <a:prstGeom prst="rect">
            <a:avLst/>
          </a:prstGeom>
        </p:spPr>
        <p:txBody>
          <a:bodyPr wrap="square">
            <a:spAutoFit/>
          </a:bodyPr>
          <a:lstStyle/>
          <a:p>
            <a:pPr marL="342900" indent="-342900" algn="just">
              <a:buFont typeface="Wingdings" panose="05000000000000000000" pitchFamily="2" charset="2"/>
              <a:buChar char="Ø"/>
            </a:pPr>
            <a:r>
              <a:rPr lang="en-US" sz="2000" dirty="0">
                <a:latin typeface="Arial" panose="020B0604020202020204" pitchFamily="34" charset="0"/>
                <a:ea typeface="Calibri" panose="020F0502020204030204" pitchFamily="34" charset="0"/>
                <a:cs typeface="Arial" panose="020B0604020202020204" pitchFamily="34" charset="0"/>
              </a:rPr>
              <a:t>Aerosols are generally poly-dispersed droplets and particles which have many different sizes. Classical airborne aerosol hygiene research described droplets of respiratory secretions evaporating to become </a:t>
            </a:r>
            <a:r>
              <a:rPr lang="en-US" sz="2000" b="1" dirty="0">
                <a:solidFill>
                  <a:srgbClr val="FF0000"/>
                </a:solidFill>
                <a:latin typeface="Arial" panose="020B0604020202020204" pitchFamily="34" charset="0"/>
                <a:ea typeface="Calibri" panose="020F0502020204030204" pitchFamily="34" charset="0"/>
                <a:cs typeface="Arial" panose="020B0604020202020204" pitchFamily="34" charset="0"/>
              </a:rPr>
              <a:t>“droplet nuclei”</a:t>
            </a:r>
            <a:r>
              <a:rPr lang="en-US" sz="2000" dirty="0">
                <a:latin typeface="Arial" panose="020B0604020202020204" pitchFamily="34" charset="0"/>
                <a:ea typeface="Calibri" panose="020F0502020204030204" pitchFamily="34" charset="0"/>
                <a:cs typeface="Arial" panose="020B0604020202020204" pitchFamily="34" charset="0"/>
              </a:rPr>
              <a:t>, which remain suspend in air currents or turbulence and may drift away considerable distances (&gt; 1 m). </a:t>
            </a:r>
          </a:p>
          <a:p>
            <a:pPr algn="just"/>
            <a:endParaRPr lang="en-US" sz="2000" dirty="0">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Wingdings" panose="05000000000000000000" pitchFamily="2" charset="2"/>
              <a:buChar char="Ø"/>
            </a:pPr>
            <a:r>
              <a:rPr lang="en-US" sz="2000" dirty="0">
                <a:latin typeface="Arial" panose="020B0604020202020204" pitchFamily="34" charset="0"/>
                <a:ea typeface="Calibri" panose="020F0502020204030204" pitchFamily="34" charset="0"/>
                <a:cs typeface="Arial" panose="020B0604020202020204" pitchFamily="34" charset="0"/>
              </a:rPr>
              <a:t>Modern researchers generally use the phrase “droplet nuclei” to refer to respiratory aerosol droplets with aerodynamic </a:t>
            </a:r>
            <a:r>
              <a:rPr lang="en-US" sz="2000" dirty="0" smtClean="0">
                <a:latin typeface="Arial" panose="020B0604020202020204" pitchFamily="34" charset="0"/>
                <a:ea typeface="Calibri" panose="020F0502020204030204" pitchFamily="34" charset="0"/>
                <a:cs typeface="Arial" panose="020B0604020202020204" pitchFamily="34" charset="0"/>
              </a:rPr>
              <a:t>diameter &lt;</a:t>
            </a:r>
            <a:r>
              <a:rPr lang="en-US" sz="2000" dirty="0">
                <a:latin typeface="Arial" panose="020B0604020202020204" pitchFamily="34" charset="0"/>
                <a:ea typeface="Calibri" panose="020F0502020204030204" pitchFamily="34" charset="0"/>
                <a:cs typeface="Arial" panose="020B0604020202020204" pitchFamily="34" charset="0"/>
              </a:rPr>
              <a:t>5 </a:t>
            </a:r>
            <a:r>
              <a:rPr lang="en-US" sz="2000" dirty="0" err="1">
                <a:latin typeface="Arial" panose="020B0604020202020204" pitchFamily="34" charset="0"/>
                <a:ea typeface="Calibri" panose="020F0502020204030204" pitchFamily="34" charset="0"/>
                <a:cs typeface="Arial" panose="020B0604020202020204" pitchFamily="34" charset="0"/>
              </a:rPr>
              <a:t>μm</a:t>
            </a:r>
            <a:r>
              <a:rPr lang="en-US" sz="2000" dirty="0">
                <a:latin typeface="Arial" panose="020B0604020202020204" pitchFamily="34" charset="0"/>
                <a:ea typeface="Calibri" panose="020F0502020204030204" pitchFamily="34" charset="0"/>
                <a:cs typeface="Arial" panose="020B0604020202020204" pitchFamily="34" charset="0"/>
              </a:rPr>
              <a:t>, and some disease transmission research now refers to respiratory droplets in this size range as “aerosols”. Particles and droplets with aerodynamic diameter&lt;5 </a:t>
            </a:r>
            <a:r>
              <a:rPr lang="en-US" sz="2000" dirty="0" err="1">
                <a:latin typeface="Arial" panose="020B0604020202020204" pitchFamily="34" charset="0"/>
                <a:ea typeface="Calibri" panose="020F0502020204030204" pitchFamily="34" charset="0"/>
                <a:cs typeface="Arial" panose="020B0604020202020204" pitchFamily="34" charset="0"/>
              </a:rPr>
              <a:t>μm</a:t>
            </a:r>
            <a:r>
              <a:rPr lang="en-US" sz="2000" dirty="0">
                <a:latin typeface="Arial" panose="020B0604020202020204" pitchFamily="34" charset="0"/>
                <a:ea typeface="Calibri" panose="020F0502020204030204" pitchFamily="34" charset="0"/>
                <a:cs typeface="Arial" panose="020B0604020202020204" pitchFamily="34" charset="0"/>
              </a:rPr>
              <a:t> have the ability to readily penetrate deep into the alveolar region of the lungs of a bystander.</a:t>
            </a:r>
          </a:p>
          <a:p>
            <a:pPr algn="just"/>
            <a:endParaRPr lang="en-US" sz="2000" dirty="0">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Wingdings" panose="05000000000000000000" pitchFamily="2" charset="2"/>
              <a:buChar char="Ø"/>
            </a:pPr>
            <a:r>
              <a:rPr lang="en-US" sz="2000" dirty="0">
                <a:latin typeface="Arial" panose="020B0604020202020204" pitchFamily="34" charset="0"/>
                <a:ea typeface="Calibri" panose="020F0502020204030204" pitchFamily="34" charset="0"/>
                <a:cs typeface="Arial" panose="020B0604020202020204" pitchFamily="34" charset="0"/>
              </a:rPr>
              <a:t> In contrast, relatively large droplets are thought to arise from the upper respiratory tract and settle quickly and relatively close to their source. </a:t>
            </a:r>
          </a:p>
          <a:p>
            <a:pPr algn="just"/>
            <a:endParaRPr lang="en-US" sz="2000" dirty="0">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Wingdings" panose="05000000000000000000" pitchFamily="2" charset="2"/>
              <a:buChar char="Ø"/>
            </a:pPr>
            <a:r>
              <a:rPr lang="en-US" sz="2000" dirty="0">
                <a:latin typeface="Arial" panose="020B0604020202020204" pitchFamily="34" charset="0"/>
                <a:ea typeface="Calibri" panose="020F0502020204030204" pitchFamily="34" charset="0"/>
                <a:cs typeface="Arial" panose="020B0604020202020204" pitchFamily="34" charset="0"/>
              </a:rPr>
              <a:t>For example, 100 </a:t>
            </a:r>
            <a:r>
              <a:rPr lang="en-US" sz="2000" dirty="0" err="1">
                <a:latin typeface="Arial" panose="020B0604020202020204" pitchFamily="34" charset="0"/>
                <a:ea typeface="Calibri" panose="020F0502020204030204" pitchFamily="34" charset="0"/>
                <a:cs typeface="Arial" panose="020B0604020202020204" pitchFamily="34" charset="0"/>
              </a:rPr>
              <a:t>μm</a:t>
            </a:r>
            <a:r>
              <a:rPr lang="en-US" sz="2000" dirty="0">
                <a:latin typeface="Arial" panose="020B0604020202020204" pitchFamily="34" charset="0"/>
                <a:ea typeface="Calibri" panose="020F0502020204030204" pitchFamily="34" charset="0"/>
                <a:cs typeface="Arial" panose="020B0604020202020204" pitchFamily="34" charset="0"/>
              </a:rPr>
              <a:t> droplets take about 10 s, whereas 10 </a:t>
            </a:r>
            <a:r>
              <a:rPr lang="en-US" sz="2000" dirty="0" err="1">
                <a:latin typeface="Arial" panose="020B0604020202020204" pitchFamily="34" charset="0"/>
                <a:ea typeface="Calibri" panose="020F0502020204030204" pitchFamily="34" charset="0"/>
                <a:cs typeface="Arial" panose="020B0604020202020204" pitchFamily="34" charset="0"/>
              </a:rPr>
              <a:t>μm</a:t>
            </a:r>
            <a:r>
              <a:rPr lang="en-US" sz="2000" dirty="0">
                <a:latin typeface="Arial" panose="020B0604020202020204" pitchFamily="34" charset="0"/>
                <a:ea typeface="Calibri" panose="020F0502020204030204" pitchFamily="34" charset="0"/>
                <a:cs typeface="Arial" panose="020B0604020202020204" pitchFamily="34" charset="0"/>
              </a:rPr>
              <a:t> droplets take 17 min to fall to the floor (Knight, 1980), and 5 </a:t>
            </a:r>
            <a:r>
              <a:rPr lang="en-US" sz="2000" dirty="0" err="1">
                <a:latin typeface="Arial" panose="020B0604020202020204" pitchFamily="34" charset="0"/>
                <a:ea typeface="Calibri" panose="020F0502020204030204" pitchFamily="34" charset="0"/>
                <a:cs typeface="Arial" panose="020B0604020202020204" pitchFamily="34" charset="0"/>
              </a:rPr>
              <a:t>μm</a:t>
            </a:r>
            <a:r>
              <a:rPr lang="en-US" sz="2000" dirty="0">
                <a:latin typeface="Arial" panose="020B0604020202020204" pitchFamily="34" charset="0"/>
                <a:ea typeface="Calibri" panose="020F0502020204030204" pitchFamily="34" charset="0"/>
                <a:cs typeface="Arial" panose="020B0604020202020204" pitchFamily="34" charset="0"/>
              </a:rPr>
              <a:t> droplets originating from an average height (160 cm) of speaking or coughing take 9 min to reach the ground. </a:t>
            </a: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514518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3781" y="1037534"/>
            <a:ext cx="8756073" cy="4401205"/>
          </a:xfrm>
          <a:prstGeom prst="rect">
            <a:avLst/>
          </a:prstGeom>
        </p:spPr>
        <p:txBody>
          <a:bodyPr wrap="square">
            <a:spAutoFit/>
          </a:bodyPr>
          <a:lstStyle/>
          <a:p>
            <a:pPr marL="342900" indent="-342900" algn="just">
              <a:buFont typeface="Wingdings" panose="05000000000000000000" pitchFamily="2" charset="2"/>
              <a:buChar char="Ø"/>
            </a:pPr>
            <a:r>
              <a:rPr lang="en-US" sz="2000" dirty="0">
                <a:latin typeface="Arial" panose="020B0604020202020204" pitchFamily="34" charset="0"/>
                <a:ea typeface="Calibri" panose="020F0502020204030204" pitchFamily="34" charset="0"/>
                <a:cs typeface="Arial" panose="020B0604020202020204" pitchFamily="34" charset="0"/>
              </a:rPr>
              <a:t>Droplets that settle more slowly have increased opportunity to travel in the air from the source. </a:t>
            </a:r>
          </a:p>
          <a:p>
            <a:pPr algn="just"/>
            <a:r>
              <a:rPr lang="en-US" sz="2000" dirty="0">
                <a:latin typeface="Arial" panose="020B0604020202020204" pitchFamily="34" charset="0"/>
                <a:ea typeface="Calibri" panose="020F0502020204030204" pitchFamily="34" charset="0"/>
                <a:cs typeface="Arial" panose="020B0604020202020204" pitchFamily="34" charset="0"/>
              </a:rPr>
              <a:t> </a:t>
            </a:r>
          </a:p>
          <a:p>
            <a:pPr marL="342900" indent="-342900" algn="just">
              <a:buFont typeface="Wingdings" panose="05000000000000000000" pitchFamily="2" charset="2"/>
              <a:buChar char="Ø"/>
            </a:pPr>
            <a:r>
              <a:rPr lang="en-US" sz="2000" dirty="0">
                <a:latin typeface="Arial" panose="020B0604020202020204" pitchFamily="34" charset="0"/>
                <a:ea typeface="Calibri" panose="020F0502020204030204" pitchFamily="34" charset="0"/>
                <a:cs typeface="Arial" panose="020B0604020202020204" pitchFamily="34" charset="0"/>
              </a:rPr>
              <a:t>The 1 m limit of safe spatial separation is based on limited and dated epidemiologic and simulation studies of some selected infections, but more recent studies suggest droplets can travel much further than 2 m. For a person near the source, large droplets may project onto the facial mucous membranes or be inspired into the upper airways. </a:t>
            </a:r>
          </a:p>
          <a:p>
            <a:pPr algn="just"/>
            <a:endParaRPr lang="en-US" sz="2000" dirty="0">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Wingdings" panose="05000000000000000000" pitchFamily="2" charset="2"/>
              <a:buChar char="Ø"/>
            </a:pPr>
            <a:r>
              <a:rPr lang="en-US" sz="2000" dirty="0">
                <a:latin typeface="Arial" panose="020B0604020202020204" pitchFamily="34" charset="0"/>
                <a:ea typeface="Calibri" panose="020F0502020204030204" pitchFamily="34" charset="0"/>
                <a:cs typeface="Arial" panose="020B0604020202020204" pitchFamily="34" charset="0"/>
              </a:rPr>
              <a:t>Modern technology confirms that aerosolized respiratory secretions vary widely in size. The size and concentration of influenza virus aerosol droplets and particles to which a susceptible person may be exposed is mainly under 2.5 </a:t>
            </a:r>
            <a:r>
              <a:rPr lang="en-US" sz="2000" dirty="0" err="1">
                <a:latin typeface="Arial" panose="020B0604020202020204" pitchFamily="34" charset="0"/>
                <a:ea typeface="Calibri" panose="020F0502020204030204" pitchFamily="34" charset="0"/>
                <a:cs typeface="Arial" panose="020B0604020202020204" pitchFamily="34" charset="0"/>
              </a:rPr>
              <a:t>μm</a:t>
            </a:r>
            <a:r>
              <a:rPr lang="en-US" sz="2000" dirty="0">
                <a:latin typeface="Arial" panose="020B0604020202020204" pitchFamily="34" charset="0"/>
                <a:ea typeface="Calibri" panose="020F0502020204030204" pitchFamily="34" charset="0"/>
                <a:cs typeface="Arial" panose="020B0604020202020204" pitchFamily="34" charset="0"/>
              </a:rPr>
              <a:t> and an average person can generate over 500 particles per liter of air.</a:t>
            </a: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8606951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4588" y="4474902"/>
            <a:ext cx="10405872" cy="727059"/>
          </a:xfrm>
          <a:prstGeom prst="rect">
            <a:avLst/>
          </a:prstGeom>
        </p:spPr>
        <p:txBody>
          <a:bodyPr wrap="square">
            <a:spAutoFit/>
          </a:bodyPr>
          <a:lstStyle/>
          <a:p>
            <a:pPr marL="342900" indent="-342900" algn="just">
              <a:lnSpc>
                <a:spcPct val="107000"/>
              </a:lnSpc>
              <a:buFont typeface="Wingdings" panose="05000000000000000000" pitchFamily="2" charset="2"/>
              <a:buChar char="Ø"/>
            </a:pP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Rapid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desiccation is a concern because the smaller and lighter the infectious particle, the longer it will potentially remain airborne. </a:t>
            </a:r>
            <a:endParaRPr lang="en-US" sz="2000" dirty="0">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464588" y="1171154"/>
            <a:ext cx="9670473" cy="3032305"/>
          </a:xfrm>
          <a:prstGeom prst="rect">
            <a:avLst/>
          </a:prstGeom>
        </p:spPr>
        <p:txBody>
          <a:bodyPr wrap="square">
            <a:spAutoFit/>
          </a:bodyPr>
          <a:lstStyle/>
          <a:p>
            <a:pPr marL="342900" indent="-342900" algn="just">
              <a:lnSpc>
                <a:spcPct val="107000"/>
              </a:lnSpc>
              <a:buFont typeface="Wingdings" panose="05000000000000000000" pitchFamily="2" charset="2"/>
              <a:buChar char="Ø"/>
            </a:pP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The World Health Organization uses a particle diameter of 5 mm to delineate between airborne (5 mm) and droplet (&gt;5 mm) transmission. </a:t>
            </a:r>
          </a:p>
          <a:p>
            <a:pPr algn="just">
              <a:lnSpc>
                <a:spcPct val="107000"/>
              </a:lnSpc>
            </a:pPr>
            <a:endParaRPr lang="en-US" sz="20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07000"/>
              </a:lnSpc>
              <a:buFont typeface="Wingdings" panose="05000000000000000000" pitchFamily="2" charset="2"/>
              <a:buChar char="Ø"/>
            </a:pP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Transmission of infectious diseases by the airborne route is dependent on the</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interplay of several factors, including particle size (i.e. particle</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diameter) and the extent of desiccation. </a:t>
            </a:r>
            <a:endParaRPr lang="en-US" sz="20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pP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 </a:t>
            </a:r>
            <a:endParaRPr lang="en-US" sz="2000" dirty="0">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07000"/>
              </a:lnSpc>
              <a:buFont typeface="Wingdings" panose="05000000000000000000" pitchFamily="2" charset="2"/>
              <a:buChar char="Ø"/>
            </a:pP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Particle desiccation is a critical variable and depending on environmental factors as even large, moisture-laden droplet particles</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desiccate rapidly.</a:t>
            </a:r>
            <a:endParaRPr lang="en-US" sz="20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53319742"/>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Catherine Merchant\Desktop\ae 1.jpg"/>
          <p:cNvPicPr/>
          <p:nvPr/>
        </p:nvPicPr>
        <p:blipFill>
          <a:blip r:embed="rId2">
            <a:extLst>
              <a:ext uri="{28A0092B-C50C-407E-A947-70E740481C1C}">
                <a14:useLocalDpi xmlns:a14="http://schemas.microsoft.com/office/drawing/2010/main" val="0"/>
              </a:ext>
            </a:extLst>
          </a:blip>
          <a:srcRect/>
          <a:stretch>
            <a:fillRect/>
          </a:stretch>
        </p:blipFill>
        <p:spPr bwMode="auto">
          <a:xfrm>
            <a:off x="1856509" y="630427"/>
            <a:ext cx="7213599" cy="5320146"/>
          </a:xfrm>
          <a:prstGeom prst="rect">
            <a:avLst/>
          </a:prstGeom>
          <a:noFill/>
          <a:ln>
            <a:noFill/>
          </a:ln>
        </p:spPr>
      </p:pic>
      <p:sp>
        <p:nvSpPr>
          <p:cNvPr id="4" name="Rectangle 3"/>
          <p:cNvSpPr/>
          <p:nvPr/>
        </p:nvSpPr>
        <p:spPr>
          <a:xfrm>
            <a:off x="628073" y="94734"/>
            <a:ext cx="11059438" cy="461665"/>
          </a:xfrm>
          <a:prstGeom prst="rect">
            <a:avLst/>
          </a:prstGeom>
        </p:spPr>
        <p:txBody>
          <a:bodyPr wrap="none">
            <a:spAutoFit/>
          </a:bodyPr>
          <a:lstStyle/>
          <a:p>
            <a:pPr algn="just"/>
            <a:r>
              <a:rPr lang="en-US" sz="2400" b="1" dirty="0" smtClean="0">
                <a:solidFill>
                  <a:srgbClr val="323232"/>
                </a:solidFill>
                <a:latin typeface="Arial" panose="020B0604020202020204" pitchFamily="34" charset="0"/>
                <a:ea typeface="Calibri" panose="020F0502020204030204" pitchFamily="34" charset="0"/>
                <a:cs typeface="Arial" panose="020B0604020202020204" pitchFamily="34" charset="0"/>
              </a:rPr>
              <a:t>Precautionary measures as </a:t>
            </a:r>
            <a:r>
              <a:rPr lang="en-US" sz="2400" b="1" dirty="0">
                <a:solidFill>
                  <a:srgbClr val="323232"/>
                </a:solidFill>
                <a:latin typeface="Arial" panose="020B0604020202020204" pitchFamily="34" charset="0"/>
                <a:ea typeface="Calibri" panose="020F0502020204030204" pitchFamily="34" charset="0"/>
                <a:cs typeface="Arial" panose="020B0604020202020204" pitchFamily="34" charset="0"/>
              </a:rPr>
              <a:t>per the consideration of aerosol </a:t>
            </a:r>
            <a:r>
              <a:rPr lang="en-US" sz="2400" b="1" dirty="0" smtClean="0">
                <a:solidFill>
                  <a:srgbClr val="323232"/>
                </a:solidFill>
                <a:latin typeface="Arial" panose="020B0604020202020204" pitchFamily="34" charset="0"/>
                <a:ea typeface="Calibri" panose="020F0502020204030204" pitchFamily="34" charset="0"/>
                <a:cs typeface="Arial" panose="020B0604020202020204" pitchFamily="34" charset="0"/>
              </a:rPr>
              <a:t>transmission</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117602" y="6024601"/>
            <a:ext cx="9199418" cy="646331"/>
          </a:xfrm>
          <a:prstGeom prst="rect">
            <a:avLst/>
          </a:prstGeom>
        </p:spPr>
        <p:txBody>
          <a:bodyPr wrap="square">
            <a:spAutoFit/>
          </a:bodyPr>
          <a:lstStyle/>
          <a:p>
            <a:pPr algn="just"/>
            <a:r>
              <a:rPr lang="en-US" b="1" dirty="0">
                <a:solidFill>
                  <a:srgbClr val="323232"/>
                </a:solidFill>
                <a:latin typeface="Arial" panose="020B0604020202020204" pitchFamily="34" charset="0"/>
                <a:ea typeface="Calibri" panose="020F0502020204030204" pitchFamily="34" charset="0"/>
                <a:cs typeface="Arial" panose="020B0604020202020204" pitchFamily="34" charset="0"/>
              </a:rPr>
              <a:t>Fig. 2. Primary control measures to mitigate the transmission of SARS-CoV-2 as per the consideration of aerosol transmission</a:t>
            </a:r>
            <a:r>
              <a:rPr lang="en-US" dirty="0">
                <a:solidFill>
                  <a:srgbClr val="323232"/>
                </a:solidFill>
                <a:latin typeface="Georgia" panose="02040502050405020303" pitchFamily="18"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939665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40263" y="408770"/>
            <a:ext cx="2887329" cy="830997"/>
          </a:xfrm>
          <a:prstGeom prst="rect">
            <a:avLst/>
          </a:prstGeom>
        </p:spPr>
        <p:txBody>
          <a:bodyPr wrap="none">
            <a:spAutoFit/>
          </a:bodyPr>
          <a:lstStyle/>
          <a:p>
            <a:pPr algn="just"/>
            <a:r>
              <a:rPr lang="en-US" sz="4800" b="1" dirty="0">
                <a:latin typeface="Arial" panose="020B0604020202020204" pitchFamily="34" charset="0"/>
                <a:ea typeface="Calibri" panose="020F0502020204030204" pitchFamily="34" charset="0"/>
                <a:cs typeface="Arial" panose="020B0604020202020204" pitchFamily="34" charset="0"/>
              </a:rPr>
              <a:t>OUTLINE</a:t>
            </a:r>
            <a:endParaRPr lang="en-US" sz="4800" b="1" dirty="0">
              <a:effectLst/>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457774" y="1101359"/>
            <a:ext cx="11405686" cy="5436425"/>
          </a:xfrm>
          <a:prstGeom prst="rect">
            <a:avLst/>
          </a:prstGeom>
        </p:spPr>
        <p:txBody>
          <a:bodyPr wrap="none">
            <a:spAutoFit/>
          </a:bodyPr>
          <a:lstStyle/>
          <a:p>
            <a:pPr marL="342900" indent="-342900">
              <a:lnSpc>
                <a:spcPct val="107000"/>
              </a:lnSpc>
              <a:spcAft>
                <a:spcPts val="800"/>
              </a:spcAft>
              <a:buFont typeface="Wingdings" panose="05000000000000000000" pitchFamily="2" charset="2"/>
              <a:buChar char="Ø"/>
            </a:pPr>
            <a:r>
              <a:rPr lang="en-US" sz="2400" b="1" dirty="0" smtClean="0">
                <a:solidFill>
                  <a:srgbClr val="000000"/>
                </a:solidFill>
                <a:latin typeface="Arial" panose="020B0604020202020204" pitchFamily="34" charset="0"/>
                <a:ea typeface="Calibri" panose="020F0502020204030204" pitchFamily="34" charset="0"/>
                <a:cs typeface="Arial" panose="020B0604020202020204" pitchFamily="34" charset="0"/>
              </a:rPr>
              <a:t>Sars-cov-2 (the virus that causes covid-19)</a:t>
            </a:r>
          </a:p>
          <a:p>
            <a:pPr marL="342900" indent="-342900">
              <a:lnSpc>
                <a:spcPct val="107000"/>
              </a:lnSpc>
              <a:spcAft>
                <a:spcPts val="800"/>
              </a:spcAft>
              <a:buFont typeface="Wingdings" panose="05000000000000000000" pitchFamily="2" charset="2"/>
              <a:buChar char="Ø"/>
            </a:pPr>
            <a:r>
              <a:rPr lang="en-US" sz="2400" b="1" dirty="0" smtClean="0">
                <a:solidFill>
                  <a:srgbClr val="000000"/>
                </a:solidFill>
                <a:latin typeface="Arial" panose="020B0604020202020204" pitchFamily="34" charset="0"/>
                <a:ea typeface="Calibri" panose="020F0502020204030204" pitchFamily="34" charset="0"/>
                <a:cs typeface="Arial" panose="020B0604020202020204" pitchFamily="34" charset="0"/>
              </a:rPr>
              <a:t> Origin</a:t>
            </a:r>
          </a:p>
          <a:p>
            <a:pPr marL="342900" indent="-342900">
              <a:lnSpc>
                <a:spcPct val="107000"/>
              </a:lnSpc>
              <a:spcAft>
                <a:spcPts val="800"/>
              </a:spcAft>
              <a:buFont typeface="Wingdings" panose="05000000000000000000" pitchFamily="2" charset="2"/>
              <a:buChar char="Ø"/>
            </a:pPr>
            <a:r>
              <a:rPr lang="en-US" sz="2400" b="1" dirty="0" smtClean="0">
                <a:latin typeface="Arial" panose="020B0604020202020204" pitchFamily="34" charset="0"/>
                <a:ea typeface="Calibri" panose="020F0502020204030204" pitchFamily="34" charset="0"/>
                <a:cs typeface="Arial" panose="020B0604020202020204" pitchFamily="34" charset="0"/>
              </a:rPr>
              <a:t>What is covid-19?</a:t>
            </a:r>
          </a:p>
          <a:p>
            <a:pPr marL="342900" indent="-342900">
              <a:lnSpc>
                <a:spcPct val="107000"/>
              </a:lnSpc>
              <a:spcAft>
                <a:spcPts val="800"/>
              </a:spcAft>
              <a:buFont typeface="Wingdings" panose="05000000000000000000" pitchFamily="2" charset="2"/>
              <a:buChar char="Ø"/>
            </a:pPr>
            <a:r>
              <a:rPr lang="en-US" sz="2400" b="1" dirty="0" smtClean="0">
                <a:latin typeface="Arial" panose="020B0604020202020204" pitchFamily="34" charset="0"/>
                <a:ea typeface="Calibri" panose="020F0502020204030204" pitchFamily="34" charset="0"/>
                <a:cs typeface="Arial" panose="020B0604020202020204" pitchFamily="34" charset="0"/>
              </a:rPr>
              <a:t>Source of the virus</a:t>
            </a:r>
            <a:endParaRPr lang="en-US" sz="2400" b="1" dirty="0" smtClean="0">
              <a:latin typeface="Arial" panose="020B0604020202020204" pitchFamily="34" charset="0"/>
              <a:cs typeface="Arial" panose="020B0604020202020204" pitchFamily="34" charset="0"/>
            </a:endParaRPr>
          </a:p>
          <a:p>
            <a:pPr marL="342900" indent="-342900">
              <a:lnSpc>
                <a:spcPct val="107000"/>
              </a:lnSpc>
              <a:spcAft>
                <a:spcPts val="800"/>
              </a:spcAft>
              <a:buFont typeface="Wingdings" panose="05000000000000000000" pitchFamily="2" charset="2"/>
              <a:buChar char="Ø"/>
            </a:pPr>
            <a:r>
              <a:rPr lang="en-US" sz="2400" b="1"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Respiratory viruses modes of transmission</a:t>
            </a:r>
          </a:p>
          <a:p>
            <a:pPr marL="342900" indent="-342900">
              <a:lnSpc>
                <a:spcPct val="107000"/>
              </a:lnSpc>
              <a:spcAft>
                <a:spcPts val="800"/>
              </a:spcAft>
              <a:buFont typeface="Wingdings" panose="05000000000000000000" pitchFamily="2" charset="2"/>
              <a:buChar char="Ø"/>
            </a:pPr>
            <a:r>
              <a:rPr lang="en-US" sz="2400" b="1"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Transmission via airborne </a:t>
            </a:r>
            <a:r>
              <a:rPr lang="en-US" sz="2400" b="1" dirty="0" err="1" smtClean="0">
                <a:solidFill>
                  <a:srgbClr val="000000"/>
                </a:solidFill>
                <a:latin typeface="Arial" panose="020B0604020202020204" pitchFamily="34" charset="0"/>
                <a:ea typeface="Calibri" panose="020F0502020204030204" pitchFamily="34" charset="0"/>
                <a:cs typeface="Times New Roman" panose="02020603050405020304" pitchFamily="18" charset="0"/>
              </a:rPr>
              <a:t>aerosal</a:t>
            </a:r>
            <a:r>
              <a:rPr lang="en-US" sz="2400" b="1"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 particles</a:t>
            </a:r>
          </a:p>
          <a:p>
            <a:pPr marL="342900" indent="-342900">
              <a:lnSpc>
                <a:spcPct val="107000"/>
              </a:lnSpc>
              <a:spcAft>
                <a:spcPts val="800"/>
              </a:spcAft>
              <a:buFont typeface="Wingdings" panose="05000000000000000000" pitchFamily="2" charset="2"/>
              <a:buChar char="Ø"/>
            </a:pPr>
            <a:r>
              <a:rPr lang="en-US" sz="2400" b="1" dirty="0" smtClean="0">
                <a:solidFill>
                  <a:srgbClr val="000000"/>
                </a:solidFill>
                <a:latin typeface="Arial" panose="020B0604020202020204" pitchFamily="34" charset="0"/>
                <a:ea typeface="Calibri" panose="020F0502020204030204" pitchFamily="34" charset="0"/>
                <a:cs typeface="Arial" panose="020B0604020202020204" pitchFamily="34" charset="0"/>
              </a:rPr>
              <a:t>Characteristics of viral aerosol transmission</a:t>
            </a:r>
          </a:p>
          <a:p>
            <a:pPr marL="342900" indent="-342900">
              <a:lnSpc>
                <a:spcPct val="107000"/>
              </a:lnSpc>
              <a:spcAft>
                <a:spcPts val="800"/>
              </a:spcAft>
              <a:buFont typeface="Wingdings" panose="05000000000000000000" pitchFamily="2" charset="2"/>
              <a:buChar char="Ø"/>
            </a:pPr>
            <a:r>
              <a:rPr lang="en-US" sz="2400" b="1"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Sars-cov-2 in stool &amp; sewage</a:t>
            </a:r>
          </a:p>
          <a:p>
            <a:pPr marL="342900" indent="-342900">
              <a:lnSpc>
                <a:spcPct val="107000"/>
              </a:lnSpc>
              <a:spcAft>
                <a:spcPts val="800"/>
              </a:spcAft>
              <a:buFont typeface="Wingdings" panose="05000000000000000000" pitchFamily="2" charset="2"/>
              <a:buChar char="Ø"/>
            </a:pPr>
            <a:r>
              <a:rPr lang="en-US" sz="2400" b="1" dirty="0" smtClean="0">
                <a:solidFill>
                  <a:srgbClr val="323232"/>
                </a:solidFill>
                <a:latin typeface="Arial" panose="020B0604020202020204" pitchFamily="34" charset="0"/>
                <a:ea typeface="Calibri" panose="020F0502020204030204" pitchFamily="34" charset="0"/>
                <a:cs typeface="Arial" panose="020B0604020202020204" pitchFamily="34" charset="0"/>
              </a:rPr>
              <a:t>Precautionary measures as per the consideration of aerosol transmission</a:t>
            </a:r>
            <a:endParaRPr lang="en-US" sz="2400" b="1" dirty="0" smtClean="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Ø"/>
            </a:pPr>
            <a:r>
              <a:rPr lang="en-US" sz="2400" b="1" dirty="0" smtClean="0">
                <a:latin typeface="Arial" panose="020B0604020202020204" pitchFamily="34" charset="0"/>
                <a:ea typeface="Calibri" panose="020F0502020204030204" pitchFamily="34" charset="0"/>
                <a:cs typeface="Arial" panose="020B0604020202020204" pitchFamily="34" charset="0"/>
              </a:rPr>
              <a:t>Conclusion</a:t>
            </a:r>
          </a:p>
          <a:p>
            <a:pPr marL="342900" indent="-342900">
              <a:lnSpc>
                <a:spcPct val="107000"/>
              </a:lnSpc>
              <a:spcAft>
                <a:spcPts val="800"/>
              </a:spcAft>
              <a:buFont typeface="Wingdings" panose="05000000000000000000" pitchFamily="2" charset="2"/>
              <a:buChar char="Ø"/>
            </a:pPr>
            <a:r>
              <a:rPr lang="en-US" sz="2400" b="1" dirty="0" smtClean="0">
                <a:latin typeface="Arial" panose="020B0604020202020204" pitchFamily="34" charset="0"/>
                <a:ea typeface="Calibri" panose="020F0502020204030204" pitchFamily="34" charset="0"/>
                <a:cs typeface="Arial" panose="020B0604020202020204" pitchFamily="34" charset="0"/>
              </a:rPr>
              <a:t>References</a:t>
            </a:r>
          </a:p>
        </p:txBody>
      </p:sp>
    </p:spTree>
    <p:extLst>
      <p:ext uri="{BB962C8B-B14F-4D97-AF65-F5344CB8AC3E}">
        <p14:creationId xmlns:p14="http://schemas.microsoft.com/office/powerpoint/2010/main" val="1899560605"/>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6875" y="194695"/>
            <a:ext cx="9956800" cy="6740307"/>
          </a:xfrm>
          <a:prstGeom prst="rect">
            <a:avLst/>
          </a:prstGeom>
        </p:spPr>
        <p:txBody>
          <a:bodyPr wrap="square">
            <a:spAutoFit/>
          </a:bodyPr>
          <a:lstStyle/>
          <a:p>
            <a:pPr fontAlgn="base"/>
            <a:r>
              <a:rPr lang="en-US" sz="2400" b="1" dirty="0" smtClean="0">
                <a:latin typeface="Arial" panose="020B0604020202020204" pitchFamily="34" charset="0"/>
                <a:cs typeface="Arial" panose="020B0604020202020204" pitchFamily="34" charset="0"/>
              </a:rPr>
              <a:t>The </a:t>
            </a:r>
            <a:r>
              <a:rPr lang="en-US" sz="2400" b="1" dirty="0">
                <a:latin typeface="Arial" panose="020B0604020202020204" pitchFamily="34" charset="0"/>
                <a:cs typeface="Arial" panose="020B0604020202020204" pitchFamily="34" charset="0"/>
              </a:rPr>
              <a:t>measures that should be taken to mitigate </a:t>
            </a:r>
            <a:r>
              <a:rPr lang="en-US" sz="2400" b="1" dirty="0" smtClean="0">
                <a:latin typeface="Arial" panose="020B0604020202020204" pitchFamily="34" charset="0"/>
                <a:cs typeface="Arial" panose="020B0604020202020204" pitchFamily="34" charset="0"/>
              </a:rPr>
              <a:t>airborne transmission </a:t>
            </a:r>
            <a:r>
              <a:rPr lang="en-US" sz="2400" b="1" dirty="0">
                <a:latin typeface="Arial" panose="020B0604020202020204" pitchFamily="34" charset="0"/>
                <a:cs typeface="Arial" panose="020B0604020202020204" pitchFamily="34" charset="0"/>
              </a:rPr>
              <a:t>risk include</a:t>
            </a:r>
            <a:r>
              <a:rPr lang="en-US" sz="2400" b="1" dirty="0" smtClean="0">
                <a:latin typeface="Arial" panose="020B0604020202020204" pitchFamily="34" charset="0"/>
                <a:cs typeface="Arial" panose="020B0604020202020204" pitchFamily="34" charset="0"/>
              </a:rPr>
              <a:t>:</a:t>
            </a:r>
          </a:p>
          <a:p>
            <a:pPr fontAlgn="base"/>
            <a:endParaRPr lang="en-US" sz="2400" b="1" dirty="0">
              <a:latin typeface="Arial" panose="020B0604020202020204" pitchFamily="34" charset="0"/>
              <a:cs typeface="Arial" panose="020B0604020202020204" pitchFamily="34" charset="0"/>
            </a:endParaRPr>
          </a:p>
          <a:p>
            <a:pPr marL="342900" indent="-342900" fontAlgn="base">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Provide </a:t>
            </a:r>
            <a:r>
              <a:rPr lang="en-US" sz="2400" dirty="0">
                <a:latin typeface="Arial" panose="020B0604020202020204" pitchFamily="34" charset="0"/>
                <a:cs typeface="Arial" panose="020B0604020202020204" pitchFamily="34" charset="0"/>
              </a:rPr>
              <a:t>sufficient and effective ventilation (supply clean outdoor air, minimize recirculating air) particularly in public buildings, workplace environments, schools, hospitals, and aged care homes.</a:t>
            </a:r>
          </a:p>
          <a:p>
            <a:pPr marL="342900" indent="-342900" fontAlgn="base">
              <a:buFont typeface="Wingdings" panose="05000000000000000000" pitchFamily="2" charset="2"/>
              <a:buChar char="Ø"/>
            </a:pPr>
            <a:endParaRPr lang="en-US" sz="2400" dirty="0" smtClean="0">
              <a:latin typeface="Arial" panose="020B0604020202020204" pitchFamily="34" charset="0"/>
              <a:cs typeface="Arial" panose="020B0604020202020204" pitchFamily="34" charset="0"/>
            </a:endParaRPr>
          </a:p>
          <a:p>
            <a:pPr marL="342900" indent="-342900" fontAlgn="base">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Supplement </a:t>
            </a:r>
            <a:r>
              <a:rPr lang="en-US" sz="2400" dirty="0">
                <a:latin typeface="Arial" panose="020B0604020202020204" pitchFamily="34" charset="0"/>
                <a:cs typeface="Arial" panose="020B0604020202020204" pitchFamily="34" charset="0"/>
              </a:rPr>
              <a:t>general ventilation with airborne infection controls such as local exhaust, high efficiency air filtration, and germicidal ultraviolet lights.</a:t>
            </a:r>
          </a:p>
          <a:p>
            <a:pPr marL="342900" indent="-342900" fontAlgn="base">
              <a:buFont typeface="Wingdings" panose="05000000000000000000" pitchFamily="2" charset="2"/>
              <a:buChar char="Ø"/>
            </a:pPr>
            <a:endParaRPr lang="en-US" sz="2400" dirty="0" smtClean="0">
              <a:latin typeface="Arial" panose="020B0604020202020204" pitchFamily="34" charset="0"/>
              <a:cs typeface="Arial" panose="020B0604020202020204" pitchFamily="34" charset="0"/>
            </a:endParaRPr>
          </a:p>
          <a:p>
            <a:pPr marL="342900" indent="-342900" fontAlgn="base">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Avoid </a:t>
            </a:r>
            <a:r>
              <a:rPr lang="en-US" sz="2400" dirty="0">
                <a:latin typeface="Arial" panose="020B0604020202020204" pitchFamily="34" charset="0"/>
                <a:cs typeface="Arial" panose="020B0604020202020204" pitchFamily="34" charset="0"/>
              </a:rPr>
              <a:t>overcrowding, particularly in public transport and public buildings</a:t>
            </a:r>
            <a:r>
              <a:rPr lang="en-US" sz="2400" dirty="0" smtClean="0">
                <a:latin typeface="Arial" panose="020B0604020202020204" pitchFamily="34" charset="0"/>
                <a:cs typeface="Arial" panose="020B0604020202020204" pitchFamily="34" charset="0"/>
              </a:rPr>
              <a:t>.</a:t>
            </a:r>
          </a:p>
          <a:p>
            <a:pPr marL="342900" indent="-342900" fontAlgn="base">
              <a:buFont typeface="Wingdings" panose="05000000000000000000" pitchFamily="2" charset="2"/>
              <a:buChar char="Ø"/>
            </a:pPr>
            <a:endParaRPr lang="en-US" sz="2400" b="0" i="0" dirty="0">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Proper </a:t>
            </a:r>
            <a:r>
              <a:rPr lang="en-US" sz="2400" dirty="0">
                <a:latin typeface="Arial" panose="020B0604020202020204" pitchFamily="34" charset="0"/>
                <a:cs typeface="Arial" panose="020B0604020202020204" pitchFamily="34" charset="0"/>
              </a:rPr>
              <a:t>use and disinfection of toilet areas can effectively limit the concentration of SARS-CoV-2 RNA in aerosols. Floor drains and other outlets of sewer should have </a:t>
            </a:r>
            <a:r>
              <a:rPr lang="en-US" sz="2400" dirty="0" smtClean="0">
                <a:latin typeface="Arial" panose="020B0604020202020204" pitchFamily="34" charset="0"/>
                <a:cs typeface="Arial" panose="020B0604020202020204" pitchFamily="34" charset="0"/>
              </a:rPr>
              <a:t>adding water </a:t>
            </a:r>
            <a:r>
              <a:rPr lang="en-US" sz="2400" dirty="0">
                <a:latin typeface="Arial" panose="020B0604020202020204" pitchFamily="34" charset="0"/>
                <a:cs typeface="Arial" panose="020B0604020202020204" pitchFamily="34" charset="0"/>
              </a:rPr>
              <a:t>frequently to ensure seals work at all time.</a:t>
            </a:r>
            <a:endParaRPr lang="en-US" sz="24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4737068"/>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1891" y="643382"/>
            <a:ext cx="11610109" cy="3046988"/>
          </a:xfrm>
          <a:prstGeom prst="rect">
            <a:avLst/>
          </a:prstGeom>
        </p:spPr>
        <p:txBody>
          <a:bodyPr wrap="square">
            <a:spAutoFit/>
          </a:bodyPr>
          <a:lstStyle/>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Frontline HCWs who come in direct contact with potentially </a:t>
            </a:r>
            <a:r>
              <a:rPr lang="en-US" sz="2400" dirty="0" smtClean="0">
                <a:latin typeface="Arial" panose="020B0604020202020204" pitchFamily="34" charset="0"/>
                <a:cs typeface="Arial" panose="020B0604020202020204" pitchFamily="34" charset="0"/>
              </a:rPr>
              <a:t>infected patients</a:t>
            </a:r>
            <a:r>
              <a:rPr lang="en-US" sz="2400" dirty="0">
                <a:latin typeface="Arial" panose="020B0604020202020204" pitchFamily="34" charset="0"/>
                <a:cs typeface="Arial" panose="020B0604020202020204" pitchFamily="34" charset="0"/>
              </a:rPr>
              <a:t>, such as doctors, nurses, allied health workers, </a:t>
            </a:r>
            <a:r>
              <a:rPr lang="en-US" sz="2400" dirty="0" smtClean="0">
                <a:latin typeface="Arial" panose="020B0604020202020204" pitchFamily="34" charset="0"/>
                <a:cs typeface="Arial" panose="020B0604020202020204" pitchFamily="34" charset="0"/>
              </a:rPr>
              <a:t>phlebotomists collecting </a:t>
            </a:r>
            <a:r>
              <a:rPr lang="en-US" sz="2400" dirty="0">
                <a:latin typeface="Arial" panose="020B0604020202020204" pitchFamily="34" charset="0"/>
                <a:cs typeface="Arial" panose="020B0604020202020204" pitchFamily="34" charset="0"/>
              </a:rPr>
              <a:t>medical laboratory specimens, food service </a:t>
            </a:r>
            <a:r>
              <a:rPr lang="en-US" sz="2400" dirty="0" smtClean="0">
                <a:latin typeface="Arial" panose="020B0604020202020204" pitchFamily="34" charset="0"/>
                <a:cs typeface="Arial" panose="020B0604020202020204" pitchFamily="34" charset="0"/>
              </a:rPr>
              <a:t>staff, cleaners </a:t>
            </a:r>
            <a:r>
              <a:rPr lang="en-US" sz="2400" dirty="0">
                <a:latin typeface="Arial" panose="020B0604020202020204" pitchFamily="34" charset="0"/>
                <a:cs typeface="Arial" panose="020B0604020202020204" pitchFamily="34" charset="0"/>
              </a:rPr>
              <a:t>and laboratory professionals in open-space laboratories </a:t>
            </a:r>
            <a:r>
              <a:rPr lang="en-US" sz="2400" dirty="0" smtClean="0">
                <a:latin typeface="Arial" panose="020B0604020202020204" pitchFamily="34" charset="0"/>
                <a:cs typeface="Arial" panose="020B0604020202020204" pitchFamily="34" charset="0"/>
              </a:rPr>
              <a:t>should wear </a:t>
            </a:r>
            <a:r>
              <a:rPr lang="en-US" sz="2400" dirty="0">
                <a:latin typeface="Arial" panose="020B0604020202020204" pitchFamily="34" charset="0"/>
                <a:cs typeface="Arial" panose="020B0604020202020204" pitchFamily="34" charset="0"/>
              </a:rPr>
              <a:t>proper personal protective equipment (PPE</a:t>
            </a:r>
            <a:r>
              <a:rPr lang="en-US" sz="2400" dirty="0" smtClean="0">
                <a:latin typeface="Arial" panose="020B0604020202020204" pitchFamily="34" charset="0"/>
                <a:cs typeface="Arial" panose="020B0604020202020204" pitchFamily="34" charset="0"/>
              </a:rPr>
              <a:t>), specifically </a:t>
            </a:r>
            <a:r>
              <a:rPr lang="en-US" sz="2400" dirty="0">
                <a:latin typeface="Arial" panose="020B0604020202020204" pitchFamily="34" charset="0"/>
                <a:cs typeface="Arial" panose="020B0604020202020204" pitchFamily="34" charset="0"/>
              </a:rPr>
              <a:t>waterproof gowns, N95/KN95 (and above) particle </a:t>
            </a:r>
            <a:r>
              <a:rPr lang="en-US" sz="2400" dirty="0" smtClean="0">
                <a:latin typeface="Arial" panose="020B0604020202020204" pitchFamily="34" charset="0"/>
                <a:cs typeface="Arial" panose="020B0604020202020204" pitchFamily="34" charset="0"/>
              </a:rPr>
              <a:t>protective respirator </a:t>
            </a:r>
            <a:r>
              <a:rPr lang="en-US" sz="2400" dirty="0">
                <a:latin typeface="Arial" panose="020B0604020202020204" pitchFamily="34" charset="0"/>
                <a:cs typeface="Arial" panose="020B0604020202020204" pitchFamily="34" charset="0"/>
              </a:rPr>
              <a:t>or powered air purifying respirators, face shields </a:t>
            </a:r>
            <a:r>
              <a:rPr lang="en-US" sz="2400" dirty="0" smtClean="0">
                <a:latin typeface="Arial" panose="020B0604020202020204" pitchFamily="34" charset="0"/>
                <a:cs typeface="Arial" panose="020B0604020202020204" pitchFamily="34" charset="0"/>
              </a:rPr>
              <a:t>or goggles</a:t>
            </a:r>
            <a:r>
              <a:rPr lang="en-US" sz="2400" dirty="0">
                <a:latin typeface="Arial" panose="020B0604020202020204" pitchFamily="34" charset="0"/>
                <a:cs typeface="Arial" panose="020B0604020202020204" pitchFamily="34" charset="0"/>
              </a:rPr>
              <a:t>, and gloves, in addition to the usual contact-transmission </a:t>
            </a:r>
            <a:r>
              <a:rPr lang="en-US" sz="2400" dirty="0" smtClean="0">
                <a:latin typeface="Arial" panose="020B0604020202020204" pitchFamily="34" charset="0"/>
                <a:cs typeface="Arial" panose="020B0604020202020204" pitchFamily="34" charset="0"/>
              </a:rPr>
              <a:t>prevention precautions </a:t>
            </a:r>
            <a:r>
              <a:rPr lang="en-US" sz="2400" dirty="0">
                <a:latin typeface="Arial" panose="020B0604020202020204" pitchFamily="34" charset="0"/>
                <a:cs typeface="Arial" panose="020B0604020202020204" pitchFamily="34" charset="0"/>
              </a:rPr>
              <a:t>(e.g. handwashing and respiratory hygiene) </a:t>
            </a:r>
            <a:r>
              <a:rPr lang="en-US" sz="2400" dirty="0" smtClean="0">
                <a:latin typeface="Arial" panose="020B0604020202020204" pitchFamily="34" charset="0"/>
                <a:cs typeface="Arial" panose="020B0604020202020204" pitchFamily="34" charset="0"/>
              </a:rPr>
              <a:t>to avoid </a:t>
            </a:r>
            <a:r>
              <a:rPr lang="en-US" sz="2400" dirty="0">
                <a:latin typeface="Arial" panose="020B0604020202020204" pitchFamily="34" charset="0"/>
                <a:cs typeface="Arial" panose="020B0604020202020204" pitchFamily="34" charset="0"/>
              </a:rPr>
              <a:t>potential infection.</a:t>
            </a:r>
          </a:p>
        </p:txBody>
      </p:sp>
      <p:sp>
        <p:nvSpPr>
          <p:cNvPr id="3" name="Rectangle 2"/>
          <p:cNvSpPr/>
          <p:nvPr/>
        </p:nvSpPr>
        <p:spPr>
          <a:xfrm>
            <a:off x="581891" y="4057134"/>
            <a:ext cx="3172279" cy="461665"/>
          </a:xfrm>
          <a:prstGeom prst="rect">
            <a:avLst/>
          </a:prstGeom>
        </p:spPr>
        <p:txBody>
          <a:bodyPr wrap="none">
            <a:spAutoFit/>
          </a:bodyPr>
          <a:lstStyle/>
          <a:p>
            <a:r>
              <a:rPr lang="en-US" sz="2400" b="1" dirty="0">
                <a:latin typeface="Arial" panose="020B0604020202020204" pitchFamily="34" charset="0"/>
                <a:ea typeface="Calibri" panose="020F0502020204030204" pitchFamily="34" charset="0"/>
                <a:cs typeface="Arial" panose="020B0604020202020204" pitchFamily="34" charset="0"/>
              </a:rPr>
              <a:t>RECOMMENDATION</a:t>
            </a:r>
            <a:endParaRPr lang="en-US" sz="2400" b="1" dirty="0">
              <a:latin typeface="Arial" panose="020B0604020202020204" pitchFamily="34" charset="0"/>
              <a:cs typeface="Arial" panose="020B0604020202020204" pitchFamily="34" charset="0"/>
            </a:endParaRPr>
          </a:p>
        </p:txBody>
      </p:sp>
      <p:sp>
        <p:nvSpPr>
          <p:cNvPr id="4" name="Rectangle 3"/>
          <p:cNvSpPr/>
          <p:nvPr/>
        </p:nvSpPr>
        <p:spPr>
          <a:xfrm>
            <a:off x="669636" y="4750810"/>
            <a:ext cx="11434618" cy="1716688"/>
          </a:xfrm>
          <a:prstGeom prst="rect">
            <a:avLst/>
          </a:prstGeom>
        </p:spPr>
        <p:txBody>
          <a:bodyPr wrap="square">
            <a:spAutoFit/>
          </a:bodyPr>
          <a:lstStyle/>
          <a:p>
            <a:pPr>
              <a:lnSpc>
                <a:spcPct val="107000"/>
              </a:lnSpc>
              <a:spcAft>
                <a:spcPts val="800"/>
              </a:spcAft>
            </a:pPr>
            <a:r>
              <a:rPr lang="en-US" sz="2000" dirty="0">
                <a:latin typeface="Arial" panose="020B0604020202020204" pitchFamily="34" charset="0"/>
                <a:cs typeface="Arial" panose="020B0604020202020204" pitchFamily="34" charset="0"/>
              </a:rPr>
              <a:t>Protection of general public and vulnerable populations - To curb aerosol transmission of SARS-CoV-2 government/appropriate authorities must carry out massive awareness in order to educate the general public and vulnerable populations about this transmission route (aerosol transmission). And ensure that the general public and vulnerable populations are provided with the necessary precautionary measures guidelines as per the consideration of aerosol </a:t>
            </a:r>
            <a:r>
              <a:rPr lang="en-US" sz="2000" dirty="0" smtClean="0">
                <a:latin typeface="Arial" panose="020B0604020202020204" pitchFamily="34" charset="0"/>
                <a:cs typeface="Arial" panose="020B0604020202020204" pitchFamily="34" charset="0"/>
              </a:rPr>
              <a:t>transmission</a:t>
            </a: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15535219"/>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6990" y="355004"/>
            <a:ext cx="3286572" cy="584775"/>
          </a:xfrm>
          <a:prstGeom prst="rect">
            <a:avLst/>
          </a:prstGeom>
        </p:spPr>
        <p:txBody>
          <a:bodyPr wrap="square">
            <a:spAutoFit/>
          </a:bodyPr>
          <a:lstStyle/>
          <a:p>
            <a:pPr algn="just"/>
            <a:r>
              <a:rPr lang="en-US" sz="3200" b="1" dirty="0">
                <a:latin typeface="Arial" panose="020B0604020202020204" pitchFamily="34" charset="0"/>
                <a:ea typeface="Calibri" panose="020F0502020204030204" pitchFamily="34" charset="0"/>
                <a:cs typeface="Arial" panose="020B0604020202020204" pitchFamily="34" charset="0"/>
              </a:rPr>
              <a:t>CONCLUSION</a:t>
            </a:r>
            <a:endParaRPr lang="en-US" sz="3200" b="1" dirty="0">
              <a:effectLst/>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607440" y="1045831"/>
            <a:ext cx="10921700" cy="5909310"/>
          </a:xfrm>
          <a:prstGeom prst="rect">
            <a:avLst/>
          </a:prstGeom>
        </p:spPr>
        <p:txBody>
          <a:bodyPr wrap="square">
            <a:spAutoFit/>
          </a:bodyPr>
          <a:lstStyle/>
          <a:p>
            <a:r>
              <a:rPr lang="en-US" dirty="0" smtClean="0">
                <a:solidFill>
                  <a:srgbClr val="2E2E2E"/>
                </a:solidFill>
                <a:latin typeface="Arial" panose="020B0604020202020204" pitchFamily="34" charset="0"/>
                <a:cs typeface="Arial" panose="020B0604020202020204" pitchFamily="34" charset="0"/>
              </a:rPr>
              <a:t>Beyond all reasonable doubts, numerous studies</a:t>
            </a:r>
            <a:r>
              <a:rPr lang="en-US" dirty="0">
                <a:solidFill>
                  <a:srgbClr val="2E2E2E"/>
                </a:solidFill>
                <a:latin typeface="Arial" panose="020B0604020202020204" pitchFamily="34" charset="0"/>
                <a:cs typeface="Arial" panose="020B0604020202020204" pitchFamily="34" charset="0"/>
              </a:rPr>
              <a:t> </a:t>
            </a:r>
            <a:r>
              <a:rPr lang="en-US" dirty="0" smtClean="0">
                <a:solidFill>
                  <a:srgbClr val="2E2E2E"/>
                </a:solidFill>
                <a:latin typeface="Arial" panose="020B0604020202020204" pitchFamily="34" charset="0"/>
                <a:cs typeface="Arial" panose="020B0604020202020204" pitchFamily="34" charset="0"/>
              </a:rPr>
              <a:t>have proven that SARS-CoV-2 viral RNA  can be aerosolized and travel via airflow </a:t>
            </a:r>
            <a:r>
              <a:rPr lang="en-US" dirty="0">
                <a:latin typeface="Arial" panose="020B0604020202020204" pitchFamily="34" charset="0"/>
                <a:cs typeface="Arial" panose="020B0604020202020204" pitchFamily="34" charset="0"/>
              </a:rPr>
              <a:t>carrying their contents away from where they were </a:t>
            </a:r>
            <a:r>
              <a:rPr lang="en-US" dirty="0" smtClean="0">
                <a:latin typeface="Arial" panose="020B0604020202020204" pitchFamily="34" charset="0"/>
                <a:cs typeface="Arial" panose="020B0604020202020204" pitchFamily="34" charset="0"/>
              </a:rPr>
              <a:t>originated, </a:t>
            </a:r>
            <a:r>
              <a:rPr lang="en-US" dirty="0">
                <a:latin typeface="Arial" panose="020B0604020202020204" pitchFamily="34" charset="0"/>
                <a:cs typeface="Arial" panose="020B0604020202020204" pitchFamily="34" charset="0"/>
              </a:rPr>
              <a:t>therefore raising the possibility of airborne </a:t>
            </a:r>
            <a:r>
              <a:rPr lang="en-US" dirty="0" smtClean="0">
                <a:latin typeface="Arial" panose="020B0604020202020204" pitchFamily="34" charset="0"/>
                <a:cs typeface="Arial" panose="020B0604020202020204" pitchFamily="34" charset="0"/>
              </a:rPr>
              <a:t>transmission </a:t>
            </a:r>
            <a:r>
              <a:rPr lang="en-US" dirty="0" smtClean="0">
                <a:solidFill>
                  <a:srgbClr val="2E2E2E"/>
                </a:solidFill>
                <a:latin typeface="Arial" panose="020B0604020202020204" pitchFamily="34" charset="0"/>
                <a:cs typeface="Arial" panose="020B0604020202020204" pitchFamily="34" charset="0"/>
              </a:rPr>
              <a:t>affecting people in long ranges from an affected individual.</a:t>
            </a:r>
          </a:p>
          <a:p>
            <a:endParaRPr lang="en-US" dirty="0" smtClean="0">
              <a:solidFill>
                <a:srgbClr val="2E2E2E"/>
              </a:solidFill>
              <a:latin typeface="Arial" panose="020B0604020202020204" pitchFamily="34" charset="0"/>
              <a:cs typeface="Arial" panose="020B0604020202020204" pitchFamily="34" charset="0"/>
            </a:endParaRPr>
          </a:p>
          <a:p>
            <a:r>
              <a:rPr lang="en-US" dirty="0" smtClean="0">
                <a:solidFill>
                  <a:srgbClr val="2E2E2E"/>
                </a:solidFill>
                <a:latin typeface="Arial" panose="020B0604020202020204" pitchFamily="34" charset="0"/>
                <a:cs typeface="Arial" panose="020B0604020202020204" pitchFamily="34" charset="0"/>
              </a:rPr>
              <a:t>Considering </a:t>
            </a:r>
            <a:r>
              <a:rPr lang="en-US" dirty="0">
                <a:solidFill>
                  <a:srgbClr val="2E2E2E"/>
                </a:solidFill>
                <a:latin typeface="Arial" panose="020B0604020202020204" pitchFamily="34" charset="0"/>
                <a:cs typeface="Arial" panose="020B0604020202020204" pitchFamily="34" charset="0"/>
              </a:rPr>
              <a:t>the high transmission capacity of SARS-CoV-2, prolonged viral shedding, and </a:t>
            </a:r>
            <a:r>
              <a:rPr lang="en-US" dirty="0" smtClean="0">
                <a:solidFill>
                  <a:srgbClr val="2E2E2E"/>
                </a:solidFill>
                <a:latin typeface="Arial" panose="020B0604020202020204" pitchFamily="34" charset="0"/>
                <a:cs typeface="Arial" panose="020B0604020202020204" pitchFamily="34" charset="0"/>
              </a:rPr>
              <a:t>as the we await vaccine </a:t>
            </a:r>
            <a:r>
              <a:rPr lang="en-US" dirty="0">
                <a:solidFill>
                  <a:srgbClr val="2E2E2E"/>
                </a:solidFill>
                <a:latin typeface="Arial" panose="020B0604020202020204" pitchFamily="34" charset="0"/>
                <a:cs typeface="Arial" panose="020B0604020202020204" pitchFamily="34" charset="0"/>
              </a:rPr>
              <a:t>and systematic </a:t>
            </a:r>
            <a:r>
              <a:rPr lang="en-US" dirty="0" smtClean="0">
                <a:solidFill>
                  <a:srgbClr val="2E2E2E"/>
                </a:solidFill>
                <a:latin typeface="Arial" panose="020B0604020202020204" pitchFamily="34" charset="0"/>
                <a:cs typeface="Arial" panose="020B0604020202020204" pitchFamily="34" charset="0"/>
              </a:rPr>
              <a:t>medication, </a:t>
            </a:r>
            <a:r>
              <a:rPr lang="en-US" dirty="0">
                <a:solidFill>
                  <a:srgbClr val="2E2E2E"/>
                </a:solidFill>
                <a:latin typeface="Arial" panose="020B0604020202020204" pitchFamily="34" charset="0"/>
                <a:cs typeface="Arial" panose="020B0604020202020204" pitchFamily="34" charset="0"/>
              </a:rPr>
              <a:t>the most important action to limit infection is to cut off the transmission </a:t>
            </a:r>
            <a:r>
              <a:rPr lang="en-US" dirty="0" smtClean="0">
                <a:solidFill>
                  <a:srgbClr val="2E2E2E"/>
                </a:solidFill>
                <a:latin typeface="Arial" panose="020B0604020202020204" pitchFamily="34" charset="0"/>
                <a:cs typeface="Arial" panose="020B0604020202020204" pitchFamily="34" charset="0"/>
              </a:rPr>
              <a:t>chain</a:t>
            </a:r>
            <a:r>
              <a:rPr lang="en-US" dirty="0">
                <a:solidFill>
                  <a:srgbClr val="2E2E2E"/>
                </a:solidFill>
                <a:latin typeface="Arial" panose="020B0604020202020204" pitchFamily="34" charset="0"/>
                <a:cs typeface="Arial" panose="020B0604020202020204" pitchFamily="34" charset="0"/>
              </a:rPr>
              <a:t> </a:t>
            </a:r>
            <a:r>
              <a:rPr lang="en-US" dirty="0" smtClean="0">
                <a:solidFill>
                  <a:srgbClr val="2E2E2E"/>
                </a:solidFill>
                <a:latin typeface="Arial" panose="020B0604020202020204" pitchFamily="34" charset="0"/>
                <a:cs typeface="Arial" panose="020B0604020202020204" pitchFamily="34" charset="0"/>
              </a:rPr>
              <a:t>by adhering to/following </a:t>
            </a:r>
            <a:r>
              <a:rPr lang="en-US" dirty="0">
                <a:latin typeface="Arial" panose="020B0604020202020204" pitchFamily="34" charset="0"/>
                <a:cs typeface="Arial" panose="020B0604020202020204" pitchFamily="34" charset="0"/>
              </a:rPr>
              <a:t>effective mitigation </a:t>
            </a:r>
            <a:r>
              <a:rPr lang="en-US" dirty="0" smtClean="0">
                <a:latin typeface="Arial" panose="020B0604020202020204" pitchFamily="34" charset="0"/>
                <a:cs typeface="Arial" panose="020B0604020202020204" pitchFamily="34" charset="0"/>
              </a:rPr>
              <a:t>measures.</a:t>
            </a:r>
            <a:endParaRPr lang="en-US" dirty="0" smtClean="0">
              <a:solidFill>
                <a:srgbClr val="2E2E2E"/>
              </a:solidFill>
              <a:latin typeface="Arial" panose="020B0604020202020204" pitchFamily="34" charset="0"/>
              <a:cs typeface="Arial" panose="020B0604020202020204" pitchFamily="34" charset="0"/>
            </a:endParaRPr>
          </a:p>
          <a:p>
            <a:endParaRPr lang="en-US" dirty="0">
              <a:solidFill>
                <a:srgbClr val="2E2E2E"/>
              </a:solidFill>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Staying </a:t>
            </a:r>
            <a:r>
              <a:rPr lang="en-US" b="1" dirty="0">
                <a:latin typeface="Arial" panose="020B0604020202020204" pitchFamily="34" charset="0"/>
                <a:cs typeface="Arial" panose="020B0604020202020204" pitchFamily="34" charset="0"/>
              </a:rPr>
              <a:t>safe from airborne COVID-19 particles</a:t>
            </a: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Avoid the 3 Cs</a:t>
            </a:r>
            <a:r>
              <a:rPr lang="en-US" b="1"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Closed and poorly ventilated spaces</a:t>
            </a:r>
          </a:p>
          <a:p>
            <a:r>
              <a:rPr lang="en-US" dirty="0">
                <a:latin typeface="Arial" panose="020B0604020202020204" pitchFamily="34" charset="0"/>
                <a:cs typeface="Arial" panose="020B0604020202020204" pitchFamily="34" charset="0"/>
              </a:rPr>
              <a:t>Crowds</a:t>
            </a:r>
          </a:p>
          <a:p>
            <a:r>
              <a:rPr lang="en-US" dirty="0">
                <a:latin typeface="Arial" panose="020B0604020202020204" pitchFamily="34" charset="0"/>
                <a:cs typeface="Arial" panose="020B0604020202020204" pitchFamily="34" charset="0"/>
              </a:rPr>
              <a:t>Close </a:t>
            </a:r>
            <a:r>
              <a:rPr lang="en-US" dirty="0" smtClean="0">
                <a:latin typeface="Arial" panose="020B0604020202020204" pitchFamily="34" charset="0"/>
                <a:cs typeface="Arial" panose="020B0604020202020204" pitchFamily="34" charset="0"/>
              </a:rPr>
              <a:t>contact</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Other safety measures: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Always wear masks indoors and in crowded spaces.</a:t>
            </a:r>
          </a:p>
          <a:p>
            <a:r>
              <a:rPr lang="en-US" dirty="0">
                <a:latin typeface="Arial" panose="020B0604020202020204" pitchFamily="34" charset="0"/>
                <a:cs typeface="Arial" panose="020B0604020202020204" pitchFamily="34" charset="0"/>
              </a:rPr>
              <a:t>Stay at least 6 feet away from people.</a:t>
            </a:r>
          </a:p>
          <a:p>
            <a:r>
              <a:rPr lang="en-US" dirty="0">
                <a:latin typeface="Arial" panose="020B0604020202020204" pitchFamily="34" charset="0"/>
                <a:cs typeface="Arial" panose="020B0604020202020204" pitchFamily="34" charset="0"/>
              </a:rPr>
              <a:t>Open windows or use HEPA filters to refresh indoor air</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Ensure the proper use of toilet and proper construction of sewage systems</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11864"/>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4495" y="233279"/>
            <a:ext cx="2289409" cy="461665"/>
          </a:xfrm>
          <a:prstGeom prst="rect">
            <a:avLst/>
          </a:prstGeom>
        </p:spPr>
        <p:txBody>
          <a:bodyPr wrap="none">
            <a:spAutoFit/>
          </a:bodyPr>
          <a:lstStyle/>
          <a:p>
            <a:pPr algn="just"/>
            <a:r>
              <a:rPr lang="en-US" sz="2400" b="1" dirty="0">
                <a:latin typeface="Arial" panose="020B0604020202020204" pitchFamily="34" charset="0"/>
                <a:ea typeface="Calibri" panose="020F0502020204030204" pitchFamily="34" charset="0"/>
                <a:cs typeface="Arial" panose="020B0604020202020204" pitchFamily="34" charset="0"/>
              </a:rPr>
              <a:t>REFERENCES</a:t>
            </a:r>
            <a:endParaRPr lang="en-US" sz="2400" b="1" dirty="0">
              <a:effectLst/>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1182254" y="737235"/>
            <a:ext cx="8709891" cy="1200329"/>
          </a:xfrm>
          <a:prstGeom prst="rect">
            <a:avLst/>
          </a:prstGeom>
        </p:spPr>
        <p:txBody>
          <a:bodyPr wrap="square">
            <a:spAutoFit/>
          </a:bodyPr>
          <a:lstStyle/>
          <a:p>
            <a:r>
              <a:rPr lang="en-US" dirty="0">
                <a:solidFill>
                  <a:srgbClr val="323232"/>
                </a:solidFill>
                <a:latin typeface="Arial" panose="020B0604020202020204" pitchFamily="34" charset="0"/>
                <a:cs typeface="Arial" panose="020B0604020202020204" pitchFamily="34" charset="0"/>
              </a:rPr>
              <a:t>S. Tang, Y. Mao, R.M. Jones, Q. Tan, J.S. Ji, N. Li, J. Shen, Y. </a:t>
            </a:r>
            <a:r>
              <a:rPr lang="en-US" dirty="0" err="1">
                <a:solidFill>
                  <a:srgbClr val="323232"/>
                </a:solidFill>
                <a:latin typeface="Arial" panose="020B0604020202020204" pitchFamily="34" charset="0"/>
                <a:cs typeface="Arial" panose="020B0604020202020204" pitchFamily="34" charset="0"/>
              </a:rPr>
              <a:t>Lv</a:t>
            </a:r>
            <a:r>
              <a:rPr lang="en-US" dirty="0">
                <a:solidFill>
                  <a:srgbClr val="323232"/>
                </a:solidFill>
                <a:latin typeface="Arial" panose="020B0604020202020204" pitchFamily="34" charset="0"/>
                <a:cs typeface="Arial" panose="020B0604020202020204" pitchFamily="34" charset="0"/>
              </a:rPr>
              <a:t>, L. Pan, </a:t>
            </a:r>
            <a:r>
              <a:rPr lang="en-US" dirty="0" err="1">
                <a:solidFill>
                  <a:srgbClr val="323232"/>
                </a:solidFill>
                <a:latin typeface="Arial" panose="020B0604020202020204" pitchFamily="34" charset="0"/>
                <a:cs typeface="Arial" panose="020B0604020202020204" pitchFamily="34" charset="0"/>
              </a:rPr>
              <a:t>P.Ding</a:t>
            </a:r>
            <a:r>
              <a:rPr lang="en-US" dirty="0">
                <a:solidFill>
                  <a:srgbClr val="323232"/>
                </a:solidFill>
                <a:latin typeface="Arial" panose="020B0604020202020204" pitchFamily="34" charset="0"/>
                <a:cs typeface="Arial" panose="020B0604020202020204" pitchFamily="34" charset="0"/>
              </a:rPr>
              <a:t>, X. Wang, Y. Wang, C.R. </a:t>
            </a:r>
            <a:r>
              <a:rPr lang="en-US" dirty="0" err="1">
                <a:solidFill>
                  <a:srgbClr val="323232"/>
                </a:solidFill>
                <a:latin typeface="Arial" panose="020B0604020202020204" pitchFamily="34" charset="0"/>
                <a:cs typeface="Arial" panose="020B0604020202020204" pitchFamily="34" charset="0"/>
              </a:rPr>
              <a:t>MacIntyre</a:t>
            </a:r>
            <a:r>
              <a:rPr lang="en-US" dirty="0">
                <a:solidFill>
                  <a:srgbClr val="323232"/>
                </a:solidFill>
                <a:latin typeface="Arial" panose="020B0604020202020204" pitchFamily="34" charset="0"/>
                <a:cs typeface="Arial" panose="020B0604020202020204" pitchFamily="34" charset="0"/>
              </a:rPr>
              <a:t>, X. </a:t>
            </a:r>
            <a:r>
              <a:rPr lang="en-US" dirty="0" smtClean="0">
                <a:solidFill>
                  <a:srgbClr val="323232"/>
                </a:solidFill>
                <a:latin typeface="Arial" panose="020B0604020202020204" pitchFamily="34" charset="0"/>
                <a:cs typeface="Arial" panose="020B0604020202020204" pitchFamily="34" charset="0"/>
              </a:rPr>
              <a:t>Shi.</a:t>
            </a:r>
          </a:p>
          <a:p>
            <a:r>
              <a:rPr lang="en-US" b="1" dirty="0" smtClean="0">
                <a:solidFill>
                  <a:srgbClr val="323232"/>
                </a:solidFill>
                <a:latin typeface="Arial" panose="020B0604020202020204" pitchFamily="34" charset="0"/>
                <a:cs typeface="Arial" panose="020B0604020202020204" pitchFamily="34" charset="0"/>
              </a:rPr>
              <a:t>Aerosol </a:t>
            </a:r>
            <a:r>
              <a:rPr lang="en-US" b="1" dirty="0">
                <a:solidFill>
                  <a:srgbClr val="323232"/>
                </a:solidFill>
                <a:latin typeface="Arial" panose="020B0604020202020204" pitchFamily="34" charset="0"/>
                <a:cs typeface="Arial" panose="020B0604020202020204" pitchFamily="34" charset="0"/>
              </a:rPr>
              <a:t>transmission of SARS-CoV-2? Evidence, prevention and control</a:t>
            </a:r>
            <a:endParaRPr lang="en-US" dirty="0">
              <a:solidFill>
                <a:srgbClr val="323232"/>
              </a:solidFill>
              <a:latin typeface="Arial" panose="020B0604020202020204" pitchFamily="34" charset="0"/>
              <a:cs typeface="Arial" panose="020B0604020202020204" pitchFamily="34" charset="0"/>
            </a:endParaRPr>
          </a:p>
          <a:p>
            <a:r>
              <a:rPr lang="en-US" dirty="0">
                <a:solidFill>
                  <a:srgbClr val="323232"/>
                </a:solidFill>
                <a:latin typeface="Arial" panose="020B0604020202020204" pitchFamily="34" charset="0"/>
                <a:cs typeface="Arial" panose="020B0604020202020204" pitchFamily="34" charset="0"/>
              </a:rPr>
              <a:t>Environ </a:t>
            </a:r>
            <a:r>
              <a:rPr lang="en-US" dirty="0" err="1">
                <a:solidFill>
                  <a:srgbClr val="323232"/>
                </a:solidFill>
                <a:latin typeface="Arial" panose="020B0604020202020204" pitchFamily="34" charset="0"/>
                <a:cs typeface="Arial" panose="020B0604020202020204" pitchFamily="34" charset="0"/>
              </a:rPr>
              <a:t>Int</a:t>
            </a:r>
            <a:r>
              <a:rPr lang="en-US" dirty="0">
                <a:solidFill>
                  <a:srgbClr val="323232"/>
                </a:solidFill>
                <a:latin typeface="Arial" panose="020B0604020202020204" pitchFamily="34" charset="0"/>
                <a:cs typeface="Arial" panose="020B0604020202020204" pitchFamily="34" charset="0"/>
              </a:rPr>
              <a:t> (2020), </a:t>
            </a:r>
            <a:r>
              <a:rPr lang="en-US" dirty="0">
                <a:solidFill>
                  <a:srgbClr val="0C7DBB"/>
                </a:solidFill>
                <a:latin typeface="Arial" panose="020B0604020202020204" pitchFamily="34" charset="0"/>
                <a:cs typeface="Arial" panose="020B0604020202020204" pitchFamily="34" charset="0"/>
                <a:hlinkClick r:id="rId2"/>
              </a:rPr>
              <a:t>10.1016/j.envint.2020.106039</a:t>
            </a:r>
            <a:endParaRPr lang="en-US" b="0" i="0" dirty="0">
              <a:solidFill>
                <a:srgbClr val="323232"/>
              </a:solidFill>
              <a:effectLst/>
              <a:latin typeface="Arial" panose="020B0604020202020204" pitchFamily="34" charset="0"/>
              <a:cs typeface="Arial" panose="020B0604020202020204" pitchFamily="34" charset="0"/>
            </a:endParaRPr>
          </a:p>
        </p:txBody>
      </p:sp>
      <p:sp>
        <p:nvSpPr>
          <p:cNvPr id="4" name="Rectangle 3"/>
          <p:cNvSpPr/>
          <p:nvPr/>
        </p:nvSpPr>
        <p:spPr>
          <a:xfrm>
            <a:off x="1182254" y="2279661"/>
            <a:ext cx="8174182" cy="923330"/>
          </a:xfrm>
          <a:prstGeom prst="rect">
            <a:avLst/>
          </a:prstGeom>
        </p:spPr>
        <p:txBody>
          <a:bodyPr wrap="square">
            <a:spAutoFit/>
          </a:bodyPr>
          <a:lstStyle/>
          <a:p>
            <a:r>
              <a:rPr lang="en-US" dirty="0">
                <a:solidFill>
                  <a:srgbClr val="323232"/>
                </a:solidFill>
                <a:latin typeface="Arial" panose="020B0604020202020204" pitchFamily="34" charset="0"/>
                <a:cs typeface="Arial" panose="020B0604020202020204" pitchFamily="34" charset="0"/>
              </a:rPr>
              <a:t>L. </a:t>
            </a:r>
            <a:r>
              <a:rPr lang="en-US" dirty="0" err="1">
                <a:solidFill>
                  <a:srgbClr val="323232"/>
                </a:solidFill>
                <a:latin typeface="Arial" panose="020B0604020202020204" pitchFamily="34" charset="0"/>
                <a:cs typeface="Arial" panose="020B0604020202020204" pitchFamily="34" charset="0"/>
              </a:rPr>
              <a:t>Morawska</a:t>
            </a:r>
            <a:r>
              <a:rPr lang="en-US" dirty="0">
                <a:solidFill>
                  <a:srgbClr val="323232"/>
                </a:solidFill>
                <a:latin typeface="Arial" panose="020B0604020202020204" pitchFamily="34" charset="0"/>
                <a:cs typeface="Arial" panose="020B0604020202020204" pitchFamily="34" charset="0"/>
              </a:rPr>
              <a:t>, D.K. </a:t>
            </a:r>
            <a:r>
              <a:rPr lang="en-US" dirty="0" smtClean="0">
                <a:solidFill>
                  <a:srgbClr val="323232"/>
                </a:solidFill>
                <a:latin typeface="Arial" panose="020B0604020202020204" pitchFamily="34" charset="0"/>
                <a:cs typeface="Arial" panose="020B0604020202020204" pitchFamily="34" charset="0"/>
              </a:rPr>
              <a:t>Milton</a:t>
            </a:r>
          </a:p>
          <a:p>
            <a:r>
              <a:rPr lang="en-US" b="1" dirty="0" smtClean="0">
                <a:solidFill>
                  <a:srgbClr val="323232"/>
                </a:solidFill>
                <a:latin typeface="Arial" panose="020B0604020202020204" pitchFamily="34" charset="0"/>
                <a:cs typeface="Arial" panose="020B0604020202020204" pitchFamily="34" charset="0"/>
              </a:rPr>
              <a:t>It </a:t>
            </a:r>
            <a:r>
              <a:rPr lang="en-US" b="1" dirty="0">
                <a:solidFill>
                  <a:srgbClr val="323232"/>
                </a:solidFill>
                <a:latin typeface="Arial" panose="020B0604020202020204" pitchFamily="34" charset="0"/>
                <a:cs typeface="Arial" panose="020B0604020202020204" pitchFamily="34" charset="0"/>
              </a:rPr>
              <a:t>is time to address airborne transmission of COVID-19</a:t>
            </a:r>
            <a:endParaRPr lang="en-US" dirty="0">
              <a:solidFill>
                <a:srgbClr val="323232"/>
              </a:solidFill>
              <a:latin typeface="Arial" panose="020B0604020202020204" pitchFamily="34" charset="0"/>
              <a:cs typeface="Arial" panose="020B0604020202020204" pitchFamily="34" charset="0"/>
            </a:endParaRPr>
          </a:p>
          <a:p>
            <a:r>
              <a:rPr lang="en-US" dirty="0" err="1">
                <a:solidFill>
                  <a:srgbClr val="323232"/>
                </a:solidFill>
                <a:latin typeface="Arial" panose="020B0604020202020204" pitchFamily="34" charset="0"/>
                <a:cs typeface="Arial" panose="020B0604020202020204" pitchFamily="34" charset="0"/>
              </a:rPr>
              <a:t>Clin</a:t>
            </a:r>
            <a:r>
              <a:rPr lang="en-US" dirty="0">
                <a:solidFill>
                  <a:srgbClr val="323232"/>
                </a:solidFill>
                <a:latin typeface="Arial" panose="020B0604020202020204" pitchFamily="34" charset="0"/>
                <a:cs typeface="Arial" panose="020B0604020202020204" pitchFamily="34" charset="0"/>
              </a:rPr>
              <a:t> Infect Dis (2020), </a:t>
            </a:r>
            <a:r>
              <a:rPr lang="en-US" u="sng" dirty="0" smtClean="0">
                <a:solidFill>
                  <a:srgbClr val="0C7DBB"/>
                </a:solidFill>
                <a:latin typeface="Arial" panose="020B0604020202020204" pitchFamily="34" charset="0"/>
                <a:cs typeface="Arial" panose="020B0604020202020204" pitchFamily="34" charset="0"/>
              </a:rPr>
              <a:t>10.1093/</a:t>
            </a:r>
            <a:r>
              <a:rPr lang="en-US" u="sng" dirty="0" err="1" smtClean="0">
                <a:solidFill>
                  <a:srgbClr val="0C7DBB"/>
                </a:solidFill>
                <a:latin typeface="Arial" panose="020B0604020202020204" pitchFamily="34" charset="0"/>
                <a:cs typeface="Arial" panose="020B0604020202020204" pitchFamily="34" charset="0"/>
              </a:rPr>
              <a:t>cid</a:t>
            </a:r>
            <a:r>
              <a:rPr lang="en-US" u="sng" dirty="0" smtClean="0">
                <a:solidFill>
                  <a:srgbClr val="0C7DBB"/>
                </a:solidFill>
                <a:latin typeface="Arial" panose="020B0604020202020204" pitchFamily="34" charset="0"/>
                <a:cs typeface="Arial" panose="020B0604020202020204" pitchFamily="34" charset="0"/>
              </a:rPr>
              <a:t>/ciaa939</a:t>
            </a:r>
            <a:endParaRPr lang="en-US" b="0" i="0" u="sng" dirty="0">
              <a:solidFill>
                <a:srgbClr val="323232"/>
              </a:solidFill>
              <a:effectLst/>
              <a:latin typeface="Arial" panose="020B0604020202020204" pitchFamily="34" charset="0"/>
              <a:cs typeface="Arial" panose="020B0604020202020204" pitchFamily="34" charset="0"/>
            </a:endParaRPr>
          </a:p>
        </p:txBody>
      </p:sp>
      <p:sp>
        <p:nvSpPr>
          <p:cNvPr id="7" name="Rectangle 3"/>
          <p:cNvSpPr>
            <a:spLocks noChangeArrowheads="1"/>
          </p:cNvSpPr>
          <p:nvPr/>
        </p:nvSpPr>
        <p:spPr bwMode="auto">
          <a:xfrm rot="10800000" flipV="1">
            <a:off x="1182254" y="3202992"/>
            <a:ext cx="98552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Arial" panose="020B0604020202020204" pitchFamily="34" charset="0"/>
                <a:cs typeface="Arial" panose="020B0604020202020204" pitchFamily="34" charset="0"/>
              </a:rPr>
              <a:t>Jones and </a:t>
            </a:r>
            <a:r>
              <a:rPr kumimoji="0" lang="en-US" altLang="en-US" b="0" i="0" u="none" strike="noStrike" cap="none" normalizeH="0" baseline="0" dirty="0" err="1" smtClean="0">
                <a:ln>
                  <a:noFill/>
                </a:ln>
                <a:effectLst/>
                <a:latin typeface="Arial" panose="020B0604020202020204" pitchFamily="34" charset="0"/>
                <a:cs typeface="Arial" panose="020B0604020202020204" pitchFamily="34" charset="0"/>
              </a:rPr>
              <a:t>Brosseau</a:t>
            </a:r>
            <a:r>
              <a:rPr kumimoji="0" lang="en-US" altLang="en-US" b="0" i="0" u="none" strike="noStrike" cap="none" normalizeH="0" baseline="0" dirty="0" smtClean="0">
                <a:ln>
                  <a:noFill/>
                </a:ln>
                <a:effectLst/>
                <a:latin typeface="Arial" panose="020B0604020202020204" pitchFamily="34" charset="0"/>
                <a:cs typeface="Arial" panose="020B0604020202020204" pitchFamily="34" charset="0"/>
              </a:rPr>
              <a:t>, 2015</a:t>
            </a:r>
            <a:r>
              <a:rPr lang="en-US" altLang="en-US" dirty="0" smtClean="0">
                <a:latin typeface="Arial" panose="020B0604020202020204" pitchFamily="34" charset="0"/>
                <a:cs typeface="Arial" panose="020B0604020202020204" pitchFamily="34" charset="0"/>
              </a:rPr>
              <a:t> </a:t>
            </a:r>
            <a:r>
              <a:rPr kumimoji="0" lang="en-US" altLang="en-US" b="0" i="0" u="none" strike="noStrike" cap="none" normalizeH="0" baseline="0" dirty="0" smtClean="0">
                <a:ln>
                  <a:noFill/>
                </a:ln>
                <a:effectLst/>
                <a:latin typeface="Arial" panose="020B0604020202020204" pitchFamily="34" charset="0"/>
                <a:cs typeface="Arial" panose="020B0604020202020204" pitchFamily="34" charset="0"/>
              </a:rPr>
              <a:t>R.M. Jones, L.M. </a:t>
            </a:r>
            <a:r>
              <a:rPr kumimoji="0" lang="en-US" altLang="en-US" b="0" i="0" u="none" strike="noStrike" cap="none" normalizeH="0" baseline="0" dirty="0" err="1" smtClean="0">
                <a:ln>
                  <a:noFill/>
                </a:ln>
                <a:effectLst/>
                <a:latin typeface="Arial" panose="020B0604020202020204" pitchFamily="34" charset="0"/>
                <a:cs typeface="Arial" panose="020B0604020202020204" pitchFamily="34" charset="0"/>
              </a:rPr>
              <a:t>Brosseau</a:t>
            </a:r>
            <a:endParaRPr kumimoji="0" lang="en-US" altLang="en-US" b="0" i="0" u="none" strike="noStrike" cap="none" normalizeH="0" baseline="0" dirty="0" smtClean="0">
              <a:ln>
                <a:noFill/>
              </a:ln>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effectLst/>
                <a:latin typeface="Arial" panose="020B0604020202020204" pitchFamily="34" charset="0"/>
                <a:cs typeface="Arial" panose="020B0604020202020204" pitchFamily="34" charset="0"/>
              </a:rPr>
              <a:t>Aerosol transmission of infectious disease</a:t>
            </a:r>
            <a:endParaRPr kumimoji="0" lang="en-US" altLang="en-US" b="0" i="0" u="none" strike="noStrike" cap="none" normalizeH="0" baseline="0" dirty="0" smtClean="0">
              <a:ln>
                <a:noFill/>
              </a:ln>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Arial" panose="020B0604020202020204" pitchFamily="34" charset="0"/>
                <a:cs typeface="Arial" panose="020B0604020202020204" pitchFamily="34" charset="0"/>
              </a:rPr>
              <a:t>J. </a:t>
            </a:r>
            <a:r>
              <a:rPr kumimoji="0" lang="en-US" altLang="en-US" b="0" i="0" u="none" strike="noStrike" cap="none" normalizeH="0" baseline="0" dirty="0" err="1" smtClean="0">
                <a:ln>
                  <a:noFill/>
                </a:ln>
                <a:effectLst/>
                <a:latin typeface="Arial" panose="020B0604020202020204" pitchFamily="34" charset="0"/>
                <a:cs typeface="Arial" panose="020B0604020202020204" pitchFamily="34" charset="0"/>
              </a:rPr>
              <a:t>Occup</a:t>
            </a:r>
            <a:r>
              <a:rPr kumimoji="0" lang="en-US" altLang="en-US" b="0" i="0" u="none" strike="noStrike" cap="none" normalizeH="0" baseline="0" dirty="0" smtClean="0">
                <a:ln>
                  <a:noFill/>
                </a:ln>
                <a:effectLst/>
                <a:latin typeface="Arial" panose="020B0604020202020204" pitchFamily="34" charset="0"/>
                <a:cs typeface="Arial" panose="020B0604020202020204" pitchFamily="34" charset="0"/>
              </a:rPr>
              <a:t>. Environ. Med., 57 (2015), pp. 501-508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8" name="Rectangle 4"/>
          <p:cNvSpPr>
            <a:spLocks noChangeArrowheads="1"/>
          </p:cNvSpPr>
          <p:nvPr/>
        </p:nvSpPr>
        <p:spPr bwMode="auto">
          <a:xfrm>
            <a:off x="1182254" y="4302203"/>
            <a:ext cx="119888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Arial" panose="020B0604020202020204" pitchFamily="34" charset="0"/>
                <a:cs typeface="Arial" panose="020B0604020202020204" pitchFamily="34" charset="0"/>
              </a:rPr>
              <a:t>Lu et al., 2020</a:t>
            </a:r>
            <a:r>
              <a:rPr kumimoji="0" lang="en-US" altLang="en-US" b="0" i="0" u="none" strike="noStrike" cap="none" normalizeH="0" dirty="0" smtClean="0">
                <a:ln>
                  <a:noFill/>
                </a:ln>
                <a:effectLst/>
                <a:latin typeface="Arial" panose="020B0604020202020204" pitchFamily="34" charset="0"/>
                <a:cs typeface="Arial" panose="020B0604020202020204" pitchFamily="34" charset="0"/>
              </a:rPr>
              <a:t> </a:t>
            </a:r>
            <a:r>
              <a:rPr kumimoji="0" lang="en-US" altLang="en-US" b="0" i="0" u="none" strike="noStrike" cap="none" normalizeH="0" baseline="0" dirty="0" smtClean="0">
                <a:ln>
                  <a:noFill/>
                </a:ln>
                <a:effectLst/>
                <a:latin typeface="Arial" panose="020B0604020202020204" pitchFamily="34" charset="0"/>
                <a:cs typeface="Arial" panose="020B0604020202020204" pitchFamily="34" charset="0"/>
              </a:rPr>
              <a:t>Lu, J. </a:t>
            </a:r>
            <a:r>
              <a:rPr kumimoji="0" lang="en-US" altLang="en-US" b="0" i="0" u="none" strike="noStrike" cap="none" normalizeH="0" baseline="0" dirty="0" err="1" smtClean="0">
                <a:ln>
                  <a:noFill/>
                </a:ln>
                <a:effectLst/>
                <a:latin typeface="Arial" panose="020B0604020202020204" pitchFamily="34" charset="0"/>
                <a:cs typeface="Arial" panose="020B0604020202020204" pitchFamily="34" charset="0"/>
              </a:rPr>
              <a:t>Gu</a:t>
            </a:r>
            <a:r>
              <a:rPr kumimoji="0" lang="en-US" altLang="en-US" b="0" i="0" u="none" strike="noStrike" cap="none" normalizeH="0" baseline="0" dirty="0" smtClean="0">
                <a:ln>
                  <a:noFill/>
                </a:ln>
                <a:effectLst/>
                <a:latin typeface="Arial" panose="020B0604020202020204" pitchFamily="34" charset="0"/>
                <a:cs typeface="Arial" panose="020B0604020202020204" pitchFamily="34" charset="0"/>
              </a:rPr>
              <a:t>, K. Li, </a:t>
            </a:r>
            <a:r>
              <a:rPr kumimoji="0" lang="en-US" altLang="en-US" b="0" i="1" u="none" strike="noStrike" cap="none" normalizeH="0" baseline="0" dirty="0" smtClean="0">
                <a:ln>
                  <a:noFill/>
                </a:ln>
                <a:effectLst/>
                <a:latin typeface="Arial" panose="020B0604020202020204" pitchFamily="34" charset="0"/>
                <a:cs typeface="Arial" panose="020B0604020202020204" pitchFamily="34" charset="0"/>
              </a:rPr>
              <a:t>et 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effectLst/>
                <a:latin typeface="Arial" panose="020B0604020202020204" pitchFamily="34" charset="0"/>
                <a:cs typeface="Arial" panose="020B0604020202020204" pitchFamily="34" charset="0"/>
              </a:rPr>
              <a:t>COVID-19 outbreak associated with air conditioning in restaurant, Guangzhou, China, 2020</a:t>
            </a:r>
            <a:endParaRPr kumimoji="0" lang="en-US" altLang="en-US" b="0" i="0" u="none" strike="noStrike" cap="none" normalizeH="0" baseline="0" dirty="0" smtClean="0">
              <a:ln>
                <a:noFill/>
              </a:ln>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effectLst/>
                <a:latin typeface="Arial" panose="020B0604020202020204" pitchFamily="34" charset="0"/>
                <a:cs typeface="Arial" panose="020B0604020202020204" pitchFamily="34" charset="0"/>
              </a:rPr>
              <a:t>Emerg</a:t>
            </a:r>
            <a:r>
              <a:rPr kumimoji="0" lang="en-US" altLang="en-US" b="0" i="0" u="none" strike="noStrike" cap="none" normalizeH="0" baseline="0" dirty="0" smtClean="0">
                <a:ln>
                  <a:noFill/>
                </a:ln>
                <a:effectLst/>
                <a:latin typeface="Arial" panose="020B0604020202020204" pitchFamily="34" charset="0"/>
                <a:cs typeface="Arial" panose="020B0604020202020204" pitchFamily="34" charset="0"/>
              </a:rPr>
              <a:t>. Infect. </a:t>
            </a:r>
            <a:r>
              <a:rPr kumimoji="0" lang="en-US" altLang="en-US" b="0" i="0" u="none" strike="noStrike" cap="none" normalizeH="0" baseline="0" dirty="0" smtClean="0">
                <a:ln>
                  <a:noFill/>
                </a:ln>
                <a:solidFill>
                  <a:srgbClr val="323232"/>
                </a:solidFill>
                <a:effectLst/>
                <a:latin typeface="Arial" panose="020B0604020202020204" pitchFamily="34" charset="0"/>
                <a:cs typeface="Arial" panose="020B0604020202020204" pitchFamily="34" charset="0"/>
              </a:rPr>
              <a:t>Dis., 26 (2020), pp. 1628-1631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9" name="Rectangle 5"/>
          <p:cNvSpPr>
            <a:spLocks noChangeArrowheads="1"/>
          </p:cNvSpPr>
          <p:nvPr/>
        </p:nvSpPr>
        <p:spPr bwMode="auto">
          <a:xfrm>
            <a:off x="1182254" y="5435919"/>
            <a:ext cx="1154069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5235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Arial" panose="020B0604020202020204" pitchFamily="34" charset="0"/>
                <a:cs typeface="Arial" panose="020B0604020202020204" pitchFamily="34" charset="0"/>
              </a:rPr>
              <a:t>Atkinson et al., 2009</a:t>
            </a:r>
            <a:r>
              <a:rPr lang="en-US" altLang="en-US" dirty="0">
                <a:latin typeface="Arial" panose="020B0604020202020204" pitchFamily="34" charset="0"/>
                <a:cs typeface="Arial" panose="020B0604020202020204" pitchFamily="34" charset="0"/>
              </a:rPr>
              <a:t> </a:t>
            </a:r>
            <a:r>
              <a:rPr kumimoji="0" lang="en-US" altLang="en-US" b="0" i="0" u="none" strike="noStrike" cap="none" normalizeH="0" baseline="0" dirty="0" smtClean="0">
                <a:ln>
                  <a:noFill/>
                </a:ln>
                <a:effectLst/>
                <a:latin typeface="Arial" panose="020B0604020202020204" pitchFamily="34" charset="0"/>
                <a:cs typeface="Arial" panose="020B0604020202020204" pitchFamily="34" charset="0"/>
              </a:rPr>
              <a:t>J. Atkinson, Y. </a:t>
            </a:r>
            <a:r>
              <a:rPr kumimoji="0" lang="en-US" altLang="en-US" b="0" i="0" u="none" strike="noStrike" cap="none" normalizeH="0" baseline="0" dirty="0" err="1" smtClean="0">
                <a:ln>
                  <a:noFill/>
                </a:ln>
                <a:effectLst/>
                <a:latin typeface="Arial" panose="020B0604020202020204" pitchFamily="34" charset="0"/>
                <a:cs typeface="Arial" panose="020B0604020202020204" pitchFamily="34" charset="0"/>
              </a:rPr>
              <a:t>Chartier</a:t>
            </a:r>
            <a:r>
              <a:rPr kumimoji="0" lang="en-US" altLang="en-US" b="0" i="0" u="none" strike="noStrike" cap="none" normalizeH="0" baseline="0" dirty="0" smtClean="0">
                <a:ln>
                  <a:noFill/>
                </a:ln>
                <a:effectLst/>
                <a:latin typeface="Arial" panose="020B0604020202020204" pitchFamily="34" charset="0"/>
                <a:cs typeface="Arial" panose="020B0604020202020204" pitchFamily="34" charset="0"/>
              </a:rPr>
              <a:t>, C. </a:t>
            </a:r>
            <a:r>
              <a:rPr kumimoji="0" lang="en-US" altLang="en-US" b="0" i="0" u="none" strike="noStrike" cap="none" normalizeH="0" baseline="0" dirty="0" err="1" smtClean="0">
                <a:ln>
                  <a:noFill/>
                </a:ln>
                <a:effectLst/>
                <a:latin typeface="Arial" panose="020B0604020202020204" pitchFamily="34" charset="0"/>
                <a:cs typeface="Arial" panose="020B0604020202020204" pitchFamily="34" charset="0"/>
              </a:rPr>
              <a:t>Lúcia</a:t>
            </a:r>
            <a:r>
              <a:rPr kumimoji="0" lang="en-US" altLang="en-US" b="0" i="0" u="none" strike="noStrike" cap="none" normalizeH="0" baseline="0" dirty="0" smtClean="0">
                <a:ln>
                  <a:noFill/>
                </a:ln>
                <a:effectLst/>
                <a:latin typeface="Arial" panose="020B0604020202020204" pitchFamily="34" charset="0"/>
                <a:cs typeface="Arial" panose="020B0604020202020204" pitchFamily="34" charset="0"/>
              </a:rPr>
              <a:t> Pessoa-Silva, P. Jensen, </a:t>
            </a:r>
            <a:r>
              <a:rPr kumimoji="0" lang="en-US" altLang="en-US" b="0" i="0" u="none" strike="noStrike" cap="none" normalizeH="0" baseline="0" dirty="0" err="1" smtClean="0">
                <a:ln>
                  <a:noFill/>
                </a:ln>
                <a:effectLst/>
                <a:latin typeface="Arial" panose="020B0604020202020204" pitchFamily="34" charset="0"/>
                <a:cs typeface="Arial" panose="020B0604020202020204" pitchFamily="34" charset="0"/>
              </a:rPr>
              <a:t>Y.Li</a:t>
            </a:r>
            <a:r>
              <a:rPr kumimoji="0" lang="en-US" altLang="en-US" b="0" i="0" u="none" strike="noStrike" cap="none" normalizeH="0" baseline="0" dirty="0" smtClean="0">
                <a:ln>
                  <a:noFill/>
                </a:ln>
                <a:effectLst/>
                <a:latin typeface="Arial" panose="020B0604020202020204" pitchFamily="34" charset="0"/>
                <a:cs typeface="Arial" panose="020B0604020202020204" pitchFamily="34" charset="0"/>
              </a:rPr>
              <a:t>, W.-H. </a:t>
            </a:r>
            <a:r>
              <a:rPr kumimoji="0" lang="en-US" altLang="en-US" b="0" i="0" u="none" strike="noStrike" cap="none" normalizeH="0" baseline="0" dirty="0" err="1" smtClean="0">
                <a:ln>
                  <a:noFill/>
                </a:ln>
                <a:effectLst/>
                <a:latin typeface="Arial" panose="020B0604020202020204" pitchFamily="34" charset="0"/>
                <a:cs typeface="Arial" panose="020B0604020202020204" pitchFamily="34" charset="0"/>
              </a:rPr>
              <a:t>Seto</a:t>
            </a:r>
            <a:endParaRPr kumimoji="0" lang="en-US" altLang="en-US" b="0" i="0" u="none" strike="noStrike" cap="none" normalizeH="0" baseline="0" dirty="0" smtClean="0">
              <a:ln>
                <a:noFill/>
              </a:ln>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effectLst/>
                <a:latin typeface="Arial" panose="020B0604020202020204" pitchFamily="34" charset="0"/>
                <a:cs typeface="Arial" panose="020B0604020202020204" pitchFamily="34" charset="0"/>
              </a:rPr>
              <a:t>Natural Ventilation for Infection Control in Health-Care Settings</a:t>
            </a:r>
            <a:endParaRPr kumimoji="0" lang="en-US" altLang="en-US" b="0" i="0" u="none" strike="noStrike" cap="none" normalizeH="0" baseline="0" dirty="0" smtClean="0">
              <a:ln>
                <a:noFill/>
              </a:ln>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Arial" panose="020B0604020202020204" pitchFamily="34" charset="0"/>
                <a:cs typeface="Arial" panose="020B0604020202020204" pitchFamily="34" charset="0"/>
              </a:rPr>
              <a:t>WHO, Geneva (2009)</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71354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346" y="1193181"/>
            <a:ext cx="11630519" cy="4708981"/>
          </a:xfrm>
          <a:prstGeom prst="rect">
            <a:avLst/>
          </a:prstGeom>
        </p:spPr>
        <p:txBody>
          <a:bodyPr wrap="square">
            <a:spAutoFit/>
          </a:bodyPr>
          <a:lstStyle/>
          <a:p>
            <a:pPr algn="ctr"/>
            <a:r>
              <a:rPr lang="en-US" sz="4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THANK YOU FOR LISTENING</a:t>
            </a:r>
            <a:r>
              <a:rPr lang="en-US" sz="4800" b="1" dirty="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p>
          <a:p>
            <a:pPr algn="just"/>
            <a:endParaRPr lang="en-US" sz="4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4800" b="1" dirty="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&amp;</a:t>
            </a:r>
          </a:p>
          <a:p>
            <a:pPr algn="ctr"/>
            <a:endParaRPr lang="en-US" sz="4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4800" b="1" dirty="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STAY SAFE FROM AIRBORNE COVID-19 PARTICLES</a:t>
            </a:r>
            <a:r>
              <a:rPr lang="en-US" sz="6000" b="1" dirty="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6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926624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7023" y="482290"/>
            <a:ext cx="10347159" cy="685124"/>
          </a:xfrm>
          <a:prstGeom prst="rect">
            <a:avLst/>
          </a:prstGeom>
        </p:spPr>
        <p:txBody>
          <a:bodyPr wrap="square">
            <a:spAutoFit/>
          </a:bodyPr>
          <a:lstStyle/>
          <a:p>
            <a:pPr>
              <a:lnSpc>
                <a:spcPct val="107000"/>
              </a:lnSpc>
              <a:spcAft>
                <a:spcPts val="800"/>
              </a:spcAft>
            </a:pPr>
            <a:r>
              <a:rPr lang="en-US" sz="3600" b="1" dirty="0">
                <a:solidFill>
                  <a:srgbClr val="000000"/>
                </a:solidFill>
                <a:latin typeface="Arial" panose="020B0604020202020204" pitchFamily="34" charset="0"/>
                <a:ea typeface="Calibri" panose="020F0502020204030204" pitchFamily="34" charset="0"/>
                <a:cs typeface="Arial" panose="020B0604020202020204" pitchFamily="34" charset="0"/>
              </a:rPr>
              <a:t>SARS-CoV-2 (the virus that causes </a:t>
            </a:r>
            <a:r>
              <a:rPr lang="en-US" sz="3600" b="1" dirty="0" smtClean="0">
                <a:solidFill>
                  <a:srgbClr val="000000"/>
                </a:solidFill>
                <a:latin typeface="Arial" panose="020B0604020202020204" pitchFamily="34" charset="0"/>
                <a:ea typeface="Calibri" panose="020F0502020204030204" pitchFamily="34" charset="0"/>
                <a:cs typeface="Arial" panose="020B0604020202020204" pitchFamily="34" charset="0"/>
              </a:rPr>
              <a:t>COVID-19)</a:t>
            </a:r>
            <a:endParaRPr lang="en-US" sz="1050" dirty="0">
              <a:effectLst/>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497305" y="1509947"/>
            <a:ext cx="11370643" cy="1080296"/>
          </a:xfrm>
          <a:prstGeom prst="rect">
            <a:avLst/>
          </a:prstGeom>
        </p:spPr>
        <p:txBody>
          <a:bodyPr wrap="square">
            <a:spAutoFit/>
          </a:bodyPr>
          <a:lstStyle/>
          <a:p>
            <a:pPr>
              <a:lnSpc>
                <a:spcPct val="107000"/>
              </a:lnSpc>
              <a:spcAft>
                <a:spcPts val="800"/>
              </a:spcAft>
            </a:pPr>
            <a:r>
              <a:rPr lang="en-US" sz="2000" b="1" dirty="0">
                <a:solidFill>
                  <a:srgbClr val="FF0000"/>
                </a:solidFill>
                <a:latin typeface="Arial" panose="020B0604020202020204" pitchFamily="34" charset="0"/>
                <a:ea typeface="Calibri" panose="020F0502020204030204" pitchFamily="34" charset="0"/>
                <a:cs typeface="Arial" panose="020B0604020202020204" pitchFamily="34" charset="0"/>
              </a:rPr>
              <a:t>Severe acute respiratory </a:t>
            </a:r>
            <a:r>
              <a:rPr lang="en-US" sz="2000" b="1" dirty="0" smtClean="0">
                <a:solidFill>
                  <a:srgbClr val="FF0000"/>
                </a:solidFill>
                <a:latin typeface="Arial" panose="020B0604020202020204" pitchFamily="34" charset="0"/>
                <a:ea typeface="Calibri" panose="020F0502020204030204" pitchFamily="34" charset="0"/>
                <a:cs typeface="Arial" panose="020B0604020202020204" pitchFamily="34" charset="0"/>
              </a:rPr>
              <a:t>syndrome of  </a:t>
            </a:r>
            <a:r>
              <a:rPr lang="en-US" sz="2000" b="1" dirty="0">
                <a:solidFill>
                  <a:srgbClr val="FF0000"/>
                </a:solidFill>
                <a:latin typeface="Arial" panose="020B0604020202020204" pitchFamily="34" charset="0"/>
                <a:ea typeface="Calibri" panose="020F0502020204030204" pitchFamily="34" charset="0"/>
                <a:cs typeface="Arial" panose="020B0604020202020204" pitchFamily="34" charset="0"/>
              </a:rPr>
              <a:t>coronavirus 2</a:t>
            </a:r>
            <a:r>
              <a:rPr lang="en-US" sz="2000" dirty="0">
                <a:solidFill>
                  <a:srgbClr val="FF0000"/>
                </a:solidFill>
                <a:latin typeface="Arial" panose="020B0604020202020204" pitchFamily="34" charset="0"/>
                <a:ea typeface="Calibri" panose="020F0502020204030204" pitchFamily="34" charset="0"/>
                <a:cs typeface="Arial" panose="020B0604020202020204" pitchFamily="34" charset="0"/>
              </a:rPr>
              <a:t> </a:t>
            </a:r>
            <a:r>
              <a:rPr lang="en-US" sz="2000" dirty="0">
                <a:latin typeface="Arial" panose="020B0604020202020204" pitchFamily="34" charset="0"/>
                <a:ea typeface="Calibri" panose="020F0502020204030204" pitchFamily="34" charset="0"/>
                <a:cs typeface="Arial" panose="020B0604020202020204" pitchFamily="34" charset="0"/>
              </a:rPr>
              <a:t>(SARS-CoV-2) is the </a:t>
            </a:r>
            <a:r>
              <a:rPr lang="en-US" sz="2000" dirty="0" smtClean="0">
                <a:latin typeface="Arial" panose="020B0604020202020204" pitchFamily="34" charset="0"/>
                <a:ea typeface="Calibri" panose="020F0502020204030204" pitchFamily="34" charset="0"/>
                <a:cs typeface="Arial" panose="020B0604020202020204" pitchFamily="34" charset="0"/>
              </a:rPr>
              <a:t>strain of corona virus that causes</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smtClean="0">
                <a:latin typeface="Arial" panose="020B0604020202020204" pitchFamily="34" charset="0"/>
                <a:ea typeface="Calibri" panose="020F0502020204030204" pitchFamily="34" charset="0"/>
                <a:cs typeface="Arial" panose="020B0604020202020204" pitchFamily="34" charset="0"/>
              </a:rPr>
              <a:t>coronavirus disease 2019 (COVID-19</a:t>
            </a:r>
            <a:r>
              <a:rPr lang="en-US" sz="2000" dirty="0">
                <a:latin typeface="Arial" panose="020B0604020202020204" pitchFamily="34" charset="0"/>
                <a:ea typeface="Calibri" panose="020F0502020204030204" pitchFamily="34" charset="0"/>
                <a:cs typeface="Arial" panose="020B0604020202020204" pitchFamily="34" charset="0"/>
              </a:rPr>
              <a:t>), the respiratory </a:t>
            </a:r>
            <a:r>
              <a:rPr lang="en-US" sz="2000" dirty="0" smtClean="0">
                <a:latin typeface="Arial" panose="020B0604020202020204" pitchFamily="34" charset="0"/>
                <a:ea typeface="Calibri" panose="020F0502020204030204" pitchFamily="34" charset="0"/>
                <a:cs typeface="Arial" panose="020B0604020202020204" pitchFamily="34" charset="0"/>
              </a:rPr>
              <a:t>illness responsible </a:t>
            </a:r>
            <a:r>
              <a:rPr lang="en-US" sz="2000" dirty="0">
                <a:latin typeface="Arial" panose="020B0604020202020204" pitchFamily="34" charset="0"/>
                <a:ea typeface="Calibri" panose="020F0502020204030204" pitchFamily="34" charset="0"/>
                <a:cs typeface="Arial" panose="020B0604020202020204" pitchFamily="34" charset="0"/>
              </a:rPr>
              <a:t>for the COVID-19 pandemic.</a:t>
            </a: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Rectangle 3"/>
          <p:cNvSpPr/>
          <p:nvPr/>
        </p:nvSpPr>
        <p:spPr>
          <a:xfrm>
            <a:off x="497305" y="2709502"/>
            <a:ext cx="1241045" cy="519886"/>
          </a:xfrm>
          <a:prstGeom prst="rect">
            <a:avLst/>
          </a:prstGeom>
        </p:spPr>
        <p:txBody>
          <a:bodyPr wrap="none">
            <a:spAutoFit/>
          </a:bodyPr>
          <a:lstStyle/>
          <a:p>
            <a:pPr>
              <a:lnSpc>
                <a:spcPct val="107000"/>
              </a:lnSpc>
              <a:spcAft>
                <a:spcPts val="800"/>
              </a:spcAft>
            </a:pPr>
            <a:r>
              <a:rPr lang="en-US" sz="2800" b="1" dirty="0">
                <a:solidFill>
                  <a:srgbClr val="000000"/>
                </a:solidFill>
                <a:latin typeface="Arial" panose="020B0604020202020204" pitchFamily="34" charset="0"/>
                <a:ea typeface="Calibri" panose="020F0502020204030204" pitchFamily="34" charset="0"/>
                <a:cs typeface="Arial" panose="020B0604020202020204" pitchFamily="34" charset="0"/>
              </a:rPr>
              <a:t>Origin</a:t>
            </a:r>
            <a:endParaRPr lang="en-US" sz="2800"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497305" y="3398866"/>
            <a:ext cx="11199064" cy="2268313"/>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The first human cases of COVID-19, the disease caused by the novel coronavirus causing COVID-19, subsequently named SARS-CoV-2 were first reported by officials in </a:t>
            </a:r>
            <a:r>
              <a:rPr lang="en-US" sz="2000" b="1" dirty="0">
                <a:solidFill>
                  <a:srgbClr val="FF0000"/>
                </a:solidFill>
                <a:latin typeface="Arial" panose="020B0604020202020204" pitchFamily="34" charset="0"/>
                <a:ea typeface="Calibri" panose="020F0502020204030204" pitchFamily="34" charset="0"/>
                <a:cs typeface="Arial" panose="020B0604020202020204" pitchFamily="34" charset="0"/>
              </a:rPr>
              <a:t>Wuhan City, </a:t>
            </a:r>
            <a:r>
              <a:rPr lang="en-US" sz="2000" b="1" dirty="0" smtClean="0">
                <a:solidFill>
                  <a:srgbClr val="FF0000"/>
                </a:solidFill>
                <a:latin typeface="Arial" panose="020B0604020202020204" pitchFamily="34" charset="0"/>
                <a:ea typeface="Calibri" panose="020F0502020204030204" pitchFamily="34" charset="0"/>
                <a:cs typeface="Arial" panose="020B0604020202020204" pitchFamily="34" charset="0"/>
              </a:rPr>
              <a:t>Hubei Province, China</a:t>
            </a:r>
            <a:r>
              <a:rPr lang="en-US" sz="2000" b="1" dirty="0">
                <a:solidFill>
                  <a:srgbClr val="FF0000"/>
                </a:solidFill>
                <a:latin typeface="Arial" panose="020B0604020202020204" pitchFamily="34" charset="0"/>
                <a:ea typeface="Calibri" panose="020F0502020204030204" pitchFamily="34" charset="0"/>
                <a:cs typeface="Arial" panose="020B0604020202020204" pitchFamily="34" charset="0"/>
              </a:rPr>
              <a:t>, in December 2019</a:t>
            </a:r>
            <a:r>
              <a:rPr lang="en-US" sz="2000" dirty="0">
                <a:latin typeface="Arial" panose="020B0604020202020204" pitchFamily="34" charset="0"/>
                <a:ea typeface="Calibri" panose="020F0502020204030204" pitchFamily="34" charset="0"/>
                <a:cs typeface="Arial" panose="020B0604020202020204" pitchFamily="34" charset="0"/>
              </a:rPr>
              <a:t>. </a:t>
            </a:r>
          </a:p>
          <a:p>
            <a:r>
              <a:rPr lang="en-US" sz="2000" dirty="0">
                <a:latin typeface="Arial" panose="020B0604020202020204" pitchFamily="34" charset="0"/>
                <a:ea typeface="Calibri" panose="020F0502020204030204" pitchFamily="34" charset="0"/>
                <a:cs typeface="Arial" panose="020B0604020202020204" pitchFamily="34" charset="0"/>
              </a:rPr>
              <a:t> </a:t>
            </a:r>
          </a:p>
          <a:p>
            <a:pPr marL="342900" marR="0" lvl="0" indent="-342900">
              <a:spcBef>
                <a:spcPts val="0"/>
              </a:spcBef>
              <a:spcAft>
                <a:spcPts val="0"/>
              </a:spcAft>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Retrospective investigations by Chinese authorities have identified human cases with onset of symptoms in early December 2019.</a:t>
            </a:r>
          </a:p>
          <a:p>
            <a:pPr marL="457200" marR="0">
              <a:lnSpc>
                <a:spcPct val="107000"/>
              </a:lnSpc>
              <a:spcBef>
                <a:spcPts val="0"/>
              </a:spcBef>
              <a:spcAft>
                <a:spcPts val="800"/>
              </a:spcAft>
            </a:pPr>
            <a:r>
              <a:rPr lang="en-US" sz="2000" dirty="0">
                <a:latin typeface="Arial" panose="020B0604020202020204" pitchFamily="34" charset="0"/>
                <a:ea typeface="Calibri" panose="020F0502020204030204" pitchFamily="34" charset="0"/>
                <a:cs typeface="Arial" panose="020B0604020202020204" pitchFamily="34" charset="0"/>
              </a:rPr>
              <a:t> </a:t>
            </a: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Rectangle 5"/>
          <p:cNvSpPr/>
          <p:nvPr/>
        </p:nvSpPr>
        <p:spPr>
          <a:xfrm>
            <a:off x="497305" y="5722037"/>
            <a:ext cx="10324420" cy="1013291"/>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Many of the first individuals found to be infected by the virus were workers at the </a:t>
            </a:r>
            <a:r>
              <a:rPr lang="en-US" sz="2000" b="1" dirty="0">
                <a:solidFill>
                  <a:srgbClr val="FF0000"/>
                </a:solidFill>
                <a:latin typeface="Arial" panose="020B0604020202020204" pitchFamily="34" charset="0"/>
                <a:ea typeface="Calibri" panose="020F0502020204030204" pitchFamily="34" charset="0"/>
                <a:cs typeface="Arial" panose="020B0604020202020204" pitchFamily="34" charset="0"/>
              </a:rPr>
              <a:t>Huanan Seafood Wholesale </a:t>
            </a:r>
            <a:r>
              <a:rPr lang="en-US" sz="2000" b="1" dirty="0" smtClean="0">
                <a:solidFill>
                  <a:srgbClr val="FF0000"/>
                </a:solidFill>
                <a:latin typeface="Arial" panose="020B0604020202020204" pitchFamily="34" charset="0"/>
                <a:ea typeface="Calibri" panose="020F0502020204030204" pitchFamily="34" charset="0"/>
                <a:cs typeface="Arial" panose="020B0604020202020204" pitchFamily="34" charset="0"/>
              </a:rPr>
              <a:t>Market</a:t>
            </a:r>
            <a:r>
              <a:rPr lang="en-US" sz="2000" b="1" dirty="0" smtClean="0">
                <a:latin typeface="Arial" panose="020B0604020202020204" pitchFamily="34" charset="0"/>
                <a:ea typeface="Calibri" panose="020F0502020204030204" pitchFamily="34" charset="0"/>
                <a:cs typeface="Arial" panose="020B0604020202020204" pitchFamily="34" charset="0"/>
              </a:rPr>
              <a:t>.</a:t>
            </a:r>
            <a:endParaRPr lang="en-US" sz="2000" b="1" dirty="0">
              <a:latin typeface="Arial" panose="020B060402020202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US" sz="2000" b="1" dirty="0">
                <a:solidFill>
                  <a:srgbClr val="FF0000"/>
                </a:solidFill>
                <a:latin typeface="Arial" panose="020B0604020202020204" pitchFamily="34" charset="0"/>
                <a:ea typeface="Calibri" panose="020F0502020204030204" pitchFamily="34" charset="0"/>
                <a:cs typeface="Arial" panose="020B0604020202020204" pitchFamily="34" charset="0"/>
              </a:rPr>
              <a:t> </a:t>
            </a:r>
            <a:endParaRPr lang="en-US" sz="2000" b="1"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6252486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1247" y="586710"/>
            <a:ext cx="9793357" cy="942694"/>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pPr>
            <a:r>
              <a:rPr lang="en-US" dirty="0">
                <a:latin typeface="Arial" panose="020B0604020202020204" pitchFamily="34" charset="0"/>
                <a:ea typeface="Calibri" panose="020F0502020204030204" pitchFamily="34" charset="0"/>
                <a:cs typeface="Arial" panose="020B0604020202020204" pitchFamily="34" charset="0"/>
              </a:rPr>
              <a:t>The </a:t>
            </a:r>
            <a:r>
              <a:rPr lang="en-US" b="1" dirty="0">
                <a:latin typeface="Arial" panose="020B0604020202020204" pitchFamily="34" charset="0"/>
                <a:ea typeface="Calibri" panose="020F0502020204030204" pitchFamily="34" charset="0"/>
                <a:cs typeface="Arial" panose="020B0604020202020204" pitchFamily="34" charset="0"/>
              </a:rPr>
              <a:t>Huanan Seafood Wholesale Market</a:t>
            </a:r>
            <a:r>
              <a:rPr lang="en-US" dirty="0">
                <a:latin typeface="Arial" panose="020B0604020202020204" pitchFamily="34" charset="0"/>
                <a:ea typeface="Calibri" panose="020F0502020204030204" pitchFamily="34" charset="0"/>
                <a:cs typeface="Arial" panose="020B0604020202020204" pitchFamily="34" charset="0"/>
              </a:rPr>
              <a:t>, also known as the </a:t>
            </a:r>
            <a:r>
              <a:rPr lang="en-US" b="1" dirty="0">
                <a:latin typeface="Arial" panose="020B0604020202020204" pitchFamily="34" charset="0"/>
                <a:ea typeface="Calibri" panose="020F0502020204030204" pitchFamily="34" charset="0"/>
                <a:cs typeface="Arial" panose="020B0604020202020204" pitchFamily="34" charset="0"/>
              </a:rPr>
              <a:t>Huanan Seafood Market</a:t>
            </a:r>
            <a:r>
              <a:rPr lang="en-US" dirty="0">
                <a:latin typeface="Arial" panose="020B0604020202020204" pitchFamily="34" charset="0"/>
                <a:ea typeface="Calibri" panose="020F0502020204030204" pitchFamily="34" charset="0"/>
                <a:cs typeface="Arial" panose="020B0604020202020204" pitchFamily="34" charset="0"/>
              </a:rPr>
              <a:t>, was a live </a:t>
            </a:r>
            <a:r>
              <a:rPr lang="en-US" dirty="0" smtClean="0">
                <a:latin typeface="Arial" panose="020B0604020202020204" pitchFamily="34" charset="0"/>
                <a:ea typeface="Calibri" panose="020F0502020204030204" pitchFamily="34" charset="0"/>
                <a:cs typeface="Arial" panose="020B0604020202020204" pitchFamily="34" charset="0"/>
              </a:rPr>
              <a:t>animal and</a:t>
            </a:r>
            <a:r>
              <a:rPr lang="en-US" dirty="0">
                <a:latin typeface="Arial" panose="020B0604020202020204" pitchFamily="34" charset="0"/>
                <a:ea typeface="Calibri" panose="020F0502020204030204" pitchFamily="34" charset="0"/>
                <a:cs typeface="Arial" panose="020B0604020202020204" pitchFamily="34" charset="0"/>
              </a:rPr>
              <a:t> seafood </a:t>
            </a:r>
            <a:r>
              <a:rPr lang="en-US" dirty="0" smtClean="0">
                <a:latin typeface="Arial" panose="020B0604020202020204" pitchFamily="34" charset="0"/>
                <a:ea typeface="Calibri" panose="020F0502020204030204" pitchFamily="34" charset="0"/>
                <a:cs typeface="Arial" panose="020B0604020202020204" pitchFamily="34" charset="0"/>
              </a:rPr>
              <a:t>market in</a:t>
            </a:r>
            <a:r>
              <a:rPr lang="en-US" dirty="0">
                <a:latin typeface="Arial" panose="020B0604020202020204" pitchFamily="34" charset="0"/>
                <a:ea typeface="Calibri" panose="020F0502020204030204" pitchFamily="34" charset="0"/>
                <a:cs typeface="Arial" panose="020B0604020202020204" pitchFamily="34" charset="0"/>
              </a:rPr>
              <a:t> </a:t>
            </a:r>
            <a:r>
              <a:rPr lang="en-US" b="1" dirty="0" err="1">
                <a:latin typeface="Arial" panose="020B0604020202020204" pitchFamily="34" charset="0"/>
                <a:ea typeface="Calibri" panose="020F0502020204030204" pitchFamily="34" charset="0"/>
                <a:cs typeface="Arial" panose="020B0604020202020204" pitchFamily="34" charset="0"/>
              </a:rPr>
              <a:t>Jianghan</a:t>
            </a:r>
            <a:r>
              <a:rPr lang="en-US" b="1" dirty="0">
                <a:latin typeface="Arial" panose="020B0604020202020204" pitchFamily="34" charset="0"/>
                <a:ea typeface="Calibri" panose="020F0502020204030204" pitchFamily="34" charset="0"/>
                <a:cs typeface="Arial" panose="020B0604020202020204" pitchFamily="34" charset="0"/>
              </a:rPr>
              <a:t> </a:t>
            </a:r>
            <a:r>
              <a:rPr lang="en-US" b="1" dirty="0" smtClean="0">
                <a:latin typeface="Arial" panose="020B0604020202020204" pitchFamily="34" charset="0"/>
                <a:ea typeface="Calibri" panose="020F0502020204030204" pitchFamily="34" charset="0"/>
                <a:cs typeface="Arial" panose="020B0604020202020204" pitchFamily="34" charset="0"/>
              </a:rPr>
              <a:t>District ,</a:t>
            </a:r>
            <a:r>
              <a:rPr lang="en-US" b="1" dirty="0">
                <a:latin typeface="Arial" panose="020B0604020202020204" pitchFamily="34" charset="0"/>
                <a:ea typeface="Calibri" panose="020F0502020204030204" pitchFamily="34" charset="0"/>
                <a:cs typeface="Arial" panose="020B0604020202020204" pitchFamily="34" charset="0"/>
              </a:rPr>
              <a:t> </a:t>
            </a:r>
            <a:r>
              <a:rPr lang="en-US" b="1" dirty="0" smtClean="0">
                <a:latin typeface="Arial" panose="020B0604020202020204" pitchFamily="34" charset="0"/>
                <a:ea typeface="Calibri" panose="020F0502020204030204" pitchFamily="34" charset="0"/>
                <a:cs typeface="Arial" panose="020B0604020202020204" pitchFamily="34" charset="0"/>
              </a:rPr>
              <a:t>Wuhan, Hubei</a:t>
            </a:r>
            <a:r>
              <a:rPr lang="en-US" b="1" dirty="0">
                <a:latin typeface="Arial" panose="020B0604020202020204" pitchFamily="34" charset="0"/>
                <a:ea typeface="Calibri" panose="020F0502020204030204" pitchFamily="34" charset="0"/>
                <a:cs typeface="Arial" panose="020B0604020202020204" pitchFamily="34" charset="0"/>
              </a:rPr>
              <a:t>, China.</a:t>
            </a:r>
            <a:endParaRPr lang="en-US" sz="1400" dirty="0">
              <a:latin typeface="Arial" panose="020B060402020202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211247" y="1529404"/>
            <a:ext cx="7932752" cy="1927579"/>
          </a:xfrm>
          <a:prstGeom prst="rect">
            <a:avLst/>
          </a:prstGeom>
        </p:spPr>
        <p:txBody>
          <a:bodyPr wrap="square">
            <a:spAutoFit/>
          </a:bodyPr>
          <a:lstStyle/>
          <a:p>
            <a:pPr marL="342900" indent="-342900">
              <a:buFont typeface="Wingdings" panose="05000000000000000000" pitchFamily="2" charset="2"/>
              <a:buChar char=""/>
            </a:pPr>
            <a:r>
              <a:rPr lang="en-US" dirty="0">
                <a:latin typeface="Arial" panose="020B0604020202020204" pitchFamily="34" charset="0"/>
                <a:cs typeface="Arial" panose="020B0604020202020204" pitchFamily="34" charset="0"/>
              </a:rPr>
              <a:t>Many of the initial patients were either stall owners, market employees, or regular visitors to this market</a:t>
            </a:r>
            <a:r>
              <a:rPr lang="en-US" dirty="0" smtClean="0">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US" sz="1400" dirty="0">
              <a:latin typeface="Arial" panose="020B0604020202020204" pitchFamily="34" charset="0"/>
              <a:ea typeface="Calibri" panose="020F0502020204030204" pitchFamily="34" charset="0"/>
              <a:cs typeface="Arial" panose="020B0604020202020204" pitchFamily="34" charset="0"/>
            </a:endParaRPr>
          </a:p>
          <a:p>
            <a:endParaRPr lang="en-US" sz="1400" dirty="0" smtClean="0">
              <a:latin typeface="Arial" panose="020B0604020202020204" pitchFamily="34" charset="0"/>
              <a:ea typeface="Calibri" panose="020F0502020204030204" pitchFamily="34" charset="0"/>
              <a:cs typeface="Arial" panose="020B0604020202020204" pitchFamily="34" charset="0"/>
            </a:endParaRPr>
          </a:p>
          <a:p>
            <a:pPr marL="342900" indent="-342900">
              <a:buFont typeface="Wingdings" panose="05000000000000000000" pitchFamily="2" charset="2"/>
              <a:buChar char=""/>
            </a:pPr>
            <a:r>
              <a:rPr lang="en-US" b="1" dirty="0">
                <a:solidFill>
                  <a:srgbClr val="FF0000"/>
                </a:solidFill>
                <a:latin typeface="Arial" panose="020B0604020202020204" pitchFamily="34" charset="0"/>
                <a:ea typeface="Calibri" panose="020F0502020204030204" pitchFamily="34" charset="0"/>
                <a:cs typeface="Arial" panose="020B0604020202020204" pitchFamily="34" charset="0"/>
              </a:rPr>
              <a:t>While some of the earliest known cases had a link to the wholesale food market in Wuhan, some did not.</a:t>
            </a:r>
          </a:p>
          <a:p>
            <a:pPr marL="457200" marR="0">
              <a:lnSpc>
                <a:spcPct val="107000"/>
              </a:lnSpc>
              <a:spcBef>
                <a:spcPts val="0"/>
              </a:spcBef>
              <a:spcAft>
                <a:spcPts val="800"/>
              </a:spcAft>
            </a:pPr>
            <a:r>
              <a:rPr lang="en-US" dirty="0">
                <a:latin typeface="Arial" panose="020B0604020202020204" pitchFamily="34" charset="0"/>
                <a:ea typeface="Calibri" panose="020F0502020204030204" pitchFamily="34" charset="0"/>
                <a:cs typeface="Arial" panose="020B0604020202020204" pitchFamily="34" charset="0"/>
              </a:rPr>
              <a:t> </a:t>
            </a:r>
            <a:endParaRPr lang="en-US"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Rectangle 3"/>
          <p:cNvSpPr/>
          <p:nvPr/>
        </p:nvSpPr>
        <p:spPr>
          <a:xfrm>
            <a:off x="1211247" y="3366125"/>
            <a:ext cx="8696077" cy="1876283"/>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pPr>
            <a:r>
              <a:rPr lang="en-US" dirty="0">
                <a:latin typeface="Arial" panose="020B0604020202020204" pitchFamily="34" charset="0"/>
                <a:ea typeface="Calibri" panose="020F0502020204030204" pitchFamily="34" charset="0"/>
                <a:cs typeface="Arial" panose="020B0604020202020204" pitchFamily="34" charset="0"/>
              </a:rPr>
              <a:t>Environmental samples taken from this market in December 2019 tested positive for SARS-CoV-2, further suggesting that the market in Wuhan City was the source of this outbreak or played a role in the initial amplification of the outbreak.</a:t>
            </a:r>
            <a:endParaRPr lang="en-US" sz="1400" dirty="0">
              <a:latin typeface="Arial" panose="020B060402020202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US" dirty="0">
                <a:latin typeface="Arial" panose="020B0604020202020204" pitchFamily="34" charset="0"/>
                <a:ea typeface="Calibri" panose="020F0502020204030204" pitchFamily="34" charset="0"/>
                <a:cs typeface="Arial" panose="020B0604020202020204" pitchFamily="34" charset="0"/>
              </a:rPr>
              <a:t> </a:t>
            </a:r>
            <a:endParaRPr lang="en-US" sz="1400" dirty="0">
              <a:latin typeface="Arial" panose="020B060402020202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Wingdings" panose="05000000000000000000" pitchFamily="2" charset="2"/>
              <a:buChar char=""/>
            </a:pP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The market was closed on </a:t>
            </a:r>
            <a:r>
              <a:rPr lang="en-US" b="1" dirty="0">
                <a:solidFill>
                  <a:srgbClr val="FF0000"/>
                </a:solidFill>
                <a:latin typeface="Arial" panose="020B0604020202020204" pitchFamily="34" charset="0"/>
                <a:ea typeface="Calibri" panose="020F0502020204030204" pitchFamily="34" charset="0"/>
                <a:cs typeface="Arial" panose="020B0604020202020204" pitchFamily="34" charset="0"/>
              </a:rPr>
              <a:t>1 January 2020 </a:t>
            </a: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for sanitary procedures and disinfections</a:t>
            </a:r>
            <a:r>
              <a:rPr lang="en-US" dirty="0">
                <a:solidFill>
                  <a:srgbClr val="000000"/>
                </a:solidFill>
                <a:latin typeface="Times New Roman" panose="02020603050405020304" pitchFamily="18" charset="0"/>
                <a:ea typeface="Calibri" panose="020F0502020204030204" pitchFamily="34" charset="0"/>
              </a:rPr>
              <a:t>. </a:t>
            </a:r>
            <a:endParaRPr lang="en-US" sz="1600" dirty="0">
              <a:solidFill>
                <a:srgbClr val="000000"/>
              </a:solidFill>
              <a:effectLst/>
              <a:latin typeface="Arial" panose="020B0604020202020204" pitchFamily="34" charset="0"/>
              <a:ea typeface="Calibri" panose="020F0502020204030204" pitchFamily="34" charset="0"/>
            </a:endParaRPr>
          </a:p>
        </p:txBody>
      </p:sp>
      <p:sp>
        <p:nvSpPr>
          <p:cNvPr id="5" name="Rectangle 4"/>
          <p:cNvSpPr/>
          <p:nvPr/>
        </p:nvSpPr>
        <p:spPr>
          <a:xfrm>
            <a:off x="835152" y="5561929"/>
            <a:ext cx="11521440" cy="519886"/>
          </a:xfrm>
          <a:prstGeom prst="rect">
            <a:avLst/>
          </a:prstGeom>
        </p:spPr>
        <p:txBody>
          <a:bodyPr wrap="square">
            <a:spAutoFit/>
          </a:bodyPr>
          <a:lstStyle/>
          <a:p>
            <a:pPr>
              <a:lnSpc>
                <a:spcPct val="107000"/>
              </a:lnSpc>
              <a:spcAft>
                <a:spcPts val="800"/>
              </a:spcAft>
            </a:pPr>
            <a:r>
              <a:rPr lang="en-US" sz="2800" b="1" dirty="0">
                <a:solidFill>
                  <a:srgbClr val="FF0000"/>
                </a:solidFill>
                <a:latin typeface="Arial" panose="020B0604020202020204" pitchFamily="34" charset="0"/>
                <a:ea typeface="Calibri" panose="020F0502020204030204" pitchFamily="34" charset="0"/>
                <a:cs typeface="Arial" panose="020B0604020202020204" pitchFamily="34" charset="0"/>
              </a:rPr>
              <a:t>SARS-CoV-2 (the novel coronavirus) and COVID-19 (the disease)</a:t>
            </a:r>
            <a:endParaRPr lang="en-US" sz="2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9636744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879" y="114191"/>
            <a:ext cx="10416208" cy="1722331"/>
          </a:xfrm>
          <a:prstGeom prst="rect">
            <a:avLst/>
          </a:prstGeom>
        </p:spPr>
        <p:txBody>
          <a:bodyPr wrap="square">
            <a:spAutoFit/>
          </a:bodyPr>
          <a:lstStyle/>
          <a:p>
            <a:pPr>
              <a:lnSpc>
                <a:spcPct val="107000"/>
              </a:lnSpc>
            </a:pPr>
            <a:r>
              <a:rPr lang="en-US" sz="2000" b="1" dirty="0">
                <a:latin typeface="Arial" panose="020B0604020202020204" pitchFamily="34" charset="0"/>
                <a:ea typeface="Calibri" panose="020F0502020204030204" pitchFamily="34" charset="0"/>
                <a:cs typeface="Arial" panose="020B0604020202020204" pitchFamily="34" charset="0"/>
              </a:rPr>
              <a:t>What is COVID-19?</a:t>
            </a:r>
          </a:p>
          <a:p>
            <a:pPr>
              <a:lnSpc>
                <a:spcPct val="107000"/>
              </a:lnSpc>
            </a:pPr>
            <a:r>
              <a:rPr lang="en-US" sz="2000" dirty="0">
                <a:latin typeface="Arial" panose="020B0604020202020204" pitchFamily="34" charset="0"/>
                <a:ea typeface="Calibri" panose="020F0502020204030204" pitchFamily="34" charset="0"/>
                <a:cs typeface="Arial" panose="020B0604020202020204" pitchFamily="34" charset="0"/>
              </a:rPr>
              <a:t> </a:t>
            </a:r>
            <a:endParaRPr lang="en-US" sz="2000" dirty="0" smtClean="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US" sz="2000" dirty="0" smtClean="0">
                <a:latin typeface="Arial" panose="020B0604020202020204" pitchFamily="34" charset="0"/>
                <a:ea typeface="Calibri" panose="020F0502020204030204" pitchFamily="34" charset="0"/>
                <a:cs typeface="Arial" panose="020B0604020202020204" pitchFamily="34" charset="0"/>
              </a:rPr>
              <a:t>COVID-19 (coronavirus disease 2019) is a respiratory tract infection (disease) with a newly recognized coronavirus, SARS-CoV-2, thought to have originated as a zoonotic virus that has mutated or otherwise adapted in ways that allow human pathogenicity.</a:t>
            </a: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527879" y="2953828"/>
            <a:ext cx="10416208" cy="3606115"/>
          </a:xfrm>
          <a:prstGeom prst="rect">
            <a:avLst/>
          </a:prstGeom>
        </p:spPr>
        <p:txBody>
          <a:bodyPr wrap="square">
            <a:spAutoFit/>
          </a:bodyPr>
          <a:lstStyle/>
          <a:p>
            <a:pPr marL="342900" marR="0" lvl="0" indent="-342900">
              <a:spcBef>
                <a:spcPts val="0"/>
              </a:spcBef>
              <a:spcAft>
                <a:spcPts val="500"/>
              </a:spcAft>
              <a:buFont typeface="Wingdings" panose="05000000000000000000" pitchFamily="2" charset="2"/>
              <a:buChar char=""/>
            </a:pPr>
            <a:r>
              <a:rPr lang="en-US" sz="2000" dirty="0">
                <a:latin typeface="Arial" panose="020B0604020202020204" pitchFamily="34" charset="0"/>
                <a:ea typeface="Times New Roman" panose="02020603050405020304" pitchFamily="18" charset="0"/>
                <a:cs typeface="Arial" panose="020B0604020202020204" pitchFamily="34" charset="0"/>
              </a:rPr>
              <a:t>The disease was provisionally called 2019-nCoV infection at start of outbreak (2019 novel coronavirus infection</a:t>
            </a:r>
            <a:r>
              <a:rPr lang="en-US" sz="2000" dirty="0" smtClean="0">
                <a:latin typeface="Arial" panose="020B0604020202020204" pitchFamily="34" charset="0"/>
                <a:ea typeface="Times New Roman" panose="02020603050405020304" pitchFamily="18" charset="0"/>
                <a:cs typeface="Arial" panose="020B0604020202020204" pitchFamily="34" charset="0"/>
              </a:rPr>
              <a:t>).</a:t>
            </a:r>
          </a:p>
          <a:p>
            <a:pPr marR="0" lvl="0">
              <a:spcBef>
                <a:spcPts val="0"/>
              </a:spcBef>
              <a:spcAft>
                <a:spcPts val="500"/>
              </a:spcAft>
            </a:pPr>
            <a:endParaRPr lang="en-US" sz="20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buFont typeface="Wingdings" panose="05000000000000000000" pitchFamily="2" charset="2"/>
              <a:buChar char=""/>
            </a:pPr>
            <a:r>
              <a:rPr lang="en-US" sz="2000" dirty="0">
                <a:latin typeface="Arial" panose="020B0604020202020204" pitchFamily="34" charset="0"/>
                <a:ea typeface="Times New Roman" panose="02020603050405020304" pitchFamily="18" charset="0"/>
                <a:cs typeface="Arial" panose="020B0604020202020204" pitchFamily="34" charset="0"/>
              </a:rPr>
              <a:t>SARS-CoV-2 was identified in early January and its genetic sequence shared publicly on 11-12 January. On 30 January 2020, SARS-CoV-2 was designated a </a:t>
            </a:r>
            <a:r>
              <a:rPr lang="en-US" sz="2000" b="1" dirty="0">
                <a:solidFill>
                  <a:srgbClr val="FF0000"/>
                </a:solidFill>
                <a:latin typeface="Arial" panose="020B0604020202020204" pitchFamily="34" charset="0"/>
                <a:ea typeface="Times New Roman" panose="02020603050405020304" pitchFamily="18" charset="0"/>
                <a:cs typeface="Arial" panose="020B0604020202020204" pitchFamily="34" charset="0"/>
              </a:rPr>
              <a:t>Public Health Emergency of International </a:t>
            </a:r>
            <a:r>
              <a:rPr lang="en-US" sz="2000" b="1" dirty="0" smtClean="0">
                <a:solidFill>
                  <a:srgbClr val="FF0000"/>
                </a:solidFill>
                <a:latin typeface="Arial" panose="020B0604020202020204" pitchFamily="34" charset="0"/>
                <a:ea typeface="Times New Roman" panose="02020603050405020304" pitchFamily="18" charset="0"/>
                <a:cs typeface="Arial" panose="020B0604020202020204" pitchFamily="34" charset="0"/>
              </a:rPr>
              <a:t>Concern (PHEIC</a:t>
            </a:r>
            <a:r>
              <a:rPr lang="en-US" sz="2000" b="1" dirty="0">
                <a:solidFill>
                  <a:srgbClr val="FF0000"/>
                </a:solidFill>
                <a:latin typeface="Arial" panose="020B0604020202020204" pitchFamily="34" charset="0"/>
                <a:ea typeface="Times New Roman" panose="02020603050405020304" pitchFamily="18" charset="0"/>
                <a:cs typeface="Arial" panose="020B0604020202020204" pitchFamily="34" charset="0"/>
              </a:rPr>
              <a:t>)</a:t>
            </a:r>
            <a:r>
              <a:rPr lang="en-US" sz="2000" dirty="0">
                <a:latin typeface="Arial" panose="020B0604020202020204" pitchFamily="34" charset="0"/>
                <a:ea typeface="Times New Roman" panose="02020603050405020304" pitchFamily="18" charset="0"/>
                <a:cs typeface="Arial" panose="020B0604020202020204" pitchFamily="34" charset="0"/>
              </a:rPr>
              <a:t> by the World Health Organization (WHO). </a:t>
            </a:r>
            <a:endParaRPr lang="en-US" sz="2000" dirty="0" smtClean="0">
              <a:latin typeface="Arial" panose="020B0604020202020204" pitchFamily="34" charset="0"/>
              <a:ea typeface="Times New Roman" panose="02020603050405020304" pitchFamily="18" charset="0"/>
              <a:cs typeface="Arial" panose="020B0604020202020204" pitchFamily="34" charset="0"/>
            </a:endParaRPr>
          </a:p>
          <a:p>
            <a:pPr marR="0" lvl="0"/>
            <a:endParaRPr lang="en-US" sz="20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spcBef>
                <a:spcPts val="0"/>
              </a:spcBef>
              <a:spcAft>
                <a:spcPts val="500"/>
              </a:spcAft>
              <a:buFont typeface="Wingdings" panose="05000000000000000000" pitchFamily="2" charset="2"/>
              <a:buChar char=""/>
            </a:pPr>
            <a:r>
              <a:rPr lang="en-US" sz="2000" dirty="0">
                <a:latin typeface="Arial" panose="020B0604020202020204" pitchFamily="34" charset="0"/>
                <a:ea typeface="Times New Roman" panose="02020603050405020304" pitchFamily="18" charset="0"/>
                <a:cs typeface="Arial" panose="020B0604020202020204" pitchFamily="34" charset="0"/>
              </a:rPr>
              <a:t>On </a:t>
            </a:r>
            <a:r>
              <a:rPr lang="en-US" sz="2000" b="1" dirty="0">
                <a:solidFill>
                  <a:srgbClr val="FF0000"/>
                </a:solidFill>
                <a:latin typeface="Arial" panose="020B0604020202020204" pitchFamily="34" charset="0"/>
                <a:ea typeface="Times New Roman" panose="02020603050405020304" pitchFamily="18" charset="0"/>
                <a:cs typeface="Arial" panose="020B0604020202020204" pitchFamily="34" charset="0"/>
              </a:rPr>
              <a:t>February 11, 2020 </a:t>
            </a:r>
            <a:r>
              <a:rPr lang="en-US" sz="2000" dirty="0">
                <a:latin typeface="Arial" panose="020B0604020202020204" pitchFamily="34" charset="0"/>
                <a:ea typeface="Times New Roman" panose="02020603050405020304" pitchFamily="18" charset="0"/>
                <a:cs typeface="Arial" panose="020B0604020202020204" pitchFamily="34" charset="0"/>
              </a:rPr>
              <a:t>the World Health Organization </a:t>
            </a:r>
            <a:r>
              <a:rPr lang="en-US" sz="2000" dirty="0" smtClean="0">
                <a:latin typeface="Arial" panose="020B0604020202020204" pitchFamily="34" charset="0"/>
                <a:ea typeface="Times New Roman" panose="02020603050405020304" pitchFamily="18" charset="0"/>
                <a:cs typeface="Arial" panose="020B0604020202020204" pitchFamily="34" charset="0"/>
              </a:rPr>
              <a:t>announced an </a:t>
            </a:r>
            <a:r>
              <a:rPr lang="en-US" sz="2000" dirty="0">
                <a:latin typeface="Arial" panose="020B0604020202020204" pitchFamily="34" charset="0"/>
                <a:ea typeface="Times New Roman" panose="02020603050405020304" pitchFamily="18" charset="0"/>
                <a:cs typeface="Arial" panose="020B0604020202020204" pitchFamily="34" charset="0"/>
              </a:rPr>
              <a:t>official name for the disease that caused the 2019 novel coronavirus outbreak. The new name of this disease is coronavirus disease 2019, abbreviated as COVID-19. </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2" name="Rectangle 1"/>
          <p:cNvSpPr/>
          <p:nvPr/>
        </p:nvSpPr>
        <p:spPr>
          <a:xfrm>
            <a:off x="527879" y="1927084"/>
            <a:ext cx="10416208" cy="707886"/>
          </a:xfrm>
          <a:prstGeom prst="rect">
            <a:avLst/>
          </a:prstGeom>
        </p:spPr>
        <p:txBody>
          <a:bodyPr wrap="square">
            <a:spAutoFit/>
          </a:bodyPr>
          <a:lstStyle/>
          <a:p>
            <a:pPr marL="342900" indent="-342900">
              <a:buFont typeface="Wingdings" panose="05000000000000000000" pitchFamily="2" charset="2"/>
              <a:buChar char="Ø"/>
            </a:pP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COVID-19 is a new disease, caused by a novel (or new) coronavirus that has not previously been seen in humans.</a:t>
            </a:r>
            <a:endParaRPr lang="en-US" sz="20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20529979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373" y="405737"/>
            <a:ext cx="10349947" cy="1451679"/>
          </a:xfrm>
          <a:prstGeom prst="rect">
            <a:avLst/>
          </a:prstGeom>
        </p:spPr>
        <p:txBody>
          <a:bodyPr wrap="square">
            <a:spAutoFit/>
          </a:bodyPr>
          <a:lstStyle/>
          <a:p>
            <a:pPr marL="342900" marR="0" lvl="0" indent="-342900">
              <a:spcBef>
                <a:spcPts val="0"/>
              </a:spcBef>
              <a:spcAft>
                <a:spcPts val="500"/>
              </a:spcAft>
              <a:buFont typeface="Wingdings" panose="05000000000000000000" pitchFamily="2" charset="2"/>
              <a:buChar char=""/>
            </a:pPr>
            <a:r>
              <a:rPr lang="en-US" sz="2000" dirty="0">
                <a:latin typeface="Arial" panose="020B0604020202020204" pitchFamily="34" charset="0"/>
                <a:ea typeface="Times New Roman" panose="02020603050405020304" pitchFamily="18" charset="0"/>
                <a:cs typeface="Arial" panose="020B0604020202020204" pitchFamily="34" charset="0"/>
              </a:rPr>
              <a:t>In COVID-19, ‘CO’ stands for ‘corona,’ ‘VI’ for ‘virus,’ and ‘D’ for disease. </a:t>
            </a:r>
            <a:endParaRPr lang="en-US" sz="2000" dirty="0" smtClean="0">
              <a:latin typeface="Arial" panose="020B0604020202020204" pitchFamily="34" charset="0"/>
              <a:ea typeface="Times New Roman" panose="02020603050405020304" pitchFamily="18" charset="0"/>
              <a:cs typeface="Arial" panose="020B0604020202020204" pitchFamily="34" charset="0"/>
            </a:endParaRPr>
          </a:p>
          <a:p>
            <a:pPr marR="0" lvl="0">
              <a:spcBef>
                <a:spcPts val="0"/>
              </a:spcBef>
              <a:spcAft>
                <a:spcPts val="500"/>
              </a:spcAft>
            </a:pPr>
            <a:endParaRPr lang="en-US" sz="2000" dirty="0" smtClean="0">
              <a:latin typeface="Arial" panose="020B0604020202020204" pitchFamily="34" charset="0"/>
              <a:ea typeface="Times New Roman" panose="02020603050405020304" pitchFamily="18" charset="0"/>
              <a:cs typeface="Arial" panose="020B0604020202020204" pitchFamily="34" charset="0"/>
            </a:endParaRPr>
          </a:p>
          <a:p>
            <a:pPr marL="342900" marR="0" lvl="0" indent="-342900">
              <a:spcBef>
                <a:spcPts val="0"/>
              </a:spcBef>
              <a:spcAft>
                <a:spcPts val="500"/>
              </a:spcAft>
              <a:buFont typeface="Wingdings" panose="05000000000000000000" pitchFamily="2" charset="2"/>
              <a:buChar char=""/>
            </a:pPr>
            <a:r>
              <a:rPr lang="en-US" sz="2000" dirty="0" smtClean="0">
                <a:solidFill>
                  <a:srgbClr val="212121"/>
                </a:solidFill>
                <a:latin typeface="Arial" panose="020B0604020202020204" pitchFamily="34" charset="0"/>
                <a:ea typeface="Times New Roman" panose="02020603050405020304" pitchFamily="18" charset="0"/>
                <a:cs typeface="Arial" panose="020B0604020202020204" pitchFamily="34" charset="0"/>
              </a:rPr>
              <a:t>The </a:t>
            </a:r>
            <a:r>
              <a:rPr lang="en-US" sz="2000" dirty="0">
                <a:solidFill>
                  <a:srgbClr val="212121"/>
                </a:solidFill>
                <a:latin typeface="Arial" panose="020B0604020202020204" pitchFamily="34" charset="0"/>
                <a:ea typeface="Times New Roman" panose="02020603050405020304" pitchFamily="18" charset="0"/>
                <a:cs typeface="Arial" panose="020B0604020202020204" pitchFamily="34" charset="0"/>
              </a:rPr>
              <a:t>World Health Organization (WHO) on </a:t>
            </a:r>
            <a:r>
              <a:rPr lang="en-US" sz="2000" b="1" dirty="0">
                <a:solidFill>
                  <a:srgbClr val="FF0000"/>
                </a:solidFill>
                <a:latin typeface="Arial" panose="020B0604020202020204" pitchFamily="34" charset="0"/>
                <a:ea typeface="Times New Roman" panose="02020603050405020304" pitchFamily="18" charset="0"/>
                <a:cs typeface="Arial" panose="020B0604020202020204" pitchFamily="34" charset="0"/>
              </a:rPr>
              <a:t>March 11</a:t>
            </a:r>
            <a:r>
              <a:rPr lang="en-US" sz="2000" dirty="0">
                <a:solidFill>
                  <a:srgbClr val="212121"/>
                </a:solidFill>
                <a:latin typeface="Arial" panose="020B0604020202020204" pitchFamily="34" charset="0"/>
                <a:ea typeface="Times New Roman" panose="02020603050405020304" pitchFamily="18" charset="0"/>
                <a:cs typeface="Arial" panose="020B0604020202020204" pitchFamily="34" charset="0"/>
              </a:rPr>
              <a:t>, declared the novel coronavirus (COVID-19) outbreak a global pandemic</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462142" y="2464373"/>
            <a:ext cx="3472361" cy="523220"/>
          </a:xfrm>
          <a:prstGeom prst="rect">
            <a:avLst/>
          </a:prstGeom>
        </p:spPr>
        <p:txBody>
          <a:bodyPr wrap="none">
            <a:spAutoFit/>
          </a:bodyPr>
          <a:lstStyle/>
          <a:p>
            <a:r>
              <a:rPr lang="en-US" sz="2800" b="1" dirty="0">
                <a:latin typeface="Arial" panose="020B0604020202020204" pitchFamily="34" charset="0"/>
                <a:ea typeface="Calibri" panose="020F0502020204030204" pitchFamily="34" charset="0"/>
                <a:cs typeface="Arial" panose="020B0604020202020204" pitchFamily="34" charset="0"/>
              </a:rPr>
              <a:t>Source of the Virus</a:t>
            </a:r>
            <a:endParaRPr lang="en-US" sz="2800" b="1" dirty="0">
              <a:latin typeface="Arial" panose="020B0604020202020204" pitchFamily="34" charset="0"/>
              <a:cs typeface="Arial" panose="020B0604020202020204" pitchFamily="34" charset="0"/>
            </a:endParaRPr>
          </a:p>
        </p:txBody>
      </p:sp>
      <p:sp>
        <p:nvSpPr>
          <p:cNvPr id="4" name="Rectangle 3"/>
          <p:cNvSpPr/>
          <p:nvPr/>
        </p:nvSpPr>
        <p:spPr>
          <a:xfrm>
            <a:off x="324384" y="3215464"/>
            <a:ext cx="10643936" cy="3416320"/>
          </a:xfrm>
          <a:prstGeom prst="rect">
            <a:avLst/>
          </a:prstGeom>
        </p:spPr>
        <p:txBody>
          <a:bodyPr wrap="square">
            <a:spAutoFit/>
          </a:bodyPr>
          <a:lstStyle/>
          <a:p>
            <a:pPr marL="342900" indent="-342900">
              <a:buFont typeface="Wingdings" panose="05000000000000000000" pitchFamily="2" charset="2"/>
              <a:buChar char="Ø"/>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Coronaviruses</a:t>
            </a:r>
            <a:r>
              <a:rPr lang="en-US"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are </a:t>
            </a: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named for the </a:t>
            </a:r>
            <a:r>
              <a:rPr lang="en-US" sz="2400" b="1" dirty="0">
                <a:solidFill>
                  <a:srgbClr val="FF0000"/>
                </a:solidFill>
                <a:latin typeface="Arial" panose="020B0604020202020204" pitchFamily="34" charset="0"/>
                <a:ea typeface="Times New Roman" panose="02020603050405020304" pitchFamily="18" charset="0"/>
                <a:cs typeface="Arial" panose="020B0604020202020204" pitchFamily="34" charset="0"/>
              </a:rPr>
              <a:t>crown-like spikes </a:t>
            </a: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on their surfaces, are a large family of viruses that are common in people and many different species of animals, including camels, cattle, cats, and bats</a:t>
            </a:r>
            <a:r>
              <a:rPr lang="en-US" sz="2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t>
            </a:r>
          </a:p>
          <a:p>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There are many </a:t>
            </a:r>
            <a:r>
              <a:rPr lang="en-US" sz="2400" dirty="0">
                <a:latin typeface="Arial" panose="020B0604020202020204" pitchFamily="34" charset="0"/>
                <a:ea typeface="Times New Roman" panose="02020603050405020304" pitchFamily="18" charset="0"/>
                <a:cs typeface="Arial" panose="020B0604020202020204" pitchFamily="34" charset="0"/>
              </a:rPr>
              <a:t>types of human coronaviruses, including some that commonly cause </a:t>
            </a:r>
            <a:r>
              <a:rPr lang="en-US" sz="2400" dirty="0" smtClean="0">
                <a:latin typeface="Arial" panose="020B0604020202020204" pitchFamily="34" charset="0"/>
                <a:ea typeface="Times New Roman" panose="02020603050405020304" pitchFamily="18" charset="0"/>
                <a:cs typeface="Arial" panose="020B0604020202020204" pitchFamily="34" charset="0"/>
              </a:rPr>
              <a:t>mild-</a:t>
            </a:r>
            <a:r>
              <a:rPr lang="en-US" sz="2400" dirty="0" err="1" smtClean="0">
                <a:latin typeface="Arial" panose="020B0604020202020204" pitchFamily="34" charset="0"/>
                <a:ea typeface="Times New Roman" panose="02020603050405020304" pitchFamily="18" charset="0"/>
                <a:cs typeface="Arial" panose="020B0604020202020204" pitchFamily="34" charset="0"/>
              </a:rPr>
              <a:t>servere</a:t>
            </a:r>
            <a:r>
              <a:rPr lang="en-US" sz="2400" dirty="0" smtClean="0">
                <a:latin typeface="Arial" panose="020B0604020202020204" pitchFamily="34" charset="0"/>
                <a:ea typeface="Times New Roman" panose="02020603050405020304" pitchFamily="18" charset="0"/>
                <a:cs typeface="Arial" panose="020B0604020202020204" pitchFamily="34" charset="0"/>
              </a:rPr>
              <a:t> upper-respiratory </a:t>
            </a:r>
            <a:r>
              <a:rPr lang="en-US" sz="2400" dirty="0">
                <a:latin typeface="Arial" panose="020B0604020202020204" pitchFamily="34" charset="0"/>
                <a:ea typeface="Times New Roman" panose="02020603050405020304" pitchFamily="18" charset="0"/>
                <a:cs typeface="Arial" panose="020B0604020202020204" pitchFamily="34" charset="0"/>
              </a:rPr>
              <a:t>tract </a:t>
            </a:r>
            <a:r>
              <a:rPr lang="en-US" sz="2400" dirty="0" smtClean="0">
                <a:latin typeface="Arial" panose="020B0604020202020204" pitchFamily="34" charset="0"/>
                <a:ea typeface="Times New Roman" panose="02020603050405020304" pitchFamily="18" charset="0"/>
                <a:cs typeface="Arial" panose="020B0604020202020204" pitchFamily="34" charset="0"/>
              </a:rPr>
              <a:t>illnesses. </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There </a:t>
            </a:r>
            <a:r>
              <a:rPr lang="en-US" sz="2400" dirty="0">
                <a:latin typeface="Arial" panose="020B0604020202020204" pitchFamily="34" charset="0"/>
                <a:cs typeface="Arial" panose="020B0604020202020204" pitchFamily="34" charset="0"/>
              </a:rPr>
              <a:t>are four main sub-groupings of coronaviruses, known as </a:t>
            </a:r>
            <a:r>
              <a:rPr lang="en-US" sz="2400" b="1" dirty="0">
                <a:solidFill>
                  <a:srgbClr val="FF0000"/>
                </a:solidFill>
                <a:latin typeface="Arial" panose="020B0604020202020204" pitchFamily="34" charset="0"/>
                <a:cs typeface="Arial" panose="020B0604020202020204" pitchFamily="34" charset="0"/>
              </a:rPr>
              <a:t>alpha</a:t>
            </a:r>
            <a:r>
              <a:rPr lang="en-US" sz="2400" dirty="0">
                <a:latin typeface="Arial" panose="020B0604020202020204" pitchFamily="34" charset="0"/>
                <a:cs typeface="Arial" panose="020B0604020202020204" pitchFamily="34" charset="0"/>
              </a:rPr>
              <a:t>, </a:t>
            </a:r>
            <a:r>
              <a:rPr lang="en-US" sz="2400" b="1" dirty="0">
                <a:solidFill>
                  <a:srgbClr val="FF0000"/>
                </a:solidFill>
                <a:latin typeface="Arial" panose="020B0604020202020204" pitchFamily="34" charset="0"/>
                <a:cs typeface="Arial" panose="020B0604020202020204" pitchFamily="34" charset="0"/>
              </a:rPr>
              <a:t>beta</a:t>
            </a:r>
            <a:r>
              <a:rPr lang="en-US" sz="2400" dirty="0">
                <a:latin typeface="Arial" panose="020B0604020202020204" pitchFamily="34" charset="0"/>
                <a:cs typeface="Arial" panose="020B0604020202020204" pitchFamily="34" charset="0"/>
              </a:rPr>
              <a:t>, </a:t>
            </a:r>
            <a:r>
              <a:rPr lang="en-US" sz="2400" b="1" dirty="0">
                <a:solidFill>
                  <a:srgbClr val="FF0000"/>
                </a:solidFill>
                <a:latin typeface="Arial" panose="020B0604020202020204" pitchFamily="34" charset="0"/>
                <a:cs typeface="Arial" panose="020B0604020202020204" pitchFamily="34" charset="0"/>
              </a:rPr>
              <a:t>gamma</a:t>
            </a:r>
            <a:r>
              <a:rPr lang="en-US" sz="2400" dirty="0">
                <a:latin typeface="Arial" panose="020B0604020202020204" pitchFamily="34" charset="0"/>
                <a:cs typeface="Arial" panose="020B0604020202020204" pitchFamily="34" charset="0"/>
              </a:rPr>
              <a:t>, and </a:t>
            </a:r>
            <a:r>
              <a:rPr lang="en-US" sz="2400" b="1" dirty="0">
                <a:solidFill>
                  <a:srgbClr val="FF0000"/>
                </a:solidFill>
                <a:latin typeface="Arial" panose="020B0604020202020204" pitchFamily="34" charset="0"/>
                <a:cs typeface="Arial" panose="020B0604020202020204" pitchFamily="34" charset="0"/>
              </a:rPr>
              <a:t>delta</a:t>
            </a:r>
            <a:r>
              <a:rPr lang="en-US" sz="24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016510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708" y="0"/>
            <a:ext cx="10460736" cy="3477875"/>
          </a:xfrm>
          <a:prstGeom prst="rect">
            <a:avLst/>
          </a:prstGeom>
        </p:spPr>
        <p:txBody>
          <a:bodyPr wrap="square">
            <a:spAutoFit/>
          </a:bodyPr>
          <a:lstStyle/>
          <a:p>
            <a:endParaRPr lang="en-US" sz="2000" dirty="0">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Wingdings" panose="05000000000000000000" pitchFamily="2" charset="2"/>
              <a:buChar char="Ø"/>
            </a:pPr>
            <a:r>
              <a:rPr lang="en-US" sz="2000" b="1" dirty="0">
                <a:solidFill>
                  <a:srgbClr val="FF0000"/>
                </a:solidFill>
                <a:latin typeface="Arial" panose="020B0604020202020204" pitchFamily="34" charset="0"/>
                <a:ea typeface="Times New Roman" panose="02020603050405020304" pitchFamily="18" charset="0"/>
                <a:cs typeface="Arial" panose="020B0604020202020204" pitchFamily="34" charset="0"/>
              </a:rPr>
              <a:t>SARS-CoV-2 virus is a beta coronavirus, like MERS-</a:t>
            </a:r>
            <a:r>
              <a:rPr lang="en-US" sz="2000" b="1" dirty="0" err="1">
                <a:solidFill>
                  <a:srgbClr val="FF0000"/>
                </a:solidFill>
                <a:latin typeface="Arial" panose="020B0604020202020204" pitchFamily="34" charset="0"/>
                <a:ea typeface="Times New Roman" panose="02020603050405020304" pitchFamily="18" charset="0"/>
                <a:cs typeface="Arial" panose="020B0604020202020204" pitchFamily="34" charset="0"/>
              </a:rPr>
              <a:t>CoV</a:t>
            </a:r>
            <a:r>
              <a:rPr lang="en-US" sz="2000" b="1" dirty="0">
                <a:solidFill>
                  <a:srgbClr val="FF0000"/>
                </a:solidFill>
                <a:latin typeface="Arial" panose="020B0604020202020204" pitchFamily="34" charset="0"/>
                <a:ea typeface="Times New Roman" panose="02020603050405020304" pitchFamily="18" charset="0"/>
                <a:cs typeface="Arial" panose="020B0604020202020204" pitchFamily="34" charset="0"/>
              </a:rPr>
              <a:t> and SARS-</a:t>
            </a:r>
            <a:r>
              <a:rPr lang="en-US" sz="2000" b="1" dirty="0" err="1">
                <a:solidFill>
                  <a:srgbClr val="FF0000"/>
                </a:solidFill>
                <a:latin typeface="Arial" panose="020B0604020202020204" pitchFamily="34" charset="0"/>
                <a:ea typeface="Times New Roman" panose="02020603050405020304" pitchFamily="18" charset="0"/>
                <a:cs typeface="Arial" panose="020B0604020202020204" pitchFamily="34" charset="0"/>
              </a:rPr>
              <a:t>CoV</a:t>
            </a:r>
            <a:r>
              <a:rPr lang="en-US" sz="2000" b="1" dirty="0">
                <a:solidFill>
                  <a:srgbClr val="FF0000"/>
                </a:solidFill>
                <a:latin typeface="Arial" panose="020B0604020202020204" pitchFamily="34" charset="0"/>
                <a:ea typeface="Times New Roman" panose="02020603050405020304" pitchFamily="18" charset="0"/>
                <a:cs typeface="Arial" panose="020B0604020202020204" pitchFamily="34" charset="0"/>
              </a:rPr>
              <a:t>. </a:t>
            </a:r>
            <a:endParaRPr lang="en-US" sz="2000" b="1" dirty="0" smtClean="0">
              <a:solidFill>
                <a:srgbClr val="FF0000"/>
              </a:solidFill>
              <a:latin typeface="Arial" panose="020B0604020202020204" pitchFamily="34" charset="0"/>
              <a:ea typeface="Times New Roman" panose="02020603050405020304" pitchFamily="18" charset="0"/>
              <a:cs typeface="Arial" panose="020B0604020202020204" pitchFamily="34" charset="0"/>
            </a:endParaRPr>
          </a:p>
          <a:p>
            <a:endParaRPr lang="en-US" sz="2000" dirty="0">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Wingdings" panose="05000000000000000000" pitchFamily="2" charset="2"/>
              <a:buChar char="Ø"/>
            </a:pPr>
            <a:r>
              <a:rPr lang="en-US" sz="2000" dirty="0">
                <a:latin typeface="Arial" panose="020B0604020202020204" pitchFamily="34" charset="0"/>
                <a:ea typeface="Times New Roman" panose="02020603050405020304" pitchFamily="18" charset="0"/>
                <a:cs typeface="Arial" panose="020B0604020202020204" pitchFamily="34" charset="0"/>
              </a:rPr>
              <a:t>All three of these viruses have their origins in bats</a:t>
            </a:r>
            <a:r>
              <a:rPr lang="en-US" sz="2000" dirty="0" smtClean="0">
                <a:latin typeface="Arial" panose="020B0604020202020204" pitchFamily="34" charset="0"/>
                <a:ea typeface="Times New Roman" panose="02020603050405020304" pitchFamily="18" charset="0"/>
                <a:cs typeface="Arial" panose="020B0604020202020204" pitchFamily="34" charset="0"/>
              </a:rPr>
              <a:t>.</a:t>
            </a:r>
          </a:p>
          <a:p>
            <a:endParaRPr lang="en-US" sz="2000" dirty="0">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Wingdings" panose="05000000000000000000" pitchFamily="2" charset="2"/>
              <a:buChar char="Ø"/>
            </a:pPr>
            <a:r>
              <a:rPr lang="en-US" sz="2000" dirty="0">
                <a:latin typeface="Arial" panose="020B0604020202020204" pitchFamily="34" charset="0"/>
                <a:ea typeface="Times New Roman" panose="02020603050405020304" pitchFamily="18" charset="0"/>
                <a:cs typeface="Arial" panose="020B0604020202020204" pitchFamily="34" charset="0"/>
              </a:rPr>
              <a:t> The sequences from U.S. patients are similar to the one that China initially posted, suggesting a likely single, recent emergence of this virus from an animal reservoir. </a:t>
            </a:r>
            <a:endParaRPr lang="en-US" sz="2000" dirty="0" smtClean="0">
              <a:latin typeface="Arial" panose="020B0604020202020204" pitchFamily="34" charset="0"/>
              <a:ea typeface="Times New Roman" panose="02020603050405020304" pitchFamily="18" charset="0"/>
              <a:cs typeface="Arial" panose="020B0604020202020204" pitchFamily="34" charset="0"/>
            </a:endParaRPr>
          </a:p>
          <a:p>
            <a:endParaRPr lang="en-US" sz="2000" dirty="0">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Wingdings" panose="05000000000000000000" pitchFamily="2" charset="2"/>
              <a:buChar char="Ø"/>
            </a:pPr>
            <a:r>
              <a:rPr lang="en-US" sz="2000" dirty="0">
                <a:latin typeface="Arial" panose="020B0604020202020204" pitchFamily="34" charset="0"/>
                <a:ea typeface="Times New Roman" panose="02020603050405020304" pitchFamily="18" charset="0"/>
                <a:cs typeface="Arial" panose="020B0604020202020204" pitchFamily="34" charset="0"/>
              </a:rPr>
              <a:t>However, the original source of viral transmission to humans remains unclear, as does whether the strain became pathogenic before or after the spillover event.</a:t>
            </a:r>
          </a:p>
          <a:p>
            <a:r>
              <a:rPr lang="en-US" sz="2000" dirty="0">
                <a:latin typeface="Arial" panose="020B0604020202020204" pitchFamily="34" charset="0"/>
                <a:ea typeface="Times New Roman" panose="02020603050405020304" pitchFamily="18" charset="0"/>
                <a:cs typeface="Arial" panose="020B0604020202020204" pitchFamily="34" charset="0"/>
              </a:rPr>
              <a:t> </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339345" y="3199563"/>
            <a:ext cx="11335419" cy="3724353"/>
          </a:xfrm>
          <a:prstGeom prst="rect">
            <a:avLst/>
          </a:prstGeom>
        </p:spPr>
        <p:txBody>
          <a:bodyPr wrap="square">
            <a:spAutoFit/>
          </a:bodyPr>
          <a:lstStyle/>
          <a:p>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Human coronaviruses were first identified in the </a:t>
            </a:r>
            <a:r>
              <a:rPr lang="en-US" b="1" dirty="0">
                <a:solidFill>
                  <a:srgbClr val="FF0000"/>
                </a:solidFill>
                <a:latin typeface="Arial" panose="020B0604020202020204" pitchFamily="34" charset="0"/>
                <a:ea typeface="Times New Roman" panose="02020603050405020304" pitchFamily="18" charset="0"/>
                <a:cs typeface="Arial" panose="020B0604020202020204" pitchFamily="34" charset="0"/>
              </a:rPr>
              <a:t>mid-1960s</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The seven coronaviruses that can infect people are:</a:t>
            </a:r>
            <a:endParaRPr lang="en-US" dirty="0">
              <a:latin typeface="Arial" panose="020B0604020202020204" pitchFamily="34" charset="0"/>
              <a:ea typeface="Times New Roman" panose="02020603050405020304" pitchFamily="18" charset="0"/>
              <a:cs typeface="Arial" panose="020B0604020202020204" pitchFamily="34" charset="0"/>
            </a:endParaRPr>
          </a:p>
          <a:p>
            <a:pPr>
              <a:lnSpc>
                <a:spcPct val="107000"/>
              </a:lnSpc>
              <a:spcBef>
                <a:spcPts val="200"/>
              </a:spcBef>
            </a:pPr>
            <a:r>
              <a:rPr lang="en-US" b="1" dirty="0">
                <a:solidFill>
                  <a:srgbClr val="FF0000"/>
                </a:solidFill>
                <a:latin typeface="Arial" panose="020B0604020202020204" pitchFamily="34" charset="0"/>
                <a:ea typeface="Times New Roman" panose="02020603050405020304" pitchFamily="18" charset="0"/>
                <a:cs typeface="Arial" panose="020B0604020202020204" pitchFamily="34" charset="0"/>
              </a:rPr>
              <a:t>Common human coronaviruses</a:t>
            </a:r>
          </a:p>
          <a:p>
            <a:pPr marL="342900" marR="0" lvl="0" indent="-342900">
              <a:lnSpc>
                <a:spcPct val="107000"/>
              </a:lnSpc>
              <a:spcBef>
                <a:spcPts val="0"/>
              </a:spcBef>
              <a:spcAft>
                <a:spcPts val="800"/>
              </a:spcAft>
              <a:buFont typeface="+mj-lt"/>
              <a:buAutoNum type="arabicPeriod"/>
              <a:tabLst>
                <a:tab pos="457200" algn="l"/>
              </a:tabLst>
            </a:pP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229E (alpha coronavirus)</a:t>
            </a:r>
            <a:endParaRPr lang="en-US" dirty="0">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NL63 (alpha coronavirus)</a:t>
            </a:r>
            <a:endParaRPr lang="en-US" dirty="0">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OC43 (beta coronavirus)</a:t>
            </a:r>
            <a:endParaRPr lang="en-US" dirty="0">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HKU1 (beta coronavirus)</a:t>
            </a:r>
            <a:endParaRPr lang="en-US" dirty="0">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MERS-</a:t>
            </a:r>
            <a:r>
              <a:rPr lang="en-US" dirty="0" err="1">
                <a:solidFill>
                  <a:srgbClr val="000000"/>
                </a:solidFill>
                <a:latin typeface="Arial" panose="020B0604020202020204" pitchFamily="34" charset="0"/>
                <a:ea typeface="Calibri" panose="020F0502020204030204" pitchFamily="34" charset="0"/>
                <a:cs typeface="Arial" panose="020B0604020202020204" pitchFamily="34" charset="0"/>
              </a:rPr>
              <a:t>CoV</a:t>
            </a: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 (beta coronavirus)</a:t>
            </a:r>
            <a:endParaRPr lang="en-US" dirty="0">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rPr>
              <a:t>SARS-</a:t>
            </a:r>
            <a:r>
              <a:rPr lang="en-US" dirty="0" err="1" smtClean="0">
                <a:solidFill>
                  <a:srgbClr val="000000"/>
                </a:solidFill>
                <a:latin typeface="Arial" panose="020B0604020202020204" pitchFamily="34" charset="0"/>
                <a:ea typeface="Calibri" panose="020F0502020204030204" pitchFamily="34" charset="0"/>
                <a:cs typeface="Arial" panose="020B0604020202020204" pitchFamily="34" charset="0"/>
              </a:rPr>
              <a:t>CoV</a:t>
            </a:r>
            <a:r>
              <a:rPr lang="en-US" dirty="0" smtClean="0">
                <a:solidFill>
                  <a:srgbClr val="000000"/>
                </a:solidFill>
                <a:latin typeface="Arial" panose="020B0604020202020204" pitchFamily="34" charset="0"/>
                <a:ea typeface="Calibri" panose="020F0502020204030204" pitchFamily="34" charset="0"/>
                <a:cs typeface="Arial" panose="020B0604020202020204" pitchFamily="34" charset="0"/>
              </a:rPr>
              <a:t> (beta coronavirus)</a:t>
            </a:r>
            <a:endParaRPr lang="en-US" dirty="0">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dirty="0">
                <a:solidFill>
                  <a:srgbClr val="000000"/>
                </a:solidFill>
                <a:latin typeface="Arial" panose="020B0604020202020204" pitchFamily="34" charset="0"/>
                <a:ea typeface="Calibri" panose="020F0502020204030204" pitchFamily="34" charset="0"/>
                <a:cs typeface="Arial" panose="020B0604020202020204" pitchFamily="34" charset="0"/>
              </a:rPr>
              <a:t>SARS-CoV-2 (beta coronavirus)</a:t>
            </a:r>
            <a:endParaRPr lang="en-US"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3391619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3241" y="346532"/>
            <a:ext cx="6531812" cy="6299032"/>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Ø"/>
            </a:pPr>
            <a:r>
              <a:rPr lang="en-US" sz="3200" dirty="0" smtClean="0">
                <a:latin typeface="Arial" panose="020B0604020202020204" pitchFamily="34" charset="0"/>
                <a:ea typeface="Calibri" panose="020F0502020204030204" pitchFamily="34" charset="0"/>
                <a:cs typeface="Arial" panose="020B0604020202020204" pitchFamily="34" charset="0"/>
              </a:rPr>
              <a:t>Red </a:t>
            </a:r>
            <a:r>
              <a:rPr lang="en-US" sz="3200" dirty="0">
                <a:latin typeface="Arial" panose="020B0604020202020204" pitchFamily="34" charset="0"/>
                <a:ea typeface="Calibri" panose="020F0502020204030204" pitchFamily="34" charset="0"/>
                <a:cs typeface="Arial" panose="020B0604020202020204" pitchFamily="34" charset="0"/>
              </a:rPr>
              <a:t>protrusions: spike </a:t>
            </a:r>
            <a:r>
              <a:rPr lang="en-US" sz="3200" dirty="0" smtClean="0">
                <a:latin typeface="Arial" panose="020B0604020202020204" pitchFamily="34" charset="0"/>
                <a:ea typeface="Calibri" panose="020F0502020204030204" pitchFamily="34" charset="0"/>
                <a:cs typeface="Arial" panose="020B0604020202020204" pitchFamily="34" charset="0"/>
              </a:rPr>
              <a:t>proteins(S</a:t>
            </a:r>
            <a:r>
              <a:rPr lang="en-US" sz="3200" dirty="0">
                <a:latin typeface="Arial" panose="020B0604020202020204" pitchFamily="34" charset="0"/>
                <a:ea typeface="Calibri" panose="020F0502020204030204" pitchFamily="34" charset="0"/>
                <a:cs typeface="Arial" panose="020B0604020202020204" pitchFamily="34" charset="0"/>
              </a:rPr>
              <a:t>) </a:t>
            </a:r>
          </a:p>
          <a:p>
            <a:pPr marL="457200" indent="-457200">
              <a:lnSpc>
                <a:spcPct val="107000"/>
              </a:lnSpc>
              <a:spcAft>
                <a:spcPts val="800"/>
              </a:spcAft>
              <a:buFont typeface="Wingdings" panose="05000000000000000000" pitchFamily="2" charset="2"/>
              <a:buChar char="Ø"/>
            </a:pPr>
            <a:r>
              <a:rPr lang="en-US" sz="3200" dirty="0" smtClean="0">
                <a:latin typeface="Arial" panose="020B0604020202020204" pitchFamily="34" charset="0"/>
                <a:ea typeface="Calibri" panose="020F0502020204030204" pitchFamily="34" charset="0"/>
                <a:cs typeface="Arial" panose="020B0604020202020204" pitchFamily="34" charset="0"/>
              </a:rPr>
              <a:t>Grey </a:t>
            </a:r>
            <a:r>
              <a:rPr lang="en-US" sz="3200" dirty="0">
                <a:latin typeface="Arial" panose="020B0604020202020204" pitchFamily="34" charset="0"/>
                <a:ea typeface="Calibri" panose="020F0502020204030204" pitchFamily="34" charset="0"/>
                <a:cs typeface="Arial" panose="020B0604020202020204" pitchFamily="34" charset="0"/>
              </a:rPr>
              <a:t>coating: the envelope, composed mainly of lipids, which can be destroyed with alcohol or </a:t>
            </a:r>
            <a:r>
              <a:rPr lang="en-US" sz="3200" dirty="0" smtClean="0">
                <a:latin typeface="Arial" panose="020B0604020202020204" pitchFamily="34" charset="0"/>
                <a:ea typeface="Calibri" panose="020F0502020204030204" pitchFamily="34" charset="0"/>
                <a:cs typeface="Arial" panose="020B0604020202020204" pitchFamily="34" charset="0"/>
              </a:rPr>
              <a:t>soap.</a:t>
            </a:r>
            <a:endParaRPr lang="en-US" sz="3200" dirty="0">
              <a:latin typeface="Arial" panose="020B0604020202020204" pitchFamily="34" charset="0"/>
              <a:ea typeface="Calibri" panose="020F0502020204030204" pitchFamily="34" charset="0"/>
              <a:cs typeface="Arial" panose="020B0604020202020204" pitchFamily="34" charset="0"/>
            </a:endParaRPr>
          </a:p>
          <a:p>
            <a:pPr marL="457200" indent="-457200">
              <a:lnSpc>
                <a:spcPct val="107000"/>
              </a:lnSpc>
              <a:spcAft>
                <a:spcPts val="800"/>
              </a:spcAft>
              <a:buFont typeface="Wingdings" panose="05000000000000000000" pitchFamily="2" charset="2"/>
              <a:buChar char="Ø"/>
            </a:pPr>
            <a:r>
              <a:rPr lang="en-US" sz="3200" dirty="0" smtClean="0">
                <a:latin typeface="Arial" panose="020B0604020202020204" pitchFamily="34" charset="0"/>
                <a:ea typeface="Calibri" panose="020F0502020204030204" pitchFamily="34" charset="0"/>
                <a:cs typeface="Arial" panose="020B0604020202020204" pitchFamily="34" charset="0"/>
              </a:rPr>
              <a:t>Yellow </a:t>
            </a:r>
            <a:r>
              <a:rPr lang="en-US" sz="3200" dirty="0">
                <a:latin typeface="Arial" panose="020B0604020202020204" pitchFamily="34" charset="0"/>
                <a:ea typeface="Calibri" panose="020F0502020204030204" pitchFamily="34" charset="0"/>
                <a:cs typeface="Arial" panose="020B0604020202020204" pitchFamily="34" charset="0"/>
              </a:rPr>
              <a:t>deposits: envelope proteins (E) </a:t>
            </a:r>
          </a:p>
          <a:p>
            <a:pPr marL="457200" indent="-457200">
              <a:lnSpc>
                <a:spcPct val="107000"/>
              </a:lnSpc>
              <a:spcAft>
                <a:spcPts val="800"/>
              </a:spcAft>
              <a:buFont typeface="Wingdings" panose="05000000000000000000" pitchFamily="2" charset="2"/>
              <a:buChar char="Ø"/>
            </a:pPr>
            <a:r>
              <a:rPr lang="en-US" sz="3200" dirty="0" smtClean="0">
                <a:latin typeface="Arial" panose="020B0604020202020204" pitchFamily="34" charset="0"/>
                <a:ea typeface="Calibri" panose="020F0502020204030204" pitchFamily="34" charset="0"/>
                <a:cs typeface="Arial" panose="020B0604020202020204" pitchFamily="34" charset="0"/>
              </a:rPr>
              <a:t>Orange </a:t>
            </a:r>
            <a:r>
              <a:rPr lang="en-US" sz="3200" dirty="0">
                <a:latin typeface="Arial" panose="020B0604020202020204" pitchFamily="34" charset="0"/>
                <a:ea typeface="Calibri" panose="020F0502020204030204" pitchFamily="34" charset="0"/>
                <a:cs typeface="Arial" panose="020B0604020202020204" pitchFamily="34" charset="0"/>
              </a:rPr>
              <a:t>deposits: membrane proteins (M) </a:t>
            </a:r>
          </a:p>
          <a:p>
            <a:pPr>
              <a:lnSpc>
                <a:spcPct val="107000"/>
              </a:lnSpc>
              <a:spcAft>
                <a:spcPts val="800"/>
              </a:spcAft>
            </a:pPr>
            <a:endParaRPr lang="en-US" sz="3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Rectangle 3"/>
          <p:cNvSpPr/>
          <p:nvPr/>
        </p:nvSpPr>
        <p:spPr>
          <a:xfrm>
            <a:off x="6594981" y="4225807"/>
            <a:ext cx="5323765" cy="454612"/>
          </a:xfrm>
          <a:prstGeom prst="rect">
            <a:avLst/>
          </a:prstGeom>
        </p:spPr>
        <p:txBody>
          <a:bodyPr wrap="none">
            <a:spAutoFit/>
          </a:bodyPr>
          <a:lstStyle/>
          <a:p>
            <a:pPr>
              <a:lnSpc>
                <a:spcPct val="107000"/>
              </a:lnSpc>
              <a:spcAft>
                <a:spcPts val="800"/>
              </a:spcAft>
            </a:pPr>
            <a:r>
              <a:rPr lang="en-US" sz="2200" b="1" dirty="0" smtClean="0">
                <a:latin typeface="Times New Roman" panose="02020603050405020304" pitchFamily="18" charset="0"/>
                <a:ea typeface="Calibri" panose="020F0502020204030204" pitchFamily="34" charset="0"/>
                <a:cs typeface="Times New Roman" panose="02020603050405020304" pitchFamily="18" charset="0"/>
              </a:rPr>
              <a:t>Fig. 1. Illustration </a:t>
            </a:r>
            <a:r>
              <a:rPr lang="en-US" sz="2200" b="1" dirty="0">
                <a:latin typeface="Times New Roman" panose="02020603050405020304" pitchFamily="18" charset="0"/>
                <a:ea typeface="Calibri" panose="020F0502020204030204" pitchFamily="34" charset="0"/>
                <a:cs typeface="Times New Roman" panose="02020603050405020304" pitchFamily="18" charset="0"/>
              </a:rPr>
              <a:t>of a SARS-CoV-2 virion</a:t>
            </a:r>
            <a:endParaRPr lang="en-US" sz="220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4981" y="346532"/>
            <a:ext cx="5418509" cy="3639128"/>
          </a:xfrm>
          <a:prstGeom prst="rect">
            <a:avLst/>
          </a:prstGeom>
        </p:spPr>
      </p:pic>
    </p:spTree>
    <p:extLst>
      <p:ext uri="{BB962C8B-B14F-4D97-AF65-F5344CB8AC3E}">
        <p14:creationId xmlns:p14="http://schemas.microsoft.com/office/powerpoint/2010/main" val="11944401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37298" y="326860"/>
            <a:ext cx="9114996" cy="553357"/>
          </a:xfrm>
          <a:prstGeom prst="rect">
            <a:avLst/>
          </a:prstGeom>
        </p:spPr>
        <p:txBody>
          <a:bodyPr wrap="none">
            <a:spAutoFit/>
          </a:bodyPr>
          <a:lstStyle/>
          <a:p>
            <a:pPr>
              <a:lnSpc>
                <a:spcPct val="107000"/>
              </a:lnSpc>
              <a:spcBef>
                <a:spcPts val="200"/>
              </a:spcBef>
            </a:pPr>
            <a:r>
              <a:rPr lang="en-US" sz="28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Respiratory viruses are transmitted in multiple ways</a:t>
            </a:r>
            <a:endParaRPr lang="en-US" sz="2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Rectangle 3"/>
          <p:cNvSpPr/>
          <p:nvPr/>
        </p:nvSpPr>
        <p:spPr>
          <a:xfrm>
            <a:off x="579120" y="880217"/>
            <a:ext cx="8830056" cy="707886"/>
          </a:xfrm>
          <a:prstGeom prst="rect">
            <a:avLst/>
          </a:prstGeom>
        </p:spPr>
        <p:txBody>
          <a:bodyPr wrap="square">
            <a:spAutoFit/>
          </a:bodyPr>
          <a:lstStyle/>
          <a:p>
            <a:r>
              <a:rPr lang="en-US" sz="2000" dirty="0">
                <a:solidFill>
                  <a:srgbClr val="000000"/>
                </a:solidFill>
                <a:latin typeface="Arial" panose="020B0604020202020204" pitchFamily="34" charset="0"/>
                <a:ea typeface="Times New Roman" panose="02020603050405020304" pitchFamily="18" charset="0"/>
              </a:rPr>
              <a:t>Infections with respiratory viruses are principally transmitted through three modes: </a:t>
            </a:r>
            <a:r>
              <a:rPr lang="en-US" sz="2000" b="1" dirty="0">
                <a:solidFill>
                  <a:srgbClr val="FF0000"/>
                </a:solidFill>
                <a:latin typeface="Arial" panose="020B0604020202020204" pitchFamily="34" charset="0"/>
                <a:ea typeface="Times New Roman" panose="02020603050405020304" pitchFamily="18" charset="0"/>
              </a:rPr>
              <a:t>contact (direct or indirect), droplet, and airborne</a:t>
            </a:r>
            <a:r>
              <a:rPr lang="en-US" sz="2000" dirty="0">
                <a:solidFill>
                  <a:srgbClr val="000000"/>
                </a:solidFill>
                <a:latin typeface="Arial" panose="020B0604020202020204" pitchFamily="34"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579120" y="1777763"/>
            <a:ext cx="11119104" cy="5080237"/>
          </a:xfrm>
          <a:prstGeom prst="rect">
            <a:avLst/>
          </a:prstGeom>
        </p:spPr>
        <p:txBody>
          <a:bodyPr wrap="square">
            <a:spAutoFit/>
          </a:bodyPr>
          <a:lstStyle/>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r>
              <a:rPr lang="en-US" sz="2000" b="1" dirty="0">
                <a:solidFill>
                  <a:srgbClr val="000000"/>
                </a:solidFill>
                <a:latin typeface="Arial" panose="020B0604020202020204" pitchFamily="34" charset="0"/>
                <a:ea typeface="Calibri" panose="020F0502020204030204" pitchFamily="34" charset="0"/>
                <a:cs typeface="Arial" panose="020B0604020202020204" pitchFamily="34" charset="0"/>
              </a:rPr>
              <a:t>Contact transmission</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 is infection spread through direct contact with an infectious person (e.g., touching during a handshake) or with an article or surface that has become contaminated. The latter is sometimes referred to as “fomite transmission</a:t>
            </a: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a:t>
            </a:r>
          </a:p>
          <a:p>
            <a:pPr marR="0" lvl="0">
              <a:lnSpc>
                <a:spcPct val="107000"/>
              </a:lnSpc>
              <a:spcBef>
                <a:spcPts val="0"/>
              </a:spcBef>
              <a:spcAft>
                <a:spcPts val="800"/>
              </a:spcAft>
              <a:buSzPts val="1000"/>
              <a:tabLst>
                <a:tab pos="457200" algn="l"/>
              </a:tabLst>
            </a:pPr>
            <a:endParaRPr lang="en-US" sz="20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342900" indent="-342900">
              <a:lnSpc>
                <a:spcPct val="107000"/>
              </a:lnSpc>
              <a:spcAft>
                <a:spcPts val="800"/>
              </a:spcAft>
              <a:buSzPts val="1000"/>
              <a:buFont typeface="Wingdings" panose="05000000000000000000" pitchFamily="2" charset="2"/>
              <a:buChar char="Ø"/>
              <a:tabLst>
                <a:tab pos="457200" algn="l"/>
              </a:tabLst>
            </a:pPr>
            <a:r>
              <a:rPr lang="en-US" sz="2000" b="1" dirty="0">
                <a:solidFill>
                  <a:srgbClr val="000000"/>
                </a:solidFill>
                <a:latin typeface="Arial" panose="020B0604020202020204" pitchFamily="34" charset="0"/>
                <a:ea typeface="Calibri" panose="020F0502020204030204" pitchFamily="34" charset="0"/>
                <a:cs typeface="Arial" panose="020B0604020202020204" pitchFamily="34" charset="0"/>
              </a:rPr>
              <a:t>Droplet transmission</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 is infection spread through exposure to virus-containing respiratory droplets (i.e., larger and smaller droplets and particles) exhaled by an infectious person. Transmission is most likely to occur when someone is close to the infectious person, generally within about 6 feet</a:t>
            </a: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 </a:t>
            </a:r>
            <a:r>
              <a:rPr lang="en-US" b="1" dirty="0" smtClean="0">
                <a:solidFill>
                  <a:srgbClr val="FF0000"/>
                </a:solidFill>
                <a:latin typeface="Arial" panose="020B0604020202020204" pitchFamily="34" charset="0"/>
                <a:cs typeface="Arial" panose="020B0604020202020204" pitchFamily="34" charset="0"/>
              </a:rPr>
              <a:t>The </a:t>
            </a:r>
            <a:r>
              <a:rPr lang="en-US" b="1" dirty="0">
                <a:solidFill>
                  <a:srgbClr val="FF0000"/>
                </a:solidFill>
                <a:latin typeface="Arial" panose="020B0604020202020204" pitchFamily="34" charset="0"/>
                <a:cs typeface="Arial" panose="020B0604020202020204" pitchFamily="34" charset="0"/>
              </a:rPr>
              <a:t>major mode of transmission of SARS viruses is through exposure to droplets of respiratory secretions from an infected person (&gt;5 μm</a:t>
            </a:r>
            <a:r>
              <a:rPr lang="en-US" b="1" dirty="0" smtClean="0">
                <a:solidFill>
                  <a:srgbClr val="FF0000"/>
                </a:solidFill>
                <a:latin typeface="Arial" panose="020B0604020202020204" pitchFamily="34" charset="0"/>
                <a:cs typeface="Arial" panose="020B0604020202020204" pitchFamily="34" charset="0"/>
              </a:rPr>
              <a:t>).</a:t>
            </a:r>
            <a:r>
              <a:rPr lang="en-US" b="1" dirty="0">
                <a:solidFill>
                  <a:srgbClr val="FF0000"/>
                </a:solidFill>
                <a:latin typeface="Arial" panose="020B0604020202020204" pitchFamily="34" charset="0"/>
                <a:cs typeface="Arial" panose="020B0604020202020204" pitchFamily="34" charset="0"/>
              </a:rPr>
              <a:t> </a:t>
            </a:r>
            <a:endParaRPr lang="en-US" b="1" dirty="0" smtClean="0">
              <a:solidFill>
                <a:srgbClr val="FF0000"/>
              </a:solidFill>
              <a:latin typeface="Arial" panose="020B0604020202020204" pitchFamily="34" charset="0"/>
              <a:cs typeface="Arial" panose="020B0604020202020204" pitchFamily="34" charset="0"/>
            </a:endParaRPr>
          </a:p>
          <a:p>
            <a:pPr>
              <a:lnSpc>
                <a:spcPct val="107000"/>
              </a:lnSpc>
              <a:spcAft>
                <a:spcPts val="800"/>
              </a:spcAft>
              <a:buSzPts val="1000"/>
              <a:tabLst>
                <a:tab pos="457200" algn="l"/>
              </a:tabLst>
            </a:pPr>
            <a:endParaRPr lang="en-US" sz="2000" b="1"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r>
              <a:rPr lang="en-US" sz="2000" b="1" dirty="0" smtClean="0">
                <a:solidFill>
                  <a:srgbClr val="000000"/>
                </a:solidFill>
                <a:latin typeface="Arial" panose="020B0604020202020204" pitchFamily="34" charset="0"/>
                <a:ea typeface="Calibri" panose="020F0502020204030204" pitchFamily="34" charset="0"/>
                <a:cs typeface="Arial" panose="020B0604020202020204" pitchFamily="34" charset="0"/>
              </a:rPr>
              <a:t>Airborne/Aerosol </a:t>
            </a:r>
            <a:r>
              <a:rPr lang="en-US" sz="2000" b="1" dirty="0">
                <a:solidFill>
                  <a:srgbClr val="000000"/>
                </a:solidFill>
                <a:latin typeface="Arial" panose="020B0604020202020204" pitchFamily="34" charset="0"/>
                <a:ea typeface="Calibri" panose="020F0502020204030204" pitchFamily="34" charset="0"/>
                <a:cs typeface="Arial" panose="020B0604020202020204" pitchFamily="34" charset="0"/>
              </a:rPr>
              <a:t>transmission</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 is infection spread through exposure to those virus-containing respiratory droplets comprised of smaller droplets and particles that can remain suspended in the air over long distances (usually greater than 6 feet) and time (typically </a:t>
            </a: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over 3hours</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a:t>
            </a:r>
            <a:r>
              <a:rPr lang="en-US" sz="2000" b="1" dirty="0">
                <a:solidFill>
                  <a:srgbClr val="000000"/>
                </a:solidFill>
                <a:latin typeface="Arial" panose="020B0604020202020204" pitchFamily="34" charset="0"/>
                <a:ea typeface="Calibri" panose="020F0502020204030204" pitchFamily="34" charset="0"/>
                <a:cs typeface="Arial" panose="020B0604020202020204" pitchFamily="34" charset="0"/>
              </a:rPr>
              <a:t> </a:t>
            </a:r>
            <a:endParaRPr lang="en-US" sz="2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0356425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2756</TotalTime>
  <Words>1847</Words>
  <Application>Microsoft Office PowerPoint</Application>
  <PresentationFormat>Widescreen</PresentationFormat>
  <Paragraphs>225</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Calibri Light</vt:lpstr>
      <vt:lpstr>Charis SIL</vt:lpstr>
      <vt:lpstr>Georgia</vt:lpstr>
      <vt:lpstr>Source Sans Pro</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B. Merchant</dc:creator>
  <cp:lastModifiedBy>Catherine Merchant</cp:lastModifiedBy>
  <cp:revision>70</cp:revision>
  <dcterms:created xsi:type="dcterms:W3CDTF">2020-11-07T07:27:22Z</dcterms:created>
  <dcterms:modified xsi:type="dcterms:W3CDTF">2021-09-21T17:56:20Z</dcterms:modified>
</cp:coreProperties>
</file>