
<file path=[Content_Types].xml><?xml version="1.0" encoding="utf-8"?>
<Types xmlns="http://schemas.openxmlformats.org/package/2006/content-types">
  <Default Extension="jpeg" ContentType="image/jpeg"/>
  <Default Extension="JPG" ContentType="image/.jp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30"/>
  </p:handoutMasterIdLst>
  <p:sldIdLst>
    <p:sldId id="257" r:id="rId3"/>
    <p:sldId id="299" r:id="rId5"/>
    <p:sldId id="310" r:id="rId6"/>
    <p:sldId id="264" r:id="rId7"/>
    <p:sldId id="269" r:id="rId8"/>
    <p:sldId id="313" r:id="rId9"/>
    <p:sldId id="326" r:id="rId10"/>
    <p:sldId id="270" r:id="rId11"/>
    <p:sldId id="324" r:id="rId12"/>
    <p:sldId id="355" r:id="rId13"/>
    <p:sldId id="292" r:id="rId14"/>
    <p:sldId id="356" r:id="rId15"/>
    <p:sldId id="336" r:id="rId16"/>
    <p:sldId id="338" r:id="rId17"/>
    <p:sldId id="335" r:id="rId18"/>
    <p:sldId id="337" r:id="rId19"/>
    <p:sldId id="354" r:id="rId20"/>
    <p:sldId id="339" r:id="rId21"/>
    <p:sldId id="340" r:id="rId22"/>
    <p:sldId id="341" r:id="rId23"/>
    <p:sldId id="345" r:id="rId24"/>
    <p:sldId id="291" r:id="rId25"/>
    <p:sldId id="343" r:id="rId26"/>
    <p:sldId id="342" r:id="rId27"/>
    <p:sldId id="344" r:id="rId28"/>
    <p:sldId id="300" r:id="rId2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180A9"/>
    <a:srgbClr val="16142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420" autoAdjust="0"/>
    <p:restoredTop sz="94660"/>
  </p:normalViewPr>
  <p:slideViewPr>
    <p:cSldViewPr snapToGrid="0">
      <p:cViewPr varScale="1">
        <p:scale>
          <a:sx n="130" d="100"/>
          <a:sy n="130" d="100"/>
        </p:scale>
        <p:origin x="132" y="360"/>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handoutMaster" Target="handoutMasters/handoutMaster1.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26C320EB-5352-40AA-A0A9-C13066E1373C}" type="doc">
      <dgm:prSet loTypeId="urn:microsoft.com/office/officeart/2005/8/layout/list1" loCatId="list" qsTypeId="urn:microsoft.com/office/officeart/2005/8/quickstyle/simple3" qsCatId="simple" csTypeId="urn:microsoft.com/office/officeart/2005/8/colors/accent1_2" csCatId="accent1" phldr="0"/>
      <dgm:spPr/>
      <dgm:t>
        <a:bodyPr/>
        <a:p>
          <a:endParaRPr lang="en-US"/>
        </a:p>
      </dgm:t>
    </dgm:pt>
    <dgm:pt modelId="{773C5012-55F9-436E-B78B-2A38D8AAA0C0}">
      <dgm:prSet phldrT="[Text]" phldr="0" custT="0"/>
      <dgm:spPr/>
      <dgm:t>
        <a:bodyPr vert="horz" wrap="square"/>
        <a:p>
          <a:pPr>
            <a:lnSpc>
              <a:spcPct val="100000"/>
            </a:lnSpc>
            <a:spcBef>
              <a:spcPct val="0"/>
            </a:spcBef>
            <a:spcAft>
              <a:spcPct val="35000"/>
            </a:spcAft>
          </a:pPr>
          <a:r>
            <a:rPr lang="en-US"/>
            <a:t>Nitrifying Microbes</a:t>
          </a:r>
          <a:r>
            <a:rPr lang="en-US"/>
            <a:t/>
          </a:r>
          <a:endParaRPr lang="en-US"/>
        </a:p>
      </dgm:t>
    </dgm:pt>
    <dgm:pt modelId="{E1399106-9BE2-43F4-9430-F473CB36780F}" cxnId="{664AC170-10A7-456C-B0AC-4CE36DA7E251}" type="parTrans">
      <dgm:prSet/>
      <dgm:spPr/>
      <dgm:t>
        <a:bodyPr/>
        <a:p>
          <a:endParaRPr lang="en-US"/>
        </a:p>
      </dgm:t>
    </dgm:pt>
    <dgm:pt modelId="{507A6FE3-4D55-4ED6-A973-429D64C5DF28}" cxnId="{664AC170-10A7-456C-B0AC-4CE36DA7E251}" type="sibTrans">
      <dgm:prSet/>
      <dgm:spPr/>
      <dgm:t>
        <a:bodyPr/>
        <a:p>
          <a:endParaRPr lang="en-US"/>
        </a:p>
      </dgm:t>
    </dgm:pt>
    <dgm:pt modelId="{CA58FE74-4619-4E47-BA6C-E0CD35AF5AC2}">
      <dgm:prSet phldrT="[Text]" phldr="0" custT="0"/>
      <dgm:spPr/>
      <dgm:t>
        <a:bodyPr vert="horz" wrap="square"/>
        <a:p>
          <a:pPr>
            <a:lnSpc>
              <a:spcPct val="100000"/>
            </a:lnSpc>
            <a:spcBef>
              <a:spcPct val="0"/>
            </a:spcBef>
            <a:spcAft>
              <a:spcPct val="35000"/>
            </a:spcAft>
          </a:pPr>
          <a:r>
            <a:rPr lang="en-US"/>
            <a:t>Denitrifying Microbes</a:t>
          </a:r>
          <a:r>
            <a:rPr lang="en-US"/>
            <a:t/>
          </a:r>
          <a:endParaRPr lang="en-US"/>
        </a:p>
      </dgm:t>
    </dgm:pt>
    <dgm:pt modelId="{EBAD4DA7-135F-4F4E-9475-804E7DC205D2}" cxnId="{02D32C2C-EB3F-4188-9471-70EA2107F8C5}" type="parTrans">
      <dgm:prSet/>
      <dgm:spPr/>
      <dgm:t>
        <a:bodyPr/>
        <a:p>
          <a:endParaRPr lang="en-US"/>
        </a:p>
      </dgm:t>
    </dgm:pt>
    <dgm:pt modelId="{5723A07A-E737-45B0-B84E-97FB4DE86580}" cxnId="{02D32C2C-EB3F-4188-9471-70EA2107F8C5}" type="sibTrans">
      <dgm:prSet/>
      <dgm:spPr/>
      <dgm:t>
        <a:bodyPr/>
        <a:p>
          <a:endParaRPr lang="en-US"/>
        </a:p>
      </dgm:t>
    </dgm:pt>
    <dgm:pt modelId="{D3284563-CEAB-43B3-81C4-5F6C081CBB78}">
      <dgm:prSet phldrT="[Text]" phldr="0" custT="0"/>
      <dgm:spPr/>
      <dgm:t>
        <a:bodyPr vert="horz" wrap="square"/>
        <a:p>
          <a:pPr>
            <a:lnSpc>
              <a:spcPct val="100000"/>
            </a:lnSpc>
            <a:spcBef>
              <a:spcPct val="0"/>
            </a:spcBef>
            <a:spcAft>
              <a:spcPct val="35000"/>
            </a:spcAft>
          </a:pPr>
          <a:r>
            <a:rPr lang="en-US"/>
            <a:t>Anammox Microbes</a:t>
          </a:r>
          <a:r>
            <a:rPr lang="en-US"/>
            <a:t/>
          </a:r>
          <a:endParaRPr lang="en-US"/>
        </a:p>
      </dgm:t>
    </dgm:pt>
    <dgm:pt modelId="{A2E240DA-ABFA-4A24-BE34-ABE926603D67}" cxnId="{6A1EAA49-A583-4CF2-8537-039AE2B251DF}" type="parTrans">
      <dgm:prSet/>
      <dgm:spPr/>
      <dgm:t>
        <a:bodyPr/>
        <a:p>
          <a:endParaRPr lang="en-US"/>
        </a:p>
      </dgm:t>
    </dgm:pt>
    <dgm:pt modelId="{2E43EE94-FE21-4F90-81B3-CED5B1ECC8C9}" cxnId="{6A1EAA49-A583-4CF2-8537-039AE2B251DF}" type="sibTrans">
      <dgm:prSet/>
      <dgm:spPr/>
      <dgm:t>
        <a:bodyPr/>
        <a:p>
          <a:endParaRPr lang="en-US"/>
        </a:p>
      </dgm:t>
    </dgm:pt>
    <dgm:pt modelId="{E5EECCA3-F875-4B71-92CC-9CCDFB7DBFEF}" type="pres">
      <dgm:prSet presAssocID="{26C320EB-5352-40AA-A0A9-C13066E1373C}" presName="linear" presStyleCnt="0">
        <dgm:presLayoutVars>
          <dgm:dir/>
          <dgm:animLvl val="lvl"/>
          <dgm:resizeHandles val="exact"/>
        </dgm:presLayoutVars>
      </dgm:prSet>
      <dgm:spPr/>
    </dgm:pt>
    <dgm:pt modelId="{667CAF5C-37C0-43B7-8B7E-02CCA3754DB9}" type="pres">
      <dgm:prSet presAssocID="{773C5012-55F9-436E-B78B-2A38D8AAA0C0}" presName="parentLin" presStyleCnt="0"/>
      <dgm:spPr/>
    </dgm:pt>
    <dgm:pt modelId="{58B158CB-C1D2-4676-88E6-6B3937A00A96}" type="pres">
      <dgm:prSet presAssocID="{773C5012-55F9-436E-B78B-2A38D8AAA0C0}" presName="parentLeftMargin" presStyleCnt="0"/>
      <dgm:spPr/>
    </dgm:pt>
    <dgm:pt modelId="{D0971512-D8E1-4E4B-89F4-FF2EB164C196}" type="pres">
      <dgm:prSet presAssocID="{773C5012-55F9-436E-B78B-2A38D8AAA0C0}" presName="parentText" presStyleLbl="node1" presStyleIdx="0" presStyleCnt="3">
        <dgm:presLayoutVars>
          <dgm:chMax val="0"/>
          <dgm:bulletEnabled val="1"/>
        </dgm:presLayoutVars>
      </dgm:prSet>
      <dgm:spPr/>
    </dgm:pt>
    <dgm:pt modelId="{05E10EBB-C85A-471E-9935-B48B9C39A12E}" type="pres">
      <dgm:prSet presAssocID="{773C5012-55F9-436E-B78B-2A38D8AAA0C0}" presName="negativeSpace" presStyleCnt="0"/>
      <dgm:spPr/>
    </dgm:pt>
    <dgm:pt modelId="{1F055725-8984-42CB-98CB-8E7728DD5EAB}" type="pres">
      <dgm:prSet presAssocID="{773C5012-55F9-436E-B78B-2A38D8AAA0C0}" presName="childText" presStyleLbl="conFgAcc1" presStyleIdx="0" presStyleCnt="3">
        <dgm:presLayoutVars>
          <dgm:bulletEnabled val="1"/>
        </dgm:presLayoutVars>
      </dgm:prSet>
      <dgm:spPr/>
    </dgm:pt>
    <dgm:pt modelId="{5785404B-F53E-4CF2-A702-90A46E89CED8}" type="pres">
      <dgm:prSet presAssocID="{507A6FE3-4D55-4ED6-A973-429D64C5DF28}" presName="spaceBetweenRectangles" presStyleCnt="0"/>
      <dgm:spPr/>
    </dgm:pt>
    <dgm:pt modelId="{EF963990-07B7-4DBC-8CFE-C86D15B61BB6}" type="pres">
      <dgm:prSet presAssocID="{CA58FE74-4619-4E47-BA6C-E0CD35AF5AC2}" presName="parentLin" presStyleCnt="0"/>
      <dgm:spPr/>
    </dgm:pt>
    <dgm:pt modelId="{AEA4B341-6C57-43B8-BC42-9813D43D1335}" type="pres">
      <dgm:prSet presAssocID="{CA58FE74-4619-4E47-BA6C-E0CD35AF5AC2}" presName="parentLeftMargin" presStyleCnt="0"/>
      <dgm:spPr/>
    </dgm:pt>
    <dgm:pt modelId="{DD07B078-3354-4F1B-9438-E4F95C4B43A6}" type="pres">
      <dgm:prSet presAssocID="{CA58FE74-4619-4E47-BA6C-E0CD35AF5AC2}" presName="parentText" presStyleLbl="node1" presStyleIdx="1" presStyleCnt="3">
        <dgm:presLayoutVars>
          <dgm:chMax val="0"/>
          <dgm:bulletEnabled val="1"/>
        </dgm:presLayoutVars>
      </dgm:prSet>
      <dgm:spPr/>
    </dgm:pt>
    <dgm:pt modelId="{98F9047E-C8BE-4990-B6F7-84F4581E1FEA}" type="pres">
      <dgm:prSet presAssocID="{CA58FE74-4619-4E47-BA6C-E0CD35AF5AC2}" presName="negativeSpace" presStyleCnt="0"/>
      <dgm:spPr/>
    </dgm:pt>
    <dgm:pt modelId="{FB20FF5F-D131-4A8A-AEBC-01A2B84D6655}" type="pres">
      <dgm:prSet presAssocID="{CA58FE74-4619-4E47-BA6C-E0CD35AF5AC2}" presName="childText" presStyleLbl="conFgAcc1" presStyleIdx="1" presStyleCnt="3">
        <dgm:presLayoutVars>
          <dgm:bulletEnabled val="1"/>
        </dgm:presLayoutVars>
      </dgm:prSet>
      <dgm:spPr/>
    </dgm:pt>
    <dgm:pt modelId="{AC1FEB9E-7ED9-4E44-9D47-B63AE5862158}" type="pres">
      <dgm:prSet presAssocID="{5723A07A-E737-45B0-B84E-97FB4DE86580}" presName="spaceBetweenRectangles" presStyleCnt="0"/>
      <dgm:spPr/>
    </dgm:pt>
    <dgm:pt modelId="{04A221FB-3A34-4804-9E1E-FAA254BEF819}" type="pres">
      <dgm:prSet presAssocID="{D3284563-CEAB-43B3-81C4-5F6C081CBB78}" presName="parentLin" presStyleCnt="0"/>
      <dgm:spPr/>
    </dgm:pt>
    <dgm:pt modelId="{09CBCBA7-E2EE-4654-BCFB-AB2C2D77E66B}" type="pres">
      <dgm:prSet presAssocID="{D3284563-CEAB-43B3-81C4-5F6C081CBB78}" presName="parentLeftMargin" presStyleCnt="0"/>
      <dgm:spPr/>
    </dgm:pt>
    <dgm:pt modelId="{F8B30F84-9FC1-4455-B8FC-CA5DC2189586}" type="pres">
      <dgm:prSet presAssocID="{D3284563-CEAB-43B3-81C4-5F6C081CBB78}" presName="parentText" presStyleLbl="node1" presStyleIdx="2" presStyleCnt="3">
        <dgm:presLayoutVars>
          <dgm:chMax val="0"/>
          <dgm:bulletEnabled val="1"/>
        </dgm:presLayoutVars>
      </dgm:prSet>
      <dgm:spPr/>
    </dgm:pt>
    <dgm:pt modelId="{75AF99AA-34AA-4169-A0AA-91E0CC0C2D15}" type="pres">
      <dgm:prSet presAssocID="{D3284563-CEAB-43B3-81C4-5F6C081CBB78}" presName="negativeSpace" presStyleCnt="0"/>
      <dgm:spPr/>
    </dgm:pt>
    <dgm:pt modelId="{F855875C-E8B4-4273-8C6C-6A8EC3091B3C}" type="pres">
      <dgm:prSet presAssocID="{D3284563-CEAB-43B3-81C4-5F6C081CBB78}" presName="childText" presStyleLbl="conFgAcc1" presStyleIdx="2" presStyleCnt="3">
        <dgm:presLayoutVars>
          <dgm:bulletEnabled val="1"/>
        </dgm:presLayoutVars>
      </dgm:prSet>
      <dgm:spPr/>
    </dgm:pt>
  </dgm:ptLst>
  <dgm:cxnLst>
    <dgm:cxn modelId="{664AC170-10A7-456C-B0AC-4CE36DA7E251}" srcId="{26C320EB-5352-40AA-A0A9-C13066E1373C}" destId="{773C5012-55F9-436E-B78B-2A38D8AAA0C0}" srcOrd="0" destOrd="0" parTransId="{E1399106-9BE2-43F4-9430-F473CB36780F}" sibTransId="{507A6FE3-4D55-4ED6-A973-429D64C5DF28}"/>
    <dgm:cxn modelId="{02D32C2C-EB3F-4188-9471-70EA2107F8C5}" srcId="{26C320EB-5352-40AA-A0A9-C13066E1373C}" destId="{CA58FE74-4619-4E47-BA6C-E0CD35AF5AC2}" srcOrd="1" destOrd="0" parTransId="{EBAD4DA7-135F-4F4E-9475-804E7DC205D2}" sibTransId="{5723A07A-E737-45B0-B84E-97FB4DE86580}"/>
    <dgm:cxn modelId="{6A1EAA49-A583-4CF2-8537-039AE2B251DF}" srcId="{26C320EB-5352-40AA-A0A9-C13066E1373C}" destId="{D3284563-CEAB-43B3-81C4-5F6C081CBB78}" srcOrd="2" destOrd="0" parTransId="{A2E240DA-ABFA-4A24-BE34-ABE926603D67}" sibTransId="{2E43EE94-FE21-4F90-81B3-CED5B1ECC8C9}"/>
    <dgm:cxn modelId="{1FB0F979-6FDC-413B-9C06-D2D4226C7082}" type="presOf" srcId="{26C320EB-5352-40AA-A0A9-C13066E1373C}" destId="{E5EECCA3-F875-4B71-92CC-9CCDFB7DBFEF}" srcOrd="0" destOrd="0" presId="urn:microsoft.com/office/officeart/2005/8/layout/list1"/>
    <dgm:cxn modelId="{2F605B46-0AFA-4C8D-A395-F9976DAA9796}" type="presParOf" srcId="{E5EECCA3-F875-4B71-92CC-9CCDFB7DBFEF}" destId="{667CAF5C-37C0-43B7-8B7E-02CCA3754DB9}" srcOrd="0" destOrd="0" presId="urn:microsoft.com/office/officeart/2005/8/layout/list1"/>
    <dgm:cxn modelId="{74BAE0C5-C0B3-4B9B-99B0-65E0803EA0D1}" type="presParOf" srcId="{667CAF5C-37C0-43B7-8B7E-02CCA3754DB9}" destId="{58B158CB-C1D2-4676-88E6-6B3937A00A96}" srcOrd="0" destOrd="0" presId="urn:microsoft.com/office/officeart/2005/8/layout/list1"/>
    <dgm:cxn modelId="{283E286C-3FB5-45CF-8742-229516CBD41F}" type="presOf" srcId="{773C5012-55F9-436E-B78B-2A38D8AAA0C0}" destId="{58B158CB-C1D2-4676-88E6-6B3937A00A96}" srcOrd="0" destOrd="0" presId="urn:microsoft.com/office/officeart/2005/8/layout/list1"/>
    <dgm:cxn modelId="{E5A6E62B-CD73-44C3-AE25-C74024A34555}" type="presParOf" srcId="{667CAF5C-37C0-43B7-8B7E-02CCA3754DB9}" destId="{D0971512-D8E1-4E4B-89F4-FF2EB164C196}" srcOrd="1" destOrd="0" presId="urn:microsoft.com/office/officeart/2005/8/layout/list1"/>
    <dgm:cxn modelId="{23233B95-DD1E-44EB-86D7-1976F5288C0E}" type="presOf" srcId="{773C5012-55F9-436E-B78B-2A38D8AAA0C0}" destId="{D0971512-D8E1-4E4B-89F4-FF2EB164C196}" srcOrd="0" destOrd="0" presId="urn:microsoft.com/office/officeart/2005/8/layout/list1"/>
    <dgm:cxn modelId="{6AFE9870-20B1-467C-80DC-FF06C75805F3}" type="presParOf" srcId="{E5EECCA3-F875-4B71-92CC-9CCDFB7DBFEF}" destId="{05E10EBB-C85A-471E-9935-B48B9C39A12E}" srcOrd="1" destOrd="0" presId="urn:microsoft.com/office/officeart/2005/8/layout/list1"/>
    <dgm:cxn modelId="{49FDD93B-2E92-4C4A-849B-8FA604ACE2D0}" type="presParOf" srcId="{E5EECCA3-F875-4B71-92CC-9CCDFB7DBFEF}" destId="{1F055725-8984-42CB-98CB-8E7728DD5EAB}" srcOrd="2" destOrd="0" presId="urn:microsoft.com/office/officeart/2005/8/layout/list1"/>
    <dgm:cxn modelId="{041B9822-5CDF-41E6-826D-0C2357DCBC0B}" type="presParOf" srcId="{E5EECCA3-F875-4B71-92CC-9CCDFB7DBFEF}" destId="{5785404B-F53E-4CF2-A702-90A46E89CED8}" srcOrd="3" destOrd="0" presId="urn:microsoft.com/office/officeart/2005/8/layout/list1"/>
    <dgm:cxn modelId="{8A67289F-289B-444C-B689-D6E638D63207}" type="presParOf" srcId="{E5EECCA3-F875-4B71-92CC-9CCDFB7DBFEF}" destId="{EF963990-07B7-4DBC-8CFE-C86D15B61BB6}" srcOrd="4" destOrd="0" presId="urn:microsoft.com/office/officeart/2005/8/layout/list1"/>
    <dgm:cxn modelId="{EDF10AB4-921D-4447-AAE3-3390646EA8EC}" type="presParOf" srcId="{EF963990-07B7-4DBC-8CFE-C86D15B61BB6}" destId="{AEA4B341-6C57-43B8-BC42-9813D43D1335}" srcOrd="0" destOrd="4" presId="urn:microsoft.com/office/officeart/2005/8/layout/list1"/>
    <dgm:cxn modelId="{DDF560EC-D32F-43C9-8A51-44C67CD4CFEC}" type="presOf" srcId="{CA58FE74-4619-4E47-BA6C-E0CD35AF5AC2}" destId="{AEA4B341-6C57-43B8-BC42-9813D43D1335}" srcOrd="0" destOrd="0" presId="urn:microsoft.com/office/officeart/2005/8/layout/list1"/>
    <dgm:cxn modelId="{A21F6B11-1D88-4CAD-996B-6537AE8B91E0}" type="presParOf" srcId="{EF963990-07B7-4DBC-8CFE-C86D15B61BB6}" destId="{DD07B078-3354-4F1B-9438-E4F95C4B43A6}" srcOrd="1" destOrd="4" presId="urn:microsoft.com/office/officeart/2005/8/layout/list1"/>
    <dgm:cxn modelId="{D6577602-B904-4475-99E9-40F59E6C370A}" type="presOf" srcId="{CA58FE74-4619-4E47-BA6C-E0CD35AF5AC2}" destId="{DD07B078-3354-4F1B-9438-E4F95C4B43A6}" srcOrd="0" destOrd="0" presId="urn:microsoft.com/office/officeart/2005/8/layout/list1"/>
    <dgm:cxn modelId="{1B4394A9-A9E0-489C-8202-D10D05373350}" type="presParOf" srcId="{E5EECCA3-F875-4B71-92CC-9CCDFB7DBFEF}" destId="{98F9047E-C8BE-4990-B6F7-84F4581E1FEA}" srcOrd="5" destOrd="0" presId="urn:microsoft.com/office/officeart/2005/8/layout/list1"/>
    <dgm:cxn modelId="{297211B8-6BF8-45C9-89C1-768DDC25B417}" type="presParOf" srcId="{E5EECCA3-F875-4B71-92CC-9CCDFB7DBFEF}" destId="{FB20FF5F-D131-4A8A-AEBC-01A2B84D6655}" srcOrd="6" destOrd="0" presId="urn:microsoft.com/office/officeart/2005/8/layout/list1"/>
    <dgm:cxn modelId="{1EE71872-0A38-448B-BCC2-9B9AD67C8F5D}" type="presParOf" srcId="{E5EECCA3-F875-4B71-92CC-9CCDFB7DBFEF}" destId="{AC1FEB9E-7ED9-4E44-9D47-B63AE5862158}" srcOrd="7" destOrd="0" presId="urn:microsoft.com/office/officeart/2005/8/layout/list1"/>
    <dgm:cxn modelId="{B992719F-2303-4200-9C1A-FCA232FF4F8E}" type="presParOf" srcId="{E5EECCA3-F875-4B71-92CC-9CCDFB7DBFEF}" destId="{04A221FB-3A34-4804-9E1E-FAA254BEF819}" srcOrd="8" destOrd="0" presId="urn:microsoft.com/office/officeart/2005/8/layout/list1"/>
    <dgm:cxn modelId="{878C1A59-995C-4BE6-A56A-823153F7D17A}" type="presParOf" srcId="{04A221FB-3A34-4804-9E1E-FAA254BEF819}" destId="{09CBCBA7-E2EE-4654-BCFB-AB2C2D77E66B}" srcOrd="0" destOrd="8" presId="urn:microsoft.com/office/officeart/2005/8/layout/list1"/>
    <dgm:cxn modelId="{C75A3CC4-53C0-4F45-B426-A572B44FEA02}" type="presOf" srcId="{D3284563-CEAB-43B3-81C4-5F6C081CBB78}" destId="{09CBCBA7-E2EE-4654-BCFB-AB2C2D77E66B}" srcOrd="0" destOrd="0" presId="urn:microsoft.com/office/officeart/2005/8/layout/list1"/>
    <dgm:cxn modelId="{2A61D490-C79C-4A20-8AFE-0CAAAE924855}" type="presParOf" srcId="{04A221FB-3A34-4804-9E1E-FAA254BEF819}" destId="{F8B30F84-9FC1-4455-B8FC-CA5DC2189586}" srcOrd="1" destOrd="8" presId="urn:microsoft.com/office/officeart/2005/8/layout/list1"/>
    <dgm:cxn modelId="{1CFBA327-FBC1-44ED-9366-7C3677B772C8}" type="presOf" srcId="{D3284563-CEAB-43B3-81C4-5F6C081CBB78}" destId="{F8B30F84-9FC1-4455-B8FC-CA5DC2189586}" srcOrd="0" destOrd="0" presId="urn:microsoft.com/office/officeart/2005/8/layout/list1"/>
    <dgm:cxn modelId="{2F68AA2E-CDA7-4700-A47C-232BBFE43226}" type="presParOf" srcId="{E5EECCA3-F875-4B71-92CC-9CCDFB7DBFEF}" destId="{75AF99AA-34AA-4169-A0AA-91E0CC0C2D15}" srcOrd="9" destOrd="0" presId="urn:microsoft.com/office/officeart/2005/8/layout/list1"/>
    <dgm:cxn modelId="{38CF7A0D-F9E3-4C4D-B74C-0C28D445BB1D}" type="presParOf" srcId="{E5EECCA3-F875-4B71-92CC-9CCDFB7DBFEF}" destId="{F855875C-E8B4-4273-8C6C-6A8EC3091B3C}" srcOrd="10" destOrd="0" presId="urn:microsoft.com/office/officeart/2005/8/layout/list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5969000" cy="3632835"/>
        <a:chOff x="0" y="0"/>
        <a:chExt cx="5969000" cy="3632835"/>
      </a:xfrm>
    </dsp:grpSpPr>
    <dsp:sp modelId="{1F055725-8984-42CB-98CB-8E7728DD5EAB}">
      <dsp:nvSpPr>
        <dsp:cNvPr id="5" name="Rectangles 4"/>
        <dsp:cNvSpPr/>
      </dsp:nvSpPr>
      <dsp:spPr bwMode="white">
        <a:xfrm>
          <a:off x="0" y="450758"/>
          <a:ext cx="5969000" cy="680400"/>
        </a:xfrm>
        <a:prstGeom prst="rect">
          <a:avLst/>
        </a:prstGeom>
      </dsp:spPr>
      <dsp:style>
        <a:lnRef idx="1">
          <a:schemeClr val="accent1"/>
        </a:lnRef>
        <a:fillRef idx="1">
          <a:schemeClr val="lt1">
            <a:alpha val="90000"/>
          </a:schemeClr>
        </a:fillRef>
        <a:effectRef idx="0">
          <a:scrgbClr r="0" g="0" b="0"/>
        </a:effectRef>
        <a:fontRef idx="minor"/>
      </dsp:style>
      <dsp:txBody>
        <a:bodyPr lIns="463260" tIns="562355" rIns="463260" bIns="192024" anchor="t"/>
        <a:lstStyle>
          <a:lvl1pPr algn="l">
            <a:defRPr sz="2700"/>
          </a:lvl1pPr>
          <a:lvl2pPr marL="228600" indent="-228600" algn="l">
            <a:defRPr sz="2700"/>
          </a:lvl2pPr>
          <a:lvl3pPr marL="457200" indent="-228600" algn="l">
            <a:defRPr sz="2700"/>
          </a:lvl3pPr>
          <a:lvl4pPr marL="685800" indent="-228600" algn="l">
            <a:defRPr sz="2700"/>
          </a:lvl4pPr>
          <a:lvl5pPr marL="914400" indent="-228600" algn="l">
            <a:defRPr sz="2700"/>
          </a:lvl5pPr>
          <a:lvl6pPr marL="1143000" indent="-228600" algn="l">
            <a:defRPr sz="2700"/>
          </a:lvl6pPr>
          <a:lvl7pPr marL="1371600" indent="-228600" algn="l">
            <a:defRPr sz="2700"/>
          </a:lvl7pPr>
          <a:lvl8pPr marL="1600200" indent="-228600" algn="l">
            <a:defRPr sz="2700"/>
          </a:lvl8pPr>
          <a:lvl9pPr marL="1828800" indent="-228600" algn="l">
            <a:defRPr sz="2700"/>
          </a:lvl9pPr>
        </a:lstStyle>
        <a:p>
          <a:endParaRPr>
            <a:solidFill>
              <a:schemeClr val="dk1"/>
            </a:solidFill>
          </a:endParaRPr>
        </a:p>
      </dsp:txBody>
      <dsp:txXfrm>
        <a:off x="0" y="450758"/>
        <a:ext cx="5969000" cy="680400"/>
      </dsp:txXfrm>
    </dsp:sp>
    <dsp:sp modelId="{D0971512-D8E1-4E4B-89F4-FF2EB164C196}">
      <dsp:nvSpPr>
        <dsp:cNvPr id="4" name="Rounded Rectangle 3"/>
        <dsp:cNvSpPr/>
      </dsp:nvSpPr>
      <dsp:spPr bwMode="white">
        <a:xfrm>
          <a:off x="298450" y="52238"/>
          <a:ext cx="4178300" cy="797040"/>
        </a:xfrm>
        <a:prstGeom prst="roundRect">
          <a:avLst/>
        </a:prstGeom>
        <a:sp3d prstMaterial="dkEdge">
          <a:bevelT w="8200" h="38100"/>
        </a:sp3d>
      </dsp:spPr>
      <dsp:style>
        <a:lnRef idx="0">
          <a:schemeClr val="lt1"/>
        </a:lnRef>
        <a:fillRef idx="2">
          <a:schemeClr val="accent1"/>
        </a:fillRef>
        <a:effectRef idx="1">
          <a:scrgbClr r="0" g="0" b="0"/>
        </a:effectRef>
        <a:fontRef idx="minor">
          <a:schemeClr val="dk1"/>
        </a:fontRef>
      </dsp:style>
      <dsp:txBody>
        <a:bodyPr vert="horz" wrap="square" lIns="157929" tIns="0" rIns="157929" bIns="0" anchor="ctr"/>
        <a:lstStyle>
          <a:lvl1pPr algn="l">
            <a:defRPr sz="2700"/>
          </a:lvl1pPr>
          <a:lvl2pPr marL="228600" indent="-228600" algn="l">
            <a:defRPr sz="2100"/>
          </a:lvl2pPr>
          <a:lvl3pPr marL="457200" indent="-228600" algn="l">
            <a:defRPr sz="2100"/>
          </a:lvl3pPr>
          <a:lvl4pPr marL="685800" indent="-228600" algn="l">
            <a:defRPr sz="2100"/>
          </a:lvl4pPr>
          <a:lvl5pPr marL="914400" indent="-228600" algn="l">
            <a:defRPr sz="2100"/>
          </a:lvl5pPr>
          <a:lvl6pPr marL="1143000" indent="-228600" algn="l">
            <a:defRPr sz="2100"/>
          </a:lvl6pPr>
          <a:lvl7pPr marL="1371600" indent="-228600" algn="l">
            <a:defRPr sz="2100"/>
          </a:lvl7pPr>
          <a:lvl8pPr marL="1600200" indent="-228600" algn="l">
            <a:defRPr sz="2100"/>
          </a:lvl8pPr>
          <a:lvl9pPr marL="1828800" indent="-228600" algn="l">
            <a:defRPr sz="2100"/>
          </a:lvl9pPr>
        </a:lstStyle>
        <a:p>
          <a:pPr lvl="0">
            <a:lnSpc>
              <a:spcPct val="100000"/>
            </a:lnSpc>
            <a:spcBef>
              <a:spcPct val="0"/>
            </a:spcBef>
            <a:spcAft>
              <a:spcPct val="35000"/>
            </a:spcAft>
          </a:pPr>
          <a:r>
            <a:rPr lang="en-US"/>
            <a:t>Nitrification</a:t>
          </a:r>
          <a:endParaRPr lang="en-US"/>
        </a:p>
      </dsp:txBody>
      <dsp:txXfrm>
        <a:off x="298450" y="52238"/>
        <a:ext cx="4178300" cy="797040"/>
      </dsp:txXfrm>
    </dsp:sp>
    <dsp:sp modelId="{FB20FF5F-D131-4A8A-AEBC-01A2B84D6655}">
      <dsp:nvSpPr>
        <dsp:cNvPr id="8" name="Rectangles 7"/>
        <dsp:cNvSpPr/>
      </dsp:nvSpPr>
      <dsp:spPr bwMode="white">
        <a:xfrm>
          <a:off x="0" y="1675478"/>
          <a:ext cx="5969000" cy="680400"/>
        </a:xfrm>
        <a:prstGeom prst="rect">
          <a:avLst/>
        </a:prstGeom>
      </dsp:spPr>
      <dsp:style>
        <a:lnRef idx="1">
          <a:schemeClr val="accent1"/>
        </a:lnRef>
        <a:fillRef idx="1">
          <a:schemeClr val="lt1">
            <a:alpha val="90000"/>
          </a:schemeClr>
        </a:fillRef>
        <a:effectRef idx="0">
          <a:scrgbClr r="0" g="0" b="0"/>
        </a:effectRef>
        <a:fontRef idx="minor"/>
      </dsp:style>
      <dsp:txBody>
        <a:bodyPr lIns="463260" tIns="562355" rIns="463260" bIns="192024" anchor="t"/>
        <a:lstStyle>
          <a:lvl1pPr algn="l">
            <a:defRPr sz="2700"/>
          </a:lvl1pPr>
          <a:lvl2pPr marL="228600" indent="-228600" algn="l">
            <a:defRPr sz="2700"/>
          </a:lvl2pPr>
          <a:lvl3pPr marL="457200" indent="-228600" algn="l">
            <a:defRPr sz="2700"/>
          </a:lvl3pPr>
          <a:lvl4pPr marL="685800" indent="-228600" algn="l">
            <a:defRPr sz="2700"/>
          </a:lvl4pPr>
          <a:lvl5pPr marL="914400" indent="-228600" algn="l">
            <a:defRPr sz="2700"/>
          </a:lvl5pPr>
          <a:lvl6pPr marL="1143000" indent="-228600" algn="l">
            <a:defRPr sz="2700"/>
          </a:lvl6pPr>
          <a:lvl7pPr marL="1371600" indent="-228600" algn="l">
            <a:defRPr sz="2700"/>
          </a:lvl7pPr>
          <a:lvl8pPr marL="1600200" indent="-228600" algn="l">
            <a:defRPr sz="2700"/>
          </a:lvl8pPr>
          <a:lvl9pPr marL="1828800" indent="-228600" algn="l">
            <a:defRPr sz="2700"/>
          </a:lvl9pPr>
        </a:lstStyle>
        <a:p>
          <a:endParaRPr>
            <a:solidFill>
              <a:schemeClr val="dk1"/>
            </a:solidFill>
          </a:endParaRPr>
        </a:p>
      </dsp:txBody>
      <dsp:txXfrm>
        <a:off x="0" y="1675478"/>
        <a:ext cx="5969000" cy="680400"/>
      </dsp:txXfrm>
    </dsp:sp>
    <dsp:sp modelId="{DD07B078-3354-4F1B-9438-E4F95C4B43A6}">
      <dsp:nvSpPr>
        <dsp:cNvPr id="7" name="Rounded Rectangle 6"/>
        <dsp:cNvSpPr/>
      </dsp:nvSpPr>
      <dsp:spPr bwMode="white">
        <a:xfrm>
          <a:off x="298450" y="1276958"/>
          <a:ext cx="4178300" cy="797040"/>
        </a:xfrm>
        <a:prstGeom prst="roundRect">
          <a:avLst/>
        </a:prstGeom>
        <a:sp3d prstMaterial="dkEdge">
          <a:bevelT w="8200" h="38100"/>
        </a:sp3d>
      </dsp:spPr>
      <dsp:style>
        <a:lnRef idx="0">
          <a:schemeClr val="lt1"/>
        </a:lnRef>
        <a:fillRef idx="2">
          <a:schemeClr val="accent1"/>
        </a:fillRef>
        <a:effectRef idx="1">
          <a:scrgbClr r="0" g="0" b="0"/>
        </a:effectRef>
        <a:fontRef idx="minor">
          <a:schemeClr val="dk1"/>
        </a:fontRef>
      </dsp:style>
      <dsp:txBody>
        <a:bodyPr vert="horz" wrap="square" lIns="157929" tIns="0" rIns="157929" bIns="0" anchor="ctr"/>
        <a:lstStyle>
          <a:lvl1pPr algn="l">
            <a:defRPr sz="2700"/>
          </a:lvl1pPr>
          <a:lvl2pPr marL="228600" indent="-228600" algn="l">
            <a:defRPr sz="2100"/>
          </a:lvl2pPr>
          <a:lvl3pPr marL="457200" indent="-228600" algn="l">
            <a:defRPr sz="2100"/>
          </a:lvl3pPr>
          <a:lvl4pPr marL="685800" indent="-228600" algn="l">
            <a:defRPr sz="2100"/>
          </a:lvl4pPr>
          <a:lvl5pPr marL="914400" indent="-228600" algn="l">
            <a:defRPr sz="2100"/>
          </a:lvl5pPr>
          <a:lvl6pPr marL="1143000" indent="-228600" algn="l">
            <a:defRPr sz="2100"/>
          </a:lvl6pPr>
          <a:lvl7pPr marL="1371600" indent="-228600" algn="l">
            <a:defRPr sz="2100"/>
          </a:lvl7pPr>
          <a:lvl8pPr marL="1600200" indent="-228600" algn="l">
            <a:defRPr sz="2100"/>
          </a:lvl8pPr>
          <a:lvl9pPr marL="1828800" indent="-228600" algn="l">
            <a:defRPr sz="2100"/>
          </a:lvl9pPr>
        </a:lstStyle>
        <a:p>
          <a:pPr lvl="0">
            <a:lnSpc>
              <a:spcPct val="100000"/>
            </a:lnSpc>
            <a:spcBef>
              <a:spcPct val="0"/>
            </a:spcBef>
            <a:spcAft>
              <a:spcPct val="35000"/>
            </a:spcAft>
          </a:pPr>
          <a:r>
            <a:rPr lang="en-US"/>
            <a:t>Denitrification</a:t>
          </a:r>
          <a:endParaRPr lang="en-US"/>
        </a:p>
      </dsp:txBody>
      <dsp:txXfrm>
        <a:off x="298450" y="1276958"/>
        <a:ext cx="4178300" cy="797040"/>
      </dsp:txXfrm>
    </dsp:sp>
    <dsp:sp modelId="{F855875C-E8B4-4273-8C6C-6A8EC3091B3C}">
      <dsp:nvSpPr>
        <dsp:cNvPr id="11" name="Rectangles 10"/>
        <dsp:cNvSpPr/>
      </dsp:nvSpPr>
      <dsp:spPr bwMode="white">
        <a:xfrm>
          <a:off x="0" y="2900198"/>
          <a:ext cx="5969000" cy="680400"/>
        </a:xfrm>
        <a:prstGeom prst="rect">
          <a:avLst/>
        </a:prstGeom>
      </dsp:spPr>
      <dsp:style>
        <a:lnRef idx="1">
          <a:schemeClr val="accent1"/>
        </a:lnRef>
        <a:fillRef idx="1">
          <a:schemeClr val="lt1">
            <a:alpha val="90000"/>
          </a:schemeClr>
        </a:fillRef>
        <a:effectRef idx="0">
          <a:scrgbClr r="0" g="0" b="0"/>
        </a:effectRef>
        <a:fontRef idx="minor"/>
      </dsp:style>
      <dsp:txBody>
        <a:bodyPr lIns="463260" tIns="562355" rIns="463260" bIns="192024" anchor="t"/>
        <a:lstStyle>
          <a:lvl1pPr algn="l">
            <a:defRPr sz="2700"/>
          </a:lvl1pPr>
          <a:lvl2pPr marL="228600" indent="-228600" algn="l">
            <a:defRPr sz="2700"/>
          </a:lvl2pPr>
          <a:lvl3pPr marL="457200" indent="-228600" algn="l">
            <a:defRPr sz="2700"/>
          </a:lvl3pPr>
          <a:lvl4pPr marL="685800" indent="-228600" algn="l">
            <a:defRPr sz="2700"/>
          </a:lvl4pPr>
          <a:lvl5pPr marL="914400" indent="-228600" algn="l">
            <a:defRPr sz="2700"/>
          </a:lvl5pPr>
          <a:lvl6pPr marL="1143000" indent="-228600" algn="l">
            <a:defRPr sz="2700"/>
          </a:lvl6pPr>
          <a:lvl7pPr marL="1371600" indent="-228600" algn="l">
            <a:defRPr sz="2700"/>
          </a:lvl7pPr>
          <a:lvl8pPr marL="1600200" indent="-228600" algn="l">
            <a:defRPr sz="2700"/>
          </a:lvl8pPr>
          <a:lvl9pPr marL="1828800" indent="-228600" algn="l">
            <a:defRPr sz="2700"/>
          </a:lvl9pPr>
        </a:lstStyle>
        <a:p>
          <a:endParaRPr>
            <a:solidFill>
              <a:schemeClr val="dk1"/>
            </a:solidFill>
          </a:endParaRPr>
        </a:p>
      </dsp:txBody>
      <dsp:txXfrm>
        <a:off x="0" y="2900198"/>
        <a:ext cx="5969000" cy="680400"/>
      </dsp:txXfrm>
    </dsp:sp>
    <dsp:sp modelId="{F8B30F84-9FC1-4455-B8FC-CA5DC2189586}">
      <dsp:nvSpPr>
        <dsp:cNvPr id="10" name="Rounded Rectangle 9"/>
        <dsp:cNvSpPr/>
      </dsp:nvSpPr>
      <dsp:spPr bwMode="white">
        <a:xfrm>
          <a:off x="298450" y="2501678"/>
          <a:ext cx="4178300" cy="797040"/>
        </a:xfrm>
        <a:prstGeom prst="roundRect">
          <a:avLst/>
        </a:prstGeom>
        <a:sp3d prstMaterial="dkEdge">
          <a:bevelT w="8200" h="38100"/>
        </a:sp3d>
      </dsp:spPr>
      <dsp:style>
        <a:lnRef idx="0">
          <a:schemeClr val="lt1"/>
        </a:lnRef>
        <a:fillRef idx="2">
          <a:schemeClr val="accent1"/>
        </a:fillRef>
        <a:effectRef idx="1">
          <a:scrgbClr r="0" g="0" b="0"/>
        </a:effectRef>
        <a:fontRef idx="minor">
          <a:schemeClr val="dk1"/>
        </a:fontRef>
      </dsp:style>
      <dsp:txBody>
        <a:bodyPr vert="horz" wrap="square" lIns="157929" tIns="0" rIns="157929" bIns="0" anchor="ctr"/>
        <a:lstStyle>
          <a:lvl1pPr algn="l">
            <a:defRPr sz="2700"/>
          </a:lvl1pPr>
          <a:lvl2pPr marL="228600" indent="-228600" algn="l">
            <a:defRPr sz="2100"/>
          </a:lvl2pPr>
          <a:lvl3pPr marL="457200" indent="-228600" algn="l">
            <a:defRPr sz="2100"/>
          </a:lvl3pPr>
          <a:lvl4pPr marL="685800" indent="-228600" algn="l">
            <a:defRPr sz="2100"/>
          </a:lvl4pPr>
          <a:lvl5pPr marL="914400" indent="-228600" algn="l">
            <a:defRPr sz="2100"/>
          </a:lvl5pPr>
          <a:lvl6pPr marL="1143000" indent="-228600" algn="l">
            <a:defRPr sz="2100"/>
          </a:lvl6pPr>
          <a:lvl7pPr marL="1371600" indent="-228600" algn="l">
            <a:defRPr sz="2100"/>
          </a:lvl7pPr>
          <a:lvl8pPr marL="1600200" indent="-228600" algn="l">
            <a:defRPr sz="2100"/>
          </a:lvl8pPr>
          <a:lvl9pPr marL="1828800" indent="-228600" algn="l">
            <a:defRPr sz="2100"/>
          </a:lvl9pPr>
        </a:lstStyle>
        <a:p>
          <a:pPr lvl="0">
            <a:lnSpc>
              <a:spcPct val="100000"/>
            </a:lnSpc>
            <a:spcBef>
              <a:spcPct val="0"/>
            </a:spcBef>
            <a:spcAft>
              <a:spcPct val="35000"/>
            </a:spcAft>
          </a:pPr>
          <a:r>
            <a:rPr lang="en-US"/>
            <a:t>Anammox</a:t>
          </a:r>
          <a:endParaRPr lang="en-US"/>
        </a:p>
      </dsp:txBody>
      <dsp:txXfrm>
        <a:off x="298450" y="2501678"/>
        <a:ext cx="4178300" cy="797040"/>
      </dsp:txXfrm>
    </dsp:sp>
    <dsp:sp modelId="{58B158CB-C1D2-4676-88E6-6B3937A00A96}">
      <dsp:nvSpPr>
        <dsp:cNvPr id="3" name="Rectangles 2" hidden="1"/>
        <dsp:cNvSpPr/>
      </dsp:nvSpPr>
      <dsp:spPr>
        <a:xfrm>
          <a:off x="0" y="52238"/>
          <a:ext cx="298450" cy="797040"/>
        </a:xfrm>
        <a:prstGeom prst="rect">
          <a:avLst/>
        </a:prstGeom>
      </dsp:spPr>
      <dsp:txXfrm>
        <a:off x="0" y="52238"/>
        <a:ext cx="298450" cy="797040"/>
      </dsp:txXfrm>
    </dsp:sp>
    <dsp:sp modelId="{AEA4B341-6C57-43B8-BC42-9813D43D1335}">
      <dsp:nvSpPr>
        <dsp:cNvPr id="6" name="Rectangles 5" hidden="1"/>
        <dsp:cNvSpPr/>
      </dsp:nvSpPr>
      <dsp:spPr>
        <a:xfrm>
          <a:off x="0" y="1276958"/>
          <a:ext cx="298450" cy="797040"/>
        </a:xfrm>
        <a:prstGeom prst="rect">
          <a:avLst/>
        </a:prstGeom>
      </dsp:spPr>
      <dsp:txXfrm>
        <a:off x="0" y="1276958"/>
        <a:ext cx="298450" cy="797040"/>
      </dsp:txXfrm>
    </dsp:sp>
    <dsp:sp modelId="{09CBCBA7-E2EE-4654-BCFB-AB2C2D77E66B}">
      <dsp:nvSpPr>
        <dsp:cNvPr id="9" name="Rectangles 8" hidden="1"/>
        <dsp:cNvSpPr/>
      </dsp:nvSpPr>
      <dsp:spPr>
        <a:xfrm>
          <a:off x="0" y="2501678"/>
          <a:ext cx="298450" cy="797040"/>
        </a:xfrm>
        <a:prstGeom prst="rect">
          <a:avLst/>
        </a:prstGeom>
      </dsp:spPr>
      <dsp:txXfrm>
        <a:off x="0" y="2501678"/>
        <a:ext cx="298450" cy="79704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rSet qsTypeId="urn:microsoft.com/office/officeart/2005/8/quickstyle/simple5"/>
        </dgm:pt>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nodeHorzAlign" val="l"/>
          <dgm:param type="horzAlign" val="l"/>
        </dgm:alg>
      </dgm:if>
      <dgm:else name="Name2">
        <dgm:alg type="lin">
          <dgm:param type="linDir" val="fromT"/>
          <dgm:param type="vertAlign" val="mid"/>
          <dgm:param type="nodeHorzAlign" val="r"/>
          <dgm:param typ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nodeHorzAlign" val="l"/>
              <dgm:param type="horzAlign" val="l"/>
            </dgm:alg>
          </dgm:if>
          <dgm:else name="Name6">
            <dgm:alg type="lin">
              <dgm:param type="linDir" val="fromR"/>
              <dgm:param type="nodeHorzAlign" val="r"/>
              <dgm:param typ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F5ED54-37BF-4A37-8AE3-4DA4C6C19671}"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CEA792-08B3-4A15-9729-343F8E6FD0C5}"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F2AEFA7-F12C-44B2-9E95-B3C34BEE9550}"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F2AEFA7-F12C-44B2-9E95-B3C34BEE9550}"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D604205-67A0-46A8-ACF0-7354F2BB1D1C}"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E644C97-CFD8-4B1A-9809-75060EC224F7}" type="slidenum">
              <a:rPr lang="zh-CN" altLang="en-US" smtClean="0"/>
            </a:fld>
            <a:endParaRPr lang="zh-CN" alt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4D604205-67A0-46A8-ACF0-7354F2BB1D1C}"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E644C97-CFD8-4B1A-9809-75060EC224F7}" type="slidenum">
              <a:rPr lang="zh-CN" altLang="en-US" smtClean="0"/>
            </a:fld>
            <a:endParaRPr lang="zh-CN" alt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70573"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4D604205-67A0-46A8-ACF0-7354F2BB1D1C}"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E644C97-CFD8-4B1A-9809-75060EC224F7}" type="slidenum">
              <a:rPr lang="zh-CN" altLang="en-US" smtClean="0"/>
            </a:fld>
            <a:endParaRPr lang="zh-CN" alt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4D604205-67A0-46A8-ACF0-7354F2BB1D1C}"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E644C97-CFD8-4B1A-9809-75060EC224F7}" type="slidenum">
              <a:rPr lang="zh-CN" altLang="en-US" smtClean="0"/>
            </a:fld>
            <a:endParaRPr lang="zh-CN" alt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4D604205-67A0-46A8-ACF0-7354F2BB1D1C}"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E644C97-CFD8-4B1A-9809-75060EC224F7}" type="slidenum">
              <a:rPr lang="zh-CN" altLang="en-US" smtClean="0"/>
            </a:fld>
            <a:endParaRPr lang="zh-CN" alt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205728"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4D604205-67A0-46A8-ACF0-7354F2BB1D1C}"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E644C97-CFD8-4B1A-9809-75060EC224F7}" type="slidenum">
              <a:rPr lang="zh-CN" altLang="en-US" smtClean="0"/>
            </a:fld>
            <a:endParaRPr lang="zh-CN" alt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4D604205-67A0-46A8-ACF0-7354F2BB1D1C}"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3E644C97-CFD8-4B1A-9809-75060EC224F7}" type="slidenum">
              <a:rPr lang="zh-CN" altLang="en-US" smtClean="0"/>
            </a:fld>
            <a:endParaRPr lang="zh-CN" alt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D604205-67A0-46A8-ACF0-7354F2BB1D1C}"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3E644C97-CFD8-4B1A-9809-75060EC224F7}" type="slidenum">
              <a:rPr lang="zh-CN" altLang="en-US" smtClean="0"/>
            </a:fld>
            <a:endParaRPr lang="zh-CN" alt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604205-67A0-46A8-ACF0-7354F2BB1D1C}"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3E644C97-CFD8-4B1A-9809-75060EC224F7}" type="slidenum">
              <a:rPr lang="zh-CN" altLang="en-US" smtClean="0"/>
            </a:fld>
            <a:endParaRPr lang="zh-CN" alt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4D604205-67A0-46A8-ACF0-7354F2BB1D1C}"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E644C97-CFD8-4B1A-9809-75060EC224F7}" type="slidenum">
              <a:rPr lang="zh-CN" altLang="en-US" smtClean="0"/>
            </a:fld>
            <a:endParaRPr lang="zh-CN" alt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4D604205-67A0-46A8-ACF0-7354F2BB1D1C}"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E644C97-CFD8-4B1A-9809-75060EC224F7}" type="slidenum">
              <a:rPr lang="zh-CN" altLang="en-US" smtClean="0"/>
            </a:fld>
            <a:endParaRPr lang="zh-CN" altLang="en-US"/>
          </a:p>
        </p:txBody>
      </p:sp>
    </p:spTree>
  </p:cSld>
  <p:clrMapOvr>
    <a:masterClrMapping/>
  </p:clrMapOvr>
  <p:timing>
    <p:tnLst>
      <p:par>
        <p:cTn id="1" dur="indefinite" restart="never" nodeType="tmRoot"/>
      </p:par>
    </p:tnLst>
  </p:timing>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Title 1025"/>
          <p:cNvSpPr/>
          <p:nvPr>
            <p:ph type="title"/>
          </p:nvPr>
        </p:nvSpPr>
        <p:spPr>
          <a:xfrm>
            <a:off x="609600" y="274638"/>
            <a:ext cx="10972800" cy="1143000"/>
          </a:xfrm>
          <a:prstGeom prst="rect">
            <a:avLst/>
          </a:prstGeom>
          <a:noFill/>
          <a:ln w="9525">
            <a:noFill/>
          </a:ln>
        </p:spPr>
        <p:txBody>
          <a:bodyPr anchor="ctr" anchorCtr="0"/>
          <a:p>
            <a:pPr lvl="0"/>
            <a:r>
              <a:t>Click to edit Master title style</a:t>
            </a:r>
          </a:p>
        </p:txBody>
      </p:sp>
      <p:sp>
        <p:nvSpPr>
          <p:cNvPr id="1027" name="Text Placeholder 1026"/>
          <p:cNvSpPr/>
          <p:nvPr>
            <p:ph type="body" idx="1"/>
          </p:nvPr>
        </p:nvSpPr>
        <p:spPr>
          <a:xfrm>
            <a:off x="609600" y="1600200"/>
            <a:ext cx="10972800" cy="4525963"/>
          </a:xfrm>
          <a:prstGeom prst="rect">
            <a:avLst/>
          </a:prstGeom>
          <a:noFill/>
          <a:ln w="9525">
            <a:noFill/>
          </a:ln>
        </p:spPr>
        <p:txBody>
          <a:bodyPr/>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p:nvPr>
            <p:ph type="dt" sz="half" idx="2"/>
          </p:nvPr>
        </p:nvSpPr>
        <p:spPr>
          <a:xfrm>
            <a:off x="609600" y="6245225"/>
            <a:ext cx="2844800" cy="476250"/>
          </a:xfrm>
          <a:prstGeom prst="rect">
            <a:avLst/>
          </a:prstGeom>
          <a:noFill/>
          <a:ln w="9525">
            <a:noFill/>
          </a:ln>
        </p:spPr>
        <p:txBody>
          <a:bodyPr/>
          <a:lstStyle>
            <a:lvl1pPr>
              <a:defRPr sz="1400"/>
            </a:lvl1pPr>
          </a:lstStyle>
          <a:p>
            <a:fld id="{4D604205-67A0-46A8-ACF0-7354F2BB1D1C}" type="datetimeFigureOut">
              <a:rPr lang="zh-CN" altLang="en-US" smtClean="0"/>
            </a:fld>
            <a:endParaRPr lang="zh-CN" altLang="en-US"/>
          </a:p>
        </p:txBody>
      </p:sp>
      <p:sp>
        <p:nvSpPr>
          <p:cNvPr id="1029" name="Footer Placeholder 1028"/>
          <p:cNvSpPr/>
          <p:nvPr>
            <p:ph type="ftr" sz="quarter" idx="3"/>
          </p:nvPr>
        </p:nvSpPr>
        <p:spPr>
          <a:xfrm>
            <a:off x="4165600" y="6245225"/>
            <a:ext cx="3860800" cy="476250"/>
          </a:xfrm>
          <a:prstGeom prst="rect">
            <a:avLst/>
          </a:prstGeom>
          <a:noFill/>
          <a:ln w="9525">
            <a:noFill/>
          </a:ln>
        </p:spPr>
        <p:txBody>
          <a:bodyPr/>
          <a:lstStyle>
            <a:lvl1pPr algn="ctr">
              <a:defRPr sz="1400"/>
            </a:lvl1pPr>
          </a:lstStyle>
          <a:p>
            <a:endParaRPr lang="zh-CN" altLang="en-US"/>
          </a:p>
        </p:txBody>
      </p:sp>
      <p:sp>
        <p:nvSpPr>
          <p:cNvPr id="1030" name="Slide Number Placeholder 1029"/>
          <p:cNvSpPr/>
          <p:nvPr>
            <p:ph type="sldNum" sz="quarter" idx="4"/>
          </p:nvPr>
        </p:nvSpPr>
        <p:spPr>
          <a:xfrm>
            <a:off x="8737600" y="6245225"/>
            <a:ext cx="2844800" cy="476250"/>
          </a:xfrm>
          <a:prstGeom prst="rect">
            <a:avLst/>
          </a:prstGeom>
          <a:noFill/>
          <a:ln w="9525">
            <a:noFill/>
          </a:ln>
        </p:spPr>
        <p:txBody>
          <a:bodyPr/>
          <a:lstStyle>
            <a:lvl1pPr algn="r">
              <a:defRPr sz="1400"/>
            </a:lvl1pPr>
          </a:lstStyle>
          <a:p>
            <a:fld id="{3E644C97-CFD8-4B1A-9809-75060EC224F7}"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7.xml"/><Relationship Id="rId3" Type="http://schemas.openxmlformats.org/officeDocument/2006/relationships/tags" Target="../tags/tag1.xml"/><Relationship Id="rId2" Type="http://schemas.openxmlformats.org/officeDocument/2006/relationships/image" Target="../media/image2.jpe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9" Type="http://schemas.openxmlformats.org/officeDocument/2006/relationships/image" Target="../media/image12.png"/><Relationship Id="rId8" Type="http://schemas.openxmlformats.org/officeDocument/2006/relationships/image" Target="../media/image11.png"/><Relationship Id="rId7" Type="http://schemas.openxmlformats.org/officeDocument/2006/relationships/image" Target="../media/image10.png"/><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2" Type="http://schemas.openxmlformats.org/officeDocument/2006/relationships/slideLayout" Target="../slideLayouts/slideLayout2.xml"/><Relationship Id="rId11" Type="http://schemas.openxmlformats.org/officeDocument/2006/relationships/image" Target="../media/image14.emf"/><Relationship Id="rId10" Type="http://schemas.openxmlformats.org/officeDocument/2006/relationships/image" Target="../media/image13.png"/><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6.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9" Type="http://schemas.openxmlformats.org/officeDocument/2006/relationships/image" Target="../media/image25.png"/><Relationship Id="rId8" Type="http://schemas.openxmlformats.org/officeDocument/2006/relationships/image" Target="../media/image24.png"/><Relationship Id="rId7" Type="http://schemas.openxmlformats.org/officeDocument/2006/relationships/image" Target="../media/image23.png"/><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 Id="rId3" Type="http://schemas.openxmlformats.org/officeDocument/2006/relationships/image" Target="../media/image19.png"/><Relationship Id="rId2" Type="http://schemas.openxmlformats.org/officeDocument/2006/relationships/image" Target="../media/image18.png"/><Relationship Id="rId14" Type="http://schemas.openxmlformats.org/officeDocument/2006/relationships/slideLayout" Target="../slideLayouts/slideLayout2.xml"/><Relationship Id="rId13" Type="http://schemas.openxmlformats.org/officeDocument/2006/relationships/image" Target="../media/image29.jpeg"/><Relationship Id="rId12" Type="http://schemas.openxmlformats.org/officeDocument/2006/relationships/image" Target="../media/image28.png"/><Relationship Id="rId11" Type="http://schemas.openxmlformats.org/officeDocument/2006/relationships/image" Target="../media/image27.png"/><Relationship Id="rId10" Type="http://schemas.openxmlformats.org/officeDocument/2006/relationships/image" Target="../media/image26.png"/><Relationship Id="rId1" Type="http://schemas.openxmlformats.org/officeDocument/2006/relationships/image" Target="../media/image17.png"/></Relationships>
</file>

<file path=ppt/slides/_rels/slide18.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33.png"/><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image" Target="../media/image3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5.png"/><Relationship Id="rId1" Type="http://schemas.openxmlformats.org/officeDocument/2006/relationships/image" Target="../media/image34.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6.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7.xml"/><Relationship Id="rId2" Type="http://schemas.openxmlformats.org/officeDocument/2006/relationships/tags" Target="../tags/tag3.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a:xfrm>
          <a:off x="0" y="0"/>
          <a:ext cx="0" cy="0"/>
          <a:chOff x="0" y="0"/>
          <a:chExt cx="0" cy="0"/>
        </a:xfrm>
      </p:grpSpPr>
      <p:pic>
        <p:nvPicPr>
          <p:cNvPr id="3" name="Picture 2" descr="C:\Users\Administrator\OneDrive\Desktop\USTB\Semester 1\Enviromental Microbiology\B2201884-Pseudomonas_aeruginosa_bacteria,_SEM.jpgB2201884-Pseudomonas_aeruginosa_bacteria,_SEM"/>
          <p:cNvPicPr preferRelativeResize="0">
            <a:picLocks noChangeAspect="1"/>
          </p:cNvPicPr>
          <p:nvPr/>
        </p:nvPicPr>
        <p:blipFill>
          <a:blip r:embed="rId2"/>
          <a:srcRect/>
          <a:stretch>
            <a:fillRect/>
          </a:stretch>
        </p:blipFill>
        <p:spPr>
          <a:xfrm>
            <a:off x="0" y="-13970"/>
            <a:ext cx="12191365" cy="6869430"/>
          </a:xfrm>
          <a:prstGeom prst="rect">
            <a:avLst/>
          </a:prstGeom>
          <a:gradFill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p:spPr>
      </p:pic>
      <p:sp>
        <p:nvSpPr>
          <p:cNvPr id="25" name="任意多边形 107"/>
          <p:cNvSpPr/>
          <p:nvPr/>
        </p:nvSpPr>
        <p:spPr>
          <a:xfrm>
            <a:off x="0" y="-13970"/>
            <a:ext cx="9769475" cy="6949440"/>
          </a:xfrm>
          <a:custGeom>
            <a:avLst/>
            <a:gdLst>
              <a:gd name="connsiteX0" fmla="*/ 0 w 7899400"/>
              <a:gd name="connsiteY0" fmla="*/ 0 h 6858000"/>
              <a:gd name="connsiteX1" fmla="*/ 3409947 w 7899400"/>
              <a:gd name="connsiteY1" fmla="*/ 0 h 6858000"/>
              <a:gd name="connsiteX2" fmla="*/ 7899400 w 7899400"/>
              <a:gd name="connsiteY2" fmla="*/ 6858000 h 6858000"/>
              <a:gd name="connsiteX3" fmla="*/ 0 w 7899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7899400" h="6858000">
                <a:moveTo>
                  <a:pt x="0" y="0"/>
                </a:moveTo>
                <a:lnTo>
                  <a:pt x="3409947" y="0"/>
                </a:lnTo>
                <a:lnTo>
                  <a:pt x="7899400" y="6858000"/>
                </a:lnTo>
                <a:lnTo>
                  <a:pt x="0" y="685800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1E3A93"/>
              </a:solidFill>
              <a:effectLst/>
              <a:uLnTx/>
              <a:uFillTx/>
              <a:latin typeface="DengXian" panose="02010600030101010101" charset="-122"/>
              <a:ea typeface="DengXian" panose="02010600030101010101" charset="-122"/>
              <a:cs typeface="+mn-cs"/>
            </a:endParaRPr>
          </a:p>
        </p:txBody>
      </p:sp>
      <p:sp>
        <p:nvSpPr>
          <p:cNvPr id="72" name="文本框 71"/>
          <p:cNvSpPr txBox="1"/>
          <p:nvPr/>
        </p:nvSpPr>
        <p:spPr>
          <a:xfrm>
            <a:off x="396240" y="2946400"/>
            <a:ext cx="9836150" cy="1383665"/>
          </a:xfrm>
          <a:prstGeom prst="rect">
            <a:avLst/>
          </a:prstGeom>
          <a:noFill/>
        </p:spPr>
        <p:txBody>
          <a:bodyPr wrap="square" rtlCol="0">
            <a:spAutoFit/>
          </a:bodyPr>
          <a:lstStyle/>
          <a:p>
            <a:pPr marL="0" marR="0" lvl="0" indent="0" algn="l" defTabSz="913765" rtl="0" eaLnBrk="1" fontAlgn="auto" latinLnBrk="0" hangingPunct="1">
              <a:lnSpc>
                <a:spcPct val="100000"/>
              </a:lnSpc>
              <a:spcBef>
                <a:spcPts val="0"/>
              </a:spcBef>
              <a:spcAft>
                <a:spcPts val="0"/>
              </a:spcAft>
              <a:buClrTx/>
              <a:buSzTx/>
              <a:buFontTx/>
              <a:buNone/>
              <a:defRPr/>
            </a:pPr>
            <a:r>
              <a:rPr lang="en-US" altLang="zh-CN" sz="2800" b="1">
                <a:solidFill>
                  <a:schemeClr val="bg1"/>
                </a:solidFill>
                <a:latin typeface="Microsoft YaHei" panose="020B0503020204020204" pitchFamily="34" charset="-122"/>
                <a:ea typeface="Microsoft YaHei" panose="020B0503020204020204" pitchFamily="34" charset="-122"/>
                <a:sym typeface="+mn-ea"/>
              </a:rPr>
              <a:t>Progress of Research on Microbes for Nitrogen Removal</a:t>
            </a:r>
            <a:endParaRPr lang="en-US" altLang="zh-CN" sz="2800" b="1">
              <a:solidFill>
                <a:schemeClr val="bg1"/>
              </a:solidFill>
              <a:latin typeface="Microsoft YaHei" panose="020B0503020204020204" pitchFamily="34" charset="-122"/>
              <a:ea typeface="Microsoft YaHei" panose="020B0503020204020204" pitchFamily="34" charset="-122"/>
              <a:sym typeface="+mn-ea"/>
            </a:endParaRPr>
          </a:p>
          <a:p>
            <a:pPr marL="0" marR="0" lvl="0" indent="0" algn="l" defTabSz="913765" rtl="0" eaLnBrk="1" fontAlgn="auto" latinLnBrk="0" hangingPunct="1">
              <a:lnSpc>
                <a:spcPct val="100000"/>
              </a:lnSpc>
              <a:spcBef>
                <a:spcPts val="0"/>
              </a:spcBef>
              <a:spcAft>
                <a:spcPts val="0"/>
              </a:spcAft>
              <a:buClrTx/>
              <a:buSzTx/>
              <a:buFontTx/>
              <a:buNone/>
              <a:defRPr/>
            </a:pPr>
            <a:endParaRPr kumimoji="0" lang="en-US" altLang="zh-CN" sz="2800" b="1" i="0" u="none" strike="noStrike" kern="1200" cap="none" spc="0" normalizeH="0" baseline="0" noProof="0" dirty="0">
              <a:ln>
                <a:noFill/>
              </a:ln>
              <a:solidFill>
                <a:schemeClr val="bg1"/>
              </a:solidFill>
              <a:effectLst/>
              <a:uLnTx/>
              <a:uFillTx/>
              <a:latin typeface="Microsoft YaHei" panose="020B0503020204020204" pitchFamily="34" charset="-122"/>
              <a:ea typeface="Microsoft YaHei" panose="020B0503020204020204" pitchFamily="34" charset="-122"/>
              <a:cs typeface="+mn-cs"/>
              <a:sym typeface="+mn-ea"/>
            </a:endParaRPr>
          </a:p>
        </p:txBody>
      </p:sp>
      <p:sp>
        <p:nvSpPr>
          <p:cNvPr id="82" name="平行四边形 81"/>
          <p:cNvSpPr/>
          <p:nvPr/>
        </p:nvSpPr>
        <p:spPr>
          <a:xfrm flipH="1">
            <a:off x="6654800" y="2992755"/>
            <a:ext cx="3364230" cy="3865245"/>
          </a:xfrm>
          <a:prstGeom prst="parallelogram">
            <a:avLst>
              <a:gd name="adj" fmla="val 91551"/>
            </a:avLst>
          </a:pr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DengXian" panose="02010600030101010101" charset="-122"/>
              <a:ea typeface="DengXian" panose="02010600030101010101" charset="-122"/>
              <a:cs typeface="+mn-cs"/>
            </a:endParaRPr>
          </a:p>
        </p:txBody>
      </p:sp>
      <p:sp>
        <p:nvSpPr>
          <p:cNvPr id="83" name="PA_文本框 10"/>
          <p:cNvSpPr txBox="1"/>
          <p:nvPr>
            <p:custDataLst>
              <p:tags r:id="rId3"/>
            </p:custDataLst>
          </p:nvPr>
        </p:nvSpPr>
        <p:spPr>
          <a:xfrm>
            <a:off x="569595" y="4283075"/>
            <a:ext cx="7366000" cy="1568450"/>
          </a:xfrm>
          <a:prstGeom prst="rect">
            <a:avLst/>
          </a:prstGeom>
        </p:spPr>
        <p:txBody>
          <a:bodyPr wrap="square" rtlCol="0">
            <a:spAutoFit/>
          </a:bodyPr>
          <a:lstStyle/>
          <a:p>
            <a:r>
              <a:rPr lang="en-US" altLang="zh-CN" sz="3200" dirty="0">
                <a:solidFill>
                  <a:schemeClr val="bg1"/>
                </a:solidFill>
                <a:latin typeface="Century Gothic" panose="020B0502020202020204" pitchFamily="34" charset="0"/>
                <a:ea typeface="Microsoft YaHei" panose="020B0503020204020204" pitchFamily="34" charset="-122"/>
              </a:rPr>
              <a:t>Reporter: Sahr Emmanuel (伊曼沙)</a:t>
            </a:r>
            <a:endParaRPr lang="en-US" altLang="zh-CN" sz="3200" dirty="0">
              <a:solidFill>
                <a:schemeClr val="bg1"/>
              </a:solidFill>
              <a:latin typeface="Century Gothic" panose="020B0502020202020204" pitchFamily="34" charset="0"/>
              <a:ea typeface="Microsoft YaHei" panose="020B0503020204020204" pitchFamily="34" charset="-122"/>
            </a:endParaRPr>
          </a:p>
          <a:p>
            <a:r>
              <a:rPr lang="en-US" altLang="zh-CN" sz="3200" dirty="0">
                <a:solidFill>
                  <a:schemeClr val="bg1"/>
                </a:solidFill>
                <a:latin typeface="Century Gothic" panose="020B0502020202020204" pitchFamily="34" charset="0"/>
                <a:ea typeface="Microsoft YaHei" panose="020B0503020204020204" pitchFamily="34" charset="-122"/>
              </a:rPr>
              <a:t>M202161014     </a:t>
            </a:r>
            <a:endParaRPr lang="en-US" altLang="zh-CN" sz="3200" dirty="0">
              <a:solidFill>
                <a:schemeClr val="bg1"/>
              </a:solidFill>
              <a:latin typeface="Century Gothic" panose="020B0502020202020204" pitchFamily="34" charset="0"/>
              <a:ea typeface="Microsoft YaHei" panose="020B0503020204020204" pitchFamily="34" charset="-122"/>
            </a:endParaRPr>
          </a:p>
          <a:p>
            <a:r>
              <a:rPr lang="en-US" altLang="zh-CN" sz="3200" dirty="0">
                <a:solidFill>
                  <a:schemeClr val="bg1"/>
                </a:solidFill>
                <a:latin typeface="Century Gothic" panose="020B0502020202020204" pitchFamily="34" charset="0"/>
                <a:ea typeface="Microsoft YaHei" panose="020B0503020204020204" pitchFamily="34" charset="-122"/>
              </a:rPr>
              <a:t>Date: October 26, 2021</a:t>
            </a:r>
            <a:endParaRPr lang="en-US" altLang="zh-CN" sz="3200" dirty="0">
              <a:solidFill>
                <a:schemeClr val="bg1"/>
              </a:solidFill>
              <a:latin typeface="Century Gothic" panose="020B0502020202020204" pitchFamily="34" charset="0"/>
              <a:ea typeface="Microsoft YaHei" panose="020B0503020204020204" pitchFamily="34" charset="-122"/>
            </a:endParaRPr>
          </a:p>
        </p:txBody>
      </p:sp>
      <p:cxnSp>
        <p:nvCxnSpPr>
          <p:cNvPr id="17" name="直接连接符 16"/>
          <p:cNvCxnSpPr/>
          <p:nvPr/>
        </p:nvCxnSpPr>
        <p:spPr>
          <a:xfrm>
            <a:off x="774700" y="6223000"/>
            <a:ext cx="508000" cy="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Group 31"/>
          <p:cNvGrpSpPr/>
          <p:nvPr/>
        </p:nvGrpSpPr>
        <p:grpSpPr>
          <a:xfrm rot="0">
            <a:off x="505563" y="1119306"/>
            <a:ext cx="4279368" cy="4203812"/>
            <a:chOff x="5158" y="1726"/>
            <a:chExt cx="8337" cy="8438"/>
          </a:xfrm>
        </p:grpSpPr>
        <p:grpSp>
          <p:nvGrpSpPr>
            <p:cNvPr id="2" name="object 2"/>
            <p:cNvGrpSpPr/>
            <p:nvPr/>
          </p:nvGrpSpPr>
          <p:grpSpPr>
            <a:xfrm>
              <a:off x="5158" y="1726"/>
              <a:ext cx="8229" cy="1719"/>
              <a:chOff x="1355219" y="1415796"/>
              <a:chExt cx="5225415" cy="1091565"/>
            </a:xfrm>
          </p:grpSpPr>
          <p:sp>
            <p:nvSpPr>
              <p:cNvPr id="3" name="object 3"/>
              <p:cNvSpPr/>
              <p:nvPr/>
            </p:nvSpPr>
            <p:spPr>
              <a:xfrm>
                <a:off x="1355219" y="1544320"/>
                <a:ext cx="5211313" cy="675639"/>
              </a:xfrm>
              <a:prstGeom prst="rect">
                <a:avLst/>
              </a:prstGeom>
              <a:blipFill>
                <a:blip r:embed="rId1" cstate="print"/>
                <a:stretch>
                  <a:fillRect/>
                </a:stretch>
              </a:blipFill>
            </p:spPr>
            <p:txBody>
              <a:bodyPr wrap="square" lIns="0" tIns="0" rIns="0" bIns="0" rtlCol="0"/>
              <a:lstStyle/>
              <a:p>
                <a:endParaRPr sz="1200"/>
              </a:p>
            </p:txBody>
          </p:sp>
          <p:sp>
            <p:nvSpPr>
              <p:cNvPr id="4" name="object 4"/>
              <p:cNvSpPr/>
              <p:nvPr/>
            </p:nvSpPr>
            <p:spPr>
              <a:xfrm>
                <a:off x="1533144" y="1415796"/>
                <a:ext cx="4977383" cy="1091184"/>
              </a:xfrm>
              <a:prstGeom prst="rect">
                <a:avLst/>
              </a:prstGeom>
              <a:blipFill>
                <a:blip r:embed="rId2" cstate="print"/>
                <a:stretch>
                  <a:fillRect/>
                </a:stretch>
              </a:blipFill>
            </p:spPr>
            <p:txBody>
              <a:bodyPr wrap="square" lIns="0" tIns="0" rIns="0" bIns="0" rtlCol="0"/>
              <a:lstStyle/>
              <a:p>
                <a:endParaRPr sz="1200"/>
              </a:p>
            </p:txBody>
          </p:sp>
          <p:sp>
            <p:nvSpPr>
              <p:cNvPr id="5" name="object 5"/>
              <p:cNvSpPr/>
              <p:nvPr/>
            </p:nvSpPr>
            <p:spPr>
              <a:xfrm>
                <a:off x="1392936" y="1562100"/>
                <a:ext cx="5183123" cy="667512"/>
              </a:xfrm>
              <a:prstGeom prst="rect">
                <a:avLst/>
              </a:prstGeom>
              <a:blipFill>
                <a:blip r:embed="rId3" cstate="print"/>
                <a:stretch>
                  <a:fillRect/>
                </a:stretch>
              </a:blipFill>
            </p:spPr>
            <p:txBody>
              <a:bodyPr wrap="square" lIns="0" tIns="0" rIns="0" bIns="0" rtlCol="0"/>
              <a:lstStyle/>
              <a:p>
                <a:endParaRPr sz="1200"/>
              </a:p>
            </p:txBody>
          </p:sp>
          <p:sp>
            <p:nvSpPr>
              <p:cNvPr id="6" name="object 6"/>
              <p:cNvSpPr/>
              <p:nvPr/>
            </p:nvSpPr>
            <p:spPr>
              <a:xfrm>
                <a:off x="1392936" y="1562100"/>
                <a:ext cx="5182870" cy="667385"/>
              </a:xfrm>
              <a:custGeom>
                <a:avLst/>
                <a:gdLst/>
                <a:ahLst/>
                <a:cxnLst/>
                <a:rect l="l" t="t" r="r" b="b"/>
                <a:pathLst>
                  <a:path w="5182870" h="667385">
                    <a:moveTo>
                      <a:pt x="0" y="111125"/>
                    </a:moveTo>
                    <a:lnTo>
                      <a:pt x="8762" y="67817"/>
                    </a:lnTo>
                    <a:lnTo>
                      <a:pt x="32511" y="32512"/>
                    </a:lnTo>
                    <a:lnTo>
                      <a:pt x="67817" y="8762"/>
                    </a:lnTo>
                    <a:lnTo>
                      <a:pt x="110997" y="0"/>
                    </a:lnTo>
                    <a:lnTo>
                      <a:pt x="5071872" y="0"/>
                    </a:lnTo>
                    <a:lnTo>
                      <a:pt x="5115052" y="8762"/>
                    </a:lnTo>
                    <a:lnTo>
                      <a:pt x="5150358" y="32512"/>
                    </a:lnTo>
                    <a:lnTo>
                      <a:pt x="5174107" y="67817"/>
                    </a:lnTo>
                    <a:lnTo>
                      <a:pt x="5182870" y="111125"/>
                    </a:lnTo>
                    <a:lnTo>
                      <a:pt x="5182870" y="555751"/>
                    </a:lnTo>
                    <a:lnTo>
                      <a:pt x="5174107" y="599059"/>
                    </a:lnTo>
                    <a:lnTo>
                      <a:pt x="5150358" y="634364"/>
                    </a:lnTo>
                    <a:lnTo>
                      <a:pt x="5115052" y="658240"/>
                    </a:lnTo>
                    <a:lnTo>
                      <a:pt x="5071872" y="667003"/>
                    </a:lnTo>
                    <a:lnTo>
                      <a:pt x="110997" y="667003"/>
                    </a:lnTo>
                    <a:lnTo>
                      <a:pt x="67817" y="658240"/>
                    </a:lnTo>
                    <a:lnTo>
                      <a:pt x="32511" y="634364"/>
                    </a:lnTo>
                    <a:lnTo>
                      <a:pt x="8762" y="599059"/>
                    </a:lnTo>
                    <a:lnTo>
                      <a:pt x="0" y="555751"/>
                    </a:lnTo>
                    <a:lnTo>
                      <a:pt x="0" y="111125"/>
                    </a:lnTo>
                    <a:close/>
                  </a:path>
                </a:pathLst>
              </a:custGeom>
              <a:ln w="9144">
                <a:solidFill>
                  <a:srgbClr val="96B852"/>
                </a:solidFill>
              </a:ln>
            </p:spPr>
            <p:txBody>
              <a:bodyPr wrap="square" lIns="0" tIns="0" rIns="0" bIns="0" rtlCol="0"/>
              <a:lstStyle/>
              <a:p>
                <a:endParaRPr sz="1200"/>
              </a:p>
            </p:txBody>
          </p:sp>
        </p:grpSp>
        <p:grpSp>
          <p:nvGrpSpPr>
            <p:cNvPr id="7" name="object 7"/>
            <p:cNvGrpSpPr/>
            <p:nvPr/>
          </p:nvGrpSpPr>
          <p:grpSpPr>
            <a:xfrm>
              <a:off x="5158" y="3274"/>
              <a:ext cx="8282" cy="2321"/>
              <a:chOff x="1355218" y="2398776"/>
              <a:chExt cx="5259070" cy="1473835"/>
            </a:xfrm>
          </p:grpSpPr>
          <p:sp>
            <p:nvSpPr>
              <p:cNvPr id="8" name="object 8"/>
              <p:cNvSpPr/>
              <p:nvPr/>
            </p:nvSpPr>
            <p:spPr>
              <a:xfrm>
                <a:off x="3774948" y="2410967"/>
                <a:ext cx="363855" cy="678180"/>
              </a:xfrm>
              <a:custGeom>
                <a:avLst/>
                <a:gdLst/>
                <a:ahLst/>
                <a:cxnLst/>
                <a:rect l="l" t="t" r="r" b="b"/>
                <a:pathLst>
                  <a:path w="363854" h="678180">
                    <a:moveTo>
                      <a:pt x="363855" y="495935"/>
                    </a:moveTo>
                    <a:lnTo>
                      <a:pt x="272986" y="495935"/>
                    </a:lnTo>
                    <a:lnTo>
                      <a:pt x="272986" y="0"/>
                    </a:lnTo>
                    <a:lnTo>
                      <a:pt x="91059" y="0"/>
                    </a:lnTo>
                    <a:lnTo>
                      <a:pt x="91059" y="495935"/>
                    </a:lnTo>
                    <a:lnTo>
                      <a:pt x="0" y="495935"/>
                    </a:lnTo>
                    <a:lnTo>
                      <a:pt x="181991" y="677672"/>
                    </a:lnTo>
                    <a:lnTo>
                      <a:pt x="363855" y="495935"/>
                    </a:lnTo>
                    <a:close/>
                  </a:path>
                </a:pathLst>
              </a:custGeom>
              <a:solidFill>
                <a:srgbClr val="C0504D"/>
              </a:solidFill>
            </p:spPr>
            <p:txBody>
              <a:bodyPr wrap="square" lIns="0" tIns="0" rIns="0" bIns="0" rtlCol="0"/>
              <a:lstStyle/>
              <a:p>
                <a:endParaRPr sz="1200"/>
              </a:p>
            </p:txBody>
          </p:sp>
          <p:sp>
            <p:nvSpPr>
              <p:cNvPr id="9" name="object 9"/>
              <p:cNvSpPr/>
              <p:nvPr/>
            </p:nvSpPr>
            <p:spPr>
              <a:xfrm>
                <a:off x="3775709" y="2411730"/>
                <a:ext cx="363855" cy="678180"/>
              </a:xfrm>
              <a:custGeom>
                <a:avLst/>
                <a:gdLst/>
                <a:ahLst/>
                <a:cxnLst/>
                <a:rect l="l" t="t" r="r" b="b"/>
                <a:pathLst>
                  <a:path w="363854" h="678180">
                    <a:moveTo>
                      <a:pt x="0" y="495935"/>
                    </a:moveTo>
                    <a:lnTo>
                      <a:pt x="91059" y="495935"/>
                    </a:lnTo>
                    <a:lnTo>
                      <a:pt x="91059" y="0"/>
                    </a:lnTo>
                    <a:lnTo>
                      <a:pt x="272923" y="0"/>
                    </a:lnTo>
                    <a:lnTo>
                      <a:pt x="272923" y="495935"/>
                    </a:lnTo>
                    <a:lnTo>
                      <a:pt x="363854" y="495935"/>
                    </a:lnTo>
                    <a:lnTo>
                      <a:pt x="181990" y="677672"/>
                    </a:lnTo>
                    <a:lnTo>
                      <a:pt x="0" y="495935"/>
                    </a:lnTo>
                    <a:close/>
                  </a:path>
                </a:pathLst>
              </a:custGeom>
              <a:ln w="25908">
                <a:solidFill>
                  <a:srgbClr val="8A3836"/>
                </a:solidFill>
              </a:ln>
            </p:spPr>
            <p:txBody>
              <a:bodyPr wrap="square" lIns="0" tIns="0" rIns="0" bIns="0" rtlCol="0"/>
              <a:lstStyle/>
              <a:p>
                <a:endParaRPr sz="1200"/>
              </a:p>
            </p:txBody>
          </p:sp>
          <p:sp>
            <p:nvSpPr>
              <p:cNvPr id="10" name="object 10"/>
              <p:cNvSpPr/>
              <p:nvPr/>
            </p:nvSpPr>
            <p:spPr>
              <a:xfrm>
                <a:off x="1355218" y="3116993"/>
                <a:ext cx="5258559" cy="755076"/>
              </a:xfrm>
              <a:prstGeom prst="rect">
                <a:avLst/>
              </a:prstGeom>
              <a:blipFill>
                <a:blip r:embed="rId4" cstate="print"/>
                <a:stretch>
                  <a:fillRect/>
                </a:stretch>
              </a:blipFill>
            </p:spPr>
            <p:txBody>
              <a:bodyPr wrap="square" lIns="0" tIns="0" rIns="0" bIns="0" rtlCol="0"/>
              <a:lstStyle/>
              <a:p>
                <a:endParaRPr sz="1200"/>
              </a:p>
            </p:txBody>
          </p:sp>
          <p:sp>
            <p:nvSpPr>
              <p:cNvPr id="11" name="object 11"/>
              <p:cNvSpPr/>
              <p:nvPr/>
            </p:nvSpPr>
            <p:spPr>
              <a:xfrm>
                <a:off x="1392935" y="3134868"/>
                <a:ext cx="5183123" cy="679703"/>
              </a:xfrm>
              <a:prstGeom prst="rect">
                <a:avLst/>
              </a:prstGeom>
              <a:blipFill>
                <a:blip r:embed="rId5" cstate="print"/>
                <a:stretch>
                  <a:fillRect/>
                </a:stretch>
              </a:blipFill>
            </p:spPr>
            <p:txBody>
              <a:bodyPr wrap="square" lIns="0" tIns="0" rIns="0" bIns="0" rtlCol="0"/>
              <a:lstStyle/>
              <a:p>
                <a:endParaRPr sz="1200"/>
              </a:p>
            </p:txBody>
          </p:sp>
          <p:sp>
            <p:nvSpPr>
              <p:cNvPr id="12" name="object 12"/>
              <p:cNvSpPr/>
              <p:nvPr/>
            </p:nvSpPr>
            <p:spPr>
              <a:xfrm>
                <a:off x="1392935" y="3134868"/>
                <a:ext cx="5182870" cy="679450"/>
              </a:xfrm>
              <a:custGeom>
                <a:avLst/>
                <a:gdLst/>
                <a:ahLst/>
                <a:cxnLst/>
                <a:rect l="l" t="t" r="r" b="b"/>
                <a:pathLst>
                  <a:path w="5182870" h="679450">
                    <a:moveTo>
                      <a:pt x="0" y="113157"/>
                    </a:moveTo>
                    <a:lnTo>
                      <a:pt x="8889" y="69087"/>
                    </a:lnTo>
                    <a:lnTo>
                      <a:pt x="33146" y="33147"/>
                    </a:lnTo>
                    <a:lnTo>
                      <a:pt x="69087" y="8890"/>
                    </a:lnTo>
                    <a:lnTo>
                      <a:pt x="113156" y="0"/>
                    </a:lnTo>
                    <a:lnTo>
                      <a:pt x="5069713" y="0"/>
                    </a:lnTo>
                    <a:lnTo>
                      <a:pt x="5113782" y="8890"/>
                    </a:lnTo>
                    <a:lnTo>
                      <a:pt x="5149722" y="33147"/>
                    </a:lnTo>
                    <a:lnTo>
                      <a:pt x="5173980" y="69087"/>
                    </a:lnTo>
                    <a:lnTo>
                      <a:pt x="5182870" y="113157"/>
                    </a:lnTo>
                    <a:lnTo>
                      <a:pt x="5182870" y="566293"/>
                    </a:lnTo>
                    <a:lnTo>
                      <a:pt x="5173980" y="610362"/>
                    </a:lnTo>
                    <a:lnTo>
                      <a:pt x="5149722" y="646303"/>
                    </a:lnTo>
                    <a:lnTo>
                      <a:pt x="5113782" y="670560"/>
                    </a:lnTo>
                    <a:lnTo>
                      <a:pt x="5069713" y="679450"/>
                    </a:lnTo>
                    <a:lnTo>
                      <a:pt x="113156" y="679450"/>
                    </a:lnTo>
                    <a:lnTo>
                      <a:pt x="69087" y="670560"/>
                    </a:lnTo>
                    <a:lnTo>
                      <a:pt x="33146" y="646303"/>
                    </a:lnTo>
                    <a:lnTo>
                      <a:pt x="8889" y="610362"/>
                    </a:lnTo>
                    <a:lnTo>
                      <a:pt x="0" y="566293"/>
                    </a:lnTo>
                    <a:lnTo>
                      <a:pt x="0" y="113157"/>
                    </a:lnTo>
                    <a:close/>
                  </a:path>
                </a:pathLst>
              </a:custGeom>
              <a:ln w="9144">
                <a:solidFill>
                  <a:srgbClr val="96B852"/>
                </a:solidFill>
              </a:ln>
            </p:spPr>
            <p:txBody>
              <a:bodyPr wrap="square" lIns="0" tIns="0" rIns="0" bIns="0" rtlCol="0"/>
              <a:lstStyle/>
              <a:p>
                <a:endParaRPr sz="1200"/>
              </a:p>
            </p:txBody>
          </p:sp>
        </p:grpSp>
        <p:grpSp>
          <p:nvGrpSpPr>
            <p:cNvPr id="13" name="object 13"/>
            <p:cNvGrpSpPr/>
            <p:nvPr/>
          </p:nvGrpSpPr>
          <p:grpSpPr>
            <a:xfrm>
              <a:off x="5213" y="6401"/>
              <a:ext cx="8282" cy="1719"/>
              <a:chOff x="1390270" y="4384547"/>
              <a:chExt cx="5259070" cy="1091565"/>
            </a:xfrm>
          </p:grpSpPr>
          <p:sp>
            <p:nvSpPr>
              <p:cNvPr id="14" name="object 14"/>
              <p:cNvSpPr/>
              <p:nvPr/>
            </p:nvSpPr>
            <p:spPr>
              <a:xfrm>
                <a:off x="1390270" y="4479514"/>
                <a:ext cx="5258559" cy="808287"/>
              </a:xfrm>
              <a:prstGeom prst="rect">
                <a:avLst/>
              </a:prstGeom>
              <a:blipFill>
                <a:blip r:embed="rId6" cstate="print"/>
                <a:stretch>
                  <a:fillRect/>
                </a:stretch>
              </a:blipFill>
            </p:spPr>
            <p:txBody>
              <a:bodyPr wrap="square" lIns="0" tIns="0" rIns="0" bIns="0" rtlCol="0"/>
              <a:lstStyle/>
              <a:p>
                <a:endParaRPr sz="1200"/>
              </a:p>
            </p:txBody>
          </p:sp>
          <p:sp>
            <p:nvSpPr>
              <p:cNvPr id="15" name="object 15"/>
              <p:cNvSpPr/>
              <p:nvPr/>
            </p:nvSpPr>
            <p:spPr>
              <a:xfrm>
                <a:off x="1627631" y="4384547"/>
                <a:ext cx="4858512" cy="1091183"/>
              </a:xfrm>
              <a:prstGeom prst="rect">
                <a:avLst/>
              </a:prstGeom>
              <a:blipFill>
                <a:blip r:embed="rId7" cstate="print"/>
                <a:stretch>
                  <a:fillRect/>
                </a:stretch>
              </a:blipFill>
            </p:spPr>
            <p:txBody>
              <a:bodyPr wrap="square" lIns="0" tIns="0" rIns="0" bIns="0" rtlCol="0"/>
              <a:lstStyle/>
              <a:p>
                <a:endParaRPr sz="1200"/>
              </a:p>
            </p:txBody>
          </p:sp>
          <p:sp>
            <p:nvSpPr>
              <p:cNvPr id="16" name="object 16"/>
              <p:cNvSpPr/>
              <p:nvPr/>
            </p:nvSpPr>
            <p:spPr>
              <a:xfrm>
                <a:off x="1427987" y="4497323"/>
                <a:ext cx="5183123" cy="731519"/>
              </a:xfrm>
              <a:prstGeom prst="rect">
                <a:avLst/>
              </a:prstGeom>
              <a:blipFill>
                <a:blip r:embed="rId8" cstate="print"/>
                <a:stretch>
                  <a:fillRect/>
                </a:stretch>
              </a:blipFill>
            </p:spPr>
            <p:txBody>
              <a:bodyPr wrap="square" lIns="0" tIns="0" rIns="0" bIns="0" rtlCol="0"/>
              <a:lstStyle/>
              <a:p>
                <a:endParaRPr sz="1200"/>
              </a:p>
            </p:txBody>
          </p:sp>
          <p:sp>
            <p:nvSpPr>
              <p:cNvPr id="17" name="object 17"/>
              <p:cNvSpPr/>
              <p:nvPr/>
            </p:nvSpPr>
            <p:spPr>
              <a:xfrm>
                <a:off x="1427987" y="4497323"/>
                <a:ext cx="5183505" cy="731520"/>
              </a:xfrm>
              <a:custGeom>
                <a:avLst/>
                <a:gdLst/>
                <a:ahLst/>
                <a:cxnLst/>
                <a:rect l="l" t="t" r="r" b="b"/>
                <a:pathLst>
                  <a:path w="5183505" h="731520">
                    <a:moveTo>
                      <a:pt x="0" y="121919"/>
                    </a:moveTo>
                    <a:lnTo>
                      <a:pt x="9525" y="74421"/>
                    </a:lnTo>
                    <a:lnTo>
                      <a:pt x="35687" y="35687"/>
                    </a:lnTo>
                    <a:lnTo>
                      <a:pt x="74422" y="9525"/>
                    </a:lnTo>
                    <a:lnTo>
                      <a:pt x="121920" y="0"/>
                    </a:lnTo>
                    <a:lnTo>
                      <a:pt x="5061077" y="0"/>
                    </a:lnTo>
                    <a:lnTo>
                      <a:pt x="5108575" y="9525"/>
                    </a:lnTo>
                    <a:lnTo>
                      <a:pt x="5147310" y="35687"/>
                    </a:lnTo>
                    <a:lnTo>
                      <a:pt x="5173471" y="74421"/>
                    </a:lnTo>
                    <a:lnTo>
                      <a:pt x="5182996" y="121919"/>
                    </a:lnTo>
                    <a:lnTo>
                      <a:pt x="5182996" y="609600"/>
                    </a:lnTo>
                    <a:lnTo>
                      <a:pt x="5173471" y="657098"/>
                    </a:lnTo>
                    <a:lnTo>
                      <a:pt x="5147310" y="695832"/>
                    </a:lnTo>
                    <a:lnTo>
                      <a:pt x="5108575" y="721994"/>
                    </a:lnTo>
                    <a:lnTo>
                      <a:pt x="5061077" y="731519"/>
                    </a:lnTo>
                    <a:lnTo>
                      <a:pt x="121920" y="731519"/>
                    </a:lnTo>
                    <a:lnTo>
                      <a:pt x="74422" y="721994"/>
                    </a:lnTo>
                    <a:lnTo>
                      <a:pt x="35687" y="695832"/>
                    </a:lnTo>
                    <a:lnTo>
                      <a:pt x="9525" y="657098"/>
                    </a:lnTo>
                    <a:lnTo>
                      <a:pt x="0" y="609600"/>
                    </a:lnTo>
                    <a:lnTo>
                      <a:pt x="0" y="121919"/>
                    </a:lnTo>
                    <a:close/>
                  </a:path>
                </a:pathLst>
              </a:custGeom>
              <a:ln w="9144">
                <a:solidFill>
                  <a:srgbClr val="96B852"/>
                </a:solidFill>
              </a:ln>
            </p:spPr>
            <p:txBody>
              <a:bodyPr wrap="square" lIns="0" tIns="0" rIns="0" bIns="0" rtlCol="0"/>
              <a:lstStyle/>
              <a:p>
                <a:endParaRPr sz="1200"/>
              </a:p>
            </p:txBody>
          </p:sp>
        </p:grpSp>
        <p:grpSp>
          <p:nvGrpSpPr>
            <p:cNvPr id="18" name="object 18"/>
            <p:cNvGrpSpPr/>
            <p:nvPr/>
          </p:nvGrpSpPr>
          <p:grpSpPr>
            <a:xfrm>
              <a:off x="5293" y="8955"/>
              <a:ext cx="8202" cy="1209"/>
              <a:chOff x="1440574" y="6006528"/>
              <a:chExt cx="5208270" cy="767715"/>
            </a:xfrm>
          </p:grpSpPr>
          <p:sp>
            <p:nvSpPr>
              <p:cNvPr id="19" name="object 19"/>
              <p:cNvSpPr/>
              <p:nvPr/>
            </p:nvSpPr>
            <p:spPr>
              <a:xfrm>
                <a:off x="1440574" y="6006528"/>
                <a:ext cx="5208242" cy="767203"/>
              </a:xfrm>
              <a:prstGeom prst="rect">
                <a:avLst/>
              </a:prstGeom>
              <a:blipFill>
                <a:blip r:embed="rId9" cstate="print"/>
                <a:stretch>
                  <a:fillRect/>
                </a:stretch>
              </a:blipFill>
            </p:spPr>
            <p:txBody>
              <a:bodyPr wrap="square" lIns="0" tIns="0" rIns="0" bIns="0" rtlCol="0"/>
              <a:lstStyle/>
              <a:p>
                <a:endParaRPr sz="1200"/>
              </a:p>
            </p:txBody>
          </p:sp>
          <p:sp>
            <p:nvSpPr>
              <p:cNvPr id="20" name="object 20"/>
              <p:cNvSpPr/>
              <p:nvPr/>
            </p:nvSpPr>
            <p:spPr>
              <a:xfrm>
                <a:off x="1478279" y="6024371"/>
                <a:ext cx="5132832" cy="691896"/>
              </a:xfrm>
              <a:prstGeom prst="rect">
                <a:avLst/>
              </a:prstGeom>
              <a:blipFill>
                <a:blip r:embed="rId10" cstate="print"/>
                <a:stretch>
                  <a:fillRect/>
                </a:stretch>
              </a:blipFill>
            </p:spPr>
            <p:txBody>
              <a:bodyPr wrap="square" lIns="0" tIns="0" rIns="0" bIns="0" rtlCol="0"/>
              <a:lstStyle/>
              <a:p>
                <a:endParaRPr sz="1200"/>
              </a:p>
            </p:txBody>
          </p:sp>
          <p:sp>
            <p:nvSpPr>
              <p:cNvPr id="21" name="object 21"/>
              <p:cNvSpPr/>
              <p:nvPr/>
            </p:nvSpPr>
            <p:spPr>
              <a:xfrm>
                <a:off x="1478279" y="6024371"/>
                <a:ext cx="5132705" cy="692150"/>
              </a:xfrm>
              <a:custGeom>
                <a:avLst/>
                <a:gdLst/>
                <a:ahLst/>
                <a:cxnLst/>
                <a:rect l="l" t="t" r="r" b="b"/>
                <a:pathLst>
                  <a:path w="5132705" h="692150">
                    <a:moveTo>
                      <a:pt x="0" y="115290"/>
                    </a:moveTo>
                    <a:lnTo>
                      <a:pt x="9016" y="70421"/>
                    </a:lnTo>
                    <a:lnTo>
                      <a:pt x="33781" y="33769"/>
                    </a:lnTo>
                    <a:lnTo>
                      <a:pt x="70357" y="9055"/>
                    </a:lnTo>
                    <a:lnTo>
                      <a:pt x="115188" y="0"/>
                    </a:lnTo>
                    <a:lnTo>
                      <a:pt x="5017389" y="0"/>
                    </a:lnTo>
                    <a:lnTo>
                      <a:pt x="5062220" y="9055"/>
                    </a:lnTo>
                    <a:lnTo>
                      <a:pt x="5098796" y="33769"/>
                    </a:lnTo>
                    <a:lnTo>
                      <a:pt x="5123561" y="70421"/>
                    </a:lnTo>
                    <a:lnTo>
                      <a:pt x="5132578" y="115290"/>
                    </a:lnTo>
                    <a:lnTo>
                      <a:pt x="5132578" y="576440"/>
                    </a:lnTo>
                    <a:lnTo>
                      <a:pt x="5123561" y="621309"/>
                    </a:lnTo>
                    <a:lnTo>
                      <a:pt x="5098796" y="657961"/>
                    </a:lnTo>
                    <a:lnTo>
                      <a:pt x="5062220" y="682663"/>
                    </a:lnTo>
                    <a:lnTo>
                      <a:pt x="5017389" y="691730"/>
                    </a:lnTo>
                    <a:lnTo>
                      <a:pt x="115188" y="691718"/>
                    </a:lnTo>
                    <a:lnTo>
                      <a:pt x="70357" y="682663"/>
                    </a:lnTo>
                    <a:lnTo>
                      <a:pt x="33781" y="657948"/>
                    </a:lnTo>
                    <a:lnTo>
                      <a:pt x="9016" y="621309"/>
                    </a:lnTo>
                    <a:lnTo>
                      <a:pt x="0" y="576440"/>
                    </a:lnTo>
                    <a:lnTo>
                      <a:pt x="0" y="115290"/>
                    </a:lnTo>
                    <a:close/>
                  </a:path>
                </a:pathLst>
              </a:custGeom>
              <a:ln w="9144">
                <a:solidFill>
                  <a:srgbClr val="96B852"/>
                </a:solidFill>
              </a:ln>
            </p:spPr>
            <p:txBody>
              <a:bodyPr wrap="square" lIns="0" tIns="0" rIns="0" bIns="0" rtlCol="0"/>
              <a:lstStyle/>
              <a:p>
                <a:endParaRPr sz="1200"/>
              </a:p>
            </p:txBody>
          </p:sp>
        </p:grpSp>
        <p:sp>
          <p:nvSpPr>
            <p:cNvPr id="22" name="object 22"/>
            <p:cNvSpPr txBox="1"/>
            <p:nvPr/>
          </p:nvSpPr>
          <p:spPr>
            <a:xfrm>
              <a:off x="6192" y="9190"/>
              <a:ext cx="6381" cy="519"/>
            </a:xfrm>
            <a:prstGeom prst="rect">
              <a:avLst/>
            </a:prstGeom>
          </p:spPr>
          <p:txBody>
            <a:bodyPr vert="horz" wrap="square" lIns="0" tIns="12700" rIns="0" bIns="0" rtlCol="0">
              <a:spAutoFit/>
            </a:bodyPr>
            <a:lstStyle/>
            <a:p>
              <a:pPr marL="12700">
                <a:lnSpc>
                  <a:spcPct val="100000"/>
                </a:lnSpc>
                <a:spcBef>
                  <a:spcPts val="100"/>
                </a:spcBef>
              </a:pPr>
              <a:r>
                <a:rPr sz="1600" b="1" spc="-5" dirty="0">
                  <a:latin typeface="Times New Roman" panose="02020603050405020304"/>
                  <a:cs typeface="Times New Roman" panose="02020603050405020304"/>
                </a:rPr>
                <a:t>Plant absorb </a:t>
              </a:r>
              <a:r>
                <a:rPr sz="1600" b="1" dirty="0">
                  <a:latin typeface="Times New Roman" panose="02020603050405020304"/>
                  <a:cs typeface="Times New Roman" panose="02020603050405020304"/>
                </a:rPr>
                <a:t>nitrates </a:t>
              </a:r>
              <a:r>
                <a:rPr sz="1600" b="1" spc="-5" dirty="0">
                  <a:latin typeface="Times New Roman" panose="02020603050405020304"/>
                  <a:cs typeface="Times New Roman" panose="02020603050405020304"/>
                </a:rPr>
                <a:t>and</a:t>
              </a:r>
              <a:r>
                <a:rPr sz="1600" b="1" spc="-114" dirty="0">
                  <a:latin typeface="Times New Roman" panose="02020603050405020304"/>
                  <a:cs typeface="Times New Roman" panose="02020603050405020304"/>
                </a:rPr>
                <a:t> </a:t>
              </a:r>
              <a:r>
                <a:rPr sz="1600" b="1" spc="-25" dirty="0">
                  <a:latin typeface="Times New Roman" panose="02020603050405020304"/>
                  <a:cs typeface="Times New Roman" panose="02020603050405020304"/>
                </a:rPr>
                <a:t>grow</a:t>
              </a:r>
              <a:endParaRPr sz="1600" b="1" spc="-25" dirty="0">
                <a:latin typeface="Times New Roman" panose="02020603050405020304"/>
                <a:cs typeface="Times New Roman" panose="02020603050405020304"/>
              </a:endParaRPr>
            </a:p>
          </p:txBody>
        </p:sp>
        <p:grpSp>
          <p:nvGrpSpPr>
            <p:cNvPr id="23" name="object 23"/>
            <p:cNvGrpSpPr/>
            <p:nvPr/>
          </p:nvGrpSpPr>
          <p:grpSpPr>
            <a:xfrm>
              <a:off x="9012" y="5518"/>
              <a:ext cx="614" cy="1085"/>
              <a:chOff x="3802379" y="3823715"/>
              <a:chExt cx="389890" cy="688975"/>
            </a:xfrm>
          </p:grpSpPr>
          <p:sp>
            <p:nvSpPr>
              <p:cNvPr id="24" name="object 24"/>
              <p:cNvSpPr/>
              <p:nvPr/>
            </p:nvSpPr>
            <p:spPr>
              <a:xfrm>
                <a:off x="3814572" y="3835907"/>
                <a:ext cx="363855" cy="662940"/>
              </a:xfrm>
              <a:custGeom>
                <a:avLst/>
                <a:gdLst/>
                <a:ahLst/>
                <a:cxnLst/>
                <a:rect l="l" t="t" r="r" b="b"/>
                <a:pathLst>
                  <a:path w="363854" h="662939">
                    <a:moveTo>
                      <a:pt x="363855" y="480949"/>
                    </a:moveTo>
                    <a:lnTo>
                      <a:pt x="272846" y="480949"/>
                    </a:lnTo>
                    <a:lnTo>
                      <a:pt x="272846" y="0"/>
                    </a:lnTo>
                    <a:lnTo>
                      <a:pt x="90932" y="0"/>
                    </a:lnTo>
                    <a:lnTo>
                      <a:pt x="90932" y="480949"/>
                    </a:lnTo>
                    <a:lnTo>
                      <a:pt x="0" y="480949"/>
                    </a:lnTo>
                    <a:lnTo>
                      <a:pt x="181991" y="662686"/>
                    </a:lnTo>
                    <a:lnTo>
                      <a:pt x="363855" y="480949"/>
                    </a:lnTo>
                    <a:close/>
                  </a:path>
                </a:pathLst>
              </a:custGeom>
              <a:solidFill>
                <a:srgbClr val="C0504D"/>
              </a:solidFill>
            </p:spPr>
            <p:txBody>
              <a:bodyPr wrap="square" lIns="0" tIns="0" rIns="0" bIns="0" rtlCol="0"/>
              <a:lstStyle/>
              <a:p>
                <a:endParaRPr sz="1200"/>
              </a:p>
            </p:txBody>
          </p:sp>
          <p:sp>
            <p:nvSpPr>
              <p:cNvPr id="25" name="object 25"/>
              <p:cNvSpPr/>
              <p:nvPr/>
            </p:nvSpPr>
            <p:spPr>
              <a:xfrm>
                <a:off x="3815333" y="3836669"/>
                <a:ext cx="363855" cy="662940"/>
              </a:xfrm>
              <a:custGeom>
                <a:avLst/>
                <a:gdLst/>
                <a:ahLst/>
                <a:cxnLst/>
                <a:rect l="l" t="t" r="r" b="b"/>
                <a:pathLst>
                  <a:path w="363854" h="662939">
                    <a:moveTo>
                      <a:pt x="0" y="480948"/>
                    </a:moveTo>
                    <a:lnTo>
                      <a:pt x="90931" y="480948"/>
                    </a:lnTo>
                    <a:lnTo>
                      <a:pt x="90931" y="0"/>
                    </a:lnTo>
                    <a:lnTo>
                      <a:pt x="272795" y="0"/>
                    </a:lnTo>
                    <a:lnTo>
                      <a:pt x="272795" y="480948"/>
                    </a:lnTo>
                    <a:lnTo>
                      <a:pt x="363854" y="480948"/>
                    </a:lnTo>
                    <a:lnTo>
                      <a:pt x="181990" y="662685"/>
                    </a:lnTo>
                    <a:lnTo>
                      <a:pt x="0" y="480948"/>
                    </a:lnTo>
                    <a:close/>
                  </a:path>
                </a:pathLst>
              </a:custGeom>
              <a:ln w="25908">
                <a:solidFill>
                  <a:srgbClr val="8A3836"/>
                </a:solidFill>
              </a:ln>
            </p:spPr>
            <p:txBody>
              <a:bodyPr wrap="square" lIns="0" tIns="0" rIns="0" bIns="0" rtlCol="0"/>
              <a:lstStyle/>
              <a:p>
                <a:endParaRPr sz="1200"/>
              </a:p>
            </p:txBody>
          </p:sp>
        </p:grpSp>
        <p:grpSp>
          <p:nvGrpSpPr>
            <p:cNvPr id="26" name="object 26"/>
            <p:cNvGrpSpPr/>
            <p:nvPr/>
          </p:nvGrpSpPr>
          <p:grpSpPr>
            <a:xfrm>
              <a:off x="9067" y="7915"/>
              <a:ext cx="658" cy="1090"/>
              <a:chOff x="3837432" y="5346191"/>
              <a:chExt cx="417830" cy="692150"/>
            </a:xfrm>
          </p:grpSpPr>
          <p:sp>
            <p:nvSpPr>
              <p:cNvPr id="27" name="object 27"/>
              <p:cNvSpPr/>
              <p:nvPr/>
            </p:nvSpPr>
            <p:spPr>
              <a:xfrm>
                <a:off x="3849624" y="5358383"/>
                <a:ext cx="391795" cy="666115"/>
              </a:xfrm>
              <a:custGeom>
                <a:avLst/>
                <a:gdLst/>
                <a:ahLst/>
                <a:cxnLst/>
                <a:rect l="l" t="t" r="r" b="b"/>
                <a:pathLst>
                  <a:path w="391795" h="666114">
                    <a:moveTo>
                      <a:pt x="391668" y="470674"/>
                    </a:moveTo>
                    <a:lnTo>
                      <a:pt x="293751" y="470674"/>
                    </a:lnTo>
                    <a:lnTo>
                      <a:pt x="293751" y="0"/>
                    </a:lnTo>
                    <a:lnTo>
                      <a:pt x="97917" y="0"/>
                    </a:lnTo>
                    <a:lnTo>
                      <a:pt x="97917" y="470674"/>
                    </a:lnTo>
                    <a:lnTo>
                      <a:pt x="0" y="470674"/>
                    </a:lnTo>
                    <a:lnTo>
                      <a:pt x="195834" y="665835"/>
                    </a:lnTo>
                    <a:lnTo>
                      <a:pt x="391668" y="470674"/>
                    </a:lnTo>
                    <a:close/>
                  </a:path>
                </a:pathLst>
              </a:custGeom>
              <a:solidFill>
                <a:srgbClr val="C0504D"/>
              </a:solidFill>
            </p:spPr>
            <p:txBody>
              <a:bodyPr wrap="square" lIns="0" tIns="0" rIns="0" bIns="0" rtlCol="0"/>
              <a:lstStyle/>
              <a:p>
                <a:endParaRPr sz="1200"/>
              </a:p>
            </p:txBody>
          </p:sp>
          <p:sp>
            <p:nvSpPr>
              <p:cNvPr id="28" name="object 28"/>
              <p:cNvSpPr/>
              <p:nvPr/>
            </p:nvSpPr>
            <p:spPr>
              <a:xfrm>
                <a:off x="3850386" y="5359145"/>
                <a:ext cx="391795" cy="666115"/>
              </a:xfrm>
              <a:custGeom>
                <a:avLst/>
                <a:gdLst/>
                <a:ahLst/>
                <a:cxnLst/>
                <a:rect l="l" t="t" r="r" b="b"/>
                <a:pathLst>
                  <a:path w="391795" h="666114">
                    <a:moveTo>
                      <a:pt x="0" y="470674"/>
                    </a:moveTo>
                    <a:lnTo>
                      <a:pt x="97916" y="470674"/>
                    </a:lnTo>
                    <a:lnTo>
                      <a:pt x="97916" y="0"/>
                    </a:lnTo>
                    <a:lnTo>
                      <a:pt x="293750" y="0"/>
                    </a:lnTo>
                    <a:lnTo>
                      <a:pt x="293750" y="470674"/>
                    </a:lnTo>
                    <a:lnTo>
                      <a:pt x="391667" y="470674"/>
                    </a:lnTo>
                    <a:lnTo>
                      <a:pt x="195834" y="665835"/>
                    </a:lnTo>
                    <a:lnTo>
                      <a:pt x="0" y="470674"/>
                    </a:lnTo>
                    <a:close/>
                  </a:path>
                </a:pathLst>
              </a:custGeom>
              <a:ln w="25908">
                <a:solidFill>
                  <a:srgbClr val="8A3836"/>
                </a:solidFill>
              </a:ln>
            </p:spPr>
            <p:txBody>
              <a:bodyPr wrap="square" lIns="0" tIns="0" rIns="0" bIns="0" rtlCol="0"/>
              <a:lstStyle/>
              <a:p>
                <a:endParaRPr sz="1200"/>
              </a:p>
            </p:txBody>
          </p:sp>
        </p:grpSp>
        <p:sp>
          <p:nvSpPr>
            <p:cNvPr id="29" name="object 29"/>
            <p:cNvSpPr txBox="1"/>
            <p:nvPr/>
          </p:nvSpPr>
          <p:spPr>
            <a:xfrm>
              <a:off x="5684" y="2005"/>
              <a:ext cx="7229" cy="5620"/>
            </a:xfrm>
            <a:prstGeom prst="rect">
              <a:avLst/>
            </a:prstGeom>
          </p:spPr>
          <p:txBody>
            <a:bodyPr vert="horz" wrap="square" lIns="0" tIns="12700" rIns="0" bIns="0" rtlCol="0">
              <a:spAutoFit/>
            </a:bodyPr>
            <a:lstStyle/>
            <a:p>
              <a:pPr marL="1199515">
                <a:lnSpc>
                  <a:spcPct val="100000"/>
                </a:lnSpc>
                <a:spcBef>
                  <a:spcPts val="100"/>
                </a:spcBef>
              </a:pPr>
              <a:r>
                <a:rPr sz="1600" b="1" spc="-5" dirty="0">
                  <a:latin typeface="Times New Roman" panose="02020603050405020304"/>
                  <a:cs typeface="Times New Roman" panose="02020603050405020304"/>
                </a:rPr>
                <a:t>Ammonium</a:t>
              </a:r>
              <a:r>
                <a:rPr sz="1600" b="1" dirty="0">
                  <a:latin typeface="Times New Roman" panose="02020603050405020304"/>
                  <a:cs typeface="Times New Roman" panose="02020603050405020304"/>
                </a:rPr>
                <a:t> (NH</a:t>
              </a:r>
              <a:r>
                <a:rPr sz="1600" b="1" baseline="24000" dirty="0">
                  <a:latin typeface="Times New Roman" panose="02020603050405020304"/>
                  <a:cs typeface="Times New Roman" panose="02020603050405020304"/>
                </a:rPr>
                <a:t>+</a:t>
              </a:r>
              <a:r>
                <a:rPr sz="1600" b="1" baseline="-17000" dirty="0">
                  <a:latin typeface="Times New Roman" panose="02020603050405020304"/>
                  <a:cs typeface="Times New Roman" panose="02020603050405020304"/>
                </a:rPr>
                <a:t>4</a:t>
              </a:r>
              <a:r>
                <a:rPr sz="1600" b="1" dirty="0">
                  <a:latin typeface="Times New Roman" panose="02020603050405020304"/>
                  <a:cs typeface="Times New Roman" panose="02020603050405020304"/>
                </a:rPr>
                <a:t>)</a:t>
              </a:r>
              <a:endParaRPr sz="1600">
                <a:latin typeface="Times New Roman" panose="02020603050405020304"/>
                <a:cs typeface="Times New Roman" panose="02020603050405020304"/>
              </a:endParaRPr>
            </a:p>
            <a:p>
              <a:pPr marR="513715" algn="r">
                <a:lnSpc>
                  <a:spcPct val="100000"/>
                </a:lnSpc>
                <a:spcBef>
                  <a:spcPts val="2620"/>
                </a:spcBef>
              </a:pPr>
              <a:r>
                <a:rPr sz="1400" b="1" i="1" u="heavy" spc="-125" dirty="0">
                  <a:solidFill>
                    <a:srgbClr val="C00000"/>
                  </a:solidFill>
                  <a:uFill>
                    <a:solidFill>
                      <a:srgbClr val="C00000"/>
                    </a:solidFill>
                  </a:uFill>
                  <a:latin typeface="Trebuchet MS" panose="020B0603020202020204"/>
                  <a:cs typeface="Trebuchet MS" panose="020B0603020202020204"/>
                </a:rPr>
                <a:t>N</a:t>
              </a:r>
              <a:r>
                <a:rPr sz="1400" b="1" i="1" u="heavy" spc="-120" dirty="0">
                  <a:solidFill>
                    <a:srgbClr val="C00000"/>
                  </a:solidFill>
                  <a:uFill>
                    <a:solidFill>
                      <a:srgbClr val="C00000"/>
                    </a:solidFill>
                  </a:uFill>
                  <a:latin typeface="Trebuchet MS" panose="020B0603020202020204"/>
                  <a:cs typeface="Trebuchet MS" panose="020B0603020202020204"/>
                </a:rPr>
                <a:t>i</a:t>
              </a:r>
              <a:r>
                <a:rPr sz="1400" b="1" i="1" u="heavy" spc="-125" dirty="0">
                  <a:solidFill>
                    <a:srgbClr val="C00000"/>
                  </a:solidFill>
                  <a:uFill>
                    <a:solidFill>
                      <a:srgbClr val="C00000"/>
                    </a:solidFill>
                  </a:uFill>
                  <a:latin typeface="Trebuchet MS" panose="020B0603020202020204"/>
                  <a:cs typeface="Trebuchet MS" panose="020B0603020202020204"/>
                </a:rPr>
                <a:t>t</a:t>
              </a:r>
              <a:r>
                <a:rPr sz="1400" b="1" i="1" u="heavy" spc="-120" dirty="0">
                  <a:solidFill>
                    <a:srgbClr val="C00000"/>
                  </a:solidFill>
                  <a:uFill>
                    <a:solidFill>
                      <a:srgbClr val="C00000"/>
                    </a:solidFill>
                  </a:uFill>
                  <a:latin typeface="Trebuchet MS" panose="020B0603020202020204"/>
                  <a:cs typeface="Trebuchet MS" panose="020B0603020202020204"/>
                </a:rPr>
                <a:t>r</a:t>
              </a:r>
              <a:r>
                <a:rPr sz="1400" b="1" i="1" u="heavy" spc="-125" dirty="0">
                  <a:solidFill>
                    <a:srgbClr val="C00000"/>
                  </a:solidFill>
                  <a:uFill>
                    <a:solidFill>
                      <a:srgbClr val="C00000"/>
                    </a:solidFill>
                  </a:uFill>
                  <a:latin typeface="Trebuchet MS" panose="020B0603020202020204"/>
                  <a:cs typeface="Trebuchet MS" panose="020B0603020202020204"/>
                </a:rPr>
                <a:t>o</a:t>
              </a:r>
              <a:r>
                <a:rPr sz="1400" b="1" i="1" u="heavy" spc="-120" dirty="0">
                  <a:solidFill>
                    <a:srgbClr val="C00000"/>
                  </a:solidFill>
                  <a:uFill>
                    <a:solidFill>
                      <a:srgbClr val="C00000"/>
                    </a:solidFill>
                  </a:uFill>
                  <a:latin typeface="Trebuchet MS" panose="020B0603020202020204"/>
                  <a:cs typeface="Trebuchet MS" panose="020B0603020202020204"/>
                </a:rPr>
                <a:t>s</a:t>
              </a:r>
              <a:r>
                <a:rPr sz="1400" b="1" i="1" u="heavy" spc="-125" dirty="0">
                  <a:solidFill>
                    <a:srgbClr val="C00000"/>
                  </a:solidFill>
                  <a:uFill>
                    <a:solidFill>
                      <a:srgbClr val="C00000"/>
                    </a:solidFill>
                  </a:uFill>
                  <a:latin typeface="Trebuchet MS" panose="020B0603020202020204"/>
                  <a:cs typeface="Trebuchet MS" panose="020B0603020202020204"/>
                </a:rPr>
                <a:t>o</a:t>
              </a:r>
              <a:r>
                <a:rPr sz="1400" b="1" i="1" u="heavy" spc="-114" dirty="0">
                  <a:solidFill>
                    <a:srgbClr val="C00000"/>
                  </a:solidFill>
                  <a:uFill>
                    <a:solidFill>
                      <a:srgbClr val="C00000"/>
                    </a:solidFill>
                  </a:uFill>
                  <a:latin typeface="Trebuchet MS" panose="020B0603020202020204"/>
                  <a:cs typeface="Trebuchet MS" panose="020B0603020202020204"/>
                </a:rPr>
                <a:t>m</a:t>
              </a:r>
              <a:r>
                <a:rPr sz="1400" b="1" i="1" u="heavy" spc="-125" dirty="0">
                  <a:solidFill>
                    <a:srgbClr val="C00000"/>
                  </a:solidFill>
                  <a:uFill>
                    <a:solidFill>
                      <a:srgbClr val="C00000"/>
                    </a:solidFill>
                  </a:uFill>
                  <a:latin typeface="Trebuchet MS" panose="020B0603020202020204"/>
                  <a:cs typeface="Trebuchet MS" panose="020B0603020202020204"/>
                </a:rPr>
                <a:t>ona</a:t>
              </a:r>
              <a:r>
                <a:rPr sz="1400" b="1" i="1" u="heavy" dirty="0">
                  <a:solidFill>
                    <a:srgbClr val="C00000"/>
                  </a:solidFill>
                  <a:uFill>
                    <a:solidFill>
                      <a:srgbClr val="C00000"/>
                    </a:solidFill>
                  </a:uFill>
                  <a:latin typeface="Trebuchet MS" panose="020B0603020202020204"/>
                  <a:cs typeface="Trebuchet MS" panose="020B0603020202020204"/>
                </a:rPr>
                <a:t>s</a:t>
              </a:r>
              <a:endParaRPr sz="1400">
                <a:latin typeface="Trebuchet MS" panose="020B0603020202020204"/>
                <a:cs typeface="Trebuchet MS" panose="020B0603020202020204"/>
              </a:endParaRPr>
            </a:p>
            <a:p>
              <a:pPr>
                <a:lnSpc>
                  <a:spcPct val="100000"/>
                </a:lnSpc>
              </a:pPr>
              <a:endParaRPr sz="1600">
                <a:latin typeface="Trebuchet MS" panose="020B0603020202020204"/>
                <a:cs typeface="Trebuchet MS" panose="020B0603020202020204"/>
              </a:endParaRPr>
            </a:p>
            <a:p>
              <a:pPr>
                <a:lnSpc>
                  <a:spcPct val="100000"/>
                </a:lnSpc>
                <a:spcBef>
                  <a:spcPts val="10"/>
                </a:spcBef>
              </a:pPr>
              <a:endParaRPr sz="2000">
                <a:latin typeface="Trebuchet MS" panose="020B0603020202020204"/>
                <a:cs typeface="Trebuchet MS" panose="020B0603020202020204"/>
              </a:endParaRPr>
            </a:p>
            <a:p>
              <a:pPr algn="ctr">
                <a:lnSpc>
                  <a:spcPct val="100000"/>
                </a:lnSpc>
              </a:pPr>
              <a:r>
                <a:rPr sz="1600" b="1" spc="-5" dirty="0">
                  <a:latin typeface="Times New Roman" panose="02020603050405020304"/>
                  <a:cs typeface="Times New Roman" panose="02020603050405020304"/>
                </a:rPr>
                <a:t>Ammonia change to</a:t>
              </a:r>
              <a:r>
                <a:rPr sz="1600" b="1" spc="-95" dirty="0">
                  <a:latin typeface="Times New Roman" panose="02020603050405020304"/>
                  <a:cs typeface="Times New Roman" panose="02020603050405020304"/>
                </a:rPr>
                <a:t> </a:t>
              </a:r>
              <a:r>
                <a:rPr sz="1600" b="1" dirty="0">
                  <a:latin typeface="Times New Roman" panose="02020603050405020304"/>
                  <a:cs typeface="Times New Roman" panose="02020603050405020304"/>
                </a:rPr>
                <a:t>nitrites(NO</a:t>
              </a:r>
              <a:r>
                <a:rPr sz="1600" b="1" baseline="-17000" dirty="0">
                  <a:latin typeface="Times New Roman" panose="02020603050405020304"/>
                  <a:cs typeface="Times New Roman" panose="02020603050405020304"/>
                </a:rPr>
                <a:t>2</a:t>
              </a:r>
              <a:r>
                <a:rPr sz="1600" b="1" baseline="21000" dirty="0">
                  <a:latin typeface="Times New Roman" panose="02020603050405020304"/>
                  <a:cs typeface="Times New Roman" panose="02020603050405020304"/>
                </a:rPr>
                <a:t>-</a:t>
              </a:r>
              <a:r>
                <a:rPr sz="1600" b="1" dirty="0">
                  <a:latin typeface="Times New Roman" panose="02020603050405020304"/>
                  <a:cs typeface="Times New Roman" panose="02020603050405020304"/>
                </a:rPr>
                <a:t>)</a:t>
              </a:r>
              <a:endParaRPr sz="1600">
                <a:latin typeface="Times New Roman" panose="02020603050405020304"/>
                <a:cs typeface="Times New Roman" panose="02020603050405020304"/>
              </a:endParaRPr>
            </a:p>
            <a:p>
              <a:pPr marR="551815" algn="r">
                <a:lnSpc>
                  <a:spcPct val="100000"/>
                </a:lnSpc>
                <a:spcBef>
                  <a:spcPts val="2020"/>
                </a:spcBef>
              </a:pPr>
              <a:r>
                <a:rPr sz="1400" b="1" i="1" u="heavy" spc="-150" dirty="0">
                  <a:solidFill>
                    <a:srgbClr val="C00000"/>
                  </a:solidFill>
                  <a:uFill>
                    <a:solidFill>
                      <a:srgbClr val="C00000"/>
                    </a:solidFill>
                  </a:uFill>
                  <a:latin typeface="Trebuchet MS" panose="020B0603020202020204"/>
                  <a:cs typeface="Trebuchet MS" panose="020B0603020202020204"/>
                </a:rPr>
                <a:t>N</a:t>
              </a:r>
              <a:r>
                <a:rPr sz="1400" b="1" i="1" u="heavy" spc="-140" dirty="0">
                  <a:solidFill>
                    <a:srgbClr val="C00000"/>
                  </a:solidFill>
                  <a:uFill>
                    <a:solidFill>
                      <a:srgbClr val="C00000"/>
                    </a:solidFill>
                  </a:uFill>
                  <a:latin typeface="Trebuchet MS" panose="020B0603020202020204"/>
                  <a:cs typeface="Trebuchet MS" panose="020B0603020202020204"/>
                </a:rPr>
                <a:t>i</a:t>
              </a:r>
              <a:r>
                <a:rPr sz="1400" b="1" i="1" u="heavy" spc="-150" dirty="0">
                  <a:solidFill>
                    <a:srgbClr val="C00000"/>
                  </a:solidFill>
                  <a:uFill>
                    <a:solidFill>
                      <a:srgbClr val="C00000"/>
                    </a:solidFill>
                  </a:uFill>
                  <a:latin typeface="Trebuchet MS" panose="020B0603020202020204"/>
                  <a:cs typeface="Trebuchet MS" panose="020B0603020202020204"/>
                </a:rPr>
                <a:t>t</a:t>
              </a:r>
              <a:r>
                <a:rPr sz="1400" b="1" i="1" u="heavy" spc="-140" dirty="0">
                  <a:solidFill>
                    <a:srgbClr val="C00000"/>
                  </a:solidFill>
                  <a:uFill>
                    <a:solidFill>
                      <a:srgbClr val="C00000"/>
                    </a:solidFill>
                  </a:uFill>
                  <a:latin typeface="Trebuchet MS" panose="020B0603020202020204"/>
                  <a:cs typeface="Trebuchet MS" panose="020B0603020202020204"/>
                </a:rPr>
                <a:t>r</a:t>
              </a:r>
              <a:r>
                <a:rPr sz="1400" b="1" i="1" u="heavy" spc="-150" dirty="0">
                  <a:solidFill>
                    <a:srgbClr val="C00000"/>
                  </a:solidFill>
                  <a:uFill>
                    <a:solidFill>
                      <a:srgbClr val="C00000"/>
                    </a:solidFill>
                  </a:uFill>
                  <a:latin typeface="Trebuchet MS" panose="020B0603020202020204"/>
                  <a:cs typeface="Trebuchet MS" panose="020B0603020202020204"/>
                </a:rPr>
                <a:t>o</a:t>
              </a:r>
              <a:r>
                <a:rPr sz="1400" b="1" i="1" u="heavy" spc="-145" dirty="0">
                  <a:solidFill>
                    <a:srgbClr val="C00000"/>
                  </a:solidFill>
                  <a:uFill>
                    <a:solidFill>
                      <a:srgbClr val="C00000"/>
                    </a:solidFill>
                  </a:uFill>
                  <a:latin typeface="Trebuchet MS" panose="020B0603020202020204"/>
                  <a:cs typeface="Trebuchet MS" panose="020B0603020202020204"/>
                </a:rPr>
                <a:t>ba</a:t>
              </a:r>
              <a:r>
                <a:rPr sz="1400" b="1" i="1" u="heavy" spc="-150" dirty="0">
                  <a:solidFill>
                    <a:srgbClr val="C00000"/>
                  </a:solidFill>
                  <a:uFill>
                    <a:solidFill>
                      <a:srgbClr val="C00000"/>
                    </a:solidFill>
                  </a:uFill>
                  <a:latin typeface="Trebuchet MS" panose="020B0603020202020204"/>
                  <a:cs typeface="Trebuchet MS" panose="020B0603020202020204"/>
                </a:rPr>
                <a:t>cte</a:t>
              </a:r>
              <a:r>
                <a:rPr sz="1400" b="1" i="1" u="heavy" dirty="0">
                  <a:solidFill>
                    <a:srgbClr val="C00000"/>
                  </a:solidFill>
                  <a:uFill>
                    <a:solidFill>
                      <a:srgbClr val="C00000"/>
                    </a:solidFill>
                  </a:uFill>
                  <a:latin typeface="Trebuchet MS" panose="020B0603020202020204"/>
                  <a:cs typeface="Trebuchet MS" panose="020B0603020202020204"/>
                </a:rPr>
                <a:t>r</a:t>
              </a:r>
              <a:endParaRPr sz="1400">
                <a:latin typeface="Trebuchet MS" panose="020B0603020202020204"/>
                <a:cs typeface="Trebuchet MS" panose="020B0603020202020204"/>
              </a:endParaRPr>
            </a:p>
            <a:p>
              <a:pPr>
                <a:lnSpc>
                  <a:spcPct val="100000"/>
                </a:lnSpc>
                <a:spcBef>
                  <a:spcPts val="45"/>
                </a:spcBef>
              </a:pPr>
              <a:endParaRPr sz="1400">
                <a:latin typeface="Trebuchet MS" panose="020B0603020202020204"/>
                <a:cs typeface="Trebuchet MS" panose="020B0603020202020204"/>
              </a:endParaRPr>
            </a:p>
            <a:p>
              <a:pPr marL="179705" marR="90170" algn="ctr">
                <a:lnSpc>
                  <a:spcPct val="100000"/>
                </a:lnSpc>
              </a:pPr>
              <a:r>
                <a:rPr sz="1600" b="1" dirty="0">
                  <a:latin typeface="Times New Roman" panose="02020603050405020304"/>
                  <a:cs typeface="Times New Roman" panose="02020603050405020304"/>
                </a:rPr>
                <a:t>Nitrifying bacteria </a:t>
              </a:r>
              <a:r>
                <a:rPr sz="1600" b="1" spc="-270" dirty="0">
                  <a:latin typeface="Times New Roman" panose="02020603050405020304"/>
                  <a:cs typeface="Times New Roman" panose="02020603050405020304"/>
                </a:rPr>
                <a:t> </a:t>
              </a:r>
              <a:r>
                <a:rPr sz="1600" b="1" dirty="0">
                  <a:latin typeface="Times New Roman" panose="02020603050405020304"/>
                  <a:cs typeface="Times New Roman" panose="02020603050405020304"/>
                </a:rPr>
                <a:t>convert  nitrites to </a:t>
              </a:r>
              <a:r>
                <a:rPr sz="1600" b="1" spc="-5" dirty="0">
                  <a:latin typeface="Times New Roman" panose="02020603050405020304"/>
                  <a:cs typeface="Times New Roman" panose="02020603050405020304"/>
                </a:rPr>
                <a:t>nitrates</a:t>
              </a:r>
              <a:r>
                <a:rPr sz="1600" b="1" spc="-130" dirty="0">
                  <a:latin typeface="Times New Roman" panose="02020603050405020304"/>
                  <a:cs typeface="Times New Roman" panose="02020603050405020304"/>
                </a:rPr>
                <a:t> </a:t>
              </a:r>
              <a:r>
                <a:rPr sz="1600" b="1" dirty="0">
                  <a:latin typeface="Times New Roman" panose="02020603050405020304"/>
                  <a:cs typeface="Times New Roman" panose="02020603050405020304"/>
                </a:rPr>
                <a:t>(NO</a:t>
              </a:r>
              <a:r>
                <a:rPr sz="1600" b="1" baseline="-17000" dirty="0">
                  <a:latin typeface="Times New Roman" panose="02020603050405020304"/>
                  <a:cs typeface="Times New Roman" panose="02020603050405020304"/>
                </a:rPr>
                <a:t>3</a:t>
              </a:r>
              <a:r>
                <a:rPr sz="1600" b="1" baseline="21000" dirty="0">
                  <a:latin typeface="Times New Roman" panose="02020603050405020304"/>
                  <a:cs typeface="Times New Roman" panose="02020603050405020304"/>
                </a:rPr>
                <a:t>-</a:t>
              </a:r>
              <a:r>
                <a:rPr sz="1600" b="1" dirty="0">
                  <a:latin typeface="Times New Roman" panose="02020603050405020304"/>
                  <a:cs typeface="Times New Roman" panose="02020603050405020304"/>
                </a:rPr>
                <a:t>)</a:t>
              </a:r>
              <a:endParaRPr sz="1600" b="1" dirty="0">
                <a:latin typeface="Times New Roman" panose="02020603050405020304"/>
                <a:cs typeface="Times New Roman" panose="02020603050405020304"/>
              </a:endParaRPr>
            </a:p>
          </p:txBody>
        </p:sp>
      </p:grpSp>
      <p:pic>
        <p:nvPicPr>
          <p:cNvPr id="35" name="Content Placeholder 34"/>
          <p:cNvPicPr>
            <a:picLocks noChangeAspect="1"/>
          </p:cNvPicPr>
          <p:nvPr>
            <p:ph idx="1"/>
          </p:nvPr>
        </p:nvPicPr>
        <p:blipFill>
          <a:blip r:embed="rId11"/>
          <a:srcRect r="17261"/>
          <a:stretch>
            <a:fillRect/>
          </a:stretch>
        </p:blipFill>
        <p:spPr>
          <a:xfrm>
            <a:off x="5062855" y="2595245"/>
            <a:ext cx="6457950" cy="1604010"/>
          </a:xfrm>
          <a:prstGeom prst="rect">
            <a:avLst/>
          </a:prstGeom>
        </p:spPr>
      </p:pic>
      <p:sp>
        <p:nvSpPr>
          <p:cNvPr id="40" name="文本框 39"/>
          <p:cNvSpPr txBox="1"/>
          <p:nvPr/>
        </p:nvSpPr>
        <p:spPr>
          <a:xfrm>
            <a:off x="2320253" y="154681"/>
            <a:ext cx="6826250" cy="521970"/>
          </a:xfrm>
          <a:prstGeom prst="rect">
            <a:avLst/>
          </a:prstGeom>
          <a:noFill/>
        </p:spPr>
        <p:txBody>
          <a:bodyPr wrap="none" rtlCol="0">
            <a:spAutoFit/>
          </a:bodyPr>
          <a:p>
            <a:pPr algn="ctr"/>
            <a:r>
              <a:rPr lang="en-US" sz="2800" b="1">
                <a:solidFill>
                  <a:schemeClr val="accent4"/>
                </a:solidFill>
                <a:effectLst/>
              </a:rPr>
              <a:t>Purification theory of Nitrifying Bacterial </a:t>
            </a:r>
            <a:endParaRPr lang="zh-CN" altLang="en-US" sz="2000" dirty="0">
              <a:latin typeface="Microsoft YaHei Light" panose="020B0502040204020203" pitchFamily="34" charset="-122"/>
              <a:ea typeface="Microsoft YaHei Light" panose="020B0502040204020203" pitchFamily="34" charset="-122"/>
            </a:endParaRPr>
          </a:p>
        </p:txBody>
      </p:sp>
      <p:grpSp>
        <p:nvGrpSpPr>
          <p:cNvPr id="46" name="Group 45"/>
          <p:cNvGrpSpPr/>
          <p:nvPr/>
        </p:nvGrpSpPr>
        <p:grpSpPr>
          <a:xfrm>
            <a:off x="5062855" y="1102995"/>
            <a:ext cx="6753860" cy="5508496"/>
            <a:chOff x="7982" y="1578"/>
            <a:chExt cx="10636" cy="8675"/>
          </a:xfrm>
        </p:grpSpPr>
        <p:grpSp>
          <p:nvGrpSpPr>
            <p:cNvPr id="41" name="Group 40"/>
            <p:cNvGrpSpPr/>
            <p:nvPr/>
          </p:nvGrpSpPr>
          <p:grpSpPr>
            <a:xfrm>
              <a:off x="7982" y="1578"/>
              <a:ext cx="10636" cy="8675"/>
              <a:chOff x="7982" y="1296"/>
              <a:chExt cx="10945" cy="8890"/>
            </a:xfrm>
          </p:grpSpPr>
          <p:sp>
            <p:nvSpPr>
              <p:cNvPr id="33" name="Text Box 32"/>
              <p:cNvSpPr txBox="1"/>
              <p:nvPr/>
            </p:nvSpPr>
            <p:spPr>
              <a:xfrm>
                <a:off x="8205" y="1296"/>
                <a:ext cx="10722" cy="3128"/>
              </a:xfrm>
              <a:prstGeom prst="rect">
                <a:avLst/>
              </a:prstGeom>
              <a:noFill/>
              <a:ln>
                <a:noFill/>
              </a:ln>
            </p:spPr>
            <p:txBody>
              <a:bodyPr wrap="square" rtlCol="0" anchor="t">
                <a:spAutoFit/>
              </a:bodyPr>
              <a:p>
                <a:pPr algn="just"/>
                <a:r>
                  <a:rPr lang="en-US" sz="2400" b="1" spc="-140" dirty="0">
                    <a:latin typeface="Times New Roman" panose="02020603050405020304"/>
                    <a:cs typeface="Times New Roman" panose="02020603050405020304"/>
                    <a:sym typeface="+mn-ea"/>
                  </a:rPr>
                  <a:t>Step 1</a:t>
                </a:r>
                <a:r>
                  <a:rPr lang="en-US" sz="2400" spc="-140" dirty="0">
                    <a:latin typeface="Times New Roman" panose="02020603050405020304"/>
                    <a:cs typeface="Times New Roman" panose="02020603050405020304"/>
                    <a:sym typeface="+mn-ea"/>
                  </a:rPr>
                  <a:t>:-</a:t>
                </a:r>
                <a:r>
                  <a:rPr sz="2400" spc="-140" dirty="0">
                    <a:latin typeface="Times New Roman" panose="02020603050405020304"/>
                    <a:cs typeface="Times New Roman" panose="02020603050405020304"/>
                    <a:sym typeface="+mn-ea"/>
                  </a:rPr>
                  <a:t> autotrophic Ammonia-oxidizing bacteria (AOB) oxidize ammonium (NH</a:t>
                </a:r>
                <a:r>
                  <a:rPr sz="2400" spc="-140" baseline="-25000" dirty="0">
                    <a:latin typeface="Times New Roman" panose="02020603050405020304"/>
                    <a:cs typeface="Times New Roman" panose="02020603050405020304"/>
                    <a:sym typeface="+mn-ea"/>
                  </a:rPr>
                  <a:t>4</a:t>
                </a:r>
                <a:r>
                  <a:rPr sz="2400" spc="-140" baseline="30000" dirty="0">
                    <a:latin typeface="Times New Roman" panose="02020603050405020304"/>
                    <a:cs typeface="Times New Roman" panose="02020603050405020304"/>
                    <a:sym typeface="+mn-ea"/>
                  </a:rPr>
                  <a:t>+</a:t>
                </a:r>
                <a:r>
                  <a:rPr sz="2400" spc="-140" dirty="0">
                    <a:latin typeface="Times New Roman" panose="02020603050405020304"/>
                    <a:cs typeface="Times New Roman" panose="02020603050405020304"/>
                    <a:sym typeface="+mn-ea"/>
                  </a:rPr>
                  <a:t>) to nitrite (NO</a:t>
                </a:r>
                <a:r>
                  <a:rPr sz="2400" spc="-140" baseline="-25000" dirty="0">
                    <a:latin typeface="Times New Roman" panose="02020603050405020304"/>
                    <a:cs typeface="Times New Roman" panose="02020603050405020304"/>
                    <a:sym typeface="+mn-ea"/>
                  </a:rPr>
                  <a:t>2</a:t>
                </a:r>
                <a:r>
                  <a:rPr sz="2400" spc="-140" dirty="0">
                    <a:latin typeface="Times New Roman" panose="02020603050405020304"/>
                    <a:cs typeface="Times New Roman" panose="02020603050405020304"/>
                    <a:sym typeface="+mn-ea"/>
                  </a:rPr>
                  <a:t>) via hydroxylamine (NH</a:t>
                </a:r>
                <a:r>
                  <a:rPr sz="2400" spc="-140" baseline="-25000" dirty="0">
                    <a:latin typeface="Times New Roman" panose="02020603050405020304"/>
                    <a:cs typeface="Times New Roman" panose="02020603050405020304"/>
                    <a:sym typeface="+mn-ea"/>
                  </a:rPr>
                  <a:t>2</a:t>
                </a:r>
                <a:r>
                  <a:rPr sz="2400" spc="-140" dirty="0">
                    <a:latin typeface="Times New Roman" panose="02020603050405020304"/>
                    <a:cs typeface="Times New Roman" panose="02020603050405020304"/>
                    <a:sym typeface="+mn-ea"/>
                  </a:rPr>
                  <a:t>OH) in the first phase of nitrification (reactions 1 and 2, below).</a:t>
                </a:r>
                <a:endParaRPr sz="2400" spc="-140" dirty="0">
                  <a:latin typeface="Times New Roman" panose="02020603050405020304"/>
                  <a:cs typeface="Times New Roman" panose="02020603050405020304"/>
                </a:endParaRPr>
              </a:p>
              <a:p>
                <a:pPr algn="just"/>
                <a:endParaRPr lang="en-US" sz="2400" spc="-140" dirty="0">
                  <a:latin typeface="Times New Roman" panose="02020603050405020304"/>
                  <a:cs typeface="Times New Roman" panose="02020603050405020304"/>
                </a:endParaRPr>
              </a:p>
            </p:txBody>
          </p:sp>
          <p:sp>
            <p:nvSpPr>
              <p:cNvPr id="34" name="Text Box 33"/>
              <p:cNvSpPr txBox="1"/>
              <p:nvPr/>
            </p:nvSpPr>
            <p:spPr>
              <a:xfrm>
                <a:off x="7982" y="6463"/>
                <a:ext cx="10791" cy="3723"/>
              </a:xfrm>
              <a:prstGeom prst="rect">
                <a:avLst/>
              </a:prstGeom>
              <a:noFill/>
              <a:ln>
                <a:noFill/>
              </a:ln>
            </p:spPr>
            <p:txBody>
              <a:bodyPr wrap="square" rtlCol="0" anchor="t">
                <a:spAutoFit/>
              </a:bodyPr>
              <a:p>
                <a:r>
                  <a:rPr lang="en-US" sz="2400" spc="-140" dirty="0">
                    <a:latin typeface="Times New Roman" panose="02020603050405020304"/>
                    <a:cs typeface="Times New Roman" panose="02020603050405020304"/>
                  </a:rPr>
                  <a:t>Both</a:t>
                </a:r>
                <a:r>
                  <a:rPr sz="2400" spc="-140" dirty="0">
                    <a:latin typeface="Times New Roman" panose="02020603050405020304"/>
                    <a:cs typeface="Times New Roman" panose="02020603050405020304"/>
                  </a:rPr>
                  <a:t> processes are catalyzed by membrane</a:t>
                </a:r>
                <a:r>
                  <a:rPr lang="en-US" sz="2400"/>
                  <a:t>-</a:t>
                </a:r>
                <a:r>
                  <a:rPr sz="2400" spc="-140" dirty="0">
                    <a:latin typeface="Times New Roman" panose="02020603050405020304"/>
                    <a:cs typeface="Times New Roman" panose="02020603050405020304"/>
                  </a:rPr>
                  <a:t>bound ammonia monooxygenase (AMO) and hydroxylamine oxidoreductase (HAO). </a:t>
                </a:r>
                <a:endParaRPr sz="2400" spc="-140" dirty="0">
                  <a:latin typeface="Times New Roman" panose="02020603050405020304"/>
                  <a:cs typeface="Times New Roman" panose="02020603050405020304"/>
                </a:endParaRPr>
              </a:p>
              <a:p>
                <a:r>
                  <a:rPr lang="en-US" sz="2400" b="1" spc="-140" dirty="0">
                    <a:latin typeface="Times New Roman" panose="02020603050405020304"/>
                    <a:cs typeface="Times New Roman" panose="02020603050405020304"/>
                  </a:rPr>
                  <a:t>Step 2:-</a:t>
                </a:r>
                <a:r>
                  <a:rPr sz="2400" spc="-140" dirty="0">
                    <a:latin typeface="Times New Roman" panose="02020603050405020304"/>
                    <a:cs typeface="Times New Roman" panose="02020603050405020304"/>
                  </a:rPr>
                  <a:t> nitrite-oxidizing bacteria (NOB) use membrane-bound nitrite oxidoreductase (NOR) to convert nitrite to nitrate (NO</a:t>
                </a:r>
                <a:r>
                  <a:rPr sz="2400" spc="-140" baseline="-25000" dirty="0">
                    <a:latin typeface="Times New Roman" panose="02020603050405020304"/>
                    <a:cs typeface="Times New Roman" panose="02020603050405020304"/>
                  </a:rPr>
                  <a:t>3</a:t>
                </a:r>
                <a:r>
                  <a:rPr lang="en-US" sz="2400" spc="-140" baseline="30000" dirty="0">
                    <a:latin typeface="Times New Roman" panose="02020603050405020304"/>
                    <a:cs typeface="Times New Roman" panose="02020603050405020304"/>
                  </a:rPr>
                  <a:t>-</a:t>
                </a:r>
                <a:r>
                  <a:rPr sz="2400" spc="-140" dirty="0">
                    <a:latin typeface="Times New Roman" panose="02020603050405020304"/>
                    <a:cs typeface="Times New Roman" panose="02020603050405020304"/>
                  </a:rPr>
                  <a:t>) (reaction 3).</a:t>
                </a:r>
                <a:endParaRPr lang="en-US" sz="2400"/>
              </a:p>
            </p:txBody>
          </p:sp>
        </p:grpSp>
        <p:grpSp>
          <p:nvGrpSpPr>
            <p:cNvPr id="45" name="Group 44"/>
            <p:cNvGrpSpPr/>
            <p:nvPr/>
          </p:nvGrpSpPr>
          <p:grpSpPr>
            <a:xfrm>
              <a:off x="16938" y="4139"/>
              <a:ext cx="1141" cy="2071"/>
              <a:chOff x="16938" y="4139"/>
              <a:chExt cx="1141" cy="2071"/>
            </a:xfrm>
          </p:grpSpPr>
          <p:sp>
            <p:nvSpPr>
              <p:cNvPr id="42" name="Text Box 41"/>
              <p:cNvSpPr txBox="1"/>
              <p:nvPr/>
            </p:nvSpPr>
            <p:spPr>
              <a:xfrm>
                <a:off x="16938" y="4139"/>
                <a:ext cx="1094" cy="580"/>
              </a:xfrm>
              <a:prstGeom prst="rect">
                <a:avLst/>
              </a:prstGeom>
              <a:noFill/>
              <a:ln>
                <a:noFill/>
              </a:ln>
            </p:spPr>
            <p:txBody>
              <a:bodyPr wrap="square" rtlCol="0">
                <a:spAutoFit/>
              </a:bodyPr>
              <a:p>
                <a:r>
                  <a:rPr lang="en-US"/>
                  <a:t>(1)</a:t>
                </a:r>
                <a:endParaRPr lang="en-US"/>
              </a:p>
            </p:txBody>
          </p:sp>
          <p:sp>
            <p:nvSpPr>
              <p:cNvPr id="43" name="Text Box 42"/>
              <p:cNvSpPr txBox="1"/>
              <p:nvPr/>
            </p:nvSpPr>
            <p:spPr>
              <a:xfrm>
                <a:off x="16970" y="4929"/>
                <a:ext cx="1094" cy="580"/>
              </a:xfrm>
              <a:prstGeom prst="rect">
                <a:avLst/>
              </a:prstGeom>
              <a:noFill/>
              <a:ln>
                <a:noFill/>
              </a:ln>
            </p:spPr>
            <p:txBody>
              <a:bodyPr wrap="square" rtlCol="0">
                <a:spAutoFit/>
              </a:bodyPr>
              <a:p>
                <a:r>
                  <a:rPr lang="en-US"/>
                  <a:t>(2)</a:t>
                </a:r>
                <a:endParaRPr lang="en-US"/>
              </a:p>
            </p:txBody>
          </p:sp>
          <p:sp>
            <p:nvSpPr>
              <p:cNvPr id="44" name="Text Box 43"/>
              <p:cNvSpPr txBox="1"/>
              <p:nvPr/>
            </p:nvSpPr>
            <p:spPr>
              <a:xfrm>
                <a:off x="16985" y="5630"/>
                <a:ext cx="1094" cy="580"/>
              </a:xfrm>
              <a:prstGeom prst="rect">
                <a:avLst/>
              </a:prstGeom>
              <a:noFill/>
              <a:ln>
                <a:noFill/>
              </a:ln>
            </p:spPr>
            <p:txBody>
              <a:bodyPr wrap="square" rtlCol="0">
                <a:spAutoFit/>
              </a:bodyPr>
              <a:p>
                <a:r>
                  <a:rPr lang="en-US"/>
                  <a:t>(3)</a:t>
                </a:r>
                <a:endParaRPr lang="en-US"/>
              </a:p>
            </p:txBody>
          </p:sp>
        </p:grpSp>
      </p:grpSp>
      <p:sp>
        <p:nvSpPr>
          <p:cNvPr id="50" name="Folded Corner 49"/>
          <p:cNvSpPr/>
          <p:nvPr/>
        </p:nvSpPr>
        <p:spPr>
          <a:xfrm>
            <a:off x="4906010" y="863600"/>
            <a:ext cx="6971665" cy="5857875"/>
          </a:xfrm>
          <a:prstGeom prst="foldedCorner">
            <a:avLst/>
          </a:prstGeom>
          <a:noFill/>
          <a:ln w="63500">
            <a:solidFill>
              <a:srgbClr val="92D050">
                <a:alpha val="9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396328" y="415031"/>
            <a:ext cx="9039860" cy="521970"/>
          </a:xfrm>
          <a:prstGeom prst="rect">
            <a:avLst/>
          </a:prstGeom>
          <a:noFill/>
        </p:spPr>
        <p:txBody>
          <a:bodyPr wrap="none" rtlCol="0">
            <a:spAutoFit/>
          </a:bodyPr>
          <a:lstStyle/>
          <a:p>
            <a:pPr algn="l"/>
            <a:r>
              <a:rPr lang="en-US" sz="2800" b="1">
                <a:solidFill>
                  <a:schemeClr val="accent4"/>
                </a:solidFill>
                <a:effectLst/>
              </a:rPr>
              <a:t> </a:t>
            </a:r>
            <a:r>
              <a:rPr lang="en-US" sz="2800" b="1">
                <a:solidFill>
                  <a:schemeClr val="accent4"/>
                </a:solidFill>
                <a:effectLst/>
                <a:sym typeface="+mn-ea"/>
              </a:rPr>
              <a:t>Progress </a:t>
            </a:r>
            <a:r>
              <a:rPr lang="en-US" sz="2800" b="1">
                <a:solidFill>
                  <a:schemeClr val="accent4"/>
                </a:solidFill>
                <a:effectLst/>
              </a:rPr>
              <a:t>and </a:t>
            </a:r>
            <a:r>
              <a:rPr lang="en-US" sz="2800" b="1">
                <a:solidFill>
                  <a:schemeClr val="accent4"/>
                </a:solidFill>
                <a:effectLst/>
                <a:sym typeface="+mn-ea"/>
              </a:rPr>
              <a:t>Application</a:t>
            </a:r>
            <a:r>
              <a:rPr lang="en-US" sz="2800" b="1">
                <a:solidFill>
                  <a:schemeClr val="accent4"/>
                </a:solidFill>
                <a:effectLst/>
              </a:rPr>
              <a:t> study on Nitrifying Microbes</a:t>
            </a:r>
            <a:endParaRPr lang="en-US" altLang="zh-CN" sz="2000" dirty="0">
              <a:latin typeface="Microsoft YaHei Light" panose="020B0502040204020203" pitchFamily="34" charset="-122"/>
              <a:ea typeface="Microsoft YaHei Light" panose="020B0502040204020203" pitchFamily="34" charset="-122"/>
            </a:endParaRPr>
          </a:p>
        </p:txBody>
      </p:sp>
      <p:sp>
        <p:nvSpPr>
          <p:cNvPr id="4" name="矩形 3"/>
          <p:cNvSpPr/>
          <p:nvPr/>
        </p:nvSpPr>
        <p:spPr>
          <a:xfrm>
            <a:off x="289435" y="545974"/>
            <a:ext cx="340519" cy="260145"/>
          </a:xfrm>
          <a:prstGeom prst="rect">
            <a:avLst/>
          </a:prstGeom>
          <a:solidFill>
            <a:schemeClr val="accent1">
              <a:lumMod val="75000"/>
            </a:schemeClr>
          </a:solid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cxnSp>
        <p:nvCxnSpPr>
          <p:cNvPr id="5" name="直接连接符 4"/>
          <p:cNvCxnSpPr/>
          <p:nvPr/>
        </p:nvCxnSpPr>
        <p:spPr>
          <a:xfrm>
            <a:off x="5884027" y="5521100"/>
            <a:ext cx="424190" cy="0"/>
          </a:xfrm>
          <a:prstGeom prst="line">
            <a:avLst/>
          </a:prstGeom>
          <a:ln w="571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1386205" y="1824990"/>
            <a:ext cx="9855200" cy="3046095"/>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514350" indent="-514350" algn="l">
              <a:lnSpc>
                <a:spcPct val="100000"/>
              </a:lnSpc>
              <a:buClrTx/>
              <a:buSzTx/>
              <a:buFontTx/>
              <a:buAutoNum type="arabicPeriod"/>
            </a:pPr>
            <a:r>
              <a:rPr sz="3200" spc="-140" dirty="0">
                <a:latin typeface="Times New Roman" panose="02020603050405020304"/>
                <a:cs typeface="Times New Roman" panose="02020603050405020304"/>
                <a:sym typeface="+mn-ea"/>
              </a:rPr>
              <a:t>Nitrifying Bacterial are use to naturally convert ammonia to nitrate in the environment</a:t>
            </a:r>
            <a:endParaRPr sz="3200" spc="-140" dirty="0">
              <a:latin typeface="Times New Roman" panose="02020603050405020304"/>
              <a:cs typeface="Times New Roman" panose="02020603050405020304"/>
              <a:sym typeface="+mn-ea"/>
            </a:endParaRPr>
          </a:p>
          <a:p>
            <a:pPr marL="514350" indent="-514350" algn="l">
              <a:lnSpc>
                <a:spcPct val="100000"/>
              </a:lnSpc>
              <a:buClrTx/>
              <a:buSzTx/>
              <a:buFontTx/>
              <a:buAutoNum type="arabicPeriod"/>
            </a:pPr>
            <a:r>
              <a:rPr sz="3200" spc="-140" dirty="0">
                <a:latin typeface="Times New Roman" panose="02020603050405020304"/>
                <a:cs typeface="Times New Roman" panose="02020603050405020304"/>
                <a:sym typeface="+mn-ea"/>
              </a:rPr>
              <a:t>They are also use as Biological catalyst o</a:t>
            </a:r>
            <a:r>
              <a:rPr lang="en-US" sz="3200" spc="-140" dirty="0">
                <a:latin typeface="Times New Roman" panose="02020603050405020304"/>
                <a:cs typeface="Times New Roman" panose="02020603050405020304"/>
                <a:sym typeface="+mn-ea"/>
              </a:rPr>
              <a:t>r</a:t>
            </a:r>
            <a:r>
              <a:rPr sz="3200" spc="-140" dirty="0">
                <a:latin typeface="Times New Roman" panose="02020603050405020304"/>
                <a:cs typeface="Times New Roman" panose="02020603050405020304"/>
                <a:sym typeface="+mn-ea"/>
              </a:rPr>
              <a:t> agent in removing nutrients from waste water.</a:t>
            </a:r>
            <a:endParaRPr sz="3200" spc="-140" dirty="0">
              <a:latin typeface="Times New Roman" panose="02020603050405020304"/>
              <a:cs typeface="Times New Roman" panose="02020603050405020304"/>
              <a:sym typeface="+mn-ea"/>
            </a:endParaRPr>
          </a:p>
          <a:p>
            <a:pPr marL="514350" indent="-514350" algn="l">
              <a:lnSpc>
                <a:spcPct val="100000"/>
              </a:lnSpc>
              <a:buClrTx/>
              <a:buSzTx/>
              <a:buFontTx/>
              <a:buAutoNum type="arabicPeriod"/>
            </a:pPr>
            <a:r>
              <a:rPr sz="3200" spc="-140" dirty="0">
                <a:latin typeface="Times New Roman" panose="02020603050405020304"/>
                <a:cs typeface="Times New Roman" panose="02020603050405020304"/>
                <a:sym typeface="+mn-ea"/>
              </a:rPr>
              <a:t>In </a:t>
            </a:r>
            <a:r>
              <a:rPr lang="en-US" sz="3200" spc="-140" dirty="0">
                <a:latin typeface="Times New Roman" panose="02020603050405020304"/>
                <a:cs typeface="Times New Roman" panose="02020603050405020304"/>
                <a:sym typeface="+mn-ea"/>
              </a:rPr>
              <a:t>Singapore and Austria, </a:t>
            </a:r>
            <a:r>
              <a:rPr sz="3200" spc="-140" dirty="0">
                <a:latin typeface="Times New Roman" panose="02020603050405020304"/>
                <a:cs typeface="Times New Roman" panose="02020603050405020304"/>
                <a:sym typeface="+mn-ea"/>
              </a:rPr>
              <a:t> they </a:t>
            </a:r>
            <a:r>
              <a:rPr lang="en-US" sz="3200" spc="-140" dirty="0">
                <a:latin typeface="Times New Roman" panose="02020603050405020304"/>
                <a:cs typeface="Times New Roman" panose="02020603050405020304"/>
                <a:sym typeface="+mn-ea"/>
              </a:rPr>
              <a:t>are</a:t>
            </a:r>
            <a:r>
              <a:rPr sz="3200" spc="-140" dirty="0">
                <a:latin typeface="Times New Roman" panose="02020603050405020304"/>
                <a:cs typeface="Times New Roman" panose="02020603050405020304"/>
                <a:sym typeface="+mn-ea"/>
              </a:rPr>
              <a:t> used</a:t>
            </a:r>
            <a:r>
              <a:rPr lang="en-US" sz="3200" spc="-140" dirty="0">
                <a:latin typeface="Times New Roman" panose="02020603050405020304"/>
                <a:cs typeface="Times New Roman" panose="02020603050405020304"/>
                <a:sym typeface="+mn-ea"/>
              </a:rPr>
              <a:t> in activated sludge process for deammonification.</a:t>
            </a:r>
            <a:r>
              <a:rPr sz="3200" spc="-140" dirty="0">
                <a:latin typeface="Times New Roman" panose="02020603050405020304"/>
                <a:cs typeface="Times New Roman" panose="02020603050405020304"/>
                <a:sym typeface="+mn-ea"/>
              </a:rPr>
              <a:t> </a:t>
            </a:r>
            <a:endParaRPr sz="3200" spc="-140" dirty="0">
              <a:latin typeface="Times New Roman" panose="02020603050405020304"/>
              <a:cs typeface="Times New Roman" panose="02020603050405020304"/>
              <a:sym typeface="+mn-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879090" y="342265"/>
            <a:ext cx="6537960" cy="521970"/>
          </a:xfrm>
          <a:prstGeom prst="rect">
            <a:avLst/>
          </a:prstGeom>
          <a:noFill/>
        </p:spPr>
        <p:txBody>
          <a:bodyPr wrap="square" rtlCol="0" anchor="t">
            <a:spAutoFit/>
          </a:bodyPr>
          <a:p>
            <a:r>
              <a:rPr lang="en-US" sz="2800" b="1">
                <a:solidFill>
                  <a:schemeClr val="accent4"/>
                </a:solidFill>
                <a:effectLst/>
              </a:rPr>
              <a:t>Newly discovered Microbes</a:t>
            </a:r>
            <a:endParaRPr lang="en-US"/>
          </a:p>
        </p:txBody>
      </p:sp>
      <p:sp>
        <p:nvSpPr>
          <p:cNvPr id="3" name="Text Box 2"/>
          <p:cNvSpPr txBox="1"/>
          <p:nvPr/>
        </p:nvSpPr>
        <p:spPr>
          <a:xfrm>
            <a:off x="700405" y="1019175"/>
            <a:ext cx="10203180" cy="1938020"/>
          </a:xfrm>
          <a:prstGeom prst="rect">
            <a:avLst/>
          </a:prstGeom>
          <a:noFill/>
        </p:spPr>
        <p:txBody>
          <a:bodyPr wrap="square" rtlCol="0" anchor="t">
            <a:spAutoFit/>
          </a:bodyPr>
          <a:p>
            <a:pPr algn="just"/>
            <a:r>
              <a:rPr lang="en-US" sz="2000" b="1">
                <a:latin typeface="DengXian" panose="02010600030101010101" charset="-122"/>
                <a:ea typeface="DengXian" panose="02010600030101010101" charset="-122"/>
              </a:rPr>
              <a:t>Nitrification, or the conversion of ammonia to nitrate via nitrite, has long been thought to be a two-step process mediated by two different types of bacteria. The discovery of full nitrifying </a:t>
            </a:r>
            <a:r>
              <a:rPr lang="en-US" sz="2000">
                <a:sym typeface="+mn-ea"/>
              </a:rPr>
              <a:t>single bacterium </a:t>
            </a:r>
            <a:r>
              <a:rPr lang="en-US" sz="2000" b="1">
                <a:solidFill>
                  <a:schemeClr val="accent1"/>
                </a:solidFill>
                <a:sym typeface="+mn-ea"/>
              </a:rPr>
              <a:t>(Comammox: Complete ammonia oxidation bacteria)</a:t>
            </a:r>
            <a:r>
              <a:rPr lang="en-US" sz="2000" b="1">
                <a:latin typeface="DengXian" panose="02010600030101010101" charset="-122"/>
                <a:ea typeface="DengXian" panose="02010600030101010101" charset="-122"/>
              </a:rPr>
              <a:t> not only shattered the nitrification labor division paradigm, but it also </a:t>
            </a:r>
            <a:r>
              <a:rPr lang="en-US" sz="2000">
                <a:effectLst>
                  <a:outerShdw blurRad="38100" dist="38100" dir="2700000" algn="tl">
                    <a:srgbClr val="000000">
                      <a:alpha val="43137"/>
                    </a:srgbClr>
                  </a:outerShdw>
                </a:effectLst>
                <a:latin typeface="DengXian" panose="02010600030101010101" charset="-122"/>
                <a:ea typeface="DengXian" panose="02010600030101010101" charset="-122"/>
              </a:rPr>
              <a:t>raised </a:t>
            </a:r>
            <a:r>
              <a:rPr lang="en-US" sz="2000" b="1">
                <a:latin typeface="DengXian" panose="02010600030101010101" charset="-122"/>
                <a:ea typeface="DengXian" panose="02010600030101010101" charset="-122"/>
              </a:rPr>
              <a:t>basic concerns about the distribution, diversity, and ecological relevance of complete nitrifiers in comparison to classical nitrifying microbes.</a:t>
            </a:r>
            <a:endParaRPr lang="en-US" sz="2000" b="1">
              <a:latin typeface="DengXian" panose="02010600030101010101" charset="-122"/>
              <a:ea typeface="DengXian" panose="02010600030101010101" charset="-122"/>
            </a:endParaRPr>
          </a:p>
        </p:txBody>
      </p:sp>
      <p:pic>
        <p:nvPicPr>
          <p:cNvPr id="4" name="Picture 3"/>
          <p:cNvPicPr>
            <a:picLocks noChangeAspect="1"/>
          </p:cNvPicPr>
          <p:nvPr/>
        </p:nvPicPr>
        <p:blipFill>
          <a:blip r:embed="rId1"/>
          <a:stretch>
            <a:fillRect/>
          </a:stretch>
        </p:blipFill>
        <p:spPr>
          <a:xfrm>
            <a:off x="2334260" y="4255770"/>
            <a:ext cx="7627620" cy="1853565"/>
          </a:xfrm>
          <a:prstGeom prst="rect">
            <a:avLst/>
          </a:prstGeom>
        </p:spPr>
      </p:pic>
      <p:sp>
        <p:nvSpPr>
          <p:cNvPr id="5" name="Text Box 4"/>
          <p:cNvSpPr txBox="1"/>
          <p:nvPr/>
        </p:nvSpPr>
        <p:spPr>
          <a:xfrm>
            <a:off x="700405" y="3024505"/>
            <a:ext cx="11064240" cy="645160"/>
          </a:xfrm>
          <a:prstGeom prst="rect">
            <a:avLst/>
          </a:prstGeom>
          <a:noFill/>
        </p:spPr>
        <p:txBody>
          <a:bodyPr wrap="square" rtlCol="0" anchor="t">
            <a:spAutoFit/>
          </a:bodyPr>
          <a:p>
            <a:r>
              <a:rPr lang="en-US" b="1"/>
              <a:t>Bacteria of the genus</a:t>
            </a:r>
            <a:endParaRPr lang="en-US" b="1"/>
          </a:p>
          <a:p>
            <a:r>
              <a:rPr lang="en-US" b="1"/>
              <a:t>Nitrospira sp. which we knew as nitrating bacteria</a:t>
            </a:r>
            <a:endParaRPr lang="en-US" b="1"/>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55695" y="502285"/>
            <a:ext cx="6102985" cy="442595"/>
          </a:xfrm>
          <a:prstGeom prst="rect">
            <a:avLst/>
          </a:prstGeom>
        </p:spPr>
        <p:txBody>
          <a:bodyPr vert="horz" wrap="square" lIns="0" tIns="12065" rIns="0" bIns="0" rtlCol="0">
            <a:spAutoFit/>
          </a:bodyPr>
          <a:lstStyle/>
          <a:p>
            <a:pPr marL="12700">
              <a:lnSpc>
                <a:spcPct val="100000"/>
              </a:lnSpc>
              <a:spcBef>
                <a:spcPts val="95"/>
              </a:spcBef>
            </a:pPr>
            <a:r>
              <a:rPr lang="en-US" sz="2800" b="1">
                <a:solidFill>
                  <a:schemeClr val="accent4"/>
                </a:solidFill>
                <a:effectLst/>
                <a:latin typeface="+mn-lt"/>
                <a:ea typeface="+mn-ea"/>
                <a:cs typeface="+mn-cs"/>
              </a:rPr>
              <a:t>What is Denitrification </a:t>
            </a:r>
            <a:endParaRPr spc="-5" dirty="0"/>
          </a:p>
        </p:txBody>
      </p:sp>
      <p:sp>
        <p:nvSpPr>
          <p:cNvPr id="3" name="object 3"/>
          <p:cNvSpPr txBox="1"/>
          <p:nvPr/>
        </p:nvSpPr>
        <p:spPr>
          <a:xfrm>
            <a:off x="1303655" y="1704975"/>
            <a:ext cx="9094470" cy="3657600"/>
          </a:xfrm>
          <a:prstGeom prst="rect">
            <a:avLst/>
          </a:prstGeom>
        </p:spPr>
        <p:txBody>
          <a:bodyPr vert="horz" wrap="square" lIns="0" tIns="12700" rIns="0" bIns="0" rtlCol="0">
            <a:spAutoFit/>
          </a:bodyPr>
          <a:lstStyle/>
          <a:p>
            <a:pPr marL="368300" marR="17780" indent="-342900">
              <a:lnSpc>
                <a:spcPct val="100000"/>
              </a:lnSpc>
              <a:spcBef>
                <a:spcPts val="100"/>
              </a:spcBef>
              <a:buFont typeface="Arial" panose="020B0604020202020204"/>
              <a:buChar char="•"/>
              <a:tabLst>
                <a:tab pos="367665" algn="l"/>
                <a:tab pos="368300" algn="l"/>
              </a:tabLst>
            </a:pPr>
            <a:r>
              <a:rPr sz="2400" b="1" spc="-5" dirty="0">
                <a:latin typeface="DengXian" panose="02010600030101010101" charset="-122"/>
                <a:ea typeface="DengXian" panose="02010600030101010101" charset="-122"/>
                <a:cs typeface="Times New Roman" panose="02020603050405020304"/>
              </a:rPr>
              <a:t>Denitrification is </a:t>
            </a:r>
            <a:r>
              <a:rPr sz="2400" b="1" dirty="0">
                <a:latin typeface="DengXian" panose="02010600030101010101" charset="-122"/>
                <a:ea typeface="DengXian" panose="02010600030101010101" charset="-122"/>
                <a:cs typeface="Times New Roman" panose="02020603050405020304"/>
              </a:rPr>
              <a:t>convert</a:t>
            </a:r>
            <a:r>
              <a:rPr lang="en-US" sz="2400" b="1" dirty="0">
                <a:latin typeface="DengXian" panose="02010600030101010101" charset="-122"/>
                <a:ea typeface="DengXian" panose="02010600030101010101" charset="-122"/>
                <a:cs typeface="Times New Roman" panose="02020603050405020304"/>
              </a:rPr>
              <a:t>ing</a:t>
            </a:r>
            <a:r>
              <a:rPr sz="2400" b="1" dirty="0">
                <a:latin typeface="DengXian" panose="02010600030101010101" charset="-122"/>
                <a:ea typeface="DengXian" panose="02010600030101010101" charset="-122"/>
                <a:cs typeface="Times New Roman" panose="02020603050405020304"/>
              </a:rPr>
              <a:t> Nitrate </a:t>
            </a:r>
            <a:r>
              <a:rPr sz="2400" b="1" spc="-5" dirty="0">
                <a:solidFill>
                  <a:srgbClr val="FF0000"/>
                </a:solidFill>
                <a:latin typeface="DengXian" panose="02010600030101010101" charset="-122"/>
                <a:ea typeface="DengXian" panose="02010600030101010101" charset="-122"/>
                <a:cs typeface="Times New Roman" panose="02020603050405020304"/>
              </a:rPr>
              <a:t>(N0</a:t>
            </a:r>
            <a:r>
              <a:rPr sz="2400" b="1" spc="-7" baseline="-17000" dirty="0">
                <a:solidFill>
                  <a:srgbClr val="FF0000"/>
                </a:solidFill>
                <a:latin typeface="DengXian" panose="02010600030101010101" charset="-122"/>
                <a:ea typeface="DengXian" panose="02010600030101010101" charset="-122"/>
                <a:cs typeface="Times New Roman" panose="02020603050405020304"/>
              </a:rPr>
              <a:t>3</a:t>
            </a:r>
            <a:r>
              <a:rPr sz="2400" b="1" spc="-7" baseline="21000" dirty="0">
                <a:solidFill>
                  <a:srgbClr val="FF0000"/>
                </a:solidFill>
                <a:latin typeface="DengXian" panose="02010600030101010101" charset="-122"/>
                <a:ea typeface="DengXian" panose="02010600030101010101" charset="-122"/>
                <a:cs typeface="Times New Roman" panose="02020603050405020304"/>
              </a:rPr>
              <a:t>-</a:t>
            </a:r>
            <a:r>
              <a:rPr sz="2400" b="1" spc="-5" dirty="0">
                <a:solidFill>
                  <a:srgbClr val="FF0000"/>
                </a:solidFill>
                <a:latin typeface="DengXian" panose="02010600030101010101" charset="-122"/>
                <a:ea typeface="DengXian" panose="02010600030101010101" charset="-122"/>
                <a:cs typeface="Times New Roman" panose="02020603050405020304"/>
              </a:rPr>
              <a:t>) </a:t>
            </a:r>
            <a:r>
              <a:rPr sz="2400" b="1" dirty="0">
                <a:latin typeface="DengXian" panose="02010600030101010101" charset="-122"/>
                <a:ea typeface="DengXian" panose="02010600030101010101" charset="-122"/>
                <a:cs typeface="Times New Roman" panose="02020603050405020304"/>
              </a:rPr>
              <a:t> to</a:t>
            </a:r>
            <a:r>
              <a:rPr sz="2400" b="1" spc="-215" dirty="0">
                <a:latin typeface="DengXian" panose="02010600030101010101" charset="-122"/>
                <a:ea typeface="DengXian" panose="02010600030101010101" charset="-122"/>
                <a:cs typeface="Times New Roman" panose="02020603050405020304"/>
              </a:rPr>
              <a:t> </a:t>
            </a:r>
            <a:r>
              <a:rPr sz="2400" b="1" spc="-5" dirty="0">
                <a:latin typeface="DengXian" panose="02010600030101010101" charset="-122"/>
                <a:ea typeface="DengXian" panose="02010600030101010101" charset="-122"/>
                <a:cs typeface="Times New Roman" panose="02020603050405020304"/>
              </a:rPr>
              <a:t>atmospheric  </a:t>
            </a:r>
            <a:r>
              <a:rPr sz="2400" b="1" dirty="0">
                <a:latin typeface="DengXian" panose="02010600030101010101" charset="-122"/>
                <a:ea typeface="DengXian" panose="02010600030101010101" charset="-122"/>
                <a:cs typeface="Times New Roman" panose="02020603050405020304"/>
              </a:rPr>
              <a:t>Nitrogen </a:t>
            </a:r>
            <a:r>
              <a:rPr sz="2400" b="1" spc="-5" dirty="0">
                <a:solidFill>
                  <a:srgbClr val="FF0000"/>
                </a:solidFill>
                <a:latin typeface="DengXian" panose="02010600030101010101" charset="-122"/>
                <a:ea typeface="DengXian" panose="02010600030101010101" charset="-122"/>
                <a:cs typeface="Times New Roman" panose="02020603050405020304"/>
              </a:rPr>
              <a:t>(N</a:t>
            </a:r>
            <a:r>
              <a:rPr sz="2400" b="1" spc="-7" baseline="-17000" dirty="0">
                <a:solidFill>
                  <a:srgbClr val="FF0000"/>
                </a:solidFill>
                <a:latin typeface="DengXian" panose="02010600030101010101" charset="-122"/>
                <a:ea typeface="DengXian" panose="02010600030101010101" charset="-122"/>
                <a:cs typeface="Times New Roman" panose="02020603050405020304"/>
              </a:rPr>
              <a:t>2</a:t>
            </a:r>
            <a:r>
              <a:rPr sz="2400" b="1" spc="-5" dirty="0">
                <a:solidFill>
                  <a:srgbClr val="FF0000"/>
                </a:solidFill>
                <a:latin typeface="DengXian" panose="02010600030101010101" charset="-122"/>
                <a:ea typeface="DengXian" panose="02010600030101010101" charset="-122"/>
                <a:cs typeface="Times New Roman" panose="02020603050405020304"/>
              </a:rPr>
              <a:t>) </a:t>
            </a:r>
            <a:r>
              <a:rPr sz="2400" b="1" dirty="0">
                <a:latin typeface="DengXian" panose="02010600030101010101" charset="-122"/>
                <a:ea typeface="DengXian" panose="02010600030101010101" charset="-122"/>
                <a:cs typeface="Times New Roman" panose="02020603050405020304"/>
              </a:rPr>
              <a:t>replenishing the</a:t>
            </a:r>
            <a:r>
              <a:rPr sz="2400" b="1" spc="-155" dirty="0">
                <a:latin typeface="DengXian" panose="02010600030101010101" charset="-122"/>
                <a:ea typeface="DengXian" panose="02010600030101010101" charset="-122"/>
                <a:cs typeface="Times New Roman" panose="02020603050405020304"/>
              </a:rPr>
              <a:t> </a:t>
            </a:r>
            <a:r>
              <a:rPr sz="2400" b="1" spc="-5" dirty="0">
                <a:latin typeface="DengXian" panose="02010600030101010101" charset="-122"/>
                <a:ea typeface="DengXian" panose="02010600030101010101" charset="-122"/>
                <a:cs typeface="Times New Roman" panose="02020603050405020304"/>
              </a:rPr>
              <a:t>atmosphere.</a:t>
            </a:r>
            <a:endParaRPr sz="2400" b="1" spc="-5" dirty="0">
              <a:latin typeface="DengXian" panose="02010600030101010101" charset="-122"/>
              <a:ea typeface="DengXian" panose="02010600030101010101" charset="-122"/>
              <a:cs typeface="Times New Roman" panose="02020603050405020304"/>
            </a:endParaRPr>
          </a:p>
          <a:p>
            <a:pPr marL="25400" marR="17780" indent="0">
              <a:lnSpc>
                <a:spcPct val="100000"/>
              </a:lnSpc>
              <a:spcBef>
                <a:spcPts val="100"/>
              </a:spcBef>
              <a:buFont typeface="Arial" panose="020B0604020202020204"/>
              <a:buNone/>
              <a:tabLst>
                <a:tab pos="367665" algn="l"/>
                <a:tab pos="368300" algn="l"/>
              </a:tabLst>
            </a:pPr>
            <a:endParaRPr sz="2400" b="1" dirty="0">
              <a:latin typeface="DengXian" panose="02010600030101010101" charset="-122"/>
              <a:ea typeface="DengXian" panose="02010600030101010101" charset="-122"/>
              <a:cs typeface="Times New Roman" panose="02020603050405020304"/>
            </a:endParaRPr>
          </a:p>
          <a:p>
            <a:pPr marL="368300" marR="167005" indent="-342900">
              <a:lnSpc>
                <a:spcPct val="100000"/>
              </a:lnSpc>
              <a:spcBef>
                <a:spcPts val="600"/>
              </a:spcBef>
              <a:buFont typeface="Arial" panose="020B0604020202020204"/>
              <a:buChar char="•"/>
              <a:tabLst>
                <a:tab pos="367665" algn="l"/>
                <a:tab pos="368300" algn="l"/>
                <a:tab pos="1231900" algn="l"/>
              </a:tabLst>
            </a:pPr>
            <a:r>
              <a:rPr sz="2400" b="1" dirty="0">
                <a:latin typeface="DengXian" panose="02010600030101010101" charset="-122"/>
                <a:ea typeface="DengXian" panose="02010600030101010101" charset="-122"/>
                <a:cs typeface="Times New Roman" panose="02020603050405020304"/>
              </a:rPr>
              <a:t>Many</a:t>
            </a:r>
            <a:r>
              <a:rPr sz="2400" b="1" spc="-5" dirty="0">
                <a:latin typeface="DengXian" panose="02010600030101010101" charset="-122"/>
                <a:ea typeface="DengXian" panose="02010600030101010101" charset="-122"/>
                <a:cs typeface="Times New Roman" panose="02020603050405020304"/>
              </a:rPr>
              <a:t> </a:t>
            </a:r>
            <a:r>
              <a:rPr sz="2400" b="1" spc="-10" dirty="0">
                <a:latin typeface="DengXian" panose="02010600030101010101" charset="-122"/>
                <a:ea typeface="DengXian" panose="02010600030101010101" charset="-122"/>
                <a:cs typeface="Times New Roman" panose="02020603050405020304"/>
              </a:rPr>
              <a:t>micro</a:t>
            </a:r>
            <a:r>
              <a:rPr lang="en-US" sz="2400" b="1" spc="-10" dirty="0">
                <a:latin typeface="DengXian" panose="02010600030101010101" charset="-122"/>
                <a:ea typeface="DengXian" panose="02010600030101010101" charset="-122"/>
                <a:cs typeface="Times New Roman" panose="02020603050405020304"/>
              </a:rPr>
              <a:t>bes</a:t>
            </a:r>
            <a:r>
              <a:rPr sz="2400" b="1" dirty="0">
                <a:latin typeface="DengXian" panose="02010600030101010101" charset="-122"/>
                <a:ea typeface="DengXian" panose="02010600030101010101" charset="-122"/>
                <a:cs typeface="Times New Roman" panose="02020603050405020304"/>
              </a:rPr>
              <a:t> involving.( </a:t>
            </a:r>
            <a:r>
              <a:rPr sz="2400" b="1" spc="-5" dirty="0">
                <a:latin typeface="DengXian" panose="02010600030101010101" charset="-122"/>
                <a:ea typeface="DengXian" panose="02010600030101010101" charset="-122"/>
                <a:cs typeface="Times New Roman" panose="02020603050405020304"/>
              </a:rPr>
              <a:t>mostly</a:t>
            </a:r>
            <a:r>
              <a:rPr sz="2400" b="1" spc="-245" dirty="0">
                <a:latin typeface="DengXian" panose="02010600030101010101" charset="-122"/>
                <a:ea typeface="DengXian" panose="02010600030101010101" charset="-122"/>
                <a:cs typeface="Times New Roman" panose="02020603050405020304"/>
              </a:rPr>
              <a:t> </a:t>
            </a:r>
            <a:r>
              <a:rPr sz="2400" b="1" dirty="0">
                <a:latin typeface="DengXian" panose="02010600030101010101" charset="-122"/>
                <a:ea typeface="DengXian" panose="02010600030101010101" charset="-122"/>
                <a:cs typeface="Times New Roman" panose="02020603050405020304"/>
              </a:rPr>
              <a:t>heterotrophic</a:t>
            </a:r>
            <a:r>
              <a:rPr lang="en-US" sz="2400" b="1" dirty="0">
                <a:latin typeface="DengXian" panose="02010600030101010101" charset="-122"/>
                <a:ea typeface="DengXian" panose="02010600030101010101" charset="-122"/>
                <a:cs typeface="Times New Roman" panose="02020603050405020304"/>
              </a:rPr>
              <a:t> and autotrophic</a:t>
            </a:r>
            <a:r>
              <a:rPr sz="2400" b="1" dirty="0">
                <a:latin typeface="DengXian" panose="02010600030101010101" charset="-122"/>
                <a:ea typeface="DengXian" panose="02010600030101010101" charset="-122"/>
                <a:cs typeface="Times New Roman" panose="02020603050405020304"/>
              </a:rPr>
              <a:t>  bacteria</a:t>
            </a:r>
            <a:r>
              <a:rPr sz="2400" b="1" spc="-95" dirty="0">
                <a:latin typeface="DengXian" panose="02010600030101010101" charset="-122"/>
                <a:ea typeface="DengXian" panose="02010600030101010101" charset="-122"/>
                <a:cs typeface="Times New Roman" panose="02020603050405020304"/>
              </a:rPr>
              <a:t> </a:t>
            </a:r>
            <a:r>
              <a:rPr sz="2400" b="1" dirty="0">
                <a:latin typeface="DengXian" panose="02010600030101010101" charset="-122"/>
                <a:ea typeface="DengXian" panose="02010600030101010101" charset="-122"/>
                <a:cs typeface="Times New Roman" panose="02020603050405020304"/>
              </a:rPr>
              <a:t>species)</a:t>
            </a:r>
            <a:endParaRPr sz="2400" b="1" dirty="0">
              <a:latin typeface="DengXian" panose="02010600030101010101" charset="-122"/>
              <a:ea typeface="DengXian" panose="02010600030101010101" charset="-122"/>
              <a:cs typeface="Times New Roman" panose="02020603050405020304"/>
            </a:endParaRPr>
          </a:p>
          <a:p>
            <a:pPr marL="25400" marR="167005" indent="0">
              <a:lnSpc>
                <a:spcPct val="100000"/>
              </a:lnSpc>
              <a:spcBef>
                <a:spcPts val="600"/>
              </a:spcBef>
              <a:buFont typeface="Arial" panose="020B0604020202020204"/>
              <a:buNone/>
              <a:tabLst>
                <a:tab pos="367665" algn="l"/>
                <a:tab pos="368300" algn="l"/>
                <a:tab pos="1231900" algn="l"/>
              </a:tabLst>
            </a:pPr>
            <a:endParaRPr sz="2400" b="1" dirty="0">
              <a:latin typeface="DengXian" panose="02010600030101010101" charset="-122"/>
              <a:ea typeface="DengXian" panose="02010600030101010101" charset="-122"/>
              <a:cs typeface="Times New Roman" panose="02020603050405020304"/>
            </a:endParaRPr>
          </a:p>
          <a:p>
            <a:pPr marL="368300" marR="107950" indent="-342900">
              <a:lnSpc>
                <a:spcPct val="100000"/>
              </a:lnSpc>
              <a:spcBef>
                <a:spcPts val="600"/>
              </a:spcBef>
              <a:buFont typeface="Arial" panose="020B0604020202020204"/>
              <a:buChar char="•"/>
              <a:tabLst>
                <a:tab pos="367665" algn="l"/>
                <a:tab pos="368300" algn="l"/>
                <a:tab pos="5309235" algn="l"/>
              </a:tabLst>
            </a:pPr>
            <a:r>
              <a:rPr sz="2400" b="1" dirty="0">
                <a:latin typeface="DengXian" panose="02010600030101010101" charset="-122"/>
                <a:ea typeface="DengXian" panose="02010600030101010101" charset="-122"/>
                <a:cs typeface="Times New Roman" panose="02020603050405020304"/>
              </a:rPr>
              <a:t>Denitrifying </a:t>
            </a:r>
            <a:r>
              <a:rPr sz="2400" b="1" spc="-5" dirty="0">
                <a:latin typeface="DengXian" panose="02010600030101010101" charset="-122"/>
                <a:ea typeface="DengXian" panose="02010600030101010101" charset="-122"/>
                <a:cs typeface="Times New Roman" panose="02020603050405020304"/>
              </a:rPr>
              <a:t>microbes </a:t>
            </a:r>
            <a:r>
              <a:rPr sz="2400" b="1" dirty="0">
                <a:latin typeface="DengXian" panose="02010600030101010101" charset="-122"/>
                <a:ea typeface="DengXian" panose="02010600030101010101" charset="-122"/>
                <a:cs typeface="Times New Roman" panose="02020603050405020304"/>
              </a:rPr>
              <a:t>require</a:t>
            </a:r>
            <a:r>
              <a:rPr sz="2400" b="1" spc="-114" dirty="0">
                <a:latin typeface="DengXian" panose="02010600030101010101" charset="-122"/>
                <a:ea typeface="DengXian" panose="02010600030101010101" charset="-122"/>
                <a:cs typeface="Times New Roman" panose="02020603050405020304"/>
              </a:rPr>
              <a:t> </a:t>
            </a:r>
            <a:r>
              <a:rPr sz="2400" b="1" dirty="0">
                <a:latin typeface="DengXian" panose="02010600030101010101" charset="-122"/>
                <a:ea typeface="DengXian" panose="02010600030101010101" charset="-122"/>
                <a:cs typeface="Times New Roman" panose="02020603050405020304"/>
              </a:rPr>
              <a:t>very</a:t>
            </a:r>
            <a:r>
              <a:rPr sz="2400" b="1" spc="10" dirty="0">
                <a:latin typeface="DengXian" panose="02010600030101010101" charset="-122"/>
                <a:ea typeface="DengXian" panose="02010600030101010101" charset="-122"/>
                <a:cs typeface="Times New Roman" panose="02020603050405020304"/>
              </a:rPr>
              <a:t> </a:t>
            </a:r>
            <a:r>
              <a:rPr sz="2400" b="1" spc="-5" dirty="0">
                <a:latin typeface="DengXian" panose="02010600030101010101" charset="-122"/>
                <a:ea typeface="DengXian" panose="02010600030101010101" charset="-122"/>
                <a:cs typeface="Times New Roman" panose="02020603050405020304"/>
              </a:rPr>
              <a:t>low	</a:t>
            </a:r>
            <a:r>
              <a:rPr sz="2400" b="1" dirty="0">
                <a:solidFill>
                  <a:srgbClr val="FF0000"/>
                </a:solidFill>
                <a:latin typeface="DengXian" panose="02010600030101010101" charset="-122"/>
                <a:ea typeface="DengXian" panose="02010600030101010101" charset="-122"/>
                <a:cs typeface="Times New Roman" panose="02020603050405020304"/>
              </a:rPr>
              <a:t>O</a:t>
            </a:r>
            <a:r>
              <a:rPr sz="2400" b="1" baseline="-17000" dirty="0">
                <a:solidFill>
                  <a:srgbClr val="FF0000"/>
                </a:solidFill>
                <a:latin typeface="DengXian" panose="02010600030101010101" charset="-122"/>
                <a:ea typeface="DengXian" panose="02010600030101010101" charset="-122"/>
                <a:cs typeface="Times New Roman" panose="02020603050405020304"/>
              </a:rPr>
              <a:t>2 </a:t>
            </a:r>
            <a:r>
              <a:rPr sz="2400" b="1" spc="-5" dirty="0">
                <a:latin typeface="DengXian" panose="02010600030101010101" charset="-122"/>
                <a:ea typeface="DengXian" panose="02010600030101010101" charset="-122"/>
                <a:cs typeface="Times New Roman" panose="02020603050405020304"/>
              </a:rPr>
              <a:t>concentration </a:t>
            </a:r>
            <a:r>
              <a:rPr sz="2400" b="1" dirty="0">
                <a:latin typeface="DengXian" panose="02010600030101010101" charset="-122"/>
                <a:ea typeface="DengXian" panose="02010600030101010101" charset="-122"/>
                <a:cs typeface="Times New Roman" panose="02020603050405020304"/>
              </a:rPr>
              <a:t>of</a:t>
            </a:r>
            <a:r>
              <a:rPr sz="2400" b="1" spc="-130" dirty="0">
                <a:latin typeface="DengXian" panose="02010600030101010101" charset="-122"/>
                <a:ea typeface="DengXian" panose="02010600030101010101" charset="-122"/>
                <a:cs typeface="Times New Roman" panose="02020603050405020304"/>
              </a:rPr>
              <a:t> </a:t>
            </a:r>
            <a:r>
              <a:rPr sz="2400" b="1" dirty="0">
                <a:latin typeface="DengXian" panose="02010600030101010101" charset="-122"/>
                <a:ea typeface="DengXian" panose="02010600030101010101" charset="-122"/>
                <a:cs typeface="Times New Roman" panose="02020603050405020304"/>
              </a:rPr>
              <a:t>less  than </a:t>
            </a:r>
            <a:r>
              <a:rPr sz="2400" b="1" spc="-5" dirty="0">
                <a:solidFill>
                  <a:srgbClr val="FF0000"/>
                </a:solidFill>
                <a:latin typeface="DengXian" panose="02010600030101010101" charset="-122"/>
                <a:ea typeface="DengXian" panose="02010600030101010101" charset="-122"/>
                <a:cs typeface="Times New Roman" panose="02020603050405020304"/>
              </a:rPr>
              <a:t>10%</a:t>
            </a:r>
            <a:r>
              <a:rPr sz="2400" b="1" spc="-45" dirty="0">
                <a:solidFill>
                  <a:srgbClr val="FF0000"/>
                </a:solidFill>
                <a:latin typeface="DengXian" panose="02010600030101010101" charset="-122"/>
                <a:ea typeface="DengXian" panose="02010600030101010101" charset="-122"/>
                <a:cs typeface="Times New Roman" panose="02020603050405020304"/>
              </a:rPr>
              <a:t> </a:t>
            </a:r>
            <a:r>
              <a:rPr sz="2400" b="1" dirty="0">
                <a:solidFill>
                  <a:srgbClr val="FF0000"/>
                </a:solidFill>
                <a:latin typeface="DengXian" panose="02010600030101010101" charset="-122"/>
                <a:ea typeface="DengXian" panose="02010600030101010101" charset="-122"/>
                <a:cs typeface="Times New Roman" panose="02020603050405020304"/>
              </a:rPr>
              <a:t>.</a:t>
            </a:r>
            <a:endParaRPr sz="2400" b="1" dirty="0">
              <a:latin typeface="DengXian" panose="02010600030101010101" charset="-122"/>
              <a:ea typeface="DengXian" panose="02010600030101010101" charset="-122"/>
              <a:cs typeface="Times New Roman" panose="02020603050405020304"/>
            </a:endParaRPr>
          </a:p>
          <a:p>
            <a:pPr marL="330200">
              <a:lnSpc>
                <a:spcPct val="100000"/>
              </a:lnSpc>
              <a:spcBef>
                <a:spcPts val="605"/>
              </a:spcBef>
              <a:tabLst>
                <a:tab pos="1767205" algn="l"/>
              </a:tabLst>
            </a:pPr>
            <a:endParaRPr sz="2400" b="1" dirty="0">
              <a:latin typeface="DengXian" panose="02010600030101010101" charset="-122"/>
              <a:ea typeface="DengXian" panose="02010600030101010101" charset="-122"/>
              <a:cs typeface="Times New Roman" panose="02020603050405020304"/>
            </a:endParaRPr>
          </a:p>
        </p:txBody>
      </p:sp>
      <p:sp>
        <p:nvSpPr>
          <p:cNvPr id="5" name="object 5"/>
          <p:cNvSpPr txBox="1">
            <a:spLocks noGrp="1"/>
          </p:cNvSpPr>
          <p:nvPr>
            <p:ph type="sldNum" sz="quarter" idx="12"/>
          </p:nvPr>
        </p:nvSpPr>
        <p:spPr>
          <a:prstGeom prst="rect">
            <a:avLst/>
          </a:prstGeom>
        </p:spPr>
        <p:txBody>
          <a:bodyPr vert="horz" wrap="square" lIns="0" tIns="3175" rIns="0" bIns="0" rtlCol="0">
            <a:spAutoFit/>
          </a:bodyPr>
          <a:lstStyle/>
          <a:p>
            <a:pPr marL="38100">
              <a:lnSpc>
                <a:spcPct val="100000"/>
              </a:lnSpc>
              <a:spcBef>
                <a:spcPts val="25"/>
              </a:spcBef>
            </a:pPr>
            <a:fld id="{81D60167-4931-47E6-BA6A-407CBD079E47}" type="slidenum">
              <a:rPr dirty="0"/>
            </a:fld>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806450" y="829945"/>
            <a:ext cx="10607040" cy="1276985"/>
          </a:xfrm>
          <a:prstGeom prst="rect">
            <a:avLst/>
          </a:prstGeom>
          <a:noFill/>
          <a:ln w="44450">
            <a:solidFill>
              <a:schemeClr val="accent1"/>
            </a:solidFill>
          </a:ln>
        </p:spPr>
        <p:txBody>
          <a:bodyPr wrap="square" rtlCol="0" anchor="t">
            <a:spAutoFit/>
          </a:bodyPr>
          <a:p>
            <a:pPr algn="just">
              <a:lnSpc>
                <a:spcPct val="100000"/>
              </a:lnSpc>
            </a:pPr>
            <a:r>
              <a:rPr b="1" spc="-10" dirty="0">
                <a:solidFill>
                  <a:srgbClr val="1F2021"/>
                </a:solidFill>
                <a:latin typeface="DengXian" panose="02010600030101010101" charset="-122"/>
                <a:ea typeface="DengXian" panose="02010600030101010101" charset="-122"/>
                <a:cs typeface="Times New Roman" panose="02020603050405020304" charset="0"/>
                <a:sym typeface="+mn-ea"/>
              </a:rPr>
              <a:t>There </a:t>
            </a:r>
            <a:r>
              <a:rPr b="1" spc="-5" dirty="0">
                <a:solidFill>
                  <a:srgbClr val="1F2021"/>
                </a:solidFill>
                <a:latin typeface="DengXian" panose="02010600030101010101" charset="-122"/>
                <a:ea typeface="DengXian" panose="02010600030101010101" charset="-122"/>
                <a:cs typeface="Times New Roman" panose="02020603050405020304" charset="0"/>
                <a:sym typeface="+mn-ea"/>
              </a:rPr>
              <a:t>is a </a:t>
            </a:r>
            <a:r>
              <a:rPr b="1" spc="-10" dirty="0">
                <a:solidFill>
                  <a:srgbClr val="1F2021"/>
                </a:solidFill>
                <a:latin typeface="DengXian" panose="02010600030101010101" charset="-122"/>
                <a:ea typeface="DengXian" panose="02010600030101010101" charset="-122"/>
                <a:cs typeface="Times New Roman" panose="02020603050405020304" charset="0"/>
                <a:sym typeface="+mn-ea"/>
              </a:rPr>
              <a:t>great diversity </a:t>
            </a:r>
            <a:r>
              <a:rPr b="1" spc="-5" dirty="0">
                <a:solidFill>
                  <a:srgbClr val="1F2021"/>
                </a:solidFill>
                <a:latin typeface="DengXian" panose="02010600030101010101" charset="-122"/>
                <a:ea typeface="DengXian" panose="02010600030101010101" charset="-122"/>
                <a:cs typeface="Times New Roman" panose="02020603050405020304" charset="0"/>
                <a:sym typeface="+mn-ea"/>
              </a:rPr>
              <a:t>in biological </a:t>
            </a:r>
            <a:r>
              <a:rPr b="1" spc="-10" dirty="0">
                <a:solidFill>
                  <a:srgbClr val="1F2021"/>
                </a:solidFill>
                <a:latin typeface="DengXian" panose="02010600030101010101" charset="-122"/>
                <a:ea typeface="DengXian" panose="02010600030101010101" charset="-122"/>
                <a:cs typeface="Times New Roman" panose="02020603050405020304" charset="0"/>
                <a:sym typeface="+mn-ea"/>
              </a:rPr>
              <a:t>traits. </a:t>
            </a:r>
            <a:r>
              <a:rPr b="1" spc="-5" dirty="0">
                <a:solidFill>
                  <a:srgbClr val="1F2021"/>
                </a:solidFill>
                <a:latin typeface="DengXian" panose="02010600030101010101" charset="-122"/>
                <a:ea typeface="DengXian" panose="02010600030101010101" charset="-122"/>
                <a:cs typeface="Times New Roman" panose="02020603050405020304" charset="0"/>
                <a:sym typeface="+mn-ea"/>
              </a:rPr>
              <a:t>Denitrifying bacteria  </a:t>
            </a:r>
            <a:r>
              <a:rPr b="1" spc="-15" dirty="0">
                <a:solidFill>
                  <a:srgbClr val="1F2021"/>
                </a:solidFill>
                <a:latin typeface="DengXian" panose="02010600030101010101" charset="-122"/>
                <a:ea typeface="DengXian" panose="02010600030101010101" charset="-122"/>
                <a:cs typeface="Times New Roman" panose="02020603050405020304" charset="0"/>
                <a:sym typeface="+mn-ea"/>
              </a:rPr>
              <a:t>have </a:t>
            </a:r>
            <a:r>
              <a:rPr b="1" spc="-10" dirty="0">
                <a:solidFill>
                  <a:srgbClr val="1F2021"/>
                </a:solidFill>
                <a:latin typeface="DengXian" panose="02010600030101010101" charset="-122"/>
                <a:ea typeface="DengXian" panose="02010600030101010101" charset="-122"/>
                <a:cs typeface="Times New Roman" panose="02020603050405020304" charset="0"/>
                <a:sym typeface="+mn-ea"/>
              </a:rPr>
              <a:t>been </a:t>
            </a:r>
            <a:r>
              <a:rPr b="1" spc="-5" dirty="0">
                <a:solidFill>
                  <a:srgbClr val="1F2021"/>
                </a:solidFill>
                <a:latin typeface="DengXian" panose="02010600030101010101" charset="-122"/>
                <a:ea typeface="DengXian" panose="02010600030101010101" charset="-122"/>
                <a:cs typeface="Times New Roman" panose="02020603050405020304" charset="0"/>
                <a:sym typeface="+mn-ea"/>
              </a:rPr>
              <a:t>identified in </a:t>
            </a:r>
            <a:r>
              <a:rPr b="1" spc="-10" dirty="0">
                <a:solidFill>
                  <a:srgbClr val="1F2021"/>
                </a:solidFill>
                <a:latin typeface="DengXian" panose="02010600030101010101" charset="-122"/>
                <a:ea typeface="DengXian" panose="02010600030101010101" charset="-122"/>
                <a:cs typeface="Times New Roman" panose="02020603050405020304" charset="0"/>
                <a:sym typeface="+mn-ea"/>
              </a:rPr>
              <a:t>over 50 </a:t>
            </a:r>
            <a:r>
              <a:rPr b="1" spc="-15" dirty="0">
                <a:solidFill>
                  <a:srgbClr val="1F2021"/>
                </a:solidFill>
                <a:latin typeface="DengXian" panose="02010600030101010101" charset="-122"/>
                <a:ea typeface="DengXian" panose="02010600030101010101" charset="-122"/>
                <a:cs typeface="Times New Roman" panose="02020603050405020304" charset="0"/>
                <a:sym typeface="+mn-ea"/>
              </a:rPr>
              <a:t>genera </a:t>
            </a:r>
            <a:r>
              <a:rPr b="1" dirty="0">
                <a:solidFill>
                  <a:srgbClr val="1F2021"/>
                </a:solidFill>
                <a:latin typeface="DengXian" panose="02010600030101010101" charset="-122"/>
                <a:ea typeface="DengXian" panose="02010600030101010101" charset="-122"/>
                <a:cs typeface="Times New Roman" panose="02020603050405020304" charset="0"/>
                <a:sym typeface="+mn-ea"/>
              </a:rPr>
              <a:t>with </a:t>
            </a:r>
            <a:r>
              <a:rPr b="1" spc="-10" dirty="0">
                <a:solidFill>
                  <a:srgbClr val="1F2021"/>
                </a:solidFill>
                <a:latin typeface="DengXian" panose="02010600030101010101" charset="-122"/>
                <a:ea typeface="DengXian" panose="02010600030101010101" charset="-122"/>
                <a:cs typeface="Times New Roman" panose="02020603050405020304" charset="0"/>
                <a:sym typeface="+mn-ea"/>
              </a:rPr>
              <a:t>over 125 </a:t>
            </a:r>
            <a:r>
              <a:rPr b="1" spc="-15" dirty="0">
                <a:solidFill>
                  <a:srgbClr val="1F2021"/>
                </a:solidFill>
                <a:latin typeface="DengXian" panose="02010600030101010101" charset="-122"/>
                <a:ea typeface="DengXian" panose="02010600030101010101" charset="-122"/>
                <a:cs typeface="Times New Roman" panose="02020603050405020304" charset="0"/>
                <a:sym typeface="+mn-ea"/>
              </a:rPr>
              <a:t>different  </a:t>
            </a:r>
            <a:r>
              <a:rPr b="1" spc="-10" dirty="0">
                <a:solidFill>
                  <a:srgbClr val="1F2021"/>
                </a:solidFill>
                <a:latin typeface="DengXian" panose="02010600030101010101" charset="-122"/>
                <a:ea typeface="DengXian" panose="02010600030101010101" charset="-122"/>
                <a:cs typeface="Times New Roman" panose="02020603050405020304" charset="0"/>
                <a:sym typeface="+mn-ea"/>
              </a:rPr>
              <a:t>species </a:t>
            </a:r>
            <a:r>
              <a:rPr b="1" spc="-5" dirty="0">
                <a:solidFill>
                  <a:srgbClr val="1F2021"/>
                </a:solidFill>
                <a:latin typeface="DengXian" panose="02010600030101010101" charset="-122"/>
                <a:ea typeface="DengXian" panose="02010600030101010101" charset="-122"/>
                <a:cs typeface="Times New Roman" panose="02020603050405020304" charset="0"/>
                <a:sym typeface="+mn-ea"/>
              </a:rPr>
              <a:t>and </a:t>
            </a:r>
            <a:r>
              <a:rPr b="1" spc="-15" dirty="0">
                <a:solidFill>
                  <a:srgbClr val="1F2021"/>
                </a:solidFill>
                <a:latin typeface="DengXian" panose="02010600030101010101" charset="-122"/>
                <a:ea typeface="DengXian" panose="02010600030101010101" charset="-122"/>
                <a:cs typeface="Times New Roman" panose="02020603050405020304" charset="0"/>
                <a:sym typeface="+mn-ea"/>
              </a:rPr>
              <a:t>are </a:t>
            </a:r>
            <a:r>
              <a:rPr b="1" spc="-10" dirty="0">
                <a:solidFill>
                  <a:srgbClr val="1F2021"/>
                </a:solidFill>
                <a:latin typeface="DengXian" panose="02010600030101010101" charset="-122"/>
                <a:ea typeface="DengXian" panose="02010600030101010101" charset="-122"/>
                <a:cs typeface="Times New Roman" panose="02020603050405020304" charset="0"/>
                <a:sym typeface="+mn-ea"/>
              </a:rPr>
              <a:t>estimated to </a:t>
            </a:r>
            <a:r>
              <a:rPr b="1" spc="-15" dirty="0">
                <a:solidFill>
                  <a:srgbClr val="1F2021"/>
                </a:solidFill>
                <a:latin typeface="DengXian" panose="02010600030101010101" charset="-122"/>
                <a:ea typeface="DengXian" panose="02010600030101010101" charset="-122"/>
                <a:cs typeface="Times New Roman" panose="02020603050405020304" charset="0"/>
                <a:sym typeface="+mn-ea"/>
              </a:rPr>
              <a:t>represent </a:t>
            </a:r>
            <a:r>
              <a:rPr b="1" spc="-5" dirty="0">
                <a:solidFill>
                  <a:srgbClr val="1F2021"/>
                </a:solidFill>
                <a:latin typeface="DengXian" panose="02010600030101010101" charset="-122"/>
                <a:ea typeface="DengXian" panose="02010600030101010101" charset="-122"/>
                <a:cs typeface="Times New Roman" panose="02020603050405020304" charset="0"/>
                <a:sym typeface="+mn-ea"/>
              </a:rPr>
              <a:t>10</a:t>
            </a:r>
            <a:r>
              <a:rPr lang="en-US" b="1" spc="-5" dirty="0">
                <a:solidFill>
                  <a:srgbClr val="1F2021"/>
                </a:solidFill>
                <a:latin typeface="DengXian" panose="02010600030101010101" charset="-122"/>
                <a:ea typeface="DengXian" panose="02010600030101010101" charset="-122"/>
                <a:cs typeface="Times New Roman" panose="02020603050405020304" charset="0"/>
                <a:sym typeface="+mn-ea"/>
              </a:rPr>
              <a:t>-</a:t>
            </a:r>
            <a:r>
              <a:rPr b="1" spc="-5" dirty="0">
                <a:solidFill>
                  <a:srgbClr val="1F2021"/>
                </a:solidFill>
                <a:latin typeface="DengXian" panose="02010600030101010101" charset="-122"/>
                <a:ea typeface="DengXian" panose="02010600030101010101" charset="-122"/>
                <a:cs typeface="Times New Roman" panose="02020603050405020304" charset="0"/>
                <a:sym typeface="+mn-ea"/>
              </a:rPr>
              <a:t>15%of bacteria  population in </a:t>
            </a:r>
            <a:r>
              <a:rPr b="1" spc="-35" dirty="0">
                <a:solidFill>
                  <a:srgbClr val="1F2021"/>
                </a:solidFill>
                <a:latin typeface="DengXian" panose="02010600030101010101" charset="-122"/>
                <a:ea typeface="DengXian" panose="02010600030101010101" charset="-122"/>
                <a:cs typeface="Times New Roman" panose="02020603050405020304" charset="0"/>
                <a:sym typeface="+mn-ea"/>
              </a:rPr>
              <a:t>water, </a:t>
            </a:r>
            <a:r>
              <a:rPr b="1" spc="-5" dirty="0">
                <a:solidFill>
                  <a:srgbClr val="1F2021"/>
                </a:solidFill>
                <a:latin typeface="DengXian" panose="02010600030101010101" charset="-122"/>
                <a:ea typeface="DengXian" panose="02010600030101010101" charset="-122"/>
                <a:cs typeface="Times New Roman" panose="02020603050405020304" charset="0"/>
                <a:sym typeface="+mn-ea"/>
              </a:rPr>
              <a:t>soil and</a:t>
            </a:r>
            <a:r>
              <a:rPr b="1" dirty="0">
                <a:solidFill>
                  <a:srgbClr val="1F2021"/>
                </a:solidFill>
                <a:latin typeface="DengXian" panose="02010600030101010101" charset="-122"/>
                <a:ea typeface="DengXian" panose="02010600030101010101" charset="-122"/>
                <a:cs typeface="Times New Roman" panose="02020603050405020304" charset="0"/>
                <a:sym typeface="+mn-ea"/>
              </a:rPr>
              <a:t> </a:t>
            </a:r>
            <a:r>
              <a:rPr b="1" spc="-10" dirty="0">
                <a:solidFill>
                  <a:srgbClr val="1F2021"/>
                </a:solidFill>
                <a:latin typeface="DengXian" panose="02010600030101010101" charset="-122"/>
                <a:ea typeface="DengXian" panose="02010600030101010101" charset="-122"/>
                <a:cs typeface="Times New Roman" panose="02020603050405020304" charset="0"/>
                <a:sym typeface="+mn-ea"/>
              </a:rPr>
              <a:t>sediment.</a:t>
            </a:r>
            <a:r>
              <a:rPr b="1" spc="-5" dirty="0">
                <a:solidFill>
                  <a:srgbClr val="1F2021"/>
                </a:solidFill>
                <a:latin typeface="DengXian" panose="02010600030101010101" charset="-122"/>
                <a:ea typeface="DengXian" panose="02010600030101010101" charset="-122"/>
                <a:cs typeface="Times New Roman" panose="02020603050405020304" charset="0"/>
                <a:sym typeface="+mn-ea"/>
              </a:rPr>
              <a:t>Denitrifying include </a:t>
            </a:r>
            <a:r>
              <a:rPr b="1" spc="-15" dirty="0">
                <a:solidFill>
                  <a:srgbClr val="1F2021"/>
                </a:solidFill>
                <a:latin typeface="DengXian" panose="02010600030101010101" charset="-122"/>
                <a:ea typeface="DengXian" panose="02010600030101010101" charset="-122"/>
                <a:cs typeface="Times New Roman" panose="02020603050405020304" charset="0"/>
                <a:sym typeface="+mn-ea"/>
              </a:rPr>
              <a:t>for </a:t>
            </a:r>
            <a:r>
              <a:rPr b="1" spc="-10" dirty="0">
                <a:solidFill>
                  <a:srgbClr val="1F2021"/>
                </a:solidFill>
                <a:latin typeface="DengXian" panose="02010600030101010101" charset="-122"/>
                <a:ea typeface="DengXian" panose="02010600030101010101" charset="-122"/>
                <a:cs typeface="Times New Roman" panose="02020603050405020304" charset="0"/>
                <a:sym typeface="+mn-ea"/>
              </a:rPr>
              <a:t>example </a:t>
            </a:r>
            <a:r>
              <a:rPr b="1" spc="-15" dirty="0">
                <a:solidFill>
                  <a:srgbClr val="1F2021"/>
                </a:solidFill>
                <a:latin typeface="DengXian" panose="02010600030101010101" charset="-122"/>
                <a:ea typeface="DengXian" panose="02010600030101010101" charset="-122"/>
                <a:cs typeface="Times New Roman" panose="02020603050405020304" charset="0"/>
                <a:sym typeface="+mn-ea"/>
              </a:rPr>
              <a:t>several</a:t>
            </a:r>
            <a:r>
              <a:rPr b="1" spc="10" dirty="0">
                <a:solidFill>
                  <a:srgbClr val="1F2021"/>
                </a:solidFill>
                <a:latin typeface="DengXian" panose="02010600030101010101" charset="-122"/>
                <a:ea typeface="DengXian" panose="02010600030101010101" charset="-122"/>
                <a:cs typeface="Times New Roman" panose="02020603050405020304" charset="0"/>
                <a:sym typeface="+mn-ea"/>
              </a:rPr>
              <a:t> </a:t>
            </a:r>
            <a:r>
              <a:rPr b="1" spc="-10" dirty="0">
                <a:solidFill>
                  <a:srgbClr val="1F2021"/>
                </a:solidFill>
                <a:latin typeface="DengXian" panose="02010600030101010101" charset="-122"/>
                <a:ea typeface="DengXian" panose="02010600030101010101" charset="-122"/>
                <a:cs typeface="Times New Roman" panose="02020603050405020304" charset="0"/>
                <a:sym typeface="+mn-ea"/>
              </a:rPr>
              <a:t>species</a:t>
            </a:r>
            <a:r>
              <a:rPr lang="en-US" b="1" spc="-10" dirty="0">
                <a:solidFill>
                  <a:srgbClr val="1F2021"/>
                </a:solidFill>
                <a:latin typeface="DengXian" panose="02010600030101010101" charset="-122"/>
                <a:ea typeface="DengXian" panose="02010600030101010101" charset="-122"/>
                <a:cs typeface="Times New Roman" panose="02020603050405020304" charset="0"/>
                <a:sym typeface="+mn-ea"/>
              </a:rPr>
              <a:t> </a:t>
            </a:r>
            <a:r>
              <a:rPr b="1" spc="-5" dirty="0">
                <a:solidFill>
                  <a:srgbClr val="1F2021"/>
                </a:solidFill>
                <a:latin typeface="DengXian" panose="02010600030101010101" charset="-122"/>
                <a:ea typeface="DengXian" panose="02010600030101010101" charset="-122"/>
                <a:cs typeface="Times New Roman" panose="02020603050405020304" charset="0"/>
                <a:sym typeface="+mn-ea"/>
              </a:rPr>
              <a:t>of</a:t>
            </a:r>
            <a:r>
              <a:rPr lang="en-US" b="1" spc="-5" dirty="0">
                <a:solidFill>
                  <a:srgbClr val="1F2021"/>
                </a:solidFill>
                <a:latin typeface="DengXian" panose="02010600030101010101" charset="-122"/>
                <a:ea typeface="DengXian" panose="02010600030101010101" charset="-122"/>
                <a:cs typeface="Times New Roman" panose="02020603050405020304" charset="0"/>
                <a:sym typeface="+mn-ea"/>
              </a:rPr>
              <a:t>:</a:t>
            </a:r>
            <a:r>
              <a:rPr b="1" spc="-5" dirty="0">
                <a:solidFill>
                  <a:srgbClr val="1F2021"/>
                </a:solidFill>
                <a:latin typeface="DengXian" panose="02010600030101010101" charset="-122"/>
                <a:ea typeface="DengXian" panose="02010600030101010101" charset="-122"/>
                <a:cs typeface="Times New Roman" panose="02020603050405020304" charset="0"/>
                <a:sym typeface="+mn-ea"/>
              </a:rPr>
              <a:t>  </a:t>
            </a:r>
            <a:endParaRPr b="1" dirty="0">
              <a:latin typeface="DengXian" panose="02010600030101010101" charset="-122"/>
              <a:ea typeface="DengXian" panose="02010600030101010101" charset="-122"/>
              <a:cs typeface="Times New Roman" panose="02020603050405020304" charset="0"/>
            </a:endParaRPr>
          </a:p>
          <a:p>
            <a:pPr marL="330200" algn="just">
              <a:lnSpc>
                <a:spcPct val="100000"/>
              </a:lnSpc>
              <a:spcBef>
                <a:spcPts val="605"/>
              </a:spcBef>
              <a:tabLst>
                <a:tab pos="1767205" algn="l"/>
              </a:tabLst>
            </a:pPr>
            <a:r>
              <a:rPr lang="en-US" b="1">
                <a:latin typeface="DengXian" panose="02010600030101010101" charset="-122"/>
                <a:ea typeface="DengXian" panose="02010600030101010101" charset="-122"/>
              </a:rPr>
              <a:t> </a:t>
            </a:r>
            <a:r>
              <a:rPr b="1" spc="-5" dirty="0">
                <a:latin typeface="DengXian" panose="02010600030101010101" charset="-122"/>
                <a:ea typeface="DengXian" panose="02010600030101010101" charset="-122"/>
                <a:cs typeface="Times New Roman" panose="02020603050405020304"/>
                <a:sym typeface="+mn-ea"/>
              </a:rPr>
              <a:t>	</a:t>
            </a:r>
            <a:endParaRPr lang="en-US" b="1" spc="-5" dirty="0">
              <a:solidFill>
                <a:schemeClr val="tx1"/>
              </a:solidFill>
              <a:latin typeface="DengXian" panose="02010600030101010101" charset="-122"/>
              <a:ea typeface="DengXian" panose="02010600030101010101" charset="-122"/>
              <a:cs typeface="Times New Roman" panose="02020603050405020304"/>
              <a:sym typeface="+mn-ea"/>
            </a:endParaRPr>
          </a:p>
        </p:txBody>
      </p:sp>
      <p:sp>
        <p:nvSpPr>
          <p:cNvPr id="4" name="Text Box 3"/>
          <p:cNvSpPr txBox="1"/>
          <p:nvPr/>
        </p:nvSpPr>
        <p:spPr>
          <a:xfrm>
            <a:off x="3731895" y="350520"/>
            <a:ext cx="4639945" cy="460375"/>
          </a:xfrm>
          <a:prstGeom prst="rect">
            <a:avLst/>
          </a:prstGeom>
          <a:noFill/>
        </p:spPr>
        <p:txBody>
          <a:bodyPr wrap="none" rtlCol="0" anchor="t">
            <a:spAutoFit/>
          </a:bodyPr>
          <a:p>
            <a:r>
              <a:rPr lang="en-US" sz="2400" b="1">
                <a:solidFill>
                  <a:schemeClr val="accent4"/>
                </a:solidFill>
                <a:effectLst/>
                <a:sym typeface="+mn-ea"/>
              </a:rPr>
              <a:t>Diversity of denitrifying bacteria</a:t>
            </a:r>
            <a:endParaRPr lang="en-US" sz="2400" b="1">
              <a:solidFill>
                <a:schemeClr val="accent4"/>
              </a:solidFill>
              <a:effectLst/>
              <a:sym typeface="+mn-ea"/>
            </a:endParaRPr>
          </a:p>
        </p:txBody>
      </p:sp>
      <p:pic>
        <p:nvPicPr>
          <p:cNvPr id="2" name="Picture 1"/>
          <p:cNvPicPr>
            <a:picLocks noChangeAspect="1"/>
          </p:cNvPicPr>
          <p:nvPr/>
        </p:nvPicPr>
        <p:blipFill>
          <a:blip r:embed="rId1"/>
          <a:stretch>
            <a:fillRect/>
          </a:stretch>
        </p:blipFill>
        <p:spPr>
          <a:xfrm>
            <a:off x="2357755" y="2143760"/>
            <a:ext cx="6572250" cy="453072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object 2"/>
          <p:cNvSpPr/>
          <p:nvPr/>
        </p:nvSpPr>
        <p:spPr>
          <a:xfrm>
            <a:off x="1974850" y="151129"/>
            <a:ext cx="8242300" cy="1262380"/>
          </a:xfrm>
          <a:prstGeom prst="rect">
            <a:avLst/>
          </a:prstGeom>
          <a:blipFill>
            <a:blip r:embed="rId1" cstate="print"/>
            <a:stretch>
              <a:fillRect/>
            </a:stretch>
          </a:blipFill>
        </p:spPr>
        <p:txBody>
          <a:bodyPr wrap="square" lIns="0" tIns="0" rIns="0" bIns="0" rtlCol="0"/>
          <a:p/>
        </p:txBody>
      </p:sp>
      <p:sp>
        <p:nvSpPr>
          <p:cNvPr id="5" name="Text Box 4"/>
          <p:cNvSpPr txBox="1"/>
          <p:nvPr/>
        </p:nvSpPr>
        <p:spPr>
          <a:xfrm>
            <a:off x="832485" y="1413510"/>
            <a:ext cx="10157460" cy="4492625"/>
          </a:xfrm>
          <a:prstGeom prst="rect">
            <a:avLst/>
          </a:prstGeom>
          <a:noFill/>
        </p:spPr>
        <p:txBody>
          <a:bodyPr wrap="square" rtlCol="0" anchor="t">
            <a:spAutoFit/>
          </a:bodyPr>
          <a:p>
            <a:pPr marL="457200" indent="-457200">
              <a:buFont typeface="Wingdings" panose="05000000000000000000" charset="0"/>
              <a:buChar char="o"/>
            </a:pPr>
            <a:r>
              <a:rPr sz="2600" spc="-130" dirty="0">
                <a:latin typeface="Times New Roman" panose="02020603050405020304"/>
                <a:cs typeface="Times New Roman" panose="02020603050405020304"/>
              </a:rPr>
              <a:t>The strain is spherical or short rodlike, arranged</a:t>
            </a:r>
            <a:r>
              <a:rPr lang="en-US" sz="2600" spc="-130" dirty="0">
                <a:latin typeface="Times New Roman" panose="02020603050405020304"/>
                <a:cs typeface="Times New Roman" panose="02020603050405020304"/>
              </a:rPr>
              <a:t> </a:t>
            </a:r>
            <a:r>
              <a:rPr sz="2600" spc="-130" dirty="0">
                <a:latin typeface="Times New Roman" panose="02020603050405020304"/>
                <a:cs typeface="Times New Roman" panose="02020603050405020304"/>
              </a:rPr>
              <a:t>in pairs or in columns, </a:t>
            </a:r>
            <a:endParaRPr sz="2600" spc="-130" dirty="0">
              <a:latin typeface="Times New Roman" panose="02020603050405020304"/>
              <a:cs typeface="Times New Roman" panose="02020603050405020304"/>
            </a:endParaRPr>
          </a:p>
          <a:p>
            <a:pPr marL="457200" indent="-457200">
              <a:buFont typeface="Wingdings" panose="05000000000000000000" charset="0"/>
              <a:buChar char="o"/>
            </a:pPr>
            <a:r>
              <a:rPr lang="en-US" sz="2600" spc="-130" dirty="0">
                <a:latin typeface="Times New Roman" panose="02020603050405020304"/>
                <a:cs typeface="Times New Roman" panose="02020603050405020304"/>
              </a:rPr>
              <a:t>T</a:t>
            </a:r>
            <a:r>
              <a:rPr sz="2600" spc="-130" dirty="0">
                <a:latin typeface="Times New Roman" panose="02020603050405020304"/>
                <a:cs typeface="Times New Roman" panose="02020603050405020304"/>
              </a:rPr>
              <a:t>he optimum growth temperature is 37C, </a:t>
            </a:r>
            <a:r>
              <a:rPr lang="en-US" sz="2600" spc="-130" dirty="0">
                <a:latin typeface="Times New Roman" panose="02020603050405020304"/>
                <a:cs typeface="Times New Roman" panose="02020603050405020304"/>
              </a:rPr>
              <a:t> </a:t>
            </a:r>
            <a:r>
              <a:rPr sz="2600" spc="-130" dirty="0">
                <a:latin typeface="Times New Roman" panose="02020603050405020304"/>
                <a:cs typeface="Times New Roman" panose="02020603050405020304"/>
              </a:rPr>
              <a:t>and it can</a:t>
            </a:r>
            <a:r>
              <a:rPr lang="en-US" sz="2600" spc="-130" dirty="0">
                <a:latin typeface="Times New Roman" panose="02020603050405020304"/>
                <a:cs typeface="Times New Roman" panose="02020603050405020304"/>
              </a:rPr>
              <a:t> </a:t>
            </a:r>
            <a:r>
              <a:rPr sz="2600" spc="-130" dirty="0">
                <a:latin typeface="Times New Roman" panose="02020603050405020304"/>
                <a:cs typeface="Times New Roman" panose="02020603050405020304"/>
              </a:rPr>
              <a:t>grow in the range of 15–42C </a:t>
            </a:r>
            <a:endParaRPr sz="2600" spc="-130" dirty="0">
              <a:latin typeface="Times New Roman" panose="02020603050405020304"/>
              <a:cs typeface="Times New Roman" panose="02020603050405020304"/>
            </a:endParaRPr>
          </a:p>
          <a:p>
            <a:pPr marL="457200" indent="-457200">
              <a:buFont typeface="Wingdings" panose="05000000000000000000" charset="0"/>
              <a:buChar char="o"/>
            </a:pPr>
            <a:r>
              <a:rPr lang="en-US" sz="2600" spc="-130" dirty="0">
                <a:latin typeface="Times New Roman" panose="02020603050405020304"/>
                <a:cs typeface="Times New Roman" panose="02020603050405020304"/>
              </a:rPr>
              <a:t>The</a:t>
            </a:r>
            <a:r>
              <a:rPr sz="2600" spc="-130" dirty="0">
                <a:latin typeface="Times New Roman" panose="02020603050405020304"/>
                <a:cs typeface="Times New Roman" panose="02020603050405020304"/>
              </a:rPr>
              <a:t> optimum pH range of 6.5–10.5. </a:t>
            </a:r>
            <a:r>
              <a:rPr lang="en-US" sz="2600" spc="-130" dirty="0">
                <a:latin typeface="Times New Roman" panose="02020603050405020304"/>
                <a:cs typeface="Times New Roman" panose="02020603050405020304"/>
              </a:rPr>
              <a:t> </a:t>
            </a:r>
            <a:r>
              <a:rPr sz="2600" spc="-130" dirty="0">
                <a:latin typeface="Times New Roman" panose="02020603050405020304"/>
                <a:cs typeface="Times New Roman" panose="02020603050405020304"/>
              </a:rPr>
              <a:t>It can still</a:t>
            </a:r>
            <a:r>
              <a:rPr lang="en-US" sz="2600" spc="-130" dirty="0">
                <a:latin typeface="Times New Roman" panose="02020603050405020304"/>
                <a:cs typeface="Times New Roman" panose="02020603050405020304"/>
              </a:rPr>
              <a:t> </a:t>
            </a:r>
            <a:r>
              <a:rPr sz="2600" spc="-130" dirty="0">
                <a:latin typeface="Times New Roman" panose="02020603050405020304"/>
                <a:cs typeface="Times New Roman" panose="02020603050405020304"/>
              </a:rPr>
              <a:t>reduce nitrate in the water dissolved oxyg</a:t>
            </a:r>
            <a:r>
              <a:rPr sz="2600" spc="-130" dirty="0">
                <a:latin typeface="Times New Roman" panose="02020603050405020304"/>
                <a:cs typeface="Times New Roman" panose="02020603050405020304"/>
              </a:rPr>
              <a:t>en saturation of 90%</a:t>
            </a:r>
            <a:r>
              <a:rPr lang="en-US"/>
              <a:t>.</a:t>
            </a:r>
            <a:endParaRPr lang="en-US"/>
          </a:p>
          <a:p>
            <a:pPr marL="457200" indent="-457200">
              <a:buFont typeface="Wingdings" panose="05000000000000000000" charset="0"/>
              <a:buChar char="o"/>
            </a:pPr>
            <a:r>
              <a:rPr sz="2600" spc="-130" dirty="0">
                <a:latin typeface="Times New Roman" panose="02020603050405020304"/>
                <a:cs typeface="Times New Roman" panose="02020603050405020304"/>
              </a:rPr>
              <a:t> </a:t>
            </a:r>
            <a:r>
              <a:rPr lang="en-US" sz="2600" spc="-130" dirty="0">
                <a:latin typeface="Times New Roman" panose="02020603050405020304"/>
                <a:cs typeface="Times New Roman" panose="02020603050405020304"/>
              </a:rPr>
              <a:t>T</a:t>
            </a:r>
            <a:r>
              <a:rPr sz="2600" spc="-130" dirty="0">
                <a:latin typeface="Times New Roman" panose="02020603050405020304"/>
                <a:cs typeface="Times New Roman" panose="02020603050405020304"/>
              </a:rPr>
              <a:t>he </a:t>
            </a:r>
            <a:r>
              <a:rPr lang="en-US" sz="2600" spc="-130" dirty="0">
                <a:latin typeface="Times New Roman" panose="02020603050405020304"/>
                <a:cs typeface="Times New Roman" panose="02020603050405020304"/>
              </a:rPr>
              <a:t>majority </a:t>
            </a:r>
            <a:r>
              <a:rPr sz="2600" spc="-130" dirty="0">
                <a:latin typeface="Times New Roman" panose="02020603050405020304"/>
                <a:cs typeface="Times New Roman" panose="02020603050405020304"/>
              </a:rPr>
              <a:t>of aerobic denitrifying bacteria has a good tolerance to oxygen and can maintain a high denitrification rate under aerobic conditions. </a:t>
            </a:r>
            <a:endParaRPr sz="2600" spc="-130" dirty="0">
              <a:latin typeface="Times New Roman" panose="02020603050405020304"/>
              <a:cs typeface="Times New Roman" panose="02020603050405020304"/>
            </a:endParaRPr>
          </a:p>
          <a:p>
            <a:pPr marL="457200" indent="-457200">
              <a:buFont typeface="Wingdings" panose="05000000000000000000" charset="0"/>
              <a:buChar char="o"/>
            </a:pPr>
            <a:r>
              <a:rPr sz="2600" spc="-130" dirty="0">
                <a:latin typeface="Times New Roman" panose="02020603050405020304"/>
                <a:cs typeface="Times New Roman" panose="02020603050405020304"/>
              </a:rPr>
              <a:t> </a:t>
            </a:r>
            <a:r>
              <a:rPr lang="en-US" sz="2600" spc="-130" dirty="0">
                <a:latin typeface="Times New Roman" panose="02020603050405020304"/>
                <a:cs typeface="Times New Roman" panose="02020603050405020304"/>
                <a:sym typeface="+mn-ea"/>
              </a:rPr>
              <a:t>Heterotrophic denitrification uses organic carbon resources such as acetate, acetic acid, methanol and ethanol as its energy resources.</a:t>
            </a:r>
            <a:endParaRPr lang="en-US" sz="2600" spc="-130" dirty="0">
              <a:latin typeface="Times New Roman" panose="02020603050405020304"/>
              <a:cs typeface="Times New Roman" panose="02020603050405020304"/>
            </a:endParaRPr>
          </a:p>
          <a:p>
            <a:pPr marL="457200" indent="-457200">
              <a:buFont typeface="Wingdings" panose="05000000000000000000" charset="0"/>
              <a:buChar char="o"/>
            </a:pPr>
            <a:r>
              <a:rPr lang="en-US" sz="2600" spc="-130" dirty="0">
                <a:latin typeface="Times New Roman" panose="02020603050405020304"/>
                <a:cs typeface="Times New Roman" panose="02020603050405020304"/>
                <a:sym typeface="+mn-ea"/>
              </a:rPr>
              <a:t>In </a:t>
            </a:r>
            <a:r>
              <a:rPr sz="2600" spc="-130" dirty="0">
                <a:latin typeface="Times New Roman" panose="02020603050405020304"/>
                <a:cs typeface="Times New Roman" panose="02020603050405020304"/>
                <a:sym typeface="+mn-ea"/>
              </a:rPr>
              <a:t>autotrophic denitrification</a:t>
            </a:r>
            <a:r>
              <a:rPr lang="en-US" sz="2600" spc="-130" dirty="0">
                <a:latin typeface="Times New Roman" panose="02020603050405020304"/>
                <a:cs typeface="Times New Roman" panose="02020603050405020304"/>
                <a:sym typeface="+mn-ea"/>
              </a:rPr>
              <a:t> </a:t>
            </a:r>
            <a:r>
              <a:rPr sz="2600" spc="-130" dirty="0">
                <a:latin typeface="Times New Roman" panose="02020603050405020304"/>
                <a:cs typeface="Times New Roman" panose="02020603050405020304"/>
              </a:rPr>
              <a:t>Micro</a:t>
            </a:r>
            <a:r>
              <a:rPr lang="en-US" sz="2600" spc="-130" dirty="0">
                <a:latin typeface="Times New Roman" panose="02020603050405020304"/>
                <a:cs typeface="Times New Roman" panose="02020603050405020304"/>
              </a:rPr>
              <a:t>be</a:t>
            </a:r>
            <a:r>
              <a:rPr sz="2600" spc="-130" dirty="0">
                <a:latin typeface="Times New Roman" panose="02020603050405020304"/>
                <a:cs typeface="Times New Roman" panose="02020603050405020304"/>
              </a:rPr>
              <a:t>s</a:t>
            </a:r>
            <a:r>
              <a:rPr lang="en-US" sz="2600" spc="-130" dirty="0">
                <a:latin typeface="Times New Roman" panose="02020603050405020304"/>
                <a:cs typeface="Times New Roman" panose="02020603050405020304"/>
              </a:rPr>
              <a:t> </a:t>
            </a:r>
            <a:r>
              <a:rPr sz="2600" spc="-130" dirty="0">
                <a:latin typeface="Times New Roman" panose="02020603050405020304"/>
                <a:cs typeface="Times New Roman" panose="02020603050405020304"/>
              </a:rPr>
              <a:t>use hydrogen,</a:t>
            </a:r>
            <a:r>
              <a:rPr lang="en-US" sz="2600" spc="-130" dirty="0">
                <a:latin typeface="Times New Roman" panose="02020603050405020304"/>
                <a:cs typeface="Times New Roman" panose="02020603050405020304"/>
              </a:rPr>
              <a:t> </a:t>
            </a:r>
            <a:r>
              <a:rPr sz="2600" spc="-130" dirty="0">
                <a:latin typeface="Times New Roman" panose="02020603050405020304"/>
                <a:cs typeface="Times New Roman" panose="02020603050405020304"/>
              </a:rPr>
              <a:t>iron, and sulfur as energy resources </a:t>
            </a:r>
            <a:endParaRPr lang="en-US" sz="2600" spc="-130" dirty="0">
              <a:latin typeface="Times New Roman" panose="02020603050405020304"/>
              <a:cs typeface="Times New Roman" panose="02020603050405020304"/>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289435" y="545974"/>
            <a:ext cx="340519" cy="260145"/>
          </a:xfrm>
          <a:prstGeom prst="rect">
            <a:avLst/>
          </a:prstGeom>
          <a:solidFill>
            <a:schemeClr val="accent1">
              <a:lumMod val="75000"/>
            </a:schemeClr>
          </a:solid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aphicFrame>
        <p:nvGraphicFramePr>
          <p:cNvPr id="3" name="Table 2"/>
          <p:cNvGraphicFramePr/>
          <p:nvPr/>
        </p:nvGraphicFramePr>
        <p:xfrm>
          <a:off x="930910" y="1339215"/>
          <a:ext cx="11005185" cy="4114800"/>
        </p:xfrm>
        <a:graphic>
          <a:graphicData uri="http://schemas.openxmlformats.org/drawingml/2006/table">
            <a:tbl>
              <a:tblPr firstRow="1" bandRow="1">
                <a:tableStyleId>{5C22544A-7EE6-4342-B048-85BDC9FD1C3A}</a:tableStyleId>
              </a:tblPr>
              <a:tblGrid>
                <a:gridCol w="4206240"/>
                <a:gridCol w="1779270"/>
                <a:gridCol w="1149350"/>
                <a:gridCol w="1148715"/>
                <a:gridCol w="1898650"/>
              </a:tblGrid>
              <a:tr h="365760">
                <a:tc gridSpan="5">
                  <a:txBody>
                    <a:bodyPr/>
                    <a:p>
                      <a:pPr algn="ctr">
                        <a:buNone/>
                      </a:pPr>
                      <a:r>
                        <a:rPr lang="en-US">
                          <a:solidFill>
                            <a:schemeClr val="tx1"/>
                          </a:solidFill>
                        </a:rPr>
                        <a:t>Ammonium Oxidizing Bacteria</a:t>
                      </a:r>
                      <a:endParaRPr lang="en-US">
                        <a:solidFill>
                          <a:schemeClr val="tx1"/>
                        </a:solidFill>
                      </a:endParaRPr>
                    </a:p>
                  </a:txBody>
                  <a:tcPr>
                    <a:solidFill>
                      <a:schemeClr val="accent1">
                        <a:lumMod val="20000"/>
                        <a:lumOff val="80000"/>
                      </a:schemeClr>
                    </a:solidFill>
                  </a:tcPr>
                </a:tc>
                <a:tc hMerge="1">
                  <a:tcPr>
                    <a:solidFill>
                      <a:schemeClr val="accent1">
                        <a:lumMod val="20000"/>
                        <a:lumOff val="80000"/>
                      </a:schemeClr>
                    </a:solidFill>
                  </a:tcPr>
                </a:tc>
                <a:tc hMerge="1">
                  <a:tcPr>
                    <a:solidFill>
                      <a:schemeClr val="accent1">
                        <a:lumMod val="20000"/>
                        <a:lumOff val="80000"/>
                      </a:schemeClr>
                    </a:solidFill>
                  </a:tcPr>
                </a:tc>
                <a:tc hMerge="1">
                  <a:tcPr>
                    <a:solidFill>
                      <a:schemeClr val="accent1">
                        <a:lumMod val="20000"/>
                        <a:lumOff val="80000"/>
                      </a:schemeClr>
                    </a:solidFill>
                  </a:tcPr>
                </a:tc>
                <a:tc hMerge="1">
                  <a:tcPr>
                    <a:solidFill>
                      <a:schemeClr val="accent1">
                        <a:lumMod val="20000"/>
                        <a:lumOff val="80000"/>
                      </a:schemeClr>
                    </a:solidFill>
                  </a:tcPr>
                </a:tc>
              </a:tr>
              <a:tr h="914400">
                <a:tc>
                  <a:txBody>
                    <a:bodyPr/>
                    <a:p>
                      <a:pPr algn="ctr">
                        <a:buNone/>
                      </a:pPr>
                      <a:r>
                        <a:rPr lang="en-US" b="1">
                          <a:solidFill>
                            <a:schemeClr val="tx1"/>
                          </a:solidFill>
                        </a:rPr>
                        <a:t>Characteristics</a:t>
                      </a:r>
                      <a:endParaRPr lang="en-US" b="1">
                        <a:solidFill>
                          <a:schemeClr val="tx1"/>
                        </a:solidFill>
                      </a:endParaRPr>
                    </a:p>
                  </a:txBody>
                  <a:tcPr>
                    <a:solidFill>
                      <a:schemeClr val="accent1">
                        <a:lumMod val="20000"/>
                        <a:lumOff val="80000"/>
                      </a:schemeClr>
                    </a:solidFill>
                  </a:tcPr>
                </a:tc>
                <a:tc>
                  <a:txBody>
                    <a:bodyPr/>
                    <a:p>
                      <a:pPr algn="ctr">
                        <a:buNone/>
                      </a:pPr>
                      <a:r>
                        <a:rPr lang="en-US" b="1">
                          <a:solidFill>
                            <a:schemeClr val="tx1"/>
                          </a:solidFill>
                        </a:rPr>
                        <a:t>Genus</a:t>
                      </a:r>
                      <a:endParaRPr lang="en-US" b="1">
                        <a:solidFill>
                          <a:schemeClr val="tx1"/>
                        </a:solidFill>
                      </a:endParaRPr>
                    </a:p>
                  </a:txBody>
                  <a:tcPr>
                    <a:solidFill>
                      <a:schemeClr val="accent1">
                        <a:lumMod val="20000"/>
                        <a:lumOff val="80000"/>
                      </a:schemeClr>
                    </a:solidFill>
                  </a:tcPr>
                </a:tc>
                <a:tc>
                  <a:txBody>
                    <a:bodyPr/>
                    <a:p>
                      <a:pPr algn="ctr">
                        <a:buNone/>
                      </a:pPr>
                      <a:r>
                        <a:rPr lang="en-US" b="1">
                          <a:solidFill>
                            <a:schemeClr val="tx1"/>
                          </a:solidFill>
                        </a:rPr>
                        <a:t>Phylogenetic Group</a:t>
                      </a:r>
                      <a:endParaRPr lang="en-US" b="1">
                        <a:solidFill>
                          <a:schemeClr val="tx1"/>
                        </a:solidFill>
                      </a:endParaRPr>
                    </a:p>
                  </a:txBody>
                  <a:tcPr>
                    <a:solidFill>
                      <a:schemeClr val="accent1">
                        <a:lumMod val="20000"/>
                        <a:lumOff val="80000"/>
                      </a:schemeClr>
                    </a:solidFill>
                  </a:tcPr>
                </a:tc>
                <a:tc>
                  <a:txBody>
                    <a:bodyPr/>
                    <a:p>
                      <a:pPr algn="ctr">
                        <a:buNone/>
                      </a:pPr>
                      <a:r>
                        <a:rPr lang="en-US" b="1">
                          <a:solidFill>
                            <a:schemeClr val="tx1"/>
                          </a:solidFill>
                        </a:rPr>
                        <a:t>DNA (mol% GC)</a:t>
                      </a:r>
                      <a:endParaRPr lang="en-US" b="1">
                        <a:solidFill>
                          <a:schemeClr val="tx1"/>
                        </a:solidFill>
                      </a:endParaRPr>
                    </a:p>
                  </a:txBody>
                  <a:tcPr>
                    <a:solidFill>
                      <a:schemeClr val="accent1">
                        <a:lumMod val="20000"/>
                        <a:lumOff val="80000"/>
                      </a:schemeClr>
                    </a:solidFill>
                  </a:tcPr>
                </a:tc>
                <a:tc>
                  <a:txBody>
                    <a:bodyPr/>
                    <a:p>
                      <a:pPr algn="ctr">
                        <a:buNone/>
                      </a:pPr>
                      <a:r>
                        <a:rPr lang="en-US" b="1">
                          <a:solidFill>
                            <a:schemeClr val="tx1"/>
                          </a:solidFill>
                        </a:rPr>
                        <a:t>Habitat</a:t>
                      </a:r>
                      <a:endParaRPr lang="en-US" b="1">
                        <a:solidFill>
                          <a:schemeClr val="tx1"/>
                        </a:solidFill>
                      </a:endParaRPr>
                    </a:p>
                  </a:txBody>
                  <a:tcPr>
                    <a:solidFill>
                      <a:schemeClr val="accent1">
                        <a:lumMod val="20000"/>
                        <a:lumOff val="80000"/>
                      </a:schemeClr>
                    </a:solidFill>
                  </a:tcPr>
                </a:tc>
              </a:tr>
              <a:tr h="914400">
                <a:tc>
                  <a:txBody>
                    <a:bodyPr/>
                    <a:p>
                      <a:pPr>
                        <a:buNone/>
                      </a:pPr>
                      <a:r>
                        <a:rPr lang="en-US">
                          <a:solidFill>
                            <a:schemeClr val="tx1"/>
                          </a:solidFill>
                        </a:rPr>
                        <a:t>Gram-negative, rod-shaped, and polar-flagellated bacteria with some sporulating species: peripheral membran systems</a:t>
                      </a:r>
                      <a:endParaRPr lang="en-US">
                        <a:solidFill>
                          <a:schemeClr val="tx1"/>
                        </a:solidFill>
                      </a:endParaRPr>
                    </a:p>
                  </a:txBody>
                  <a:tcPr>
                    <a:solidFill>
                      <a:schemeClr val="accent1">
                        <a:lumMod val="20000"/>
                        <a:lumOff val="80000"/>
                      </a:schemeClr>
                    </a:solidFill>
                  </a:tcPr>
                </a:tc>
                <a:tc>
                  <a:txBody>
                    <a:bodyPr/>
                    <a:p>
                      <a:pPr>
                        <a:buNone/>
                      </a:pPr>
                      <a:r>
                        <a:rPr lang="en-US">
                          <a:solidFill>
                            <a:schemeClr val="tx1"/>
                          </a:solidFill>
                        </a:rPr>
                        <a:t>Pseudomonas</a:t>
                      </a:r>
                      <a:endParaRPr lang="en-US">
                        <a:solidFill>
                          <a:schemeClr val="tx1"/>
                        </a:solidFill>
                      </a:endParaRPr>
                    </a:p>
                  </a:txBody>
                  <a:tcPr>
                    <a:solidFill>
                      <a:schemeClr val="accent1">
                        <a:lumMod val="20000"/>
                        <a:lumOff val="80000"/>
                      </a:schemeClr>
                    </a:solidFill>
                  </a:tcPr>
                </a:tc>
                <a:tc>
                  <a:txBody>
                    <a:bodyPr/>
                    <a:p>
                      <a:pPr algn="ctr">
                        <a:buNone/>
                      </a:pPr>
                      <a:r>
                        <a:rPr lang="en-US">
                          <a:solidFill>
                            <a:schemeClr val="tx1"/>
                          </a:solidFill>
                        </a:rPr>
                        <a:t>Beta</a:t>
                      </a:r>
                      <a:endParaRPr lang="en-US">
                        <a:solidFill>
                          <a:schemeClr val="tx1"/>
                        </a:solidFill>
                      </a:endParaRPr>
                    </a:p>
                  </a:txBody>
                  <a:tcPr>
                    <a:solidFill>
                      <a:schemeClr val="accent1">
                        <a:lumMod val="20000"/>
                        <a:lumOff val="80000"/>
                      </a:schemeClr>
                    </a:solidFill>
                  </a:tcPr>
                </a:tc>
                <a:tc>
                  <a:txBody>
                    <a:bodyPr/>
                    <a:p>
                      <a:pPr algn="ctr">
                        <a:buNone/>
                      </a:pPr>
                      <a:r>
                        <a:rPr lang="en-US">
                          <a:solidFill>
                            <a:schemeClr val="tx1"/>
                          </a:solidFill>
                        </a:rPr>
                        <a:t>59.5-6.8</a:t>
                      </a:r>
                      <a:endParaRPr lang="en-US">
                        <a:solidFill>
                          <a:schemeClr val="tx1"/>
                        </a:solidFill>
                      </a:endParaRPr>
                    </a:p>
                  </a:txBody>
                  <a:tcPr>
                    <a:solidFill>
                      <a:schemeClr val="accent1">
                        <a:lumMod val="20000"/>
                        <a:lumOff val="80000"/>
                      </a:schemeClr>
                    </a:solidFill>
                  </a:tcPr>
                </a:tc>
                <a:tc>
                  <a:txBody>
                    <a:bodyPr/>
                    <a:p>
                      <a:pPr>
                        <a:buNone/>
                      </a:pPr>
                      <a:r>
                        <a:rPr lang="en-US">
                          <a:solidFill>
                            <a:schemeClr val="tx1"/>
                          </a:solidFill>
                        </a:rPr>
                        <a:t>Soil, freshwater, Vegetation</a:t>
                      </a:r>
                      <a:endParaRPr lang="en-US">
                        <a:solidFill>
                          <a:schemeClr val="tx1"/>
                        </a:solidFill>
                      </a:endParaRPr>
                    </a:p>
                  </a:txBody>
                  <a:tcPr>
                    <a:solidFill>
                      <a:schemeClr val="accent1">
                        <a:lumMod val="20000"/>
                        <a:lumOff val="80000"/>
                      </a:schemeClr>
                    </a:solidFill>
                  </a:tcPr>
                </a:tc>
              </a:tr>
              <a:tr h="640080">
                <a:tc>
                  <a:txBody>
                    <a:bodyPr/>
                    <a:p>
                      <a:pPr>
                        <a:buNone/>
                      </a:pPr>
                      <a:r>
                        <a:rPr lang="en-US">
                          <a:solidFill>
                            <a:schemeClr val="tx1"/>
                          </a:solidFill>
                        </a:rPr>
                        <a:t>Gram-negative bacilli, non-motile, twitching motility, outer membrane vesicles</a:t>
                      </a:r>
                      <a:endParaRPr lang="en-US">
                        <a:solidFill>
                          <a:schemeClr val="tx1"/>
                        </a:solidFill>
                      </a:endParaRPr>
                    </a:p>
                  </a:txBody>
                  <a:tcPr>
                    <a:solidFill>
                      <a:schemeClr val="accent1">
                        <a:lumMod val="20000"/>
                        <a:lumOff val="80000"/>
                      </a:schemeClr>
                    </a:solidFill>
                  </a:tcPr>
                </a:tc>
                <a:tc>
                  <a:txBody>
                    <a:bodyPr/>
                    <a:p>
                      <a:pPr>
                        <a:buNone/>
                      </a:pPr>
                      <a:r>
                        <a:rPr lang="en-US">
                          <a:solidFill>
                            <a:schemeClr val="tx1"/>
                          </a:solidFill>
                        </a:rPr>
                        <a:t>Acinetobacter</a:t>
                      </a:r>
                      <a:endParaRPr lang="en-US">
                        <a:solidFill>
                          <a:schemeClr val="tx1"/>
                        </a:solidFill>
                      </a:endParaRPr>
                    </a:p>
                  </a:txBody>
                  <a:tcPr>
                    <a:solidFill>
                      <a:schemeClr val="accent1">
                        <a:lumMod val="20000"/>
                        <a:lumOff val="80000"/>
                      </a:schemeClr>
                    </a:solidFill>
                  </a:tcPr>
                </a:tc>
                <a:tc>
                  <a:txBody>
                    <a:bodyPr/>
                    <a:p>
                      <a:pPr algn="ctr">
                        <a:buNone/>
                      </a:pPr>
                      <a:r>
                        <a:rPr lang="en-US">
                          <a:solidFill>
                            <a:schemeClr val="tx1"/>
                          </a:solidFill>
                        </a:rPr>
                        <a:t>Gamma </a:t>
                      </a:r>
                      <a:endParaRPr lang="en-US">
                        <a:solidFill>
                          <a:schemeClr val="tx1"/>
                        </a:solidFill>
                      </a:endParaRPr>
                    </a:p>
                  </a:txBody>
                  <a:tcPr>
                    <a:solidFill>
                      <a:schemeClr val="accent1">
                        <a:lumMod val="20000"/>
                        <a:lumOff val="80000"/>
                      </a:schemeClr>
                    </a:solidFill>
                  </a:tcPr>
                </a:tc>
                <a:tc>
                  <a:txBody>
                    <a:bodyPr/>
                    <a:p>
                      <a:pPr algn="ctr">
                        <a:buNone/>
                      </a:pPr>
                      <a:r>
                        <a:rPr lang="en-US">
                          <a:solidFill>
                            <a:schemeClr val="tx1"/>
                          </a:solidFill>
                        </a:rPr>
                        <a:t>40.44</a:t>
                      </a:r>
                      <a:endParaRPr lang="en-US">
                        <a:solidFill>
                          <a:schemeClr val="tx1"/>
                        </a:solidFill>
                      </a:endParaRPr>
                    </a:p>
                  </a:txBody>
                  <a:tcPr>
                    <a:solidFill>
                      <a:schemeClr val="accent1">
                        <a:lumMod val="20000"/>
                        <a:lumOff val="80000"/>
                      </a:schemeClr>
                    </a:solidFill>
                  </a:tcPr>
                </a:tc>
                <a:tc>
                  <a:txBody>
                    <a:bodyPr/>
                    <a:p>
                      <a:pPr>
                        <a:buNone/>
                      </a:pPr>
                      <a:r>
                        <a:rPr lang="en-US">
                          <a:solidFill>
                            <a:schemeClr val="tx1"/>
                          </a:solidFill>
                        </a:rPr>
                        <a:t>Soil, water</a:t>
                      </a:r>
                      <a:endParaRPr lang="en-US">
                        <a:solidFill>
                          <a:schemeClr val="tx1"/>
                        </a:solidFill>
                      </a:endParaRPr>
                    </a:p>
                  </a:txBody>
                  <a:tcPr>
                    <a:solidFill>
                      <a:schemeClr val="accent1">
                        <a:lumMod val="20000"/>
                        <a:lumOff val="80000"/>
                      </a:schemeClr>
                    </a:solidFill>
                  </a:tcPr>
                </a:tc>
              </a:tr>
              <a:tr h="640080">
                <a:tc>
                  <a:txBody>
                    <a:bodyPr/>
                    <a:p>
                      <a:pPr>
                        <a:buNone/>
                      </a:pPr>
                      <a:r>
                        <a:rPr lang="en-US" sz="1800">
                          <a:solidFill>
                            <a:schemeClr val="tx1"/>
                          </a:solidFill>
                          <a:sym typeface="+mn-ea"/>
                        </a:rPr>
                        <a:t>Gram-negative bacteria,</a:t>
                      </a:r>
                      <a:r>
                        <a:rPr lang="en-US">
                          <a:solidFill>
                            <a:schemeClr val="tx1"/>
                          </a:solidFill>
                        </a:rPr>
                        <a:t> motile( flagella);no obious membrane system</a:t>
                      </a:r>
                      <a:endParaRPr lang="en-US">
                        <a:solidFill>
                          <a:schemeClr val="tx1"/>
                        </a:solidFill>
                      </a:endParaRPr>
                    </a:p>
                  </a:txBody>
                  <a:tcPr>
                    <a:solidFill>
                      <a:schemeClr val="accent1">
                        <a:lumMod val="20000"/>
                        <a:lumOff val="80000"/>
                      </a:schemeClr>
                    </a:solidFill>
                  </a:tcPr>
                </a:tc>
                <a:tc>
                  <a:txBody>
                    <a:bodyPr/>
                    <a:p>
                      <a:pPr>
                        <a:buNone/>
                      </a:pPr>
                      <a:r>
                        <a:rPr lang="en-US" sz="1800">
                          <a:solidFill>
                            <a:schemeClr val="tx1"/>
                          </a:solidFill>
                          <a:sym typeface="+mn-ea"/>
                        </a:rPr>
                        <a:t>Comamonas</a:t>
                      </a:r>
                      <a:endParaRPr lang="en-US" sz="1800">
                        <a:solidFill>
                          <a:schemeClr val="tx1"/>
                        </a:solidFill>
                        <a:sym typeface="+mn-ea"/>
                      </a:endParaRPr>
                    </a:p>
                  </a:txBody>
                  <a:tcPr>
                    <a:solidFill>
                      <a:schemeClr val="accent1">
                        <a:lumMod val="20000"/>
                        <a:lumOff val="80000"/>
                      </a:schemeClr>
                    </a:solidFill>
                  </a:tcPr>
                </a:tc>
                <a:tc>
                  <a:txBody>
                    <a:bodyPr/>
                    <a:p>
                      <a:pPr algn="ctr">
                        <a:buNone/>
                      </a:pPr>
                      <a:r>
                        <a:rPr lang="en-US">
                          <a:solidFill>
                            <a:schemeClr val="tx1"/>
                          </a:solidFill>
                        </a:rPr>
                        <a:t>Beta</a:t>
                      </a:r>
                      <a:endParaRPr lang="en-US">
                        <a:solidFill>
                          <a:schemeClr val="tx1"/>
                        </a:solidFill>
                      </a:endParaRPr>
                    </a:p>
                  </a:txBody>
                  <a:tcPr>
                    <a:solidFill>
                      <a:schemeClr val="accent1">
                        <a:lumMod val="20000"/>
                        <a:lumOff val="80000"/>
                      </a:schemeClr>
                    </a:solidFill>
                  </a:tcPr>
                </a:tc>
                <a:tc>
                  <a:txBody>
                    <a:bodyPr/>
                    <a:p>
                      <a:pPr algn="ctr">
                        <a:buNone/>
                      </a:pPr>
                      <a:r>
                        <a:rPr lang="en-US">
                          <a:solidFill>
                            <a:schemeClr val="tx1"/>
                          </a:solidFill>
                        </a:rPr>
                        <a:t>65-75</a:t>
                      </a:r>
                      <a:endParaRPr lang="en-US">
                        <a:solidFill>
                          <a:schemeClr val="tx1"/>
                        </a:solidFill>
                      </a:endParaRPr>
                    </a:p>
                  </a:txBody>
                  <a:tcPr>
                    <a:solidFill>
                      <a:schemeClr val="accent1">
                        <a:lumMod val="20000"/>
                        <a:lumOff val="80000"/>
                      </a:schemeClr>
                    </a:solidFill>
                  </a:tcPr>
                </a:tc>
                <a:tc>
                  <a:txBody>
                    <a:bodyPr/>
                    <a:p>
                      <a:pPr>
                        <a:buNone/>
                      </a:pPr>
                      <a:r>
                        <a:rPr lang="en-US">
                          <a:solidFill>
                            <a:schemeClr val="tx1"/>
                          </a:solidFill>
                        </a:rPr>
                        <a:t>Soil, mud an water(polluted)</a:t>
                      </a:r>
                      <a:endParaRPr lang="en-US">
                        <a:solidFill>
                          <a:schemeClr val="tx1"/>
                        </a:solidFill>
                      </a:endParaRPr>
                    </a:p>
                  </a:txBody>
                  <a:tcPr>
                    <a:solidFill>
                      <a:schemeClr val="accent1">
                        <a:lumMod val="20000"/>
                        <a:lumOff val="80000"/>
                      </a:schemeClr>
                    </a:solidFill>
                  </a:tcPr>
                </a:tc>
              </a:tr>
              <a:tr h="640080">
                <a:tc>
                  <a:txBody>
                    <a:bodyPr/>
                    <a:p>
                      <a:pPr>
                        <a:buNone/>
                      </a:pPr>
                      <a:r>
                        <a:rPr lang="en-US">
                          <a:solidFill>
                            <a:schemeClr val="tx1"/>
                          </a:solidFill>
                        </a:rPr>
                        <a:t> Pleomorphic.lobular,compartmented cells;motile(pentrichous flagella</a:t>
                      </a:r>
                      <a:endParaRPr lang="en-US">
                        <a:solidFill>
                          <a:schemeClr val="tx1"/>
                        </a:solidFill>
                      </a:endParaRPr>
                    </a:p>
                  </a:txBody>
                  <a:tcPr>
                    <a:solidFill>
                      <a:schemeClr val="accent1">
                        <a:lumMod val="20000"/>
                        <a:lumOff val="80000"/>
                      </a:schemeClr>
                    </a:solidFill>
                  </a:tcPr>
                </a:tc>
                <a:tc>
                  <a:txBody>
                    <a:bodyPr/>
                    <a:p>
                      <a:pPr>
                        <a:buNone/>
                      </a:pPr>
                      <a:r>
                        <a:rPr lang="en-US" sz="1800">
                          <a:solidFill>
                            <a:schemeClr val="tx1"/>
                          </a:solidFill>
                          <a:sym typeface="+mn-ea"/>
                        </a:rPr>
                        <a:t>Achromobacter</a:t>
                      </a:r>
                      <a:endParaRPr lang="en-US">
                        <a:solidFill>
                          <a:schemeClr val="tx1"/>
                        </a:solidFill>
                      </a:endParaRPr>
                    </a:p>
                  </a:txBody>
                  <a:tcPr>
                    <a:solidFill>
                      <a:schemeClr val="accent1">
                        <a:lumMod val="20000"/>
                        <a:lumOff val="80000"/>
                      </a:schemeClr>
                    </a:solidFill>
                  </a:tcPr>
                </a:tc>
                <a:tc>
                  <a:txBody>
                    <a:bodyPr/>
                    <a:p>
                      <a:pPr algn="ctr">
                        <a:buNone/>
                      </a:pPr>
                      <a:r>
                        <a:rPr lang="en-US">
                          <a:solidFill>
                            <a:schemeClr val="tx1"/>
                          </a:solidFill>
                        </a:rPr>
                        <a:t>Beta</a:t>
                      </a:r>
                      <a:endParaRPr lang="en-US">
                        <a:solidFill>
                          <a:schemeClr val="tx1"/>
                        </a:solidFill>
                      </a:endParaRPr>
                    </a:p>
                  </a:txBody>
                  <a:tcPr>
                    <a:solidFill>
                      <a:schemeClr val="accent1">
                        <a:lumMod val="20000"/>
                        <a:lumOff val="80000"/>
                      </a:schemeClr>
                    </a:solidFill>
                  </a:tcPr>
                </a:tc>
                <a:tc>
                  <a:txBody>
                    <a:bodyPr/>
                    <a:p>
                      <a:pPr algn="ctr">
                        <a:buNone/>
                      </a:pPr>
                      <a:r>
                        <a:rPr lang="en-US">
                          <a:solidFill>
                            <a:schemeClr val="tx1"/>
                          </a:solidFill>
                        </a:rPr>
                        <a:t>65</a:t>
                      </a:r>
                      <a:endParaRPr lang="en-US">
                        <a:solidFill>
                          <a:schemeClr val="tx1"/>
                        </a:solidFill>
                      </a:endParaRPr>
                    </a:p>
                  </a:txBody>
                  <a:tcPr>
                    <a:solidFill>
                      <a:schemeClr val="accent1">
                        <a:lumMod val="20000"/>
                        <a:lumOff val="80000"/>
                      </a:schemeClr>
                    </a:solidFill>
                  </a:tcPr>
                </a:tc>
                <a:tc>
                  <a:txBody>
                    <a:bodyPr/>
                    <a:p>
                      <a:pPr>
                        <a:buNone/>
                      </a:pPr>
                      <a:r>
                        <a:rPr lang="en-US">
                          <a:solidFill>
                            <a:schemeClr val="tx1"/>
                          </a:solidFill>
                        </a:rPr>
                        <a:t>Soil, water</a:t>
                      </a:r>
                      <a:endParaRPr lang="en-US">
                        <a:solidFill>
                          <a:schemeClr val="tx1"/>
                        </a:solidFill>
                      </a:endParaRPr>
                    </a:p>
                  </a:txBody>
                  <a:tcPr>
                    <a:solidFill>
                      <a:schemeClr val="accent1">
                        <a:lumMod val="20000"/>
                        <a:lumOff val="80000"/>
                      </a:schemeClr>
                    </a:solidFill>
                  </a:tcPr>
                </a:tc>
              </a:tr>
            </a:tbl>
          </a:graphicData>
        </a:graphic>
      </p:graphicFrame>
      <p:sp>
        <p:nvSpPr>
          <p:cNvPr id="4" name="Text Box 3"/>
          <p:cNvSpPr txBox="1"/>
          <p:nvPr/>
        </p:nvSpPr>
        <p:spPr>
          <a:xfrm>
            <a:off x="1235710" y="700405"/>
            <a:ext cx="9585325" cy="460375"/>
          </a:xfrm>
          <a:prstGeom prst="rect">
            <a:avLst/>
          </a:prstGeom>
          <a:noFill/>
        </p:spPr>
        <p:txBody>
          <a:bodyPr wrap="square" rtlCol="0" anchor="t">
            <a:spAutoFit/>
          </a:bodyPr>
          <a:p>
            <a:r>
              <a:rPr lang="en-US" sz="2400" b="1">
                <a:solidFill>
                  <a:schemeClr val="accent4"/>
                </a:solidFill>
                <a:effectLst/>
              </a:rPr>
              <a:t>Properties and Characteristics of some Denitrification Bacteria</a:t>
            </a:r>
            <a:endParaRPr lang="en-US" b="1">
              <a:solidFill>
                <a:schemeClr val="accent4"/>
              </a:solidFill>
              <a:effectLs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txBox="1">
            <a:spLocks noGrp="1"/>
          </p:cNvSpPr>
          <p:nvPr>
            <p:ph type="title"/>
          </p:nvPr>
        </p:nvSpPr>
        <p:spPr>
          <a:xfrm>
            <a:off x="220980" y="447675"/>
            <a:ext cx="10797540" cy="442595"/>
          </a:xfrm>
          <a:prstGeom prst="rect">
            <a:avLst/>
          </a:prstGeom>
        </p:spPr>
        <p:txBody>
          <a:bodyPr vert="horz" wrap="square" lIns="0" tIns="12065" rIns="0" bIns="0" rtlCol="0">
            <a:spAutoFit/>
          </a:bodyPr>
          <a:lstStyle/>
          <a:p>
            <a:pPr marL="12700" algn="ctr">
              <a:lnSpc>
                <a:spcPct val="100000"/>
              </a:lnSpc>
              <a:spcBef>
                <a:spcPts val="95"/>
              </a:spcBef>
            </a:pPr>
            <a:r>
              <a:rPr lang="en-US" sz="2800" b="1">
                <a:solidFill>
                  <a:schemeClr val="accent4"/>
                </a:solidFill>
                <a:effectLst/>
                <a:latin typeface="+mn-lt"/>
                <a:ea typeface="+mn-ea"/>
                <a:cs typeface="+mn-cs"/>
              </a:rPr>
              <a:t>Process of Denitrification</a:t>
            </a:r>
            <a:endParaRPr lang="en-US" sz="2800" b="1">
              <a:solidFill>
                <a:schemeClr val="accent4"/>
              </a:solidFill>
              <a:effectLst/>
              <a:latin typeface="+mn-lt"/>
              <a:ea typeface="+mn-ea"/>
              <a:cs typeface="+mn-cs"/>
            </a:endParaRPr>
          </a:p>
        </p:txBody>
      </p:sp>
      <p:grpSp>
        <p:nvGrpSpPr>
          <p:cNvPr id="35" name="Group 34"/>
          <p:cNvGrpSpPr/>
          <p:nvPr/>
        </p:nvGrpSpPr>
        <p:grpSpPr>
          <a:xfrm>
            <a:off x="685050" y="1506220"/>
            <a:ext cx="6265483" cy="4836221"/>
            <a:chOff x="1286" y="1858"/>
            <a:chExt cx="10935" cy="8328"/>
          </a:xfrm>
        </p:grpSpPr>
        <p:sp>
          <p:nvSpPr>
            <p:cNvPr id="2" name="object 2"/>
            <p:cNvSpPr txBox="1"/>
            <p:nvPr/>
          </p:nvSpPr>
          <p:spPr>
            <a:xfrm>
              <a:off x="3026" y="1858"/>
              <a:ext cx="6735" cy="519"/>
            </a:xfrm>
            <a:prstGeom prst="rect">
              <a:avLst/>
            </a:prstGeom>
            <a:solidFill>
              <a:srgbClr val="E9EFF5"/>
            </a:solidFill>
            <a:ln w="12192">
              <a:solidFill>
                <a:srgbClr val="49ACC5"/>
              </a:solidFill>
            </a:ln>
          </p:spPr>
          <p:txBody>
            <a:bodyPr vert="horz" wrap="square" lIns="0" tIns="24765" rIns="0" bIns="0" rtlCol="0">
              <a:spAutoFit/>
            </a:bodyPr>
            <a:lstStyle/>
            <a:p>
              <a:pPr marR="6985" algn="ctr">
                <a:lnSpc>
                  <a:spcPct val="100000"/>
                </a:lnSpc>
                <a:spcBef>
                  <a:spcPts val="195"/>
                </a:spcBef>
              </a:pPr>
              <a:r>
                <a:rPr spc="-5" dirty="0">
                  <a:latin typeface="Times New Roman" panose="02020603050405020304"/>
                  <a:cs typeface="Times New Roman" panose="02020603050405020304"/>
                </a:rPr>
                <a:t>After Nitrification</a:t>
              </a:r>
              <a:r>
                <a:rPr spc="-80" dirty="0">
                  <a:latin typeface="Times New Roman" panose="02020603050405020304"/>
                  <a:cs typeface="Times New Roman" panose="02020603050405020304"/>
                </a:rPr>
                <a:t> </a:t>
              </a:r>
              <a:r>
                <a:rPr spc="-5" dirty="0">
                  <a:latin typeface="Times New Roman" panose="02020603050405020304"/>
                  <a:cs typeface="Times New Roman" panose="02020603050405020304"/>
                </a:rPr>
                <a:t>process</a:t>
              </a:r>
              <a:endParaRPr spc="-5" dirty="0">
                <a:latin typeface="Times New Roman" panose="02020603050405020304"/>
                <a:cs typeface="Times New Roman" panose="02020603050405020304"/>
              </a:endParaRPr>
            </a:p>
          </p:txBody>
        </p:sp>
        <p:grpSp>
          <p:nvGrpSpPr>
            <p:cNvPr id="3" name="object 3"/>
            <p:cNvGrpSpPr/>
            <p:nvPr/>
          </p:nvGrpSpPr>
          <p:grpSpPr>
            <a:xfrm>
              <a:off x="1286" y="8851"/>
              <a:ext cx="10935" cy="1335"/>
              <a:chOff x="1176527" y="5620511"/>
              <a:chExt cx="6943725" cy="847725"/>
            </a:xfrm>
          </p:grpSpPr>
          <p:sp>
            <p:nvSpPr>
              <p:cNvPr id="4" name="object 4"/>
              <p:cNvSpPr/>
              <p:nvPr/>
            </p:nvSpPr>
            <p:spPr>
              <a:xfrm>
                <a:off x="1176527" y="5620511"/>
                <a:ext cx="6943344" cy="847344"/>
              </a:xfrm>
              <a:prstGeom prst="rect">
                <a:avLst/>
              </a:prstGeom>
              <a:blipFill>
                <a:blip r:embed="rId1" cstate="print"/>
                <a:stretch>
                  <a:fillRect/>
                </a:stretch>
              </a:blipFill>
            </p:spPr>
            <p:txBody>
              <a:bodyPr wrap="square" lIns="0" tIns="0" rIns="0" bIns="0" rtlCol="0"/>
              <a:lstStyle/>
              <a:p>
                <a:endParaRPr sz="1400"/>
              </a:p>
            </p:txBody>
          </p:sp>
          <p:sp>
            <p:nvSpPr>
              <p:cNvPr id="5" name="object 5"/>
              <p:cNvSpPr/>
              <p:nvPr/>
            </p:nvSpPr>
            <p:spPr>
              <a:xfrm>
                <a:off x="1219199" y="5643371"/>
                <a:ext cx="6858000" cy="762000"/>
              </a:xfrm>
              <a:prstGeom prst="rect">
                <a:avLst/>
              </a:prstGeom>
              <a:blipFill>
                <a:blip r:embed="rId2" cstate="print"/>
                <a:stretch>
                  <a:fillRect/>
                </a:stretch>
              </a:blipFill>
            </p:spPr>
            <p:txBody>
              <a:bodyPr wrap="square" lIns="0" tIns="0" rIns="0" bIns="0" rtlCol="0"/>
              <a:lstStyle/>
              <a:p>
                <a:endParaRPr sz="1400"/>
              </a:p>
            </p:txBody>
          </p:sp>
          <p:sp>
            <p:nvSpPr>
              <p:cNvPr id="6" name="object 6"/>
              <p:cNvSpPr/>
              <p:nvPr/>
            </p:nvSpPr>
            <p:spPr>
              <a:xfrm>
                <a:off x="1214627" y="5638799"/>
                <a:ext cx="6867525" cy="771525"/>
              </a:xfrm>
              <a:custGeom>
                <a:avLst/>
                <a:gdLst/>
                <a:ahLst/>
                <a:cxnLst/>
                <a:rect l="l" t="t" r="r" b="b"/>
                <a:pathLst>
                  <a:path w="6867525" h="771525">
                    <a:moveTo>
                      <a:pt x="4571" y="0"/>
                    </a:moveTo>
                    <a:lnTo>
                      <a:pt x="4571" y="771144"/>
                    </a:lnTo>
                  </a:path>
                  <a:path w="6867525" h="771525">
                    <a:moveTo>
                      <a:pt x="6862572" y="0"/>
                    </a:moveTo>
                    <a:lnTo>
                      <a:pt x="6862572" y="771144"/>
                    </a:lnTo>
                  </a:path>
                  <a:path w="6867525" h="771525">
                    <a:moveTo>
                      <a:pt x="0" y="4571"/>
                    </a:moveTo>
                    <a:lnTo>
                      <a:pt x="6867017" y="4571"/>
                    </a:lnTo>
                  </a:path>
                  <a:path w="6867525" h="771525">
                    <a:moveTo>
                      <a:pt x="0" y="766572"/>
                    </a:moveTo>
                    <a:lnTo>
                      <a:pt x="6867017" y="766572"/>
                    </a:lnTo>
                  </a:path>
                </a:pathLst>
              </a:custGeom>
              <a:ln w="9144">
                <a:solidFill>
                  <a:srgbClr val="487CB9"/>
                </a:solidFill>
              </a:ln>
            </p:spPr>
            <p:txBody>
              <a:bodyPr wrap="square" lIns="0" tIns="0" rIns="0" bIns="0" rtlCol="0"/>
              <a:lstStyle/>
              <a:p>
                <a:endParaRPr sz="1400"/>
              </a:p>
            </p:txBody>
          </p:sp>
        </p:grpSp>
        <p:sp>
          <p:nvSpPr>
            <p:cNvPr id="7" name="object 7"/>
            <p:cNvSpPr txBox="1"/>
            <p:nvPr/>
          </p:nvSpPr>
          <p:spPr>
            <a:xfrm>
              <a:off x="1471" y="8910"/>
              <a:ext cx="9077" cy="499"/>
            </a:xfrm>
            <a:prstGeom prst="rect">
              <a:avLst/>
            </a:prstGeom>
          </p:spPr>
          <p:txBody>
            <a:bodyPr vert="horz" wrap="square" lIns="0" tIns="12700" rIns="0" bIns="0" rtlCol="0">
              <a:spAutoFit/>
            </a:bodyPr>
            <a:lstStyle/>
            <a:p>
              <a:pPr marL="38100" algn="ctr">
                <a:lnSpc>
                  <a:spcPct val="100000"/>
                </a:lnSpc>
                <a:spcBef>
                  <a:spcPts val="100"/>
                </a:spcBef>
                <a:tabLst>
                  <a:tab pos="1271905" algn="l"/>
                </a:tabLst>
              </a:pPr>
              <a:r>
                <a:rPr dirty="0">
                  <a:latin typeface="Times New Roman" panose="02020603050405020304"/>
                  <a:cs typeface="Times New Roman" panose="02020603050405020304"/>
                </a:rPr>
                <a:t>Nitrogen	</a:t>
              </a:r>
              <a:r>
                <a:rPr spc="-245" dirty="0">
                  <a:latin typeface="Times New Roman" panose="02020603050405020304"/>
                  <a:cs typeface="Times New Roman" panose="02020603050405020304"/>
                </a:rPr>
                <a:t> </a:t>
              </a:r>
              <a:r>
                <a:rPr b="1" spc="-5" dirty="0">
                  <a:solidFill>
                    <a:srgbClr val="FF0000"/>
                  </a:solidFill>
                  <a:latin typeface="Times New Roman" panose="02020603050405020304"/>
                  <a:cs typeface="Times New Roman" panose="02020603050405020304"/>
                </a:rPr>
                <a:t>(N</a:t>
              </a:r>
              <a:r>
                <a:rPr b="1" spc="-7" baseline="-17000" dirty="0">
                  <a:solidFill>
                    <a:srgbClr val="FF0000"/>
                  </a:solidFill>
                  <a:latin typeface="Times New Roman" panose="02020603050405020304"/>
                  <a:cs typeface="Times New Roman" panose="02020603050405020304"/>
                </a:rPr>
                <a:t>2</a:t>
              </a:r>
              <a:r>
                <a:rPr b="1" spc="-5" dirty="0">
                  <a:solidFill>
                    <a:srgbClr val="FF0000"/>
                  </a:solidFill>
                  <a:latin typeface="Times New Roman" panose="02020603050405020304"/>
                  <a:cs typeface="Times New Roman" panose="02020603050405020304"/>
                </a:rPr>
                <a:t>)</a:t>
              </a:r>
              <a:endParaRPr b="1" spc="-5" dirty="0">
                <a:solidFill>
                  <a:srgbClr val="FF0000"/>
                </a:solidFill>
                <a:latin typeface="Times New Roman" panose="02020603050405020304"/>
                <a:cs typeface="Times New Roman" panose="02020603050405020304"/>
              </a:endParaRPr>
            </a:p>
          </p:txBody>
        </p:sp>
        <p:grpSp>
          <p:nvGrpSpPr>
            <p:cNvPr id="9" name="object 9"/>
            <p:cNvGrpSpPr/>
            <p:nvPr/>
          </p:nvGrpSpPr>
          <p:grpSpPr>
            <a:xfrm>
              <a:off x="6029" y="2739"/>
              <a:ext cx="366" cy="698"/>
              <a:chOff x="4188575" y="1739368"/>
              <a:chExt cx="232410" cy="443230"/>
            </a:xfrm>
          </p:grpSpPr>
          <p:sp>
            <p:nvSpPr>
              <p:cNvPr id="10" name="object 10"/>
              <p:cNvSpPr/>
              <p:nvPr/>
            </p:nvSpPr>
            <p:spPr>
              <a:xfrm>
                <a:off x="4188575" y="1739368"/>
                <a:ext cx="231925" cy="442929"/>
              </a:xfrm>
              <a:prstGeom prst="rect">
                <a:avLst/>
              </a:prstGeom>
              <a:blipFill>
                <a:blip r:embed="rId3" cstate="print"/>
                <a:stretch>
                  <a:fillRect/>
                </a:stretch>
              </a:blipFill>
            </p:spPr>
            <p:txBody>
              <a:bodyPr wrap="square" lIns="0" tIns="0" rIns="0" bIns="0" rtlCol="0"/>
              <a:lstStyle/>
              <a:p>
                <a:endParaRPr sz="1400"/>
              </a:p>
            </p:txBody>
          </p:sp>
          <p:sp>
            <p:nvSpPr>
              <p:cNvPr id="11" name="object 11"/>
              <p:cNvSpPr/>
              <p:nvPr/>
            </p:nvSpPr>
            <p:spPr>
              <a:xfrm>
                <a:off x="4218431" y="1959101"/>
                <a:ext cx="171957" cy="171323"/>
              </a:xfrm>
              <a:prstGeom prst="rect">
                <a:avLst/>
              </a:prstGeom>
              <a:blipFill>
                <a:blip r:embed="rId4" cstate="print"/>
                <a:stretch>
                  <a:fillRect/>
                </a:stretch>
              </a:blipFill>
            </p:spPr>
            <p:txBody>
              <a:bodyPr wrap="square" lIns="0" tIns="0" rIns="0" bIns="0" rtlCol="0"/>
              <a:lstStyle/>
              <a:p>
                <a:endParaRPr sz="1400"/>
              </a:p>
            </p:txBody>
          </p:sp>
          <p:sp>
            <p:nvSpPr>
              <p:cNvPr id="12" name="object 12"/>
              <p:cNvSpPr/>
              <p:nvPr/>
            </p:nvSpPr>
            <p:spPr>
              <a:xfrm>
                <a:off x="4285106" y="1749551"/>
                <a:ext cx="39370" cy="305435"/>
              </a:xfrm>
              <a:custGeom>
                <a:avLst/>
                <a:gdLst/>
                <a:ahLst/>
                <a:cxnLst/>
                <a:rect l="l" t="t" r="r" b="b"/>
                <a:pathLst>
                  <a:path w="39370" h="305435">
                    <a:moveTo>
                      <a:pt x="39242" y="126"/>
                    </a:moveTo>
                    <a:lnTo>
                      <a:pt x="888" y="0"/>
                    </a:lnTo>
                    <a:lnTo>
                      <a:pt x="0" y="272414"/>
                    </a:lnTo>
                    <a:lnTo>
                      <a:pt x="19050" y="305181"/>
                    </a:lnTo>
                    <a:lnTo>
                      <a:pt x="38226" y="272669"/>
                    </a:lnTo>
                    <a:lnTo>
                      <a:pt x="39242" y="126"/>
                    </a:lnTo>
                    <a:close/>
                  </a:path>
                </a:pathLst>
              </a:custGeom>
              <a:solidFill>
                <a:srgbClr val="FF0000"/>
              </a:solidFill>
            </p:spPr>
            <p:txBody>
              <a:bodyPr wrap="square" lIns="0" tIns="0" rIns="0" bIns="0" rtlCol="0"/>
              <a:lstStyle/>
              <a:p>
                <a:endParaRPr sz="1400"/>
              </a:p>
            </p:txBody>
          </p:sp>
        </p:grpSp>
        <p:grpSp>
          <p:nvGrpSpPr>
            <p:cNvPr id="13" name="object 13"/>
            <p:cNvGrpSpPr/>
            <p:nvPr/>
          </p:nvGrpSpPr>
          <p:grpSpPr>
            <a:xfrm>
              <a:off x="3256" y="4761"/>
              <a:ext cx="6538" cy="740"/>
              <a:chOff x="2427477" y="3023361"/>
              <a:chExt cx="4151629" cy="469900"/>
            </a:xfrm>
          </p:grpSpPr>
          <p:sp>
            <p:nvSpPr>
              <p:cNvPr id="14" name="object 14"/>
              <p:cNvSpPr/>
              <p:nvPr/>
            </p:nvSpPr>
            <p:spPr>
              <a:xfrm>
                <a:off x="2455163" y="3035807"/>
                <a:ext cx="4124325" cy="457200"/>
              </a:xfrm>
              <a:custGeom>
                <a:avLst/>
                <a:gdLst/>
                <a:ahLst/>
                <a:cxnLst/>
                <a:rect l="l" t="t" r="r" b="b"/>
                <a:pathLst>
                  <a:path w="4124325" h="457200">
                    <a:moveTo>
                      <a:pt x="4123943" y="0"/>
                    </a:moveTo>
                    <a:lnTo>
                      <a:pt x="0" y="0"/>
                    </a:lnTo>
                    <a:lnTo>
                      <a:pt x="0" y="457200"/>
                    </a:lnTo>
                    <a:lnTo>
                      <a:pt x="4123943" y="457200"/>
                    </a:lnTo>
                    <a:lnTo>
                      <a:pt x="4123943" y="0"/>
                    </a:lnTo>
                    <a:close/>
                  </a:path>
                </a:pathLst>
              </a:custGeom>
              <a:solidFill>
                <a:srgbClr val="E9EFF5"/>
              </a:solidFill>
            </p:spPr>
            <p:txBody>
              <a:bodyPr wrap="square" lIns="0" tIns="0" rIns="0" bIns="0" rtlCol="0"/>
              <a:lstStyle/>
              <a:p>
                <a:endParaRPr sz="1400"/>
              </a:p>
            </p:txBody>
          </p:sp>
          <p:sp>
            <p:nvSpPr>
              <p:cNvPr id="15" name="object 15"/>
              <p:cNvSpPr/>
              <p:nvPr/>
            </p:nvSpPr>
            <p:spPr>
              <a:xfrm>
                <a:off x="2433827" y="3029711"/>
                <a:ext cx="4084320" cy="405765"/>
              </a:xfrm>
              <a:custGeom>
                <a:avLst/>
                <a:gdLst/>
                <a:ahLst/>
                <a:cxnLst/>
                <a:rect l="l" t="t" r="r" b="b"/>
                <a:pathLst>
                  <a:path w="4084320" h="405764">
                    <a:moveTo>
                      <a:pt x="0" y="405384"/>
                    </a:moveTo>
                    <a:lnTo>
                      <a:pt x="4084320" y="405384"/>
                    </a:lnTo>
                    <a:lnTo>
                      <a:pt x="4084320" y="0"/>
                    </a:lnTo>
                    <a:lnTo>
                      <a:pt x="0" y="0"/>
                    </a:lnTo>
                    <a:lnTo>
                      <a:pt x="0" y="405384"/>
                    </a:lnTo>
                    <a:close/>
                  </a:path>
                </a:pathLst>
              </a:custGeom>
              <a:ln w="12192">
                <a:solidFill>
                  <a:srgbClr val="49ACC5"/>
                </a:solidFill>
              </a:ln>
            </p:spPr>
            <p:txBody>
              <a:bodyPr wrap="square" lIns="0" tIns="0" rIns="0" bIns="0" rtlCol="0"/>
              <a:lstStyle/>
              <a:p>
                <a:endParaRPr sz="1400"/>
              </a:p>
            </p:txBody>
          </p:sp>
        </p:grpSp>
        <p:sp>
          <p:nvSpPr>
            <p:cNvPr id="16" name="object 16"/>
            <p:cNvSpPr txBox="1"/>
            <p:nvPr/>
          </p:nvSpPr>
          <p:spPr>
            <a:xfrm>
              <a:off x="4736" y="4792"/>
              <a:ext cx="3595" cy="499"/>
            </a:xfrm>
            <a:prstGeom prst="rect">
              <a:avLst/>
            </a:prstGeom>
          </p:spPr>
          <p:txBody>
            <a:bodyPr vert="horz" wrap="square" lIns="0" tIns="12700" rIns="0" bIns="0" rtlCol="0">
              <a:spAutoFit/>
            </a:bodyPr>
            <a:lstStyle/>
            <a:p>
              <a:pPr marL="25400">
                <a:lnSpc>
                  <a:spcPct val="100000"/>
                </a:lnSpc>
                <a:spcBef>
                  <a:spcPts val="100"/>
                </a:spcBef>
                <a:tabLst>
                  <a:tab pos="1326515" algn="l"/>
                </a:tabLst>
              </a:pPr>
              <a:r>
                <a:rPr dirty="0">
                  <a:latin typeface="Times New Roman" panose="02020603050405020304"/>
                  <a:cs typeface="Times New Roman" panose="02020603050405020304"/>
                </a:rPr>
                <a:t>Nitrite	</a:t>
              </a:r>
              <a:r>
                <a:rPr b="1" dirty="0">
                  <a:solidFill>
                    <a:srgbClr val="FF0000"/>
                  </a:solidFill>
                  <a:latin typeface="Times New Roman" panose="02020603050405020304"/>
                  <a:cs typeface="Times New Roman" panose="02020603050405020304"/>
                </a:rPr>
                <a:t>(NO</a:t>
              </a:r>
              <a:r>
                <a:rPr b="1" baseline="-17000" dirty="0">
                  <a:solidFill>
                    <a:srgbClr val="FF0000"/>
                  </a:solidFill>
                  <a:latin typeface="Times New Roman" panose="02020603050405020304"/>
                  <a:cs typeface="Times New Roman" panose="02020603050405020304"/>
                </a:rPr>
                <a:t>2</a:t>
              </a:r>
              <a:r>
                <a:rPr b="1" baseline="21000" dirty="0">
                  <a:solidFill>
                    <a:srgbClr val="FF0000"/>
                  </a:solidFill>
                  <a:latin typeface="Times New Roman" panose="02020603050405020304"/>
                  <a:cs typeface="Times New Roman" panose="02020603050405020304"/>
                </a:rPr>
                <a:t>-</a:t>
              </a:r>
              <a:r>
                <a:rPr b="1" spc="187" baseline="21000" dirty="0">
                  <a:solidFill>
                    <a:srgbClr val="FF0000"/>
                  </a:solidFill>
                  <a:latin typeface="Times New Roman" panose="02020603050405020304"/>
                  <a:cs typeface="Times New Roman" panose="02020603050405020304"/>
                </a:rPr>
                <a:t> </a:t>
              </a:r>
              <a:r>
                <a:rPr b="1" dirty="0">
                  <a:solidFill>
                    <a:srgbClr val="FF0000"/>
                  </a:solidFill>
                  <a:latin typeface="Times New Roman" panose="02020603050405020304"/>
                  <a:cs typeface="Times New Roman" panose="02020603050405020304"/>
                </a:rPr>
                <a:t>)</a:t>
              </a:r>
              <a:endParaRPr b="1" dirty="0">
                <a:solidFill>
                  <a:srgbClr val="FF0000"/>
                </a:solidFill>
                <a:latin typeface="Times New Roman" panose="02020603050405020304"/>
                <a:cs typeface="Times New Roman" panose="02020603050405020304"/>
              </a:endParaRPr>
            </a:p>
          </p:txBody>
        </p:sp>
        <p:sp>
          <p:nvSpPr>
            <p:cNvPr id="17" name="object 17"/>
            <p:cNvSpPr txBox="1"/>
            <p:nvPr/>
          </p:nvSpPr>
          <p:spPr>
            <a:xfrm>
              <a:off x="3026" y="3413"/>
              <a:ext cx="6706" cy="521"/>
            </a:xfrm>
            <a:prstGeom prst="rect">
              <a:avLst/>
            </a:prstGeom>
            <a:solidFill>
              <a:srgbClr val="E9EFF5"/>
            </a:solidFill>
            <a:ln w="12192">
              <a:solidFill>
                <a:srgbClr val="49ACC5"/>
              </a:solidFill>
            </a:ln>
          </p:spPr>
          <p:txBody>
            <a:bodyPr vert="horz" wrap="square" lIns="0" tIns="26034" rIns="0" bIns="0" rtlCol="0">
              <a:spAutoFit/>
            </a:bodyPr>
            <a:lstStyle/>
            <a:p>
              <a:pPr marL="949960">
                <a:lnSpc>
                  <a:spcPct val="100000"/>
                </a:lnSpc>
                <a:spcBef>
                  <a:spcPts val="205"/>
                </a:spcBef>
                <a:tabLst>
                  <a:tab pos="2200910" algn="l"/>
                </a:tabLst>
              </a:pPr>
              <a:r>
                <a:rPr dirty="0">
                  <a:latin typeface="Times New Roman" panose="02020603050405020304"/>
                  <a:cs typeface="Times New Roman" panose="02020603050405020304"/>
                </a:rPr>
                <a:t>Nitrate	</a:t>
              </a:r>
              <a:r>
                <a:rPr b="1" dirty="0">
                  <a:solidFill>
                    <a:srgbClr val="FF0000"/>
                  </a:solidFill>
                  <a:latin typeface="Times New Roman" panose="02020603050405020304"/>
                  <a:cs typeface="Times New Roman" panose="02020603050405020304"/>
                </a:rPr>
                <a:t>(N0</a:t>
              </a:r>
              <a:r>
                <a:rPr b="1" baseline="-17000" dirty="0">
                  <a:solidFill>
                    <a:srgbClr val="FF0000"/>
                  </a:solidFill>
                  <a:latin typeface="Times New Roman" panose="02020603050405020304"/>
                  <a:cs typeface="Times New Roman" panose="02020603050405020304"/>
                </a:rPr>
                <a:t>3</a:t>
              </a:r>
              <a:r>
                <a:rPr b="1" baseline="21000" dirty="0">
                  <a:solidFill>
                    <a:srgbClr val="FF0000"/>
                  </a:solidFill>
                  <a:latin typeface="Times New Roman" panose="02020603050405020304"/>
                  <a:cs typeface="Times New Roman" panose="02020603050405020304"/>
                </a:rPr>
                <a:t>-</a:t>
              </a:r>
              <a:r>
                <a:rPr b="1" spc="240" baseline="21000" dirty="0">
                  <a:solidFill>
                    <a:srgbClr val="FF0000"/>
                  </a:solidFill>
                  <a:latin typeface="Times New Roman" panose="02020603050405020304"/>
                  <a:cs typeface="Times New Roman" panose="02020603050405020304"/>
                </a:rPr>
                <a:t> </a:t>
              </a:r>
              <a:r>
                <a:rPr b="1" dirty="0">
                  <a:solidFill>
                    <a:srgbClr val="FF0000"/>
                  </a:solidFill>
                  <a:latin typeface="Times New Roman" panose="02020603050405020304"/>
                  <a:cs typeface="Times New Roman" panose="02020603050405020304"/>
                </a:rPr>
                <a:t>)</a:t>
              </a:r>
              <a:endParaRPr b="1" dirty="0">
                <a:solidFill>
                  <a:srgbClr val="FF0000"/>
                </a:solidFill>
                <a:latin typeface="Times New Roman" panose="02020603050405020304"/>
                <a:cs typeface="Times New Roman" panose="02020603050405020304"/>
              </a:endParaRPr>
            </a:p>
          </p:txBody>
        </p:sp>
        <p:sp>
          <p:nvSpPr>
            <p:cNvPr id="18" name="object 18"/>
            <p:cNvSpPr/>
            <p:nvPr/>
          </p:nvSpPr>
          <p:spPr>
            <a:xfrm>
              <a:off x="3026" y="6170"/>
              <a:ext cx="6734" cy="720"/>
            </a:xfrm>
            <a:custGeom>
              <a:avLst/>
              <a:gdLst/>
              <a:ahLst/>
              <a:cxnLst/>
              <a:rect l="l" t="t" r="r" b="b"/>
              <a:pathLst>
                <a:path w="4276090" h="457200">
                  <a:moveTo>
                    <a:pt x="4275962" y="0"/>
                  </a:moveTo>
                  <a:lnTo>
                    <a:pt x="0" y="0"/>
                  </a:lnTo>
                  <a:lnTo>
                    <a:pt x="0" y="457200"/>
                  </a:lnTo>
                  <a:lnTo>
                    <a:pt x="4275962" y="457200"/>
                  </a:lnTo>
                  <a:lnTo>
                    <a:pt x="4275962" y="0"/>
                  </a:lnTo>
                  <a:close/>
                </a:path>
              </a:pathLst>
            </a:custGeom>
            <a:solidFill>
              <a:srgbClr val="E9EFF5"/>
            </a:solidFill>
          </p:spPr>
          <p:txBody>
            <a:bodyPr wrap="square" lIns="0" tIns="0" rIns="0" bIns="0" rtlCol="0"/>
            <a:lstStyle/>
            <a:p>
              <a:endParaRPr sz="1400"/>
            </a:p>
          </p:txBody>
        </p:sp>
        <p:sp>
          <p:nvSpPr>
            <p:cNvPr id="19" name="object 19"/>
            <p:cNvSpPr txBox="1"/>
            <p:nvPr/>
          </p:nvSpPr>
          <p:spPr>
            <a:xfrm>
              <a:off x="3026" y="6170"/>
              <a:ext cx="6735" cy="521"/>
            </a:xfrm>
            <a:prstGeom prst="rect">
              <a:avLst/>
            </a:prstGeom>
            <a:ln w="12192">
              <a:solidFill>
                <a:srgbClr val="49ACC5"/>
              </a:solidFill>
            </a:ln>
          </p:spPr>
          <p:txBody>
            <a:bodyPr vert="horz" wrap="square" lIns="0" tIns="25400" rIns="0" bIns="0" rtlCol="0">
              <a:spAutoFit/>
            </a:bodyPr>
            <a:lstStyle/>
            <a:p>
              <a:pPr marL="965200">
                <a:lnSpc>
                  <a:spcPct val="100000"/>
                </a:lnSpc>
                <a:spcBef>
                  <a:spcPts val="200"/>
                </a:spcBef>
              </a:pPr>
              <a:r>
                <a:rPr dirty="0">
                  <a:latin typeface="Times New Roman" panose="02020603050405020304"/>
                  <a:cs typeface="Times New Roman" panose="02020603050405020304"/>
                </a:rPr>
                <a:t>Nitric </a:t>
              </a:r>
              <a:r>
                <a:rPr spc="-5" dirty="0">
                  <a:latin typeface="Times New Roman" panose="02020603050405020304"/>
                  <a:cs typeface="Times New Roman" panose="02020603050405020304"/>
                </a:rPr>
                <a:t>Oxide </a:t>
              </a:r>
              <a:r>
                <a:rPr b="1" dirty="0">
                  <a:solidFill>
                    <a:srgbClr val="FF0000"/>
                  </a:solidFill>
                  <a:latin typeface="Times New Roman" panose="02020603050405020304"/>
                  <a:cs typeface="Times New Roman" panose="02020603050405020304"/>
                </a:rPr>
                <a:t>(</a:t>
              </a:r>
              <a:r>
                <a:rPr b="1" spc="-85" dirty="0">
                  <a:solidFill>
                    <a:srgbClr val="FF0000"/>
                  </a:solidFill>
                  <a:latin typeface="Times New Roman" panose="02020603050405020304"/>
                  <a:cs typeface="Times New Roman" panose="02020603050405020304"/>
                </a:rPr>
                <a:t> </a:t>
              </a:r>
              <a:r>
                <a:rPr b="1" dirty="0">
                  <a:solidFill>
                    <a:srgbClr val="FF0000"/>
                  </a:solidFill>
                  <a:latin typeface="Times New Roman" panose="02020603050405020304"/>
                  <a:cs typeface="Times New Roman" panose="02020603050405020304"/>
                </a:rPr>
                <a:t>NO)</a:t>
              </a:r>
              <a:endParaRPr b="1" dirty="0">
                <a:solidFill>
                  <a:srgbClr val="FF0000"/>
                </a:solidFill>
                <a:latin typeface="Times New Roman" panose="02020603050405020304"/>
                <a:cs typeface="Times New Roman" panose="02020603050405020304"/>
              </a:endParaRPr>
            </a:p>
          </p:txBody>
        </p:sp>
        <p:sp>
          <p:nvSpPr>
            <p:cNvPr id="20" name="object 20"/>
            <p:cNvSpPr/>
            <p:nvPr/>
          </p:nvSpPr>
          <p:spPr>
            <a:xfrm>
              <a:off x="3026" y="7560"/>
              <a:ext cx="6734" cy="720"/>
            </a:xfrm>
            <a:custGeom>
              <a:avLst/>
              <a:gdLst/>
              <a:ahLst/>
              <a:cxnLst/>
              <a:rect l="l" t="t" r="r" b="b"/>
              <a:pathLst>
                <a:path w="4276090" h="457200">
                  <a:moveTo>
                    <a:pt x="4275962" y="0"/>
                  </a:moveTo>
                  <a:lnTo>
                    <a:pt x="0" y="0"/>
                  </a:lnTo>
                  <a:lnTo>
                    <a:pt x="0" y="457200"/>
                  </a:lnTo>
                  <a:lnTo>
                    <a:pt x="4275962" y="457200"/>
                  </a:lnTo>
                  <a:lnTo>
                    <a:pt x="4275962" y="0"/>
                  </a:lnTo>
                  <a:close/>
                </a:path>
              </a:pathLst>
            </a:custGeom>
            <a:solidFill>
              <a:srgbClr val="E9EFF5"/>
            </a:solidFill>
          </p:spPr>
          <p:txBody>
            <a:bodyPr wrap="square" lIns="0" tIns="0" rIns="0" bIns="0" rtlCol="0"/>
            <a:lstStyle/>
            <a:p>
              <a:endParaRPr sz="1400"/>
            </a:p>
          </p:txBody>
        </p:sp>
        <p:sp>
          <p:nvSpPr>
            <p:cNvPr id="21" name="object 21"/>
            <p:cNvSpPr txBox="1"/>
            <p:nvPr/>
          </p:nvSpPr>
          <p:spPr>
            <a:xfrm>
              <a:off x="3026" y="7560"/>
              <a:ext cx="6735" cy="521"/>
            </a:xfrm>
            <a:prstGeom prst="rect">
              <a:avLst/>
            </a:prstGeom>
            <a:ln w="12192">
              <a:solidFill>
                <a:srgbClr val="49ACC5"/>
              </a:solidFill>
            </a:ln>
          </p:spPr>
          <p:txBody>
            <a:bodyPr vert="horz" wrap="square" lIns="0" tIns="26034" rIns="0" bIns="0" rtlCol="0">
              <a:spAutoFit/>
            </a:bodyPr>
            <a:lstStyle/>
            <a:p>
              <a:pPr algn="ctr">
                <a:lnSpc>
                  <a:spcPct val="100000"/>
                </a:lnSpc>
                <a:spcBef>
                  <a:spcPts val="205"/>
                </a:spcBef>
                <a:tabLst>
                  <a:tab pos="1895475" algn="l"/>
                </a:tabLst>
              </a:pPr>
              <a:r>
                <a:rPr dirty="0">
                  <a:latin typeface="Times New Roman" panose="02020603050405020304"/>
                  <a:cs typeface="Times New Roman" panose="02020603050405020304"/>
                </a:rPr>
                <a:t>Nitrous</a:t>
              </a:r>
              <a:r>
                <a:rPr spc="-20" dirty="0">
                  <a:latin typeface="Times New Roman" panose="02020603050405020304"/>
                  <a:cs typeface="Times New Roman" panose="02020603050405020304"/>
                </a:rPr>
                <a:t> </a:t>
              </a:r>
              <a:r>
                <a:rPr dirty="0">
                  <a:latin typeface="Times New Roman" panose="02020603050405020304"/>
                  <a:cs typeface="Times New Roman" panose="02020603050405020304"/>
                </a:rPr>
                <a:t>oxide	</a:t>
              </a:r>
              <a:r>
                <a:rPr b="1" spc="-5" dirty="0">
                  <a:solidFill>
                    <a:srgbClr val="FF0000"/>
                  </a:solidFill>
                  <a:latin typeface="Times New Roman" panose="02020603050405020304"/>
                  <a:cs typeface="Times New Roman" panose="02020603050405020304"/>
                </a:rPr>
                <a:t>(N</a:t>
              </a:r>
              <a:r>
                <a:rPr b="1" spc="-7" baseline="-17000" dirty="0">
                  <a:solidFill>
                    <a:srgbClr val="FF0000"/>
                  </a:solidFill>
                  <a:latin typeface="Times New Roman" panose="02020603050405020304"/>
                  <a:cs typeface="Times New Roman" panose="02020603050405020304"/>
                </a:rPr>
                <a:t>2</a:t>
              </a:r>
              <a:r>
                <a:rPr b="1" spc="-5" dirty="0">
                  <a:solidFill>
                    <a:srgbClr val="FF0000"/>
                  </a:solidFill>
                  <a:latin typeface="Times New Roman" panose="02020603050405020304"/>
                  <a:cs typeface="Times New Roman" panose="02020603050405020304"/>
                </a:rPr>
                <a:t>O</a:t>
              </a:r>
              <a:r>
                <a:rPr b="1" spc="-55" dirty="0">
                  <a:solidFill>
                    <a:srgbClr val="FF0000"/>
                  </a:solidFill>
                  <a:latin typeface="Times New Roman" panose="02020603050405020304"/>
                  <a:cs typeface="Times New Roman" panose="02020603050405020304"/>
                </a:rPr>
                <a:t> </a:t>
              </a:r>
              <a:r>
                <a:rPr b="1" dirty="0">
                  <a:solidFill>
                    <a:srgbClr val="FF0000"/>
                  </a:solidFill>
                  <a:latin typeface="Times New Roman" panose="02020603050405020304"/>
                  <a:cs typeface="Times New Roman" panose="02020603050405020304"/>
                </a:rPr>
                <a:t>)</a:t>
              </a:r>
              <a:endParaRPr b="1" dirty="0">
                <a:solidFill>
                  <a:srgbClr val="FF0000"/>
                </a:solidFill>
                <a:latin typeface="Times New Roman" panose="02020603050405020304"/>
                <a:cs typeface="Times New Roman" panose="02020603050405020304"/>
              </a:endParaRPr>
            </a:p>
          </p:txBody>
        </p:sp>
        <p:grpSp>
          <p:nvGrpSpPr>
            <p:cNvPr id="22" name="object 22"/>
            <p:cNvGrpSpPr/>
            <p:nvPr/>
          </p:nvGrpSpPr>
          <p:grpSpPr>
            <a:xfrm>
              <a:off x="5879" y="7049"/>
              <a:ext cx="668" cy="2172"/>
              <a:chOff x="4093464" y="4475988"/>
              <a:chExt cx="424180" cy="1379220"/>
            </a:xfrm>
          </p:grpSpPr>
          <p:sp>
            <p:nvSpPr>
              <p:cNvPr id="23" name="object 23"/>
              <p:cNvSpPr/>
              <p:nvPr/>
            </p:nvSpPr>
            <p:spPr>
              <a:xfrm>
                <a:off x="4093464" y="5294376"/>
                <a:ext cx="423672" cy="560832"/>
              </a:xfrm>
              <a:prstGeom prst="rect">
                <a:avLst/>
              </a:prstGeom>
              <a:blipFill>
                <a:blip r:embed="rId5" cstate="print"/>
                <a:stretch>
                  <a:fillRect/>
                </a:stretch>
              </a:blipFill>
            </p:spPr>
            <p:txBody>
              <a:bodyPr wrap="square" lIns="0" tIns="0" rIns="0" bIns="0" rtlCol="0"/>
              <a:lstStyle/>
              <a:p>
                <a:endParaRPr sz="1400"/>
              </a:p>
            </p:txBody>
          </p:sp>
          <p:sp>
            <p:nvSpPr>
              <p:cNvPr id="24" name="object 24"/>
              <p:cNvSpPr/>
              <p:nvPr/>
            </p:nvSpPr>
            <p:spPr>
              <a:xfrm>
                <a:off x="4219956" y="5314188"/>
                <a:ext cx="170434" cy="305790"/>
              </a:xfrm>
              <a:prstGeom prst="rect">
                <a:avLst/>
              </a:prstGeom>
              <a:blipFill>
                <a:blip r:embed="rId6" cstate="print"/>
                <a:stretch>
                  <a:fillRect/>
                </a:stretch>
              </a:blipFill>
            </p:spPr>
            <p:txBody>
              <a:bodyPr wrap="square" lIns="0" tIns="0" rIns="0" bIns="0" rtlCol="0"/>
              <a:lstStyle/>
              <a:p>
                <a:endParaRPr sz="1400"/>
              </a:p>
            </p:txBody>
          </p:sp>
          <p:sp>
            <p:nvSpPr>
              <p:cNvPr id="25" name="object 25"/>
              <p:cNvSpPr/>
              <p:nvPr/>
            </p:nvSpPr>
            <p:spPr>
              <a:xfrm>
                <a:off x="4093464" y="4475988"/>
                <a:ext cx="423672" cy="559307"/>
              </a:xfrm>
              <a:prstGeom prst="rect">
                <a:avLst/>
              </a:prstGeom>
              <a:blipFill>
                <a:blip r:embed="rId7" cstate="print"/>
                <a:stretch>
                  <a:fillRect/>
                </a:stretch>
              </a:blipFill>
            </p:spPr>
            <p:txBody>
              <a:bodyPr wrap="square" lIns="0" tIns="0" rIns="0" bIns="0" rtlCol="0"/>
              <a:lstStyle/>
              <a:p>
                <a:endParaRPr sz="1400"/>
              </a:p>
            </p:txBody>
          </p:sp>
          <p:sp>
            <p:nvSpPr>
              <p:cNvPr id="26" name="object 26"/>
              <p:cNvSpPr/>
              <p:nvPr/>
            </p:nvSpPr>
            <p:spPr>
              <a:xfrm>
                <a:off x="4219956" y="4495800"/>
                <a:ext cx="170434" cy="304292"/>
              </a:xfrm>
              <a:prstGeom prst="rect">
                <a:avLst/>
              </a:prstGeom>
              <a:blipFill>
                <a:blip r:embed="rId8" cstate="print"/>
                <a:stretch>
                  <a:fillRect/>
                </a:stretch>
              </a:blipFill>
            </p:spPr>
            <p:txBody>
              <a:bodyPr wrap="square" lIns="0" tIns="0" rIns="0" bIns="0" rtlCol="0"/>
              <a:lstStyle/>
              <a:p>
                <a:endParaRPr sz="1400"/>
              </a:p>
            </p:txBody>
          </p:sp>
        </p:grpSp>
        <p:grpSp>
          <p:nvGrpSpPr>
            <p:cNvPr id="27" name="object 27"/>
            <p:cNvGrpSpPr/>
            <p:nvPr/>
          </p:nvGrpSpPr>
          <p:grpSpPr>
            <a:xfrm>
              <a:off x="5877" y="5611"/>
              <a:ext cx="670" cy="881"/>
              <a:chOff x="4091940" y="3563111"/>
              <a:chExt cx="425450" cy="559435"/>
            </a:xfrm>
          </p:grpSpPr>
          <p:sp>
            <p:nvSpPr>
              <p:cNvPr id="28" name="object 28"/>
              <p:cNvSpPr/>
              <p:nvPr/>
            </p:nvSpPr>
            <p:spPr>
              <a:xfrm>
                <a:off x="4091940" y="3563111"/>
                <a:ext cx="425196" cy="559307"/>
              </a:xfrm>
              <a:prstGeom prst="rect">
                <a:avLst/>
              </a:prstGeom>
              <a:blipFill>
                <a:blip r:embed="rId9" cstate="print"/>
                <a:stretch>
                  <a:fillRect/>
                </a:stretch>
              </a:blipFill>
            </p:spPr>
            <p:txBody>
              <a:bodyPr wrap="square" lIns="0" tIns="0" rIns="0" bIns="0" rtlCol="0"/>
              <a:lstStyle/>
              <a:p>
                <a:endParaRPr sz="1400"/>
              </a:p>
            </p:txBody>
          </p:sp>
          <p:sp>
            <p:nvSpPr>
              <p:cNvPr id="29" name="object 29"/>
              <p:cNvSpPr/>
              <p:nvPr/>
            </p:nvSpPr>
            <p:spPr>
              <a:xfrm>
                <a:off x="4218432" y="3582923"/>
                <a:ext cx="171957" cy="304292"/>
              </a:xfrm>
              <a:prstGeom prst="rect">
                <a:avLst/>
              </a:prstGeom>
              <a:blipFill>
                <a:blip r:embed="rId10" cstate="print"/>
                <a:stretch>
                  <a:fillRect/>
                </a:stretch>
              </a:blipFill>
            </p:spPr>
            <p:txBody>
              <a:bodyPr wrap="square" lIns="0" tIns="0" rIns="0" bIns="0" rtlCol="0"/>
              <a:lstStyle/>
              <a:p>
                <a:endParaRPr sz="1400"/>
              </a:p>
            </p:txBody>
          </p:sp>
        </p:grpSp>
        <p:grpSp>
          <p:nvGrpSpPr>
            <p:cNvPr id="30" name="object 30"/>
            <p:cNvGrpSpPr/>
            <p:nvPr/>
          </p:nvGrpSpPr>
          <p:grpSpPr>
            <a:xfrm>
              <a:off x="5877" y="4166"/>
              <a:ext cx="670" cy="881"/>
              <a:chOff x="4091940" y="2645664"/>
              <a:chExt cx="425450" cy="559435"/>
            </a:xfrm>
          </p:grpSpPr>
          <p:sp>
            <p:nvSpPr>
              <p:cNvPr id="31" name="object 31"/>
              <p:cNvSpPr/>
              <p:nvPr/>
            </p:nvSpPr>
            <p:spPr>
              <a:xfrm>
                <a:off x="4091940" y="2645664"/>
                <a:ext cx="425196" cy="559308"/>
              </a:xfrm>
              <a:prstGeom prst="rect">
                <a:avLst/>
              </a:prstGeom>
              <a:blipFill>
                <a:blip r:embed="rId11" cstate="print"/>
                <a:stretch>
                  <a:fillRect/>
                </a:stretch>
              </a:blipFill>
            </p:spPr>
            <p:txBody>
              <a:bodyPr wrap="square" lIns="0" tIns="0" rIns="0" bIns="0" rtlCol="0"/>
              <a:lstStyle/>
              <a:p>
                <a:endParaRPr sz="1400"/>
              </a:p>
            </p:txBody>
          </p:sp>
          <p:sp>
            <p:nvSpPr>
              <p:cNvPr id="32" name="object 32"/>
              <p:cNvSpPr/>
              <p:nvPr/>
            </p:nvSpPr>
            <p:spPr>
              <a:xfrm>
                <a:off x="4218432" y="2665476"/>
                <a:ext cx="171957" cy="304291"/>
              </a:xfrm>
              <a:prstGeom prst="rect">
                <a:avLst/>
              </a:prstGeom>
              <a:blipFill>
                <a:blip r:embed="rId12" cstate="print"/>
                <a:stretch>
                  <a:fillRect/>
                </a:stretch>
              </a:blipFill>
            </p:spPr>
            <p:txBody>
              <a:bodyPr wrap="square" lIns="0" tIns="0" rIns="0" bIns="0" rtlCol="0"/>
              <a:lstStyle/>
              <a:p>
                <a:endParaRPr sz="1400"/>
              </a:p>
            </p:txBody>
          </p:sp>
        </p:grpSp>
      </p:grpSp>
      <p:sp>
        <p:nvSpPr>
          <p:cNvPr id="36" name="object 4"/>
          <p:cNvSpPr/>
          <p:nvPr/>
        </p:nvSpPr>
        <p:spPr>
          <a:xfrm>
            <a:off x="6305550" y="1496695"/>
            <a:ext cx="5478780" cy="3919220"/>
          </a:xfrm>
          <a:prstGeom prst="rect">
            <a:avLst/>
          </a:prstGeom>
          <a:blipFill>
            <a:blip r:embed="rId13" cstate="print"/>
            <a:stretch>
              <a:fillRect/>
            </a:stretch>
          </a:blipFill>
        </p:spPr>
        <p:txBody>
          <a:bodyPr wrap="square" lIns="0" tIns="0" rIns="0" bIns="0" rtlCol="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 name="文本框 16"/>
          <p:cNvSpPr txBox="1"/>
          <p:nvPr/>
        </p:nvSpPr>
        <p:spPr>
          <a:xfrm>
            <a:off x="2072286" y="329306"/>
            <a:ext cx="7205345" cy="521970"/>
          </a:xfrm>
          <a:prstGeom prst="rect">
            <a:avLst/>
          </a:prstGeom>
          <a:noFill/>
        </p:spPr>
        <p:txBody>
          <a:bodyPr wrap="none" rtlCol="0">
            <a:spAutoFit/>
          </a:bodyPr>
          <a:p>
            <a:pPr algn="ctr"/>
            <a:r>
              <a:rPr lang="en-US" sz="2800" b="1">
                <a:solidFill>
                  <a:schemeClr val="accent4"/>
                </a:solidFill>
                <a:effectLst/>
                <a:sym typeface="+mn-ea"/>
              </a:rPr>
              <a:t>Purification theory of Denitrifying Bacterial </a:t>
            </a:r>
            <a:endParaRPr lang="zh-CN" altLang="en-US" sz="2000" dirty="0">
              <a:latin typeface="Microsoft YaHei Light" panose="020B0502040204020203" pitchFamily="34" charset="-122"/>
              <a:ea typeface="Microsoft YaHei Light" panose="020B0502040204020203" pitchFamily="34" charset="-122"/>
            </a:endParaRPr>
          </a:p>
        </p:txBody>
      </p:sp>
      <p:sp>
        <p:nvSpPr>
          <p:cNvPr id="2" name="Text Box 1"/>
          <p:cNvSpPr txBox="1"/>
          <p:nvPr/>
        </p:nvSpPr>
        <p:spPr>
          <a:xfrm>
            <a:off x="374015" y="824865"/>
            <a:ext cx="11443970" cy="5631180"/>
          </a:xfrm>
          <a:prstGeom prst="rect">
            <a:avLst/>
          </a:prstGeom>
          <a:noFill/>
          <a:ln w="41275">
            <a:solidFill>
              <a:schemeClr val="accent1"/>
            </a:solidFill>
          </a:ln>
        </p:spPr>
        <p:txBody>
          <a:bodyPr wrap="square" rtlCol="0">
            <a:spAutoFit/>
          </a:bodyPr>
          <a:p>
            <a:pPr indent="0">
              <a:buFont typeface="+mj-lt"/>
              <a:buNone/>
            </a:pPr>
            <a:r>
              <a:rPr lang="en-US"/>
              <a:t>Nitrate Reductase (NAR)</a:t>
            </a:r>
            <a:endParaRPr lang="en-US"/>
          </a:p>
          <a:p>
            <a:pPr indent="0">
              <a:buFont typeface="+mj-lt"/>
              <a:buNone/>
            </a:pPr>
            <a:r>
              <a:rPr lang="en-US"/>
              <a:t>Nitrate reductase catalyzes the first step of the denitrification process, the process of nitrate reduction to nitrite. There are two different types of nitrate reductase, i.e., membranous nitrate reductase (NAR) and periplasmic nitrate reductase (NAP) :    </a:t>
            </a:r>
            <a:endParaRPr lang="en-US"/>
          </a:p>
          <a:p>
            <a:pPr indent="0">
              <a:buFont typeface="+mj-lt"/>
              <a:buNone/>
            </a:pPr>
            <a:endParaRPr lang="en-US"/>
          </a:p>
          <a:p>
            <a:pPr indent="0">
              <a:buFont typeface="+mj-lt"/>
              <a:buNone/>
            </a:pPr>
            <a:endParaRPr lang="en-US"/>
          </a:p>
          <a:p>
            <a:pPr indent="0">
              <a:buFont typeface="+mj-lt"/>
              <a:buNone/>
            </a:pPr>
            <a:r>
              <a:rPr lang="en-US"/>
              <a:t>Nitrite Reductase (NIR)</a:t>
            </a:r>
            <a:endParaRPr lang="en-US"/>
          </a:p>
          <a:p>
            <a:pPr indent="0">
              <a:buFont typeface="+mj-lt"/>
              <a:buNone/>
            </a:pPr>
            <a:r>
              <a:rPr lang="en-US"/>
              <a:t>Nitrite reductase is the key enzyme of the denitrification pathway. The reduction reaction of nitrite to NO is a marked reaction between denitrification and other nitrate metabolism: </a:t>
            </a:r>
            <a:endParaRPr lang="en-US"/>
          </a:p>
          <a:p>
            <a:pPr indent="0">
              <a:buFont typeface="+mj-lt"/>
              <a:buNone/>
            </a:pPr>
            <a:endParaRPr lang="en-US"/>
          </a:p>
          <a:p>
            <a:pPr indent="0">
              <a:buFont typeface="+mj-lt"/>
              <a:buNone/>
            </a:pPr>
            <a:endParaRPr lang="en-US"/>
          </a:p>
          <a:p>
            <a:pPr indent="0">
              <a:buFont typeface="+mj-lt"/>
              <a:buNone/>
            </a:pPr>
            <a:r>
              <a:rPr lang="en-US"/>
              <a:t>Nitric Oxide Reductase (NOR) </a:t>
            </a:r>
            <a:endParaRPr lang="en-US"/>
          </a:p>
          <a:p>
            <a:pPr indent="0">
              <a:buFont typeface="+mj-lt"/>
              <a:buNone/>
            </a:pPr>
            <a:r>
              <a:rPr lang="en-US"/>
              <a:t>NO reductase plays a key role in the process of denitrification  it participates in the aerobic denitrification process.  NO reductase has a high affinity for NO; it can be limited to the concentration of electrons for NO reduction, thereby reducing the concentration of NO maintained at a very low level and to avoid the body itself caused by toxic effects: </a:t>
            </a:r>
            <a:endParaRPr lang="en-US"/>
          </a:p>
          <a:p>
            <a:pPr indent="0">
              <a:buFont typeface="+mj-lt"/>
              <a:buNone/>
            </a:pPr>
            <a:endParaRPr lang="en-US"/>
          </a:p>
          <a:p>
            <a:pPr indent="0">
              <a:buFont typeface="+mj-lt"/>
              <a:buNone/>
            </a:pPr>
            <a:r>
              <a:rPr lang="en-US"/>
              <a:t>N</a:t>
            </a:r>
            <a:r>
              <a:rPr lang="en-US" baseline="-25000"/>
              <a:t>2</a:t>
            </a:r>
            <a:r>
              <a:rPr lang="en-US"/>
              <a:t>O Reductase (N</a:t>
            </a:r>
            <a:r>
              <a:rPr lang="en-US" baseline="-25000"/>
              <a:t>2</a:t>
            </a:r>
            <a:r>
              <a:rPr lang="en-US"/>
              <a:t>OR) </a:t>
            </a:r>
            <a:endParaRPr lang="en-US"/>
          </a:p>
          <a:p>
            <a:pPr indent="0">
              <a:buFont typeface="+mj-lt"/>
              <a:buNone/>
            </a:pPr>
            <a:r>
              <a:rPr lang="en-US"/>
              <a:t>The final step of the denitrification process N</a:t>
            </a:r>
            <a:r>
              <a:rPr lang="en-US" baseline="-25000"/>
              <a:t>2</a:t>
            </a:r>
            <a:r>
              <a:rPr lang="en-US"/>
              <a:t>O reductase catalysis is the reduction of N</a:t>
            </a:r>
            <a:r>
              <a:rPr lang="en-US" baseline="-25000"/>
              <a:t>2</a:t>
            </a:r>
            <a:r>
              <a:rPr lang="en-US"/>
              <a:t>O to N</a:t>
            </a:r>
            <a:r>
              <a:rPr lang="en-US" baseline="-25000"/>
              <a:t>2</a:t>
            </a:r>
            <a:r>
              <a:rPr lang="en-US"/>
              <a:t>.</a:t>
            </a:r>
            <a:endParaRPr lang="en-US"/>
          </a:p>
          <a:p>
            <a:endParaRPr lang="en-US"/>
          </a:p>
        </p:txBody>
      </p:sp>
      <p:pic>
        <p:nvPicPr>
          <p:cNvPr id="11" name="Picture 10"/>
          <p:cNvPicPr>
            <a:picLocks noChangeAspect="1"/>
          </p:cNvPicPr>
          <p:nvPr/>
        </p:nvPicPr>
        <p:blipFill>
          <a:blip r:embed="rId1"/>
          <a:stretch>
            <a:fillRect/>
          </a:stretch>
        </p:blipFill>
        <p:spPr>
          <a:xfrm>
            <a:off x="4196080" y="1989455"/>
            <a:ext cx="3596640" cy="340360"/>
          </a:xfrm>
          <a:prstGeom prst="rect">
            <a:avLst/>
          </a:prstGeom>
        </p:spPr>
      </p:pic>
      <p:pic>
        <p:nvPicPr>
          <p:cNvPr id="5" name="Picture 4"/>
          <p:cNvPicPr>
            <a:picLocks noChangeAspect="1"/>
          </p:cNvPicPr>
          <p:nvPr/>
        </p:nvPicPr>
        <p:blipFill>
          <a:blip r:embed="rId2"/>
          <a:stretch>
            <a:fillRect/>
          </a:stretch>
        </p:blipFill>
        <p:spPr>
          <a:xfrm>
            <a:off x="4196080" y="3490595"/>
            <a:ext cx="3147695" cy="298450"/>
          </a:xfrm>
          <a:prstGeom prst="rect">
            <a:avLst/>
          </a:prstGeom>
        </p:spPr>
      </p:pic>
      <p:pic>
        <p:nvPicPr>
          <p:cNvPr id="6" name="Picture 5"/>
          <p:cNvPicPr>
            <a:picLocks noChangeAspect="1"/>
          </p:cNvPicPr>
          <p:nvPr/>
        </p:nvPicPr>
        <p:blipFill>
          <a:blip r:embed="rId3"/>
          <a:stretch>
            <a:fillRect/>
          </a:stretch>
        </p:blipFill>
        <p:spPr>
          <a:xfrm>
            <a:off x="4196080" y="5078095"/>
            <a:ext cx="2399665" cy="285750"/>
          </a:xfrm>
          <a:prstGeom prst="rect">
            <a:avLst/>
          </a:prstGeom>
        </p:spPr>
      </p:pic>
      <p:pic>
        <p:nvPicPr>
          <p:cNvPr id="7" name="Picture 6"/>
          <p:cNvPicPr>
            <a:picLocks noChangeAspect="1"/>
          </p:cNvPicPr>
          <p:nvPr/>
        </p:nvPicPr>
        <p:blipFill>
          <a:blip r:embed="rId4"/>
          <a:stretch>
            <a:fillRect/>
          </a:stretch>
        </p:blipFill>
        <p:spPr>
          <a:xfrm>
            <a:off x="4196080" y="6294755"/>
            <a:ext cx="2199640" cy="28575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1396328" y="415031"/>
            <a:ext cx="9321165" cy="521970"/>
          </a:xfrm>
          <a:prstGeom prst="rect">
            <a:avLst/>
          </a:prstGeom>
          <a:noFill/>
        </p:spPr>
        <p:txBody>
          <a:bodyPr wrap="none" rtlCol="0">
            <a:spAutoFit/>
          </a:bodyPr>
          <a:p>
            <a:pPr algn="l"/>
            <a:r>
              <a:rPr lang="en-US" sz="2800" b="1">
                <a:solidFill>
                  <a:schemeClr val="accent4"/>
                </a:solidFill>
                <a:effectLst/>
                <a:sym typeface="+mn-ea"/>
              </a:rPr>
              <a:t>Progress </a:t>
            </a:r>
            <a:r>
              <a:rPr lang="en-US" sz="2800" b="1">
                <a:solidFill>
                  <a:schemeClr val="accent4"/>
                </a:solidFill>
                <a:effectLst/>
                <a:sym typeface="+mn-ea"/>
              </a:rPr>
              <a:t>and </a:t>
            </a:r>
            <a:r>
              <a:rPr lang="en-US" sz="2800" b="1">
                <a:solidFill>
                  <a:schemeClr val="accent4"/>
                </a:solidFill>
                <a:effectLst/>
                <a:sym typeface="+mn-ea"/>
              </a:rPr>
              <a:t>Application</a:t>
            </a:r>
            <a:r>
              <a:rPr lang="en-US" sz="2800" b="1">
                <a:solidFill>
                  <a:schemeClr val="accent4"/>
                </a:solidFill>
                <a:effectLst/>
                <a:sym typeface="+mn-ea"/>
              </a:rPr>
              <a:t> study on</a:t>
            </a:r>
            <a:r>
              <a:rPr lang="en-US" sz="2800" b="1">
                <a:solidFill>
                  <a:schemeClr val="accent4"/>
                </a:solidFill>
                <a:effectLst/>
              </a:rPr>
              <a:t> Denitrifying Microbes</a:t>
            </a:r>
            <a:endParaRPr lang="en-US" altLang="zh-CN" sz="2000" dirty="0">
              <a:latin typeface="Microsoft YaHei Light" panose="020B0502040204020203" pitchFamily="34" charset="-122"/>
              <a:ea typeface="Microsoft YaHei Light" panose="020B0502040204020203" pitchFamily="34" charset="-122"/>
            </a:endParaRPr>
          </a:p>
        </p:txBody>
      </p:sp>
      <p:sp>
        <p:nvSpPr>
          <p:cNvPr id="2" name="Text Box 1"/>
          <p:cNvSpPr txBox="1"/>
          <p:nvPr/>
        </p:nvSpPr>
        <p:spPr>
          <a:xfrm>
            <a:off x="676910" y="1271905"/>
            <a:ext cx="10912475" cy="5077460"/>
          </a:xfrm>
          <a:prstGeom prst="rect">
            <a:avLst/>
          </a:prstGeom>
          <a:noFill/>
          <a:ln w="38100">
            <a:solidFill>
              <a:schemeClr val="accent1"/>
            </a:solidFill>
          </a:ln>
        </p:spPr>
        <p:txBody>
          <a:bodyPr wrap="square" rtlCol="0">
            <a:spAutoFit/>
          </a:bodyPr>
          <a:p>
            <a:r>
              <a:rPr lang="en-US"/>
              <a:t>Denitrifying Microbes are very essential for biological treatment of wastewater. They are applied to bio-reactors with a combination of different technologies. Some recent technologies that use denitrifying microbes includes the following:</a:t>
            </a:r>
            <a:endParaRPr lang="en-US"/>
          </a:p>
          <a:p>
            <a:pPr marL="342900" indent="-342900">
              <a:buFont typeface="+mj-lt"/>
              <a:buAutoNum type="alphaUcPeriod"/>
            </a:pPr>
            <a:endParaRPr lang="en-US"/>
          </a:p>
          <a:p>
            <a:pPr marL="342900" indent="-342900">
              <a:buFont typeface="+mj-lt"/>
              <a:buAutoNum type="alphaUcPeriod"/>
            </a:pPr>
            <a:r>
              <a:rPr lang="en-US" b="1"/>
              <a:t>Simultaneous nitrification and denitrification (SND): </a:t>
            </a:r>
            <a:r>
              <a:rPr lang="en-US"/>
              <a:t>- SND particularly for treating wastewaters with low C/N ratio (&lt; 5) is the occurrence of both nitrification and denitrification simultaneously in the same reactor and saving cost for anoxic tank. the biological mechanism of SND is based on the activity of heterotrophic nitrifiers and aerobic denitrifiers with the capacity of denitrification even at oxygen-saturated condition</a:t>
            </a:r>
            <a:endParaRPr lang="en-US"/>
          </a:p>
          <a:p>
            <a:pPr marL="342900" indent="-342900">
              <a:buFont typeface="+mj-lt"/>
              <a:buAutoNum type="alphaUcPeriod"/>
            </a:pPr>
            <a:endParaRPr lang="en-US"/>
          </a:p>
          <a:p>
            <a:pPr marL="342900" indent="-342900">
              <a:buFont typeface="+mj-lt"/>
              <a:buAutoNum type="alphaUcPeriod"/>
            </a:pPr>
            <a:r>
              <a:rPr lang="en-US" b="1"/>
              <a:t>Shortcut Nitrification and Denitrification:</a:t>
            </a:r>
            <a:r>
              <a:rPr lang="en-US"/>
              <a:t>-Shortcut nitrification and denitrification. Shortcut nitrificationand denitrification also called as partial nitrification-denitrification, is feasible technology for treatment of wastewaters with high ammonium concentrations or low C/N ratios. In this case, nitrite is produced by nitrification as an intermediate product instead of nitrate and subsequently reduced to N2 by nitrite denitrification</a:t>
            </a:r>
            <a:endParaRPr lang="en-US"/>
          </a:p>
          <a:p>
            <a:pPr indent="0">
              <a:buFont typeface="+mj-lt"/>
              <a:buNone/>
            </a:pPr>
            <a:endParaRPr lang="en-US"/>
          </a:p>
          <a:p>
            <a:pPr marL="342900" indent="-342900">
              <a:buFont typeface="+mj-lt"/>
              <a:buAutoNum type="alphaUcPeriod"/>
            </a:pPr>
            <a:endParaRPr lang="en-US"/>
          </a:p>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 name="iṡľïḑè"/>
          <p:cNvSpPr txBox="1"/>
          <p:nvPr/>
        </p:nvSpPr>
        <p:spPr bwMode="auto">
          <a:xfrm>
            <a:off x="3242179" y="1780800"/>
            <a:ext cx="8009703" cy="4003616"/>
          </a:xfrm>
          <a:prstGeom prst="rect">
            <a:avLst/>
          </a:prstGeom>
        </p:spPr>
        <p:txBody>
          <a:bodyPr wrap="square" tIns="0" anchor="t">
            <a:noAutofit/>
          </a:bodyPr>
          <a:lstStyle>
            <a:defPPr>
              <a:defRPr lang="zh-CN"/>
            </a:defPPr>
            <a:lvl1pPr>
              <a:defRPr sz="1600" b="1">
                <a:latin typeface="Arial" panose="020B0604020202020204" pitchFamily="34" charset="0"/>
                <a:ea typeface="Microsoft YaHei" panose="020B0503020204020204" pitchFamily="34" charset="-122"/>
                <a:cs typeface="+mn-ea"/>
              </a:defRPr>
            </a:lvl1pPr>
            <a:lvl2pPr marL="742950" indent="-285750">
              <a:defRPr sz="3200" b="1">
                <a:solidFill>
                  <a:srgbClr val="4D4D4D"/>
                </a:solidFill>
                <a:latin typeface="Arial" panose="020B0604020202020204" pitchFamily="34" charset="0"/>
                <a:ea typeface="SimHei" panose="02010609060101010101" charset="-122"/>
              </a:defRPr>
            </a:lvl2pPr>
            <a:lvl3pPr marL="1143000" indent="-228600">
              <a:defRPr sz="3200" b="1">
                <a:solidFill>
                  <a:srgbClr val="4D4D4D"/>
                </a:solidFill>
                <a:latin typeface="Arial" panose="020B0604020202020204" pitchFamily="34" charset="0"/>
                <a:ea typeface="SimHei" panose="02010609060101010101" charset="-122"/>
              </a:defRPr>
            </a:lvl3pPr>
            <a:lvl4pPr marL="1600200" indent="-228600">
              <a:defRPr sz="3200" b="1">
                <a:solidFill>
                  <a:srgbClr val="4D4D4D"/>
                </a:solidFill>
                <a:latin typeface="Arial" panose="020B0604020202020204" pitchFamily="34" charset="0"/>
                <a:ea typeface="SimHei" panose="02010609060101010101" charset="-122"/>
              </a:defRPr>
            </a:lvl4pPr>
            <a:lvl5pPr marL="2057400" indent="-228600">
              <a:defRPr sz="3200" b="1">
                <a:solidFill>
                  <a:srgbClr val="4D4D4D"/>
                </a:solidFill>
                <a:latin typeface="Arial" panose="020B0604020202020204" pitchFamily="34" charset="0"/>
                <a:ea typeface="SimHei" panose="02010609060101010101" charset="-122"/>
              </a:defRPr>
            </a:lvl5pPr>
            <a:lvl6pPr marL="2514600" indent="-228600" eaLnBrk="0" fontAlgn="base" hangingPunct="0">
              <a:spcBef>
                <a:spcPct val="0"/>
              </a:spcBef>
              <a:spcAft>
                <a:spcPct val="0"/>
              </a:spcAft>
              <a:defRPr sz="3200" b="1">
                <a:solidFill>
                  <a:srgbClr val="4D4D4D"/>
                </a:solidFill>
                <a:latin typeface="Arial" panose="020B0604020202020204" pitchFamily="34" charset="0"/>
                <a:ea typeface="SimHei" panose="02010609060101010101" charset="-122"/>
              </a:defRPr>
            </a:lvl6pPr>
            <a:lvl7pPr marL="2971800" indent="-228600" eaLnBrk="0" fontAlgn="base" hangingPunct="0">
              <a:spcBef>
                <a:spcPct val="0"/>
              </a:spcBef>
              <a:spcAft>
                <a:spcPct val="0"/>
              </a:spcAft>
              <a:defRPr sz="3200" b="1">
                <a:solidFill>
                  <a:srgbClr val="4D4D4D"/>
                </a:solidFill>
                <a:latin typeface="Arial" panose="020B0604020202020204" pitchFamily="34" charset="0"/>
                <a:ea typeface="SimHei" panose="02010609060101010101" charset="-122"/>
              </a:defRPr>
            </a:lvl7pPr>
            <a:lvl8pPr marL="3429000" indent="-228600" eaLnBrk="0" fontAlgn="base" hangingPunct="0">
              <a:spcBef>
                <a:spcPct val="0"/>
              </a:spcBef>
              <a:spcAft>
                <a:spcPct val="0"/>
              </a:spcAft>
              <a:defRPr sz="3200" b="1">
                <a:solidFill>
                  <a:srgbClr val="4D4D4D"/>
                </a:solidFill>
                <a:latin typeface="Arial" panose="020B0604020202020204" pitchFamily="34" charset="0"/>
                <a:ea typeface="SimHei" panose="02010609060101010101" charset="-122"/>
              </a:defRPr>
            </a:lvl8pPr>
            <a:lvl9pPr marL="3886200" indent="-228600" eaLnBrk="0" fontAlgn="base" hangingPunct="0">
              <a:spcBef>
                <a:spcPct val="0"/>
              </a:spcBef>
              <a:spcAft>
                <a:spcPct val="0"/>
              </a:spcAft>
              <a:defRPr sz="3200" b="1">
                <a:solidFill>
                  <a:srgbClr val="4D4D4D"/>
                </a:solidFill>
                <a:latin typeface="Arial" panose="020B0604020202020204" pitchFamily="34" charset="0"/>
                <a:ea typeface="SimHei" panose="02010609060101010101" charset="-122"/>
              </a:defRPr>
            </a:lvl9pPr>
          </a:lstStyle>
          <a:p>
            <a:pPr marL="342900" indent="-342900">
              <a:lnSpc>
                <a:spcPct val="150000"/>
              </a:lnSpc>
              <a:buFont typeface="+mj-lt"/>
              <a:buAutoNum type="arabicPeriod"/>
            </a:pPr>
            <a:r>
              <a:rPr lang="en-US" altLang="zh-CN" sz="2000" b="0" dirty="0">
                <a:solidFill>
                  <a:schemeClr val="bg1">
                    <a:lumMod val="50000"/>
                  </a:schemeClr>
                </a:solidFill>
                <a:latin typeface="+mn-lt"/>
                <a:ea typeface="+mn-ea"/>
                <a:sym typeface="+mn-lt"/>
              </a:rPr>
              <a:t>Background and Signification</a:t>
            </a:r>
            <a:endParaRPr lang="en-US" altLang="zh-CN" sz="2000" b="0" dirty="0">
              <a:solidFill>
                <a:schemeClr val="bg1">
                  <a:lumMod val="50000"/>
                </a:schemeClr>
              </a:solidFill>
              <a:latin typeface="+mn-lt"/>
              <a:ea typeface="+mn-ea"/>
              <a:sym typeface="+mn-lt"/>
            </a:endParaRPr>
          </a:p>
          <a:p>
            <a:pPr marL="342900" indent="-342900">
              <a:lnSpc>
                <a:spcPct val="150000"/>
              </a:lnSpc>
              <a:buFont typeface="+mj-lt"/>
              <a:buAutoNum type="arabicPeriod"/>
            </a:pPr>
            <a:r>
              <a:rPr lang="en-US" altLang="zh-CN" sz="2000" b="0" dirty="0">
                <a:solidFill>
                  <a:schemeClr val="bg1">
                    <a:lumMod val="50000"/>
                  </a:schemeClr>
                </a:solidFill>
                <a:latin typeface="+mn-lt"/>
                <a:ea typeface="+mn-ea"/>
                <a:sym typeface="+mn-lt"/>
              </a:rPr>
              <a:t>Types of Nitrogen Removal Microbes </a:t>
            </a:r>
            <a:endParaRPr lang="en-US" altLang="zh-CN" sz="2000" b="0" dirty="0">
              <a:solidFill>
                <a:schemeClr val="bg1">
                  <a:lumMod val="50000"/>
                </a:schemeClr>
              </a:solidFill>
              <a:latin typeface="+mn-lt"/>
              <a:ea typeface="+mn-ea"/>
              <a:sym typeface="+mn-lt"/>
            </a:endParaRPr>
          </a:p>
          <a:p>
            <a:pPr marL="342900" indent="-342900">
              <a:lnSpc>
                <a:spcPct val="150000"/>
              </a:lnSpc>
              <a:buFont typeface="+mj-lt"/>
              <a:buAutoNum type="arabicPeriod"/>
            </a:pPr>
            <a:r>
              <a:rPr lang="en-US" sz="2000" b="0" dirty="0">
                <a:solidFill>
                  <a:schemeClr val="bg1">
                    <a:lumMod val="50000"/>
                  </a:schemeClr>
                </a:solidFill>
                <a:latin typeface="+mn-lt"/>
                <a:ea typeface="+mn-ea"/>
                <a:sym typeface="+mn-lt"/>
              </a:rPr>
              <a:t>Nitrification Microbes</a:t>
            </a:r>
            <a:endParaRPr lang="en-US" sz="2000" b="0" dirty="0">
              <a:solidFill>
                <a:schemeClr val="bg1">
                  <a:lumMod val="50000"/>
                </a:schemeClr>
              </a:solidFill>
              <a:latin typeface="+mn-lt"/>
              <a:ea typeface="+mn-ea"/>
              <a:sym typeface="+mn-lt"/>
            </a:endParaRPr>
          </a:p>
          <a:p>
            <a:pPr marL="342900" indent="-342900">
              <a:lnSpc>
                <a:spcPct val="150000"/>
              </a:lnSpc>
              <a:buFont typeface="+mj-lt"/>
              <a:buAutoNum type="arabicPeriod"/>
            </a:pPr>
            <a:r>
              <a:rPr lang="en-US" altLang="zh-CN" sz="2000" b="0" dirty="0">
                <a:solidFill>
                  <a:schemeClr val="bg1">
                    <a:lumMod val="50000"/>
                  </a:schemeClr>
                </a:solidFill>
                <a:latin typeface="+mn-lt"/>
                <a:ea typeface="+mn-ea"/>
                <a:sym typeface="+mn-lt"/>
              </a:rPr>
              <a:t>Newly identified complete ammonia oxidizers (Comammox)</a:t>
            </a:r>
            <a:endParaRPr lang="en-US" altLang="zh-CN" sz="2000" b="0" dirty="0">
              <a:solidFill>
                <a:schemeClr val="bg1">
                  <a:lumMod val="50000"/>
                </a:schemeClr>
              </a:solidFill>
              <a:latin typeface="+mn-lt"/>
              <a:ea typeface="+mn-ea"/>
              <a:sym typeface="+mn-lt"/>
            </a:endParaRPr>
          </a:p>
          <a:p>
            <a:pPr marL="342900" indent="-342900">
              <a:lnSpc>
                <a:spcPct val="150000"/>
              </a:lnSpc>
              <a:buFont typeface="+mj-lt"/>
              <a:buAutoNum type="arabicPeriod"/>
            </a:pPr>
            <a:r>
              <a:rPr lang="en-US" sz="2000" b="0" dirty="0">
                <a:solidFill>
                  <a:schemeClr val="bg1">
                    <a:lumMod val="50000"/>
                  </a:schemeClr>
                </a:solidFill>
                <a:latin typeface="+mn-lt"/>
                <a:ea typeface="+mn-ea"/>
                <a:sym typeface="+mn-lt"/>
              </a:rPr>
              <a:t>Denitrification Microbes</a:t>
            </a:r>
            <a:endParaRPr lang="zh-CN" altLang="en-US" sz="2000" b="0" dirty="0">
              <a:solidFill>
                <a:schemeClr val="bg1">
                  <a:lumMod val="50000"/>
                </a:schemeClr>
              </a:solidFill>
              <a:latin typeface="+mn-lt"/>
              <a:ea typeface="+mn-ea"/>
              <a:sym typeface="+mn-lt"/>
            </a:endParaRPr>
          </a:p>
          <a:p>
            <a:pPr marL="342900" indent="-342900">
              <a:lnSpc>
                <a:spcPct val="150000"/>
              </a:lnSpc>
              <a:buFont typeface="+mj-lt"/>
              <a:buAutoNum type="arabicPeriod"/>
            </a:pPr>
            <a:r>
              <a:rPr lang="en-US" altLang="zh-CN" sz="2000" b="0" dirty="0">
                <a:solidFill>
                  <a:schemeClr val="bg1">
                    <a:lumMod val="50000"/>
                  </a:schemeClr>
                </a:solidFill>
                <a:latin typeface="+mn-lt"/>
                <a:ea typeface="+mn-ea"/>
                <a:sym typeface="+mn-lt"/>
              </a:rPr>
              <a:t>Anammox Microbes</a:t>
            </a:r>
            <a:endParaRPr lang="en-US" altLang="zh-CN" sz="2000" b="0" dirty="0">
              <a:solidFill>
                <a:schemeClr val="bg1">
                  <a:lumMod val="50000"/>
                </a:schemeClr>
              </a:solidFill>
              <a:latin typeface="+mn-lt"/>
              <a:ea typeface="+mn-ea"/>
              <a:sym typeface="+mn-lt"/>
            </a:endParaRPr>
          </a:p>
          <a:p>
            <a:pPr indent="0">
              <a:lnSpc>
                <a:spcPct val="150000"/>
              </a:lnSpc>
              <a:buFont typeface="+mj-lt"/>
              <a:buNone/>
            </a:pPr>
            <a:endParaRPr lang="en-US" altLang="zh-CN" sz="2000" b="0" dirty="0">
              <a:solidFill>
                <a:schemeClr val="bg1">
                  <a:lumMod val="50000"/>
                </a:schemeClr>
              </a:solidFill>
              <a:latin typeface="+mn-lt"/>
              <a:ea typeface="+mn-ea"/>
              <a:sym typeface="+mn-lt"/>
            </a:endParaRPr>
          </a:p>
          <a:p>
            <a:pPr marL="342900" indent="-342900">
              <a:lnSpc>
                <a:spcPct val="150000"/>
              </a:lnSpc>
              <a:buFont typeface="+mj-lt"/>
              <a:buAutoNum type="arabicPeriod"/>
            </a:pPr>
            <a:endParaRPr lang="en-US" altLang="zh-CN" sz="2000" b="0" dirty="0">
              <a:solidFill>
                <a:schemeClr val="bg1">
                  <a:lumMod val="50000"/>
                </a:schemeClr>
              </a:solidFill>
              <a:latin typeface="+mn-lt"/>
              <a:ea typeface="+mn-ea"/>
              <a:sym typeface="+mn-lt"/>
            </a:endParaRPr>
          </a:p>
        </p:txBody>
      </p:sp>
      <p:cxnSp>
        <p:nvCxnSpPr>
          <p:cNvPr id="6" name="直接连接符 5"/>
          <p:cNvCxnSpPr/>
          <p:nvPr/>
        </p:nvCxnSpPr>
        <p:spPr>
          <a:xfrm>
            <a:off x="2741601" y="1780800"/>
            <a:ext cx="0" cy="4003616"/>
          </a:xfrm>
          <a:prstGeom prst="line">
            <a:avLst/>
          </a:prstGeom>
          <a:solidFill>
            <a:srgbClr val="FFCC00"/>
          </a:solidFill>
          <a:ln w="3175" cap="flat" cmpd="sng" algn="ctr">
            <a:solidFill>
              <a:schemeClr val="bg1">
                <a:lumMod val="75000"/>
              </a:schemeClr>
            </a:solidFill>
            <a:prstDash val="solid"/>
            <a:round/>
            <a:headEnd type="none" w="med" len="med"/>
            <a:tailEnd type="none" w="med" len="med"/>
          </a:ln>
          <a:effectLst/>
        </p:spPr>
      </p:cxnSp>
      <p:sp>
        <p:nvSpPr>
          <p:cNvPr id="7" name="išľïḋé"/>
          <p:cNvSpPr txBox="1"/>
          <p:nvPr/>
        </p:nvSpPr>
        <p:spPr>
          <a:xfrm>
            <a:off x="535667" y="1700808"/>
            <a:ext cx="2623091" cy="523220"/>
          </a:xfrm>
          <a:prstGeom prst="rect">
            <a:avLst/>
          </a:prstGeom>
          <a:solidFill>
            <a:schemeClr val="bg1"/>
          </a:solidFill>
        </p:spPr>
        <p:txBody>
          <a:bodyPr wrap="square" rtlCol="0">
            <a:spAutoFit/>
          </a:bodyPr>
          <a:lstStyle/>
          <a:p>
            <a:pPr algn="r"/>
            <a:r>
              <a:rPr lang="tr-TR" sz="2800" b="1" dirty="0">
                <a:solidFill>
                  <a:schemeClr val="accent1"/>
                </a:solidFill>
                <a:cs typeface="+mn-ea"/>
                <a:sym typeface="+mn-lt"/>
              </a:rPr>
              <a:t>CONTENTS</a:t>
            </a:r>
            <a:endParaRPr lang="tr-TR" sz="2800" b="1" dirty="0">
              <a:solidFill>
                <a:schemeClr val="accent1"/>
              </a:solidFill>
              <a:cs typeface="+mn-ea"/>
              <a:sym typeface="+mn-lt"/>
            </a:endParaRPr>
          </a:p>
        </p:txBody>
      </p:sp>
      <p:sp>
        <p:nvSpPr>
          <p:cNvPr id="4" name="poetry_91022"/>
          <p:cNvSpPr>
            <a:spLocks noChangeAspect="1"/>
          </p:cNvSpPr>
          <p:nvPr/>
        </p:nvSpPr>
        <p:spPr bwMode="auto">
          <a:xfrm>
            <a:off x="2139503" y="4867348"/>
            <a:ext cx="870506" cy="915667"/>
          </a:xfrm>
          <a:custGeom>
            <a:avLst/>
            <a:gdLst>
              <a:gd name="T0" fmla="*/ 3353 w 5127"/>
              <a:gd name="T1" fmla="*/ 1728 h 5401"/>
              <a:gd name="T2" fmla="*/ 2183 w 5127"/>
              <a:gd name="T3" fmla="*/ 1608 h 5401"/>
              <a:gd name="T4" fmla="*/ 3353 w 5127"/>
              <a:gd name="T5" fmla="*/ 1488 h 5401"/>
              <a:gd name="T6" fmla="*/ 3103 w 5127"/>
              <a:gd name="T7" fmla="*/ 2231 h 5401"/>
              <a:gd name="T8" fmla="*/ 3103 w 5127"/>
              <a:gd name="T9" fmla="*/ 1991 h 5401"/>
              <a:gd name="T10" fmla="*/ 2432 w 5127"/>
              <a:gd name="T11" fmla="*/ 2111 h 5401"/>
              <a:gd name="T12" fmla="*/ 3103 w 5127"/>
              <a:gd name="T13" fmla="*/ 2231 h 5401"/>
              <a:gd name="T14" fmla="*/ 3353 w 5127"/>
              <a:gd name="T15" fmla="*/ 2648 h 5401"/>
              <a:gd name="T16" fmla="*/ 2183 w 5127"/>
              <a:gd name="T17" fmla="*/ 2768 h 5401"/>
              <a:gd name="T18" fmla="*/ 3353 w 5127"/>
              <a:gd name="T19" fmla="*/ 2888 h 5401"/>
              <a:gd name="T20" fmla="*/ 2552 w 5127"/>
              <a:gd name="T21" fmla="*/ 3151 h 5401"/>
              <a:gd name="T22" fmla="*/ 2552 w 5127"/>
              <a:gd name="T23" fmla="*/ 3391 h 5401"/>
              <a:gd name="T24" fmla="*/ 3223 w 5127"/>
              <a:gd name="T25" fmla="*/ 3271 h 5401"/>
              <a:gd name="T26" fmla="*/ 2552 w 5127"/>
              <a:gd name="T27" fmla="*/ 3151 h 5401"/>
              <a:gd name="T28" fmla="*/ 4448 w 5127"/>
              <a:gd name="T29" fmla="*/ 1442 h 5401"/>
              <a:gd name="T30" fmla="*/ 4688 w 5127"/>
              <a:gd name="T31" fmla="*/ 1442 h 5401"/>
              <a:gd name="T32" fmla="*/ 3988 w 5127"/>
              <a:gd name="T33" fmla="*/ 0 h 5401"/>
              <a:gd name="T34" fmla="*/ 0 w 5127"/>
              <a:gd name="T35" fmla="*/ 604 h 5401"/>
              <a:gd name="T36" fmla="*/ 120 w 5127"/>
              <a:gd name="T37" fmla="*/ 1792 h 5401"/>
              <a:gd name="T38" fmla="*/ 686 w 5127"/>
              <a:gd name="T39" fmla="*/ 1672 h 5401"/>
              <a:gd name="T40" fmla="*/ 240 w 5127"/>
              <a:gd name="T41" fmla="*/ 1552 h 5401"/>
              <a:gd name="T42" fmla="*/ 604 w 5127"/>
              <a:gd name="T43" fmla="*/ 240 h 5401"/>
              <a:gd name="T44" fmla="*/ 968 w 5127"/>
              <a:gd name="T45" fmla="*/ 4179 h 5401"/>
              <a:gd name="T46" fmla="*/ 3904 w 5127"/>
              <a:gd name="T47" fmla="*/ 4879 h 5401"/>
              <a:gd name="T48" fmla="*/ 3904 w 5127"/>
              <a:gd name="T49" fmla="*/ 4639 h 5401"/>
              <a:gd name="T50" fmla="*/ 1208 w 5127"/>
              <a:gd name="T51" fmla="*/ 4179 h 5401"/>
              <a:gd name="T52" fmla="*/ 1086 w 5127"/>
              <a:gd name="T53" fmla="*/ 240 h 5401"/>
              <a:gd name="T54" fmla="*/ 4448 w 5127"/>
              <a:gd name="T55" fmla="*/ 700 h 5401"/>
              <a:gd name="T56" fmla="*/ 4568 w 5127"/>
              <a:gd name="T57" fmla="*/ 2000 h 5401"/>
              <a:gd name="T58" fmla="*/ 4568 w 5127"/>
              <a:gd name="T59" fmla="*/ 2240 h 5401"/>
              <a:gd name="T60" fmla="*/ 4887 w 5127"/>
              <a:gd name="T61" fmla="*/ 2340 h 5401"/>
              <a:gd name="T62" fmla="*/ 5007 w 5127"/>
              <a:gd name="T63" fmla="*/ 3838 h 5401"/>
              <a:gd name="T64" fmla="*/ 5127 w 5127"/>
              <a:gd name="T65" fmla="*/ 2340 h 5401"/>
              <a:gd name="T66" fmla="*/ 4568 w 5127"/>
              <a:gd name="T67" fmla="*/ 5139 h 5401"/>
              <a:gd name="T68" fmla="*/ 4448 w 5127"/>
              <a:gd name="T69" fmla="*/ 5281 h 5401"/>
              <a:gd name="T70" fmla="*/ 4688 w 5127"/>
              <a:gd name="T71" fmla="*/ 5281 h 5401"/>
              <a:gd name="T72" fmla="*/ 4568 w 5127"/>
              <a:gd name="T73" fmla="*/ 5139 h 5401"/>
              <a:gd name="T74" fmla="*/ 4448 w 5127"/>
              <a:gd name="T75" fmla="*/ 2559 h 5401"/>
              <a:gd name="T76" fmla="*/ 4568 w 5127"/>
              <a:gd name="T77" fmla="*/ 4974 h 5401"/>
              <a:gd name="T78" fmla="*/ 4688 w 5127"/>
              <a:gd name="T79" fmla="*/ 2559 h 5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127" h="5401">
                <a:moveTo>
                  <a:pt x="3473" y="1608"/>
                </a:moveTo>
                <a:cubicBezTo>
                  <a:pt x="3473" y="1674"/>
                  <a:pt x="3419" y="1728"/>
                  <a:pt x="3353" y="1728"/>
                </a:cubicBezTo>
                <a:lnTo>
                  <a:pt x="2303" y="1728"/>
                </a:lnTo>
                <a:cubicBezTo>
                  <a:pt x="2236" y="1728"/>
                  <a:pt x="2183" y="1674"/>
                  <a:pt x="2183" y="1608"/>
                </a:cubicBezTo>
                <a:cubicBezTo>
                  <a:pt x="2183" y="1542"/>
                  <a:pt x="2236" y="1488"/>
                  <a:pt x="2303" y="1488"/>
                </a:cubicBezTo>
                <a:lnTo>
                  <a:pt x="3353" y="1488"/>
                </a:lnTo>
                <a:cubicBezTo>
                  <a:pt x="3419" y="1488"/>
                  <a:pt x="3473" y="1542"/>
                  <a:pt x="3473" y="1608"/>
                </a:cubicBezTo>
                <a:close/>
                <a:moveTo>
                  <a:pt x="3103" y="2231"/>
                </a:moveTo>
                <a:cubicBezTo>
                  <a:pt x="3170" y="2231"/>
                  <a:pt x="3223" y="2178"/>
                  <a:pt x="3223" y="2111"/>
                </a:cubicBezTo>
                <a:cubicBezTo>
                  <a:pt x="3223" y="2045"/>
                  <a:pt x="3170" y="1991"/>
                  <a:pt x="3103" y="1991"/>
                </a:cubicBezTo>
                <a:lnTo>
                  <a:pt x="2552" y="1991"/>
                </a:lnTo>
                <a:cubicBezTo>
                  <a:pt x="2486" y="1991"/>
                  <a:pt x="2432" y="2045"/>
                  <a:pt x="2432" y="2111"/>
                </a:cubicBezTo>
                <a:cubicBezTo>
                  <a:pt x="2432" y="2178"/>
                  <a:pt x="2486" y="2231"/>
                  <a:pt x="2552" y="2231"/>
                </a:cubicBezTo>
                <a:lnTo>
                  <a:pt x="3103" y="2231"/>
                </a:lnTo>
                <a:close/>
                <a:moveTo>
                  <a:pt x="3473" y="2768"/>
                </a:moveTo>
                <a:cubicBezTo>
                  <a:pt x="3473" y="2701"/>
                  <a:pt x="3419" y="2648"/>
                  <a:pt x="3353" y="2648"/>
                </a:cubicBezTo>
                <a:lnTo>
                  <a:pt x="2303" y="2648"/>
                </a:lnTo>
                <a:cubicBezTo>
                  <a:pt x="2236" y="2648"/>
                  <a:pt x="2183" y="2701"/>
                  <a:pt x="2183" y="2768"/>
                </a:cubicBezTo>
                <a:cubicBezTo>
                  <a:pt x="2183" y="2834"/>
                  <a:pt x="2236" y="2888"/>
                  <a:pt x="2303" y="2888"/>
                </a:cubicBezTo>
                <a:lnTo>
                  <a:pt x="3353" y="2888"/>
                </a:lnTo>
                <a:cubicBezTo>
                  <a:pt x="3419" y="2888"/>
                  <a:pt x="3473" y="2834"/>
                  <a:pt x="3473" y="2768"/>
                </a:cubicBezTo>
                <a:close/>
                <a:moveTo>
                  <a:pt x="2552" y="3151"/>
                </a:moveTo>
                <a:cubicBezTo>
                  <a:pt x="2486" y="3151"/>
                  <a:pt x="2432" y="3205"/>
                  <a:pt x="2432" y="3271"/>
                </a:cubicBezTo>
                <a:cubicBezTo>
                  <a:pt x="2432" y="3338"/>
                  <a:pt x="2486" y="3391"/>
                  <a:pt x="2552" y="3391"/>
                </a:cubicBezTo>
                <a:lnTo>
                  <a:pt x="3103" y="3391"/>
                </a:lnTo>
                <a:cubicBezTo>
                  <a:pt x="3170" y="3391"/>
                  <a:pt x="3223" y="3338"/>
                  <a:pt x="3223" y="3271"/>
                </a:cubicBezTo>
                <a:cubicBezTo>
                  <a:pt x="3223" y="3205"/>
                  <a:pt x="3170" y="3151"/>
                  <a:pt x="3103" y="3151"/>
                </a:cubicBezTo>
                <a:lnTo>
                  <a:pt x="2552" y="3151"/>
                </a:lnTo>
                <a:close/>
                <a:moveTo>
                  <a:pt x="4448" y="700"/>
                </a:moveTo>
                <a:lnTo>
                  <a:pt x="4448" y="1442"/>
                </a:lnTo>
                <a:cubicBezTo>
                  <a:pt x="4448" y="1509"/>
                  <a:pt x="4501" y="1562"/>
                  <a:pt x="4568" y="1562"/>
                </a:cubicBezTo>
                <a:cubicBezTo>
                  <a:pt x="4634" y="1562"/>
                  <a:pt x="4688" y="1509"/>
                  <a:pt x="4688" y="1442"/>
                </a:cubicBezTo>
                <a:lnTo>
                  <a:pt x="4688" y="700"/>
                </a:lnTo>
                <a:cubicBezTo>
                  <a:pt x="4688" y="314"/>
                  <a:pt x="4374" y="0"/>
                  <a:pt x="3988" y="0"/>
                </a:cubicBezTo>
                <a:lnTo>
                  <a:pt x="604" y="0"/>
                </a:lnTo>
                <a:cubicBezTo>
                  <a:pt x="271" y="0"/>
                  <a:pt x="0" y="271"/>
                  <a:pt x="0" y="604"/>
                </a:cubicBezTo>
                <a:lnTo>
                  <a:pt x="0" y="1672"/>
                </a:lnTo>
                <a:cubicBezTo>
                  <a:pt x="0" y="1738"/>
                  <a:pt x="53" y="1792"/>
                  <a:pt x="120" y="1792"/>
                </a:cubicBezTo>
                <a:lnTo>
                  <a:pt x="566" y="1792"/>
                </a:lnTo>
                <a:cubicBezTo>
                  <a:pt x="632" y="1792"/>
                  <a:pt x="686" y="1738"/>
                  <a:pt x="686" y="1672"/>
                </a:cubicBezTo>
                <a:cubicBezTo>
                  <a:pt x="686" y="1606"/>
                  <a:pt x="632" y="1552"/>
                  <a:pt x="566" y="1552"/>
                </a:cubicBezTo>
                <a:lnTo>
                  <a:pt x="240" y="1552"/>
                </a:lnTo>
                <a:lnTo>
                  <a:pt x="240" y="604"/>
                </a:lnTo>
                <a:cubicBezTo>
                  <a:pt x="240" y="403"/>
                  <a:pt x="403" y="240"/>
                  <a:pt x="604" y="240"/>
                </a:cubicBezTo>
                <a:cubicBezTo>
                  <a:pt x="805" y="240"/>
                  <a:pt x="968" y="403"/>
                  <a:pt x="968" y="604"/>
                </a:cubicBezTo>
                <a:lnTo>
                  <a:pt x="968" y="4179"/>
                </a:lnTo>
                <a:cubicBezTo>
                  <a:pt x="968" y="4565"/>
                  <a:pt x="1282" y="4879"/>
                  <a:pt x="1668" y="4879"/>
                </a:cubicBezTo>
                <a:lnTo>
                  <a:pt x="3904" y="4879"/>
                </a:lnTo>
                <a:cubicBezTo>
                  <a:pt x="3970" y="4879"/>
                  <a:pt x="4024" y="4825"/>
                  <a:pt x="4024" y="4759"/>
                </a:cubicBezTo>
                <a:cubicBezTo>
                  <a:pt x="4024" y="4693"/>
                  <a:pt x="3970" y="4639"/>
                  <a:pt x="3904" y="4639"/>
                </a:cubicBezTo>
                <a:lnTo>
                  <a:pt x="1668" y="4639"/>
                </a:lnTo>
                <a:cubicBezTo>
                  <a:pt x="1415" y="4639"/>
                  <a:pt x="1208" y="4433"/>
                  <a:pt x="1208" y="4179"/>
                </a:cubicBezTo>
                <a:lnTo>
                  <a:pt x="1208" y="604"/>
                </a:lnTo>
                <a:cubicBezTo>
                  <a:pt x="1208" y="468"/>
                  <a:pt x="1163" y="341"/>
                  <a:pt x="1086" y="240"/>
                </a:cubicBezTo>
                <a:lnTo>
                  <a:pt x="3988" y="240"/>
                </a:lnTo>
                <a:cubicBezTo>
                  <a:pt x="4241" y="240"/>
                  <a:pt x="4448" y="446"/>
                  <a:pt x="4448" y="700"/>
                </a:cubicBezTo>
                <a:close/>
                <a:moveTo>
                  <a:pt x="4787" y="2000"/>
                </a:moveTo>
                <a:lnTo>
                  <a:pt x="4568" y="2000"/>
                </a:lnTo>
                <a:cubicBezTo>
                  <a:pt x="4501" y="2000"/>
                  <a:pt x="4448" y="2054"/>
                  <a:pt x="4448" y="2120"/>
                </a:cubicBezTo>
                <a:cubicBezTo>
                  <a:pt x="4448" y="2187"/>
                  <a:pt x="4501" y="2240"/>
                  <a:pt x="4568" y="2240"/>
                </a:cubicBezTo>
                <a:lnTo>
                  <a:pt x="4787" y="2240"/>
                </a:lnTo>
                <a:cubicBezTo>
                  <a:pt x="4842" y="2240"/>
                  <a:pt x="4887" y="2285"/>
                  <a:pt x="4887" y="2340"/>
                </a:cubicBezTo>
                <a:lnTo>
                  <a:pt x="4887" y="3718"/>
                </a:lnTo>
                <a:cubicBezTo>
                  <a:pt x="4887" y="3785"/>
                  <a:pt x="4941" y="3838"/>
                  <a:pt x="5007" y="3838"/>
                </a:cubicBezTo>
                <a:cubicBezTo>
                  <a:pt x="5073" y="3838"/>
                  <a:pt x="5127" y="3785"/>
                  <a:pt x="5127" y="3718"/>
                </a:cubicBezTo>
                <a:lnTo>
                  <a:pt x="5127" y="2340"/>
                </a:lnTo>
                <a:cubicBezTo>
                  <a:pt x="5127" y="2153"/>
                  <a:pt x="4975" y="2000"/>
                  <a:pt x="4787" y="2000"/>
                </a:cubicBezTo>
                <a:close/>
                <a:moveTo>
                  <a:pt x="4568" y="5139"/>
                </a:moveTo>
                <a:cubicBezTo>
                  <a:pt x="4501" y="5139"/>
                  <a:pt x="4448" y="5193"/>
                  <a:pt x="4448" y="5259"/>
                </a:cubicBezTo>
                <a:lnTo>
                  <a:pt x="4448" y="5281"/>
                </a:lnTo>
                <a:cubicBezTo>
                  <a:pt x="4448" y="5347"/>
                  <a:pt x="4501" y="5401"/>
                  <a:pt x="4568" y="5401"/>
                </a:cubicBezTo>
                <a:cubicBezTo>
                  <a:pt x="4634" y="5401"/>
                  <a:pt x="4688" y="5347"/>
                  <a:pt x="4688" y="5281"/>
                </a:cubicBezTo>
                <a:lnTo>
                  <a:pt x="4688" y="5259"/>
                </a:lnTo>
                <a:cubicBezTo>
                  <a:pt x="4688" y="5193"/>
                  <a:pt x="4634" y="5139"/>
                  <a:pt x="4568" y="5139"/>
                </a:cubicBezTo>
                <a:close/>
                <a:moveTo>
                  <a:pt x="4568" y="2439"/>
                </a:moveTo>
                <a:cubicBezTo>
                  <a:pt x="4501" y="2439"/>
                  <a:pt x="4448" y="2492"/>
                  <a:pt x="4448" y="2559"/>
                </a:cubicBezTo>
                <a:lnTo>
                  <a:pt x="4448" y="4854"/>
                </a:lnTo>
                <a:cubicBezTo>
                  <a:pt x="4448" y="4920"/>
                  <a:pt x="4501" y="4974"/>
                  <a:pt x="4568" y="4974"/>
                </a:cubicBezTo>
                <a:cubicBezTo>
                  <a:pt x="4634" y="4974"/>
                  <a:pt x="4688" y="4920"/>
                  <a:pt x="4688" y="4854"/>
                </a:cubicBezTo>
                <a:lnTo>
                  <a:pt x="4688" y="2559"/>
                </a:lnTo>
                <a:cubicBezTo>
                  <a:pt x="4688" y="2492"/>
                  <a:pt x="4634" y="2439"/>
                  <a:pt x="4568" y="2439"/>
                </a:cubicBezTo>
                <a:close/>
              </a:path>
            </a:pathLst>
          </a:custGeom>
          <a:solidFill>
            <a:schemeClr val="bg1">
              <a:lumMod val="85000"/>
            </a:schemeClr>
          </a:solidFill>
          <a:ln>
            <a:noFill/>
          </a:ln>
        </p:spPr>
        <p:txBody>
          <a:bodyPr/>
          <a:lstStyle/>
          <a:p>
            <a:endParaRPr lang="zh-CN" altLang="en-US">
              <a:solidFill>
                <a:schemeClr val="accent1"/>
              </a:solidFill>
              <a:cs typeface="+mn-ea"/>
              <a:sym typeface="+mn-lt"/>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275205" y="398145"/>
            <a:ext cx="6825615" cy="460375"/>
          </a:xfrm>
          <a:prstGeom prst="rect">
            <a:avLst/>
          </a:prstGeom>
          <a:noFill/>
        </p:spPr>
        <p:txBody>
          <a:bodyPr wrap="square" rtlCol="0" anchor="t">
            <a:spAutoFit/>
          </a:bodyPr>
          <a:p>
            <a:pPr algn="ctr"/>
            <a:r>
              <a:rPr lang="en-US" sz="2400" b="1">
                <a:solidFill>
                  <a:schemeClr val="accent4"/>
                </a:solidFill>
                <a:effectLst/>
              </a:rPr>
              <a:t>Anaerobic Ammonium Oxidation (ANAMMOX)</a:t>
            </a:r>
            <a:endParaRPr lang="en-US" sz="2400" b="1">
              <a:solidFill>
                <a:schemeClr val="accent4"/>
              </a:solidFill>
              <a:effectLst/>
            </a:endParaRPr>
          </a:p>
        </p:txBody>
      </p:sp>
      <p:sp>
        <p:nvSpPr>
          <p:cNvPr id="4" name="Text Box 3"/>
          <p:cNvSpPr txBox="1"/>
          <p:nvPr/>
        </p:nvSpPr>
        <p:spPr>
          <a:xfrm>
            <a:off x="1029970" y="1532890"/>
            <a:ext cx="10253980" cy="4831080"/>
          </a:xfrm>
          <a:prstGeom prst="rect">
            <a:avLst/>
          </a:prstGeom>
          <a:noFill/>
        </p:spPr>
        <p:txBody>
          <a:bodyPr wrap="square" rtlCol="0" anchor="t">
            <a:spAutoFit/>
          </a:bodyPr>
          <a:p>
            <a:pPr algn="just"/>
            <a:r>
              <a:rPr lang="en-US" sz="2800"/>
              <a:t>Anammox bacteria oxidize ammonium using nitrite as the electron acceptor. Nitrite can be obtained from nitritation (oxidizing ammonium to nitrite) and partial denitrification (reducing nitrate to nitrite).</a:t>
            </a:r>
            <a:endParaRPr lang="en-US" sz="2800"/>
          </a:p>
          <a:p>
            <a:pPr algn="just"/>
            <a:r>
              <a:rPr lang="en-US" sz="2800"/>
              <a:t>This unique method of oxidation in wastewater treatment has obvious advantages, for example oxygen demand is reduced by 60%, organic carbon demand is reduced by 100% and the sludge yield is reduced by 90%. Nearly energy-neutral or even energy-positive treatment schemes are possible, when anammox technology is included. Therefore, it has become a hot spot of water treatment research.</a:t>
            </a:r>
            <a:endParaRPr lang="en-US" sz="28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Picture 4"/>
          <p:cNvPicPr>
            <a:picLocks noChangeAspect="1"/>
          </p:cNvPicPr>
          <p:nvPr/>
        </p:nvPicPr>
        <p:blipFill>
          <a:blip r:embed="rId1"/>
          <a:srcRect l="-1815" r="58568"/>
          <a:stretch>
            <a:fillRect/>
          </a:stretch>
        </p:blipFill>
        <p:spPr>
          <a:xfrm>
            <a:off x="1402080" y="1644650"/>
            <a:ext cx="3796030" cy="4620260"/>
          </a:xfrm>
          <a:prstGeom prst="rect">
            <a:avLst/>
          </a:prstGeom>
        </p:spPr>
      </p:pic>
      <p:sp>
        <p:nvSpPr>
          <p:cNvPr id="6" name="Text Box 5"/>
          <p:cNvSpPr txBox="1"/>
          <p:nvPr/>
        </p:nvSpPr>
        <p:spPr>
          <a:xfrm>
            <a:off x="1358265" y="215265"/>
            <a:ext cx="9475470" cy="1322070"/>
          </a:xfrm>
          <a:prstGeom prst="rect">
            <a:avLst/>
          </a:prstGeom>
          <a:noFill/>
        </p:spPr>
        <p:txBody>
          <a:bodyPr wrap="square" rtlCol="0" anchor="t">
            <a:spAutoFit/>
          </a:bodyPr>
          <a:p>
            <a:pPr algn="just"/>
            <a:r>
              <a:rPr lang="en-US" sz="1600"/>
              <a:t>(A) Strategies for partial nitritation and anammox by ammonium oxidizing bacteria (AOB) and suppression of nitrite oxidizing bacteria (NOB). (B) Anammox process with the need of post denitrification treatment leading SNAD (simultaneous nitrification, anammox and denitrification) process (A). In</a:t>
            </a:r>
            <a:endParaRPr lang="en-US" sz="1600"/>
          </a:p>
          <a:p>
            <a:pPr algn="just"/>
            <a:r>
              <a:rPr lang="en-US" sz="1600"/>
              <a:t>SNAD process, ammonia is partially oxidized to form nitrite, and then anammox and denitrification together remove ammonia and nitrate, respectively.</a:t>
            </a:r>
            <a:endParaRPr lang="en-US" sz="1600"/>
          </a:p>
        </p:txBody>
      </p:sp>
      <p:pic>
        <p:nvPicPr>
          <p:cNvPr id="2" name="Picture 1"/>
          <p:cNvPicPr>
            <a:picLocks noChangeAspect="1"/>
          </p:cNvPicPr>
          <p:nvPr/>
        </p:nvPicPr>
        <p:blipFill>
          <a:blip r:embed="rId2"/>
          <a:stretch>
            <a:fillRect/>
          </a:stretch>
        </p:blipFill>
        <p:spPr>
          <a:xfrm>
            <a:off x="5916295" y="1611630"/>
            <a:ext cx="4419600" cy="451421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95"/>
          <p:cNvSpPr/>
          <p:nvPr/>
        </p:nvSpPr>
        <p:spPr>
          <a:xfrm>
            <a:off x="4472255" y="3325514"/>
            <a:ext cx="649514" cy="649514"/>
          </a:xfrm>
          <a:prstGeom prst="roundRect">
            <a:avLst/>
          </a:prstGeom>
          <a:solidFill>
            <a:srgbClr val="FFFFFF"/>
          </a:solidFill>
        </p:spPr>
        <p:txBody>
          <a:bodyPr wrap="none" rtlCol="0" anchor="ctr">
            <a:spAutoFit/>
          </a:bodyPr>
          <a:lstStyle/>
          <a:p>
            <a:pPr algn="ctr">
              <a:spcBef>
                <a:spcPct val="0"/>
              </a:spcBef>
            </a:pPr>
            <a:endParaRPr lang="zh-CN" altLang="en-US" sz="2000">
              <a:solidFill>
                <a:srgbClr val="222B33"/>
              </a:solidFill>
              <a:latin typeface="Microsoft YaHei" panose="020B0503020204020204" pitchFamily="34" charset="-122"/>
              <a:ea typeface="Microsoft YaHei" panose="020B0503020204020204" pitchFamily="34" charset="-122"/>
            </a:endParaRPr>
          </a:p>
        </p:txBody>
      </p:sp>
      <p:sp>
        <p:nvSpPr>
          <p:cNvPr id="12" name="圆角矩形 96"/>
          <p:cNvSpPr/>
          <p:nvPr/>
        </p:nvSpPr>
        <p:spPr>
          <a:xfrm>
            <a:off x="4472255" y="4470229"/>
            <a:ext cx="649514" cy="649514"/>
          </a:xfrm>
          <a:prstGeom prst="roundRect">
            <a:avLst/>
          </a:prstGeom>
          <a:solidFill>
            <a:srgbClr val="FFFFFF"/>
          </a:solidFill>
        </p:spPr>
        <p:txBody>
          <a:bodyPr wrap="none" rtlCol="0" anchor="ctr">
            <a:spAutoFit/>
          </a:bodyPr>
          <a:lstStyle/>
          <a:p>
            <a:pPr algn="ctr">
              <a:spcBef>
                <a:spcPct val="0"/>
              </a:spcBef>
            </a:pPr>
            <a:endParaRPr lang="zh-CN" altLang="en-US" sz="2000">
              <a:solidFill>
                <a:srgbClr val="222B33"/>
              </a:solidFill>
              <a:latin typeface="Microsoft YaHei" panose="020B0503020204020204" pitchFamily="34" charset="-122"/>
              <a:ea typeface="Microsoft YaHei" panose="020B0503020204020204" pitchFamily="34" charset="-122"/>
            </a:endParaRPr>
          </a:p>
        </p:txBody>
      </p:sp>
      <p:sp>
        <p:nvSpPr>
          <p:cNvPr id="18" name="圆角矩形 94"/>
          <p:cNvSpPr/>
          <p:nvPr/>
        </p:nvSpPr>
        <p:spPr>
          <a:xfrm>
            <a:off x="4472255" y="2180799"/>
            <a:ext cx="649514" cy="649514"/>
          </a:xfrm>
          <a:prstGeom prst="roundRect">
            <a:avLst/>
          </a:prstGeom>
          <a:solidFill>
            <a:srgbClr val="FFFFFF"/>
          </a:solidFill>
        </p:spPr>
        <p:txBody>
          <a:bodyPr wrap="none" rtlCol="0" anchor="ctr">
            <a:spAutoFit/>
          </a:bodyPr>
          <a:lstStyle/>
          <a:p>
            <a:pPr algn="ctr">
              <a:spcBef>
                <a:spcPct val="0"/>
              </a:spcBef>
            </a:pPr>
            <a:endParaRPr lang="zh-CN" altLang="en-US" sz="2000">
              <a:solidFill>
                <a:srgbClr val="222B33"/>
              </a:solidFill>
              <a:latin typeface="Microsoft YaHei" panose="020B0503020204020204" pitchFamily="34" charset="-122"/>
              <a:ea typeface="Microsoft YaHei" panose="020B0503020204020204" pitchFamily="34" charset="-122"/>
            </a:endParaRPr>
          </a:p>
        </p:txBody>
      </p:sp>
      <p:sp>
        <p:nvSpPr>
          <p:cNvPr id="27" name="矩形 26"/>
          <p:cNvSpPr/>
          <p:nvPr/>
        </p:nvSpPr>
        <p:spPr>
          <a:xfrm>
            <a:off x="5386547" y="2127794"/>
            <a:ext cx="1732053" cy="423545"/>
          </a:xfrm>
          <a:prstGeom prst="rect">
            <a:avLst/>
          </a:prstGeom>
        </p:spPr>
        <p:txBody>
          <a:bodyPr wrap="square">
            <a:spAutoFit/>
          </a:bodyPr>
          <a:lstStyle/>
          <a:p>
            <a:pPr>
              <a:lnSpc>
                <a:spcPct val="120000"/>
              </a:lnSpc>
              <a:spcBef>
                <a:spcPct val="0"/>
              </a:spcBef>
            </a:pPr>
            <a:r>
              <a:rPr lang="en-US" altLang="zh-CN">
                <a:solidFill>
                  <a:srgbClr val="FFFFFF"/>
                </a:solidFill>
                <a:latin typeface="Microsoft YaHei" panose="020B0503020204020204" pitchFamily="34" charset="-122"/>
                <a:ea typeface="Microsoft YaHei" panose="020B0503020204020204" pitchFamily="34" charset="-122"/>
              </a:rPr>
              <a:t>Add Title</a:t>
            </a:r>
            <a:endParaRPr lang="en-US" altLang="zh-CN">
              <a:solidFill>
                <a:srgbClr val="FFFFFF"/>
              </a:solidFill>
              <a:latin typeface="Microsoft YaHei" panose="020B0503020204020204" pitchFamily="34" charset="-122"/>
              <a:ea typeface="Microsoft YaHei" panose="020B0503020204020204" pitchFamily="34" charset="-122"/>
            </a:endParaRPr>
          </a:p>
        </p:txBody>
      </p:sp>
      <p:cxnSp>
        <p:nvCxnSpPr>
          <p:cNvPr id="28" name="直接连接符 27"/>
          <p:cNvCxnSpPr/>
          <p:nvPr/>
        </p:nvCxnSpPr>
        <p:spPr>
          <a:xfrm>
            <a:off x="5488595" y="2551151"/>
            <a:ext cx="314325" cy="0"/>
          </a:xfrm>
          <a:prstGeom prst="line">
            <a:avLst/>
          </a:prstGeom>
          <a:ln w="2857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5488595" y="3690394"/>
            <a:ext cx="314325" cy="0"/>
          </a:xfrm>
          <a:prstGeom prst="line">
            <a:avLst/>
          </a:prstGeom>
          <a:ln w="28575">
            <a:solidFill>
              <a:srgbClr val="FFFFFF"/>
            </a:solidFill>
          </a:ln>
        </p:spPr>
        <p:style>
          <a:lnRef idx="1">
            <a:schemeClr val="accent1"/>
          </a:lnRef>
          <a:fillRef idx="0">
            <a:schemeClr val="accent1"/>
          </a:fillRef>
          <a:effectRef idx="0">
            <a:schemeClr val="accent1"/>
          </a:effectRef>
          <a:fontRef idx="minor">
            <a:schemeClr val="tx1"/>
          </a:fontRef>
        </p:style>
      </p:cxnSp>
      <p:sp>
        <p:nvSpPr>
          <p:cNvPr id="32" name="PA_矩形 75"/>
          <p:cNvSpPr/>
          <p:nvPr>
            <p:custDataLst>
              <p:tags r:id="rId1"/>
            </p:custDataLst>
          </p:nvPr>
        </p:nvSpPr>
        <p:spPr>
          <a:xfrm>
            <a:off x="5386547" y="3715216"/>
            <a:ext cx="5000401" cy="92964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en-US" altLang="zh-CN" sz="1400" dirty="0">
                <a:solidFill>
                  <a:schemeClr val="bg1"/>
                </a:solidFill>
                <a:latin typeface="冬青黑体简体中文 W3" panose="020B0300000000000000" pitchFamily="34" charset="-122"/>
                <a:ea typeface="冬青黑体简体中文 W3" panose="020B0300000000000000" pitchFamily="34" charset="-122"/>
                <a:sym typeface="+mn-ea"/>
              </a:rPr>
              <a:t>Add Text Add Text Add Text Add Text Add Text Add Text Add Text</a:t>
            </a:r>
            <a:endParaRPr lang="en-US" altLang="zh-CN" sz="1400" dirty="0">
              <a:solidFill>
                <a:schemeClr val="bg1"/>
              </a:solidFill>
              <a:latin typeface="冬青黑体简体中文 W3" panose="020B0300000000000000" pitchFamily="34" charset="-122"/>
              <a:ea typeface="冬青黑体简体中文 W3" panose="020B0300000000000000" pitchFamily="34" charset="-122"/>
              <a:sym typeface="+mn-ea"/>
            </a:endParaRPr>
          </a:p>
          <a:p>
            <a:pPr>
              <a:lnSpc>
                <a:spcPct val="130000"/>
              </a:lnSpc>
            </a:pPr>
            <a:endParaRPr lang="zh-CN" altLang="en-US" sz="1400">
              <a:solidFill>
                <a:srgbClr val="FFFFFF"/>
              </a:solidFill>
              <a:latin typeface="冬青黑体简体中文 W3" panose="020B0300000000000000" pitchFamily="34" charset="-122"/>
              <a:ea typeface="冬青黑体简体中文 W3" panose="020B0300000000000000" pitchFamily="34" charset="-122"/>
            </a:endParaRPr>
          </a:p>
        </p:txBody>
      </p:sp>
      <p:cxnSp>
        <p:nvCxnSpPr>
          <p:cNvPr id="34" name="直接连接符 33"/>
          <p:cNvCxnSpPr/>
          <p:nvPr/>
        </p:nvCxnSpPr>
        <p:spPr>
          <a:xfrm>
            <a:off x="5488595" y="4833604"/>
            <a:ext cx="314325" cy="0"/>
          </a:xfrm>
          <a:prstGeom prst="line">
            <a:avLst/>
          </a:prstGeom>
          <a:ln w="28575">
            <a:solidFill>
              <a:srgbClr val="FFFFFF"/>
            </a:solidFill>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289435" y="545974"/>
            <a:ext cx="340519" cy="260145"/>
          </a:xfrm>
          <a:prstGeom prst="rect">
            <a:avLst/>
          </a:prstGeom>
          <a:solidFill>
            <a:schemeClr val="accent1">
              <a:lumMod val="75000"/>
            </a:schemeClr>
          </a:solid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 name="矩形 26"/>
          <p:cNvSpPr/>
          <p:nvPr/>
        </p:nvSpPr>
        <p:spPr>
          <a:xfrm>
            <a:off x="5386547" y="4409984"/>
            <a:ext cx="1732053" cy="423545"/>
          </a:xfrm>
          <a:prstGeom prst="rect">
            <a:avLst/>
          </a:prstGeom>
        </p:spPr>
        <p:txBody>
          <a:bodyPr wrap="square">
            <a:spAutoFit/>
          </a:bodyPr>
          <a:p>
            <a:pPr>
              <a:lnSpc>
                <a:spcPct val="120000"/>
              </a:lnSpc>
              <a:spcBef>
                <a:spcPct val="0"/>
              </a:spcBef>
            </a:pPr>
            <a:r>
              <a:rPr lang="en-US" altLang="zh-CN">
                <a:solidFill>
                  <a:srgbClr val="FFFFFF"/>
                </a:solidFill>
                <a:latin typeface="Microsoft YaHei" panose="020B0503020204020204" pitchFamily="34" charset="-122"/>
                <a:ea typeface="Microsoft YaHei" panose="020B0503020204020204" pitchFamily="34" charset="-122"/>
              </a:rPr>
              <a:t>Add Title</a:t>
            </a:r>
            <a:endParaRPr lang="en-US" altLang="zh-CN">
              <a:solidFill>
                <a:srgbClr val="FFFFFF"/>
              </a:solidFill>
              <a:latin typeface="Microsoft YaHei" panose="020B0503020204020204" pitchFamily="34" charset="-122"/>
              <a:ea typeface="Microsoft YaHei" panose="020B0503020204020204" pitchFamily="34" charset="-122"/>
            </a:endParaRPr>
          </a:p>
        </p:txBody>
      </p:sp>
      <p:sp>
        <p:nvSpPr>
          <p:cNvPr id="38" name="矩形 26"/>
          <p:cNvSpPr/>
          <p:nvPr/>
        </p:nvSpPr>
        <p:spPr>
          <a:xfrm>
            <a:off x="5386547" y="3254919"/>
            <a:ext cx="1732053" cy="423545"/>
          </a:xfrm>
          <a:prstGeom prst="rect">
            <a:avLst/>
          </a:prstGeom>
        </p:spPr>
        <p:txBody>
          <a:bodyPr wrap="square">
            <a:spAutoFit/>
          </a:bodyPr>
          <a:lstStyle/>
          <a:p>
            <a:pPr>
              <a:lnSpc>
                <a:spcPct val="120000"/>
              </a:lnSpc>
              <a:spcBef>
                <a:spcPct val="0"/>
              </a:spcBef>
            </a:pPr>
            <a:r>
              <a:rPr lang="en-US" altLang="zh-CN">
                <a:solidFill>
                  <a:srgbClr val="FFFFFF"/>
                </a:solidFill>
                <a:latin typeface="Microsoft YaHei" panose="020B0503020204020204" pitchFamily="34" charset="-122"/>
                <a:ea typeface="Microsoft YaHei" panose="020B0503020204020204" pitchFamily="34" charset="-122"/>
              </a:rPr>
              <a:t>Add Title</a:t>
            </a:r>
            <a:endParaRPr lang="en-US" altLang="zh-CN">
              <a:solidFill>
                <a:srgbClr val="FFFFFF"/>
              </a:solidFill>
              <a:latin typeface="Microsoft YaHei" panose="020B0503020204020204" pitchFamily="34" charset="-122"/>
              <a:ea typeface="Microsoft YaHei" panose="020B0503020204020204" pitchFamily="34" charset="-122"/>
            </a:endParaRPr>
          </a:p>
        </p:txBody>
      </p:sp>
      <p:sp>
        <p:nvSpPr>
          <p:cNvPr id="33" name="Text Box 32"/>
          <p:cNvSpPr txBox="1"/>
          <p:nvPr/>
        </p:nvSpPr>
        <p:spPr>
          <a:xfrm>
            <a:off x="1101725" y="900430"/>
            <a:ext cx="9578340" cy="1568450"/>
          </a:xfrm>
          <a:prstGeom prst="rect">
            <a:avLst/>
          </a:prstGeom>
          <a:noFill/>
        </p:spPr>
        <p:txBody>
          <a:bodyPr wrap="square" rtlCol="0" anchor="t">
            <a:spAutoFit/>
          </a:bodyPr>
          <a:p>
            <a:r>
              <a:rPr lang="en-US" sz="2400"/>
              <a:t>Six genera of anammox bacteria within the phylum Planctomycetes have been confirmed, including </a:t>
            </a:r>
            <a:r>
              <a:rPr lang="en-US" sz="2400">
                <a:solidFill>
                  <a:srgbClr val="00B050"/>
                </a:solidFill>
              </a:rPr>
              <a:t>Candidatus Kuenenia</a:t>
            </a:r>
            <a:r>
              <a:rPr lang="en-US" sz="2400"/>
              <a:t>, </a:t>
            </a:r>
            <a:r>
              <a:rPr lang="en-US" sz="2400">
                <a:solidFill>
                  <a:srgbClr val="00B050"/>
                </a:solidFill>
              </a:rPr>
              <a:t>Ca</a:t>
            </a:r>
            <a:r>
              <a:rPr lang="en-US" sz="2400"/>
              <a:t>.</a:t>
            </a:r>
            <a:r>
              <a:rPr lang="en-US" sz="2400">
                <a:solidFill>
                  <a:srgbClr val="00B050"/>
                </a:solidFill>
              </a:rPr>
              <a:t>Brocadia</a:t>
            </a:r>
            <a:r>
              <a:rPr lang="en-US" sz="2400"/>
              <a:t>, </a:t>
            </a:r>
            <a:r>
              <a:rPr lang="en-US" sz="2400">
                <a:solidFill>
                  <a:srgbClr val="00B050"/>
                </a:solidFill>
              </a:rPr>
              <a:t>Ca</a:t>
            </a:r>
            <a:r>
              <a:rPr lang="en-US" sz="2400"/>
              <a:t>.</a:t>
            </a:r>
            <a:r>
              <a:rPr lang="en-US" sz="2400">
                <a:solidFill>
                  <a:srgbClr val="00B050"/>
                </a:solidFill>
              </a:rPr>
              <a:t>Anammoxoglobus</a:t>
            </a:r>
            <a:r>
              <a:rPr lang="en-US" sz="2400"/>
              <a:t>, </a:t>
            </a:r>
            <a:r>
              <a:rPr lang="en-US" sz="2400">
                <a:solidFill>
                  <a:srgbClr val="00B050"/>
                </a:solidFill>
              </a:rPr>
              <a:t>Ca</a:t>
            </a:r>
            <a:r>
              <a:rPr lang="en-US" sz="2400"/>
              <a:t>.</a:t>
            </a:r>
            <a:r>
              <a:rPr lang="en-US" sz="2400">
                <a:solidFill>
                  <a:srgbClr val="00B050"/>
                </a:solidFill>
              </a:rPr>
              <a:t>Anammoximicrobium</a:t>
            </a:r>
            <a:r>
              <a:rPr lang="en-US" sz="2400"/>
              <a:t>, </a:t>
            </a:r>
            <a:r>
              <a:rPr lang="en-US" sz="2400">
                <a:solidFill>
                  <a:srgbClr val="00B050"/>
                </a:solidFill>
              </a:rPr>
              <a:t>Ca</a:t>
            </a:r>
            <a:r>
              <a:rPr lang="en-US" sz="2400"/>
              <a:t>.</a:t>
            </a:r>
            <a:r>
              <a:rPr lang="en-US" sz="2400">
                <a:solidFill>
                  <a:srgbClr val="00B050"/>
                </a:solidFill>
              </a:rPr>
              <a:t>Jettenia</a:t>
            </a:r>
            <a:r>
              <a:rPr lang="en-US" sz="2400"/>
              <a:t>, and Ca.Scalindua</a:t>
            </a:r>
            <a:endParaRPr lang="en-US" sz="2400"/>
          </a:p>
        </p:txBody>
      </p:sp>
      <p:sp>
        <p:nvSpPr>
          <p:cNvPr id="40" name="Text Box 39"/>
          <p:cNvSpPr txBox="1"/>
          <p:nvPr/>
        </p:nvSpPr>
        <p:spPr>
          <a:xfrm>
            <a:off x="3731895" y="350520"/>
            <a:ext cx="6072505" cy="460375"/>
          </a:xfrm>
          <a:prstGeom prst="rect">
            <a:avLst/>
          </a:prstGeom>
          <a:noFill/>
        </p:spPr>
        <p:txBody>
          <a:bodyPr wrap="none" rtlCol="0" anchor="t">
            <a:spAutoFit/>
          </a:bodyPr>
          <a:p>
            <a:r>
              <a:rPr lang="en-US" sz="2400" b="1">
                <a:solidFill>
                  <a:schemeClr val="accent4"/>
                </a:solidFill>
                <a:effectLst/>
                <a:sym typeface="+mn-ea"/>
              </a:rPr>
              <a:t>Diversity and habitat of anammox bacteria</a:t>
            </a:r>
            <a:endParaRPr lang="en-US" sz="2400" b="1">
              <a:solidFill>
                <a:schemeClr val="accent4"/>
              </a:solidFill>
              <a:effectLst/>
              <a:sym typeface="+mn-ea"/>
            </a:endParaRPr>
          </a:p>
        </p:txBody>
      </p:sp>
      <p:sp>
        <p:nvSpPr>
          <p:cNvPr id="41" name="Text Box 40"/>
          <p:cNvSpPr txBox="1"/>
          <p:nvPr/>
        </p:nvSpPr>
        <p:spPr>
          <a:xfrm>
            <a:off x="1101725" y="2325370"/>
            <a:ext cx="9911715" cy="4154170"/>
          </a:xfrm>
          <a:prstGeom prst="rect">
            <a:avLst/>
          </a:prstGeom>
          <a:noFill/>
        </p:spPr>
        <p:txBody>
          <a:bodyPr wrap="square" rtlCol="0" anchor="t">
            <a:spAutoFit/>
          </a:bodyPr>
          <a:p>
            <a:r>
              <a:rPr lang="en-US" sz="2400"/>
              <a:t>Among these, the first five types are commonly found in wastewater treatment and freshwater systems, </a:t>
            </a:r>
            <a:r>
              <a:rPr lang="en-US" sz="2400"/>
              <a:t>while the last one is commonly found in saline environments such as seawater and sediments. </a:t>
            </a:r>
            <a:endParaRPr lang="en-US" sz="2400"/>
          </a:p>
          <a:p>
            <a:endParaRPr lang="en-US" sz="2400"/>
          </a:p>
          <a:p>
            <a:r>
              <a:rPr lang="en-US" sz="2400"/>
              <a:t>Physiology and environmental factors affect the distribution of types of anammox bacteria significantly. </a:t>
            </a:r>
            <a:endParaRPr lang="en-US" sz="2400"/>
          </a:p>
          <a:p>
            <a:pPr marL="457200" indent="-457200">
              <a:buFont typeface="+mj-lt"/>
              <a:buAutoNum type="alphaLcParenR"/>
            </a:pPr>
            <a:r>
              <a:rPr lang="en-US" sz="2400"/>
              <a:t>under low nitrogen loading rate (NLR) conditions, Ca.Brocadia anammoxidans, Ca.Jettenia, Ca.Anammoxoglobus, and Ca.Kuenenia are dominant, </a:t>
            </a:r>
            <a:endParaRPr lang="en-US" sz="2400"/>
          </a:p>
          <a:p>
            <a:pPr marL="457200" indent="-457200">
              <a:buFont typeface="+mj-lt"/>
              <a:buAutoNum type="alphaLcParenR"/>
            </a:pPr>
            <a:r>
              <a:rPr lang="en-US" sz="2400"/>
              <a:t>while underhigh NLR conditions, Ca.Brocadia sinica and Ca.Kueneniastuttgartiensis dominate.</a:t>
            </a:r>
            <a:endParaRPr lang="en-US" sz="24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a:picLocks noChangeAspect="1"/>
          </p:cNvPicPr>
          <p:nvPr/>
        </p:nvPicPr>
        <p:blipFill>
          <a:blip r:embed="rId1"/>
          <a:stretch>
            <a:fillRect/>
          </a:stretch>
        </p:blipFill>
        <p:spPr>
          <a:xfrm>
            <a:off x="1378585" y="1155065"/>
            <a:ext cx="9257482" cy="5303520"/>
          </a:xfrm>
          <a:prstGeom prst="rect">
            <a:avLst/>
          </a:prstGeom>
        </p:spPr>
      </p:pic>
      <p:sp>
        <p:nvSpPr>
          <p:cNvPr id="3" name="Text Box 2"/>
          <p:cNvSpPr txBox="1"/>
          <p:nvPr/>
        </p:nvSpPr>
        <p:spPr>
          <a:xfrm>
            <a:off x="902970" y="280035"/>
            <a:ext cx="10448925" cy="829945"/>
          </a:xfrm>
          <a:prstGeom prst="rect">
            <a:avLst/>
          </a:prstGeom>
          <a:noFill/>
        </p:spPr>
        <p:txBody>
          <a:bodyPr wrap="square" rtlCol="0" anchor="t">
            <a:spAutoFit/>
          </a:bodyPr>
          <a:p>
            <a:pPr algn="ctr"/>
            <a:r>
              <a:rPr lang="en-US" sz="2400" b="1">
                <a:solidFill>
                  <a:schemeClr val="accent4"/>
                </a:solidFill>
                <a:effectLst/>
              </a:rPr>
              <a:t>Physiological characteristics of Brocadia anammoxidans</a:t>
            </a:r>
            <a:r>
              <a:rPr lang="en-US" b="1"/>
              <a:t>, </a:t>
            </a:r>
            <a:r>
              <a:rPr lang="en-US" sz="2400" b="1">
                <a:solidFill>
                  <a:schemeClr val="accent4"/>
                </a:solidFill>
                <a:effectLst/>
              </a:rPr>
              <a:t>Brocadia sinica</a:t>
            </a:r>
            <a:r>
              <a:rPr lang="en-US" b="1"/>
              <a:t>,</a:t>
            </a:r>
            <a:endParaRPr lang="en-US" b="1"/>
          </a:p>
          <a:p>
            <a:pPr algn="ctr"/>
            <a:r>
              <a:rPr lang="en-US" sz="2400" b="1">
                <a:solidFill>
                  <a:schemeClr val="accent4"/>
                </a:solidFill>
                <a:effectLst/>
              </a:rPr>
              <a:t>and Kuenenia stuttgartiensis</a:t>
            </a:r>
            <a:r>
              <a:rPr lang="en-US" b="1"/>
              <a:t>.</a:t>
            </a:r>
            <a:endParaRPr lang="en-US" b="1"/>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2793048" y="387350"/>
            <a:ext cx="5979160" cy="460375"/>
          </a:xfrm>
          <a:prstGeom prst="rect">
            <a:avLst/>
          </a:prstGeom>
          <a:noFill/>
        </p:spPr>
        <p:txBody>
          <a:bodyPr wrap="none" rtlCol="0" anchor="t">
            <a:spAutoFit/>
          </a:bodyPr>
          <a:p>
            <a:pPr algn="ctr"/>
            <a:r>
              <a:rPr lang="en-US" sz="2400" b="1">
                <a:solidFill>
                  <a:schemeClr val="accent4"/>
                </a:solidFill>
                <a:effectLst/>
                <a:sym typeface="+mn-ea"/>
              </a:rPr>
              <a:t>Purification theory of Anammox Bacterial </a:t>
            </a:r>
            <a:endParaRPr lang="en-US" sz="2400" b="1">
              <a:solidFill>
                <a:schemeClr val="accent4"/>
              </a:solidFill>
              <a:effectLst/>
              <a:sym typeface="+mn-ea"/>
            </a:endParaRPr>
          </a:p>
        </p:txBody>
      </p:sp>
      <p:sp>
        <p:nvSpPr>
          <p:cNvPr id="6" name="Text Box 5"/>
          <p:cNvSpPr txBox="1"/>
          <p:nvPr/>
        </p:nvSpPr>
        <p:spPr>
          <a:xfrm>
            <a:off x="248920" y="1167130"/>
            <a:ext cx="3850005" cy="2861310"/>
          </a:xfrm>
          <a:prstGeom prst="rect">
            <a:avLst/>
          </a:prstGeom>
          <a:noFill/>
        </p:spPr>
        <p:txBody>
          <a:bodyPr wrap="square" rtlCol="0" anchor="t">
            <a:spAutoFit/>
          </a:bodyPr>
          <a:p>
            <a:pPr algn="just"/>
            <a:r>
              <a:rPr lang="en-US" sz="2000">
                <a:latin typeface="DengXian" panose="02010600030101010101" charset="-122"/>
                <a:ea typeface="DengXian" panose="02010600030101010101" charset="-122"/>
              </a:rPr>
              <a:t>Anammox bacteria grow </a:t>
            </a:r>
            <a:r>
              <a:rPr lang="en-US" sz="2000"/>
              <a:t>on </a:t>
            </a:r>
            <a:r>
              <a:rPr lang="en-US" sz="2000">
                <a:latin typeface="DengXian" panose="02010600030101010101" charset="-122"/>
                <a:ea typeface="DengXian" panose="02010600030101010101" charset="-122"/>
              </a:rPr>
              <a:t>the conversion </a:t>
            </a:r>
            <a:r>
              <a:rPr lang="en-US" sz="2000"/>
              <a:t>of ammonium and nitrite with </a:t>
            </a:r>
            <a:r>
              <a:rPr lang="en-US" sz="2000">
                <a:latin typeface="DengXian" panose="02010600030101010101" charset="-122"/>
                <a:ea typeface="DengXian" panose="02010600030101010101" charset="-122"/>
              </a:rPr>
              <a:t>CO2</a:t>
            </a:r>
            <a:r>
              <a:rPr lang="en-US" sz="2000"/>
              <a:t>/</a:t>
            </a:r>
            <a:r>
              <a:rPr lang="en-US" sz="2000">
                <a:latin typeface="DengXian" panose="02010600030101010101" charset="-122"/>
                <a:ea typeface="DengXian" panose="02010600030101010101" charset="-122"/>
              </a:rPr>
              <a:t>bicarbonate as the sole carbon source. Operating under steady-state conditions in lab-scale bioreactors, the compounds are metabolized according to this overall equation</a:t>
            </a:r>
            <a:r>
              <a:rPr lang="en-US" sz="2000"/>
              <a:t>.</a:t>
            </a:r>
            <a:endParaRPr lang="en-US" sz="2000"/>
          </a:p>
        </p:txBody>
      </p:sp>
      <p:pic>
        <p:nvPicPr>
          <p:cNvPr id="7" name="Picture 6"/>
          <p:cNvPicPr>
            <a:picLocks noChangeAspect="1"/>
          </p:cNvPicPr>
          <p:nvPr/>
        </p:nvPicPr>
        <p:blipFill>
          <a:blip r:embed="rId1"/>
          <a:stretch>
            <a:fillRect/>
          </a:stretch>
        </p:blipFill>
        <p:spPr>
          <a:xfrm>
            <a:off x="4258945" y="1167130"/>
            <a:ext cx="6854825" cy="2713355"/>
          </a:xfrm>
          <a:prstGeom prst="rect">
            <a:avLst/>
          </a:prstGeom>
        </p:spPr>
      </p:pic>
      <p:sp>
        <p:nvSpPr>
          <p:cNvPr id="9" name="Text Box 8"/>
          <p:cNvSpPr txBox="1"/>
          <p:nvPr/>
        </p:nvSpPr>
        <p:spPr>
          <a:xfrm>
            <a:off x="245745" y="4229735"/>
            <a:ext cx="10888345" cy="1630045"/>
          </a:xfrm>
          <a:prstGeom prst="rect">
            <a:avLst/>
          </a:prstGeom>
          <a:noFill/>
        </p:spPr>
        <p:txBody>
          <a:bodyPr wrap="square" rtlCol="0" anchor="t">
            <a:spAutoFit/>
          </a:bodyPr>
          <a:p>
            <a:pPr algn="just"/>
            <a:r>
              <a:rPr lang="en-US" sz="2000">
                <a:latin typeface="DengXian" panose="02010600030101010101" charset="-122"/>
                <a:ea typeface="DengXian" panose="02010600030101010101" charset="-122"/>
                <a:sym typeface="+mn-ea"/>
              </a:rPr>
              <a:t>The overall reaction is </a:t>
            </a:r>
            <a:r>
              <a:rPr lang="en-US" sz="2000">
                <a:latin typeface="DengXian" panose="02010600030101010101" charset="-122"/>
                <a:ea typeface="DengXian" panose="02010600030101010101" charset="-122"/>
                <a:sym typeface="+mn-ea"/>
              </a:rPr>
              <a:t>the net sum of two partial reactions: the energy generating process, viz., the oxidation of ammonium coupled to nitrite reduction to make dinitrogen gas (Eq. 2), and bicarbonate fixation into cell biomass (CH</a:t>
            </a:r>
            <a:r>
              <a:rPr lang="en-US" sz="2000" baseline="-25000">
                <a:latin typeface="DengXian" panose="02010600030101010101" charset="-122"/>
                <a:ea typeface="DengXian" panose="02010600030101010101" charset="-122"/>
                <a:sym typeface="+mn-ea"/>
              </a:rPr>
              <a:t>2</a:t>
            </a:r>
            <a:r>
              <a:rPr lang="en-US" sz="2000">
                <a:latin typeface="DengXian" panose="02010600030101010101" charset="-122"/>
                <a:ea typeface="DengXian" panose="02010600030101010101" charset="-122"/>
                <a:sym typeface="+mn-ea"/>
              </a:rPr>
              <a:t>O</a:t>
            </a:r>
            <a:r>
              <a:rPr lang="en-US" sz="2000" baseline="-25000">
                <a:latin typeface="DengXian" panose="02010600030101010101" charset="-122"/>
                <a:ea typeface="DengXian" panose="02010600030101010101" charset="-122"/>
                <a:sym typeface="+mn-ea"/>
              </a:rPr>
              <a:t>0.5</a:t>
            </a:r>
            <a:r>
              <a:rPr lang="en-US" sz="2000">
                <a:latin typeface="DengXian" panose="02010600030101010101" charset="-122"/>
                <a:ea typeface="DengXian" panose="02010600030101010101" charset="-122"/>
                <a:sym typeface="+mn-ea"/>
              </a:rPr>
              <a:t>N0</a:t>
            </a:r>
            <a:r>
              <a:rPr lang="en-US" sz="2000" baseline="-25000">
                <a:latin typeface="DengXian" panose="02010600030101010101" charset="-122"/>
                <a:ea typeface="DengXian" panose="02010600030101010101" charset="-122"/>
                <a:sym typeface="+mn-ea"/>
              </a:rPr>
              <a:t>.15</a:t>
            </a:r>
            <a:r>
              <a:rPr lang="en-US" sz="2000">
                <a:latin typeface="DengXian" panose="02010600030101010101" charset="-122"/>
                <a:ea typeface="DengXian" panose="02010600030101010101" charset="-122"/>
                <a:sym typeface="+mn-ea"/>
              </a:rPr>
              <a:t>) (Eq. 3). One may note that both nitrogen atoms derive from two different substrates, ammonium and nitrite. Using 15N-labeled substrates (</a:t>
            </a:r>
            <a:r>
              <a:rPr lang="en-US" sz="2000" baseline="30000">
                <a:latin typeface="DengXian" panose="02010600030101010101" charset="-122"/>
                <a:ea typeface="DengXian" panose="02010600030101010101" charset="-122"/>
                <a:sym typeface="+mn-ea"/>
              </a:rPr>
              <a:t>15</a:t>
            </a:r>
            <a:r>
              <a:rPr lang="en-US" sz="2000">
                <a:latin typeface="DengXian" panose="02010600030101010101" charset="-122"/>
                <a:ea typeface="DengXian" panose="02010600030101010101" charset="-122"/>
                <a:sym typeface="+mn-ea"/>
              </a:rPr>
              <a:t>NH</a:t>
            </a:r>
            <a:r>
              <a:rPr lang="en-US" sz="2000" baseline="-25000">
                <a:latin typeface="DengXian" panose="02010600030101010101" charset="-122"/>
                <a:ea typeface="DengXian" panose="02010600030101010101" charset="-122"/>
                <a:sym typeface="+mn-ea"/>
              </a:rPr>
              <a:t>4</a:t>
            </a:r>
            <a:r>
              <a:rPr lang="en-US" sz="2000" baseline="30000">
                <a:latin typeface="DengXian" panose="02010600030101010101" charset="-122"/>
                <a:ea typeface="DengXian" panose="02010600030101010101" charset="-122"/>
                <a:sym typeface="+mn-ea"/>
              </a:rPr>
              <a:t>+</a:t>
            </a:r>
            <a:r>
              <a:rPr lang="en-US" sz="2000">
                <a:latin typeface="DengXian" panose="02010600030101010101" charset="-122"/>
                <a:ea typeface="DengXian" panose="02010600030101010101" charset="-122"/>
                <a:sym typeface="+mn-ea"/>
              </a:rPr>
              <a:t> or </a:t>
            </a:r>
            <a:r>
              <a:rPr lang="en-US" sz="2000" baseline="30000">
                <a:latin typeface="DengXian" panose="02010600030101010101" charset="-122"/>
                <a:ea typeface="DengXian" panose="02010600030101010101" charset="-122"/>
                <a:sym typeface="+mn-ea"/>
              </a:rPr>
              <a:t>15</a:t>
            </a:r>
            <a:r>
              <a:rPr lang="en-US" sz="2000">
                <a:latin typeface="DengXian" panose="02010600030101010101" charset="-122"/>
                <a:ea typeface="DengXian" panose="02010600030101010101" charset="-122"/>
                <a:sym typeface="+mn-ea"/>
              </a:rPr>
              <a:t>NO</a:t>
            </a:r>
            <a:r>
              <a:rPr lang="en-US" sz="2000" baseline="-25000">
                <a:latin typeface="DengXian" panose="02010600030101010101" charset="-122"/>
                <a:ea typeface="DengXian" panose="02010600030101010101" charset="-122"/>
                <a:sym typeface="+mn-ea"/>
              </a:rPr>
              <a:t>2</a:t>
            </a:r>
            <a:r>
              <a:rPr lang="en-US" sz="2000" baseline="30000">
                <a:latin typeface="DengXian" panose="02010600030101010101" charset="-122"/>
                <a:ea typeface="DengXian" panose="02010600030101010101" charset="-122"/>
                <a:sym typeface="+mn-ea"/>
              </a:rPr>
              <a:t>-</a:t>
            </a:r>
            <a:r>
              <a:rPr lang="en-US" sz="2000">
                <a:latin typeface="DengXian" panose="02010600030101010101" charset="-122"/>
                <a:ea typeface="DengXian" panose="02010600030101010101" charset="-122"/>
                <a:sym typeface="+mn-ea"/>
              </a:rPr>
              <a:t>), </a:t>
            </a:r>
            <a:r>
              <a:rPr lang="en-US" sz="2000" baseline="30000">
                <a:latin typeface="DengXian" panose="02010600030101010101" charset="-122"/>
                <a:ea typeface="DengXian" panose="02010600030101010101" charset="-122"/>
                <a:sym typeface="+mn-ea"/>
              </a:rPr>
              <a:t>29</a:t>
            </a:r>
            <a:r>
              <a:rPr lang="en-US" sz="2000">
                <a:latin typeface="DengXian" panose="02010600030101010101" charset="-122"/>
                <a:ea typeface="DengXian" panose="02010600030101010101" charset="-122"/>
                <a:sym typeface="+mn-ea"/>
              </a:rPr>
              <a:t>N</a:t>
            </a:r>
            <a:r>
              <a:rPr lang="en-US" sz="2000" baseline="-25000">
                <a:latin typeface="DengXian" panose="02010600030101010101" charset="-122"/>
                <a:ea typeface="DengXian" panose="02010600030101010101" charset="-122"/>
                <a:sym typeface="+mn-ea"/>
              </a:rPr>
              <a:t>2</a:t>
            </a:r>
            <a:r>
              <a:rPr lang="en-US" sz="2000">
                <a:latin typeface="DengXian" panose="02010600030101010101" charset="-122"/>
                <a:ea typeface="DengXian" panose="02010600030101010101" charset="-122"/>
                <a:sym typeface="+mn-ea"/>
              </a:rPr>
              <a:t> is the specific end product of the anammox reaction.</a:t>
            </a:r>
            <a:endParaRPr lang="en-US" sz="2000">
              <a:latin typeface="DengXian" panose="02010600030101010101" charset="-122"/>
              <a:ea typeface="DengXian" panose="02010600030101010101" charset="-122"/>
              <a:sym typeface="+mn-ea"/>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668655" y="1584960"/>
            <a:ext cx="10621010" cy="3784600"/>
          </a:xfrm>
          <a:prstGeom prst="rect">
            <a:avLst/>
          </a:prstGeom>
          <a:noFill/>
          <a:ln w="50800">
            <a:solidFill>
              <a:schemeClr val="accent1">
                <a:lumMod val="75000"/>
              </a:schemeClr>
            </a:solidFill>
          </a:ln>
        </p:spPr>
        <p:txBody>
          <a:bodyPr wrap="square" rtlCol="0" anchor="t">
            <a:spAutoFit/>
          </a:bodyPr>
          <a:p>
            <a:pPr algn="just">
              <a:buClrTx/>
              <a:buSzTx/>
              <a:buFontTx/>
              <a:buNone/>
            </a:pPr>
            <a:r>
              <a:rPr lang="en-US" sz="2000">
                <a:latin typeface="DengXian" panose="02010600030101010101" charset="-122"/>
                <a:ea typeface="DengXian" panose="02010600030101010101" charset="-122"/>
              </a:rPr>
              <a:t>Anammox microbes can be combined with other microbes and be applied to biological reactors for wastewater </a:t>
            </a:r>
            <a:r>
              <a:rPr lang="en-US" sz="2000">
                <a:latin typeface="DengXian" panose="02010600030101010101" charset="-122"/>
                <a:ea typeface="DengXian" panose="02010600030101010101" charset="-122"/>
              </a:rPr>
              <a:t>treatment. Anammox microbes can be applied to the following biological nitrogen removal technology:</a:t>
            </a:r>
            <a:endParaRPr lang="en-US" sz="2000">
              <a:latin typeface="DengXian" panose="02010600030101010101" charset="-122"/>
              <a:ea typeface="DengXian" panose="02010600030101010101" charset="-122"/>
            </a:endParaRPr>
          </a:p>
          <a:p>
            <a:pPr algn="just">
              <a:buClrTx/>
              <a:buSzTx/>
              <a:buFontTx/>
              <a:buNone/>
            </a:pPr>
            <a:endParaRPr lang="en-US" sz="2000">
              <a:latin typeface="DengXian" panose="02010600030101010101" charset="-122"/>
              <a:ea typeface="DengXian" panose="02010600030101010101" charset="-122"/>
            </a:endParaRPr>
          </a:p>
          <a:p>
            <a:pPr algn="just">
              <a:buClrTx/>
              <a:buSzTx/>
              <a:buFont typeface="+mj-lt"/>
              <a:buAutoNum type="arabicPeriod"/>
            </a:pPr>
            <a:r>
              <a:rPr lang="en-US" sz="2000">
                <a:latin typeface="DengXian" panose="02010600030101010101" charset="-122"/>
                <a:ea typeface="DengXian" panose="02010600030101010101" charset="-122"/>
              </a:rPr>
              <a:t>SNAD process (simultaneous partial nitrification, anammox, and denitrification):- It conducts 	three chemical reactions by three bacterial communities aerobic AOB, anammox, and 	denitrifying bacteria in a single reactor under oxygen limiting conditions.</a:t>
            </a:r>
            <a:endParaRPr lang="en-US" sz="2000">
              <a:latin typeface="DengXian" panose="02010600030101010101" charset="-122"/>
              <a:ea typeface="DengXian" panose="02010600030101010101" charset="-122"/>
            </a:endParaRPr>
          </a:p>
          <a:p>
            <a:pPr algn="just">
              <a:buClrTx/>
              <a:buSzTx/>
              <a:buFont typeface="+mj-lt"/>
              <a:buNone/>
            </a:pPr>
            <a:endParaRPr lang="en-US" sz="2000">
              <a:latin typeface="DengXian" panose="02010600030101010101" charset="-122"/>
              <a:ea typeface="DengXian" panose="02010600030101010101" charset="-122"/>
            </a:endParaRPr>
          </a:p>
          <a:p>
            <a:pPr algn="just">
              <a:buClrTx/>
              <a:buSzTx/>
              <a:buFont typeface="+mj-lt"/>
              <a:buNone/>
            </a:pPr>
            <a:r>
              <a:rPr lang="en-US" sz="2000">
                <a:latin typeface="DengXian" panose="02010600030101010101" charset="-122"/>
                <a:ea typeface="DengXian" panose="02010600030101010101" charset="-122"/>
              </a:rPr>
              <a:t>2.  SHARON (single reactor high activity ammonia removal over nitrite) anammox (two-reactor 	system)</a:t>
            </a:r>
            <a:endParaRPr lang="en-US" sz="2000">
              <a:latin typeface="DengXian" panose="02010600030101010101" charset="-122"/>
              <a:ea typeface="DengXian" panose="02010600030101010101" charset="-122"/>
            </a:endParaRPr>
          </a:p>
          <a:p>
            <a:pPr algn="just">
              <a:buClrTx/>
              <a:buSzTx/>
              <a:buFont typeface="+mj-lt"/>
              <a:buNone/>
            </a:pPr>
            <a:endParaRPr lang="en-US" sz="2000">
              <a:latin typeface="DengXian" panose="02010600030101010101" charset="-122"/>
              <a:ea typeface="DengXian" panose="02010600030101010101" charset="-122"/>
            </a:endParaRPr>
          </a:p>
          <a:p>
            <a:pPr algn="just">
              <a:buClrTx/>
              <a:buSzTx/>
              <a:buFont typeface="+mj-lt"/>
              <a:buNone/>
            </a:pPr>
            <a:r>
              <a:rPr lang="en-US" sz="2000">
                <a:latin typeface="DengXian" panose="02010600030101010101" charset="-122"/>
                <a:ea typeface="DengXian" panose="02010600030101010101" charset="-122"/>
              </a:rPr>
              <a:t>3.  CANON (completely autotrophic  nitrogen removal over nitrite in single reactor system)</a:t>
            </a:r>
            <a:endParaRPr lang="en-US" sz="2000">
              <a:latin typeface="DengXian" panose="02010600030101010101" charset="-122"/>
              <a:ea typeface="DengXian" panose="02010600030101010101" charset="-122"/>
            </a:endParaRPr>
          </a:p>
        </p:txBody>
      </p:sp>
      <p:sp>
        <p:nvSpPr>
          <p:cNvPr id="3" name="Text Box 2"/>
          <p:cNvSpPr txBox="1"/>
          <p:nvPr/>
        </p:nvSpPr>
        <p:spPr>
          <a:xfrm>
            <a:off x="2082165" y="365125"/>
            <a:ext cx="7794625" cy="460375"/>
          </a:xfrm>
          <a:prstGeom prst="rect">
            <a:avLst/>
          </a:prstGeom>
          <a:noFill/>
        </p:spPr>
        <p:txBody>
          <a:bodyPr wrap="none" rtlCol="0" anchor="t">
            <a:spAutoFit/>
          </a:bodyPr>
          <a:p>
            <a:pPr algn="l"/>
            <a:r>
              <a:rPr lang="en-US" sz="2400" b="1">
                <a:solidFill>
                  <a:schemeClr val="accent4"/>
                </a:solidFill>
                <a:effectLst/>
                <a:sym typeface="+mn-ea"/>
              </a:rPr>
              <a:t>Progress </a:t>
            </a:r>
            <a:r>
              <a:rPr lang="en-US" sz="2400" b="1">
                <a:solidFill>
                  <a:schemeClr val="accent4"/>
                </a:solidFill>
                <a:effectLst/>
                <a:sym typeface="+mn-ea"/>
              </a:rPr>
              <a:t>and </a:t>
            </a:r>
            <a:r>
              <a:rPr lang="en-US" sz="2400" b="1">
                <a:solidFill>
                  <a:schemeClr val="accent4"/>
                </a:solidFill>
                <a:effectLst/>
                <a:sym typeface="+mn-ea"/>
              </a:rPr>
              <a:t>Application</a:t>
            </a:r>
            <a:r>
              <a:rPr lang="en-US" sz="2400" b="1">
                <a:solidFill>
                  <a:schemeClr val="accent4"/>
                </a:solidFill>
                <a:effectLst/>
                <a:sym typeface="+mn-ea"/>
              </a:rPr>
              <a:t> study on</a:t>
            </a:r>
            <a:r>
              <a:rPr lang="en-US" sz="2400" b="1">
                <a:solidFill>
                  <a:schemeClr val="accent4"/>
                </a:solidFill>
                <a:effectLst/>
                <a:sym typeface="+mn-ea"/>
              </a:rPr>
              <a:t> Anammox Microbes</a:t>
            </a:r>
            <a:endParaRPr lang="en-US" sz="2400" b="1">
              <a:solidFill>
                <a:schemeClr val="accent4"/>
              </a:solidFill>
              <a:effectLst/>
              <a:sym typeface="+mn-ea"/>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14034"/>
          <p:cNvPicPr>
            <a:picLocks noChangeAspect="1"/>
          </p:cNvPicPr>
          <p:nvPr/>
        </p:nvPicPr>
        <p:blipFill>
          <a:blip r:embed="rId1"/>
          <a:srcRect t="816"/>
          <a:stretch>
            <a:fillRect/>
          </a:stretch>
        </p:blipFill>
        <p:spPr>
          <a:xfrm>
            <a:off x="0" y="-11430"/>
            <a:ext cx="12192000" cy="6869430"/>
          </a:xfrm>
          <a:prstGeom prst="rect">
            <a:avLst/>
          </a:prstGeom>
        </p:spPr>
      </p:pic>
      <p:sp>
        <p:nvSpPr>
          <p:cNvPr id="25" name="任意多边形 107"/>
          <p:cNvSpPr/>
          <p:nvPr/>
        </p:nvSpPr>
        <p:spPr>
          <a:xfrm>
            <a:off x="0" y="0"/>
            <a:ext cx="9769475" cy="6858000"/>
          </a:xfrm>
          <a:custGeom>
            <a:avLst/>
            <a:gdLst>
              <a:gd name="connsiteX0" fmla="*/ 0 w 7899400"/>
              <a:gd name="connsiteY0" fmla="*/ 0 h 6858000"/>
              <a:gd name="connsiteX1" fmla="*/ 3409947 w 7899400"/>
              <a:gd name="connsiteY1" fmla="*/ 0 h 6858000"/>
              <a:gd name="connsiteX2" fmla="*/ 7899400 w 7899400"/>
              <a:gd name="connsiteY2" fmla="*/ 6858000 h 6858000"/>
              <a:gd name="connsiteX3" fmla="*/ 0 w 7899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7899400" h="6858000">
                <a:moveTo>
                  <a:pt x="0" y="0"/>
                </a:moveTo>
                <a:lnTo>
                  <a:pt x="3409947" y="0"/>
                </a:lnTo>
                <a:lnTo>
                  <a:pt x="7899400" y="6858000"/>
                </a:lnTo>
                <a:lnTo>
                  <a:pt x="0" y="6858000"/>
                </a:lnTo>
                <a:close/>
              </a:path>
            </a:pathLst>
          </a:custGeom>
          <a:solidFill>
            <a:schemeClr val="accent1">
              <a:lumMod val="75000"/>
              <a:alpha val="8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1E3A93"/>
              </a:solidFill>
              <a:effectLst/>
              <a:uLnTx/>
              <a:uFillTx/>
              <a:latin typeface="DengXian" panose="02010600030101010101" charset="-122"/>
              <a:ea typeface="DengXian" panose="02010600030101010101" charset="-122"/>
              <a:cs typeface="+mn-cs"/>
            </a:endParaRPr>
          </a:p>
        </p:txBody>
      </p:sp>
      <p:sp>
        <p:nvSpPr>
          <p:cNvPr id="72" name="文本框 71"/>
          <p:cNvSpPr txBox="1"/>
          <p:nvPr/>
        </p:nvSpPr>
        <p:spPr>
          <a:xfrm>
            <a:off x="582930" y="2719705"/>
            <a:ext cx="6072505" cy="2122805"/>
          </a:xfrm>
          <a:prstGeom prst="rect">
            <a:avLst/>
          </a:prstGeom>
          <a:noFill/>
        </p:spPr>
        <p:txBody>
          <a:bodyPr wrap="square" rtlCol="0">
            <a:spAutoFit/>
          </a:bodyPr>
          <a:lstStyle/>
          <a:p>
            <a:pPr marL="0" marR="0" lvl="0" indent="0" algn="l" defTabSz="913765" rtl="0" eaLnBrk="1" fontAlgn="auto" latinLnBrk="0" hangingPunct="1">
              <a:lnSpc>
                <a:spcPct val="100000"/>
              </a:lnSpc>
              <a:spcBef>
                <a:spcPts val="0"/>
              </a:spcBef>
              <a:spcAft>
                <a:spcPts val="0"/>
              </a:spcAft>
              <a:buClrTx/>
              <a:buSzTx/>
              <a:buFontTx/>
              <a:buNone/>
              <a:defRPr/>
            </a:pPr>
            <a:r>
              <a:rPr lang="en-US" altLang="zh-CN" sz="6600" b="1">
                <a:solidFill>
                  <a:schemeClr val="bg1"/>
                </a:solidFill>
              </a:rPr>
              <a:t>Thank You</a:t>
            </a:r>
            <a:endParaRPr lang="en-US" altLang="zh-CN" sz="6600" b="1">
              <a:solidFill>
                <a:schemeClr val="bg1"/>
              </a:solidFill>
            </a:endParaRPr>
          </a:p>
          <a:p>
            <a:pPr marL="0" marR="0" lvl="0" indent="0" algn="l" defTabSz="913765" rtl="0" eaLnBrk="1" fontAlgn="auto" latinLnBrk="0" hangingPunct="1">
              <a:lnSpc>
                <a:spcPct val="100000"/>
              </a:lnSpc>
              <a:spcBef>
                <a:spcPts val="0"/>
              </a:spcBef>
              <a:spcAft>
                <a:spcPts val="0"/>
              </a:spcAft>
              <a:buClrTx/>
              <a:buSzTx/>
              <a:buFontTx/>
              <a:buNone/>
              <a:defRPr/>
            </a:pPr>
            <a:endParaRPr kumimoji="0" lang="en-US" altLang="zh-CN" sz="6600" b="1" i="0" u="none" strike="noStrike" kern="1200" cap="none" spc="0" normalizeH="0" baseline="0" noProof="0" dirty="0">
              <a:ln>
                <a:noFill/>
              </a:ln>
              <a:solidFill>
                <a:schemeClr val="bg1"/>
              </a:solidFill>
              <a:effectLst/>
              <a:uLnTx/>
              <a:uFillTx/>
              <a:latin typeface="Microsoft YaHei" panose="020B0503020204020204" pitchFamily="34" charset="-122"/>
              <a:ea typeface="Microsoft YaHei" panose="020B0503020204020204" pitchFamily="34" charset="-122"/>
              <a:cs typeface="+mn-cs"/>
            </a:endParaRPr>
          </a:p>
        </p:txBody>
      </p:sp>
      <p:sp>
        <p:nvSpPr>
          <p:cNvPr id="82" name="平行四边形 81"/>
          <p:cNvSpPr/>
          <p:nvPr/>
        </p:nvSpPr>
        <p:spPr>
          <a:xfrm flipH="1">
            <a:off x="6654800" y="2992755"/>
            <a:ext cx="3364230" cy="3865245"/>
          </a:xfrm>
          <a:prstGeom prst="parallelogram">
            <a:avLst>
              <a:gd name="adj" fmla="val 91551"/>
            </a:avLst>
          </a:pr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DengXian" panose="02010600030101010101" charset="-122"/>
              <a:ea typeface="DengXian" panose="02010600030101010101" charset="-122"/>
              <a:cs typeface="+mn-cs"/>
            </a:endParaRPr>
          </a:p>
        </p:txBody>
      </p:sp>
      <p:cxnSp>
        <p:nvCxnSpPr>
          <p:cNvPr id="17" name="直接连接符 16"/>
          <p:cNvCxnSpPr/>
          <p:nvPr/>
        </p:nvCxnSpPr>
        <p:spPr>
          <a:xfrm>
            <a:off x="774700" y="6223000"/>
            <a:ext cx="508000" cy="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PA_文本框 10"/>
          <p:cNvSpPr txBox="1"/>
          <p:nvPr>
            <p:custDataLst>
              <p:tags r:id="rId2"/>
            </p:custDataLst>
          </p:nvPr>
        </p:nvSpPr>
        <p:spPr>
          <a:xfrm>
            <a:off x="321310" y="4424680"/>
            <a:ext cx="7366000" cy="1568450"/>
          </a:xfrm>
          <a:prstGeom prst="rect">
            <a:avLst/>
          </a:prstGeom>
        </p:spPr>
        <p:txBody>
          <a:bodyPr wrap="square" rtlCol="0">
            <a:spAutoFit/>
          </a:bodyPr>
          <a:p>
            <a:r>
              <a:rPr lang="en-US" altLang="zh-CN" sz="3200" dirty="0">
                <a:solidFill>
                  <a:schemeClr val="bg1"/>
                </a:solidFill>
                <a:latin typeface="Century Gothic" panose="020B0502020202020204" pitchFamily="34" charset="0"/>
                <a:ea typeface="Microsoft YaHei" panose="020B0503020204020204" pitchFamily="34" charset="-122"/>
              </a:rPr>
              <a:t>Reporter: Sahr Emmanuel (伊曼沙)</a:t>
            </a:r>
            <a:endParaRPr lang="en-US" altLang="zh-CN" sz="3200" dirty="0">
              <a:solidFill>
                <a:schemeClr val="bg1"/>
              </a:solidFill>
              <a:latin typeface="Century Gothic" panose="020B0502020202020204" pitchFamily="34" charset="0"/>
              <a:ea typeface="Microsoft YaHei" panose="020B0503020204020204" pitchFamily="34" charset="-122"/>
            </a:endParaRPr>
          </a:p>
          <a:p>
            <a:r>
              <a:rPr lang="en-US" altLang="zh-CN" sz="3200" dirty="0">
                <a:solidFill>
                  <a:schemeClr val="bg1"/>
                </a:solidFill>
                <a:latin typeface="Century Gothic" panose="020B0502020202020204" pitchFamily="34" charset="0"/>
                <a:ea typeface="Microsoft YaHei" panose="020B0503020204020204" pitchFamily="34" charset="-122"/>
              </a:rPr>
              <a:t>M202161014     </a:t>
            </a:r>
            <a:endParaRPr lang="en-US" altLang="zh-CN" sz="3200" dirty="0">
              <a:solidFill>
                <a:schemeClr val="bg1"/>
              </a:solidFill>
              <a:latin typeface="Century Gothic" panose="020B0502020202020204" pitchFamily="34" charset="0"/>
              <a:ea typeface="Microsoft YaHei" panose="020B0503020204020204" pitchFamily="34" charset="-122"/>
            </a:endParaRPr>
          </a:p>
          <a:p>
            <a:r>
              <a:rPr lang="en-US" altLang="zh-CN" sz="3200" dirty="0">
                <a:solidFill>
                  <a:schemeClr val="bg1"/>
                </a:solidFill>
                <a:latin typeface="Century Gothic" panose="020B0502020202020204" pitchFamily="34" charset="0"/>
                <a:ea typeface="Microsoft YaHei" panose="020B0503020204020204" pitchFamily="34" charset="-122"/>
              </a:rPr>
              <a:t>Date: October 26, 2021</a:t>
            </a:r>
            <a:endParaRPr lang="en-US" altLang="zh-CN" sz="3200" dirty="0">
              <a:solidFill>
                <a:schemeClr val="bg1"/>
              </a:solidFill>
              <a:latin typeface="Century Gothic" panose="020B0502020202020204" pitchFamily="34" charset="0"/>
              <a:ea typeface="Microsoft YaHei" panose="020B0503020204020204" pitchFamily="3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406458" y="701675"/>
            <a:ext cx="4935220" cy="521970"/>
          </a:xfrm>
          <a:prstGeom prst="rect">
            <a:avLst/>
          </a:prstGeom>
          <a:noFill/>
        </p:spPr>
        <p:txBody>
          <a:bodyPr wrap="none" rtlCol="0" anchor="t">
            <a:spAutoFit/>
          </a:bodyPr>
          <a:p>
            <a:pPr algn="ctr"/>
            <a:r>
              <a:rPr lang="en-US" altLang="zh-CN" sz="2800" b="1" dirty="0">
                <a:solidFill>
                  <a:schemeClr val="bg1">
                    <a:lumMod val="50000"/>
                  </a:schemeClr>
                </a:solidFill>
                <a:sym typeface="+mn-lt"/>
              </a:rPr>
              <a:t>Background and Signification</a:t>
            </a:r>
            <a:endParaRPr lang="en-US" altLang="zh-CN" sz="2800" b="1" dirty="0">
              <a:solidFill>
                <a:schemeClr val="bg1">
                  <a:lumMod val="50000"/>
                </a:schemeClr>
              </a:solidFill>
              <a:sym typeface="+mn-lt"/>
            </a:endParaRPr>
          </a:p>
        </p:txBody>
      </p:sp>
      <p:sp>
        <p:nvSpPr>
          <p:cNvPr id="5" name="Text Box 4"/>
          <p:cNvSpPr txBox="1"/>
          <p:nvPr/>
        </p:nvSpPr>
        <p:spPr>
          <a:xfrm>
            <a:off x="1454785" y="1456690"/>
            <a:ext cx="10424160" cy="4297680"/>
          </a:xfrm>
          <a:prstGeom prst="rect">
            <a:avLst/>
          </a:prstGeom>
          <a:noFill/>
          <a:ln w="50800">
            <a:solidFill>
              <a:schemeClr val="accent1"/>
            </a:solidFill>
          </a:ln>
        </p:spPr>
        <p:txBody>
          <a:bodyPr wrap="square" rtlCol="0">
            <a:spAutoFit/>
          </a:bodyPr>
          <a:p>
            <a:pPr algn="just"/>
            <a:r>
              <a:rPr lang="en-US" sz="2400">
                <a:latin typeface="DengXian" panose="02010600030101010101" charset="-122"/>
                <a:ea typeface="DengXian" panose="02010600030101010101" charset="-122"/>
              </a:rPr>
              <a:t>Groundwater and surface waters are contaminated by nitrogen via numerous routes. Nitrogen exists in different oxidation states which makes the process of its removal from water complex and challenging. Adsorption or co-precipitation treatment is most often not feasible due to the stability and high solubility of nitrate, resulting in high energy and cost for treatment of nitrate-contaminated water. However, microbes have proven to be effective agent in transforming or removing nitrogen from wastewater. </a:t>
            </a:r>
            <a:r>
              <a:rPr lang="en-US" sz="2400">
                <a:latin typeface="DengXian" panose="02010600030101010101" charset="-122"/>
                <a:ea typeface="DengXian" panose="02010600030101010101" charset="-122"/>
                <a:sym typeface="+mn-ea"/>
              </a:rPr>
              <a:t>Biological approaches are known to effectively remove nitrogen compounds in wastewater. The activated sludge process, as the most common biological wastewater treatment method, was developed to enhance the effectiveness of nutrient removal. </a:t>
            </a:r>
            <a:endParaRPr lang="en-US" sz="2400">
              <a:latin typeface="DengXian" panose="02010600030101010101" charset="-122"/>
              <a:ea typeface="DengXian" panose="02010600030101010101" charset="-122"/>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2222463" y="415031"/>
            <a:ext cx="7747000" cy="521970"/>
          </a:xfrm>
          <a:prstGeom prst="rect">
            <a:avLst/>
          </a:prstGeom>
          <a:noFill/>
        </p:spPr>
        <p:txBody>
          <a:bodyPr wrap="none" rtlCol="0">
            <a:spAutoFit/>
          </a:bodyPr>
          <a:lstStyle/>
          <a:p>
            <a:pPr algn="l"/>
            <a:r>
              <a:rPr lang="en-US" altLang="zh-CN" sz="2800" b="1" dirty="0">
                <a:solidFill>
                  <a:schemeClr val="bg1">
                    <a:lumMod val="50000"/>
                  </a:schemeClr>
                </a:solidFill>
                <a:sym typeface="+mn-lt"/>
              </a:rPr>
              <a:t>Types of Nitrogen Removal Microbes  in Water</a:t>
            </a:r>
            <a:endParaRPr lang="en-US" altLang="zh-CN" sz="2800" b="1" dirty="0">
              <a:solidFill>
                <a:schemeClr val="bg1">
                  <a:lumMod val="50000"/>
                </a:schemeClr>
              </a:solidFill>
            </a:endParaRPr>
          </a:p>
        </p:txBody>
      </p:sp>
      <p:sp>
        <p:nvSpPr>
          <p:cNvPr id="2" name="矩形 1"/>
          <p:cNvSpPr/>
          <p:nvPr/>
        </p:nvSpPr>
        <p:spPr>
          <a:xfrm>
            <a:off x="289435" y="545974"/>
            <a:ext cx="340519" cy="260145"/>
          </a:xfrm>
          <a:prstGeom prst="rect">
            <a:avLst/>
          </a:prstGeom>
          <a:solidFill>
            <a:schemeClr val="accent1">
              <a:lumMod val="75000"/>
            </a:schemeClr>
          </a:solid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cxnSp>
        <p:nvCxnSpPr>
          <p:cNvPr id="41" name="Straight Connector 13"/>
          <p:cNvCxnSpPr/>
          <p:nvPr/>
        </p:nvCxnSpPr>
        <p:spPr>
          <a:xfrm>
            <a:off x="879679" y="6158533"/>
            <a:ext cx="4355261" cy="0"/>
          </a:xfrm>
          <a:prstGeom prst="line">
            <a:avLst/>
          </a:prstGeom>
          <a:ln w="3810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14"/>
          <p:cNvCxnSpPr/>
          <p:nvPr/>
        </p:nvCxnSpPr>
        <p:spPr>
          <a:xfrm>
            <a:off x="5224054" y="6158533"/>
            <a:ext cx="771911" cy="0"/>
          </a:xfrm>
          <a:prstGeom prst="line">
            <a:avLst/>
          </a:prstGeom>
          <a:ln w="38100">
            <a:solidFill>
              <a:srgbClr val="40A693"/>
            </a:solidFill>
          </a:ln>
        </p:spPr>
        <p:style>
          <a:lnRef idx="1">
            <a:schemeClr val="accent1"/>
          </a:lnRef>
          <a:fillRef idx="0">
            <a:schemeClr val="accent1"/>
          </a:fillRef>
          <a:effectRef idx="0">
            <a:schemeClr val="accent1"/>
          </a:effectRef>
          <a:fontRef idx="minor">
            <a:schemeClr val="tx1"/>
          </a:fontRef>
        </p:style>
      </p:cxnSp>
      <p:graphicFrame>
        <p:nvGraphicFramePr>
          <p:cNvPr id="4" name="Diagram 3"/>
          <p:cNvGraphicFramePr/>
          <p:nvPr/>
        </p:nvGraphicFramePr>
        <p:xfrm>
          <a:off x="5117465" y="1806575"/>
          <a:ext cx="5969000" cy="363283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5" name="Right Arrow 4"/>
          <p:cNvSpPr/>
          <p:nvPr/>
        </p:nvSpPr>
        <p:spPr>
          <a:xfrm>
            <a:off x="467995" y="2476500"/>
            <a:ext cx="4095115" cy="2063750"/>
          </a:xfrm>
          <a:prstGeom prst="rightArrow">
            <a:avLst/>
          </a:prstGeom>
          <a:scene3d>
            <a:camera prst="orthographicFront">
              <a:rot lat="20700000" lon="600000" rev="0"/>
            </a:camera>
            <a:lightRig rig="twoPt" dir="t">
              <a:rot lat="0" lon="0" rev="6000000"/>
            </a:lightRig>
          </a:scene3d>
          <a:sp3d contourW="12700" prstMaterial="metal"/>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p>
            <a:pPr algn="l"/>
            <a:r>
              <a:rPr lang="en-US" b="1">
                <a:solidFill>
                  <a:schemeClr val="tx1"/>
                </a:solidFill>
                <a:latin typeface="Times New Roman" panose="02020603050405020304" charset="0"/>
                <a:cs typeface="Times New Roman" panose="02020603050405020304" charset="0"/>
                <a:sym typeface="+mn-ea"/>
              </a:rPr>
              <a:t>Microbes</a:t>
            </a:r>
            <a:endParaRPr lang="en-US" b="1">
              <a:solidFill>
                <a:schemeClr val="tx1"/>
              </a:solidFill>
              <a:latin typeface="Times New Roman" panose="02020603050405020304" charset="0"/>
              <a:cs typeface="Times New Roman" panose="02020603050405020304" charset="0"/>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9"/>
          <p:cNvSpPr txBox="1"/>
          <p:nvPr/>
        </p:nvSpPr>
        <p:spPr>
          <a:xfrm>
            <a:off x="4399878" y="662681"/>
            <a:ext cx="2109470" cy="521970"/>
          </a:xfrm>
          <a:prstGeom prst="rect">
            <a:avLst/>
          </a:prstGeom>
          <a:noFill/>
        </p:spPr>
        <p:txBody>
          <a:bodyPr wrap="none" rtlCol="0">
            <a:spAutoFit/>
          </a:bodyPr>
          <a:lstStyle/>
          <a:p>
            <a:pPr lvl="0" algn="l">
              <a:lnSpc>
                <a:spcPct val="100000"/>
              </a:lnSpc>
              <a:spcBef>
                <a:spcPct val="0"/>
              </a:spcBef>
              <a:spcAft>
                <a:spcPct val="35000"/>
              </a:spcAft>
            </a:pPr>
            <a:r>
              <a:rPr lang="en-US" sz="2800" b="1">
                <a:solidFill>
                  <a:schemeClr val="accent4"/>
                </a:solidFill>
                <a:effectLst/>
                <a:sym typeface="+mn-ea"/>
              </a:rPr>
              <a:t>Nitrification</a:t>
            </a:r>
            <a:endParaRPr lang="en-US" altLang="en-US" sz="2400" b="1" dirty="0">
              <a:latin typeface="Microsoft YaHei Light" panose="020B0502040204020203" pitchFamily="34" charset="-122"/>
              <a:ea typeface="Microsoft YaHei Light" panose="020B0502040204020203" pitchFamily="34" charset="-122"/>
              <a:sym typeface="+mn-ea"/>
            </a:endParaRPr>
          </a:p>
        </p:txBody>
      </p:sp>
      <p:sp>
        <p:nvSpPr>
          <p:cNvPr id="21" name="矩形 20"/>
          <p:cNvSpPr/>
          <p:nvPr/>
        </p:nvSpPr>
        <p:spPr>
          <a:xfrm>
            <a:off x="289435" y="545974"/>
            <a:ext cx="340519" cy="260145"/>
          </a:xfrm>
          <a:prstGeom prst="rect">
            <a:avLst/>
          </a:prstGeom>
          <a:solidFill>
            <a:schemeClr val="accent1">
              <a:lumMod val="75000"/>
            </a:schemeClr>
          </a:solid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矩形 24"/>
          <p:cNvSpPr/>
          <p:nvPr/>
        </p:nvSpPr>
        <p:spPr>
          <a:xfrm>
            <a:off x="1753870" y="1836420"/>
            <a:ext cx="7842250" cy="2489200"/>
          </a:xfrm>
          <a:prstGeom prst="rect">
            <a:avLst/>
          </a:prstGeom>
          <a:noFill/>
        </p:spPr>
        <p:txBody>
          <a:bodyPr wrap="square" rtlCol="0">
            <a:spAutoFit/>
          </a:bodyPr>
          <a:lstStyle/>
          <a:p>
            <a:pPr algn="just">
              <a:lnSpc>
                <a:spcPct val="120000"/>
              </a:lnSpc>
            </a:pPr>
            <a:r>
              <a:rPr sz="2600" spc="-140" dirty="0">
                <a:latin typeface="Times New Roman" panose="02020603050405020304"/>
                <a:cs typeface="Times New Roman" panose="02020603050405020304"/>
              </a:rPr>
              <a:t>Nitrification refers to the process of biological conversion of ammonium to nitrate. This process uses Nitrosomonas bacteria to convert ammonium and ammonia into nitrite in two steps. Eventually, the process of nitrite conversion to nitrate is done by the use of Nitrobacter.</a:t>
            </a:r>
            <a:endParaRPr sz="2600" spc="-140" dirty="0">
              <a:latin typeface="Times New Roman" panose="02020603050405020304"/>
              <a:cs typeface="Times New Roman" panose="020206030504050203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object 3"/>
          <p:cNvSpPr txBox="1"/>
          <p:nvPr/>
        </p:nvSpPr>
        <p:spPr>
          <a:xfrm>
            <a:off x="838835" y="1294765"/>
            <a:ext cx="10514965" cy="5011420"/>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507365" marR="43180" indent="-457200">
              <a:lnSpc>
                <a:spcPct val="100000"/>
              </a:lnSpc>
              <a:spcBef>
                <a:spcPts val="100"/>
              </a:spcBef>
              <a:buClr>
                <a:srgbClr val="EFAC00"/>
              </a:buClr>
              <a:buSzPct val="80000"/>
              <a:buFont typeface="Wingdings" panose="05000000000000000000" charset="0"/>
              <a:buChar char="q"/>
              <a:tabLst>
                <a:tab pos="369570" algn="l"/>
              </a:tabLst>
            </a:pPr>
            <a:r>
              <a:rPr sz="2700" spc="-160" dirty="0">
                <a:latin typeface="+mn-ea"/>
                <a:cs typeface="+mn-ea"/>
              </a:rPr>
              <a:t>Known </a:t>
            </a:r>
            <a:r>
              <a:rPr sz="2700" spc="-215" dirty="0">
                <a:latin typeface="+mn-ea"/>
                <a:cs typeface="+mn-ea"/>
              </a:rPr>
              <a:t>as </a:t>
            </a:r>
            <a:r>
              <a:rPr sz="2700" spc="-80" dirty="0">
                <a:latin typeface="+mn-ea"/>
                <a:cs typeface="+mn-ea"/>
              </a:rPr>
              <a:t>the </a:t>
            </a:r>
            <a:r>
              <a:rPr sz="2700" b="1" dirty="0">
                <a:latin typeface="+mn-ea"/>
                <a:cs typeface="+mn-ea"/>
              </a:rPr>
              <a:t>nitrifying </a:t>
            </a:r>
            <a:r>
              <a:rPr sz="2700" b="1" spc="-25" dirty="0">
                <a:latin typeface="+mn-ea"/>
                <a:cs typeface="+mn-ea"/>
              </a:rPr>
              <a:t>bacteria </a:t>
            </a:r>
            <a:r>
              <a:rPr sz="2700" spc="-95" dirty="0">
                <a:latin typeface="+mn-ea"/>
                <a:cs typeface="+mn-ea"/>
              </a:rPr>
              <a:t>strictly </a:t>
            </a:r>
            <a:r>
              <a:rPr sz="2700" spc="-105" dirty="0">
                <a:latin typeface="+mn-ea"/>
                <a:cs typeface="+mn-ea"/>
              </a:rPr>
              <a:t>autotrophic.</a:t>
            </a:r>
            <a:endParaRPr sz="2700" spc="-105" dirty="0">
              <a:latin typeface="+mn-ea"/>
              <a:cs typeface="+mn-ea"/>
            </a:endParaRPr>
          </a:p>
          <a:p>
            <a:pPr marL="507365" marR="72390" indent="-457200">
              <a:lnSpc>
                <a:spcPct val="100000"/>
              </a:lnSpc>
              <a:buClr>
                <a:srgbClr val="EFAC00"/>
              </a:buClr>
              <a:buSzPct val="80000"/>
              <a:buFont typeface="Wingdings" panose="05000000000000000000" charset="0"/>
              <a:buChar char="q"/>
              <a:tabLst>
                <a:tab pos="369570" algn="l"/>
              </a:tabLst>
            </a:pPr>
            <a:r>
              <a:rPr sz="2700" spc="-105" dirty="0">
                <a:latin typeface="+mn-ea"/>
                <a:cs typeface="+mn-ea"/>
              </a:rPr>
              <a:t>Chemolitrophically </a:t>
            </a:r>
            <a:r>
              <a:rPr sz="2700" spc="-95" dirty="0">
                <a:latin typeface="+mn-ea"/>
                <a:cs typeface="+mn-ea"/>
              </a:rPr>
              <a:t>at </a:t>
            </a:r>
            <a:r>
              <a:rPr sz="2700" spc="-80" dirty="0">
                <a:latin typeface="+mn-ea"/>
                <a:cs typeface="+mn-ea"/>
              </a:rPr>
              <a:t>the </a:t>
            </a:r>
            <a:r>
              <a:rPr sz="2700" spc="-130" dirty="0">
                <a:latin typeface="+mn-ea"/>
                <a:cs typeface="+mn-ea"/>
              </a:rPr>
              <a:t>expense </a:t>
            </a:r>
            <a:r>
              <a:rPr lang="en-US" sz="2700" spc="-130" dirty="0">
                <a:latin typeface="+mn-ea"/>
                <a:cs typeface="+mn-ea"/>
              </a:rPr>
              <a:t>of </a:t>
            </a:r>
            <a:r>
              <a:rPr sz="2700" spc="-100" dirty="0" smtClean="0">
                <a:latin typeface="+mn-ea"/>
                <a:cs typeface="+mn-ea"/>
              </a:rPr>
              <a:t>reduced </a:t>
            </a:r>
            <a:r>
              <a:rPr sz="2700" spc="-135" dirty="0" smtClean="0">
                <a:latin typeface="+mn-ea"/>
                <a:cs typeface="+mn-ea"/>
              </a:rPr>
              <a:t>inorganic </a:t>
            </a:r>
            <a:r>
              <a:rPr sz="2700" spc="-95" dirty="0">
                <a:latin typeface="+mn-ea"/>
                <a:cs typeface="+mn-ea"/>
              </a:rPr>
              <a:t>nitrogen </a:t>
            </a:r>
            <a:r>
              <a:rPr sz="2700" spc="-140" dirty="0">
                <a:latin typeface="+mn-ea"/>
                <a:cs typeface="+mn-ea"/>
              </a:rPr>
              <a:t>compounds </a:t>
            </a:r>
            <a:r>
              <a:rPr sz="2700" spc="-110" dirty="0">
                <a:latin typeface="+mn-ea"/>
                <a:cs typeface="+mn-ea"/>
              </a:rPr>
              <a:t>(oxidation </a:t>
            </a:r>
            <a:r>
              <a:rPr sz="2700" spc="-160" dirty="0">
                <a:latin typeface="+mn-ea"/>
                <a:cs typeface="+mn-ea"/>
              </a:rPr>
              <a:t>of </a:t>
            </a:r>
            <a:r>
              <a:rPr sz="2700" spc="-165" dirty="0">
                <a:latin typeface="+mn-ea"/>
                <a:cs typeface="+mn-ea"/>
              </a:rPr>
              <a:t>ammonia  </a:t>
            </a:r>
            <a:r>
              <a:rPr sz="2700" spc="-40" dirty="0">
                <a:latin typeface="+mn-ea"/>
                <a:cs typeface="+mn-ea"/>
              </a:rPr>
              <a:t>to</a:t>
            </a:r>
            <a:r>
              <a:rPr sz="2700" spc="-75" dirty="0">
                <a:latin typeface="+mn-ea"/>
                <a:cs typeface="+mn-ea"/>
              </a:rPr>
              <a:t> </a:t>
            </a:r>
            <a:r>
              <a:rPr sz="2700" spc="-65" dirty="0">
                <a:latin typeface="+mn-ea"/>
                <a:cs typeface="+mn-ea"/>
              </a:rPr>
              <a:t>nitrates)</a:t>
            </a:r>
            <a:endParaRPr sz="2700" spc="-65" dirty="0">
              <a:latin typeface="+mn-ea"/>
              <a:cs typeface="+mn-ea"/>
            </a:endParaRPr>
          </a:p>
          <a:p>
            <a:pPr marL="507365" marR="72390" indent="-457200">
              <a:lnSpc>
                <a:spcPct val="100000"/>
              </a:lnSpc>
              <a:buClr>
                <a:srgbClr val="EFAC00"/>
              </a:buClr>
              <a:buSzPct val="80000"/>
              <a:buFont typeface="Wingdings" panose="05000000000000000000" charset="0"/>
              <a:buChar char="q"/>
              <a:tabLst>
                <a:tab pos="369570" algn="l"/>
              </a:tabLst>
            </a:pPr>
            <a:r>
              <a:rPr sz="2700" spc="-105" dirty="0">
                <a:latin typeface="+mn-ea"/>
                <a:cs typeface="+mn-ea"/>
                <a:sym typeface="+mn-ea"/>
              </a:rPr>
              <a:t>There are currently four</a:t>
            </a:r>
            <a:r>
              <a:rPr lang="en-US" sz="2700" spc="-105" dirty="0">
                <a:latin typeface="+mn-ea"/>
                <a:cs typeface="+mn-ea"/>
                <a:sym typeface="+mn-ea"/>
              </a:rPr>
              <a:t> major</a:t>
            </a:r>
            <a:r>
              <a:rPr sz="2700" spc="-105" dirty="0">
                <a:latin typeface="+mn-ea"/>
                <a:cs typeface="+mn-ea"/>
                <a:sym typeface="+mn-ea"/>
              </a:rPr>
              <a:t> genera accepted in the family. The genus Nitrobacter</a:t>
            </a:r>
            <a:r>
              <a:rPr lang="en-US" sz="2700" spc="-105" dirty="0">
                <a:latin typeface="+mn-ea"/>
                <a:cs typeface="+mn-ea"/>
                <a:sym typeface="+mn-ea"/>
              </a:rPr>
              <a:t>, </a:t>
            </a:r>
            <a:r>
              <a:rPr sz="2700" spc="-105" dirty="0">
                <a:latin typeface="+mn-ea"/>
                <a:cs typeface="+mn-ea"/>
                <a:sym typeface="+mn-ea"/>
              </a:rPr>
              <a:t>Nitrospina, Nitrococcus and Nitrosipra. </a:t>
            </a:r>
            <a:endParaRPr sz="2700" spc="-105" dirty="0">
              <a:latin typeface="+mn-ea"/>
              <a:cs typeface="+mn-ea"/>
              <a:sym typeface="+mn-ea"/>
            </a:endParaRPr>
          </a:p>
          <a:p>
            <a:pPr marL="507365" marR="72390" indent="-457200">
              <a:lnSpc>
                <a:spcPct val="100000"/>
              </a:lnSpc>
              <a:buClr>
                <a:srgbClr val="EFAC00"/>
              </a:buClr>
              <a:buSzPct val="80000"/>
              <a:buFont typeface="Wingdings" panose="05000000000000000000" charset="0"/>
              <a:buChar char="q"/>
              <a:tabLst>
                <a:tab pos="369570" algn="l"/>
              </a:tabLst>
            </a:pPr>
            <a:r>
              <a:rPr sz="2700" spc="-105" dirty="0">
                <a:latin typeface="+mn-ea"/>
                <a:cs typeface="+mn-ea"/>
                <a:sym typeface="+mn-ea"/>
              </a:rPr>
              <a:t>The GC content of the DNA is 50-62 mol%.</a:t>
            </a:r>
            <a:endParaRPr sz="2700" spc="-105" dirty="0">
              <a:latin typeface="+mn-ea"/>
              <a:cs typeface="+mn-ea"/>
              <a:sym typeface="+mn-ea"/>
            </a:endParaRPr>
          </a:p>
          <a:p>
            <a:pPr marL="507365" marR="72390" indent="-457200">
              <a:lnSpc>
                <a:spcPct val="100000"/>
              </a:lnSpc>
              <a:buClr>
                <a:srgbClr val="EFAC00"/>
              </a:buClr>
              <a:buSzPct val="80000"/>
              <a:buFont typeface="Wingdings" panose="05000000000000000000" charset="0"/>
              <a:buChar char="q"/>
              <a:tabLst>
                <a:tab pos="369570" algn="l"/>
              </a:tabLst>
            </a:pPr>
            <a:r>
              <a:rPr sz="2700" spc="-105" dirty="0">
                <a:latin typeface="+mn-ea"/>
                <a:cs typeface="+mn-ea"/>
                <a:sym typeface="+mn-ea"/>
              </a:rPr>
              <a:t>Ammonia-oxidizing bacteria-the nitrosifyers (Nitrosification)</a:t>
            </a:r>
            <a:endParaRPr sz="2700" spc="-105" dirty="0">
              <a:latin typeface="+mn-ea"/>
              <a:cs typeface="+mn-ea"/>
              <a:sym typeface="+mn-ea"/>
            </a:endParaRPr>
          </a:p>
          <a:p>
            <a:pPr marL="507365" marR="72390" indent="-457200">
              <a:lnSpc>
                <a:spcPct val="100000"/>
              </a:lnSpc>
              <a:buClr>
                <a:srgbClr val="EFAC00"/>
              </a:buClr>
              <a:buSzPct val="80000"/>
              <a:buFont typeface="Wingdings" panose="05000000000000000000" charset="0"/>
              <a:buChar char="q"/>
              <a:tabLst>
                <a:tab pos="369570" algn="l"/>
              </a:tabLst>
            </a:pPr>
            <a:r>
              <a:rPr sz="2700" spc="-105" dirty="0">
                <a:latin typeface="+mn-ea"/>
                <a:cs typeface="+mn-ea"/>
                <a:sym typeface="+mn-ea"/>
              </a:rPr>
              <a:t>Nitrate-oxidizing bacteria-the nitrifying (Nitrification)</a:t>
            </a:r>
            <a:endParaRPr sz="2700" spc="-105" dirty="0">
              <a:latin typeface="+mn-ea"/>
              <a:cs typeface="+mn-ea"/>
              <a:sym typeface="+mn-ea"/>
            </a:endParaRPr>
          </a:p>
          <a:p>
            <a:pPr marL="507365" marR="72390" indent="-457200">
              <a:lnSpc>
                <a:spcPct val="100000"/>
              </a:lnSpc>
              <a:buClr>
                <a:srgbClr val="EFAC00"/>
              </a:buClr>
              <a:buSzPct val="80000"/>
              <a:buFont typeface="Wingdings" panose="05000000000000000000" charset="0"/>
              <a:buChar char="q"/>
              <a:tabLst>
                <a:tab pos="369570" algn="l"/>
              </a:tabLst>
            </a:pPr>
            <a:r>
              <a:rPr sz="2700" spc="-105" dirty="0">
                <a:latin typeface="+mn-ea"/>
                <a:cs typeface="+mn-ea"/>
                <a:sym typeface="+mn-ea"/>
              </a:rPr>
              <a:t>Higher plants cannot utilize nitrites as their source of nitrogen.</a:t>
            </a:r>
            <a:endParaRPr sz="2700" spc="-105" dirty="0">
              <a:latin typeface="+mn-ea"/>
              <a:cs typeface="+mn-ea"/>
              <a:sym typeface="+mn-ea"/>
            </a:endParaRPr>
          </a:p>
          <a:p>
            <a:pPr marL="507365" marR="72390" indent="-457200">
              <a:lnSpc>
                <a:spcPct val="100000"/>
              </a:lnSpc>
              <a:buClr>
                <a:srgbClr val="EFAC00"/>
              </a:buClr>
              <a:buSzPct val="80000"/>
              <a:buFont typeface="Wingdings" panose="05000000000000000000" charset="0"/>
              <a:buChar char="q"/>
              <a:tabLst>
                <a:tab pos="369570" algn="l"/>
              </a:tabLst>
            </a:pPr>
            <a:r>
              <a:rPr sz="2700" spc="-105" dirty="0">
                <a:latin typeface="+mn-ea"/>
                <a:cs typeface="+mn-ea"/>
                <a:sym typeface="+mn-ea"/>
              </a:rPr>
              <a:t>Nitrate is the most useful form of nitrogen in agricultural purposes.  Nitrobacter oxidizes nitrite to nitrates. </a:t>
            </a:r>
            <a:endParaRPr sz="2700" spc="-105" dirty="0">
              <a:latin typeface="+mn-ea"/>
              <a:cs typeface="+mn-ea"/>
              <a:sym typeface="+mn-ea"/>
            </a:endParaRPr>
          </a:p>
          <a:p>
            <a:pPr marR="17780">
              <a:lnSpc>
                <a:spcPct val="100000"/>
              </a:lnSpc>
              <a:spcBef>
                <a:spcPts val="100"/>
              </a:spcBef>
            </a:pPr>
            <a:endParaRPr sz="2700" dirty="0">
              <a:latin typeface="+mn-ea"/>
              <a:cs typeface="+mn-ea"/>
            </a:endParaRPr>
          </a:p>
        </p:txBody>
      </p:sp>
      <p:sp>
        <p:nvSpPr>
          <p:cNvPr id="2" name="Text Box 1"/>
          <p:cNvSpPr txBox="1"/>
          <p:nvPr/>
        </p:nvSpPr>
        <p:spPr>
          <a:xfrm>
            <a:off x="4749165" y="595630"/>
            <a:ext cx="3305175" cy="521970"/>
          </a:xfrm>
          <a:prstGeom prst="rect">
            <a:avLst/>
          </a:prstGeom>
          <a:noFill/>
        </p:spPr>
        <p:txBody>
          <a:bodyPr wrap="none" rtlCol="0" anchor="t">
            <a:spAutoFit/>
            <a:scene3d>
              <a:camera prst="orthographicFront"/>
              <a:lightRig rig="soft" dir="t">
                <a:rot lat="0" lon="0" rev="15600000"/>
              </a:lightRig>
            </a:scene3d>
            <a:sp3d extrusionH="57150" prstMaterial="softEdge">
              <a:bevelT w="25400" h="38100"/>
            </a:sp3d>
          </a:bodyPr>
          <a:p>
            <a:pPr lvl="0">
              <a:lnSpc>
                <a:spcPct val="100000"/>
              </a:lnSpc>
              <a:spcBef>
                <a:spcPct val="0"/>
              </a:spcBef>
              <a:spcAft>
                <a:spcPct val="35000"/>
              </a:spcAft>
            </a:pPr>
            <a:r>
              <a:rPr lang="en-US" sz="2800" b="1">
                <a:solidFill>
                  <a:schemeClr val="accent4"/>
                </a:solidFill>
                <a:effectLst/>
                <a:sym typeface="+mn-ea"/>
              </a:rPr>
              <a:t>Nitrifying Microbes</a:t>
            </a:r>
            <a:endParaRPr lang="en-US" sz="2800" b="1">
              <a:solidFill>
                <a:schemeClr val="accent4"/>
              </a:solidFill>
              <a:effectLst/>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974850" y="151129"/>
            <a:ext cx="8242300" cy="1262380"/>
          </a:xfrm>
          <a:prstGeom prst="rect">
            <a:avLst/>
          </a:prstGeom>
          <a:blipFill>
            <a:blip r:embed="rId1" cstate="print"/>
            <a:stretch>
              <a:fillRect/>
            </a:stretch>
          </a:blipFill>
        </p:spPr>
        <p:txBody>
          <a:bodyPr wrap="square" lIns="0" tIns="0" rIns="0" bIns="0" rtlCol="0"/>
          <a:lstStyle/>
          <a:p/>
        </p:txBody>
      </p:sp>
      <p:sp>
        <p:nvSpPr>
          <p:cNvPr id="3" name="object 3"/>
          <p:cNvSpPr txBox="1"/>
          <p:nvPr/>
        </p:nvSpPr>
        <p:spPr>
          <a:xfrm>
            <a:off x="274320" y="1590040"/>
            <a:ext cx="11612880" cy="4553585"/>
          </a:xfrm>
          <a:prstGeom prst="rect">
            <a:avLst/>
          </a:prstGeom>
          <a:ln w="44450">
            <a:solidFill>
              <a:schemeClr val="accent1"/>
            </a:solidFill>
          </a:ln>
        </p:spPr>
        <p:txBody>
          <a:bodyPr vert="horz" wrap="square" lIns="0" tIns="12700" rIns="0" bIns="0" rtlCol="0">
            <a:spAutoFit/>
          </a:bodyPr>
          <a:lstStyle/>
          <a:p>
            <a:pPr marL="331470" indent="-318770" algn="l">
              <a:lnSpc>
                <a:spcPct val="100000"/>
              </a:lnSpc>
              <a:spcBef>
                <a:spcPts val="100"/>
              </a:spcBef>
              <a:buClr>
                <a:srgbClr val="EFAC00"/>
              </a:buClr>
              <a:buSzPct val="79000"/>
              <a:buFont typeface="OpenSymbol"/>
              <a:buChar char=""/>
              <a:tabLst>
                <a:tab pos="331470" algn="l"/>
              </a:tabLst>
            </a:pPr>
            <a:r>
              <a:rPr sz="2600" spc="-140" dirty="0">
                <a:latin typeface="DengXian" panose="02010600030101010101" charset="-122"/>
                <a:ea typeface="DengXian" panose="02010600030101010101" charset="-122"/>
                <a:cs typeface="DengXian" panose="02010600030101010101" charset="-122"/>
              </a:rPr>
              <a:t>These </a:t>
            </a:r>
            <a:r>
              <a:rPr sz="2600" spc="-95" dirty="0">
                <a:latin typeface="DengXian" panose="02010600030101010101" charset="-122"/>
                <a:ea typeface="DengXian" panose="02010600030101010101" charset="-122"/>
                <a:cs typeface="DengXian" panose="02010600030101010101" charset="-122"/>
              </a:rPr>
              <a:t>are </a:t>
            </a:r>
            <a:r>
              <a:rPr sz="2600" spc="-130" dirty="0">
                <a:latin typeface="DengXian" panose="02010600030101010101" charset="-122"/>
                <a:ea typeface="DengXian" panose="02010600030101010101" charset="-122"/>
                <a:cs typeface="DengXian" panose="02010600030101010101" charset="-122"/>
              </a:rPr>
              <a:t>Gram-negative</a:t>
            </a:r>
            <a:r>
              <a:rPr sz="2600" spc="35" dirty="0">
                <a:latin typeface="DengXian" panose="02010600030101010101" charset="-122"/>
                <a:ea typeface="DengXian" panose="02010600030101010101" charset="-122"/>
                <a:cs typeface="DengXian" panose="02010600030101010101" charset="-122"/>
              </a:rPr>
              <a:t> </a:t>
            </a:r>
            <a:r>
              <a:rPr sz="2600" spc="-90" dirty="0">
                <a:latin typeface="DengXian" panose="02010600030101010101" charset="-122"/>
                <a:ea typeface="DengXian" panose="02010600030101010101" charset="-122"/>
                <a:cs typeface="DengXian" panose="02010600030101010101" charset="-122"/>
              </a:rPr>
              <a:t>bacteria.</a:t>
            </a:r>
            <a:endParaRPr sz="2600" dirty="0">
              <a:latin typeface="DengXian" panose="02010600030101010101" charset="-122"/>
              <a:ea typeface="DengXian" panose="02010600030101010101" charset="-122"/>
              <a:cs typeface="DengXian" panose="02010600030101010101" charset="-122"/>
            </a:endParaRPr>
          </a:p>
          <a:p>
            <a:pPr marL="330835" marR="212725" indent="-318770" algn="l">
              <a:lnSpc>
                <a:spcPct val="100000"/>
              </a:lnSpc>
              <a:spcBef>
                <a:spcPts val="355"/>
              </a:spcBef>
              <a:buClr>
                <a:srgbClr val="EFAC00"/>
              </a:buClr>
              <a:buSzPct val="79000"/>
              <a:buFont typeface="OpenSymbol"/>
              <a:buChar char=""/>
              <a:tabLst>
                <a:tab pos="331470" algn="l"/>
              </a:tabLst>
            </a:pPr>
            <a:r>
              <a:rPr sz="2600" spc="-114" dirty="0">
                <a:latin typeface="DengXian" panose="02010600030101010101" charset="-122"/>
                <a:ea typeface="DengXian" panose="02010600030101010101" charset="-122"/>
                <a:cs typeface="DengXian" panose="02010600030101010101" charset="-122"/>
              </a:rPr>
              <a:t>Non-sporing </a:t>
            </a:r>
            <a:r>
              <a:rPr sz="2600" spc="-125" dirty="0">
                <a:latin typeface="DengXian" panose="02010600030101010101" charset="-122"/>
                <a:ea typeface="DengXian" panose="02010600030101010101" charset="-122"/>
                <a:cs typeface="DengXian" panose="02010600030101010101" charset="-122"/>
              </a:rPr>
              <a:t>non-acid </a:t>
            </a:r>
            <a:r>
              <a:rPr sz="2600" spc="-145" dirty="0">
                <a:latin typeface="DengXian" panose="02010600030101010101" charset="-122"/>
                <a:ea typeface="DengXian" panose="02010600030101010101" charset="-122"/>
                <a:cs typeface="DengXian" panose="02010600030101010101" charset="-122"/>
              </a:rPr>
              <a:t>fast </a:t>
            </a:r>
            <a:r>
              <a:rPr sz="2600" spc="-60" dirty="0">
                <a:latin typeface="DengXian" panose="02010600030101010101" charset="-122"/>
                <a:ea typeface="DengXian" panose="02010600030101010101" charset="-122"/>
                <a:cs typeface="DengXian" panose="02010600030101010101" charset="-122"/>
              </a:rPr>
              <a:t>rods, </a:t>
            </a:r>
            <a:r>
              <a:rPr sz="2600" spc="-150" dirty="0">
                <a:latin typeface="DengXian" panose="02010600030101010101" charset="-122"/>
                <a:ea typeface="DengXian" panose="02010600030101010101" charset="-122"/>
                <a:cs typeface="DengXian" panose="02010600030101010101" charset="-122"/>
              </a:rPr>
              <a:t>which </a:t>
            </a:r>
            <a:r>
              <a:rPr sz="2600" spc="-195" dirty="0">
                <a:latin typeface="DengXian" panose="02010600030101010101" charset="-122"/>
                <a:ea typeface="DengXian" panose="02010600030101010101" charset="-122"/>
                <a:cs typeface="DengXian" panose="02010600030101010101" charset="-122"/>
              </a:rPr>
              <a:t>may </a:t>
            </a:r>
            <a:r>
              <a:rPr sz="2600" spc="-120" dirty="0">
                <a:latin typeface="DengXian" panose="02010600030101010101" charset="-122"/>
                <a:ea typeface="DengXian" panose="02010600030101010101" charset="-122"/>
                <a:cs typeface="DengXian" panose="02010600030101010101" charset="-122"/>
              </a:rPr>
              <a:t>be </a:t>
            </a:r>
            <a:r>
              <a:rPr sz="2600" spc="-130" dirty="0">
                <a:latin typeface="DengXian" panose="02010600030101010101" charset="-122"/>
                <a:ea typeface="DengXian" panose="02010600030101010101" charset="-122"/>
                <a:cs typeface="DengXian" panose="02010600030101010101" charset="-122"/>
              </a:rPr>
              <a:t>pleomorphic </a:t>
            </a:r>
            <a:r>
              <a:rPr sz="2600" spc="-40" dirty="0">
                <a:latin typeface="DengXian" panose="02010600030101010101" charset="-122"/>
                <a:ea typeface="DengXian" panose="02010600030101010101" charset="-122"/>
                <a:cs typeface="DengXian" panose="02010600030101010101" charset="-122"/>
              </a:rPr>
              <a:t>or  </a:t>
            </a:r>
            <a:r>
              <a:rPr sz="2600" spc="-130" dirty="0">
                <a:latin typeface="DengXian" panose="02010600030101010101" charset="-122"/>
                <a:ea typeface="DengXian" panose="02010600030101010101" charset="-122"/>
                <a:cs typeface="DengXian" panose="02010600030101010101" charset="-122"/>
              </a:rPr>
              <a:t>coccoid </a:t>
            </a:r>
            <a:r>
              <a:rPr sz="2600" spc="-190" dirty="0">
                <a:latin typeface="DengXian" panose="02010600030101010101" charset="-122"/>
                <a:ea typeface="DengXian" panose="02010600030101010101" charset="-122"/>
                <a:cs typeface="DengXian" panose="02010600030101010101" charset="-122"/>
              </a:rPr>
              <a:t>(</a:t>
            </a:r>
            <a:r>
              <a:rPr sz="2600" i="1" spc="-190" dirty="0">
                <a:latin typeface="DengXian" panose="02010600030101010101" charset="-122"/>
                <a:ea typeface="DengXian" panose="02010600030101010101" charset="-122"/>
                <a:cs typeface="DengXian" panose="02010600030101010101" charset="-122"/>
              </a:rPr>
              <a:t>Nitrobacter</a:t>
            </a:r>
            <a:r>
              <a:rPr sz="2600" spc="-190" dirty="0">
                <a:latin typeface="DengXian" panose="02010600030101010101" charset="-122"/>
                <a:ea typeface="DengXian" panose="02010600030101010101" charset="-122"/>
                <a:cs typeface="DengXian" panose="02010600030101010101" charset="-122"/>
              </a:rPr>
              <a:t>), </a:t>
            </a:r>
            <a:r>
              <a:rPr sz="2600" spc="-145" dirty="0">
                <a:latin typeface="DengXian" panose="02010600030101010101" charset="-122"/>
                <a:ea typeface="DengXian" panose="02010600030101010101" charset="-122"/>
                <a:cs typeface="DengXian" panose="02010600030101010101" charset="-122"/>
              </a:rPr>
              <a:t>some </a:t>
            </a:r>
            <a:r>
              <a:rPr sz="2600" spc="-95" dirty="0">
                <a:latin typeface="DengXian" panose="02010600030101010101" charset="-122"/>
                <a:ea typeface="DengXian" panose="02010600030101010101" charset="-122"/>
                <a:cs typeface="DengXian" panose="02010600030101010101" charset="-122"/>
              </a:rPr>
              <a:t>are </a:t>
            </a:r>
            <a:r>
              <a:rPr sz="2600" spc="-105" dirty="0">
                <a:latin typeface="DengXian" panose="02010600030101010101" charset="-122"/>
                <a:ea typeface="DengXian" panose="02010600030101010101" charset="-122"/>
                <a:cs typeface="DengXian" panose="02010600030101010101" charset="-122"/>
              </a:rPr>
              <a:t>slender rods </a:t>
            </a:r>
            <a:r>
              <a:rPr sz="2600" spc="-170" dirty="0">
                <a:latin typeface="DengXian" panose="02010600030101010101" charset="-122"/>
                <a:ea typeface="DengXian" panose="02010600030101010101" charset="-122"/>
                <a:cs typeface="DengXian" panose="02010600030101010101" charset="-122"/>
              </a:rPr>
              <a:t>(</a:t>
            </a:r>
            <a:r>
              <a:rPr sz="2600" i="1" spc="-170" dirty="0">
                <a:latin typeface="DengXian" panose="02010600030101010101" charset="-122"/>
                <a:ea typeface="DengXian" panose="02010600030101010101" charset="-122"/>
                <a:cs typeface="DengXian" panose="02010600030101010101" charset="-122"/>
              </a:rPr>
              <a:t>Nitrospina</a:t>
            </a:r>
            <a:r>
              <a:rPr sz="2600" spc="-170" dirty="0">
                <a:latin typeface="DengXian" panose="02010600030101010101" charset="-122"/>
                <a:ea typeface="DengXian" panose="02010600030101010101" charset="-122"/>
                <a:cs typeface="DengXian" panose="02010600030101010101" charset="-122"/>
              </a:rPr>
              <a:t>), </a:t>
            </a:r>
            <a:r>
              <a:rPr sz="2600" spc="-140" dirty="0">
                <a:latin typeface="DengXian" panose="02010600030101010101" charset="-122"/>
                <a:ea typeface="DengXian" panose="02010600030101010101" charset="-122"/>
                <a:cs typeface="DengXian" panose="02010600030101010101" charset="-122"/>
              </a:rPr>
              <a:t>cocci  </a:t>
            </a:r>
            <a:r>
              <a:rPr sz="2600" spc="-245" dirty="0">
                <a:latin typeface="DengXian" panose="02010600030101010101" charset="-122"/>
                <a:ea typeface="DengXian" panose="02010600030101010101" charset="-122"/>
                <a:cs typeface="DengXian" panose="02010600030101010101" charset="-122"/>
              </a:rPr>
              <a:t>(</a:t>
            </a:r>
            <a:r>
              <a:rPr sz="2600" i="1" spc="-245" dirty="0">
                <a:latin typeface="DengXian" panose="02010600030101010101" charset="-122"/>
                <a:ea typeface="DengXian" panose="02010600030101010101" charset="-122"/>
                <a:cs typeface="DengXian" panose="02010600030101010101" charset="-122"/>
              </a:rPr>
              <a:t>Nitrococcus</a:t>
            </a:r>
            <a:r>
              <a:rPr sz="2600" spc="-245" dirty="0">
                <a:latin typeface="DengXian" panose="02010600030101010101" charset="-122"/>
                <a:ea typeface="DengXian" panose="02010600030101010101" charset="-122"/>
                <a:cs typeface="DengXian" panose="02010600030101010101" charset="-122"/>
              </a:rPr>
              <a:t>) </a:t>
            </a:r>
            <a:r>
              <a:rPr sz="2600" spc="-40" dirty="0">
                <a:latin typeface="DengXian" panose="02010600030101010101" charset="-122"/>
                <a:ea typeface="DengXian" panose="02010600030101010101" charset="-122"/>
                <a:cs typeface="DengXian" panose="02010600030101010101" charset="-122"/>
              </a:rPr>
              <a:t>or </a:t>
            </a:r>
            <a:r>
              <a:rPr sz="2600" spc="-125" dirty="0">
                <a:latin typeface="DengXian" panose="02010600030101010101" charset="-122"/>
                <a:ea typeface="DengXian" panose="02010600030101010101" charset="-122"/>
                <a:cs typeface="DengXian" panose="02010600030101010101" charset="-122"/>
              </a:rPr>
              <a:t>spiral </a:t>
            </a:r>
            <a:r>
              <a:rPr sz="2600" spc="-45" dirty="0">
                <a:latin typeface="DengXian" panose="02010600030101010101" charset="-122"/>
                <a:ea typeface="DengXian" panose="02010600030101010101" charset="-122"/>
                <a:cs typeface="DengXian" panose="02010600030101010101" charset="-122"/>
              </a:rPr>
              <a:t>to </a:t>
            </a:r>
            <a:r>
              <a:rPr sz="2600" spc="-150" dirty="0">
                <a:latin typeface="DengXian" panose="02010600030101010101" charset="-122"/>
                <a:ea typeface="DengXian" panose="02010600030101010101" charset="-122"/>
                <a:cs typeface="DengXian" panose="02010600030101010101" charset="-122"/>
              </a:rPr>
              <a:t>comma-shaped</a:t>
            </a:r>
            <a:r>
              <a:rPr sz="2600" spc="-280" dirty="0">
                <a:latin typeface="DengXian" panose="02010600030101010101" charset="-122"/>
                <a:ea typeface="DengXian" panose="02010600030101010101" charset="-122"/>
                <a:cs typeface="DengXian" panose="02010600030101010101" charset="-122"/>
              </a:rPr>
              <a:t> </a:t>
            </a:r>
            <a:r>
              <a:rPr sz="2600" spc="-195" dirty="0">
                <a:latin typeface="DengXian" panose="02010600030101010101" charset="-122"/>
                <a:ea typeface="DengXian" panose="02010600030101010101" charset="-122"/>
                <a:cs typeface="DengXian" panose="02010600030101010101" charset="-122"/>
              </a:rPr>
              <a:t>(</a:t>
            </a:r>
            <a:r>
              <a:rPr sz="2600" i="1" spc="-195" dirty="0">
                <a:latin typeface="DengXian" panose="02010600030101010101" charset="-122"/>
                <a:ea typeface="DengXian" panose="02010600030101010101" charset="-122"/>
                <a:cs typeface="DengXian" panose="02010600030101010101" charset="-122"/>
              </a:rPr>
              <a:t>Nitrosipra</a:t>
            </a:r>
            <a:r>
              <a:rPr sz="2600" spc="-195" dirty="0">
                <a:latin typeface="DengXian" panose="02010600030101010101" charset="-122"/>
                <a:ea typeface="DengXian" panose="02010600030101010101" charset="-122"/>
                <a:cs typeface="DengXian" panose="02010600030101010101" charset="-122"/>
              </a:rPr>
              <a:t>)</a:t>
            </a:r>
            <a:endParaRPr sz="2600" dirty="0">
              <a:latin typeface="DengXian" panose="02010600030101010101" charset="-122"/>
              <a:ea typeface="DengXian" panose="02010600030101010101" charset="-122"/>
              <a:cs typeface="DengXian" panose="02010600030101010101" charset="-122"/>
            </a:endParaRPr>
          </a:p>
          <a:p>
            <a:pPr marL="331470" indent="-318770" algn="l">
              <a:lnSpc>
                <a:spcPct val="100000"/>
              </a:lnSpc>
              <a:buClr>
                <a:srgbClr val="EFAC00"/>
              </a:buClr>
              <a:buSzPct val="79000"/>
              <a:buFont typeface="OpenSymbol"/>
              <a:buChar char=""/>
              <a:tabLst>
                <a:tab pos="331470" algn="l"/>
              </a:tabLst>
            </a:pPr>
            <a:r>
              <a:rPr sz="2600" spc="-155" dirty="0">
                <a:latin typeface="DengXian" panose="02010600030101010101" charset="-122"/>
                <a:ea typeface="DengXian" panose="02010600030101010101" charset="-122"/>
                <a:cs typeface="DengXian" panose="02010600030101010101" charset="-122"/>
              </a:rPr>
              <a:t>They </a:t>
            </a:r>
            <a:r>
              <a:rPr sz="2600" spc="-195" dirty="0">
                <a:latin typeface="DengXian" panose="02010600030101010101" charset="-122"/>
                <a:ea typeface="DengXian" panose="02010600030101010101" charset="-122"/>
                <a:cs typeface="DengXian" panose="02010600030101010101" charset="-122"/>
              </a:rPr>
              <a:t>may </a:t>
            </a:r>
            <a:r>
              <a:rPr sz="2600" spc="-120" dirty="0">
                <a:latin typeface="DengXian" panose="02010600030101010101" charset="-122"/>
                <a:ea typeface="DengXian" panose="02010600030101010101" charset="-122"/>
                <a:cs typeface="DengXian" panose="02010600030101010101" charset="-122"/>
              </a:rPr>
              <a:t>be</a:t>
            </a:r>
            <a:r>
              <a:rPr sz="2600" spc="135" dirty="0">
                <a:latin typeface="DengXian" panose="02010600030101010101" charset="-122"/>
                <a:ea typeface="DengXian" panose="02010600030101010101" charset="-122"/>
                <a:cs typeface="DengXian" panose="02010600030101010101" charset="-122"/>
              </a:rPr>
              <a:t> </a:t>
            </a:r>
            <a:r>
              <a:rPr sz="2600" spc="-70" dirty="0">
                <a:latin typeface="DengXian" panose="02010600030101010101" charset="-122"/>
                <a:ea typeface="DengXian" panose="02010600030101010101" charset="-122"/>
                <a:cs typeface="DengXian" panose="02010600030101010101" charset="-122"/>
              </a:rPr>
              <a:t>motile.</a:t>
            </a:r>
            <a:endParaRPr sz="2600" dirty="0">
              <a:latin typeface="DengXian" panose="02010600030101010101" charset="-122"/>
              <a:ea typeface="DengXian" panose="02010600030101010101" charset="-122"/>
              <a:cs typeface="DengXian" panose="02010600030101010101" charset="-122"/>
            </a:endParaRPr>
          </a:p>
          <a:p>
            <a:pPr marL="330835" marR="215900" indent="-318770" algn="l">
              <a:lnSpc>
                <a:spcPct val="100000"/>
              </a:lnSpc>
              <a:spcBef>
                <a:spcPts val="360"/>
              </a:spcBef>
              <a:buClr>
                <a:srgbClr val="EFAC00"/>
              </a:buClr>
              <a:buSzPct val="79000"/>
              <a:buFont typeface="OpenSymbol"/>
              <a:buChar char=""/>
              <a:tabLst>
                <a:tab pos="331470" algn="l"/>
              </a:tabLst>
            </a:pPr>
            <a:r>
              <a:rPr sz="2600" spc="-155" dirty="0">
                <a:latin typeface="DengXian" panose="02010600030101010101" charset="-122"/>
                <a:ea typeface="DengXian" panose="02010600030101010101" charset="-122"/>
                <a:cs typeface="DengXian" panose="02010600030101010101" charset="-122"/>
              </a:rPr>
              <a:t>They </a:t>
            </a:r>
            <a:r>
              <a:rPr sz="2600" spc="-95" dirty="0">
                <a:latin typeface="DengXian" panose="02010600030101010101" charset="-122"/>
                <a:ea typeface="DengXian" panose="02010600030101010101" charset="-122"/>
                <a:cs typeface="DengXian" panose="02010600030101010101" charset="-122"/>
              </a:rPr>
              <a:t>are </a:t>
            </a:r>
            <a:r>
              <a:rPr sz="2600" spc="-114" dirty="0">
                <a:latin typeface="DengXian" panose="02010600030101010101" charset="-122"/>
                <a:ea typeface="DengXian" panose="02010600030101010101" charset="-122"/>
                <a:cs typeface="DengXian" panose="02010600030101010101" charset="-122"/>
              </a:rPr>
              <a:t>characterised </a:t>
            </a:r>
            <a:r>
              <a:rPr sz="2600" spc="-180" dirty="0">
                <a:latin typeface="DengXian" panose="02010600030101010101" charset="-122"/>
                <a:ea typeface="DengXian" panose="02010600030101010101" charset="-122"/>
                <a:cs typeface="DengXian" panose="02010600030101010101" charset="-122"/>
              </a:rPr>
              <a:t>by </a:t>
            </a:r>
            <a:r>
              <a:rPr sz="2600" spc="-70" dirty="0">
                <a:latin typeface="DengXian" panose="02010600030101010101" charset="-122"/>
                <a:ea typeface="DengXian" panose="02010600030101010101" charset="-122"/>
                <a:cs typeface="DengXian" panose="02010600030101010101" charset="-122"/>
              </a:rPr>
              <a:t>their </a:t>
            </a:r>
            <a:r>
              <a:rPr sz="2600" spc="-130" dirty="0">
                <a:latin typeface="DengXian" panose="02010600030101010101" charset="-122"/>
                <a:ea typeface="DengXian" panose="02010600030101010101" charset="-122"/>
                <a:cs typeface="DengXian" panose="02010600030101010101" charset="-122"/>
              </a:rPr>
              <a:t>ability </a:t>
            </a:r>
            <a:r>
              <a:rPr sz="2600" spc="-45" dirty="0">
                <a:latin typeface="DengXian" panose="02010600030101010101" charset="-122"/>
                <a:ea typeface="DengXian" panose="02010600030101010101" charset="-122"/>
                <a:cs typeface="DengXian" panose="02010600030101010101" charset="-122"/>
              </a:rPr>
              <a:t>to </a:t>
            </a:r>
            <a:r>
              <a:rPr sz="2600" spc="-140" dirty="0">
                <a:latin typeface="DengXian" panose="02010600030101010101" charset="-122"/>
                <a:ea typeface="DengXian" panose="02010600030101010101" charset="-122"/>
                <a:cs typeface="DengXian" panose="02010600030101010101" charset="-122"/>
              </a:rPr>
              <a:t>use </a:t>
            </a:r>
            <a:r>
              <a:rPr sz="2600" spc="-55" dirty="0">
                <a:latin typeface="DengXian" panose="02010600030101010101" charset="-122"/>
                <a:ea typeface="DengXian" panose="02010600030101010101" charset="-122"/>
                <a:cs typeface="DengXian" panose="02010600030101010101" charset="-122"/>
              </a:rPr>
              <a:t>nitrite </a:t>
            </a:r>
            <a:r>
              <a:rPr sz="2600" spc="-204" dirty="0">
                <a:latin typeface="DengXian" panose="02010600030101010101" charset="-122"/>
                <a:ea typeface="DengXian" panose="02010600030101010101" charset="-122"/>
                <a:cs typeface="DengXian" panose="02010600030101010101" charset="-122"/>
              </a:rPr>
              <a:t>as </a:t>
            </a:r>
            <a:r>
              <a:rPr sz="2600" spc="-80" dirty="0">
                <a:latin typeface="DengXian" panose="02010600030101010101" charset="-122"/>
                <a:ea typeface="DengXian" panose="02010600030101010101" charset="-122"/>
                <a:cs typeface="DengXian" panose="02010600030101010101" charset="-122"/>
              </a:rPr>
              <a:t>the </a:t>
            </a:r>
            <a:r>
              <a:rPr lang="en-US" sz="2600" spc="-80" dirty="0">
                <a:latin typeface="DengXian" panose="02010600030101010101" charset="-122"/>
                <a:ea typeface="DengXian" panose="02010600030101010101" charset="-122"/>
                <a:cs typeface="DengXian" panose="02010600030101010101" charset="-122"/>
              </a:rPr>
              <a:t>only engergy. </a:t>
            </a:r>
            <a:r>
              <a:rPr sz="2600" spc="-155" dirty="0">
                <a:latin typeface="DengXian" panose="02010600030101010101" charset="-122"/>
                <a:ea typeface="DengXian" panose="02010600030101010101" charset="-122"/>
                <a:cs typeface="DengXian" panose="02010600030101010101" charset="-122"/>
              </a:rPr>
              <a:t>They </a:t>
            </a:r>
            <a:r>
              <a:rPr sz="2600" spc="-95" dirty="0">
                <a:latin typeface="DengXian" panose="02010600030101010101" charset="-122"/>
                <a:ea typeface="DengXian" panose="02010600030101010101" charset="-122"/>
                <a:cs typeface="DengXian" panose="02010600030101010101" charset="-122"/>
              </a:rPr>
              <a:t>are </a:t>
            </a:r>
            <a:r>
              <a:rPr sz="2600" spc="-130" dirty="0">
                <a:latin typeface="DengXian" panose="02010600030101010101" charset="-122"/>
                <a:ea typeface="DengXian" panose="02010600030101010101" charset="-122"/>
                <a:cs typeface="DengXian" panose="02010600030101010101" charset="-122"/>
              </a:rPr>
              <a:t>facultative </a:t>
            </a:r>
            <a:r>
              <a:rPr sz="2600" spc="-40" dirty="0">
                <a:latin typeface="DengXian" panose="02010600030101010101" charset="-122"/>
                <a:ea typeface="DengXian" panose="02010600030101010101" charset="-122"/>
                <a:cs typeface="DengXian" panose="02010600030101010101" charset="-122"/>
              </a:rPr>
              <a:t>or </a:t>
            </a:r>
            <a:r>
              <a:rPr sz="2600" spc="-125" dirty="0">
                <a:latin typeface="DengXian" panose="02010600030101010101" charset="-122"/>
                <a:ea typeface="DengXian" panose="02010600030101010101" charset="-122"/>
                <a:cs typeface="DengXian" panose="02010600030101010101" charset="-122"/>
              </a:rPr>
              <a:t>obligate</a:t>
            </a:r>
            <a:r>
              <a:rPr sz="2600" spc="80" dirty="0">
                <a:latin typeface="DengXian" panose="02010600030101010101" charset="-122"/>
                <a:ea typeface="DengXian" panose="02010600030101010101" charset="-122"/>
                <a:cs typeface="DengXian" panose="02010600030101010101" charset="-122"/>
              </a:rPr>
              <a:t> </a:t>
            </a:r>
            <a:r>
              <a:rPr sz="2600" spc="-85" dirty="0">
                <a:latin typeface="DengXian" panose="02010600030101010101" charset="-122"/>
                <a:ea typeface="DengXian" panose="02010600030101010101" charset="-122"/>
                <a:cs typeface="DengXian" panose="02010600030101010101" charset="-122"/>
              </a:rPr>
              <a:t>lithoautotrophs.</a:t>
            </a:r>
            <a:endParaRPr sz="2600" dirty="0">
              <a:latin typeface="DengXian" panose="02010600030101010101" charset="-122"/>
              <a:ea typeface="DengXian" panose="02010600030101010101" charset="-122"/>
              <a:cs typeface="DengXian" panose="02010600030101010101" charset="-122"/>
            </a:endParaRPr>
          </a:p>
          <a:p>
            <a:pPr marL="330835" marR="222250" indent="-318770" algn="l">
              <a:lnSpc>
                <a:spcPct val="100000"/>
              </a:lnSpc>
              <a:spcBef>
                <a:spcPts val="365"/>
              </a:spcBef>
              <a:buClr>
                <a:srgbClr val="EFAC00"/>
              </a:buClr>
              <a:buSzPct val="79000"/>
              <a:buFont typeface="OpenSymbol"/>
              <a:buChar char=""/>
              <a:tabLst>
                <a:tab pos="331470" algn="l"/>
              </a:tabLst>
            </a:pPr>
            <a:r>
              <a:rPr sz="2600" spc="-155" dirty="0">
                <a:latin typeface="DengXian" panose="02010600030101010101" charset="-122"/>
                <a:ea typeface="DengXian" panose="02010600030101010101" charset="-122"/>
                <a:cs typeface="DengXian" panose="02010600030101010101" charset="-122"/>
              </a:rPr>
              <a:t>They </a:t>
            </a:r>
            <a:r>
              <a:rPr sz="2600" spc="-145" dirty="0">
                <a:latin typeface="DengXian" panose="02010600030101010101" charset="-122"/>
                <a:ea typeface="DengXian" panose="02010600030101010101" charset="-122"/>
                <a:cs typeface="DengXian" panose="02010600030101010101" charset="-122"/>
              </a:rPr>
              <a:t>fix </a:t>
            </a:r>
            <a:r>
              <a:rPr sz="2600" spc="-80" dirty="0">
                <a:latin typeface="DengXian" panose="02010600030101010101" charset="-122"/>
                <a:ea typeface="DengXian" panose="02010600030101010101" charset="-122"/>
                <a:cs typeface="DengXian" panose="02010600030101010101" charset="-122"/>
              </a:rPr>
              <a:t>CO</a:t>
            </a:r>
            <a:r>
              <a:rPr sz="2600" spc="-80" baseline="-25000" dirty="0">
                <a:latin typeface="DengXian" panose="02010600030101010101" charset="-122"/>
                <a:ea typeface="DengXian" panose="02010600030101010101" charset="-122"/>
                <a:cs typeface="DengXian" panose="02010600030101010101" charset="-122"/>
              </a:rPr>
              <a:t>2</a:t>
            </a:r>
            <a:r>
              <a:rPr sz="2600" spc="-80" dirty="0">
                <a:latin typeface="DengXian" panose="02010600030101010101" charset="-122"/>
                <a:ea typeface="DengXian" panose="02010600030101010101" charset="-122"/>
                <a:cs typeface="DengXian" panose="02010600030101010101" charset="-122"/>
              </a:rPr>
              <a:t> </a:t>
            </a:r>
            <a:r>
              <a:rPr sz="2600" spc="-110" dirty="0">
                <a:latin typeface="DengXian" panose="02010600030101010101" charset="-122"/>
                <a:ea typeface="DengXian" panose="02010600030101010101" charset="-122"/>
                <a:cs typeface="DengXian" panose="02010600030101010101" charset="-122"/>
              </a:rPr>
              <a:t>autotrophically </a:t>
            </a:r>
            <a:r>
              <a:rPr sz="2600" spc="-105" dirty="0">
                <a:latin typeface="DengXian" panose="02010600030101010101" charset="-122"/>
                <a:ea typeface="DengXian" panose="02010600030101010101" charset="-122"/>
                <a:cs typeface="DengXian" panose="02010600030101010101" charset="-122"/>
              </a:rPr>
              <a:t>through </a:t>
            </a:r>
            <a:r>
              <a:rPr sz="2600" spc="-80" dirty="0">
                <a:latin typeface="DengXian" panose="02010600030101010101" charset="-122"/>
                <a:ea typeface="DengXian" panose="02010600030101010101" charset="-122"/>
                <a:cs typeface="DengXian" panose="02010600030101010101" charset="-122"/>
              </a:rPr>
              <a:t>the </a:t>
            </a:r>
            <a:r>
              <a:rPr sz="2600" spc="-155" dirty="0">
                <a:latin typeface="DengXian" panose="02010600030101010101" charset="-122"/>
                <a:ea typeface="DengXian" panose="02010600030101010101" charset="-122"/>
                <a:cs typeface="DengXian" panose="02010600030101010101" charset="-122"/>
              </a:rPr>
              <a:t>Calvin </a:t>
            </a:r>
            <a:r>
              <a:rPr sz="2600" spc="-145" dirty="0">
                <a:latin typeface="DengXian" panose="02010600030101010101" charset="-122"/>
                <a:ea typeface="DengXian" panose="02010600030101010101" charset="-122"/>
                <a:cs typeface="DengXian" panose="02010600030101010101" charset="-122"/>
              </a:rPr>
              <a:t>cycle </a:t>
            </a:r>
            <a:r>
              <a:rPr sz="2600" spc="-75" dirty="0">
                <a:latin typeface="DengXian" panose="02010600030101010101" charset="-122"/>
                <a:ea typeface="DengXian" panose="02010600030101010101" charset="-122"/>
                <a:cs typeface="DengXian" panose="02010600030101010101" charset="-122"/>
              </a:rPr>
              <a:t>but </a:t>
            </a:r>
            <a:r>
              <a:rPr lang="en-US" sz="2600" spc="-75" dirty="0">
                <a:latin typeface="DengXian" panose="02010600030101010101" charset="-122"/>
                <a:ea typeface="DengXian" panose="02010600030101010101" charset="-122"/>
                <a:cs typeface="DengXian" panose="02010600030101010101" charset="-122"/>
              </a:rPr>
              <a:t>are not </a:t>
            </a:r>
            <a:r>
              <a:rPr sz="2600" spc="-95" dirty="0">
                <a:latin typeface="DengXian" panose="02010600030101010101" charset="-122"/>
                <a:ea typeface="DengXian" panose="02010600030101010101" charset="-122"/>
                <a:cs typeface="DengXian" panose="02010600030101010101" charset="-122"/>
              </a:rPr>
              <a:t>photosynthetic.</a:t>
            </a:r>
            <a:endParaRPr sz="2600" dirty="0">
              <a:latin typeface="DengXian" panose="02010600030101010101" charset="-122"/>
              <a:ea typeface="DengXian" panose="02010600030101010101" charset="-122"/>
              <a:cs typeface="DengXian" panose="02010600030101010101" charset="-122"/>
            </a:endParaRPr>
          </a:p>
          <a:p>
            <a:pPr marL="330835" marR="5080" indent="-318770" algn="l">
              <a:lnSpc>
                <a:spcPct val="100000"/>
              </a:lnSpc>
              <a:spcBef>
                <a:spcPts val="10"/>
              </a:spcBef>
              <a:buClr>
                <a:srgbClr val="EFAC00"/>
              </a:buClr>
              <a:buSzPct val="79000"/>
              <a:buFont typeface="OpenSymbol"/>
              <a:buChar char=""/>
              <a:tabLst>
                <a:tab pos="331470" algn="l"/>
              </a:tabLst>
            </a:pPr>
            <a:r>
              <a:rPr sz="2600" spc="-155" dirty="0">
                <a:latin typeface="DengXian" panose="02010600030101010101" charset="-122"/>
                <a:ea typeface="DengXian" panose="02010600030101010101" charset="-122"/>
                <a:cs typeface="DengXian" panose="02010600030101010101" charset="-122"/>
              </a:rPr>
              <a:t>They </a:t>
            </a:r>
            <a:r>
              <a:rPr sz="2600" spc="-114" dirty="0">
                <a:latin typeface="DengXian" panose="02010600030101010101" charset="-122"/>
                <a:ea typeface="DengXian" panose="02010600030101010101" charset="-122"/>
                <a:cs typeface="DengXian" panose="02010600030101010101" charset="-122"/>
              </a:rPr>
              <a:t>grow </a:t>
            </a:r>
            <a:r>
              <a:rPr sz="2600" spc="-105" dirty="0">
                <a:latin typeface="DengXian" panose="02010600030101010101" charset="-122"/>
                <a:ea typeface="DengXian" panose="02010600030101010101" charset="-122"/>
                <a:cs typeface="DengXian" panose="02010600030101010101" charset="-122"/>
              </a:rPr>
              <a:t>best </a:t>
            </a:r>
            <a:r>
              <a:rPr sz="2600" spc="-125" dirty="0">
                <a:latin typeface="DengXian" panose="02010600030101010101" charset="-122"/>
                <a:ea typeface="DengXian" panose="02010600030101010101" charset="-122"/>
                <a:cs typeface="DengXian" panose="02010600030101010101" charset="-122"/>
              </a:rPr>
              <a:t>in </a:t>
            </a:r>
            <a:r>
              <a:rPr sz="2600" spc="-80" dirty="0">
                <a:latin typeface="DengXian" panose="02010600030101010101" charset="-122"/>
                <a:ea typeface="DengXian" panose="02010600030101010101" charset="-122"/>
                <a:cs typeface="DengXian" panose="02010600030101010101" charset="-122"/>
              </a:rPr>
              <a:t>the </a:t>
            </a:r>
            <a:r>
              <a:rPr sz="2600" spc="-114" dirty="0">
                <a:latin typeface="DengXian" panose="02010600030101010101" charset="-122"/>
                <a:ea typeface="DengXian" panose="02010600030101010101" charset="-122"/>
                <a:cs typeface="DengXian" panose="02010600030101010101" charset="-122"/>
              </a:rPr>
              <a:t>dark </a:t>
            </a:r>
            <a:r>
              <a:rPr sz="2600" spc="-105" dirty="0">
                <a:latin typeface="DengXian" panose="02010600030101010101" charset="-122"/>
                <a:ea typeface="DengXian" panose="02010600030101010101" charset="-122"/>
                <a:cs typeface="DengXian" panose="02010600030101010101" charset="-122"/>
              </a:rPr>
              <a:t>around </a:t>
            </a:r>
            <a:r>
              <a:rPr sz="2600" spc="-90" dirty="0">
                <a:latin typeface="DengXian" panose="02010600030101010101" charset="-122"/>
                <a:ea typeface="DengXian" panose="02010600030101010101" charset="-122"/>
                <a:cs typeface="DengXian" panose="02010600030101010101" charset="-122"/>
              </a:rPr>
              <a:t>28°</a:t>
            </a:r>
            <a:r>
              <a:rPr sz="2600" spc="-90" dirty="0">
                <a:latin typeface="DengXian" panose="02010600030101010101" charset="-122"/>
                <a:ea typeface="DengXian" panose="02010600030101010101" charset="-122"/>
                <a:cs typeface="DengXian" panose="02010600030101010101" charset="-122"/>
                <a:sym typeface="+mn-ea"/>
              </a:rPr>
              <a:t>C</a:t>
            </a:r>
            <a:r>
              <a:rPr lang="en-US" sz="2600" spc="-90" dirty="0">
                <a:latin typeface="DengXian" panose="02010600030101010101" charset="-122"/>
                <a:ea typeface="DengXian" panose="02010600030101010101" charset="-122"/>
                <a:cs typeface="DengXian" panose="02010600030101010101" charset="-122"/>
                <a:sym typeface="+mn-ea"/>
              </a:rPr>
              <a:t> </a:t>
            </a:r>
            <a:r>
              <a:rPr sz="2600" spc="-90" dirty="0">
                <a:latin typeface="DengXian" panose="02010600030101010101" charset="-122"/>
                <a:ea typeface="DengXian" panose="02010600030101010101" charset="-122"/>
                <a:cs typeface="DengXian" panose="02010600030101010101" charset="-122"/>
                <a:sym typeface="+mn-ea"/>
              </a:rPr>
              <a:t>at </a:t>
            </a:r>
            <a:r>
              <a:rPr sz="2600" spc="-130" dirty="0">
                <a:latin typeface="DengXian" panose="02010600030101010101" charset="-122"/>
                <a:ea typeface="DengXian" panose="02010600030101010101" charset="-122"/>
                <a:cs typeface="DengXian" panose="02010600030101010101" charset="-122"/>
                <a:sym typeface="+mn-ea"/>
              </a:rPr>
              <a:t>pH </a:t>
            </a:r>
            <a:r>
              <a:rPr sz="2600" spc="-100" dirty="0">
                <a:latin typeface="DengXian" panose="02010600030101010101" charset="-122"/>
                <a:ea typeface="DengXian" panose="02010600030101010101" charset="-122"/>
                <a:cs typeface="DengXian" panose="02010600030101010101" charset="-122"/>
                <a:sym typeface="+mn-ea"/>
              </a:rPr>
              <a:t>between </a:t>
            </a:r>
            <a:r>
              <a:rPr sz="2600" spc="-445" dirty="0" smtClean="0">
                <a:latin typeface="DengXian" panose="02010600030101010101" charset="-122"/>
                <a:ea typeface="DengXian" panose="02010600030101010101" charset="-122"/>
                <a:cs typeface="DengXian" panose="02010600030101010101" charset="-122"/>
                <a:sym typeface="+mn-ea"/>
              </a:rPr>
              <a:t>7.</a:t>
            </a:r>
            <a:r>
              <a:rPr lang="en-US" sz="2600" spc="-445" dirty="0" smtClean="0">
                <a:latin typeface="DengXian" panose="02010600030101010101" charset="-122"/>
                <a:ea typeface="DengXian" panose="02010600030101010101" charset="-122"/>
                <a:cs typeface="DengXian" panose="02010600030101010101" charset="-122"/>
                <a:sym typeface="+mn-ea"/>
              </a:rPr>
              <a:t> </a:t>
            </a:r>
            <a:r>
              <a:rPr sz="2600" spc="-445" dirty="0" smtClean="0">
                <a:latin typeface="DengXian" panose="02010600030101010101" charset="-122"/>
                <a:ea typeface="DengXian" panose="02010600030101010101" charset="-122"/>
                <a:cs typeface="DengXian" panose="02010600030101010101" charset="-122"/>
                <a:sym typeface="+mn-ea"/>
              </a:rPr>
              <a:t>6</a:t>
            </a:r>
            <a:r>
              <a:rPr lang="en-US" sz="2600" spc="-445" dirty="0" smtClean="0">
                <a:latin typeface="DengXian" panose="02010600030101010101" charset="-122"/>
                <a:ea typeface="DengXian" panose="02010600030101010101" charset="-122"/>
                <a:cs typeface="DengXian" panose="02010600030101010101" charset="-122"/>
                <a:sym typeface="+mn-ea"/>
              </a:rPr>
              <a:t> </a:t>
            </a:r>
            <a:r>
              <a:rPr sz="2600" spc="-445" dirty="0" smtClean="0">
                <a:latin typeface="DengXian" panose="02010600030101010101" charset="-122"/>
                <a:ea typeface="DengXian" panose="02010600030101010101" charset="-122"/>
                <a:cs typeface="DengXian" panose="02010600030101010101" charset="-122"/>
                <a:sym typeface="+mn-ea"/>
              </a:rPr>
              <a:t>-</a:t>
            </a:r>
            <a:r>
              <a:rPr lang="en-US" sz="2600" spc="-445" dirty="0" smtClean="0">
                <a:latin typeface="DengXian" panose="02010600030101010101" charset="-122"/>
                <a:ea typeface="DengXian" panose="02010600030101010101" charset="-122"/>
                <a:cs typeface="DengXian" panose="02010600030101010101" charset="-122"/>
                <a:sym typeface="+mn-ea"/>
              </a:rPr>
              <a:t> </a:t>
            </a:r>
            <a:r>
              <a:rPr sz="2600" spc="-445" dirty="0" smtClean="0">
                <a:latin typeface="DengXian" panose="02010600030101010101" charset="-122"/>
                <a:ea typeface="DengXian" panose="02010600030101010101" charset="-122"/>
                <a:cs typeface="DengXian" panose="02010600030101010101" charset="-122"/>
                <a:sym typeface="+mn-ea"/>
              </a:rPr>
              <a:t>7.</a:t>
            </a:r>
            <a:r>
              <a:rPr lang="en-US" sz="2600" spc="-445" dirty="0" smtClean="0">
                <a:latin typeface="DengXian" panose="02010600030101010101" charset="-122"/>
                <a:ea typeface="DengXian" panose="02010600030101010101" charset="-122"/>
                <a:cs typeface="DengXian" panose="02010600030101010101" charset="-122"/>
                <a:sym typeface="+mn-ea"/>
              </a:rPr>
              <a:t> </a:t>
            </a:r>
            <a:r>
              <a:rPr sz="2600" spc="-445" dirty="0" smtClean="0">
                <a:latin typeface="DengXian" panose="02010600030101010101" charset="-122"/>
                <a:ea typeface="DengXian" panose="02010600030101010101" charset="-122"/>
                <a:cs typeface="DengXian" panose="02010600030101010101" charset="-122"/>
                <a:sym typeface="+mn-ea"/>
              </a:rPr>
              <a:t>8  </a:t>
            </a:r>
            <a:r>
              <a:rPr sz="2600" spc="-145" dirty="0">
                <a:latin typeface="DengXian" panose="02010600030101010101" charset="-122"/>
                <a:ea typeface="DengXian" panose="02010600030101010101" charset="-122"/>
                <a:cs typeface="DengXian" panose="02010600030101010101" charset="-122"/>
                <a:sym typeface="+mn-ea"/>
              </a:rPr>
              <a:t>and </a:t>
            </a:r>
            <a:r>
              <a:rPr sz="2600" spc="-175" dirty="0">
                <a:latin typeface="DengXian" panose="02010600030101010101" charset="-122"/>
                <a:ea typeface="DengXian" panose="02010600030101010101" charset="-122"/>
                <a:cs typeface="DengXian" panose="02010600030101010101" charset="-122"/>
                <a:sym typeface="+mn-ea"/>
              </a:rPr>
              <a:t>many </a:t>
            </a:r>
            <a:r>
              <a:rPr sz="2600" spc="-114" dirty="0">
                <a:latin typeface="DengXian" panose="02010600030101010101" charset="-122"/>
                <a:ea typeface="DengXian" panose="02010600030101010101" charset="-122"/>
                <a:cs typeface="DengXian" panose="02010600030101010101" charset="-122"/>
                <a:sym typeface="+mn-ea"/>
              </a:rPr>
              <a:t>grow </a:t>
            </a:r>
            <a:r>
              <a:rPr sz="2600" spc="-120" dirty="0">
                <a:latin typeface="DengXian" panose="02010600030101010101" charset="-122"/>
                <a:ea typeface="DengXian" panose="02010600030101010101" charset="-122"/>
                <a:cs typeface="DengXian" panose="02010600030101010101" charset="-122"/>
                <a:sym typeface="+mn-ea"/>
              </a:rPr>
              <a:t>mixotrophically than</a:t>
            </a:r>
            <a:r>
              <a:rPr sz="2600" spc="215" dirty="0">
                <a:latin typeface="DengXian" panose="02010600030101010101" charset="-122"/>
                <a:ea typeface="DengXian" panose="02010600030101010101" charset="-122"/>
                <a:cs typeface="DengXian" panose="02010600030101010101" charset="-122"/>
                <a:sym typeface="+mn-ea"/>
              </a:rPr>
              <a:t> </a:t>
            </a:r>
            <a:r>
              <a:rPr sz="2600" spc="-100" dirty="0">
                <a:latin typeface="DengXian" panose="02010600030101010101" charset="-122"/>
                <a:ea typeface="DengXian" panose="02010600030101010101" charset="-122"/>
                <a:cs typeface="DengXian" panose="02010600030101010101" charset="-122"/>
                <a:sym typeface="+mn-ea"/>
              </a:rPr>
              <a:t>lithoautotrophically.</a:t>
            </a:r>
            <a:endParaRPr sz="2600" dirty="0">
              <a:latin typeface="DengXian" panose="02010600030101010101" charset="-122"/>
              <a:ea typeface="DengXian" panose="02010600030101010101" charset="-122"/>
              <a:cs typeface="DengXian" panose="02010600030101010101" charset="-122"/>
            </a:endParaRPr>
          </a:p>
          <a:p>
            <a:pPr marL="331470" indent="-318770" algn="l">
              <a:lnSpc>
                <a:spcPct val="100000"/>
              </a:lnSpc>
              <a:buClr>
                <a:srgbClr val="EFAC00"/>
              </a:buClr>
              <a:buSzPct val="79000"/>
              <a:buFont typeface="OpenSymbol"/>
              <a:buChar char=""/>
              <a:tabLst>
                <a:tab pos="331470" algn="l"/>
              </a:tabLst>
            </a:pPr>
            <a:r>
              <a:rPr sz="2600" spc="-155" dirty="0">
                <a:latin typeface="DengXian" panose="02010600030101010101" charset="-122"/>
                <a:ea typeface="DengXian" panose="02010600030101010101" charset="-122"/>
                <a:cs typeface="DengXian" panose="02010600030101010101" charset="-122"/>
                <a:sym typeface="+mn-ea"/>
              </a:rPr>
              <a:t>They </a:t>
            </a:r>
            <a:r>
              <a:rPr sz="2600" spc="-180" dirty="0">
                <a:latin typeface="DengXian" panose="02010600030101010101" charset="-122"/>
                <a:ea typeface="DengXian" panose="02010600030101010101" charset="-122"/>
                <a:cs typeface="DengXian" panose="02010600030101010101" charset="-122"/>
                <a:sym typeface="+mn-ea"/>
              </a:rPr>
              <a:t>have </a:t>
            </a:r>
            <a:r>
              <a:rPr sz="2600" spc="-140" dirty="0">
                <a:latin typeface="DengXian" panose="02010600030101010101" charset="-122"/>
                <a:ea typeface="DengXian" panose="02010600030101010101" charset="-122"/>
                <a:cs typeface="DengXian" panose="02010600030101010101" charset="-122"/>
                <a:sym typeface="+mn-ea"/>
              </a:rPr>
              <a:t>all </a:t>
            </a:r>
            <a:r>
              <a:rPr sz="2600" spc="-80" dirty="0">
                <a:latin typeface="DengXian" panose="02010600030101010101" charset="-122"/>
                <a:ea typeface="DengXian" panose="02010600030101010101" charset="-122"/>
                <a:cs typeface="DengXian" panose="02010600030101010101" charset="-122"/>
                <a:sym typeface="+mn-ea"/>
              </a:rPr>
              <a:t>the </a:t>
            </a:r>
            <a:r>
              <a:rPr sz="2600" spc="-160" dirty="0">
                <a:latin typeface="DengXian" panose="02010600030101010101" charset="-122"/>
                <a:ea typeface="DengXian" panose="02010600030101010101" charset="-122"/>
                <a:cs typeface="DengXian" panose="02010600030101010101" charset="-122"/>
                <a:sym typeface="+mn-ea"/>
              </a:rPr>
              <a:t>enzymes </a:t>
            </a:r>
            <a:r>
              <a:rPr sz="2600" spc="-150" dirty="0">
                <a:latin typeface="DengXian" panose="02010600030101010101" charset="-122"/>
                <a:ea typeface="DengXian" panose="02010600030101010101" charset="-122"/>
                <a:cs typeface="DengXian" panose="02010600030101010101" charset="-122"/>
                <a:sym typeface="+mn-ea"/>
              </a:rPr>
              <a:t>of </a:t>
            </a:r>
            <a:r>
              <a:rPr sz="2600" spc="-85" dirty="0">
                <a:latin typeface="DengXian" panose="02010600030101010101" charset="-122"/>
                <a:ea typeface="DengXian" panose="02010600030101010101" charset="-122"/>
                <a:cs typeface="DengXian" panose="02010600030101010101" charset="-122"/>
                <a:sym typeface="+mn-ea"/>
              </a:rPr>
              <a:t>the </a:t>
            </a:r>
            <a:r>
              <a:rPr sz="2600" spc="-110" dirty="0">
                <a:latin typeface="DengXian" panose="02010600030101010101" charset="-122"/>
                <a:ea typeface="DengXian" panose="02010600030101010101" charset="-122"/>
                <a:cs typeface="DengXian" panose="02010600030101010101" charset="-122"/>
                <a:sym typeface="+mn-ea"/>
              </a:rPr>
              <a:t>tricarboxylic</a:t>
            </a:r>
            <a:r>
              <a:rPr sz="2600" spc="55" dirty="0">
                <a:latin typeface="DengXian" panose="02010600030101010101" charset="-122"/>
                <a:ea typeface="DengXian" panose="02010600030101010101" charset="-122"/>
                <a:cs typeface="DengXian" panose="02010600030101010101" charset="-122"/>
                <a:sym typeface="+mn-ea"/>
              </a:rPr>
              <a:t> </a:t>
            </a:r>
            <a:r>
              <a:rPr sz="2600" spc="-140" dirty="0">
                <a:latin typeface="DengXian" panose="02010600030101010101" charset="-122"/>
                <a:ea typeface="DengXian" panose="02010600030101010101" charset="-122"/>
                <a:cs typeface="DengXian" panose="02010600030101010101" charset="-122"/>
                <a:sym typeface="+mn-ea"/>
              </a:rPr>
              <a:t>acid </a:t>
            </a:r>
            <a:r>
              <a:rPr sz="2600" spc="-100" dirty="0">
                <a:latin typeface="DengXian" panose="02010600030101010101" charset="-122"/>
                <a:ea typeface="DengXian" panose="02010600030101010101" charset="-122"/>
                <a:cs typeface="DengXian" panose="02010600030101010101" charset="-122"/>
                <a:sym typeface="+mn-ea"/>
              </a:rPr>
              <a:t>cycle.</a:t>
            </a:r>
            <a:r>
              <a:rPr sz="2600" spc="-90" dirty="0">
                <a:latin typeface="DengXian" panose="02010600030101010101" charset="-122"/>
                <a:ea typeface="DengXian" panose="02010600030101010101" charset="-122"/>
                <a:cs typeface="DengXian" panose="02010600030101010101" charset="-122"/>
              </a:rPr>
              <a:t> </a:t>
            </a:r>
            <a:endParaRPr sz="2400" dirty="0">
              <a:latin typeface="DengXian" panose="02010600030101010101" charset="-122"/>
              <a:ea typeface="DengXian" panose="02010600030101010101" charset="-122"/>
              <a:cs typeface="DengXian" panose="02010600030101010101"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289435" y="545974"/>
            <a:ext cx="340519" cy="260145"/>
          </a:xfrm>
          <a:prstGeom prst="rect">
            <a:avLst/>
          </a:prstGeom>
          <a:solidFill>
            <a:schemeClr val="accent1">
              <a:lumMod val="75000"/>
            </a:schemeClr>
          </a:solid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aphicFrame>
        <p:nvGraphicFramePr>
          <p:cNvPr id="3" name="Table 2"/>
          <p:cNvGraphicFramePr/>
          <p:nvPr/>
        </p:nvGraphicFramePr>
        <p:xfrm>
          <a:off x="410845" y="1565910"/>
          <a:ext cx="11448415" cy="3876675"/>
        </p:xfrm>
        <a:graphic>
          <a:graphicData uri="http://schemas.openxmlformats.org/drawingml/2006/table">
            <a:tbl>
              <a:tblPr firstRow="1" bandRow="1">
                <a:tableStyleId>{5C22544A-7EE6-4342-B048-85BDC9FD1C3A}</a:tableStyleId>
              </a:tblPr>
              <a:tblGrid>
                <a:gridCol w="5649595"/>
                <a:gridCol w="1602105"/>
                <a:gridCol w="1149350"/>
                <a:gridCol w="958215"/>
                <a:gridCol w="2089150"/>
              </a:tblGrid>
              <a:tr h="365760">
                <a:tc gridSpan="5">
                  <a:txBody>
                    <a:bodyPr/>
                    <a:p>
                      <a:pPr algn="ctr">
                        <a:buNone/>
                      </a:pPr>
                      <a:r>
                        <a:rPr lang="en-US" sz="1800">
                          <a:solidFill>
                            <a:schemeClr val="tx1"/>
                          </a:solidFill>
                          <a:latin typeface="DengXian" panose="02010600030101010101" charset="-122"/>
                          <a:ea typeface="DengXian" panose="02010600030101010101" charset="-122"/>
                        </a:rPr>
                        <a:t>Ammonium Oxidizing Bacteria</a:t>
                      </a:r>
                      <a:endParaRPr lang="en-US" sz="1800">
                        <a:solidFill>
                          <a:schemeClr val="tx1"/>
                        </a:solidFill>
                        <a:latin typeface="DengXian" panose="02010600030101010101" charset="-122"/>
                        <a:ea typeface="DengXian" panose="02010600030101010101" charset="-122"/>
                      </a:endParaRPr>
                    </a:p>
                  </a:txBody>
                  <a:tcPr>
                    <a:solidFill>
                      <a:schemeClr val="accent1">
                        <a:lumMod val="20000"/>
                        <a:lumOff val="80000"/>
                      </a:schemeClr>
                    </a:solidFill>
                  </a:tcPr>
                </a:tc>
                <a:tc hMerge="1">
                  <a:tcPr>
                    <a:solidFill>
                      <a:schemeClr val="accent1">
                        <a:lumMod val="20000"/>
                        <a:lumOff val="80000"/>
                      </a:schemeClr>
                    </a:solidFill>
                  </a:tcPr>
                </a:tc>
                <a:tc hMerge="1">
                  <a:tcPr>
                    <a:solidFill>
                      <a:schemeClr val="accent1">
                        <a:lumMod val="20000"/>
                        <a:lumOff val="80000"/>
                      </a:schemeClr>
                    </a:solidFill>
                  </a:tcPr>
                </a:tc>
                <a:tc hMerge="1">
                  <a:tcPr>
                    <a:solidFill>
                      <a:schemeClr val="accent1">
                        <a:lumMod val="20000"/>
                        <a:lumOff val="80000"/>
                      </a:schemeClr>
                    </a:solidFill>
                  </a:tcPr>
                </a:tc>
                <a:tc hMerge="1">
                  <a:tcPr>
                    <a:solidFill>
                      <a:schemeClr val="accent1">
                        <a:lumMod val="20000"/>
                        <a:lumOff val="80000"/>
                      </a:schemeClr>
                    </a:solidFill>
                  </a:tcPr>
                </a:tc>
              </a:tr>
              <a:tr h="914400">
                <a:tc>
                  <a:txBody>
                    <a:bodyPr/>
                    <a:p>
                      <a:pPr algn="ctr">
                        <a:buNone/>
                      </a:pPr>
                      <a:r>
                        <a:rPr lang="en-US" sz="1800" b="1">
                          <a:solidFill>
                            <a:schemeClr val="tx1"/>
                          </a:solidFill>
                          <a:latin typeface="DengXian" panose="02010600030101010101" charset="-122"/>
                          <a:ea typeface="DengXian" panose="02010600030101010101" charset="-122"/>
                        </a:rPr>
                        <a:t>Characteristics</a:t>
                      </a:r>
                      <a:endParaRPr lang="en-US" sz="1800" b="1">
                        <a:solidFill>
                          <a:schemeClr val="tx1"/>
                        </a:solidFill>
                        <a:latin typeface="DengXian" panose="02010600030101010101" charset="-122"/>
                        <a:ea typeface="DengXian" panose="02010600030101010101" charset="-122"/>
                      </a:endParaRPr>
                    </a:p>
                  </a:txBody>
                  <a:tcPr>
                    <a:solidFill>
                      <a:schemeClr val="accent1">
                        <a:lumMod val="20000"/>
                        <a:lumOff val="80000"/>
                      </a:schemeClr>
                    </a:solidFill>
                  </a:tcPr>
                </a:tc>
                <a:tc>
                  <a:txBody>
                    <a:bodyPr/>
                    <a:p>
                      <a:pPr algn="ctr">
                        <a:buNone/>
                      </a:pPr>
                      <a:r>
                        <a:rPr lang="en-US" sz="1800" b="1">
                          <a:solidFill>
                            <a:schemeClr val="tx1"/>
                          </a:solidFill>
                          <a:latin typeface="DengXian" panose="02010600030101010101" charset="-122"/>
                          <a:ea typeface="DengXian" panose="02010600030101010101" charset="-122"/>
                        </a:rPr>
                        <a:t>Genus</a:t>
                      </a:r>
                      <a:endParaRPr lang="en-US" sz="1800" b="1">
                        <a:solidFill>
                          <a:schemeClr val="tx1"/>
                        </a:solidFill>
                        <a:latin typeface="DengXian" panose="02010600030101010101" charset="-122"/>
                        <a:ea typeface="DengXian" panose="02010600030101010101" charset="-122"/>
                      </a:endParaRPr>
                    </a:p>
                  </a:txBody>
                  <a:tcPr>
                    <a:solidFill>
                      <a:schemeClr val="accent1">
                        <a:lumMod val="20000"/>
                        <a:lumOff val="80000"/>
                      </a:schemeClr>
                    </a:solidFill>
                  </a:tcPr>
                </a:tc>
                <a:tc>
                  <a:txBody>
                    <a:bodyPr/>
                    <a:p>
                      <a:pPr algn="ctr">
                        <a:buNone/>
                      </a:pPr>
                      <a:r>
                        <a:rPr lang="en-US" sz="1800" b="1">
                          <a:solidFill>
                            <a:schemeClr val="tx1"/>
                          </a:solidFill>
                          <a:latin typeface="DengXian" panose="02010600030101010101" charset="-122"/>
                          <a:ea typeface="DengXian" panose="02010600030101010101" charset="-122"/>
                        </a:rPr>
                        <a:t>Phylogenetic Group</a:t>
                      </a:r>
                      <a:endParaRPr lang="en-US" sz="1800" b="1">
                        <a:solidFill>
                          <a:schemeClr val="tx1"/>
                        </a:solidFill>
                        <a:latin typeface="DengXian" panose="02010600030101010101" charset="-122"/>
                        <a:ea typeface="DengXian" panose="02010600030101010101" charset="-122"/>
                      </a:endParaRPr>
                    </a:p>
                  </a:txBody>
                  <a:tcPr>
                    <a:solidFill>
                      <a:schemeClr val="accent1">
                        <a:lumMod val="20000"/>
                        <a:lumOff val="80000"/>
                      </a:schemeClr>
                    </a:solidFill>
                  </a:tcPr>
                </a:tc>
                <a:tc>
                  <a:txBody>
                    <a:bodyPr/>
                    <a:p>
                      <a:pPr algn="ctr">
                        <a:buNone/>
                      </a:pPr>
                      <a:r>
                        <a:rPr lang="en-US" sz="1800" b="1">
                          <a:solidFill>
                            <a:schemeClr val="tx1"/>
                          </a:solidFill>
                          <a:latin typeface="DengXian" panose="02010600030101010101" charset="-122"/>
                          <a:ea typeface="DengXian" panose="02010600030101010101" charset="-122"/>
                        </a:rPr>
                        <a:t>DNA (mol% GC)</a:t>
                      </a:r>
                      <a:endParaRPr lang="en-US" sz="1800" b="1">
                        <a:solidFill>
                          <a:schemeClr val="tx1"/>
                        </a:solidFill>
                        <a:latin typeface="DengXian" panose="02010600030101010101" charset="-122"/>
                        <a:ea typeface="DengXian" panose="02010600030101010101" charset="-122"/>
                      </a:endParaRPr>
                    </a:p>
                  </a:txBody>
                  <a:tcPr>
                    <a:solidFill>
                      <a:schemeClr val="accent1">
                        <a:lumMod val="20000"/>
                        <a:lumOff val="80000"/>
                      </a:schemeClr>
                    </a:solidFill>
                  </a:tcPr>
                </a:tc>
                <a:tc>
                  <a:txBody>
                    <a:bodyPr/>
                    <a:p>
                      <a:pPr algn="ctr">
                        <a:buNone/>
                      </a:pPr>
                      <a:r>
                        <a:rPr lang="en-US" sz="1800" b="1">
                          <a:solidFill>
                            <a:schemeClr val="tx1"/>
                          </a:solidFill>
                          <a:latin typeface="DengXian" panose="02010600030101010101" charset="-122"/>
                          <a:ea typeface="DengXian" panose="02010600030101010101" charset="-122"/>
                        </a:rPr>
                        <a:t>Habitat</a:t>
                      </a:r>
                      <a:endParaRPr lang="en-US" sz="1800" b="1">
                        <a:solidFill>
                          <a:schemeClr val="tx1"/>
                        </a:solidFill>
                        <a:latin typeface="DengXian" panose="02010600030101010101" charset="-122"/>
                        <a:ea typeface="DengXian" panose="02010600030101010101" charset="-122"/>
                      </a:endParaRPr>
                    </a:p>
                  </a:txBody>
                  <a:tcPr>
                    <a:solidFill>
                      <a:schemeClr val="accent1">
                        <a:lumMod val="20000"/>
                        <a:lumOff val="80000"/>
                      </a:schemeClr>
                    </a:solidFill>
                  </a:tcPr>
                </a:tc>
              </a:tr>
              <a:tr h="676275">
                <a:tc>
                  <a:txBody>
                    <a:bodyPr/>
                    <a:p>
                      <a:pPr>
                        <a:buNone/>
                      </a:pPr>
                      <a:r>
                        <a:rPr lang="en-US" sz="1800">
                          <a:solidFill>
                            <a:schemeClr val="tx1"/>
                          </a:solidFill>
                          <a:latin typeface="DengXian" panose="02010600030101010101" charset="-122"/>
                          <a:ea typeface="DengXian" panose="02010600030101010101" charset="-122"/>
                        </a:rPr>
                        <a:t>Gram-negative short to long rods,motile (polar flagellajor nonmotile):peripheral membran systems</a:t>
                      </a:r>
                      <a:endParaRPr lang="en-US" sz="1800">
                        <a:solidFill>
                          <a:schemeClr val="tx1"/>
                        </a:solidFill>
                        <a:latin typeface="DengXian" panose="02010600030101010101" charset="-122"/>
                        <a:ea typeface="DengXian" panose="02010600030101010101" charset="-122"/>
                      </a:endParaRPr>
                    </a:p>
                  </a:txBody>
                  <a:tcPr>
                    <a:solidFill>
                      <a:schemeClr val="accent1">
                        <a:lumMod val="20000"/>
                        <a:lumOff val="80000"/>
                      </a:schemeClr>
                    </a:solidFill>
                  </a:tcPr>
                </a:tc>
                <a:tc>
                  <a:txBody>
                    <a:bodyPr/>
                    <a:p>
                      <a:pPr>
                        <a:buNone/>
                      </a:pPr>
                      <a:r>
                        <a:rPr lang="en-US" sz="1800">
                          <a:solidFill>
                            <a:schemeClr val="tx1"/>
                          </a:solidFill>
                          <a:latin typeface="DengXian" panose="02010600030101010101" charset="-122"/>
                          <a:ea typeface="DengXian" panose="02010600030101010101" charset="-122"/>
                        </a:rPr>
                        <a:t>Nitrosomonas</a:t>
                      </a:r>
                      <a:endParaRPr lang="en-US" sz="1800">
                        <a:solidFill>
                          <a:schemeClr val="tx1"/>
                        </a:solidFill>
                        <a:latin typeface="DengXian" panose="02010600030101010101" charset="-122"/>
                        <a:ea typeface="DengXian" panose="02010600030101010101" charset="-122"/>
                      </a:endParaRPr>
                    </a:p>
                  </a:txBody>
                  <a:tcPr>
                    <a:solidFill>
                      <a:schemeClr val="accent1">
                        <a:lumMod val="20000"/>
                        <a:lumOff val="80000"/>
                      </a:schemeClr>
                    </a:solidFill>
                  </a:tcPr>
                </a:tc>
                <a:tc>
                  <a:txBody>
                    <a:bodyPr/>
                    <a:p>
                      <a:pPr algn="ctr">
                        <a:buNone/>
                      </a:pPr>
                      <a:r>
                        <a:rPr lang="en-US" sz="1800">
                          <a:solidFill>
                            <a:schemeClr val="tx1"/>
                          </a:solidFill>
                          <a:latin typeface="DengXian" panose="02010600030101010101" charset="-122"/>
                          <a:ea typeface="DengXian" panose="02010600030101010101" charset="-122"/>
                        </a:rPr>
                        <a:t>Beta</a:t>
                      </a:r>
                      <a:endParaRPr lang="en-US" sz="1800">
                        <a:solidFill>
                          <a:schemeClr val="tx1"/>
                        </a:solidFill>
                        <a:latin typeface="DengXian" panose="02010600030101010101" charset="-122"/>
                        <a:ea typeface="DengXian" panose="02010600030101010101" charset="-122"/>
                      </a:endParaRPr>
                    </a:p>
                  </a:txBody>
                  <a:tcPr>
                    <a:solidFill>
                      <a:schemeClr val="accent1">
                        <a:lumMod val="20000"/>
                        <a:lumOff val="80000"/>
                      </a:schemeClr>
                    </a:solidFill>
                  </a:tcPr>
                </a:tc>
                <a:tc>
                  <a:txBody>
                    <a:bodyPr/>
                    <a:p>
                      <a:pPr algn="ctr">
                        <a:buNone/>
                      </a:pPr>
                      <a:r>
                        <a:rPr lang="en-US" sz="1800">
                          <a:solidFill>
                            <a:schemeClr val="tx1"/>
                          </a:solidFill>
                          <a:latin typeface="DengXian" panose="02010600030101010101" charset="-122"/>
                          <a:ea typeface="DengXian" panose="02010600030101010101" charset="-122"/>
                        </a:rPr>
                        <a:t>45-53</a:t>
                      </a:r>
                      <a:endParaRPr lang="en-US" sz="1800">
                        <a:solidFill>
                          <a:schemeClr val="tx1"/>
                        </a:solidFill>
                        <a:latin typeface="DengXian" panose="02010600030101010101" charset="-122"/>
                        <a:ea typeface="DengXian" panose="02010600030101010101" charset="-122"/>
                      </a:endParaRPr>
                    </a:p>
                  </a:txBody>
                  <a:tcPr>
                    <a:solidFill>
                      <a:schemeClr val="accent1">
                        <a:lumMod val="20000"/>
                        <a:lumOff val="80000"/>
                      </a:schemeClr>
                    </a:solidFill>
                  </a:tcPr>
                </a:tc>
                <a:tc>
                  <a:txBody>
                    <a:bodyPr/>
                    <a:p>
                      <a:pPr>
                        <a:buNone/>
                      </a:pPr>
                      <a:r>
                        <a:rPr lang="en-US" sz="1800">
                          <a:solidFill>
                            <a:schemeClr val="tx1"/>
                          </a:solidFill>
                          <a:latin typeface="DengXian" panose="02010600030101010101" charset="-122"/>
                          <a:ea typeface="DengXian" panose="02010600030101010101" charset="-122"/>
                        </a:rPr>
                        <a:t>Sewage, soil, freshwater, marine</a:t>
                      </a:r>
                      <a:endParaRPr lang="en-US" sz="1800">
                        <a:solidFill>
                          <a:schemeClr val="tx1"/>
                        </a:solidFill>
                        <a:latin typeface="DengXian" panose="02010600030101010101" charset="-122"/>
                        <a:ea typeface="DengXian" panose="02010600030101010101" charset="-122"/>
                      </a:endParaRPr>
                    </a:p>
                  </a:txBody>
                  <a:tcPr>
                    <a:solidFill>
                      <a:schemeClr val="accent1">
                        <a:lumMod val="20000"/>
                        <a:lumOff val="80000"/>
                      </a:schemeClr>
                    </a:solidFill>
                  </a:tcPr>
                </a:tc>
              </a:tr>
              <a:tr h="640080">
                <a:tc>
                  <a:txBody>
                    <a:bodyPr/>
                    <a:p>
                      <a:pPr>
                        <a:buNone/>
                      </a:pPr>
                      <a:r>
                        <a:rPr lang="en-US" sz="1800">
                          <a:solidFill>
                            <a:schemeClr val="tx1"/>
                          </a:solidFill>
                          <a:latin typeface="DengXian" panose="02010600030101010101" charset="-122"/>
                          <a:ea typeface="DengXian" panose="02010600030101010101" charset="-122"/>
                        </a:rPr>
                        <a:t>Large cocci, motile, vesicular or peripheral membranes</a:t>
                      </a:r>
                      <a:endParaRPr lang="en-US" sz="1800">
                        <a:solidFill>
                          <a:schemeClr val="tx1"/>
                        </a:solidFill>
                        <a:latin typeface="DengXian" panose="02010600030101010101" charset="-122"/>
                        <a:ea typeface="DengXian" panose="02010600030101010101" charset="-122"/>
                      </a:endParaRPr>
                    </a:p>
                  </a:txBody>
                  <a:tcPr>
                    <a:solidFill>
                      <a:schemeClr val="accent1">
                        <a:lumMod val="20000"/>
                        <a:lumOff val="80000"/>
                      </a:schemeClr>
                    </a:solidFill>
                  </a:tcPr>
                </a:tc>
                <a:tc>
                  <a:txBody>
                    <a:bodyPr/>
                    <a:p>
                      <a:pPr>
                        <a:buNone/>
                      </a:pPr>
                      <a:r>
                        <a:rPr lang="en-US" sz="1800">
                          <a:solidFill>
                            <a:schemeClr val="tx1"/>
                          </a:solidFill>
                          <a:latin typeface="DengXian" panose="02010600030101010101" charset="-122"/>
                          <a:ea typeface="DengXian" panose="02010600030101010101" charset="-122"/>
                        </a:rPr>
                        <a:t>Nitrosococcus</a:t>
                      </a:r>
                      <a:endParaRPr lang="en-US" sz="1800">
                        <a:solidFill>
                          <a:schemeClr val="tx1"/>
                        </a:solidFill>
                        <a:latin typeface="DengXian" panose="02010600030101010101" charset="-122"/>
                        <a:ea typeface="DengXian" panose="02010600030101010101" charset="-122"/>
                      </a:endParaRPr>
                    </a:p>
                  </a:txBody>
                  <a:tcPr>
                    <a:solidFill>
                      <a:schemeClr val="accent1">
                        <a:lumMod val="20000"/>
                        <a:lumOff val="80000"/>
                      </a:schemeClr>
                    </a:solidFill>
                  </a:tcPr>
                </a:tc>
                <a:tc>
                  <a:txBody>
                    <a:bodyPr/>
                    <a:p>
                      <a:pPr algn="ctr">
                        <a:buNone/>
                      </a:pPr>
                      <a:r>
                        <a:rPr lang="en-US" sz="1800">
                          <a:solidFill>
                            <a:schemeClr val="tx1"/>
                          </a:solidFill>
                          <a:latin typeface="DengXian" panose="02010600030101010101" charset="-122"/>
                          <a:ea typeface="DengXian" panose="02010600030101010101" charset="-122"/>
                        </a:rPr>
                        <a:t>Gamma </a:t>
                      </a:r>
                      <a:endParaRPr lang="en-US" sz="1800">
                        <a:solidFill>
                          <a:schemeClr val="tx1"/>
                        </a:solidFill>
                        <a:latin typeface="DengXian" panose="02010600030101010101" charset="-122"/>
                        <a:ea typeface="DengXian" panose="02010600030101010101" charset="-122"/>
                      </a:endParaRPr>
                    </a:p>
                  </a:txBody>
                  <a:tcPr>
                    <a:solidFill>
                      <a:schemeClr val="accent1">
                        <a:lumMod val="20000"/>
                        <a:lumOff val="80000"/>
                      </a:schemeClr>
                    </a:solidFill>
                  </a:tcPr>
                </a:tc>
                <a:tc>
                  <a:txBody>
                    <a:bodyPr/>
                    <a:p>
                      <a:pPr algn="ctr">
                        <a:buNone/>
                      </a:pPr>
                      <a:r>
                        <a:rPr lang="en-US" sz="1800">
                          <a:solidFill>
                            <a:schemeClr val="tx1"/>
                          </a:solidFill>
                          <a:latin typeface="DengXian" panose="02010600030101010101" charset="-122"/>
                          <a:ea typeface="DengXian" panose="02010600030101010101" charset="-122"/>
                        </a:rPr>
                        <a:t>49-50</a:t>
                      </a:r>
                      <a:endParaRPr lang="en-US" sz="1800">
                        <a:solidFill>
                          <a:schemeClr val="tx1"/>
                        </a:solidFill>
                        <a:latin typeface="DengXian" panose="02010600030101010101" charset="-122"/>
                        <a:ea typeface="DengXian" panose="02010600030101010101" charset="-122"/>
                      </a:endParaRPr>
                    </a:p>
                  </a:txBody>
                  <a:tcPr>
                    <a:solidFill>
                      <a:schemeClr val="accent1">
                        <a:lumMod val="20000"/>
                        <a:lumOff val="80000"/>
                      </a:schemeClr>
                    </a:solidFill>
                  </a:tcPr>
                </a:tc>
                <a:tc>
                  <a:txBody>
                    <a:bodyPr/>
                    <a:p>
                      <a:pPr>
                        <a:buNone/>
                      </a:pPr>
                      <a:r>
                        <a:rPr lang="en-US" sz="1800">
                          <a:solidFill>
                            <a:schemeClr val="tx1"/>
                          </a:solidFill>
                          <a:latin typeface="DengXian" panose="02010600030101010101" charset="-122"/>
                          <a:ea typeface="DengXian" panose="02010600030101010101" charset="-122"/>
                        </a:rPr>
                        <a:t>Freshwater,marine</a:t>
                      </a:r>
                      <a:endParaRPr lang="en-US" sz="1800">
                        <a:solidFill>
                          <a:schemeClr val="tx1"/>
                        </a:solidFill>
                        <a:latin typeface="DengXian" panose="02010600030101010101" charset="-122"/>
                        <a:ea typeface="DengXian" panose="02010600030101010101" charset="-122"/>
                      </a:endParaRPr>
                    </a:p>
                  </a:txBody>
                  <a:tcPr>
                    <a:solidFill>
                      <a:schemeClr val="accent1">
                        <a:lumMod val="20000"/>
                        <a:lumOff val="80000"/>
                      </a:schemeClr>
                    </a:solidFill>
                  </a:tcPr>
                </a:tc>
              </a:tr>
              <a:tr h="640080">
                <a:tc>
                  <a:txBody>
                    <a:bodyPr/>
                    <a:p>
                      <a:pPr>
                        <a:buNone/>
                      </a:pPr>
                      <a:r>
                        <a:rPr lang="en-US" sz="1800">
                          <a:solidFill>
                            <a:schemeClr val="tx1"/>
                          </a:solidFill>
                          <a:latin typeface="DengXian" panose="02010600030101010101" charset="-122"/>
                          <a:ea typeface="DengXian" panose="02010600030101010101" charset="-122"/>
                        </a:rPr>
                        <a:t>Spirals, motile(pentrnchous flagella);no obious membrane system</a:t>
                      </a:r>
                      <a:endParaRPr lang="en-US" sz="1800">
                        <a:solidFill>
                          <a:schemeClr val="tx1"/>
                        </a:solidFill>
                        <a:latin typeface="DengXian" panose="02010600030101010101" charset="-122"/>
                        <a:ea typeface="DengXian" panose="02010600030101010101" charset="-122"/>
                      </a:endParaRPr>
                    </a:p>
                  </a:txBody>
                  <a:tcPr>
                    <a:solidFill>
                      <a:schemeClr val="accent1">
                        <a:lumMod val="20000"/>
                        <a:lumOff val="80000"/>
                      </a:schemeClr>
                    </a:solidFill>
                  </a:tcPr>
                </a:tc>
                <a:tc>
                  <a:txBody>
                    <a:bodyPr/>
                    <a:p>
                      <a:pPr>
                        <a:buNone/>
                      </a:pPr>
                      <a:r>
                        <a:rPr lang="en-US" sz="1800">
                          <a:solidFill>
                            <a:schemeClr val="tx1"/>
                          </a:solidFill>
                          <a:latin typeface="DengXian" panose="02010600030101010101" charset="-122"/>
                          <a:ea typeface="DengXian" panose="02010600030101010101" charset="-122"/>
                        </a:rPr>
                        <a:t>Nitrosospira</a:t>
                      </a:r>
                      <a:endParaRPr lang="en-US" sz="1800">
                        <a:solidFill>
                          <a:schemeClr val="tx1"/>
                        </a:solidFill>
                        <a:latin typeface="DengXian" panose="02010600030101010101" charset="-122"/>
                        <a:ea typeface="DengXian" panose="02010600030101010101" charset="-122"/>
                      </a:endParaRPr>
                    </a:p>
                  </a:txBody>
                  <a:tcPr>
                    <a:solidFill>
                      <a:schemeClr val="accent1">
                        <a:lumMod val="20000"/>
                        <a:lumOff val="80000"/>
                      </a:schemeClr>
                    </a:solidFill>
                  </a:tcPr>
                </a:tc>
                <a:tc>
                  <a:txBody>
                    <a:bodyPr/>
                    <a:p>
                      <a:pPr algn="ctr">
                        <a:buNone/>
                      </a:pPr>
                      <a:r>
                        <a:rPr lang="en-US" sz="1800">
                          <a:solidFill>
                            <a:schemeClr val="tx1"/>
                          </a:solidFill>
                          <a:latin typeface="DengXian" panose="02010600030101010101" charset="-122"/>
                          <a:ea typeface="DengXian" panose="02010600030101010101" charset="-122"/>
                        </a:rPr>
                        <a:t>Beta</a:t>
                      </a:r>
                      <a:endParaRPr lang="en-US" sz="1800">
                        <a:solidFill>
                          <a:schemeClr val="tx1"/>
                        </a:solidFill>
                        <a:latin typeface="DengXian" panose="02010600030101010101" charset="-122"/>
                        <a:ea typeface="DengXian" panose="02010600030101010101" charset="-122"/>
                      </a:endParaRPr>
                    </a:p>
                  </a:txBody>
                  <a:tcPr>
                    <a:solidFill>
                      <a:schemeClr val="accent1">
                        <a:lumMod val="20000"/>
                        <a:lumOff val="80000"/>
                      </a:schemeClr>
                    </a:solidFill>
                  </a:tcPr>
                </a:tc>
                <a:tc>
                  <a:txBody>
                    <a:bodyPr/>
                    <a:p>
                      <a:pPr algn="ctr">
                        <a:buNone/>
                      </a:pPr>
                      <a:r>
                        <a:rPr lang="en-US" sz="1800">
                          <a:solidFill>
                            <a:schemeClr val="tx1"/>
                          </a:solidFill>
                          <a:latin typeface="DengXian" panose="02010600030101010101" charset="-122"/>
                          <a:ea typeface="DengXian" panose="02010600030101010101" charset="-122"/>
                        </a:rPr>
                        <a:t>54</a:t>
                      </a:r>
                      <a:endParaRPr lang="en-US" sz="1800">
                        <a:solidFill>
                          <a:schemeClr val="tx1"/>
                        </a:solidFill>
                        <a:latin typeface="DengXian" panose="02010600030101010101" charset="-122"/>
                        <a:ea typeface="DengXian" panose="02010600030101010101" charset="-122"/>
                      </a:endParaRPr>
                    </a:p>
                  </a:txBody>
                  <a:tcPr>
                    <a:solidFill>
                      <a:schemeClr val="accent1">
                        <a:lumMod val="20000"/>
                        <a:lumOff val="80000"/>
                      </a:schemeClr>
                    </a:solidFill>
                  </a:tcPr>
                </a:tc>
                <a:tc>
                  <a:txBody>
                    <a:bodyPr/>
                    <a:p>
                      <a:pPr>
                        <a:buNone/>
                      </a:pPr>
                      <a:r>
                        <a:rPr lang="en-US" sz="1800">
                          <a:solidFill>
                            <a:schemeClr val="tx1"/>
                          </a:solidFill>
                          <a:latin typeface="DengXian" panose="02010600030101010101" charset="-122"/>
                          <a:ea typeface="DengXian" panose="02010600030101010101" charset="-122"/>
                        </a:rPr>
                        <a:t>Soil</a:t>
                      </a:r>
                      <a:endParaRPr lang="en-US" sz="1800">
                        <a:solidFill>
                          <a:schemeClr val="tx1"/>
                        </a:solidFill>
                        <a:latin typeface="DengXian" panose="02010600030101010101" charset="-122"/>
                        <a:ea typeface="DengXian" panose="02010600030101010101" charset="-122"/>
                      </a:endParaRPr>
                    </a:p>
                  </a:txBody>
                  <a:tcPr>
                    <a:solidFill>
                      <a:schemeClr val="accent1">
                        <a:lumMod val="20000"/>
                        <a:lumOff val="80000"/>
                      </a:schemeClr>
                    </a:solidFill>
                  </a:tcPr>
                </a:tc>
              </a:tr>
              <a:tr h="640080">
                <a:tc>
                  <a:txBody>
                    <a:bodyPr/>
                    <a:p>
                      <a:pPr>
                        <a:buNone/>
                      </a:pPr>
                      <a:r>
                        <a:rPr lang="en-US" sz="1800">
                          <a:solidFill>
                            <a:schemeClr val="tx1"/>
                          </a:solidFill>
                          <a:latin typeface="DengXian" panose="02010600030101010101" charset="-122"/>
                          <a:ea typeface="DengXian" panose="02010600030101010101" charset="-122"/>
                        </a:rPr>
                        <a:t> Pleomorphic.lobular,compartmented cells;motile(pentrichous flagella</a:t>
                      </a:r>
                      <a:endParaRPr lang="en-US" sz="1800">
                        <a:solidFill>
                          <a:schemeClr val="tx1"/>
                        </a:solidFill>
                        <a:latin typeface="DengXian" panose="02010600030101010101" charset="-122"/>
                        <a:ea typeface="DengXian" panose="02010600030101010101" charset="-122"/>
                      </a:endParaRPr>
                    </a:p>
                  </a:txBody>
                  <a:tcPr>
                    <a:solidFill>
                      <a:schemeClr val="accent1">
                        <a:lumMod val="20000"/>
                        <a:lumOff val="80000"/>
                      </a:schemeClr>
                    </a:solidFill>
                  </a:tcPr>
                </a:tc>
                <a:tc>
                  <a:txBody>
                    <a:bodyPr/>
                    <a:p>
                      <a:pPr>
                        <a:buNone/>
                      </a:pPr>
                      <a:r>
                        <a:rPr lang="en-US" sz="1800">
                          <a:solidFill>
                            <a:schemeClr val="tx1"/>
                          </a:solidFill>
                          <a:latin typeface="DengXian" panose="02010600030101010101" charset="-122"/>
                          <a:ea typeface="DengXian" panose="02010600030101010101" charset="-122"/>
                        </a:rPr>
                        <a:t>Nitrosolobus</a:t>
                      </a:r>
                      <a:endParaRPr lang="en-US" sz="1800">
                        <a:solidFill>
                          <a:schemeClr val="tx1"/>
                        </a:solidFill>
                        <a:latin typeface="DengXian" panose="02010600030101010101" charset="-122"/>
                        <a:ea typeface="DengXian" panose="02010600030101010101" charset="-122"/>
                      </a:endParaRPr>
                    </a:p>
                  </a:txBody>
                  <a:tcPr>
                    <a:solidFill>
                      <a:schemeClr val="accent1">
                        <a:lumMod val="20000"/>
                        <a:lumOff val="80000"/>
                      </a:schemeClr>
                    </a:solidFill>
                  </a:tcPr>
                </a:tc>
                <a:tc>
                  <a:txBody>
                    <a:bodyPr/>
                    <a:p>
                      <a:pPr algn="ctr">
                        <a:buNone/>
                      </a:pPr>
                      <a:r>
                        <a:rPr lang="en-US" sz="1800">
                          <a:solidFill>
                            <a:schemeClr val="tx1"/>
                          </a:solidFill>
                          <a:latin typeface="DengXian" panose="02010600030101010101" charset="-122"/>
                          <a:ea typeface="DengXian" panose="02010600030101010101" charset="-122"/>
                        </a:rPr>
                        <a:t>Beta</a:t>
                      </a:r>
                      <a:endParaRPr lang="en-US" sz="1800">
                        <a:solidFill>
                          <a:schemeClr val="tx1"/>
                        </a:solidFill>
                        <a:latin typeface="DengXian" panose="02010600030101010101" charset="-122"/>
                        <a:ea typeface="DengXian" panose="02010600030101010101" charset="-122"/>
                      </a:endParaRPr>
                    </a:p>
                  </a:txBody>
                  <a:tcPr>
                    <a:solidFill>
                      <a:schemeClr val="accent1">
                        <a:lumMod val="20000"/>
                        <a:lumOff val="80000"/>
                      </a:schemeClr>
                    </a:solidFill>
                  </a:tcPr>
                </a:tc>
                <a:tc>
                  <a:txBody>
                    <a:bodyPr/>
                    <a:p>
                      <a:pPr algn="ctr">
                        <a:buNone/>
                      </a:pPr>
                      <a:r>
                        <a:rPr lang="en-US" sz="1800">
                          <a:solidFill>
                            <a:schemeClr val="tx1"/>
                          </a:solidFill>
                          <a:latin typeface="DengXian" panose="02010600030101010101" charset="-122"/>
                          <a:ea typeface="DengXian" panose="02010600030101010101" charset="-122"/>
                        </a:rPr>
                        <a:t>54</a:t>
                      </a:r>
                      <a:endParaRPr lang="en-US" sz="1800">
                        <a:solidFill>
                          <a:schemeClr val="tx1"/>
                        </a:solidFill>
                        <a:latin typeface="DengXian" panose="02010600030101010101" charset="-122"/>
                        <a:ea typeface="DengXian" panose="02010600030101010101" charset="-122"/>
                      </a:endParaRPr>
                    </a:p>
                  </a:txBody>
                  <a:tcPr>
                    <a:solidFill>
                      <a:schemeClr val="accent1">
                        <a:lumMod val="20000"/>
                        <a:lumOff val="80000"/>
                      </a:schemeClr>
                    </a:solidFill>
                  </a:tcPr>
                </a:tc>
                <a:tc>
                  <a:txBody>
                    <a:bodyPr/>
                    <a:p>
                      <a:pPr>
                        <a:buNone/>
                      </a:pPr>
                      <a:r>
                        <a:rPr lang="en-US" sz="1800">
                          <a:solidFill>
                            <a:schemeClr val="tx1"/>
                          </a:solidFill>
                          <a:latin typeface="DengXian" panose="02010600030101010101" charset="-122"/>
                          <a:ea typeface="DengXian" panose="02010600030101010101" charset="-122"/>
                        </a:rPr>
                        <a:t>Soil</a:t>
                      </a:r>
                      <a:endParaRPr lang="en-US" sz="1800">
                        <a:solidFill>
                          <a:schemeClr val="tx1"/>
                        </a:solidFill>
                        <a:latin typeface="DengXian" panose="02010600030101010101" charset="-122"/>
                        <a:ea typeface="DengXian" panose="02010600030101010101" charset="-122"/>
                      </a:endParaRPr>
                    </a:p>
                  </a:txBody>
                  <a:tcPr>
                    <a:solidFill>
                      <a:schemeClr val="accent1">
                        <a:lumMod val="20000"/>
                        <a:lumOff val="80000"/>
                      </a:schemeClr>
                    </a:solidFill>
                  </a:tcPr>
                </a:tc>
              </a:tr>
            </a:tbl>
          </a:graphicData>
        </a:graphic>
      </p:graphicFrame>
      <p:sp>
        <p:nvSpPr>
          <p:cNvPr id="4" name="Text Box 3"/>
          <p:cNvSpPr txBox="1"/>
          <p:nvPr/>
        </p:nvSpPr>
        <p:spPr>
          <a:xfrm>
            <a:off x="1741805" y="729615"/>
            <a:ext cx="9187815" cy="460375"/>
          </a:xfrm>
          <a:prstGeom prst="rect">
            <a:avLst/>
          </a:prstGeom>
          <a:noFill/>
        </p:spPr>
        <p:txBody>
          <a:bodyPr wrap="square" rtlCol="0" anchor="t">
            <a:spAutoFit/>
          </a:bodyPr>
          <a:p>
            <a:r>
              <a:rPr lang="en-US" sz="2400" b="1">
                <a:solidFill>
                  <a:schemeClr val="accent4"/>
                </a:solidFill>
                <a:effectLst/>
              </a:rPr>
              <a:t>Properties and Characteristics of Ammonia Oxidizing Bacteria</a:t>
            </a:r>
            <a:endParaRPr lang="en-US" sz="2400" b="1">
              <a:solidFill>
                <a:schemeClr val="accent4"/>
              </a:solidFill>
              <a:effectLs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289435" y="545974"/>
            <a:ext cx="340519" cy="260145"/>
          </a:xfrm>
          <a:prstGeom prst="rect">
            <a:avLst/>
          </a:prstGeom>
          <a:solidFill>
            <a:schemeClr val="accent1">
              <a:lumMod val="75000"/>
            </a:schemeClr>
          </a:solid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aphicFrame>
        <p:nvGraphicFramePr>
          <p:cNvPr id="3" name="Table 2"/>
          <p:cNvGraphicFramePr/>
          <p:nvPr/>
        </p:nvGraphicFramePr>
        <p:xfrm>
          <a:off x="410845" y="1565910"/>
          <a:ext cx="11448415" cy="3876675"/>
        </p:xfrm>
        <a:graphic>
          <a:graphicData uri="http://schemas.openxmlformats.org/drawingml/2006/table">
            <a:tbl>
              <a:tblPr firstRow="1" bandRow="1">
                <a:tableStyleId>{5C22544A-7EE6-4342-B048-85BDC9FD1C3A}</a:tableStyleId>
              </a:tblPr>
              <a:tblGrid>
                <a:gridCol w="5649595"/>
                <a:gridCol w="1602105"/>
                <a:gridCol w="1270000"/>
                <a:gridCol w="837565"/>
                <a:gridCol w="2089150"/>
              </a:tblGrid>
              <a:tr h="365760">
                <a:tc gridSpan="5">
                  <a:txBody>
                    <a:bodyPr/>
                    <a:p>
                      <a:pPr algn="ctr">
                        <a:buNone/>
                      </a:pPr>
                      <a:r>
                        <a:rPr lang="en-US">
                          <a:solidFill>
                            <a:schemeClr val="tx1"/>
                          </a:solidFill>
                        </a:rPr>
                        <a:t>Nitrite Oxidizing Bacteria</a:t>
                      </a:r>
                      <a:endParaRPr lang="en-US">
                        <a:solidFill>
                          <a:schemeClr val="tx1"/>
                        </a:solidFill>
                      </a:endParaRPr>
                    </a:p>
                  </a:txBody>
                  <a:tcPr>
                    <a:solidFill>
                      <a:schemeClr val="accent1">
                        <a:lumMod val="20000"/>
                        <a:lumOff val="80000"/>
                      </a:schemeClr>
                    </a:solidFill>
                  </a:tcPr>
                </a:tc>
                <a:tc hMerge="1">
                  <a:tcPr>
                    <a:solidFill>
                      <a:schemeClr val="accent1">
                        <a:lumMod val="20000"/>
                        <a:lumOff val="80000"/>
                      </a:schemeClr>
                    </a:solidFill>
                  </a:tcPr>
                </a:tc>
                <a:tc hMerge="1">
                  <a:tcPr>
                    <a:solidFill>
                      <a:schemeClr val="accent1">
                        <a:lumMod val="20000"/>
                        <a:lumOff val="80000"/>
                      </a:schemeClr>
                    </a:solidFill>
                  </a:tcPr>
                </a:tc>
                <a:tc hMerge="1">
                  <a:tcPr>
                    <a:solidFill>
                      <a:schemeClr val="accent1">
                        <a:lumMod val="20000"/>
                        <a:lumOff val="80000"/>
                      </a:schemeClr>
                    </a:solidFill>
                  </a:tcPr>
                </a:tc>
                <a:tc hMerge="1">
                  <a:tcPr>
                    <a:solidFill>
                      <a:schemeClr val="accent1">
                        <a:lumMod val="20000"/>
                        <a:lumOff val="80000"/>
                      </a:schemeClr>
                    </a:solidFill>
                  </a:tcPr>
                </a:tc>
              </a:tr>
              <a:tr h="914400">
                <a:tc>
                  <a:txBody>
                    <a:bodyPr/>
                    <a:p>
                      <a:pPr algn="ctr">
                        <a:buNone/>
                      </a:pPr>
                      <a:r>
                        <a:rPr lang="en-US" b="1">
                          <a:solidFill>
                            <a:schemeClr val="tx1"/>
                          </a:solidFill>
                          <a:latin typeface="DengXian" panose="02010600030101010101" charset="-122"/>
                          <a:ea typeface="DengXian" panose="02010600030101010101" charset="-122"/>
                        </a:rPr>
                        <a:t>Characteristics</a:t>
                      </a:r>
                      <a:endParaRPr lang="en-US" b="1">
                        <a:solidFill>
                          <a:schemeClr val="tx1"/>
                        </a:solidFill>
                        <a:latin typeface="DengXian" panose="02010600030101010101" charset="-122"/>
                        <a:ea typeface="DengXian" panose="02010600030101010101" charset="-122"/>
                      </a:endParaRPr>
                    </a:p>
                  </a:txBody>
                  <a:tcPr>
                    <a:solidFill>
                      <a:schemeClr val="accent1">
                        <a:lumMod val="20000"/>
                        <a:lumOff val="80000"/>
                      </a:schemeClr>
                    </a:solidFill>
                  </a:tcPr>
                </a:tc>
                <a:tc>
                  <a:txBody>
                    <a:bodyPr/>
                    <a:p>
                      <a:pPr algn="ctr">
                        <a:buNone/>
                      </a:pPr>
                      <a:r>
                        <a:rPr lang="en-US" b="1">
                          <a:solidFill>
                            <a:schemeClr val="tx1"/>
                          </a:solidFill>
                        </a:rPr>
                        <a:t>Genus</a:t>
                      </a:r>
                      <a:endParaRPr lang="en-US" b="1">
                        <a:solidFill>
                          <a:schemeClr val="tx1"/>
                        </a:solidFill>
                      </a:endParaRPr>
                    </a:p>
                  </a:txBody>
                  <a:tcPr>
                    <a:solidFill>
                      <a:schemeClr val="accent1">
                        <a:lumMod val="20000"/>
                        <a:lumOff val="80000"/>
                      </a:schemeClr>
                    </a:solidFill>
                  </a:tcPr>
                </a:tc>
                <a:tc>
                  <a:txBody>
                    <a:bodyPr/>
                    <a:p>
                      <a:pPr algn="ctr">
                        <a:buNone/>
                      </a:pPr>
                      <a:r>
                        <a:rPr lang="en-US" b="1">
                          <a:solidFill>
                            <a:schemeClr val="tx1"/>
                          </a:solidFill>
                        </a:rPr>
                        <a:t>Phylogenetic Group</a:t>
                      </a:r>
                      <a:endParaRPr lang="en-US" b="1">
                        <a:solidFill>
                          <a:schemeClr val="tx1"/>
                        </a:solidFill>
                      </a:endParaRPr>
                    </a:p>
                  </a:txBody>
                  <a:tcPr>
                    <a:solidFill>
                      <a:schemeClr val="accent1">
                        <a:lumMod val="20000"/>
                        <a:lumOff val="80000"/>
                      </a:schemeClr>
                    </a:solidFill>
                  </a:tcPr>
                </a:tc>
                <a:tc>
                  <a:txBody>
                    <a:bodyPr/>
                    <a:p>
                      <a:pPr algn="ctr">
                        <a:buNone/>
                      </a:pPr>
                      <a:r>
                        <a:rPr lang="en-US" b="1">
                          <a:solidFill>
                            <a:schemeClr val="tx1"/>
                          </a:solidFill>
                        </a:rPr>
                        <a:t>DNA (mol% GC)</a:t>
                      </a:r>
                      <a:endParaRPr lang="en-US" b="1">
                        <a:solidFill>
                          <a:schemeClr val="tx1"/>
                        </a:solidFill>
                      </a:endParaRPr>
                    </a:p>
                  </a:txBody>
                  <a:tcPr>
                    <a:solidFill>
                      <a:schemeClr val="accent1">
                        <a:lumMod val="20000"/>
                        <a:lumOff val="80000"/>
                      </a:schemeClr>
                    </a:solidFill>
                  </a:tcPr>
                </a:tc>
                <a:tc>
                  <a:txBody>
                    <a:bodyPr/>
                    <a:p>
                      <a:pPr algn="ctr">
                        <a:buNone/>
                      </a:pPr>
                      <a:r>
                        <a:rPr lang="en-US" b="1">
                          <a:solidFill>
                            <a:schemeClr val="tx1"/>
                          </a:solidFill>
                        </a:rPr>
                        <a:t>Habitat</a:t>
                      </a:r>
                      <a:endParaRPr lang="en-US" b="1">
                        <a:solidFill>
                          <a:schemeClr val="tx1"/>
                        </a:solidFill>
                      </a:endParaRPr>
                    </a:p>
                  </a:txBody>
                  <a:tcPr>
                    <a:solidFill>
                      <a:schemeClr val="accent1">
                        <a:lumMod val="20000"/>
                        <a:lumOff val="80000"/>
                      </a:schemeClr>
                    </a:solidFill>
                  </a:tcPr>
                </a:tc>
              </a:tr>
              <a:tr h="676275">
                <a:tc>
                  <a:txBody>
                    <a:bodyPr/>
                    <a:p>
                      <a:pPr>
                        <a:buNone/>
                      </a:pPr>
                      <a:r>
                        <a:rPr lang="en-US">
                          <a:solidFill>
                            <a:schemeClr val="tx1"/>
                          </a:solidFill>
                        </a:rPr>
                        <a:t>Short rods, reproduce by budding, occasionally motile (single subterminal flagella) or non-motile; mermbrane</a:t>
                      </a:r>
                      <a:endParaRPr lang="en-US">
                        <a:solidFill>
                          <a:schemeClr val="tx1"/>
                        </a:solidFill>
                      </a:endParaRPr>
                    </a:p>
                    <a:p>
                      <a:pPr>
                        <a:buNone/>
                      </a:pPr>
                      <a:r>
                        <a:rPr lang="en-US">
                          <a:solidFill>
                            <a:schemeClr val="tx1"/>
                          </a:solidFill>
                        </a:rPr>
                        <a:t>system arranged as a polar cap</a:t>
                      </a:r>
                      <a:endParaRPr lang="en-US">
                        <a:solidFill>
                          <a:schemeClr val="tx1"/>
                        </a:solidFill>
                      </a:endParaRPr>
                    </a:p>
                  </a:txBody>
                  <a:tcPr>
                    <a:solidFill>
                      <a:schemeClr val="accent1">
                        <a:lumMod val="20000"/>
                        <a:lumOff val="80000"/>
                      </a:schemeClr>
                    </a:solidFill>
                  </a:tcPr>
                </a:tc>
                <a:tc>
                  <a:txBody>
                    <a:bodyPr/>
                    <a:p>
                      <a:pPr>
                        <a:buNone/>
                      </a:pPr>
                      <a:r>
                        <a:rPr lang="en-US">
                          <a:solidFill>
                            <a:schemeClr val="tx1"/>
                          </a:solidFill>
                        </a:rPr>
                        <a:t>Nitrobacter</a:t>
                      </a:r>
                      <a:endParaRPr lang="en-US">
                        <a:solidFill>
                          <a:schemeClr val="tx1"/>
                        </a:solidFill>
                      </a:endParaRPr>
                    </a:p>
                  </a:txBody>
                  <a:tcPr>
                    <a:solidFill>
                      <a:schemeClr val="accent1">
                        <a:lumMod val="20000"/>
                        <a:lumOff val="80000"/>
                      </a:schemeClr>
                    </a:solidFill>
                  </a:tcPr>
                </a:tc>
                <a:tc>
                  <a:txBody>
                    <a:bodyPr/>
                    <a:p>
                      <a:pPr algn="ctr">
                        <a:buNone/>
                      </a:pPr>
                      <a:r>
                        <a:rPr lang="en-US">
                          <a:solidFill>
                            <a:schemeClr val="tx1"/>
                          </a:solidFill>
                        </a:rPr>
                        <a:t>Alpha</a:t>
                      </a:r>
                      <a:endParaRPr lang="en-US">
                        <a:solidFill>
                          <a:schemeClr val="tx1"/>
                        </a:solidFill>
                      </a:endParaRPr>
                    </a:p>
                  </a:txBody>
                  <a:tcPr>
                    <a:solidFill>
                      <a:schemeClr val="accent1">
                        <a:lumMod val="20000"/>
                        <a:lumOff val="80000"/>
                      </a:schemeClr>
                    </a:solidFill>
                  </a:tcPr>
                </a:tc>
                <a:tc>
                  <a:txBody>
                    <a:bodyPr/>
                    <a:p>
                      <a:pPr algn="ctr">
                        <a:buNone/>
                      </a:pPr>
                      <a:r>
                        <a:rPr lang="en-US">
                          <a:solidFill>
                            <a:schemeClr val="tx1"/>
                          </a:solidFill>
                        </a:rPr>
                        <a:t>59-62</a:t>
                      </a:r>
                      <a:endParaRPr lang="en-US">
                        <a:solidFill>
                          <a:schemeClr val="tx1"/>
                        </a:solidFill>
                      </a:endParaRPr>
                    </a:p>
                  </a:txBody>
                  <a:tcPr>
                    <a:solidFill>
                      <a:schemeClr val="accent1">
                        <a:lumMod val="20000"/>
                        <a:lumOff val="80000"/>
                      </a:schemeClr>
                    </a:solidFill>
                  </a:tcPr>
                </a:tc>
                <a:tc>
                  <a:txBody>
                    <a:bodyPr/>
                    <a:p>
                      <a:pPr>
                        <a:buNone/>
                      </a:pPr>
                      <a:r>
                        <a:rPr lang="en-US">
                          <a:solidFill>
                            <a:schemeClr val="tx1"/>
                          </a:solidFill>
                        </a:rPr>
                        <a:t>Sewage, soil, freshwater, marine</a:t>
                      </a:r>
                      <a:endParaRPr lang="en-US">
                        <a:solidFill>
                          <a:schemeClr val="tx1"/>
                        </a:solidFill>
                      </a:endParaRPr>
                    </a:p>
                  </a:txBody>
                  <a:tcPr>
                    <a:solidFill>
                      <a:schemeClr val="accent1">
                        <a:lumMod val="20000"/>
                        <a:lumOff val="80000"/>
                      </a:schemeClr>
                    </a:solidFill>
                  </a:tcPr>
                </a:tc>
              </a:tr>
              <a:tr h="640080">
                <a:tc>
                  <a:txBody>
                    <a:bodyPr/>
                    <a:p>
                      <a:pPr>
                        <a:buNone/>
                      </a:pPr>
                      <a:r>
                        <a:rPr lang="en-US">
                          <a:solidFill>
                            <a:schemeClr val="tx1"/>
                          </a:solidFill>
                        </a:rPr>
                        <a:t>Long, slender rods,nonmotile,no obvious membrane system</a:t>
                      </a:r>
                      <a:endParaRPr lang="en-US">
                        <a:solidFill>
                          <a:schemeClr val="tx1"/>
                        </a:solidFill>
                      </a:endParaRPr>
                    </a:p>
                  </a:txBody>
                  <a:tcPr>
                    <a:solidFill>
                      <a:schemeClr val="accent1">
                        <a:lumMod val="20000"/>
                        <a:lumOff val="80000"/>
                      </a:schemeClr>
                    </a:solidFill>
                  </a:tcPr>
                </a:tc>
                <a:tc>
                  <a:txBody>
                    <a:bodyPr/>
                    <a:p>
                      <a:pPr>
                        <a:buNone/>
                      </a:pPr>
                      <a:r>
                        <a:rPr lang="en-US">
                          <a:solidFill>
                            <a:schemeClr val="tx1"/>
                          </a:solidFill>
                        </a:rPr>
                        <a:t>Nitrospina</a:t>
                      </a:r>
                      <a:endParaRPr lang="en-US">
                        <a:solidFill>
                          <a:schemeClr val="tx1"/>
                        </a:solidFill>
                      </a:endParaRPr>
                    </a:p>
                  </a:txBody>
                  <a:tcPr>
                    <a:solidFill>
                      <a:schemeClr val="accent1">
                        <a:lumMod val="20000"/>
                        <a:lumOff val="80000"/>
                      </a:schemeClr>
                    </a:solidFill>
                  </a:tcPr>
                </a:tc>
                <a:tc>
                  <a:txBody>
                    <a:bodyPr/>
                    <a:p>
                      <a:pPr algn="ctr">
                        <a:buNone/>
                      </a:pPr>
                      <a:r>
                        <a:rPr lang="en-US">
                          <a:solidFill>
                            <a:schemeClr val="tx1"/>
                          </a:solidFill>
                        </a:rPr>
                        <a:t>Delta</a:t>
                      </a:r>
                      <a:endParaRPr lang="en-US">
                        <a:solidFill>
                          <a:schemeClr val="tx1"/>
                        </a:solidFill>
                      </a:endParaRPr>
                    </a:p>
                  </a:txBody>
                  <a:tcPr>
                    <a:solidFill>
                      <a:schemeClr val="accent1">
                        <a:lumMod val="20000"/>
                        <a:lumOff val="80000"/>
                      </a:schemeClr>
                    </a:solidFill>
                  </a:tcPr>
                </a:tc>
                <a:tc>
                  <a:txBody>
                    <a:bodyPr/>
                    <a:p>
                      <a:pPr algn="ctr">
                        <a:buNone/>
                      </a:pPr>
                      <a:r>
                        <a:rPr lang="en-US">
                          <a:solidFill>
                            <a:schemeClr val="tx1"/>
                          </a:solidFill>
                        </a:rPr>
                        <a:t>58</a:t>
                      </a:r>
                      <a:endParaRPr lang="en-US">
                        <a:solidFill>
                          <a:schemeClr val="tx1"/>
                        </a:solidFill>
                      </a:endParaRPr>
                    </a:p>
                  </a:txBody>
                  <a:tcPr>
                    <a:solidFill>
                      <a:schemeClr val="accent1">
                        <a:lumMod val="20000"/>
                        <a:lumOff val="80000"/>
                      </a:schemeClr>
                    </a:solidFill>
                  </a:tcPr>
                </a:tc>
                <a:tc>
                  <a:txBody>
                    <a:bodyPr/>
                    <a:p>
                      <a:pPr>
                        <a:buNone/>
                      </a:pPr>
                      <a:r>
                        <a:rPr lang="en-US">
                          <a:solidFill>
                            <a:schemeClr val="tx1"/>
                          </a:solidFill>
                        </a:rPr>
                        <a:t>Marine</a:t>
                      </a:r>
                      <a:endParaRPr lang="en-US">
                        <a:solidFill>
                          <a:schemeClr val="tx1"/>
                        </a:solidFill>
                      </a:endParaRPr>
                    </a:p>
                  </a:txBody>
                  <a:tcPr>
                    <a:solidFill>
                      <a:schemeClr val="accent1">
                        <a:lumMod val="20000"/>
                        <a:lumOff val="80000"/>
                      </a:schemeClr>
                    </a:solidFill>
                  </a:tcPr>
                </a:tc>
              </a:tr>
              <a:tr h="640080">
                <a:tc>
                  <a:txBody>
                    <a:bodyPr/>
                    <a:p>
                      <a:pPr>
                        <a:buNone/>
                      </a:pPr>
                      <a:r>
                        <a:rPr lang="en-US">
                          <a:solidFill>
                            <a:schemeClr val="tx1"/>
                          </a:solidFill>
                        </a:rPr>
                        <a:t>Large Cocci, motile (one or tio subterminal fiagellum) membrane system randomly arranged in tubes</a:t>
                      </a:r>
                      <a:endParaRPr lang="en-US">
                        <a:solidFill>
                          <a:schemeClr val="tx1"/>
                        </a:solidFill>
                      </a:endParaRPr>
                    </a:p>
                  </a:txBody>
                  <a:tcPr>
                    <a:solidFill>
                      <a:schemeClr val="accent1">
                        <a:lumMod val="20000"/>
                        <a:lumOff val="80000"/>
                      </a:schemeClr>
                    </a:solidFill>
                  </a:tcPr>
                </a:tc>
                <a:tc>
                  <a:txBody>
                    <a:bodyPr/>
                    <a:p>
                      <a:pPr>
                        <a:buNone/>
                      </a:pPr>
                      <a:r>
                        <a:rPr lang="en-US">
                          <a:solidFill>
                            <a:schemeClr val="tx1"/>
                          </a:solidFill>
                        </a:rPr>
                        <a:t>Nitrococcus</a:t>
                      </a:r>
                      <a:endParaRPr lang="en-US">
                        <a:solidFill>
                          <a:schemeClr val="tx1"/>
                        </a:solidFill>
                      </a:endParaRPr>
                    </a:p>
                  </a:txBody>
                  <a:tcPr>
                    <a:solidFill>
                      <a:schemeClr val="accent1">
                        <a:lumMod val="20000"/>
                        <a:lumOff val="80000"/>
                      </a:schemeClr>
                    </a:solidFill>
                  </a:tcPr>
                </a:tc>
                <a:tc>
                  <a:txBody>
                    <a:bodyPr/>
                    <a:p>
                      <a:pPr algn="ctr">
                        <a:buNone/>
                      </a:pPr>
                      <a:r>
                        <a:rPr lang="en-US">
                          <a:solidFill>
                            <a:schemeClr val="tx1"/>
                          </a:solidFill>
                        </a:rPr>
                        <a:t>Gamma</a:t>
                      </a:r>
                      <a:endParaRPr lang="en-US">
                        <a:solidFill>
                          <a:schemeClr val="tx1"/>
                        </a:solidFill>
                      </a:endParaRPr>
                    </a:p>
                  </a:txBody>
                  <a:tcPr>
                    <a:solidFill>
                      <a:schemeClr val="accent1">
                        <a:lumMod val="20000"/>
                        <a:lumOff val="80000"/>
                      </a:schemeClr>
                    </a:solidFill>
                  </a:tcPr>
                </a:tc>
                <a:tc>
                  <a:txBody>
                    <a:bodyPr/>
                    <a:p>
                      <a:pPr algn="ctr">
                        <a:buNone/>
                      </a:pPr>
                      <a:r>
                        <a:rPr lang="en-US">
                          <a:solidFill>
                            <a:schemeClr val="tx1"/>
                          </a:solidFill>
                        </a:rPr>
                        <a:t>61</a:t>
                      </a:r>
                      <a:endParaRPr lang="en-US">
                        <a:solidFill>
                          <a:schemeClr val="tx1"/>
                        </a:solidFill>
                      </a:endParaRPr>
                    </a:p>
                  </a:txBody>
                  <a:tcPr>
                    <a:solidFill>
                      <a:schemeClr val="accent1">
                        <a:lumMod val="20000"/>
                        <a:lumOff val="80000"/>
                      </a:schemeClr>
                    </a:solidFill>
                  </a:tcPr>
                </a:tc>
                <a:tc>
                  <a:txBody>
                    <a:bodyPr/>
                    <a:p>
                      <a:pPr>
                        <a:buNone/>
                      </a:pPr>
                      <a:r>
                        <a:rPr lang="en-US">
                          <a:solidFill>
                            <a:schemeClr val="tx1"/>
                          </a:solidFill>
                        </a:rPr>
                        <a:t>Marine</a:t>
                      </a:r>
                      <a:endParaRPr lang="en-US">
                        <a:solidFill>
                          <a:schemeClr val="tx1"/>
                        </a:solidFill>
                      </a:endParaRPr>
                    </a:p>
                  </a:txBody>
                  <a:tcPr>
                    <a:solidFill>
                      <a:schemeClr val="accent1">
                        <a:lumMod val="20000"/>
                        <a:lumOff val="80000"/>
                      </a:schemeClr>
                    </a:solidFill>
                  </a:tcPr>
                </a:tc>
              </a:tr>
              <a:tr h="640080">
                <a:tc>
                  <a:txBody>
                    <a:bodyPr/>
                    <a:p>
                      <a:pPr>
                        <a:buNone/>
                      </a:pPr>
                      <a:r>
                        <a:rPr lang="en-US">
                          <a:solidFill>
                            <a:schemeClr val="tx1"/>
                          </a:solidFill>
                        </a:rPr>
                        <a:t>Helical to vibroid-shaped cells: nonmotile;no internal membranes</a:t>
                      </a:r>
                      <a:endParaRPr lang="en-US">
                        <a:solidFill>
                          <a:schemeClr val="tx1"/>
                        </a:solidFill>
                      </a:endParaRPr>
                    </a:p>
                  </a:txBody>
                  <a:tcPr>
                    <a:solidFill>
                      <a:schemeClr val="accent1">
                        <a:lumMod val="20000"/>
                        <a:lumOff val="80000"/>
                      </a:schemeClr>
                    </a:solidFill>
                  </a:tcPr>
                </a:tc>
                <a:tc>
                  <a:txBody>
                    <a:bodyPr/>
                    <a:p>
                      <a:pPr>
                        <a:buNone/>
                      </a:pPr>
                      <a:r>
                        <a:rPr lang="en-US">
                          <a:solidFill>
                            <a:schemeClr val="tx1"/>
                          </a:solidFill>
                        </a:rPr>
                        <a:t>Nitrospira</a:t>
                      </a:r>
                      <a:endParaRPr lang="en-US">
                        <a:solidFill>
                          <a:schemeClr val="tx1"/>
                        </a:solidFill>
                      </a:endParaRPr>
                    </a:p>
                  </a:txBody>
                  <a:tcPr>
                    <a:solidFill>
                      <a:schemeClr val="accent1">
                        <a:lumMod val="20000"/>
                        <a:lumOff val="80000"/>
                      </a:schemeClr>
                    </a:solidFill>
                  </a:tcPr>
                </a:tc>
                <a:tc>
                  <a:txBody>
                    <a:bodyPr/>
                    <a:p>
                      <a:pPr algn="ctr">
                        <a:buNone/>
                      </a:pPr>
                      <a:r>
                        <a:rPr lang="en-US">
                          <a:solidFill>
                            <a:schemeClr val="tx1"/>
                          </a:solidFill>
                        </a:rPr>
                        <a:t>Nitrospirae</a:t>
                      </a:r>
                      <a:endParaRPr lang="en-US">
                        <a:solidFill>
                          <a:schemeClr val="tx1"/>
                        </a:solidFill>
                      </a:endParaRPr>
                    </a:p>
                  </a:txBody>
                  <a:tcPr>
                    <a:solidFill>
                      <a:schemeClr val="accent1">
                        <a:lumMod val="20000"/>
                        <a:lumOff val="80000"/>
                      </a:schemeClr>
                    </a:solidFill>
                  </a:tcPr>
                </a:tc>
                <a:tc>
                  <a:txBody>
                    <a:bodyPr/>
                    <a:p>
                      <a:pPr algn="ctr">
                        <a:buNone/>
                      </a:pPr>
                      <a:r>
                        <a:rPr lang="en-US">
                          <a:solidFill>
                            <a:schemeClr val="tx1"/>
                          </a:solidFill>
                        </a:rPr>
                        <a:t>50</a:t>
                      </a:r>
                      <a:endParaRPr lang="en-US">
                        <a:solidFill>
                          <a:schemeClr val="tx1"/>
                        </a:solidFill>
                      </a:endParaRPr>
                    </a:p>
                  </a:txBody>
                  <a:tcPr>
                    <a:solidFill>
                      <a:schemeClr val="accent1">
                        <a:lumMod val="20000"/>
                        <a:lumOff val="80000"/>
                      </a:schemeClr>
                    </a:solidFill>
                  </a:tcPr>
                </a:tc>
                <a:tc>
                  <a:txBody>
                    <a:bodyPr/>
                    <a:p>
                      <a:pPr>
                        <a:buNone/>
                      </a:pPr>
                      <a:r>
                        <a:rPr lang="en-US">
                          <a:solidFill>
                            <a:schemeClr val="tx1"/>
                          </a:solidFill>
                        </a:rPr>
                        <a:t>Soil, marine</a:t>
                      </a:r>
                      <a:endParaRPr lang="en-US">
                        <a:solidFill>
                          <a:schemeClr val="tx1"/>
                        </a:solidFill>
                      </a:endParaRPr>
                    </a:p>
                  </a:txBody>
                  <a:tcPr>
                    <a:solidFill>
                      <a:schemeClr val="accent1">
                        <a:lumMod val="20000"/>
                        <a:lumOff val="80000"/>
                      </a:schemeClr>
                    </a:solidFill>
                  </a:tcPr>
                </a:tc>
              </a:tr>
            </a:tbl>
          </a:graphicData>
        </a:graphic>
      </p:graphicFrame>
      <p:sp>
        <p:nvSpPr>
          <p:cNvPr id="4" name="Text Box 3"/>
          <p:cNvSpPr txBox="1"/>
          <p:nvPr/>
        </p:nvSpPr>
        <p:spPr>
          <a:xfrm>
            <a:off x="1959610" y="823595"/>
            <a:ext cx="9359900" cy="460375"/>
          </a:xfrm>
          <a:prstGeom prst="rect">
            <a:avLst/>
          </a:prstGeom>
          <a:noFill/>
        </p:spPr>
        <p:txBody>
          <a:bodyPr wrap="square" rtlCol="0" anchor="t">
            <a:spAutoFit/>
          </a:bodyPr>
          <a:p>
            <a:r>
              <a:rPr lang="en-US" sz="2400" b="1">
                <a:solidFill>
                  <a:schemeClr val="accent4"/>
                </a:solidFill>
                <a:effectLst/>
              </a:rPr>
              <a:t>Properties and Characteristics of Nitrite </a:t>
            </a:r>
            <a:r>
              <a:rPr lang="en-US" sz="2400" b="1">
                <a:solidFill>
                  <a:schemeClr val="accent4"/>
                </a:solidFill>
                <a:effectLst/>
              </a:rPr>
              <a:t>Oxidizing Bacteria</a:t>
            </a:r>
            <a:endParaRPr lang="en-US" b="1"/>
          </a:p>
        </p:txBody>
      </p:sp>
    </p:spTree>
  </p:cSld>
  <p:clrMapOvr>
    <a:masterClrMapping/>
  </p:clrMapOvr>
</p:sld>
</file>

<file path=ppt/tags/tag1.xml><?xml version="1.0" encoding="utf-8"?>
<p:tagLst xmlns:p="http://schemas.openxmlformats.org/presentationml/2006/main">
  <p:tag name="PA" val="v3.0.1"/>
</p:tagLst>
</file>

<file path=ppt/tags/tag2.xml><?xml version="1.0" encoding="utf-8"?>
<p:tagLst xmlns:p="http://schemas.openxmlformats.org/presentationml/2006/main">
  <p:tag name="PA" val="v3.0.0"/>
</p:tagLst>
</file>

<file path=ppt/tags/tag3.xml><?xml version="1.0" encoding="utf-8"?>
<p:tagLst xmlns:p="http://schemas.openxmlformats.org/presentationml/2006/main">
  <p:tag name="PA" val="v3.0.1"/>
</p:tagLst>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13528</Words>
  <Application>WPS Presentation</Application>
  <PresentationFormat>宽屏</PresentationFormat>
  <Paragraphs>393</Paragraphs>
  <Slides>26</Slides>
  <Notes>1</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26</vt:i4>
      </vt:variant>
    </vt:vector>
  </HeadingPairs>
  <TitlesOfParts>
    <vt:vector size="44" baseType="lpstr">
      <vt:lpstr>Arial</vt:lpstr>
      <vt:lpstr>SimSun</vt:lpstr>
      <vt:lpstr>Wingdings</vt:lpstr>
      <vt:lpstr>DengXian</vt:lpstr>
      <vt:lpstr>Microsoft YaHei</vt:lpstr>
      <vt:lpstr>Century Gothic</vt:lpstr>
      <vt:lpstr>SimHei</vt:lpstr>
      <vt:lpstr>Times New Roman</vt:lpstr>
      <vt:lpstr>Microsoft YaHei Light</vt:lpstr>
      <vt:lpstr>Times New Roman</vt:lpstr>
      <vt:lpstr>Wingdings</vt:lpstr>
      <vt:lpstr>OpenSymbol</vt:lpstr>
      <vt:lpstr>AMGDT</vt:lpstr>
      <vt:lpstr>Trebuchet MS</vt:lpstr>
      <vt:lpstr>Arial Unicode MS</vt:lpstr>
      <vt:lpstr>Arial</vt:lpstr>
      <vt:lpstr>冬青黑体简体中文 W3</vt:lpstr>
      <vt:lpstr>Default Design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What is Denitrification </vt:lpstr>
      <vt:lpstr>PowerPoint 演示文稿</vt:lpstr>
      <vt:lpstr>PowerPoint 演示文稿</vt:lpstr>
      <vt:lpstr>PowerPoint 演示文稿</vt:lpstr>
      <vt:lpstr>Process of Denitrification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美仑设计</dc:creator>
  <cp:keywords>www.51pptmoban.com</cp:keywords>
  <cp:lastModifiedBy>Administrator</cp:lastModifiedBy>
  <cp:revision>37</cp:revision>
  <dcterms:created xsi:type="dcterms:W3CDTF">2018-09-12T16:22:00Z</dcterms:created>
  <dcterms:modified xsi:type="dcterms:W3CDTF">2021-10-28T14:25:08Z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1033-11.2.0.10323</vt:lpwstr>
  </property>
  <property fmtid="{D5CDD505-2E9C-101B-9397-08002B2CF9AE}" pid="3" name="ICV">
    <vt:lpwstr>6E44405ACA6D45E6989BD09DB16740BA</vt:lpwstr>
  </property>
</Properties>
</file>